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0" r:id="rId3"/>
    <p:sldId id="281" r:id="rId4"/>
    <p:sldId id="305" r:id="rId5"/>
    <p:sldId id="302" r:id="rId6"/>
    <p:sldId id="307" r:id="rId7"/>
    <p:sldId id="312" r:id="rId8"/>
    <p:sldId id="309" r:id="rId9"/>
    <p:sldId id="311" r:id="rId10"/>
    <p:sldId id="313" r:id="rId11"/>
    <p:sldId id="315" r:id="rId12"/>
    <p:sldId id="317" r:id="rId13"/>
    <p:sldId id="318" r:id="rId14"/>
    <p:sldId id="29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2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11/22/2020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923A1CC3-2375-41D4-9E03-427CAF2A4C1A}" type="datetimeFigureOut">
              <a:rPr lang="en-US" dirty="0"/>
              <a:t>11/22/2020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標題與輔助字幕">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zh-TW" altLang="en-US"/>
              <a:t>按一下以編輯母片標題樣式</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AFF16868-8199-4C2C-A5B1-63AEE139F88E}" type="datetimeFigureOut">
              <a:rPr lang="en-US" dirty="0"/>
              <a:t>11/22/2020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述 (含輔助字幕)">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zh-TW" altLang="en-US"/>
              <a:t>按一下以編輯母片標題樣式</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AAD9FF7F-6988-44CC-821B-644E70CD2F73}" type="datetimeFigureOut">
              <a:rPr lang="en-US" dirty="0"/>
              <a:t>11/22/2020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5C12C299-16B2-4475-990D-751901EACC14}" type="datetimeFigureOut">
              <a:rPr lang="en-US" dirty="0"/>
              <a:t>11/22/2020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zh-TW" altLang="en-US"/>
              <a:t>按一下以編輯母片標題樣式</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11/22/2020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zh-TW" altLang="en-US"/>
              <a:t>按一下以編輯母片標題樣式</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11/22/2020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11/22/2020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11/22/2020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11/22/2020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F34E6425-0181-43F2-84FC-787E803FD2F8}" type="datetimeFigureOut">
              <a:rPr lang="en-US" dirty="0"/>
              <a:t>11/22/2020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11/22/2020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11/22/2020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11/22/2020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11/22/2020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76E86A4C-8E40-4F87-A4F0-01A0687C5742}" type="datetimeFigureOut">
              <a:rPr lang="en-US" dirty="0"/>
              <a:t>11/22/2020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zh-TW" altLang="en-US"/>
              <a:t>按一下圖示以新增圖片</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35E72C73-2D91-4E12-BA25-F0AA0C03599B}" type="datetimeFigureOut">
              <a:rPr lang="en-US" dirty="0"/>
              <a:t>11/22/2020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11/22/2020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930A311-4852-4656-ADA8-966878C774DE}"/>
              </a:ext>
            </a:extLst>
          </p:cNvPr>
          <p:cNvSpPr>
            <a:spLocks noGrp="1"/>
          </p:cNvSpPr>
          <p:nvPr>
            <p:ph type="ctrTitle"/>
          </p:nvPr>
        </p:nvSpPr>
        <p:spPr>
          <a:xfrm>
            <a:off x="1683171" y="751352"/>
            <a:ext cx="8825658" cy="2677648"/>
          </a:xfrm>
        </p:spPr>
        <p:txBody>
          <a:bodyPr/>
          <a:lstStyle/>
          <a:p>
            <a:pPr algn="ctr"/>
            <a:r>
              <a:rPr lang="zh-TW" altLang="en-US" sz="3600" b="1" dirty="0" smtClean="0">
                <a:solidFill>
                  <a:schemeClr val="bg1"/>
                </a:solidFill>
                <a:latin typeface="Times New Roman" panose="02020603050405020304" pitchFamily="18" charset="0"/>
                <a:ea typeface="標楷體" panose="03000509000000000000" pitchFamily="65" charset="-120"/>
              </a:rPr>
              <a:t>羅蘭</a:t>
            </a:r>
            <a:r>
              <a:rPr lang="en-US" altLang="zh-TW" sz="3600" b="1" dirty="0">
                <a:solidFill>
                  <a:schemeClr val="bg1"/>
                </a:solidFill>
                <a:latin typeface="Times New Roman" panose="02020603050405020304" pitchFamily="18" charset="0"/>
                <a:ea typeface="標楷體" panose="03000509000000000000" pitchFamily="65" charset="-120"/>
              </a:rPr>
              <a:t>·</a:t>
            </a:r>
            <a:r>
              <a:rPr lang="zh-TW" altLang="en-US" sz="3600" b="1" dirty="0">
                <a:solidFill>
                  <a:schemeClr val="bg1"/>
                </a:solidFill>
                <a:latin typeface="Times New Roman" panose="02020603050405020304" pitchFamily="18" charset="0"/>
                <a:ea typeface="標楷體" panose="03000509000000000000" pitchFamily="65" charset="-120"/>
              </a:rPr>
              <a:t>巴特（</a:t>
            </a:r>
            <a:r>
              <a:rPr lang="en-US" altLang="zh-TW" sz="3600" b="1" dirty="0" smtClean="0">
                <a:solidFill>
                  <a:schemeClr val="bg1"/>
                </a:solidFill>
                <a:latin typeface="Times New Roman" panose="02020603050405020304" pitchFamily="18" charset="0"/>
                <a:ea typeface="標楷體" panose="03000509000000000000" pitchFamily="65" charset="-120"/>
              </a:rPr>
              <a:t>Roland Barthes</a:t>
            </a:r>
            <a:r>
              <a:rPr lang="zh-TW" altLang="en-US" sz="3600" b="1" dirty="0" smtClean="0">
                <a:solidFill>
                  <a:schemeClr val="bg1"/>
                </a:solidFill>
                <a:latin typeface="Times New Roman" panose="02020603050405020304" pitchFamily="18" charset="0"/>
                <a:ea typeface="標楷體" panose="03000509000000000000" pitchFamily="65" charset="-120"/>
              </a:rPr>
              <a:t>）</a:t>
            </a:r>
            <a:r>
              <a:rPr lang="en-US" altLang="zh-TW" sz="3600" b="1" dirty="0" smtClean="0">
                <a:solidFill>
                  <a:schemeClr val="bg1"/>
                </a:solidFill>
                <a:latin typeface="Times New Roman" panose="02020603050405020304" pitchFamily="18" charset="0"/>
                <a:ea typeface="標楷體" panose="03000509000000000000" pitchFamily="65" charset="-120"/>
              </a:rPr>
              <a:t/>
            </a:r>
            <a:br>
              <a:rPr lang="en-US" altLang="zh-TW" sz="3600" b="1" dirty="0" smtClean="0">
                <a:solidFill>
                  <a:schemeClr val="bg1"/>
                </a:solidFill>
                <a:latin typeface="Times New Roman" panose="02020603050405020304" pitchFamily="18" charset="0"/>
                <a:ea typeface="標楷體" panose="03000509000000000000" pitchFamily="65" charset="-120"/>
              </a:rPr>
            </a:br>
            <a:r>
              <a:rPr lang="en-US" altLang="zh-TW" sz="3600" b="1" dirty="0" smtClean="0">
                <a:solidFill>
                  <a:schemeClr val="bg1"/>
                </a:solidFill>
                <a:latin typeface="Times New Roman" panose="02020603050405020304" pitchFamily="18" charset="0"/>
                <a:ea typeface="標楷體" panose="03000509000000000000" pitchFamily="65" charset="-120"/>
              </a:rPr>
              <a:t>《</a:t>
            </a:r>
            <a:r>
              <a:rPr lang="zh-TW" altLang="en-US" sz="3600" b="1" dirty="0">
                <a:solidFill>
                  <a:schemeClr val="bg1"/>
                </a:solidFill>
                <a:latin typeface="Times New Roman" panose="02020603050405020304" pitchFamily="18" charset="0"/>
                <a:ea typeface="標楷體" panose="03000509000000000000" pitchFamily="65" charset="-120"/>
              </a:rPr>
              <a:t>明室</a:t>
            </a:r>
            <a:r>
              <a:rPr lang="en-US" altLang="zh-TW" sz="3600" b="1" dirty="0">
                <a:solidFill>
                  <a:schemeClr val="bg1"/>
                </a:solidFill>
                <a:latin typeface="Times New Roman" panose="02020603050405020304" pitchFamily="18" charset="0"/>
                <a:ea typeface="標楷體" panose="03000509000000000000" pitchFamily="65" charset="-120"/>
              </a:rPr>
              <a:t>‧ </a:t>
            </a:r>
            <a:r>
              <a:rPr lang="zh-TW" altLang="en-US" sz="3600" b="1" dirty="0">
                <a:solidFill>
                  <a:schemeClr val="bg1"/>
                </a:solidFill>
                <a:latin typeface="Times New Roman" panose="02020603050405020304" pitchFamily="18" charset="0"/>
                <a:ea typeface="標楷體" panose="03000509000000000000" pitchFamily="65" charset="-120"/>
              </a:rPr>
              <a:t>攝影札記</a:t>
            </a:r>
            <a:r>
              <a:rPr lang="en-US" altLang="zh-TW" sz="3600" b="1" dirty="0" smtClean="0">
                <a:solidFill>
                  <a:schemeClr val="bg1"/>
                </a:solidFill>
                <a:latin typeface="Times New Roman" panose="02020603050405020304" pitchFamily="18" charset="0"/>
                <a:ea typeface="標楷體" panose="03000509000000000000" pitchFamily="65" charset="-120"/>
              </a:rPr>
              <a:t>》</a:t>
            </a:r>
            <a:r>
              <a:rPr lang="zh-TW" altLang="en-US" sz="3600" b="1" dirty="0">
                <a:solidFill>
                  <a:schemeClr val="bg1"/>
                </a:solidFill>
                <a:latin typeface="Times New Roman" panose="02020603050405020304" pitchFamily="18" charset="0"/>
                <a:ea typeface="標楷體" panose="03000509000000000000" pitchFamily="65" charset="-120"/>
              </a:rPr>
              <a:t/>
            </a:r>
            <a:br>
              <a:rPr lang="zh-TW" altLang="en-US" sz="3600" b="1" dirty="0">
                <a:solidFill>
                  <a:schemeClr val="bg1"/>
                </a:solidFill>
                <a:latin typeface="Times New Roman" panose="02020603050405020304" pitchFamily="18" charset="0"/>
                <a:ea typeface="標楷體" panose="03000509000000000000" pitchFamily="65" charset="-120"/>
              </a:rPr>
            </a:br>
            <a:r>
              <a:rPr lang="zh-TW" altLang="en-US" sz="3600" b="1" dirty="0" smtClean="0">
                <a:solidFill>
                  <a:schemeClr val="bg1"/>
                </a:solidFill>
                <a:latin typeface="Times New Roman" panose="02020603050405020304" pitchFamily="18" charset="0"/>
                <a:ea typeface="標楷體" panose="03000509000000000000" pitchFamily="65" charset="-120"/>
              </a:rPr>
              <a:t>（</a:t>
            </a:r>
            <a:r>
              <a:rPr lang="en-US" altLang="zh-TW" sz="3600" b="1" dirty="0">
                <a:solidFill>
                  <a:schemeClr val="bg1"/>
                </a:solidFill>
                <a:latin typeface="Times New Roman" panose="02020603050405020304" pitchFamily="18" charset="0"/>
                <a:ea typeface="標楷體" panose="03000509000000000000" pitchFamily="65" charset="-120"/>
              </a:rPr>
              <a:t>La </a:t>
            </a:r>
            <a:r>
              <a:rPr lang="en-US" altLang="zh-TW" sz="3600" b="1" dirty="0" err="1">
                <a:solidFill>
                  <a:schemeClr val="bg1"/>
                </a:solidFill>
                <a:latin typeface="Times New Roman" panose="02020603050405020304" pitchFamily="18" charset="0"/>
                <a:ea typeface="標楷體" panose="03000509000000000000" pitchFamily="65" charset="-120"/>
              </a:rPr>
              <a:t>chambre</a:t>
            </a:r>
            <a:r>
              <a:rPr lang="en-US" altLang="zh-TW" sz="3600" b="1" dirty="0">
                <a:solidFill>
                  <a:schemeClr val="bg1"/>
                </a:solidFill>
                <a:latin typeface="Times New Roman" panose="02020603050405020304" pitchFamily="18" charset="0"/>
                <a:ea typeface="標楷體" panose="03000509000000000000" pitchFamily="65" charset="-120"/>
              </a:rPr>
              <a:t> </a:t>
            </a:r>
            <a:r>
              <a:rPr lang="en-US" altLang="zh-TW" sz="3600" b="1" dirty="0" err="1" smtClean="0">
                <a:solidFill>
                  <a:schemeClr val="bg1"/>
                </a:solidFill>
                <a:latin typeface="Times New Roman" panose="02020603050405020304" pitchFamily="18" charset="0"/>
                <a:ea typeface="標楷體" panose="03000509000000000000" pitchFamily="65" charset="-120"/>
              </a:rPr>
              <a:t>claire</a:t>
            </a:r>
            <a:r>
              <a:rPr lang="zh-TW" altLang="en-US" sz="3600" b="1" dirty="0" smtClean="0">
                <a:solidFill>
                  <a:schemeClr val="bg1"/>
                </a:solidFill>
                <a:latin typeface="標楷體" panose="03000509000000000000" pitchFamily="65" charset="-120"/>
                <a:ea typeface="標楷體" panose="03000509000000000000" pitchFamily="65" charset="-120"/>
              </a:rPr>
              <a:t>）讀書會</a:t>
            </a:r>
            <a:r>
              <a:rPr lang="en-US" altLang="zh-TW" sz="3600" b="1" dirty="0" smtClean="0">
                <a:solidFill>
                  <a:schemeClr val="bg1"/>
                </a:solidFill>
                <a:latin typeface="標楷體" panose="03000509000000000000" pitchFamily="65" charset="-120"/>
                <a:ea typeface="標楷體" panose="03000509000000000000" pitchFamily="65" charset="-120"/>
              </a:rPr>
              <a:t>/</a:t>
            </a:r>
            <a:r>
              <a:rPr lang="zh-TW" altLang="en-US" sz="3600" b="1" dirty="0" smtClean="0">
                <a:solidFill>
                  <a:schemeClr val="bg1"/>
                </a:solidFill>
                <a:latin typeface="標楷體" panose="03000509000000000000" pitchFamily="65" charset="-120"/>
                <a:ea typeface="標楷體" panose="03000509000000000000" pitchFamily="65" charset="-120"/>
              </a:rPr>
              <a:t>上</a:t>
            </a:r>
            <a:endParaRPr lang="zh-TW" altLang="en-US" sz="3600" b="1" dirty="0">
              <a:solidFill>
                <a:schemeClr val="bg1"/>
              </a:solidFill>
              <a:latin typeface="標楷體" panose="03000509000000000000" pitchFamily="65" charset="-120"/>
              <a:ea typeface="標楷體" panose="03000509000000000000" pitchFamily="65" charset="-120"/>
            </a:endParaRPr>
          </a:p>
        </p:txBody>
      </p:sp>
      <p:sp>
        <p:nvSpPr>
          <p:cNvPr id="3" name="副標題 2">
            <a:extLst>
              <a:ext uri="{FF2B5EF4-FFF2-40B4-BE49-F238E27FC236}">
                <a16:creationId xmlns:a16="http://schemas.microsoft.com/office/drawing/2014/main" id="{D16B3045-1470-49BD-BDB7-1A72B493F490}"/>
              </a:ext>
            </a:extLst>
          </p:cNvPr>
          <p:cNvSpPr>
            <a:spLocks noGrp="1"/>
          </p:cNvSpPr>
          <p:nvPr>
            <p:ph type="subTitle" idx="1"/>
          </p:nvPr>
        </p:nvSpPr>
        <p:spPr>
          <a:xfrm>
            <a:off x="1154955" y="4193930"/>
            <a:ext cx="8825658" cy="1444869"/>
          </a:xfrm>
        </p:spPr>
        <p:txBody>
          <a:bodyPr>
            <a:normAutofit/>
          </a:bodyPr>
          <a:lstStyle/>
          <a:p>
            <a:pPr algn="ctr"/>
            <a:r>
              <a:rPr lang="zh-TW" altLang="en-US"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南臺科技</a:t>
            </a:r>
            <a:r>
              <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大學</a:t>
            </a:r>
            <a:r>
              <a:rPr lang="zh-TW" altLang="en-US"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2020 </a:t>
            </a:r>
            <a:r>
              <a:rPr lang="zh-TW" altLang="en-US"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年通識教育中心讀書會 </a:t>
            </a:r>
            <a:endPar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2020 </a:t>
            </a:r>
            <a:r>
              <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年 </a:t>
            </a:r>
            <a:r>
              <a:rPr lang="en-US" altLang="zh-TW"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月 </a:t>
            </a:r>
            <a:r>
              <a:rPr lang="en-US" altLang="zh-TW"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23 </a:t>
            </a:r>
            <a:r>
              <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日</a:t>
            </a:r>
            <a:endParaRPr lang="en-US" altLang="zh-TW"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南台科技</a:t>
            </a:r>
            <a:r>
              <a:rPr lang="zh-TW" altLang="en-US"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大學通識中心</a:t>
            </a:r>
            <a:r>
              <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羅夏美</a:t>
            </a:r>
            <a:endParaRPr lang="en-US" altLang="zh-TW" b="1" dirty="0" smtClean="0">
              <a:solidFill>
                <a:schemeClr val="bg1"/>
              </a:solidFill>
              <a:latin typeface="標楷體" panose="03000509000000000000" pitchFamily="65" charset="-120"/>
              <a:ea typeface="標楷體" panose="03000509000000000000" pitchFamily="65" charset="-120"/>
            </a:endParaRPr>
          </a:p>
          <a:p>
            <a:pPr algn="ctr"/>
            <a:endParaRPr lang="zh-TW" altLang="en-US" dirty="0">
              <a:solidFill>
                <a:schemeClr val="accent5">
                  <a:lumMod val="20000"/>
                  <a:lumOff val="80000"/>
                </a:schemeClr>
              </a:solidFill>
              <a:latin typeface="標楷體" panose="03000509000000000000" pitchFamily="65" charset="-120"/>
              <a:ea typeface="標楷體" panose="03000509000000000000" pitchFamily="65" charset="-120"/>
            </a:endParaRPr>
          </a:p>
          <a:p>
            <a:endParaRPr lang="en-US" altLang="zh-TW" dirty="0" smtClean="0">
              <a:solidFill>
                <a:schemeClr val="accent5">
                  <a:lumMod val="20000"/>
                  <a:lumOff val="8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42496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C5BB0704-502F-4237-90AD-08B6B4B633EA}"/>
              </a:ext>
            </a:extLst>
          </p:cNvPr>
          <p:cNvSpPr txBox="1"/>
          <p:nvPr/>
        </p:nvSpPr>
        <p:spPr>
          <a:xfrm>
            <a:off x="747347" y="1732083"/>
            <a:ext cx="10524392" cy="4893647"/>
          </a:xfrm>
          <a:prstGeom prst="rect">
            <a:avLst/>
          </a:prstGeom>
          <a:noFill/>
        </p:spPr>
        <p:txBody>
          <a:bodyPr wrap="square" rtlCol="0">
            <a:spAutoFit/>
          </a:bodyPr>
          <a:lstStyle/>
          <a:p>
            <a:r>
              <a:rPr lang="zh-TW" altLang="en-US" sz="2800" dirty="0" smtClean="0">
                <a:solidFill>
                  <a:schemeClr val="accent4">
                    <a:lumMod val="40000"/>
                    <a:lumOff val="60000"/>
                  </a:schemeClr>
                </a:solidFill>
                <a:latin typeface="標楷體" panose="03000509000000000000" pitchFamily="65" charset="-120"/>
                <a:ea typeface="標楷體" panose="03000509000000000000" pitchFamily="65" charset="-120"/>
              </a:rPr>
              <a:t> </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身</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為觀看者，巴特對攝影只有「情感方面」的興趣，不以「問題」討論之，而以「傷口」看待之。我看見，我感覺，故我注意，我觀察，我思考。</a:t>
            </a:r>
          </a:p>
          <a:p>
            <a:endPar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這傷口即「刺點」究竟是什麼</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就是某個偶然細節喚起我們意識到照片中的對象曾經真實存在過的事實。所以巴特的攝影現象學所逼顯的「所思」就是「此曾在」（</a:t>
            </a:r>
            <a:r>
              <a:rPr lang="en-US" altLang="zh-TW" sz="2000" dirty="0" err="1">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ça</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a:t>
            </a:r>
            <a:r>
              <a:rPr lang="en-US" altLang="zh-TW" sz="2000" dirty="0" err="1">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été</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照片中的這個對象曾經存在過。攝影的指涉對象隱含兩層意義</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它是真實的</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而且它已成過去。它存在於過去時空的某一點</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攝影的本質</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所有的攝影都指向死亡</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屍體</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都都是死者的遺照</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幽靈</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魅影。所有的「此曾在</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」都指向一個「無法處理</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面對」的創傷場景</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都是一道刺穿撕裂社會文化「知面」的傷口</a:t>
            </a: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lvl="0"/>
            <a:r>
              <a:rPr lang="zh-TW" altLang="en-US" sz="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讀</a:t>
            </a:r>
            <a:r>
              <a:rPr lang="en-US" altLang="zh-TW" sz="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明室</a:t>
            </a:r>
            <a:r>
              <a:rPr lang="en-US" altLang="zh-TW" sz="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攝影札記</a:t>
            </a:r>
            <a:r>
              <a:rPr lang="en-US" altLang="zh-TW" sz="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羅蘭巴特</a:t>
            </a:r>
            <a:r>
              <a:rPr lang="en-US" altLang="zh-TW" sz="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攝影實驗室</a:t>
            </a:r>
            <a:r>
              <a:rPr lang="en-US" altLang="zh-TW" sz="1200" dirty="0" err="1">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ExLAB</a:t>
            </a:r>
            <a:r>
              <a:rPr lang="en-US" altLang="zh-TW" sz="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 The moment ...fanfun.pixnet.net › blog › post</a:t>
            </a:r>
          </a:p>
          <a:p>
            <a:endPar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3F1EE6E5-7FEE-48BF-BD1C-9280193096C2}"/>
              </a:ext>
            </a:extLst>
          </p:cNvPr>
          <p:cNvSpPr txBox="1"/>
          <p:nvPr/>
        </p:nvSpPr>
        <p:spPr>
          <a:xfrm>
            <a:off x="4488582" y="577754"/>
            <a:ext cx="5561025" cy="1077218"/>
          </a:xfrm>
          <a:prstGeom prst="rect">
            <a:avLst/>
          </a:prstGeom>
          <a:noFill/>
        </p:spPr>
        <p:txBody>
          <a:bodyPr wrap="square" rtlCol="0">
            <a:spAutoFit/>
          </a:bodyPr>
          <a:lstStyle/>
          <a:p>
            <a:pPr algn="ctr"/>
            <a:r>
              <a:rPr lang="zh-TW" altLang="en-US" sz="3600" b="1" dirty="0" smtClean="0">
                <a:solidFill>
                  <a:schemeClr val="accent5">
                    <a:lumMod val="20000"/>
                    <a:lumOff val="80000"/>
                  </a:schemeClr>
                </a:solidFill>
                <a:latin typeface="標楷體" panose="03000509000000000000" pitchFamily="65" charset="-120"/>
                <a:ea typeface="標楷體" panose="03000509000000000000" pitchFamily="65" charset="-120"/>
              </a:rPr>
              <a:t>壹</a:t>
            </a:r>
            <a:r>
              <a:rPr lang="zh-TW" altLang="en-US" sz="3600" b="1" dirty="0">
                <a:solidFill>
                  <a:schemeClr val="accent5">
                    <a:lumMod val="20000"/>
                    <a:lumOff val="80000"/>
                  </a:schemeClr>
                </a:solidFill>
                <a:latin typeface="標楷體" panose="03000509000000000000" pitchFamily="65" charset="-120"/>
                <a:ea typeface="標楷體" panose="03000509000000000000" pitchFamily="65" charset="-120"/>
              </a:rPr>
              <a:t>、</a:t>
            </a:r>
            <a:r>
              <a:rPr lang="zh-TW" altLang="en-US" sz="3600" b="1" dirty="0" smtClean="0">
                <a:solidFill>
                  <a:schemeClr val="accent5">
                    <a:lumMod val="20000"/>
                    <a:lumOff val="80000"/>
                  </a:schemeClr>
                </a:solidFill>
                <a:latin typeface="標楷體" panose="03000509000000000000" pitchFamily="65" charset="-120"/>
                <a:ea typeface="標楷體" panose="03000509000000000000" pitchFamily="65" charset="-120"/>
              </a:rPr>
              <a:t>前言</a:t>
            </a:r>
            <a:endParaRPr lang="en-US" altLang="zh-TW" sz="3600" b="1" dirty="0" smtClean="0">
              <a:solidFill>
                <a:schemeClr val="accent5">
                  <a:lumMod val="20000"/>
                  <a:lumOff val="80000"/>
                </a:schemeClr>
              </a:solidFill>
              <a:latin typeface="標楷體" panose="03000509000000000000" pitchFamily="65" charset="-120"/>
              <a:ea typeface="標楷體" panose="03000509000000000000" pitchFamily="65" charset="-120"/>
            </a:endParaRPr>
          </a:p>
          <a:p>
            <a:pPr algn="ctr"/>
            <a:r>
              <a:rPr lang="en-US" altLang="zh-TW" sz="2800" b="1" dirty="0" smtClean="0">
                <a:solidFill>
                  <a:schemeClr val="accent5">
                    <a:lumMod val="20000"/>
                    <a:lumOff val="80000"/>
                  </a:schemeClr>
                </a:solidFill>
                <a:latin typeface="標楷體" panose="03000509000000000000" pitchFamily="65" charset="-120"/>
                <a:ea typeface="標楷體" panose="03000509000000000000" pitchFamily="65" charset="-120"/>
              </a:rPr>
              <a:t>--</a:t>
            </a:r>
            <a:r>
              <a:rPr lang="zh-TW" altLang="en-US" sz="2800" b="1" dirty="0" smtClean="0">
                <a:solidFill>
                  <a:schemeClr val="accent5">
                    <a:lumMod val="20000"/>
                    <a:lumOff val="80000"/>
                  </a:schemeClr>
                </a:solidFill>
                <a:latin typeface="標楷體" panose="03000509000000000000" pitchFamily="65" charset="-120"/>
                <a:ea typeface="標楷體" panose="03000509000000000000" pitchFamily="65" charset="-120"/>
              </a:rPr>
              <a:t>作者、作品簡介</a:t>
            </a:r>
            <a:endParaRPr lang="zh-TW" altLang="en-US" sz="2800" b="1" dirty="0">
              <a:solidFill>
                <a:schemeClr val="accent5">
                  <a:lumMod val="20000"/>
                  <a:lumOff val="8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72848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C5BB0704-502F-4237-90AD-08B6B4B633EA}"/>
              </a:ext>
            </a:extLst>
          </p:cNvPr>
          <p:cNvSpPr txBox="1"/>
          <p:nvPr/>
        </p:nvSpPr>
        <p:spPr>
          <a:xfrm>
            <a:off x="747347" y="1732083"/>
            <a:ext cx="10524392" cy="4585871"/>
          </a:xfrm>
          <a:prstGeom prst="rect">
            <a:avLst/>
          </a:prstGeom>
          <a:noFill/>
        </p:spPr>
        <p:txBody>
          <a:bodyPr wrap="square" rtlCol="0">
            <a:spAutoFit/>
          </a:bodyPr>
          <a:lstStyle/>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明</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室</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攝影</a:t>
            </a:r>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札記 </a:t>
            </a:r>
            <a:r>
              <a:rPr lang="en-US" altLang="zh-TW"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La </a:t>
            </a:r>
            <a:r>
              <a:rPr lang="en-US" altLang="zh-TW" sz="1200" dirty="0" err="1">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chambre</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err="1"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claire</a:t>
            </a:r>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作者</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羅蘭</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巴特  </a:t>
            </a:r>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Roland </a:t>
            </a:r>
            <a:r>
              <a:rPr lang="en-US" altLang="zh-TW"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Barthes  </a:t>
            </a:r>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譯者</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許綺玲，台北；台灣</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攝影 </a:t>
            </a:r>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1997</a:t>
            </a:r>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p.33</a:t>
            </a:r>
            <a:endPar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3F1EE6E5-7FEE-48BF-BD1C-9280193096C2}"/>
              </a:ext>
            </a:extLst>
          </p:cNvPr>
          <p:cNvSpPr txBox="1"/>
          <p:nvPr/>
        </p:nvSpPr>
        <p:spPr>
          <a:xfrm>
            <a:off x="457200" y="577754"/>
            <a:ext cx="11010900" cy="1508105"/>
          </a:xfrm>
          <a:prstGeom prst="rect">
            <a:avLst/>
          </a:prstGeom>
          <a:noFill/>
        </p:spPr>
        <p:txBody>
          <a:bodyPr wrap="square" rtlCol="0">
            <a:spAutoFit/>
          </a:bodyPr>
          <a:lstStyle/>
          <a:p>
            <a:pPr algn="ctr"/>
            <a:r>
              <a:rPr lang="zh-TW" altLang="en-US" sz="2800" b="1" dirty="0" smtClean="0">
                <a:solidFill>
                  <a:schemeClr val="accent5">
                    <a:lumMod val="20000"/>
                    <a:lumOff val="80000"/>
                  </a:schemeClr>
                </a:solidFill>
                <a:latin typeface="標楷體" panose="03000509000000000000" pitchFamily="65" charset="-120"/>
                <a:ea typeface="標楷體" panose="03000509000000000000" pitchFamily="65" charset="-120"/>
              </a:rPr>
              <a:t>參</a:t>
            </a:r>
            <a:r>
              <a:rPr lang="zh-TW" altLang="en-US" sz="2800" b="1" dirty="0">
                <a:solidFill>
                  <a:schemeClr val="accent5">
                    <a:lumMod val="20000"/>
                    <a:lumOff val="80000"/>
                  </a:schemeClr>
                </a:solidFill>
                <a:latin typeface="標楷體" panose="03000509000000000000" pitchFamily="65" charset="-120"/>
                <a:ea typeface="標楷體" panose="03000509000000000000" pitchFamily="65" charset="-120"/>
              </a:rPr>
              <a:t>、「知面」（</a:t>
            </a:r>
            <a:r>
              <a:rPr lang="en-US" altLang="zh-TW" sz="2800" b="1" dirty="0" err="1">
                <a:solidFill>
                  <a:schemeClr val="accent5">
                    <a:lumMod val="20000"/>
                    <a:lumOff val="80000"/>
                  </a:schemeClr>
                </a:solidFill>
                <a:latin typeface="Times New Roman" panose="02020603050405020304" pitchFamily="18" charset="0"/>
                <a:ea typeface="標楷體" panose="03000509000000000000" pitchFamily="65" charset="-120"/>
                <a:cs typeface="Times New Roman" panose="02020603050405020304" pitchFamily="18" charset="0"/>
              </a:rPr>
              <a:t>Studium</a:t>
            </a:r>
            <a:r>
              <a:rPr lang="zh-TW" altLang="en-US" sz="2800" b="1" dirty="0">
                <a:solidFill>
                  <a:schemeClr val="accent5">
                    <a:lumMod val="20000"/>
                    <a:lumOff val="80000"/>
                  </a:schemeClr>
                </a:solidFill>
                <a:latin typeface="Times New Roman" panose="02020603050405020304" pitchFamily="18" charset="0"/>
                <a:ea typeface="標楷體" panose="03000509000000000000" pitchFamily="65" charset="-120"/>
                <a:cs typeface="Times New Roman" panose="02020603050405020304" pitchFamily="18" charset="0"/>
              </a:rPr>
              <a:t>）、「刺點」（</a:t>
            </a:r>
            <a:r>
              <a:rPr lang="en-US" altLang="zh-TW" sz="2800" b="1" dirty="0">
                <a:solidFill>
                  <a:schemeClr val="accent5">
                    <a:lumMod val="20000"/>
                    <a:lumOff val="80000"/>
                  </a:schemeClr>
                </a:solidFill>
                <a:latin typeface="Times New Roman" panose="02020603050405020304" pitchFamily="18" charset="0"/>
                <a:ea typeface="標楷體" panose="03000509000000000000" pitchFamily="65" charset="-120"/>
                <a:cs typeface="Times New Roman" panose="02020603050405020304" pitchFamily="18" charset="0"/>
              </a:rPr>
              <a:t>Punctum</a:t>
            </a:r>
            <a:r>
              <a:rPr lang="zh-TW" altLang="en-US" sz="2800" b="1" dirty="0">
                <a:solidFill>
                  <a:schemeClr val="accent5">
                    <a:lumMod val="20000"/>
                    <a:lumOff val="80000"/>
                  </a:schemeClr>
                </a:solidFill>
                <a:latin typeface="標楷體" panose="03000509000000000000" pitchFamily="65" charset="-120"/>
                <a:ea typeface="標楷體" panose="03000509000000000000" pitchFamily="65" charset="-120"/>
              </a:rPr>
              <a:t>）與「建</a:t>
            </a:r>
          </a:p>
          <a:p>
            <a:pPr algn="ctr"/>
            <a:r>
              <a:rPr lang="zh-TW" altLang="en-US" sz="2800" b="1" dirty="0">
                <a:solidFill>
                  <a:schemeClr val="accent5">
                    <a:lumMod val="20000"/>
                    <a:lumOff val="80000"/>
                  </a:schemeClr>
                </a:solidFill>
                <a:latin typeface="標楷體" panose="03000509000000000000" pitchFamily="65" charset="-120"/>
                <a:ea typeface="標楷體" panose="03000509000000000000" pitchFamily="65" charset="-120"/>
              </a:rPr>
              <a:t>     築與敘述力」相關照片</a:t>
            </a:r>
          </a:p>
          <a:p>
            <a:pPr algn="ctr"/>
            <a:endParaRPr lang="en-US" altLang="zh-TW" sz="3600" b="1" dirty="0" smtClean="0">
              <a:solidFill>
                <a:schemeClr val="accent5">
                  <a:lumMod val="20000"/>
                  <a:lumOff val="80000"/>
                </a:schemeClr>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152" y="1626188"/>
            <a:ext cx="3467768" cy="4140000"/>
          </a:xfrm>
          <a:prstGeom prst="rect">
            <a:avLst/>
          </a:prstGeom>
        </p:spPr>
      </p:pic>
    </p:spTree>
    <p:extLst>
      <p:ext uri="{BB962C8B-B14F-4D97-AF65-F5344CB8AC3E}">
        <p14:creationId xmlns:p14="http://schemas.microsoft.com/office/powerpoint/2010/main" val="795653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C5BB0704-502F-4237-90AD-08B6B4B633EA}"/>
              </a:ext>
            </a:extLst>
          </p:cNvPr>
          <p:cNvSpPr txBox="1"/>
          <p:nvPr/>
        </p:nvSpPr>
        <p:spPr>
          <a:xfrm>
            <a:off x="747347" y="1732083"/>
            <a:ext cx="10524392" cy="4585871"/>
          </a:xfrm>
          <a:prstGeom prst="rect">
            <a:avLst/>
          </a:prstGeom>
          <a:noFill/>
        </p:spPr>
        <p:txBody>
          <a:bodyPr wrap="square" rtlCol="0">
            <a:spAutoFit/>
          </a:bodyPr>
          <a:lstStyle/>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明</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室</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攝影</a:t>
            </a:r>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札記 </a:t>
            </a:r>
            <a:r>
              <a:rPr lang="en-US" altLang="zh-TW"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La </a:t>
            </a:r>
            <a:r>
              <a:rPr lang="en-US" altLang="zh-TW" sz="1200" dirty="0" err="1">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chambre</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err="1"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claire</a:t>
            </a:r>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作者</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羅蘭</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巴特  </a:t>
            </a:r>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Roland </a:t>
            </a:r>
            <a:r>
              <a:rPr lang="en-US" altLang="zh-TW"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Barthes  </a:t>
            </a:r>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譯者</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許綺玲，台北；台灣</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攝影 </a:t>
            </a:r>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1997</a:t>
            </a:r>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p.49</a:t>
            </a:r>
            <a:endPar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3F1EE6E5-7FEE-48BF-BD1C-9280193096C2}"/>
              </a:ext>
            </a:extLst>
          </p:cNvPr>
          <p:cNvSpPr txBox="1"/>
          <p:nvPr/>
        </p:nvSpPr>
        <p:spPr>
          <a:xfrm>
            <a:off x="457200" y="577754"/>
            <a:ext cx="11010900" cy="1508105"/>
          </a:xfrm>
          <a:prstGeom prst="rect">
            <a:avLst/>
          </a:prstGeom>
          <a:noFill/>
        </p:spPr>
        <p:txBody>
          <a:bodyPr wrap="square" rtlCol="0">
            <a:spAutoFit/>
          </a:bodyPr>
          <a:lstStyle/>
          <a:p>
            <a:pPr algn="ctr"/>
            <a:r>
              <a:rPr lang="zh-TW" altLang="en-US" sz="2800" b="1" dirty="0" smtClean="0">
                <a:solidFill>
                  <a:schemeClr val="accent5">
                    <a:lumMod val="20000"/>
                    <a:lumOff val="80000"/>
                  </a:schemeClr>
                </a:solidFill>
                <a:latin typeface="標楷體" panose="03000509000000000000" pitchFamily="65" charset="-120"/>
                <a:ea typeface="標楷體" panose="03000509000000000000" pitchFamily="65" charset="-120"/>
              </a:rPr>
              <a:t>參</a:t>
            </a:r>
            <a:r>
              <a:rPr lang="zh-TW" altLang="en-US" sz="2800" b="1" dirty="0">
                <a:solidFill>
                  <a:schemeClr val="accent5">
                    <a:lumMod val="20000"/>
                    <a:lumOff val="80000"/>
                  </a:schemeClr>
                </a:solidFill>
                <a:latin typeface="標楷體" panose="03000509000000000000" pitchFamily="65" charset="-120"/>
                <a:ea typeface="標楷體" panose="03000509000000000000" pitchFamily="65" charset="-120"/>
              </a:rPr>
              <a:t>、「知面」（</a:t>
            </a:r>
            <a:r>
              <a:rPr lang="en-US" altLang="zh-TW" sz="2800" b="1" dirty="0" err="1">
                <a:solidFill>
                  <a:schemeClr val="accent5">
                    <a:lumMod val="20000"/>
                    <a:lumOff val="80000"/>
                  </a:schemeClr>
                </a:solidFill>
                <a:latin typeface="標楷體" panose="03000509000000000000" pitchFamily="65" charset="-120"/>
                <a:ea typeface="標楷體" panose="03000509000000000000" pitchFamily="65" charset="-120"/>
              </a:rPr>
              <a:t>Studium</a:t>
            </a:r>
            <a:r>
              <a:rPr lang="zh-TW" altLang="en-US" sz="2800" b="1" dirty="0">
                <a:solidFill>
                  <a:schemeClr val="accent5">
                    <a:lumMod val="20000"/>
                    <a:lumOff val="80000"/>
                  </a:schemeClr>
                </a:solidFill>
                <a:latin typeface="標楷體" panose="03000509000000000000" pitchFamily="65" charset="-120"/>
                <a:ea typeface="標楷體" panose="03000509000000000000" pitchFamily="65" charset="-120"/>
              </a:rPr>
              <a:t>）、「刺點」（</a:t>
            </a:r>
            <a:r>
              <a:rPr lang="en-US" altLang="zh-TW" sz="2800" b="1" dirty="0">
                <a:solidFill>
                  <a:schemeClr val="accent5">
                    <a:lumMod val="20000"/>
                    <a:lumOff val="80000"/>
                  </a:schemeClr>
                </a:solidFill>
                <a:latin typeface="標楷體" panose="03000509000000000000" pitchFamily="65" charset="-120"/>
                <a:ea typeface="標楷體" panose="03000509000000000000" pitchFamily="65" charset="-120"/>
              </a:rPr>
              <a:t>Punctum</a:t>
            </a:r>
            <a:r>
              <a:rPr lang="zh-TW" altLang="en-US" sz="2800" b="1" dirty="0">
                <a:solidFill>
                  <a:schemeClr val="accent5">
                    <a:lumMod val="20000"/>
                    <a:lumOff val="80000"/>
                  </a:schemeClr>
                </a:solidFill>
                <a:latin typeface="標楷體" panose="03000509000000000000" pitchFamily="65" charset="-120"/>
                <a:ea typeface="標楷體" panose="03000509000000000000" pitchFamily="65" charset="-120"/>
              </a:rPr>
              <a:t>）與「建</a:t>
            </a:r>
          </a:p>
          <a:p>
            <a:pPr algn="ctr"/>
            <a:r>
              <a:rPr lang="zh-TW" altLang="en-US" sz="2800" b="1" dirty="0">
                <a:solidFill>
                  <a:schemeClr val="accent5">
                    <a:lumMod val="20000"/>
                    <a:lumOff val="80000"/>
                  </a:schemeClr>
                </a:solidFill>
                <a:latin typeface="標楷體" panose="03000509000000000000" pitchFamily="65" charset="-120"/>
                <a:ea typeface="標楷體" panose="03000509000000000000" pitchFamily="65" charset="-120"/>
              </a:rPr>
              <a:t>     築與敘述力」相關照片</a:t>
            </a:r>
          </a:p>
          <a:p>
            <a:pPr algn="ctr"/>
            <a:endParaRPr lang="en-US" altLang="zh-TW" sz="3600" b="1" dirty="0" smtClean="0">
              <a:solidFill>
                <a:schemeClr val="accent5">
                  <a:lumMod val="20000"/>
                  <a:lumOff val="80000"/>
                </a:schemeClr>
              </a:solidFill>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8556" y="1608031"/>
            <a:ext cx="2873243" cy="3888000"/>
          </a:xfrm>
          <a:prstGeom prst="rect">
            <a:avLst/>
          </a:prstGeom>
        </p:spPr>
      </p:pic>
    </p:spTree>
    <p:extLst>
      <p:ext uri="{BB962C8B-B14F-4D97-AF65-F5344CB8AC3E}">
        <p14:creationId xmlns:p14="http://schemas.microsoft.com/office/powerpoint/2010/main" val="3210080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C5BB0704-502F-4237-90AD-08B6B4B633EA}"/>
              </a:ext>
            </a:extLst>
          </p:cNvPr>
          <p:cNvSpPr txBox="1"/>
          <p:nvPr/>
        </p:nvSpPr>
        <p:spPr>
          <a:xfrm>
            <a:off x="747347" y="1732083"/>
            <a:ext cx="10524392" cy="4585871"/>
          </a:xfrm>
          <a:prstGeom prst="rect">
            <a:avLst/>
          </a:prstGeom>
          <a:noFill/>
        </p:spPr>
        <p:txBody>
          <a:bodyPr wrap="square" rtlCol="0">
            <a:spAutoFit/>
          </a:bodyPr>
          <a:lstStyle/>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明</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室</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攝影</a:t>
            </a:r>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札記 </a:t>
            </a:r>
            <a:r>
              <a:rPr lang="en-US" altLang="zh-TW"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La </a:t>
            </a:r>
            <a:r>
              <a:rPr lang="en-US" altLang="zh-TW" sz="1200" dirty="0" err="1">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chambre</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err="1"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claire</a:t>
            </a:r>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作者</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羅蘭</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巴特  </a:t>
            </a:r>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Roland </a:t>
            </a:r>
            <a:r>
              <a:rPr lang="en-US" altLang="zh-TW"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Barthes  </a:t>
            </a:r>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譯者</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許綺玲，台北；台灣</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攝影 </a:t>
            </a:r>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1997</a:t>
            </a:r>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p.57</a:t>
            </a:r>
            <a:endPar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3F1EE6E5-7FEE-48BF-BD1C-9280193096C2}"/>
              </a:ext>
            </a:extLst>
          </p:cNvPr>
          <p:cNvSpPr txBox="1"/>
          <p:nvPr/>
        </p:nvSpPr>
        <p:spPr>
          <a:xfrm>
            <a:off x="457200" y="577754"/>
            <a:ext cx="11010900" cy="1508105"/>
          </a:xfrm>
          <a:prstGeom prst="rect">
            <a:avLst/>
          </a:prstGeom>
          <a:noFill/>
        </p:spPr>
        <p:txBody>
          <a:bodyPr wrap="square" rtlCol="0">
            <a:spAutoFit/>
          </a:bodyPr>
          <a:lstStyle/>
          <a:p>
            <a:pPr algn="ctr"/>
            <a:r>
              <a:rPr lang="zh-TW" altLang="en-US" sz="2800" b="1" dirty="0" smtClean="0">
                <a:solidFill>
                  <a:schemeClr val="accent5">
                    <a:lumMod val="20000"/>
                    <a:lumOff val="80000"/>
                  </a:schemeClr>
                </a:solidFill>
                <a:latin typeface="標楷體" panose="03000509000000000000" pitchFamily="65" charset="-120"/>
                <a:ea typeface="標楷體" panose="03000509000000000000" pitchFamily="65" charset="-120"/>
              </a:rPr>
              <a:t>參</a:t>
            </a:r>
            <a:r>
              <a:rPr lang="zh-TW" altLang="en-US" sz="2800" b="1" dirty="0">
                <a:solidFill>
                  <a:schemeClr val="accent5">
                    <a:lumMod val="20000"/>
                    <a:lumOff val="80000"/>
                  </a:schemeClr>
                </a:solidFill>
                <a:latin typeface="標楷體" panose="03000509000000000000" pitchFamily="65" charset="-120"/>
                <a:ea typeface="標楷體" panose="03000509000000000000" pitchFamily="65" charset="-120"/>
              </a:rPr>
              <a:t>、「知面」（</a:t>
            </a:r>
            <a:r>
              <a:rPr lang="en-US" altLang="zh-TW" sz="2800" b="1" dirty="0" err="1">
                <a:solidFill>
                  <a:schemeClr val="accent5">
                    <a:lumMod val="20000"/>
                    <a:lumOff val="80000"/>
                  </a:schemeClr>
                </a:solidFill>
                <a:latin typeface="Times New Roman" panose="02020603050405020304" pitchFamily="18" charset="0"/>
                <a:ea typeface="標楷體" panose="03000509000000000000" pitchFamily="65" charset="-120"/>
                <a:cs typeface="Times New Roman" panose="02020603050405020304" pitchFamily="18" charset="0"/>
              </a:rPr>
              <a:t>Studium</a:t>
            </a:r>
            <a:r>
              <a:rPr lang="zh-TW" altLang="en-US" sz="2800" b="1" dirty="0">
                <a:solidFill>
                  <a:schemeClr val="accent5">
                    <a:lumMod val="20000"/>
                    <a:lumOff val="80000"/>
                  </a:schemeClr>
                </a:solidFill>
                <a:latin typeface="Times New Roman" panose="02020603050405020304" pitchFamily="18" charset="0"/>
                <a:ea typeface="標楷體" panose="03000509000000000000" pitchFamily="65" charset="-120"/>
                <a:cs typeface="Times New Roman" panose="02020603050405020304" pitchFamily="18" charset="0"/>
              </a:rPr>
              <a:t>）、「刺點」（</a:t>
            </a:r>
            <a:r>
              <a:rPr lang="en-US" altLang="zh-TW" sz="2800" b="1" dirty="0">
                <a:solidFill>
                  <a:schemeClr val="accent5">
                    <a:lumMod val="20000"/>
                    <a:lumOff val="80000"/>
                  </a:schemeClr>
                </a:solidFill>
                <a:latin typeface="Times New Roman" panose="02020603050405020304" pitchFamily="18" charset="0"/>
                <a:ea typeface="標楷體" panose="03000509000000000000" pitchFamily="65" charset="-120"/>
                <a:cs typeface="Times New Roman" panose="02020603050405020304" pitchFamily="18" charset="0"/>
              </a:rPr>
              <a:t>Punctum</a:t>
            </a:r>
            <a:r>
              <a:rPr lang="zh-TW" altLang="en-US" sz="2800" b="1" dirty="0">
                <a:solidFill>
                  <a:schemeClr val="accent5">
                    <a:lumMod val="20000"/>
                    <a:lumOff val="80000"/>
                  </a:schemeClr>
                </a:solidFill>
                <a:latin typeface="標楷體" panose="03000509000000000000" pitchFamily="65" charset="-120"/>
                <a:ea typeface="標楷體" panose="03000509000000000000" pitchFamily="65" charset="-120"/>
              </a:rPr>
              <a:t>）與「建</a:t>
            </a:r>
          </a:p>
          <a:p>
            <a:pPr algn="ctr"/>
            <a:r>
              <a:rPr lang="zh-TW" altLang="en-US" sz="2800" b="1" dirty="0">
                <a:solidFill>
                  <a:schemeClr val="accent5">
                    <a:lumMod val="20000"/>
                    <a:lumOff val="80000"/>
                  </a:schemeClr>
                </a:solidFill>
                <a:latin typeface="標楷體" panose="03000509000000000000" pitchFamily="65" charset="-120"/>
                <a:ea typeface="標楷體" panose="03000509000000000000" pitchFamily="65" charset="-120"/>
              </a:rPr>
              <a:t>     築與敘述力」相關照片</a:t>
            </a:r>
          </a:p>
          <a:p>
            <a:pPr algn="ctr"/>
            <a:endParaRPr lang="en-US" altLang="zh-TW" sz="3600" b="1" dirty="0" smtClean="0">
              <a:solidFill>
                <a:schemeClr val="accent5">
                  <a:lumMod val="20000"/>
                  <a:lumOff val="80000"/>
                </a:schemeClr>
              </a:solidFill>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024" y="1543634"/>
            <a:ext cx="3205639" cy="4273216"/>
          </a:xfrm>
          <a:prstGeom prst="rect">
            <a:avLst/>
          </a:prstGeom>
        </p:spPr>
      </p:pic>
    </p:spTree>
    <p:extLst>
      <p:ext uri="{BB962C8B-B14F-4D97-AF65-F5344CB8AC3E}">
        <p14:creationId xmlns:p14="http://schemas.microsoft.com/office/powerpoint/2010/main" val="106776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3F1EE6E5-7FEE-48BF-BD1C-9280193096C2}"/>
              </a:ext>
            </a:extLst>
          </p:cNvPr>
          <p:cNvSpPr txBox="1"/>
          <p:nvPr/>
        </p:nvSpPr>
        <p:spPr>
          <a:xfrm>
            <a:off x="480290" y="762482"/>
            <a:ext cx="10687339" cy="646331"/>
          </a:xfrm>
          <a:prstGeom prst="rect">
            <a:avLst/>
          </a:prstGeom>
          <a:noFill/>
        </p:spPr>
        <p:txBody>
          <a:bodyPr wrap="square" rtlCol="0">
            <a:spAutoFit/>
          </a:bodyPr>
          <a:lstStyle/>
          <a:p>
            <a:pPr algn="ctr"/>
            <a:r>
              <a:rPr lang="zh-TW" altLang="en-US" sz="3600" b="1" dirty="0" smtClean="0">
                <a:solidFill>
                  <a:schemeClr val="accent5">
                    <a:lumMod val="20000"/>
                    <a:lumOff val="80000"/>
                  </a:schemeClr>
                </a:solidFill>
                <a:latin typeface="標楷體" panose="03000509000000000000" pitchFamily="65" charset="-120"/>
                <a:ea typeface="標楷體" panose="03000509000000000000" pitchFamily="65" charset="-120"/>
              </a:rPr>
              <a:t>謝謝聆聽</a:t>
            </a:r>
            <a:endParaRPr lang="zh-TW" altLang="en-US" sz="3600" b="1" dirty="0">
              <a:solidFill>
                <a:schemeClr val="accent5">
                  <a:lumMod val="20000"/>
                  <a:lumOff val="80000"/>
                </a:schemeClr>
              </a:solidFill>
              <a:latin typeface="標楷體" panose="03000509000000000000" pitchFamily="65" charset="-120"/>
              <a:ea typeface="標楷體" panose="03000509000000000000" pitchFamily="65" charset="-120"/>
            </a:endParaRPr>
          </a:p>
        </p:txBody>
      </p:sp>
      <p:sp>
        <p:nvSpPr>
          <p:cNvPr id="2" name="AutoShape 2" descr="ãä¸çä¸ä¸åéæ¡è±æ¡è±æå ´æ¯ãçåçæå°çµ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 name="AutoShape 4" descr="ãä¸çä¸ä¸åéæ¡è±æ¡è±æå ´æ¯ãçåçæå°çµ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6" name="圖片 5"/>
          <p:cNvPicPr>
            <a:picLocks noChangeAspect="1"/>
          </p:cNvPicPr>
          <p:nvPr/>
        </p:nvPicPr>
        <p:blipFill>
          <a:blip r:embed="rId2"/>
          <a:stretch>
            <a:fillRect/>
          </a:stretch>
        </p:blipFill>
        <p:spPr>
          <a:xfrm>
            <a:off x="2225965" y="2609849"/>
            <a:ext cx="7518400" cy="3255242"/>
          </a:xfrm>
          <a:prstGeom prst="rect">
            <a:avLst/>
          </a:prstGeom>
        </p:spPr>
      </p:pic>
    </p:spTree>
    <p:extLst>
      <p:ext uri="{BB962C8B-B14F-4D97-AF65-F5344CB8AC3E}">
        <p14:creationId xmlns:p14="http://schemas.microsoft.com/office/powerpoint/2010/main" val="4114453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C5BB0704-502F-4237-90AD-08B6B4B633EA}"/>
              </a:ext>
            </a:extLst>
          </p:cNvPr>
          <p:cNvSpPr txBox="1"/>
          <p:nvPr/>
        </p:nvSpPr>
        <p:spPr>
          <a:xfrm>
            <a:off x="885824" y="2457448"/>
            <a:ext cx="10420351" cy="2062103"/>
          </a:xfrm>
          <a:prstGeom prst="rect">
            <a:avLst/>
          </a:prstGeom>
          <a:noFill/>
        </p:spPr>
        <p:txBody>
          <a:bodyPr wrap="square" rtlCol="0">
            <a:spAutoFit/>
          </a:bodyPr>
          <a:lstStyle/>
          <a:p>
            <a:r>
              <a:rPr lang="zh-TW" altLang="en-US" sz="3200" dirty="0" smtClean="0">
                <a:solidFill>
                  <a:schemeClr val="bg1"/>
                </a:solidFill>
                <a:latin typeface="標楷體" panose="03000509000000000000" pitchFamily="65" charset="-120"/>
                <a:ea typeface="標楷體" panose="03000509000000000000" pitchFamily="65" charset="-120"/>
              </a:rPr>
              <a:t>壹</a:t>
            </a:r>
            <a:r>
              <a:rPr lang="zh-TW" altLang="en-US" sz="3200" dirty="0" smtClean="0">
                <a:solidFill>
                  <a:schemeClr val="bg1"/>
                </a:solidFill>
                <a:latin typeface="標楷體" panose="03000509000000000000" pitchFamily="65" charset="-120"/>
                <a:ea typeface="標楷體" panose="03000509000000000000" pitchFamily="65" charset="-120"/>
              </a:rPr>
              <a:t>、</a:t>
            </a:r>
            <a:r>
              <a:rPr lang="zh-TW" altLang="en-US" sz="3200" dirty="0" smtClean="0">
                <a:solidFill>
                  <a:schemeClr val="bg1"/>
                </a:solidFill>
                <a:latin typeface="標楷體" panose="03000509000000000000" pitchFamily="65" charset="-120"/>
                <a:ea typeface="標楷體" panose="03000509000000000000" pitchFamily="65" charset="-120"/>
              </a:rPr>
              <a:t>作者、作品</a:t>
            </a:r>
            <a:r>
              <a:rPr lang="zh-TW" altLang="en-US" sz="3200" dirty="0">
                <a:solidFill>
                  <a:schemeClr val="bg1"/>
                </a:solidFill>
                <a:latin typeface="標楷體" panose="03000509000000000000" pitchFamily="65" charset="-120"/>
                <a:ea typeface="標楷體" panose="03000509000000000000" pitchFamily="65" charset="-120"/>
              </a:rPr>
              <a:t>簡介</a:t>
            </a:r>
            <a:endParaRPr lang="en-US" altLang="zh-TW" sz="3200" dirty="0" smtClean="0">
              <a:solidFill>
                <a:schemeClr val="bg1"/>
              </a:solidFill>
              <a:latin typeface="標楷體" panose="03000509000000000000" pitchFamily="65" charset="-120"/>
              <a:ea typeface="標楷體" panose="03000509000000000000" pitchFamily="65" charset="-120"/>
            </a:endParaRPr>
          </a:p>
          <a:p>
            <a:r>
              <a:rPr lang="zh-TW" altLang="en-US" sz="3200" dirty="0" smtClean="0">
                <a:solidFill>
                  <a:schemeClr val="bg1"/>
                </a:solidFill>
                <a:latin typeface="標楷體" panose="03000509000000000000" pitchFamily="65" charset="-120"/>
                <a:ea typeface="標楷體" panose="03000509000000000000" pitchFamily="65" charset="-120"/>
              </a:rPr>
              <a:t>貳</a:t>
            </a:r>
            <a:r>
              <a:rPr lang="zh-TW" altLang="en-US" sz="3200" dirty="0" smtClean="0">
                <a:solidFill>
                  <a:schemeClr val="bg1"/>
                </a:solidFill>
                <a:latin typeface="標楷體" panose="03000509000000000000" pitchFamily="65" charset="-120"/>
                <a:ea typeface="標楷體" panose="03000509000000000000" pitchFamily="65" charset="-120"/>
              </a:rPr>
              <a:t>、</a:t>
            </a:r>
            <a:r>
              <a:rPr lang="en-US" altLang="zh-TW" sz="3200" dirty="0" smtClean="0">
                <a:solidFill>
                  <a:schemeClr val="bg1"/>
                </a:solidFill>
                <a:latin typeface="標楷體" panose="03000509000000000000" pitchFamily="65" charset="-120"/>
                <a:ea typeface="標楷體" panose="03000509000000000000" pitchFamily="65" charset="-120"/>
              </a:rPr>
              <a:t>《</a:t>
            </a:r>
            <a:r>
              <a:rPr lang="zh-TW" altLang="en-US" sz="3200" dirty="0">
                <a:solidFill>
                  <a:schemeClr val="bg1"/>
                </a:solidFill>
                <a:latin typeface="標楷體" panose="03000509000000000000" pitchFamily="65" charset="-120"/>
                <a:ea typeface="標楷體" panose="03000509000000000000" pitchFamily="65" charset="-120"/>
              </a:rPr>
              <a:t>明</a:t>
            </a:r>
            <a:r>
              <a:rPr lang="zh-TW" altLang="en-US" sz="3200" dirty="0" smtClean="0">
                <a:solidFill>
                  <a:schemeClr val="bg1"/>
                </a:solidFill>
                <a:latin typeface="標楷體" panose="03000509000000000000" pitchFamily="65" charset="-120"/>
                <a:ea typeface="標楷體" panose="03000509000000000000" pitchFamily="65" charset="-120"/>
              </a:rPr>
              <a:t>室</a:t>
            </a:r>
            <a:r>
              <a:rPr lang="en-US" altLang="zh-TW" sz="3200" dirty="0" smtClean="0">
                <a:solidFill>
                  <a:schemeClr val="bg1"/>
                </a:solidFill>
                <a:latin typeface="標楷體" panose="03000509000000000000" pitchFamily="65" charset="-120"/>
                <a:ea typeface="標楷體" panose="03000509000000000000" pitchFamily="65" charset="-120"/>
              </a:rPr>
              <a:t>》</a:t>
            </a:r>
            <a:r>
              <a:rPr lang="zh-TW" altLang="en-US" sz="3200" dirty="0" smtClean="0">
                <a:solidFill>
                  <a:schemeClr val="bg1"/>
                </a:solidFill>
                <a:latin typeface="標楷體" panose="03000509000000000000" pitchFamily="65" charset="-120"/>
                <a:ea typeface="標楷體" panose="03000509000000000000" pitchFamily="65" charset="-120"/>
              </a:rPr>
              <a:t>關鍵概念</a:t>
            </a:r>
            <a:endParaRPr lang="en-US" altLang="zh-TW" sz="3200" dirty="0" smtClean="0">
              <a:solidFill>
                <a:schemeClr val="bg1"/>
              </a:solidFill>
              <a:latin typeface="標楷體" panose="03000509000000000000" pitchFamily="65" charset="-120"/>
              <a:ea typeface="標楷體" panose="03000509000000000000" pitchFamily="65" charset="-120"/>
            </a:endParaRPr>
          </a:p>
          <a:p>
            <a:r>
              <a:rPr lang="zh-TW" altLang="en-US" sz="3200" dirty="0">
                <a:solidFill>
                  <a:schemeClr val="bg1"/>
                </a:solidFill>
                <a:latin typeface="標楷體" panose="03000509000000000000" pitchFamily="65" charset="-120"/>
                <a:ea typeface="標楷體" panose="03000509000000000000" pitchFamily="65" charset="-120"/>
              </a:rPr>
              <a:t>參</a:t>
            </a:r>
            <a:r>
              <a:rPr lang="zh-TW" altLang="en-US" sz="3200" dirty="0">
                <a:solidFill>
                  <a:schemeClr val="bg1"/>
                </a:solidFill>
                <a:latin typeface="標楷體" panose="03000509000000000000" pitchFamily="65" charset="-120"/>
                <a:ea typeface="標楷體" panose="03000509000000000000" pitchFamily="65" charset="-120"/>
              </a:rPr>
              <a:t>、「知面」</a:t>
            </a:r>
            <a:r>
              <a:rPr lang="zh-TW" altLang="en-US" sz="3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dirty="0" err="1">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Studium</a:t>
            </a:r>
            <a:r>
              <a:rPr lang="zh-TW" altLang="en-US" sz="3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刺點」（</a:t>
            </a:r>
            <a:r>
              <a:rPr lang="en-US" altLang="zh-TW" sz="3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Punctum</a:t>
            </a:r>
            <a:r>
              <a:rPr lang="zh-TW" altLang="en-US" sz="3200" dirty="0">
                <a:solidFill>
                  <a:schemeClr val="bg1"/>
                </a:solidFill>
                <a:latin typeface="標楷體" panose="03000509000000000000" pitchFamily="65" charset="-120"/>
                <a:ea typeface="標楷體" panose="03000509000000000000" pitchFamily="65" charset="-120"/>
              </a:rPr>
              <a:t>）與</a:t>
            </a:r>
            <a:r>
              <a:rPr lang="zh-TW" altLang="en-US" sz="3200" dirty="0" smtClean="0">
                <a:solidFill>
                  <a:schemeClr val="bg1"/>
                </a:solidFill>
                <a:latin typeface="標楷體" panose="03000509000000000000" pitchFamily="65" charset="-120"/>
                <a:ea typeface="標楷體" panose="03000509000000000000" pitchFamily="65" charset="-120"/>
              </a:rPr>
              <a:t>「建</a:t>
            </a:r>
            <a:endParaRPr lang="en-US" altLang="zh-TW" sz="3200" dirty="0" smtClean="0">
              <a:solidFill>
                <a:schemeClr val="bg1"/>
              </a:solidFill>
              <a:latin typeface="標楷體" panose="03000509000000000000" pitchFamily="65" charset="-120"/>
              <a:ea typeface="標楷體" panose="03000509000000000000" pitchFamily="65" charset="-120"/>
            </a:endParaRPr>
          </a:p>
          <a:p>
            <a:r>
              <a:rPr lang="zh-TW" altLang="en-US" sz="3200" dirty="0" smtClean="0">
                <a:solidFill>
                  <a:schemeClr val="bg1"/>
                </a:solidFill>
                <a:latin typeface="標楷體" panose="03000509000000000000" pitchFamily="65" charset="-120"/>
                <a:ea typeface="標楷體" panose="03000509000000000000" pitchFamily="65" charset="-120"/>
              </a:rPr>
              <a:t>     築</a:t>
            </a:r>
            <a:r>
              <a:rPr lang="zh-TW" altLang="en-US" sz="3200" dirty="0">
                <a:solidFill>
                  <a:schemeClr val="bg1"/>
                </a:solidFill>
                <a:latin typeface="標楷體" panose="03000509000000000000" pitchFamily="65" charset="-120"/>
                <a:ea typeface="標楷體" panose="03000509000000000000" pitchFamily="65" charset="-120"/>
              </a:rPr>
              <a:t>與敘述力」相關照片</a:t>
            </a:r>
            <a:endParaRPr lang="en-US" altLang="zh-TW" sz="3200" dirty="0" smtClean="0">
              <a:solidFill>
                <a:schemeClr val="bg1"/>
              </a:solidFill>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3F1EE6E5-7FEE-48BF-BD1C-9280193096C2}"/>
              </a:ext>
            </a:extLst>
          </p:cNvPr>
          <p:cNvSpPr txBox="1"/>
          <p:nvPr/>
        </p:nvSpPr>
        <p:spPr>
          <a:xfrm>
            <a:off x="4562474" y="1215064"/>
            <a:ext cx="3067050" cy="707886"/>
          </a:xfrm>
          <a:prstGeom prst="rect">
            <a:avLst/>
          </a:prstGeom>
          <a:noFill/>
        </p:spPr>
        <p:txBody>
          <a:bodyPr wrap="square" rtlCol="0">
            <a:spAutoFit/>
          </a:bodyPr>
          <a:lstStyle/>
          <a:p>
            <a:pPr algn="ctr"/>
            <a:r>
              <a:rPr lang="zh-TW" altLang="en-US" sz="4000" b="1" dirty="0" smtClean="0">
                <a:solidFill>
                  <a:schemeClr val="accent5">
                    <a:lumMod val="20000"/>
                    <a:lumOff val="80000"/>
                  </a:schemeClr>
                </a:solidFill>
                <a:latin typeface="標楷體" panose="03000509000000000000" pitchFamily="65" charset="-120"/>
                <a:ea typeface="標楷體" panose="03000509000000000000" pitchFamily="65" charset="-120"/>
              </a:rPr>
              <a:t>目錄</a:t>
            </a:r>
            <a:endParaRPr lang="zh-TW" altLang="en-US" sz="4000" b="1" dirty="0">
              <a:solidFill>
                <a:schemeClr val="accent5">
                  <a:lumMod val="20000"/>
                  <a:lumOff val="8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0124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C5BB0704-502F-4237-90AD-08B6B4B633EA}"/>
              </a:ext>
            </a:extLst>
          </p:cNvPr>
          <p:cNvSpPr txBox="1"/>
          <p:nvPr/>
        </p:nvSpPr>
        <p:spPr>
          <a:xfrm>
            <a:off x="667337" y="3030789"/>
            <a:ext cx="10420351" cy="3293209"/>
          </a:xfrm>
          <a:prstGeom prst="rect">
            <a:avLst/>
          </a:prstGeom>
          <a:noFill/>
        </p:spPr>
        <p:txBody>
          <a:bodyPr wrap="square" rtlCol="0">
            <a:spAutoFit/>
          </a:bodyPr>
          <a:lstStyle/>
          <a:p>
            <a:r>
              <a:rPr lang="zh-TW" altLang="en-US" sz="2800" dirty="0" smtClean="0">
                <a:solidFill>
                  <a:schemeClr val="accent4">
                    <a:lumMod val="40000"/>
                    <a:lumOff val="60000"/>
                  </a:schemeClr>
                </a:solidFill>
                <a:latin typeface="標楷體" panose="03000509000000000000" pitchFamily="65" charset="-120"/>
                <a:ea typeface="標楷體" panose="03000509000000000000" pitchFamily="65" charset="-120"/>
              </a:rPr>
              <a:t>   </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羅蘭</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巴特</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1915</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1980</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），法國文學批評家、文學家、社會學家、哲學家和符號學家。巴特的許多著作對於後現代主義，尤其是結構主義、符號學、存在主義、馬克斯主義與後結構主義思想的產生了很大影響。</a:t>
            </a:r>
            <a:b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br>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1915</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年出生</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在法國</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諾曼第。父親是海軍</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軍官，在他未滿一歲</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於</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戰鬥</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中死亡</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。由母親撫養長大。</a:t>
            </a:r>
            <a:r>
              <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1935</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年到</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1939</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年，巴特就讀於巴黎大學並獲得古典希臘文學學位。後因為</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肺結核中斷</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了他的學術</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生涯。</a:t>
            </a:r>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羅蘭</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巴特</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維基百科，自由的百科全書 </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Wikipediazh.wikipedia.org › </a:t>
            </a:r>
            <a:r>
              <a:rPr lang="en-US" altLang="zh-TW" sz="1200" dirty="0" err="1">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zh-tw</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 </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罗兰</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巴特</a:t>
            </a:r>
          </a:p>
        </p:txBody>
      </p:sp>
      <p:sp>
        <p:nvSpPr>
          <p:cNvPr id="5" name="文字方塊 4">
            <a:extLst>
              <a:ext uri="{FF2B5EF4-FFF2-40B4-BE49-F238E27FC236}">
                <a16:creationId xmlns:a16="http://schemas.microsoft.com/office/drawing/2014/main" id="{3F1EE6E5-7FEE-48BF-BD1C-9280193096C2}"/>
              </a:ext>
            </a:extLst>
          </p:cNvPr>
          <p:cNvSpPr txBox="1"/>
          <p:nvPr/>
        </p:nvSpPr>
        <p:spPr>
          <a:xfrm>
            <a:off x="4488582" y="577754"/>
            <a:ext cx="5561025" cy="1077218"/>
          </a:xfrm>
          <a:prstGeom prst="rect">
            <a:avLst/>
          </a:prstGeom>
          <a:noFill/>
        </p:spPr>
        <p:txBody>
          <a:bodyPr wrap="square" rtlCol="0">
            <a:spAutoFit/>
          </a:bodyPr>
          <a:lstStyle/>
          <a:p>
            <a:pPr algn="ctr"/>
            <a:r>
              <a:rPr lang="zh-TW" altLang="en-US" sz="3600" b="1" dirty="0" smtClean="0">
                <a:solidFill>
                  <a:schemeClr val="accent5">
                    <a:lumMod val="20000"/>
                    <a:lumOff val="80000"/>
                  </a:schemeClr>
                </a:solidFill>
                <a:latin typeface="標楷體" panose="03000509000000000000" pitchFamily="65" charset="-120"/>
                <a:ea typeface="標楷體" panose="03000509000000000000" pitchFamily="65" charset="-120"/>
              </a:rPr>
              <a:t>壹</a:t>
            </a:r>
            <a:r>
              <a:rPr lang="zh-TW" altLang="en-US" sz="3600" b="1" dirty="0">
                <a:solidFill>
                  <a:schemeClr val="accent5">
                    <a:lumMod val="20000"/>
                    <a:lumOff val="80000"/>
                  </a:schemeClr>
                </a:solidFill>
                <a:latin typeface="標楷體" panose="03000509000000000000" pitchFamily="65" charset="-120"/>
                <a:ea typeface="標楷體" panose="03000509000000000000" pitchFamily="65" charset="-120"/>
              </a:rPr>
              <a:t>、</a:t>
            </a:r>
            <a:r>
              <a:rPr lang="zh-TW" altLang="en-US" sz="3600" b="1" dirty="0" smtClean="0">
                <a:solidFill>
                  <a:schemeClr val="accent5">
                    <a:lumMod val="20000"/>
                    <a:lumOff val="80000"/>
                  </a:schemeClr>
                </a:solidFill>
                <a:latin typeface="標楷體" panose="03000509000000000000" pitchFamily="65" charset="-120"/>
                <a:ea typeface="標楷體" panose="03000509000000000000" pitchFamily="65" charset="-120"/>
              </a:rPr>
              <a:t>前言</a:t>
            </a:r>
            <a:endParaRPr lang="en-US" altLang="zh-TW" sz="3600" b="1" dirty="0" smtClean="0">
              <a:solidFill>
                <a:schemeClr val="accent5">
                  <a:lumMod val="20000"/>
                  <a:lumOff val="80000"/>
                </a:schemeClr>
              </a:solidFill>
              <a:latin typeface="標楷體" panose="03000509000000000000" pitchFamily="65" charset="-120"/>
              <a:ea typeface="標楷體" panose="03000509000000000000" pitchFamily="65" charset="-120"/>
            </a:endParaRPr>
          </a:p>
          <a:p>
            <a:pPr algn="ctr"/>
            <a:r>
              <a:rPr lang="en-US" altLang="zh-TW" sz="2800" b="1" dirty="0" smtClean="0">
                <a:solidFill>
                  <a:schemeClr val="accent5">
                    <a:lumMod val="20000"/>
                    <a:lumOff val="80000"/>
                  </a:schemeClr>
                </a:solidFill>
                <a:latin typeface="標楷體" panose="03000509000000000000" pitchFamily="65" charset="-120"/>
                <a:ea typeface="標楷體" panose="03000509000000000000" pitchFamily="65" charset="-120"/>
              </a:rPr>
              <a:t>--</a:t>
            </a:r>
            <a:r>
              <a:rPr lang="zh-TW" altLang="en-US" sz="2800" b="1" dirty="0" smtClean="0">
                <a:solidFill>
                  <a:schemeClr val="accent5">
                    <a:lumMod val="20000"/>
                    <a:lumOff val="80000"/>
                  </a:schemeClr>
                </a:solidFill>
                <a:latin typeface="標楷體" panose="03000509000000000000" pitchFamily="65" charset="-120"/>
                <a:ea typeface="標楷體" panose="03000509000000000000" pitchFamily="65" charset="-120"/>
              </a:rPr>
              <a:t>作者、作品簡介</a:t>
            </a:r>
            <a:endParaRPr lang="zh-TW" altLang="en-US" sz="2800" b="1" dirty="0">
              <a:solidFill>
                <a:schemeClr val="accent5">
                  <a:lumMod val="20000"/>
                  <a:lumOff val="80000"/>
                </a:schemeClr>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645322"/>
            <a:ext cx="2266950" cy="2019300"/>
          </a:xfrm>
          <a:prstGeom prst="rect">
            <a:avLst/>
          </a:prstGeom>
        </p:spPr>
      </p:pic>
    </p:spTree>
    <p:extLst>
      <p:ext uri="{BB962C8B-B14F-4D97-AF65-F5344CB8AC3E}">
        <p14:creationId xmlns:p14="http://schemas.microsoft.com/office/powerpoint/2010/main" val="3481686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C5BB0704-502F-4237-90AD-08B6B4B633EA}"/>
              </a:ext>
            </a:extLst>
          </p:cNvPr>
          <p:cNvSpPr txBox="1"/>
          <p:nvPr/>
        </p:nvSpPr>
        <p:spPr>
          <a:xfrm>
            <a:off x="667337" y="3030789"/>
            <a:ext cx="10771455" cy="3662541"/>
          </a:xfrm>
          <a:prstGeom prst="rect">
            <a:avLst/>
          </a:prstGeom>
          <a:noFill/>
        </p:spPr>
        <p:txBody>
          <a:bodyPr wrap="square" rtlCol="0">
            <a:spAutoFit/>
          </a:bodyPr>
          <a:lstStyle/>
          <a:p>
            <a:r>
              <a:rPr lang="zh-TW" altLang="en-US" sz="2800" dirty="0" smtClean="0">
                <a:solidFill>
                  <a:schemeClr val="accent4">
                    <a:lumMod val="40000"/>
                    <a:lumOff val="60000"/>
                  </a:schemeClr>
                </a:solidFill>
                <a:latin typeface="標楷體" panose="03000509000000000000" pitchFamily="65" charset="-120"/>
                <a:ea typeface="標楷體" panose="03000509000000000000" pitchFamily="65" charset="-120"/>
              </a:rPr>
              <a:t>   </a:t>
            </a:r>
            <a:r>
              <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1948</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年他繼續從事學術研究</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，之後發表了</a:t>
            </a:r>
            <a:r>
              <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寫作的零度</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1953</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神話學</a:t>
            </a:r>
            <a:r>
              <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1957</a:t>
            </a:r>
          </a:p>
          <a:p>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寫作的零度</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中指出零度的寫作根本上是一種直陳式寫作，亦即盡量抹卻寫作主體的感受；它是中性寫作、白色寫作、主體的不在場；清除外在世界對寫作的干預，抑制寫作主體的價值介入；冷情感、無風格而且零修辭；從而擴大寫作本身的自由度及多元的可能性。</a:t>
            </a:r>
          </a:p>
          <a:p>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巴</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特推崇存在主義文學家卡繆（</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Albert Camus</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）的小說</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異鄉人</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，視之為零度寫作的典範。</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異鄉人</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以異文學的透明的言語，塑造了一個對世界抱持「無所謂」態度的主角形象。巴特如是說：「這種中性的新寫作存在於各種呼聲和判決的汪洋大海之中而又毫不介人，它正好是由後者（毫不介人的作家）的不在所構成。」（巴特，</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1992:57</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羅夏美，</a:t>
            </a:r>
            <a:r>
              <a:rPr lang="en-US" altLang="zh-TW"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學術／愛慾四人舞──論朱嘉漢小說</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禮物</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的菁英書寫</a:t>
            </a:r>
            <a:r>
              <a:rPr lang="en-US" altLang="zh-TW"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，高雄醫學大學 </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2020 </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年「文學與語言教學」學術研討會 </a:t>
            </a:r>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2020 </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年 </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10 </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月 </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23 </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日</a:t>
            </a:r>
          </a:p>
          <a:p>
            <a:endPar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3F1EE6E5-7FEE-48BF-BD1C-9280193096C2}"/>
              </a:ext>
            </a:extLst>
          </p:cNvPr>
          <p:cNvSpPr txBox="1"/>
          <p:nvPr/>
        </p:nvSpPr>
        <p:spPr>
          <a:xfrm>
            <a:off x="4488582" y="577754"/>
            <a:ext cx="5561025" cy="1077218"/>
          </a:xfrm>
          <a:prstGeom prst="rect">
            <a:avLst/>
          </a:prstGeom>
          <a:noFill/>
        </p:spPr>
        <p:txBody>
          <a:bodyPr wrap="square" rtlCol="0">
            <a:spAutoFit/>
          </a:bodyPr>
          <a:lstStyle/>
          <a:p>
            <a:pPr algn="ctr"/>
            <a:r>
              <a:rPr lang="zh-TW" altLang="en-US" sz="3600" b="1" dirty="0" smtClean="0">
                <a:solidFill>
                  <a:schemeClr val="accent5">
                    <a:lumMod val="20000"/>
                    <a:lumOff val="80000"/>
                  </a:schemeClr>
                </a:solidFill>
                <a:latin typeface="標楷體" panose="03000509000000000000" pitchFamily="65" charset="-120"/>
                <a:ea typeface="標楷體" panose="03000509000000000000" pitchFamily="65" charset="-120"/>
              </a:rPr>
              <a:t>壹</a:t>
            </a:r>
            <a:r>
              <a:rPr lang="zh-TW" altLang="en-US" sz="3600" b="1" dirty="0">
                <a:solidFill>
                  <a:schemeClr val="accent5">
                    <a:lumMod val="20000"/>
                    <a:lumOff val="80000"/>
                  </a:schemeClr>
                </a:solidFill>
                <a:latin typeface="標楷體" panose="03000509000000000000" pitchFamily="65" charset="-120"/>
                <a:ea typeface="標楷體" panose="03000509000000000000" pitchFamily="65" charset="-120"/>
              </a:rPr>
              <a:t>、</a:t>
            </a:r>
            <a:r>
              <a:rPr lang="zh-TW" altLang="en-US" sz="3600" b="1" dirty="0" smtClean="0">
                <a:solidFill>
                  <a:schemeClr val="accent5">
                    <a:lumMod val="20000"/>
                    <a:lumOff val="80000"/>
                  </a:schemeClr>
                </a:solidFill>
                <a:latin typeface="標楷體" panose="03000509000000000000" pitchFamily="65" charset="-120"/>
                <a:ea typeface="標楷體" panose="03000509000000000000" pitchFamily="65" charset="-120"/>
              </a:rPr>
              <a:t>前言</a:t>
            </a:r>
            <a:endParaRPr lang="en-US" altLang="zh-TW" sz="3600" b="1" dirty="0" smtClean="0">
              <a:solidFill>
                <a:schemeClr val="accent5">
                  <a:lumMod val="20000"/>
                  <a:lumOff val="80000"/>
                </a:schemeClr>
              </a:solidFill>
              <a:latin typeface="標楷體" panose="03000509000000000000" pitchFamily="65" charset="-120"/>
              <a:ea typeface="標楷體" panose="03000509000000000000" pitchFamily="65" charset="-120"/>
            </a:endParaRPr>
          </a:p>
          <a:p>
            <a:pPr algn="ctr"/>
            <a:r>
              <a:rPr lang="en-US" altLang="zh-TW" sz="2800" b="1" dirty="0" smtClean="0">
                <a:solidFill>
                  <a:schemeClr val="accent5">
                    <a:lumMod val="20000"/>
                    <a:lumOff val="80000"/>
                  </a:schemeClr>
                </a:solidFill>
                <a:latin typeface="標楷體" panose="03000509000000000000" pitchFamily="65" charset="-120"/>
                <a:ea typeface="標楷體" panose="03000509000000000000" pitchFamily="65" charset="-120"/>
              </a:rPr>
              <a:t>--</a:t>
            </a:r>
            <a:r>
              <a:rPr lang="zh-TW" altLang="en-US" sz="2800" b="1" dirty="0" smtClean="0">
                <a:solidFill>
                  <a:schemeClr val="accent5">
                    <a:lumMod val="20000"/>
                    <a:lumOff val="80000"/>
                  </a:schemeClr>
                </a:solidFill>
                <a:latin typeface="標楷體" panose="03000509000000000000" pitchFamily="65" charset="-120"/>
                <a:ea typeface="標楷體" panose="03000509000000000000" pitchFamily="65" charset="-120"/>
              </a:rPr>
              <a:t>作者、作品簡介</a:t>
            </a:r>
            <a:endParaRPr lang="zh-TW" altLang="en-US" sz="2800" b="1" dirty="0">
              <a:solidFill>
                <a:schemeClr val="accent5">
                  <a:lumMod val="20000"/>
                  <a:lumOff val="80000"/>
                </a:schemeClr>
              </a:solidFill>
              <a:latin typeface="標楷體" panose="03000509000000000000" pitchFamily="65" charset="-120"/>
              <a:ea typeface="標楷體" panose="03000509000000000000" pitchFamily="65" charset="-120"/>
            </a:endParaRPr>
          </a:p>
        </p:txBody>
      </p:sp>
      <p:pic>
        <p:nvPicPr>
          <p:cNvPr id="2054" name="Picture 6" descr="罗兰．巴尔特文集: 写作的零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0" y="577755"/>
            <a:ext cx="1905000" cy="258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099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C5BB0704-502F-4237-90AD-08B6B4B633EA}"/>
              </a:ext>
            </a:extLst>
          </p:cNvPr>
          <p:cNvSpPr txBox="1"/>
          <p:nvPr/>
        </p:nvSpPr>
        <p:spPr>
          <a:xfrm>
            <a:off x="659424" y="2672860"/>
            <a:ext cx="10524392" cy="3970318"/>
          </a:xfrm>
          <a:prstGeom prst="rect">
            <a:avLst/>
          </a:prstGeom>
          <a:noFill/>
        </p:spPr>
        <p:txBody>
          <a:bodyPr wrap="square" rtlCol="0">
            <a:spAutoFit/>
          </a:bodyPr>
          <a:lstStyle/>
          <a:p>
            <a:r>
              <a:rPr lang="zh-TW" altLang="en-US" sz="2800" dirty="0" smtClean="0">
                <a:solidFill>
                  <a:schemeClr val="accent4">
                    <a:lumMod val="40000"/>
                    <a:lumOff val="60000"/>
                  </a:schemeClr>
                </a:solidFill>
                <a:latin typeface="標楷體" panose="03000509000000000000" pitchFamily="65" charset="-120"/>
                <a:ea typeface="標楷體" panose="03000509000000000000" pitchFamily="65" charset="-120"/>
              </a:rPr>
              <a:t>   </a:t>
            </a:r>
            <a:r>
              <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年代初期，巴</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特開始</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了對符號學與結構主義的探索</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，發表</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了</a:t>
            </a:r>
            <a:r>
              <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批評與真實</a:t>
            </a:r>
            <a:r>
              <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年代晚期，巴特的名聲越來越</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大</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1967</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年，他發表了他最著名的論文</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作者之死</a:t>
            </a:r>
            <a:r>
              <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（每一部作品都在被閱讀的「此刻」被重寫，因為原著的意義本來就存在於語言本身和讀者的印象與理解中，讀者在閱讀過去人寫的文章，不需要去追尋作者本來的意義，可以以自己的想法去</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詮釋）</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，主要是</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受到</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德希達</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Jacques </a:t>
            </a:r>
            <a:r>
              <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Derrida</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解構主義所影響，這篇論文變成為他向結構主義思想告別的</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轉折。</a:t>
            </a:r>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1970</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年發表著名的作品</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《S/Z</a:t>
            </a:r>
            <a:r>
              <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可寫的文本」和「可讀的文本」之間的差異），是對巴爾扎克小說作品</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薩拉辛</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的批判式</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閱讀。</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整個</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70</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年代巴特持續的發展他的文學批評理論，發展出文本性與小說中的角色中立性等概念。</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1971</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年成為日內瓦大學客座教授</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羅蘭</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巴特</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維基百科，自由的百科全書 </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Wikipediazh.wikipedia.org › </a:t>
            </a:r>
            <a:r>
              <a:rPr lang="en-US" altLang="zh-TW" sz="1200" dirty="0" err="1">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zh-tw</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 </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罗兰</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巴特</a:t>
            </a:r>
          </a:p>
          <a:p>
            <a:endPar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3F1EE6E5-7FEE-48BF-BD1C-9280193096C2}"/>
              </a:ext>
            </a:extLst>
          </p:cNvPr>
          <p:cNvSpPr txBox="1"/>
          <p:nvPr/>
        </p:nvSpPr>
        <p:spPr>
          <a:xfrm>
            <a:off x="4488582" y="577754"/>
            <a:ext cx="5561025" cy="1077218"/>
          </a:xfrm>
          <a:prstGeom prst="rect">
            <a:avLst/>
          </a:prstGeom>
          <a:noFill/>
        </p:spPr>
        <p:txBody>
          <a:bodyPr wrap="square" rtlCol="0">
            <a:spAutoFit/>
          </a:bodyPr>
          <a:lstStyle/>
          <a:p>
            <a:pPr algn="ctr"/>
            <a:r>
              <a:rPr lang="zh-TW" altLang="en-US" sz="3600" b="1" dirty="0" smtClean="0">
                <a:solidFill>
                  <a:schemeClr val="accent5">
                    <a:lumMod val="20000"/>
                    <a:lumOff val="80000"/>
                  </a:schemeClr>
                </a:solidFill>
                <a:latin typeface="標楷體" panose="03000509000000000000" pitchFamily="65" charset="-120"/>
                <a:ea typeface="標楷體" panose="03000509000000000000" pitchFamily="65" charset="-120"/>
              </a:rPr>
              <a:t>壹</a:t>
            </a:r>
            <a:r>
              <a:rPr lang="zh-TW" altLang="en-US" sz="3600" b="1" dirty="0">
                <a:solidFill>
                  <a:schemeClr val="accent5">
                    <a:lumMod val="20000"/>
                    <a:lumOff val="80000"/>
                  </a:schemeClr>
                </a:solidFill>
                <a:latin typeface="標楷體" panose="03000509000000000000" pitchFamily="65" charset="-120"/>
                <a:ea typeface="標楷體" panose="03000509000000000000" pitchFamily="65" charset="-120"/>
              </a:rPr>
              <a:t>、</a:t>
            </a:r>
            <a:r>
              <a:rPr lang="zh-TW" altLang="en-US" sz="3600" b="1" dirty="0" smtClean="0">
                <a:solidFill>
                  <a:schemeClr val="accent5">
                    <a:lumMod val="20000"/>
                    <a:lumOff val="80000"/>
                  </a:schemeClr>
                </a:solidFill>
                <a:latin typeface="標楷體" panose="03000509000000000000" pitchFamily="65" charset="-120"/>
                <a:ea typeface="標楷體" panose="03000509000000000000" pitchFamily="65" charset="-120"/>
              </a:rPr>
              <a:t>前言</a:t>
            </a:r>
            <a:endParaRPr lang="en-US" altLang="zh-TW" sz="3600" b="1" dirty="0" smtClean="0">
              <a:solidFill>
                <a:schemeClr val="accent5">
                  <a:lumMod val="20000"/>
                  <a:lumOff val="80000"/>
                </a:schemeClr>
              </a:solidFill>
              <a:latin typeface="標楷體" panose="03000509000000000000" pitchFamily="65" charset="-120"/>
              <a:ea typeface="標楷體" panose="03000509000000000000" pitchFamily="65" charset="-120"/>
            </a:endParaRPr>
          </a:p>
          <a:p>
            <a:pPr algn="ctr"/>
            <a:r>
              <a:rPr lang="en-US" altLang="zh-TW" sz="2800" b="1" dirty="0" smtClean="0">
                <a:solidFill>
                  <a:schemeClr val="accent5">
                    <a:lumMod val="20000"/>
                    <a:lumOff val="80000"/>
                  </a:schemeClr>
                </a:solidFill>
                <a:latin typeface="標楷體" panose="03000509000000000000" pitchFamily="65" charset="-120"/>
                <a:ea typeface="標楷體" panose="03000509000000000000" pitchFamily="65" charset="-120"/>
              </a:rPr>
              <a:t>--</a:t>
            </a:r>
            <a:r>
              <a:rPr lang="zh-TW" altLang="en-US" sz="2800" b="1" dirty="0" smtClean="0">
                <a:solidFill>
                  <a:schemeClr val="accent5">
                    <a:lumMod val="20000"/>
                    <a:lumOff val="80000"/>
                  </a:schemeClr>
                </a:solidFill>
                <a:latin typeface="標楷體" panose="03000509000000000000" pitchFamily="65" charset="-120"/>
                <a:ea typeface="標楷體" panose="03000509000000000000" pitchFamily="65" charset="-120"/>
              </a:rPr>
              <a:t>作者、作品簡介</a:t>
            </a:r>
            <a:endParaRPr lang="zh-TW" altLang="en-US" sz="2800" b="1" dirty="0">
              <a:solidFill>
                <a:schemeClr val="accent5">
                  <a:lumMod val="20000"/>
                  <a:lumOff val="80000"/>
                </a:schemeClr>
              </a:solidFill>
              <a:latin typeface="標楷體" panose="03000509000000000000" pitchFamily="65" charset="-120"/>
              <a:ea typeface="標楷體" panose="03000509000000000000" pitchFamily="65" charset="-120"/>
            </a:endParaRPr>
          </a:p>
        </p:txBody>
      </p:sp>
      <p:pic>
        <p:nvPicPr>
          <p:cNvPr id="3074" name="Picture 2" descr="戀人絮語"/>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50" y="790575"/>
            <a:ext cx="2359025"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835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C5BB0704-502F-4237-90AD-08B6B4B633EA}"/>
              </a:ext>
            </a:extLst>
          </p:cNvPr>
          <p:cNvSpPr txBox="1"/>
          <p:nvPr/>
        </p:nvSpPr>
        <p:spPr>
          <a:xfrm>
            <a:off x="659424" y="2672860"/>
            <a:ext cx="10524392" cy="3970318"/>
          </a:xfrm>
          <a:prstGeom prst="rect">
            <a:avLst/>
          </a:prstGeom>
          <a:noFill/>
        </p:spPr>
        <p:txBody>
          <a:bodyPr wrap="square" rtlCol="0">
            <a:spAutoFit/>
          </a:bodyPr>
          <a:lstStyle/>
          <a:p>
            <a:r>
              <a:rPr lang="zh-TW" altLang="en-US" sz="2800" dirty="0" smtClean="0">
                <a:solidFill>
                  <a:schemeClr val="accent4">
                    <a:lumMod val="40000"/>
                    <a:lumOff val="60000"/>
                  </a:schemeClr>
                </a:solidFill>
                <a:latin typeface="標楷體" panose="03000509000000000000" pitchFamily="65" charset="-120"/>
                <a:ea typeface="標楷體" panose="03000509000000000000" pitchFamily="65" charset="-120"/>
              </a:rPr>
              <a:t>   </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巴特</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母親，亨麗埃特</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巴特（</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Henriette Barthes</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）死於</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1977</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年，隨後他開始寫作</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明室</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Camera Lucida</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）一書，嘗試解釋她的照片中的獨特涵義</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。巴</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特解釋道，照片創造了「如今是什麼」的虛假幻覺，而「曾經是什麼」卻是對照片更準確的描述。已被她的死變為有形的亨麗埃特</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巴特幼年的照片便是「不再是什麼」的證據。它並沒有讓現實堅實起來，相反，它提醒我們世界永遠處於變化的本質。因而，巴特母親的照片中就永遠包含一種獨特的個人性因素，不能從巴特的主體狀態中移除：那反覆出現的失落感，無論他何時重溫這照片。作為他死前最後作品</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明室</a:t>
            </a:r>
            <a:r>
              <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既是對複雜的主體、意義和文化社會關係的持續反思，也是對他母親動人的獻禮和他悲傷的深切描繪。</a:t>
            </a:r>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羅蘭</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巴特</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維基百科，自由的百科全書 </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Wikipediazh.wikipedia.org › </a:t>
            </a:r>
            <a:r>
              <a:rPr lang="en-US" altLang="zh-TW" sz="1200" dirty="0" err="1">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zh-tw</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 </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罗兰</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巴特</a:t>
            </a:r>
          </a:p>
          <a:p>
            <a:endPar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3F1EE6E5-7FEE-48BF-BD1C-9280193096C2}"/>
              </a:ext>
            </a:extLst>
          </p:cNvPr>
          <p:cNvSpPr txBox="1"/>
          <p:nvPr/>
        </p:nvSpPr>
        <p:spPr>
          <a:xfrm>
            <a:off x="4488582" y="577754"/>
            <a:ext cx="5561025" cy="1077218"/>
          </a:xfrm>
          <a:prstGeom prst="rect">
            <a:avLst/>
          </a:prstGeom>
          <a:noFill/>
        </p:spPr>
        <p:txBody>
          <a:bodyPr wrap="square" rtlCol="0">
            <a:spAutoFit/>
          </a:bodyPr>
          <a:lstStyle/>
          <a:p>
            <a:pPr algn="ctr"/>
            <a:r>
              <a:rPr lang="zh-TW" altLang="en-US" sz="3600" b="1" dirty="0" smtClean="0">
                <a:solidFill>
                  <a:schemeClr val="accent5">
                    <a:lumMod val="20000"/>
                    <a:lumOff val="80000"/>
                  </a:schemeClr>
                </a:solidFill>
                <a:latin typeface="標楷體" panose="03000509000000000000" pitchFamily="65" charset="-120"/>
                <a:ea typeface="標楷體" panose="03000509000000000000" pitchFamily="65" charset="-120"/>
              </a:rPr>
              <a:t>壹</a:t>
            </a:r>
            <a:r>
              <a:rPr lang="zh-TW" altLang="en-US" sz="3600" b="1" dirty="0">
                <a:solidFill>
                  <a:schemeClr val="accent5">
                    <a:lumMod val="20000"/>
                    <a:lumOff val="80000"/>
                  </a:schemeClr>
                </a:solidFill>
                <a:latin typeface="標楷體" panose="03000509000000000000" pitchFamily="65" charset="-120"/>
                <a:ea typeface="標楷體" panose="03000509000000000000" pitchFamily="65" charset="-120"/>
              </a:rPr>
              <a:t>、</a:t>
            </a:r>
            <a:r>
              <a:rPr lang="zh-TW" altLang="en-US" sz="3600" b="1" dirty="0" smtClean="0">
                <a:solidFill>
                  <a:schemeClr val="accent5">
                    <a:lumMod val="20000"/>
                    <a:lumOff val="80000"/>
                  </a:schemeClr>
                </a:solidFill>
                <a:latin typeface="標楷體" panose="03000509000000000000" pitchFamily="65" charset="-120"/>
                <a:ea typeface="標楷體" panose="03000509000000000000" pitchFamily="65" charset="-120"/>
              </a:rPr>
              <a:t>前言</a:t>
            </a:r>
            <a:endParaRPr lang="en-US" altLang="zh-TW" sz="3600" b="1" dirty="0" smtClean="0">
              <a:solidFill>
                <a:schemeClr val="accent5">
                  <a:lumMod val="20000"/>
                  <a:lumOff val="80000"/>
                </a:schemeClr>
              </a:solidFill>
              <a:latin typeface="標楷體" panose="03000509000000000000" pitchFamily="65" charset="-120"/>
              <a:ea typeface="標楷體" panose="03000509000000000000" pitchFamily="65" charset="-120"/>
            </a:endParaRPr>
          </a:p>
          <a:p>
            <a:pPr algn="ctr"/>
            <a:r>
              <a:rPr lang="en-US" altLang="zh-TW" sz="2800" b="1" dirty="0" smtClean="0">
                <a:solidFill>
                  <a:schemeClr val="accent5">
                    <a:lumMod val="20000"/>
                    <a:lumOff val="80000"/>
                  </a:schemeClr>
                </a:solidFill>
                <a:latin typeface="標楷體" panose="03000509000000000000" pitchFamily="65" charset="-120"/>
                <a:ea typeface="標楷體" panose="03000509000000000000" pitchFamily="65" charset="-120"/>
              </a:rPr>
              <a:t>--</a:t>
            </a:r>
            <a:r>
              <a:rPr lang="zh-TW" altLang="en-US" sz="2800" b="1" dirty="0" smtClean="0">
                <a:solidFill>
                  <a:schemeClr val="accent5">
                    <a:lumMod val="20000"/>
                    <a:lumOff val="80000"/>
                  </a:schemeClr>
                </a:solidFill>
                <a:latin typeface="標楷體" panose="03000509000000000000" pitchFamily="65" charset="-120"/>
                <a:ea typeface="標楷體" panose="03000509000000000000" pitchFamily="65" charset="-120"/>
              </a:rPr>
              <a:t>作者、作品簡介</a:t>
            </a:r>
            <a:endParaRPr lang="zh-TW" altLang="en-US" sz="2800" b="1" dirty="0">
              <a:solidFill>
                <a:schemeClr val="accent5">
                  <a:lumMod val="20000"/>
                  <a:lumOff val="80000"/>
                </a:schemeClr>
              </a:solidFill>
              <a:latin typeface="標楷體" panose="03000509000000000000" pitchFamily="65" charset="-120"/>
              <a:ea typeface="標楷體" panose="03000509000000000000" pitchFamily="65" charset="-120"/>
            </a:endParaRPr>
          </a:p>
        </p:txBody>
      </p:sp>
      <p:pic>
        <p:nvPicPr>
          <p:cNvPr id="4098" name="Picture 2" descr="明室‧ 攝影札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574675"/>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944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C5BB0704-502F-4237-90AD-08B6B4B633EA}"/>
              </a:ext>
            </a:extLst>
          </p:cNvPr>
          <p:cNvSpPr txBox="1"/>
          <p:nvPr/>
        </p:nvSpPr>
        <p:spPr>
          <a:xfrm>
            <a:off x="667337" y="3030789"/>
            <a:ext cx="10420351" cy="3477875"/>
          </a:xfrm>
          <a:prstGeom prst="rect">
            <a:avLst/>
          </a:prstGeom>
          <a:noFill/>
        </p:spPr>
        <p:txBody>
          <a:bodyPr wrap="square" rtlCol="0">
            <a:spAutoFit/>
          </a:bodyPr>
          <a:lstStyle/>
          <a:p>
            <a:r>
              <a:rPr lang="zh-TW" altLang="en-US" sz="2800" dirty="0" smtClean="0">
                <a:solidFill>
                  <a:schemeClr val="accent4">
                    <a:lumMod val="40000"/>
                    <a:lumOff val="60000"/>
                  </a:schemeClr>
                </a:solidFill>
                <a:latin typeface="標楷體" panose="03000509000000000000" pitchFamily="65" charset="-120"/>
                <a:ea typeface="標楷體" panose="03000509000000000000" pitchFamily="65" charset="-120"/>
              </a:rPr>
              <a:t>   </a:t>
            </a:r>
            <a:endPar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1975</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年，他</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完成自傳</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1977</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年被選為法蘭西學院文學與符號學主席。同年他的母親逝世，對於從小被母親獨自扶養長大的巴特而言是重大的打擊，他將過往與攝影相關的論述與理論集結成冊為他最後的偉大作品</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明室</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。本書從他對一張母親的老照片沉思開始論起，包含了他對攝影媒介對傳播的理論論述，以及他對母親思念的哀悼</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1980</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日於</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巴黎的街道上被卡車撞傷</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。昏迷一個</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月</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後</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26</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日逝世</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，享年</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64</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歲</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lvl="0"/>
            <a:r>
              <a:rPr lang="zh-TW" altLang="en-US" sz="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羅蘭</a:t>
            </a:r>
            <a:r>
              <a:rPr lang="en-US" altLang="zh-TW" sz="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巴特</a:t>
            </a:r>
            <a:r>
              <a:rPr lang="en-US" altLang="zh-TW" sz="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維基百科，自由的百科全書 </a:t>
            </a:r>
            <a:r>
              <a:rPr lang="en-US" altLang="zh-TW" sz="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Wikipediazh.wikipedia.org › </a:t>
            </a:r>
            <a:r>
              <a:rPr lang="en-US" altLang="zh-TW" sz="1200" dirty="0" err="1">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zh-tw</a:t>
            </a:r>
            <a:r>
              <a:rPr lang="en-US" altLang="zh-TW" sz="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 › </a:t>
            </a:r>
            <a:r>
              <a:rPr lang="zh-TW" altLang="en-US" sz="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罗兰</a:t>
            </a:r>
            <a:r>
              <a:rPr lang="en-US" altLang="zh-TW" sz="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巴特</a:t>
            </a:r>
          </a:p>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3F1EE6E5-7FEE-48BF-BD1C-9280193096C2}"/>
              </a:ext>
            </a:extLst>
          </p:cNvPr>
          <p:cNvSpPr txBox="1"/>
          <p:nvPr/>
        </p:nvSpPr>
        <p:spPr>
          <a:xfrm>
            <a:off x="4488582" y="577754"/>
            <a:ext cx="5561025" cy="1077218"/>
          </a:xfrm>
          <a:prstGeom prst="rect">
            <a:avLst/>
          </a:prstGeom>
          <a:noFill/>
        </p:spPr>
        <p:txBody>
          <a:bodyPr wrap="square" rtlCol="0">
            <a:spAutoFit/>
          </a:bodyPr>
          <a:lstStyle/>
          <a:p>
            <a:pPr algn="ctr"/>
            <a:r>
              <a:rPr lang="zh-TW" altLang="en-US" sz="3600" b="1" dirty="0" smtClean="0">
                <a:solidFill>
                  <a:schemeClr val="accent5">
                    <a:lumMod val="20000"/>
                    <a:lumOff val="80000"/>
                  </a:schemeClr>
                </a:solidFill>
                <a:latin typeface="標楷體" panose="03000509000000000000" pitchFamily="65" charset="-120"/>
                <a:ea typeface="標楷體" panose="03000509000000000000" pitchFamily="65" charset="-120"/>
              </a:rPr>
              <a:t>壹</a:t>
            </a:r>
            <a:r>
              <a:rPr lang="zh-TW" altLang="en-US" sz="3600" b="1" dirty="0">
                <a:solidFill>
                  <a:schemeClr val="accent5">
                    <a:lumMod val="20000"/>
                    <a:lumOff val="80000"/>
                  </a:schemeClr>
                </a:solidFill>
                <a:latin typeface="標楷體" panose="03000509000000000000" pitchFamily="65" charset="-120"/>
                <a:ea typeface="標楷體" panose="03000509000000000000" pitchFamily="65" charset="-120"/>
              </a:rPr>
              <a:t>、</a:t>
            </a:r>
            <a:r>
              <a:rPr lang="zh-TW" altLang="en-US" sz="3600" b="1" dirty="0" smtClean="0">
                <a:solidFill>
                  <a:schemeClr val="accent5">
                    <a:lumMod val="20000"/>
                    <a:lumOff val="80000"/>
                  </a:schemeClr>
                </a:solidFill>
                <a:latin typeface="標楷體" panose="03000509000000000000" pitchFamily="65" charset="-120"/>
                <a:ea typeface="標楷體" panose="03000509000000000000" pitchFamily="65" charset="-120"/>
              </a:rPr>
              <a:t>前言</a:t>
            </a:r>
            <a:endParaRPr lang="en-US" altLang="zh-TW" sz="3600" b="1" dirty="0" smtClean="0">
              <a:solidFill>
                <a:schemeClr val="accent5">
                  <a:lumMod val="20000"/>
                  <a:lumOff val="80000"/>
                </a:schemeClr>
              </a:solidFill>
              <a:latin typeface="標楷體" panose="03000509000000000000" pitchFamily="65" charset="-120"/>
              <a:ea typeface="標楷體" panose="03000509000000000000" pitchFamily="65" charset="-120"/>
            </a:endParaRPr>
          </a:p>
          <a:p>
            <a:pPr algn="ctr"/>
            <a:r>
              <a:rPr lang="en-US" altLang="zh-TW" sz="2800" b="1" dirty="0" smtClean="0">
                <a:solidFill>
                  <a:schemeClr val="accent5">
                    <a:lumMod val="20000"/>
                    <a:lumOff val="80000"/>
                  </a:schemeClr>
                </a:solidFill>
                <a:latin typeface="標楷體" panose="03000509000000000000" pitchFamily="65" charset="-120"/>
                <a:ea typeface="標楷體" panose="03000509000000000000" pitchFamily="65" charset="-120"/>
              </a:rPr>
              <a:t>--</a:t>
            </a:r>
            <a:r>
              <a:rPr lang="zh-TW" altLang="en-US" sz="2800" b="1" dirty="0" smtClean="0">
                <a:solidFill>
                  <a:schemeClr val="accent5">
                    <a:lumMod val="20000"/>
                    <a:lumOff val="80000"/>
                  </a:schemeClr>
                </a:solidFill>
                <a:latin typeface="標楷體" panose="03000509000000000000" pitchFamily="65" charset="-120"/>
                <a:ea typeface="標楷體" panose="03000509000000000000" pitchFamily="65" charset="-120"/>
              </a:rPr>
              <a:t>作者、作品簡介</a:t>
            </a:r>
            <a:endParaRPr lang="zh-TW" altLang="en-US" sz="2800" b="1" dirty="0">
              <a:solidFill>
                <a:schemeClr val="accent5">
                  <a:lumMod val="20000"/>
                  <a:lumOff val="80000"/>
                </a:schemeClr>
              </a:solidFill>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899" y="738187"/>
            <a:ext cx="1838325" cy="2938463"/>
          </a:xfrm>
          <a:prstGeom prst="rect">
            <a:avLst/>
          </a:prstGeom>
        </p:spPr>
      </p:pic>
    </p:spTree>
    <p:extLst>
      <p:ext uri="{BB962C8B-B14F-4D97-AF65-F5344CB8AC3E}">
        <p14:creationId xmlns:p14="http://schemas.microsoft.com/office/powerpoint/2010/main" val="2021279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C5BB0704-502F-4237-90AD-08B6B4B633EA}"/>
              </a:ext>
            </a:extLst>
          </p:cNvPr>
          <p:cNvSpPr txBox="1"/>
          <p:nvPr/>
        </p:nvSpPr>
        <p:spPr>
          <a:xfrm>
            <a:off x="659424" y="2672860"/>
            <a:ext cx="10524392" cy="3477875"/>
          </a:xfrm>
          <a:prstGeom prst="rect">
            <a:avLst/>
          </a:prstGeom>
          <a:noFill/>
        </p:spPr>
        <p:txBody>
          <a:bodyPr wrap="square" rtlCol="0">
            <a:spAutoFit/>
          </a:bodyPr>
          <a:lstStyle/>
          <a:p>
            <a:pPr algn="ctr"/>
            <a:r>
              <a:rPr lang="zh-TW" altLang="en-US" sz="2800" dirty="0" smtClean="0">
                <a:solidFill>
                  <a:schemeClr val="accent4">
                    <a:lumMod val="40000"/>
                    <a:lumOff val="60000"/>
                  </a:schemeClr>
                </a:solidFill>
                <a:latin typeface="標楷體" panose="03000509000000000000" pitchFamily="65" charset="-120"/>
                <a:ea typeface="標楷體" panose="03000509000000000000" pitchFamily="65" charset="-120"/>
              </a:rPr>
              <a:t>   </a:t>
            </a:r>
            <a:r>
              <a:rPr lang="zh-TW" altLang="en-US" sz="24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固定</a:t>
            </a:r>
            <a:r>
              <a:rPr lang="zh-TW" altLang="en-US" sz="2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的時間、也就是「死亡」 ，所有的攝影都指向</a:t>
            </a:r>
            <a:r>
              <a:rPr lang="zh-TW" altLang="en-US" sz="24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死亡</a:t>
            </a:r>
            <a:endParaRPr lang="en-US" altLang="zh-TW" sz="24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a:endPar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巴特認為</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攝影的本質的關鍵，是「此存在」，亦即照片中的人事物在時間流動中是確實存在過的，而它們被攝影固定了，成為一張有邊際的照片；反過來說，攝影的本質是悲愴的「死亡」，因為它記錄了不能再被複製的某時某刻，這個某時某刻的消逝正暗示著照片中的那些存在已經死亡了，「相片將真實帶返過去，暗示這真實已逝去。</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讀書筆記</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從</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明室：攝影扎記</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探討當代攝影</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The News ...www.thenewslens.com › </a:t>
            </a:r>
            <a:r>
              <a:rPr lang="zh-TW" altLang="en-US" sz="12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藝文</a:t>
            </a:r>
            <a:endPar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3F1EE6E5-7FEE-48BF-BD1C-9280193096C2}"/>
              </a:ext>
            </a:extLst>
          </p:cNvPr>
          <p:cNvSpPr txBox="1"/>
          <p:nvPr/>
        </p:nvSpPr>
        <p:spPr>
          <a:xfrm>
            <a:off x="4488582" y="577754"/>
            <a:ext cx="5561025" cy="1631216"/>
          </a:xfrm>
          <a:prstGeom prst="rect">
            <a:avLst/>
          </a:prstGeom>
          <a:noFill/>
        </p:spPr>
        <p:txBody>
          <a:bodyPr wrap="square" rtlCol="0">
            <a:spAutoFit/>
          </a:bodyPr>
          <a:lstStyle/>
          <a:p>
            <a:pPr algn="ctr"/>
            <a:r>
              <a:rPr lang="zh-TW" altLang="en-US" sz="3600" b="1" dirty="0" smtClean="0">
                <a:solidFill>
                  <a:schemeClr val="accent5">
                    <a:lumMod val="20000"/>
                    <a:lumOff val="80000"/>
                  </a:schemeClr>
                </a:solidFill>
                <a:latin typeface="標楷體" panose="03000509000000000000" pitchFamily="65" charset="-120"/>
                <a:ea typeface="標楷體" panose="03000509000000000000" pitchFamily="65" charset="-120"/>
              </a:rPr>
              <a:t>貳</a:t>
            </a:r>
            <a:r>
              <a:rPr lang="zh-TW" altLang="en-US" sz="3600" b="1" dirty="0">
                <a:solidFill>
                  <a:schemeClr val="accent5">
                    <a:lumMod val="20000"/>
                    <a:lumOff val="80000"/>
                  </a:schemeClr>
                </a:solidFill>
                <a:latin typeface="標楷體" panose="03000509000000000000" pitchFamily="65" charset="-120"/>
                <a:ea typeface="標楷體" panose="03000509000000000000" pitchFamily="65" charset="-120"/>
              </a:rPr>
              <a:t>、</a:t>
            </a:r>
            <a:r>
              <a:rPr lang="en-US" altLang="zh-TW" sz="3600" b="1" dirty="0">
                <a:solidFill>
                  <a:schemeClr val="accent5">
                    <a:lumMod val="20000"/>
                    <a:lumOff val="80000"/>
                  </a:schemeClr>
                </a:solidFill>
                <a:latin typeface="標楷體" panose="03000509000000000000" pitchFamily="65" charset="-120"/>
                <a:ea typeface="標楷體" panose="03000509000000000000" pitchFamily="65" charset="-120"/>
              </a:rPr>
              <a:t>《</a:t>
            </a:r>
            <a:r>
              <a:rPr lang="zh-TW" altLang="en-US" sz="3600" b="1" dirty="0">
                <a:solidFill>
                  <a:schemeClr val="accent5">
                    <a:lumMod val="20000"/>
                    <a:lumOff val="80000"/>
                  </a:schemeClr>
                </a:solidFill>
                <a:latin typeface="標楷體" panose="03000509000000000000" pitchFamily="65" charset="-120"/>
                <a:ea typeface="標楷體" panose="03000509000000000000" pitchFamily="65" charset="-120"/>
              </a:rPr>
              <a:t>明室</a:t>
            </a:r>
            <a:r>
              <a:rPr lang="en-US" altLang="zh-TW" sz="3600" b="1" dirty="0">
                <a:solidFill>
                  <a:schemeClr val="accent5">
                    <a:lumMod val="20000"/>
                    <a:lumOff val="80000"/>
                  </a:schemeClr>
                </a:solidFill>
                <a:latin typeface="標楷體" panose="03000509000000000000" pitchFamily="65" charset="-120"/>
                <a:ea typeface="標楷體" panose="03000509000000000000" pitchFamily="65" charset="-120"/>
              </a:rPr>
              <a:t>》</a:t>
            </a:r>
            <a:r>
              <a:rPr lang="zh-TW" altLang="en-US" sz="3600" b="1" dirty="0">
                <a:solidFill>
                  <a:schemeClr val="accent5">
                    <a:lumMod val="20000"/>
                    <a:lumOff val="80000"/>
                  </a:schemeClr>
                </a:solidFill>
                <a:latin typeface="標楷體" panose="03000509000000000000" pitchFamily="65" charset="-120"/>
                <a:ea typeface="標楷體" panose="03000509000000000000" pitchFamily="65" charset="-120"/>
              </a:rPr>
              <a:t>關鍵概念</a:t>
            </a:r>
          </a:p>
          <a:p>
            <a:pPr algn="ctr"/>
            <a:endParaRPr lang="en-US" altLang="zh-TW" sz="3600" b="1" dirty="0" smtClean="0">
              <a:solidFill>
                <a:schemeClr val="accent5">
                  <a:lumMod val="20000"/>
                  <a:lumOff val="80000"/>
                </a:schemeClr>
              </a:solidFill>
              <a:latin typeface="標楷體" panose="03000509000000000000" pitchFamily="65" charset="-120"/>
              <a:ea typeface="標楷體" panose="03000509000000000000" pitchFamily="65" charset="-120"/>
            </a:endParaRPr>
          </a:p>
          <a:p>
            <a:pPr algn="ctr"/>
            <a:endParaRPr lang="zh-TW" altLang="en-US" sz="2800" b="1" dirty="0">
              <a:solidFill>
                <a:schemeClr val="accent5">
                  <a:lumMod val="20000"/>
                  <a:lumOff val="80000"/>
                </a:schemeClr>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81" y="666749"/>
            <a:ext cx="2432317" cy="2124075"/>
          </a:xfrm>
          <a:prstGeom prst="rect">
            <a:avLst/>
          </a:prstGeom>
        </p:spPr>
      </p:pic>
    </p:spTree>
    <p:extLst>
      <p:ext uri="{BB962C8B-B14F-4D97-AF65-F5344CB8AC3E}">
        <p14:creationId xmlns:p14="http://schemas.microsoft.com/office/powerpoint/2010/main" val="340433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C5BB0704-502F-4237-90AD-08B6B4B633EA}"/>
              </a:ext>
            </a:extLst>
          </p:cNvPr>
          <p:cNvSpPr txBox="1"/>
          <p:nvPr/>
        </p:nvSpPr>
        <p:spPr>
          <a:xfrm>
            <a:off x="747347" y="1732083"/>
            <a:ext cx="10524392" cy="5139869"/>
          </a:xfrm>
          <a:prstGeom prst="rect">
            <a:avLst/>
          </a:prstGeom>
          <a:noFill/>
        </p:spPr>
        <p:txBody>
          <a:bodyPr wrap="square" rtlCol="0">
            <a:spAutoFit/>
          </a:bodyPr>
          <a:lstStyle/>
          <a:p>
            <a:r>
              <a:rPr lang="zh-TW" altLang="en-US" sz="2800" dirty="0" smtClean="0">
                <a:solidFill>
                  <a:schemeClr val="accent4">
                    <a:lumMod val="40000"/>
                    <a:lumOff val="60000"/>
                  </a:schemeClr>
                </a:solidFill>
                <a:latin typeface="標楷體" panose="03000509000000000000" pitchFamily="65" charset="-120"/>
                <a:ea typeface="標楷體" panose="03000509000000000000" pitchFamily="65" charset="-120"/>
              </a:rPr>
              <a:t> </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知面」（</a:t>
            </a:r>
            <a:r>
              <a:rPr lang="en-US" altLang="zh-TW" sz="2000" dirty="0" err="1"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Studium</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）是</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照片中可解讀的各種知識</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文化</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社會成規</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以「知面」的觀點看照片</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便是將照片符碼化</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套入社會或文化的公式。</a:t>
            </a:r>
          </a:p>
          <a:p>
            <a:endPar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刺點」（</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Punctum</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）則是照片中拒絕符碼化</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無法符碼化的某個偶然細節</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有如處於知識</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文化</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社會之外的不可規範者。通常是一細節，即一局部物體，可以說是獻出我自己來。刺點還有另一種擴展力：即當它為一細節，同時又充滿整張相片，似非而是的狀況。</a:t>
            </a:r>
          </a:p>
          <a:p>
            <a:endPar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是干擾</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穿透「知面」的瞬間的強烈一擊</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(punctum-point)﹕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「刺點將擾亂知面</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它是此一偶然</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指向我刺穿我</a:t>
            </a:r>
            <a:r>
              <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給我致命一擊。」特</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認為</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攝影的本質的關鍵，是「此存在」，亦即照片中的人事物在時間流動中是確實存在過的，而它們被攝影固定了，成為一張有邊際的照片；反過來說，攝影的本質是悲愴的「死亡」，因為它記錄了不能再被複製的某時某刻，這個某時某刻的消逝正暗示著照片中的那些存在已經死亡了，「相片將真實帶返過去，暗示這真實已逝去。</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讀</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明室</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攝影札記</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羅蘭巴特</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攝影實驗室</a:t>
            </a:r>
            <a:r>
              <a:rPr lang="en-US" altLang="zh-TW" sz="1200" dirty="0" err="1">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ExLAB</a:t>
            </a:r>
            <a:r>
              <a:rPr lang="en-US" altLang="zh-TW" sz="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 @ The moment ...fanfun.pixnet.net › blog › post</a:t>
            </a:r>
          </a:p>
          <a:p>
            <a:r>
              <a:rPr lang="en-US" altLang="zh-TW"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3F1EE6E5-7FEE-48BF-BD1C-9280193096C2}"/>
              </a:ext>
            </a:extLst>
          </p:cNvPr>
          <p:cNvSpPr txBox="1"/>
          <p:nvPr/>
        </p:nvSpPr>
        <p:spPr>
          <a:xfrm>
            <a:off x="4488582" y="577754"/>
            <a:ext cx="5561025" cy="646331"/>
          </a:xfrm>
          <a:prstGeom prst="rect">
            <a:avLst/>
          </a:prstGeom>
          <a:noFill/>
        </p:spPr>
        <p:txBody>
          <a:bodyPr wrap="square" rtlCol="0">
            <a:spAutoFit/>
          </a:bodyPr>
          <a:lstStyle/>
          <a:p>
            <a:pPr algn="ctr"/>
            <a:r>
              <a:rPr lang="zh-TW" altLang="en-US" sz="3600" b="1" dirty="0">
                <a:solidFill>
                  <a:schemeClr val="accent5">
                    <a:lumMod val="20000"/>
                    <a:lumOff val="80000"/>
                  </a:schemeClr>
                </a:solidFill>
                <a:latin typeface="標楷體" panose="03000509000000000000" pitchFamily="65" charset="-120"/>
                <a:ea typeface="標楷體" panose="03000509000000000000" pitchFamily="65" charset="-120"/>
              </a:rPr>
              <a:t>貳、</a:t>
            </a:r>
            <a:r>
              <a:rPr lang="en-US" altLang="zh-TW" sz="3600" b="1" dirty="0">
                <a:solidFill>
                  <a:schemeClr val="accent5">
                    <a:lumMod val="20000"/>
                    <a:lumOff val="80000"/>
                  </a:schemeClr>
                </a:solidFill>
                <a:latin typeface="標楷體" panose="03000509000000000000" pitchFamily="65" charset="-120"/>
                <a:ea typeface="標楷體" panose="03000509000000000000" pitchFamily="65" charset="-120"/>
              </a:rPr>
              <a:t>《</a:t>
            </a:r>
            <a:r>
              <a:rPr lang="zh-TW" altLang="en-US" sz="3600" b="1" dirty="0">
                <a:solidFill>
                  <a:schemeClr val="accent5">
                    <a:lumMod val="20000"/>
                    <a:lumOff val="80000"/>
                  </a:schemeClr>
                </a:solidFill>
                <a:latin typeface="標楷體" panose="03000509000000000000" pitchFamily="65" charset="-120"/>
                <a:ea typeface="標楷體" panose="03000509000000000000" pitchFamily="65" charset="-120"/>
              </a:rPr>
              <a:t>明室</a:t>
            </a:r>
            <a:r>
              <a:rPr lang="en-US" altLang="zh-TW" sz="3600" b="1" dirty="0">
                <a:solidFill>
                  <a:schemeClr val="accent5">
                    <a:lumMod val="20000"/>
                    <a:lumOff val="80000"/>
                  </a:schemeClr>
                </a:solidFill>
                <a:latin typeface="標楷體" panose="03000509000000000000" pitchFamily="65" charset="-120"/>
                <a:ea typeface="標楷體" panose="03000509000000000000" pitchFamily="65" charset="-120"/>
              </a:rPr>
              <a:t>》</a:t>
            </a:r>
            <a:r>
              <a:rPr lang="zh-TW" altLang="en-US" sz="3600" b="1" dirty="0">
                <a:solidFill>
                  <a:schemeClr val="accent5">
                    <a:lumMod val="20000"/>
                    <a:lumOff val="80000"/>
                  </a:schemeClr>
                </a:solidFill>
                <a:latin typeface="標楷體" panose="03000509000000000000" pitchFamily="65" charset="-120"/>
                <a:ea typeface="標楷體" panose="03000509000000000000" pitchFamily="65" charset="-120"/>
              </a:rPr>
              <a:t>關鍵概念</a:t>
            </a:r>
          </a:p>
        </p:txBody>
      </p:sp>
    </p:spTree>
    <p:extLst>
      <p:ext uri="{BB962C8B-B14F-4D97-AF65-F5344CB8AC3E}">
        <p14:creationId xmlns:p14="http://schemas.microsoft.com/office/powerpoint/2010/main" val="2906110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離子會議室">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1684</TotalTime>
  <Words>1929</Words>
  <Application>Microsoft Office PowerPoint</Application>
  <PresentationFormat>寬螢幕</PresentationFormat>
  <Paragraphs>126</Paragraphs>
  <Slides>14</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14</vt:i4>
      </vt:variant>
    </vt:vector>
  </HeadingPairs>
  <TitlesOfParts>
    <vt:vector size="21" baseType="lpstr">
      <vt:lpstr>新細明體</vt:lpstr>
      <vt:lpstr>標楷體</vt:lpstr>
      <vt:lpstr>Arial</vt:lpstr>
      <vt:lpstr>Century Gothic</vt:lpstr>
      <vt:lpstr>Times New Roman</vt:lpstr>
      <vt:lpstr>Wingdings 3</vt:lpstr>
      <vt:lpstr>離子會議室</vt:lpstr>
      <vt:lpstr>羅蘭·巴特（Roland Barthes） 《明室‧ 攝影札記》 （La chambre claire）讀書會/上</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第六組—情志文學</dc:title>
  <dc:creator>張博淮</dc:creator>
  <cp:lastModifiedBy>dsif</cp:lastModifiedBy>
  <cp:revision>82</cp:revision>
  <dcterms:created xsi:type="dcterms:W3CDTF">2019-06-10T15:22:21Z</dcterms:created>
  <dcterms:modified xsi:type="dcterms:W3CDTF">2020-11-22T19:05:52Z</dcterms:modified>
</cp:coreProperties>
</file>