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1" r:id="rId4"/>
    <p:sldId id="263" r:id="rId5"/>
    <p:sldId id="262" r:id="rId6"/>
    <p:sldId id="257" r:id="rId7"/>
    <p:sldId id="265" r:id="rId8"/>
    <p:sldId id="266" r:id="rId9"/>
    <p:sldId id="258" r:id="rId10"/>
    <p:sldId id="267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98" autoAdjust="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3C50B6-0696-439A-9AA5-1345457C5AB3}" type="datetimeFigureOut">
              <a:rPr lang="zh-TW" altLang="en-US" smtClean="0"/>
              <a:pPr/>
              <a:t>2012/12/11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9B2990-1E5C-48D4-A614-8FB59DC6E2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標題 14"/>
          <p:cNvSpPr>
            <a:spLocks noGrp="1"/>
          </p:cNvSpPr>
          <p:nvPr>
            <p:ph type="ctrTitle"/>
          </p:nvPr>
        </p:nvSpPr>
        <p:spPr>
          <a:xfrm>
            <a:off x="2051720" y="62068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dirty="0" smtClean="0">
                <a:ea typeface="標楷體" pitchFamily="65" charset="-120"/>
              </a:rPr>
              <a:t>以適當科技與風險評估的角度來看太陽能系統</a:t>
            </a:r>
            <a:r>
              <a:rPr lang="zh-TW" altLang="en-US" sz="3600" dirty="0" smtClean="0"/>
              <a:t> </a:t>
            </a:r>
            <a:endParaRPr lang="zh-TW" altLang="en-US" sz="3600" dirty="0"/>
          </a:p>
        </p:txBody>
      </p:sp>
      <p:sp>
        <p:nvSpPr>
          <p:cNvPr id="16" name="副標題 15"/>
          <p:cNvSpPr>
            <a:spLocks noGrp="1"/>
          </p:cNvSpPr>
          <p:nvPr>
            <p:ph type="subTitle" idx="1"/>
          </p:nvPr>
        </p:nvSpPr>
        <p:spPr>
          <a:xfrm>
            <a:off x="3131840" y="3212976"/>
            <a:ext cx="4732040" cy="1872208"/>
          </a:xfrm>
        </p:spPr>
        <p:txBody>
          <a:bodyPr anchor="ctr"/>
          <a:lstStyle/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班級：自控三甲</a:t>
            </a:r>
          </a:p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學號：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49915058</a:t>
            </a:r>
          </a:p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姓名：劉信孜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太陽能在台灣的效益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台灣地小人稠，工業生產與經濟活動密集，能源效號龐大，９８％以上能源都需要進口。</a:t>
            </a:r>
            <a:endParaRPr lang="en-US" altLang="zh-TW" dirty="0" smtClean="0"/>
          </a:p>
          <a:p>
            <a:r>
              <a:rPr lang="zh-TW" altLang="en-US" dirty="0" smtClean="0"/>
              <a:t>太陽能輻射雖呈分散是分佈，但強度不高，頻均每平方公尺不到１０００瓦。</a:t>
            </a:r>
            <a:endParaRPr lang="en-US" altLang="zh-TW" dirty="0" smtClean="0"/>
          </a:p>
          <a:p>
            <a:r>
              <a:rPr lang="zh-TW" altLang="en-US" dirty="0" smtClean="0"/>
              <a:t>台灣國土耗能面積排全球前茅。能源消耗密度也有想了太陽能的可替代性</a:t>
            </a:r>
            <a:endParaRPr lang="en-US" altLang="zh-TW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開發綠色能源的重要性</a:t>
            </a:r>
            <a:endParaRPr lang="zh-TW" altLang="en-US" sz="40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1187624" y="2060848"/>
            <a:ext cx="691045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2"/>
                </a:solidFill>
              </a:rPr>
              <a:t>油價不斷上漲，能源的耗盡，搶奪資源的戰爭，廢氣的排放產生的溫室效應。顯得再生能源的重要。</a:t>
            </a:r>
            <a:endParaRPr lang="en-US" altLang="zh-TW" sz="2800" dirty="0" smtClean="0">
              <a:solidFill>
                <a:schemeClr val="tx2"/>
              </a:solidFill>
            </a:endParaRPr>
          </a:p>
          <a:p>
            <a:endParaRPr lang="en-US" altLang="zh-TW" sz="2800" dirty="0" smtClean="0">
              <a:solidFill>
                <a:schemeClr val="tx2"/>
              </a:solidFill>
            </a:endParaRPr>
          </a:p>
          <a:p>
            <a:endParaRPr lang="en-US" altLang="zh-TW" sz="2800" dirty="0">
              <a:solidFill>
                <a:schemeClr val="tx2"/>
              </a:solidFill>
            </a:endParaRPr>
          </a:p>
          <a:p>
            <a:r>
              <a:rPr lang="zh-TW" altLang="en-US" sz="2800" dirty="0" smtClean="0">
                <a:solidFill>
                  <a:schemeClr val="tx2"/>
                </a:solidFill>
              </a:rPr>
              <a:t>而太陽光所照射地球４０分鐘帶來的能量，相當於全球一年的能於總消耗量。所以太陽能是很索利用的資源之一</a:t>
            </a:r>
            <a:endParaRPr lang="zh-TW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latin typeface="+mn-ea"/>
                <a:ea typeface="+mn-ea"/>
              </a:rPr>
              <a:t>太陽能發電的種類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043608" y="1916832"/>
            <a:ext cx="2188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tx2"/>
                </a:solidFill>
              </a:rPr>
              <a:t>太陽能板發電</a:t>
            </a:r>
            <a:endParaRPr lang="zh-TW" altLang="en-US" sz="2400" dirty="0">
              <a:solidFill>
                <a:schemeClr val="tx2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292080" y="1916832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tx2"/>
                </a:solidFill>
              </a:rPr>
              <a:t>集光型太陽能發電</a:t>
            </a:r>
            <a:endParaRPr lang="zh-TW" altLang="en-US" sz="2400" dirty="0">
              <a:solidFill>
                <a:schemeClr val="tx2"/>
              </a:solidFill>
            </a:endParaRPr>
          </a:p>
        </p:txBody>
      </p:sp>
      <p:pic>
        <p:nvPicPr>
          <p:cNvPr id="9" name="圖片 8" descr="200803120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780928"/>
            <a:ext cx="3528580" cy="2650356"/>
          </a:xfrm>
          <a:prstGeom prst="rect">
            <a:avLst/>
          </a:prstGeom>
        </p:spPr>
      </p:pic>
      <p:pic>
        <p:nvPicPr>
          <p:cNvPr id="1026" name="Picture 2" descr="C:\Users\STEVEN\Desktop\新增資料夾\parabolic_trough_system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780928"/>
            <a:ext cx="3849933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000" dirty="0" smtClean="0"/>
              <a:t>太陽能板發電</a:t>
            </a:r>
            <a:endParaRPr lang="zh-TW" altLang="en-US" sz="4000" dirty="0"/>
          </a:p>
        </p:txBody>
      </p:sp>
      <p:pic>
        <p:nvPicPr>
          <p:cNvPr id="3075" name="Picture 3" descr="C:\Users\STEVEN\Desktop\新增資料夾\1062816188_l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149080"/>
            <a:ext cx="4994919" cy="2528317"/>
          </a:xfrm>
          <a:prstGeom prst="rect">
            <a:avLst/>
          </a:prstGeom>
          <a:noFill/>
        </p:spPr>
      </p:pic>
      <p:sp>
        <p:nvSpPr>
          <p:cNvPr id="7" name="文字方塊 6"/>
          <p:cNvSpPr txBox="1"/>
          <p:nvPr/>
        </p:nvSpPr>
        <p:spPr>
          <a:xfrm>
            <a:off x="323528" y="1484784"/>
            <a:ext cx="55446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tx2"/>
                </a:solidFill>
              </a:rPr>
              <a:t>太陽能發電原理</a:t>
            </a:r>
            <a:r>
              <a:rPr lang="en-US" altLang="zh-TW" sz="2400" dirty="0">
                <a:solidFill>
                  <a:schemeClr val="tx2"/>
                </a:solidFill>
              </a:rPr>
              <a:t>, </a:t>
            </a:r>
            <a:r>
              <a:rPr lang="zh-TW" altLang="en-US" sz="2400" dirty="0">
                <a:solidFill>
                  <a:schemeClr val="tx2"/>
                </a:solidFill>
              </a:rPr>
              <a:t>簡單說就是光照射到材料上所造成的「光起電力」行為</a:t>
            </a:r>
            <a:r>
              <a:rPr lang="en-US" altLang="zh-TW" sz="2400" dirty="0">
                <a:solidFill>
                  <a:schemeClr val="tx2"/>
                </a:solidFill>
              </a:rPr>
              <a:t>, </a:t>
            </a:r>
            <a:r>
              <a:rPr lang="zh-TW" altLang="en-US" sz="2400" dirty="0">
                <a:solidFill>
                  <a:schemeClr val="tx2"/>
                </a:solidFill>
              </a:rPr>
              <a:t>利用太陽電池上的矽晶吸收</a:t>
            </a:r>
            <a:r>
              <a:rPr lang="en-US" altLang="zh-TW" sz="2400" dirty="0">
                <a:solidFill>
                  <a:schemeClr val="tx2"/>
                </a:solidFill>
              </a:rPr>
              <a:t>0.4μm</a:t>
            </a:r>
            <a:r>
              <a:rPr lang="zh-TW" altLang="en-US" sz="2400" dirty="0">
                <a:solidFill>
                  <a:schemeClr val="tx2"/>
                </a:solidFill>
              </a:rPr>
              <a:t>～</a:t>
            </a:r>
            <a:r>
              <a:rPr lang="en-US" altLang="zh-TW" sz="2400" dirty="0">
                <a:solidFill>
                  <a:schemeClr val="tx2"/>
                </a:solidFill>
              </a:rPr>
              <a:t>1.1μm</a:t>
            </a:r>
            <a:r>
              <a:rPr lang="zh-TW" altLang="en-US" sz="2400" dirty="0">
                <a:solidFill>
                  <a:schemeClr val="tx2"/>
                </a:solidFill>
              </a:rPr>
              <a:t>波長的太陽光</a:t>
            </a:r>
            <a:r>
              <a:rPr lang="en-US" altLang="zh-TW" sz="2400" dirty="0">
                <a:solidFill>
                  <a:schemeClr val="tx2"/>
                </a:solidFill>
              </a:rPr>
              <a:t>, </a:t>
            </a:r>
            <a:r>
              <a:rPr lang="zh-TW" altLang="en-US" sz="2400" dirty="0">
                <a:solidFill>
                  <a:schemeClr val="tx2"/>
                </a:solidFill>
              </a:rPr>
              <a:t>透過</a:t>
            </a:r>
            <a:r>
              <a:rPr lang="en-US" altLang="zh-TW" sz="2400" dirty="0">
                <a:solidFill>
                  <a:schemeClr val="tx2"/>
                </a:solidFill>
              </a:rPr>
              <a:t>P</a:t>
            </a:r>
            <a:r>
              <a:rPr lang="zh-TW" altLang="en-US" sz="2400" dirty="0">
                <a:solidFill>
                  <a:schemeClr val="tx2"/>
                </a:solidFill>
              </a:rPr>
              <a:t>型半導體與</a:t>
            </a:r>
            <a:r>
              <a:rPr lang="en-US" altLang="zh-TW" sz="2400" dirty="0">
                <a:solidFill>
                  <a:schemeClr val="tx2"/>
                </a:solidFill>
              </a:rPr>
              <a:t>N</a:t>
            </a:r>
            <a:r>
              <a:rPr lang="zh-TW" altLang="en-US" sz="2400" dirty="0">
                <a:solidFill>
                  <a:schemeClr val="tx2"/>
                </a:solidFill>
              </a:rPr>
              <a:t>型半導體使其產生電子</a:t>
            </a:r>
            <a:r>
              <a:rPr lang="en-US" altLang="zh-TW" sz="2400" dirty="0">
                <a:solidFill>
                  <a:schemeClr val="tx2"/>
                </a:solidFill>
              </a:rPr>
              <a:t>(</a:t>
            </a:r>
            <a:r>
              <a:rPr lang="zh-TW" altLang="en-US" sz="2400" dirty="0">
                <a:solidFill>
                  <a:schemeClr val="tx2"/>
                </a:solidFill>
              </a:rPr>
              <a:t>負極</a:t>
            </a:r>
            <a:r>
              <a:rPr lang="en-US" altLang="zh-TW" sz="2400" dirty="0">
                <a:solidFill>
                  <a:schemeClr val="tx2"/>
                </a:solidFill>
              </a:rPr>
              <a:t>)</a:t>
            </a:r>
            <a:r>
              <a:rPr lang="zh-TW" altLang="en-US" sz="2400" dirty="0">
                <a:solidFill>
                  <a:schemeClr val="tx2"/>
                </a:solidFill>
              </a:rPr>
              <a:t>與電洞</a:t>
            </a:r>
            <a:r>
              <a:rPr lang="en-US" altLang="zh-TW" sz="2400" dirty="0">
                <a:solidFill>
                  <a:schemeClr val="tx2"/>
                </a:solidFill>
              </a:rPr>
              <a:t>(</a:t>
            </a:r>
            <a:r>
              <a:rPr lang="zh-TW" altLang="en-US" sz="2400" dirty="0">
                <a:solidFill>
                  <a:schemeClr val="tx2"/>
                </a:solidFill>
              </a:rPr>
              <a:t>正極</a:t>
            </a:r>
            <a:r>
              <a:rPr lang="en-US" altLang="zh-TW" sz="2400" dirty="0">
                <a:solidFill>
                  <a:schemeClr val="tx2"/>
                </a:solidFill>
              </a:rPr>
              <a:t>), </a:t>
            </a:r>
            <a:r>
              <a:rPr lang="zh-TW" altLang="en-US" sz="2400" dirty="0">
                <a:solidFill>
                  <a:schemeClr val="tx2"/>
                </a:solidFill>
              </a:rPr>
              <a:t>同時分離電子與電洞產生壓降</a:t>
            </a:r>
            <a:r>
              <a:rPr lang="en-US" altLang="zh-TW" sz="2400" dirty="0">
                <a:solidFill>
                  <a:schemeClr val="tx2"/>
                </a:solidFill>
              </a:rPr>
              <a:t>, </a:t>
            </a:r>
            <a:r>
              <a:rPr lang="zh-TW" altLang="en-US" sz="2400" dirty="0">
                <a:solidFill>
                  <a:schemeClr val="tx2"/>
                </a:solidFill>
              </a:rPr>
              <a:t>再經由導線傳輸到負載</a:t>
            </a:r>
            <a:r>
              <a:rPr lang="en-US" altLang="zh-TW" sz="2400" dirty="0">
                <a:solidFill>
                  <a:schemeClr val="tx2"/>
                </a:solidFill>
              </a:rPr>
              <a:t>, </a:t>
            </a:r>
            <a:r>
              <a:rPr lang="zh-TW" altLang="en-US" sz="2400" dirty="0">
                <a:solidFill>
                  <a:schemeClr val="tx2"/>
                </a:solidFill>
              </a:rPr>
              <a:t>以達成發電</a:t>
            </a:r>
            <a:r>
              <a:rPr lang="en-US" altLang="zh-TW" sz="2400" dirty="0">
                <a:solidFill>
                  <a:schemeClr val="tx2"/>
                </a:solidFill>
              </a:rPr>
              <a:t>. </a:t>
            </a:r>
            <a:endParaRPr lang="zh-TW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集光型太陽能發電</a:t>
            </a:r>
            <a:endParaRPr lang="zh-TW" altLang="en-US" sz="4000" dirty="0"/>
          </a:p>
        </p:txBody>
      </p:sp>
      <p:pic>
        <p:nvPicPr>
          <p:cNvPr id="2050" name="Picture 2" descr="C:\Users\STEVEN\Desktop\新增資料夾\wp23a819b2_05_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645024"/>
            <a:ext cx="4851028" cy="2794124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683568" y="1844824"/>
            <a:ext cx="36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tx2"/>
                </a:solidFill>
              </a:rPr>
              <a:t>將太陽光聚集在管線上，加熱管內的乙二醇等液體，經由熱交換使水蒸發帶動渦輪發電</a:t>
            </a:r>
            <a:endParaRPr lang="zh-TW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太陽能電力的儲存</a:t>
            </a:r>
            <a:endParaRPr lang="zh-TW" altLang="en-US" sz="4000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788024" y="2924944"/>
            <a:ext cx="2750024" cy="3319264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457200" y="2780928"/>
            <a:ext cx="2674640" cy="339127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539552" y="3356992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solidFill>
                  <a:schemeClr val="tx2"/>
                </a:solidFill>
              </a:rPr>
              <a:t>壓縮空氣能源儲存裝置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5508104" y="34290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solidFill>
                  <a:schemeClr val="tx2"/>
                </a:solidFill>
              </a:rPr>
              <a:t>熱鹽儲存</a:t>
            </a:r>
            <a:endParaRPr lang="zh-TW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sz="4000" dirty="0" smtClean="0"/>
              <a:t>壓縮空氣</a:t>
            </a:r>
            <a:r>
              <a:rPr lang="zh-TW" altLang="en-US" sz="4400" dirty="0" smtClean="0"/>
              <a:t>能源儲存裝置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>
          <a:xfrm>
            <a:off x="5364088" y="4437112"/>
            <a:ext cx="2560712" cy="203684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1763688" y="2204864"/>
            <a:ext cx="51125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tx2"/>
                </a:solidFill>
              </a:rPr>
              <a:t>太陽能發電廠生產的電力壓縮空氣</a:t>
            </a:r>
            <a:r>
              <a:rPr lang="zh-TW" altLang="en-US" sz="2400" dirty="0" smtClean="0">
                <a:solidFill>
                  <a:schemeClr val="tx2"/>
                </a:solidFill>
              </a:rPr>
              <a:t>，並</a:t>
            </a:r>
            <a:r>
              <a:rPr lang="zh-TW" altLang="en-US" sz="2400" dirty="0">
                <a:solidFill>
                  <a:schemeClr val="tx2"/>
                </a:solidFill>
              </a:rPr>
              <a:t>送入閒置的地下洞穴、廢礦坑、地下水層或採盡的天然氣井等</a:t>
            </a:r>
            <a:r>
              <a:rPr lang="zh-TW" altLang="en-US" sz="2400" dirty="0" smtClean="0">
                <a:solidFill>
                  <a:schemeClr val="tx2"/>
                </a:solidFill>
              </a:rPr>
              <a:t>，再</a:t>
            </a:r>
            <a:r>
              <a:rPr lang="zh-TW" altLang="en-US" sz="2400" dirty="0">
                <a:solidFill>
                  <a:schemeClr val="tx2"/>
                </a:solidFill>
              </a:rPr>
              <a:t>依據需求釋放出壓縮空氣</a:t>
            </a:r>
            <a:r>
              <a:rPr lang="zh-TW" altLang="en-US" sz="2400" dirty="0" smtClean="0">
                <a:solidFill>
                  <a:schemeClr val="tx2"/>
                </a:solidFill>
              </a:rPr>
              <a:t>，推動</a:t>
            </a:r>
            <a:r>
              <a:rPr lang="zh-TW" altLang="en-US" sz="2400" dirty="0">
                <a:solidFill>
                  <a:schemeClr val="tx2"/>
                </a:solidFill>
              </a:rPr>
              <a:t>渦輪產生電力，同時燃燒少量天然氣加以輔助。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熱鹽儲存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403648" y="2204864"/>
            <a:ext cx="5544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tx2"/>
                </a:solidFill>
              </a:rPr>
              <a:t>用集</a:t>
            </a:r>
            <a:r>
              <a:rPr lang="zh-TW" altLang="en-US" sz="2400" dirty="0">
                <a:solidFill>
                  <a:schemeClr val="tx2"/>
                </a:solidFill>
              </a:rPr>
              <a:t>光型太陽能發電</a:t>
            </a:r>
            <a:r>
              <a:rPr lang="zh-TW" altLang="en-US" sz="2400" dirty="0" smtClean="0">
                <a:solidFill>
                  <a:schemeClr val="tx2"/>
                </a:solidFill>
              </a:rPr>
              <a:t>為了</a:t>
            </a:r>
            <a:r>
              <a:rPr lang="zh-TW" altLang="en-US" sz="2400" dirty="0">
                <a:solidFill>
                  <a:schemeClr val="tx2"/>
                </a:solidFill>
              </a:rPr>
              <a:t>儲存能量</a:t>
            </a:r>
            <a:r>
              <a:rPr lang="zh-TW" altLang="en-US" sz="2400" dirty="0" smtClean="0">
                <a:solidFill>
                  <a:schemeClr val="tx2"/>
                </a:solidFill>
              </a:rPr>
              <a:t>，而</a:t>
            </a:r>
            <a:r>
              <a:rPr lang="zh-TW" altLang="en-US" sz="2400" dirty="0" smtClean="0">
                <a:solidFill>
                  <a:schemeClr val="tx2"/>
                </a:solidFill>
              </a:rPr>
              <a:t>把</a:t>
            </a:r>
            <a:r>
              <a:rPr lang="zh-TW" altLang="en-US" sz="2400" dirty="0">
                <a:solidFill>
                  <a:schemeClr val="tx2"/>
                </a:solidFill>
              </a:rPr>
              <a:t>管子通入裝滿熔鹽的大型隔熱槽可有效儲存熱能</a:t>
            </a:r>
            <a:r>
              <a:rPr lang="zh-TW" altLang="en-US" sz="2400" dirty="0" smtClean="0">
                <a:solidFill>
                  <a:schemeClr val="tx2"/>
                </a:solidFill>
              </a:rPr>
              <a:t>，在</a:t>
            </a:r>
            <a:r>
              <a:rPr lang="zh-TW" altLang="en-US" sz="2400" dirty="0">
                <a:solidFill>
                  <a:schemeClr val="tx2"/>
                </a:solidFill>
              </a:rPr>
              <a:t>夜間取用其中的熱能，產生蒸氣</a:t>
            </a:r>
            <a:r>
              <a:rPr lang="zh-TW" altLang="en-US" sz="2400" dirty="0" smtClean="0">
                <a:solidFill>
                  <a:schemeClr val="tx2"/>
                </a:solidFill>
              </a:rPr>
              <a:t>，但</a:t>
            </a:r>
            <a:r>
              <a:rPr lang="zh-TW" altLang="en-US" sz="2400" dirty="0">
                <a:solidFill>
                  <a:schemeClr val="tx2"/>
                </a:solidFill>
              </a:rPr>
              <a:t>熔鹽仍會緩緩冷卻，因此儲存的能量須在一天內用完。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直流電的輸送</a:t>
            </a:r>
            <a:endParaRPr lang="zh-TW" altLang="en-US" sz="4000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7467600" cy="4341096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2"/>
                </a:solidFill>
              </a:rPr>
              <a:t>美國橡樹嶺國家實驗室進行研究顯示長距離的ＨＶＤＣ（超高壓直流電）輸電的損耗遠低於同距離的交流電，在線路末端的變電所將電力轉成交流電，在將店送往各戶。</a:t>
            </a:r>
            <a:endParaRPr lang="en-US" altLang="zh-TW" sz="2800" dirty="0" smtClean="0">
              <a:solidFill>
                <a:schemeClr val="tx2"/>
              </a:solidFill>
            </a:endParaRPr>
          </a:p>
          <a:p>
            <a:endParaRPr lang="zh-TW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1005</TotalTime>
  <Words>461</Words>
  <Application>Microsoft Office PowerPoint</Application>
  <PresentationFormat>如螢幕大小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壁窗</vt:lpstr>
      <vt:lpstr>以適當科技與風險評估的角度來看太陽能系統 </vt:lpstr>
      <vt:lpstr>開發綠色能源的重要性</vt:lpstr>
      <vt:lpstr>太陽能發電的種類</vt:lpstr>
      <vt:lpstr>太陽能板發電</vt:lpstr>
      <vt:lpstr>集光型太陽能發電</vt:lpstr>
      <vt:lpstr>太陽能電力的儲存</vt:lpstr>
      <vt:lpstr>壓縮空氣能源儲存裝置 </vt:lpstr>
      <vt:lpstr>熱鹽儲存 </vt:lpstr>
      <vt:lpstr>直流電的輸送</vt:lpstr>
      <vt:lpstr>太陽能在台灣的效益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STEVEN</dc:creator>
  <cp:lastModifiedBy>STEVEN</cp:lastModifiedBy>
  <cp:revision>102</cp:revision>
  <dcterms:created xsi:type="dcterms:W3CDTF">2012-12-10T12:43:43Z</dcterms:created>
  <dcterms:modified xsi:type="dcterms:W3CDTF">2012-12-11T05:36:55Z</dcterms:modified>
</cp:coreProperties>
</file>