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9" r:id="rId22"/>
    <p:sldId id="280" r:id="rId23"/>
    <p:sldId id="281"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7F2C8-0EDF-4BEA-9DA3-38F22F02188E}" type="datetimeFigureOut">
              <a:rPr lang="zh-TW" altLang="en-US" smtClean="0"/>
              <a:t>2012/12/18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89AB-0D42-4A51-8FDA-EEDB929326C9}"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BEAD13-0566-4C6C-97E7-55F17F24B09F}" type="datetimeFigureOut">
              <a:rPr lang="zh-TW" altLang="en-US" smtClean="0"/>
              <a:pPr/>
              <a:t>2012/12/18</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5BBEAD13-0566-4C6C-97E7-55F17F24B09F}" type="datetimeFigureOut">
              <a:rPr lang="zh-TW" altLang="en-US" smtClean="0"/>
              <a:pPr/>
              <a:t>2012/12/18</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2012/12/18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5BBEAD13-0566-4C6C-97E7-55F17F24B09F}" type="datetimeFigureOut">
              <a:rPr lang="zh-TW" altLang="en-US" smtClean="0"/>
              <a:pPr/>
              <a:t>2012/12/18</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3DA0BB7-265A-403C-9275-D587AB510EDC}" type="slidenum">
              <a:rPr lang="zh-TW" altLang="en-US" smtClean="0"/>
              <a:pPr/>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5BBEAD13-0566-4C6C-97E7-55F17F24B09F}" type="datetimeFigureOut">
              <a:rPr lang="zh-TW" altLang="en-US" smtClean="0"/>
              <a:pPr/>
              <a:t>2012/12/18</a:t>
            </a:fld>
            <a:endParaRPr lang="zh-TW" altLang="en-US"/>
          </a:p>
        </p:txBody>
      </p:sp>
      <p:sp>
        <p:nvSpPr>
          <p:cNvPr id="10" name="投影片編號版面配置區 9"/>
          <p:cNvSpPr>
            <a:spLocks noGrp="1"/>
          </p:cNvSpPr>
          <p:nvPr>
            <p:ph type="sldNum" sz="quarter" idx="16"/>
          </p:nvPr>
        </p:nvSpPr>
        <p:spPr/>
        <p:txBody>
          <a:bodyPr rtlCol="0"/>
          <a:lstStyle/>
          <a:p>
            <a:fld id="{73DA0BB7-265A-403C-9275-D587AB510EDC}" type="slidenum">
              <a:rPr lang="zh-TW" altLang="en-US" smtClean="0"/>
              <a:pPr/>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5BBEAD13-0566-4C6C-97E7-55F17F24B09F}" type="datetimeFigureOut">
              <a:rPr lang="zh-TW" altLang="en-US" smtClean="0"/>
              <a:pPr/>
              <a:t>2012/12/18</a:t>
            </a:fld>
            <a:endParaRPr lang="zh-TW" altLang="en-US"/>
          </a:p>
        </p:txBody>
      </p:sp>
      <p:sp>
        <p:nvSpPr>
          <p:cNvPr id="12" name="投影片編號版面配置區 11"/>
          <p:cNvSpPr>
            <a:spLocks noGrp="1"/>
          </p:cNvSpPr>
          <p:nvPr>
            <p:ph type="sldNum" sz="quarter" idx="16"/>
          </p:nvPr>
        </p:nvSpPr>
        <p:spPr/>
        <p:txBody>
          <a:bodyPr rtlCol="0"/>
          <a:lstStyle/>
          <a:p>
            <a:fld id="{73DA0BB7-265A-403C-9275-D587AB510EDC}" type="slidenum">
              <a:rPr lang="zh-TW" altLang="en-US" smtClean="0"/>
              <a:pPr/>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2012/12/18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2012/12/18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2012/12/18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73DA0BB7-265A-403C-9275-D587AB510EDC}" type="slidenum">
              <a:rPr lang="zh-TW" altLang="en-US" smtClean="0"/>
              <a:pPr/>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5BBEAD13-0566-4C6C-97E7-55F17F24B09F}" type="datetimeFigureOut">
              <a:rPr lang="zh-TW" altLang="en-US" smtClean="0"/>
              <a:pPr/>
              <a:t>2012/12/18</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73DA0BB7-265A-403C-9275-D587AB510EDC}" type="slidenum">
              <a:rPr lang="zh-TW" altLang="en-US" smtClean="0"/>
              <a:pPr/>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BEAD13-0566-4C6C-97E7-55F17F24B09F}" type="datetimeFigureOut">
              <a:rPr lang="zh-TW" altLang="en-US" smtClean="0"/>
              <a:pPr/>
              <a:t>2012/12/18</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矩形 5"/>
          <p:cNvSpPr/>
          <p:nvPr/>
        </p:nvSpPr>
        <p:spPr>
          <a:xfrm>
            <a:off x="1475656" y="404664"/>
            <a:ext cx="6340197" cy="1077218"/>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zh-TW" altLang="en-US" sz="3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以適當科技與風險評估的角度來看</a:t>
            </a:r>
            <a:endParaRPr lang="en-US" altLang="zh-TW" sz="3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a:p>
            <a:pPr algn="ctr"/>
            <a:r>
              <a:rPr lang="en-US" altLang="zh-TW" sz="32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a:t>
            </a:r>
            <a:r>
              <a:rPr lang="zh-TW" altLang="en-US" sz="3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風陽能系統</a:t>
            </a:r>
            <a:r>
              <a:rPr lang="en-US" altLang="zh-TW" sz="3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rPr>
              <a:t>”</a:t>
            </a:r>
            <a:endParaRPr lang="zh-TW" altLang="en-US" sz="3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ndParaRPr>
          </a:p>
        </p:txBody>
      </p:sp>
      <p:sp>
        <p:nvSpPr>
          <p:cNvPr id="8" name="文字方塊 7"/>
          <p:cNvSpPr txBox="1"/>
          <p:nvPr/>
        </p:nvSpPr>
        <p:spPr>
          <a:xfrm>
            <a:off x="3275856" y="4293096"/>
            <a:ext cx="3240360" cy="1569660"/>
          </a:xfrm>
          <a:prstGeom prst="rect">
            <a:avLst/>
          </a:prstGeom>
          <a:noFill/>
        </p:spPr>
        <p:txBody>
          <a:bodyPr wrap="square" rtlCol="0">
            <a:spAutoFit/>
          </a:bodyPr>
          <a:lstStyle/>
          <a:p>
            <a:r>
              <a:rPr lang="zh-TW" altLang="en-US" sz="2400" b="1" dirty="0" smtClean="0">
                <a:solidFill>
                  <a:schemeClr val="bg1">
                    <a:lumMod val="85000"/>
                    <a:lumOff val="15000"/>
                  </a:schemeClr>
                </a:solidFill>
              </a:rPr>
              <a:t>班級</a:t>
            </a:r>
            <a:r>
              <a:rPr lang="en-US" altLang="zh-TW" sz="2400" b="1" dirty="0" smtClean="0">
                <a:solidFill>
                  <a:schemeClr val="bg1">
                    <a:lumMod val="85000"/>
                    <a:lumOff val="15000"/>
                  </a:schemeClr>
                </a:solidFill>
              </a:rPr>
              <a:t>:</a:t>
            </a:r>
            <a:r>
              <a:rPr lang="zh-TW" altLang="en-US" sz="2400" b="1" dirty="0" smtClean="0">
                <a:solidFill>
                  <a:schemeClr val="bg1">
                    <a:lumMod val="85000"/>
                    <a:lumOff val="15000"/>
                  </a:schemeClr>
                </a:solidFill>
              </a:rPr>
              <a:t>自控三甲</a:t>
            </a:r>
            <a:r>
              <a:rPr lang="en-US" altLang="zh-TW" sz="2400" b="1" dirty="0" smtClean="0">
                <a:solidFill>
                  <a:schemeClr val="bg1">
                    <a:lumMod val="85000"/>
                    <a:lumOff val="15000"/>
                  </a:schemeClr>
                </a:solidFill>
              </a:rPr>
              <a:t>	</a:t>
            </a:r>
          </a:p>
          <a:p>
            <a:r>
              <a:rPr lang="zh-TW" altLang="en-US" sz="2400" b="1" dirty="0" smtClean="0">
                <a:solidFill>
                  <a:schemeClr val="bg1">
                    <a:lumMod val="85000"/>
                    <a:lumOff val="15000"/>
                  </a:schemeClr>
                </a:solidFill>
              </a:rPr>
              <a:t>學</a:t>
            </a:r>
            <a:r>
              <a:rPr lang="zh-TW" altLang="en-US" sz="2400" b="1" dirty="0" smtClean="0">
                <a:solidFill>
                  <a:schemeClr val="bg1">
                    <a:lumMod val="85000"/>
                    <a:lumOff val="15000"/>
                  </a:schemeClr>
                </a:solidFill>
              </a:rPr>
              <a:t>號</a:t>
            </a:r>
            <a:r>
              <a:rPr lang="en-US" altLang="zh-TW" sz="2400" b="1" dirty="0" smtClean="0">
                <a:solidFill>
                  <a:schemeClr val="bg1">
                    <a:lumMod val="85000"/>
                    <a:lumOff val="15000"/>
                  </a:schemeClr>
                </a:solidFill>
              </a:rPr>
              <a:t>:49912903</a:t>
            </a:r>
          </a:p>
          <a:p>
            <a:r>
              <a:rPr lang="zh-TW" altLang="en-US" sz="2400" b="1" dirty="0" smtClean="0">
                <a:solidFill>
                  <a:schemeClr val="bg1">
                    <a:lumMod val="85000"/>
                    <a:lumOff val="15000"/>
                  </a:schemeClr>
                </a:solidFill>
              </a:rPr>
              <a:t>姓名</a:t>
            </a:r>
            <a:r>
              <a:rPr lang="en-US" altLang="zh-TW" sz="2400" b="1" dirty="0" smtClean="0">
                <a:solidFill>
                  <a:schemeClr val="bg1">
                    <a:lumMod val="85000"/>
                    <a:lumOff val="15000"/>
                  </a:schemeClr>
                </a:solidFill>
              </a:rPr>
              <a:t>:</a:t>
            </a:r>
            <a:r>
              <a:rPr lang="zh-TW" altLang="en-US" sz="2400" b="1" dirty="0" smtClean="0">
                <a:solidFill>
                  <a:schemeClr val="bg1">
                    <a:lumMod val="85000"/>
                    <a:lumOff val="15000"/>
                  </a:schemeClr>
                </a:solidFill>
              </a:rPr>
              <a:t>施舜博</a:t>
            </a:r>
            <a:endParaRPr lang="en-US" altLang="zh-TW" sz="2400" b="1" dirty="0" smtClean="0">
              <a:solidFill>
                <a:schemeClr val="bg1">
                  <a:lumMod val="85000"/>
                  <a:lumOff val="15000"/>
                </a:schemeClr>
              </a:solidFill>
            </a:endParaRPr>
          </a:p>
          <a:p>
            <a:r>
              <a:rPr lang="zh-TW" altLang="en-US" sz="2400" b="1" dirty="0" smtClean="0">
                <a:solidFill>
                  <a:schemeClr val="bg1">
                    <a:lumMod val="85000"/>
                    <a:lumOff val="15000"/>
                  </a:schemeClr>
                </a:solidFill>
              </a:rPr>
              <a:t>指導</a:t>
            </a:r>
            <a:r>
              <a:rPr lang="zh-TW" altLang="en-US" sz="2400" b="1" dirty="0" smtClean="0">
                <a:solidFill>
                  <a:schemeClr val="bg1">
                    <a:lumMod val="85000"/>
                    <a:lumOff val="15000"/>
                  </a:schemeClr>
                </a:solidFill>
              </a:rPr>
              <a:t>老師</a:t>
            </a:r>
            <a:r>
              <a:rPr lang="en-US" altLang="zh-TW" sz="2400" b="1" dirty="0" smtClean="0">
                <a:solidFill>
                  <a:schemeClr val="bg1">
                    <a:lumMod val="85000"/>
                    <a:lumOff val="15000"/>
                  </a:schemeClr>
                </a:solidFill>
              </a:rPr>
              <a:t>:</a:t>
            </a:r>
            <a:r>
              <a:rPr lang="zh-TW" altLang="en-US" sz="2400" b="1" dirty="0" smtClean="0">
                <a:solidFill>
                  <a:schemeClr val="bg1">
                    <a:lumMod val="85000"/>
                    <a:lumOff val="15000"/>
                  </a:schemeClr>
                </a:solidFill>
              </a:rPr>
              <a:t>林聰益</a:t>
            </a:r>
            <a:endParaRPr lang="zh-TW" altLang="en-US" sz="2400" b="1" dirty="0">
              <a:solidFill>
                <a:schemeClr val="bg1">
                  <a:lumMod val="85000"/>
                  <a:lumOff val="15000"/>
                </a:schemeClr>
              </a:solidFill>
            </a:endParaRPr>
          </a:p>
        </p:txBody>
      </p:sp>
      <p:pic>
        <p:nvPicPr>
          <p:cNvPr id="17410" name="Picture 2" descr="http://www.solar-i.com/solt-Yu/energy%20website/_html/teach_web/images/intro.jpg"/>
          <p:cNvPicPr>
            <a:picLocks noChangeAspect="1" noChangeArrowheads="1"/>
          </p:cNvPicPr>
          <p:nvPr/>
        </p:nvPicPr>
        <p:blipFill>
          <a:blip r:embed="rId3" cstate="print"/>
          <a:srcRect/>
          <a:stretch>
            <a:fillRect/>
          </a:stretch>
        </p:blipFill>
        <p:spPr bwMode="auto">
          <a:xfrm>
            <a:off x="2339752" y="1628800"/>
            <a:ext cx="4536504" cy="251993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風能缺點</a:t>
            </a:r>
            <a:endParaRPr lang="zh-TW" altLang="en-US" b="1" dirty="0"/>
          </a:p>
        </p:txBody>
      </p:sp>
      <p:sp>
        <p:nvSpPr>
          <p:cNvPr id="3" name="文字方塊 2"/>
          <p:cNvSpPr txBox="1"/>
          <p:nvPr/>
        </p:nvSpPr>
        <p:spPr>
          <a:xfrm>
            <a:off x="467544" y="1844824"/>
            <a:ext cx="1008112"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800" b="1" dirty="0" smtClean="0"/>
              <a:t>噪音</a:t>
            </a:r>
            <a:endParaRPr lang="zh-TW" altLang="en-US" sz="2800" b="1" dirty="0"/>
          </a:p>
        </p:txBody>
      </p:sp>
      <p:sp>
        <p:nvSpPr>
          <p:cNvPr id="4" name="矩形 3"/>
          <p:cNvSpPr/>
          <p:nvPr/>
        </p:nvSpPr>
        <p:spPr>
          <a:xfrm>
            <a:off x="467544" y="2564904"/>
            <a:ext cx="3779912" cy="1708416"/>
          </a:xfrm>
          <a:prstGeom prst="rect">
            <a:avLst/>
          </a:prstGeom>
        </p:spPr>
        <p:txBody>
          <a:bodyPr wrap="square">
            <a:spAutoFit/>
          </a:bodyPr>
          <a:lstStyle/>
          <a:p>
            <a:pPr>
              <a:lnSpc>
                <a:spcPct val="150000"/>
              </a:lnSpc>
            </a:pPr>
            <a:r>
              <a:rPr lang="zh-TW" altLang="en-US" dirty="0" smtClean="0"/>
              <a:t>避免設置於人口密度高的地區，以免噪音干擾居民生活。至少要離房屋約</a:t>
            </a:r>
            <a:r>
              <a:rPr lang="en-US" altLang="zh-TW" dirty="0" smtClean="0"/>
              <a:t>300</a:t>
            </a:r>
            <a:r>
              <a:rPr lang="zh-TW" altLang="en-US" dirty="0" smtClean="0"/>
              <a:t>公尺，其噪音即可降至</a:t>
            </a:r>
            <a:r>
              <a:rPr lang="en-US" altLang="zh-TW" dirty="0" smtClean="0"/>
              <a:t>45dB</a:t>
            </a:r>
            <a:r>
              <a:rPr lang="zh-TW" altLang="en-US" dirty="0" smtClean="0"/>
              <a:t>（分貝）。</a:t>
            </a:r>
            <a:endParaRPr lang="zh-TW" altLang="en-US" dirty="0"/>
          </a:p>
        </p:txBody>
      </p:sp>
      <p:pic>
        <p:nvPicPr>
          <p:cNvPr id="23554" name="Picture 2" descr="http://wind.itri.org.tw/images/022.jpg"/>
          <p:cNvPicPr>
            <a:picLocks noChangeAspect="1" noChangeArrowheads="1"/>
          </p:cNvPicPr>
          <p:nvPr/>
        </p:nvPicPr>
        <p:blipFill>
          <a:blip r:embed="rId3" cstate="print"/>
          <a:srcRect/>
          <a:stretch>
            <a:fillRect/>
          </a:stretch>
        </p:blipFill>
        <p:spPr bwMode="auto">
          <a:xfrm>
            <a:off x="4572000" y="1628800"/>
            <a:ext cx="4307185" cy="505128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風能缺點</a:t>
            </a:r>
            <a:endParaRPr lang="zh-TW" altLang="en-US" b="1" dirty="0"/>
          </a:p>
        </p:txBody>
      </p:sp>
      <p:sp>
        <p:nvSpPr>
          <p:cNvPr id="3" name="矩形 2"/>
          <p:cNvSpPr/>
          <p:nvPr/>
        </p:nvSpPr>
        <p:spPr>
          <a:xfrm>
            <a:off x="323528" y="2708920"/>
            <a:ext cx="3024336" cy="1477328"/>
          </a:xfrm>
          <a:prstGeom prst="rect">
            <a:avLst/>
          </a:prstGeom>
        </p:spPr>
        <p:txBody>
          <a:bodyPr wrap="square">
            <a:spAutoFit/>
          </a:bodyPr>
          <a:lstStyle/>
          <a:p>
            <a:r>
              <a:rPr lang="zh-TW" altLang="en-US" dirty="0" smtClean="0"/>
              <a:t>據統計鳥類因撞擊風力發電機而死亡之數量遠低於其他人為因素，但設置時仍要盡量避開候鳥遷移路徑，以減低對鳥類生態之影響。</a:t>
            </a:r>
            <a:endParaRPr lang="zh-TW" altLang="en-US" dirty="0"/>
          </a:p>
        </p:txBody>
      </p:sp>
      <p:pic>
        <p:nvPicPr>
          <p:cNvPr id="24578" name="Picture 2" descr="http://wind.itri.org.tw/images/023.jpg"/>
          <p:cNvPicPr>
            <a:picLocks noChangeAspect="1" noChangeArrowheads="1"/>
          </p:cNvPicPr>
          <p:nvPr/>
        </p:nvPicPr>
        <p:blipFill>
          <a:blip r:embed="rId3" cstate="print"/>
          <a:srcRect/>
          <a:stretch>
            <a:fillRect/>
          </a:stretch>
        </p:blipFill>
        <p:spPr bwMode="auto">
          <a:xfrm>
            <a:off x="3491880" y="1844824"/>
            <a:ext cx="5328592" cy="4105828"/>
          </a:xfrm>
          <a:prstGeom prst="rect">
            <a:avLst/>
          </a:prstGeom>
          <a:noFill/>
        </p:spPr>
      </p:pic>
      <p:sp>
        <p:nvSpPr>
          <p:cNvPr id="5" name="文字方塊 4"/>
          <p:cNvSpPr txBox="1"/>
          <p:nvPr/>
        </p:nvSpPr>
        <p:spPr>
          <a:xfrm>
            <a:off x="467544" y="1844824"/>
            <a:ext cx="2304256"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800" b="1" dirty="0" smtClean="0"/>
              <a:t>噪音與環境</a:t>
            </a:r>
            <a:endParaRPr lang="zh-TW" altLang="en-US" sz="2800" b="1" dirty="0"/>
          </a:p>
        </p:txBody>
      </p:sp>
      <p:sp>
        <p:nvSpPr>
          <p:cNvPr id="6" name="矩形 5"/>
          <p:cNvSpPr/>
          <p:nvPr/>
        </p:nvSpPr>
        <p:spPr>
          <a:xfrm>
            <a:off x="395536" y="4725144"/>
            <a:ext cx="2952328" cy="1477328"/>
          </a:xfrm>
          <a:prstGeom prst="rect">
            <a:avLst/>
          </a:prstGeom>
        </p:spPr>
        <p:txBody>
          <a:bodyPr wrap="square">
            <a:spAutoFit/>
          </a:bodyPr>
          <a:lstStyle/>
          <a:p>
            <a:r>
              <a:rPr lang="zh-TW" altLang="en-US" dirty="0" smtClean="0"/>
              <a:t>風力機組相當高聳而龐大，宜謹慎選擇設置位置，以融入當地景觀；並藉由適當之色彩塗裝，可大幅降低其視覺衝擊。</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風能應用概況</a:t>
            </a:r>
            <a:endParaRPr lang="zh-TW" altLang="en-US" b="1" dirty="0"/>
          </a:p>
        </p:txBody>
      </p:sp>
      <p:sp>
        <p:nvSpPr>
          <p:cNvPr id="3" name="矩形 2"/>
          <p:cNvSpPr/>
          <p:nvPr/>
        </p:nvSpPr>
        <p:spPr>
          <a:xfrm>
            <a:off x="395536" y="3068960"/>
            <a:ext cx="4572000" cy="2747162"/>
          </a:xfrm>
          <a:prstGeom prst="rect">
            <a:avLst/>
          </a:prstGeom>
        </p:spPr>
        <p:txBody>
          <a:bodyPr>
            <a:spAutoFit/>
          </a:bodyPr>
          <a:lstStyle/>
          <a:p>
            <a:pPr>
              <a:lnSpc>
                <a:spcPts val="3000"/>
              </a:lnSpc>
            </a:pPr>
            <a:r>
              <a:rPr lang="zh-TW" altLang="en-US" dirty="0" smtClean="0"/>
              <a:t>風能轉換靠風力機，而風力機主要是藉由空氣流動（即風）轉動葉片來發電。 </a:t>
            </a:r>
            <a:br>
              <a:rPr lang="zh-TW" altLang="en-US" dirty="0" smtClean="0"/>
            </a:br>
            <a:r>
              <a:rPr lang="zh-TW" altLang="en-US" dirty="0" smtClean="0"/>
              <a:t>葉輪</a:t>
            </a:r>
            <a:r>
              <a:rPr lang="en-US" altLang="zh-TW" dirty="0" smtClean="0"/>
              <a:t>(rotor)</a:t>
            </a:r>
            <a:r>
              <a:rPr lang="zh-TW" altLang="en-US" dirty="0" smtClean="0"/>
              <a:t>為風力機轉換利用風能最重要的系統之一，葉片鎖定於輪轂 </a:t>
            </a:r>
            <a:r>
              <a:rPr lang="en-US" altLang="zh-TW" dirty="0" smtClean="0"/>
              <a:t>(hub)</a:t>
            </a:r>
            <a:r>
              <a:rPr lang="zh-TW" altLang="en-US" dirty="0" smtClean="0"/>
              <a:t>構成葉輪，受風吹之空氣動力作用（包括升力及阻力）繞軸旋轉，擷取風的動能，進而轉換成有用的電能。</a:t>
            </a:r>
            <a:endParaRPr lang="zh-TW" altLang="en-US" dirty="0"/>
          </a:p>
        </p:txBody>
      </p:sp>
      <p:pic>
        <p:nvPicPr>
          <p:cNvPr id="25602" name="Picture 2" descr="http://wind.itri.org.tw/images/014.jpg"/>
          <p:cNvPicPr>
            <a:picLocks noChangeAspect="1" noChangeArrowheads="1"/>
          </p:cNvPicPr>
          <p:nvPr/>
        </p:nvPicPr>
        <p:blipFill>
          <a:blip r:embed="rId3" cstate="print"/>
          <a:srcRect/>
          <a:stretch>
            <a:fillRect/>
          </a:stretch>
        </p:blipFill>
        <p:spPr bwMode="auto">
          <a:xfrm>
            <a:off x="5292080" y="1772816"/>
            <a:ext cx="3469492" cy="4924816"/>
          </a:xfrm>
          <a:prstGeom prst="rect">
            <a:avLst/>
          </a:prstGeom>
          <a:noFill/>
        </p:spPr>
      </p:pic>
      <p:sp>
        <p:nvSpPr>
          <p:cNvPr id="5" name="文字方塊 4"/>
          <p:cNvSpPr txBox="1"/>
          <p:nvPr/>
        </p:nvSpPr>
        <p:spPr>
          <a:xfrm>
            <a:off x="467544" y="1844824"/>
            <a:ext cx="2304256"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800" dirty="0" smtClean="0"/>
              <a:t>發電原理</a:t>
            </a:r>
            <a:endParaRPr lang="zh-TW" alt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風能應用概況</a:t>
            </a:r>
            <a:endParaRPr lang="zh-TW" altLang="en-US" b="1" dirty="0"/>
          </a:p>
        </p:txBody>
      </p:sp>
      <p:pic>
        <p:nvPicPr>
          <p:cNvPr id="26626" name="Picture 2" descr="http://wind.itri.org.tw/images/015.jpg"/>
          <p:cNvPicPr>
            <a:picLocks noChangeAspect="1" noChangeArrowheads="1"/>
          </p:cNvPicPr>
          <p:nvPr/>
        </p:nvPicPr>
        <p:blipFill>
          <a:blip r:embed="rId3" cstate="print"/>
          <a:srcRect/>
          <a:stretch>
            <a:fillRect/>
          </a:stretch>
        </p:blipFill>
        <p:spPr bwMode="auto">
          <a:xfrm>
            <a:off x="683568" y="3501008"/>
            <a:ext cx="7887979" cy="3066282"/>
          </a:xfrm>
          <a:prstGeom prst="rect">
            <a:avLst/>
          </a:prstGeom>
          <a:noFill/>
        </p:spPr>
      </p:pic>
      <p:sp>
        <p:nvSpPr>
          <p:cNvPr id="5" name="矩形 4"/>
          <p:cNvSpPr/>
          <p:nvPr/>
        </p:nvSpPr>
        <p:spPr>
          <a:xfrm>
            <a:off x="755576" y="1556792"/>
            <a:ext cx="7416824" cy="1977721"/>
          </a:xfrm>
          <a:prstGeom prst="rect">
            <a:avLst/>
          </a:prstGeom>
        </p:spPr>
        <p:txBody>
          <a:bodyPr wrap="square">
            <a:spAutoFit/>
          </a:bodyPr>
          <a:lstStyle/>
          <a:p>
            <a:pPr>
              <a:lnSpc>
                <a:spcPts val="3000"/>
              </a:lnSpc>
            </a:pPr>
            <a:r>
              <a:rPr lang="zh-TW" altLang="en-US" dirty="0" smtClean="0"/>
              <a:t>葉片愈長，其受風面積愈大，所能擷取的風能就愈多。一般而言，風力機之輸出電能約與葉輪直徑平方成正比；而塔架高度亦隨之增加。 以目前商業化的中型、大型風力發電機為例： </a:t>
            </a:r>
            <a:r>
              <a:rPr lang="en-US" altLang="zh-TW" dirty="0" smtClean="0"/>
              <a:t>600 kW</a:t>
            </a:r>
            <a:r>
              <a:rPr lang="zh-TW" altLang="en-US" dirty="0" smtClean="0"/>
              <a:t>機組的葉輪直徑約</a:t>
            </a:r>
            <a:r>
              <a:rPr lang="en-US" altLang="zh-TW" dirty="0" smtClean="0"/>
              <a:t>45m</a:t>
            </a:r>
            <a:r>
              <a:rPr lang="zh-TW" altLang="en-US" dirty="0" smtClean="0"/>
              <a:t>左右 </a:t>
            </a:r>
            <a:r>
              <a:rPr lang="en-US" altLang="zh-TW" dirty="0" smtClean="0"/>
              <a:t>1,000 kW</a:t>
            </a:r>
            <a:r>
              <a:rPr lang="zh-TW" altLang="en-US" dirty="0" smtClean="0"/>
              <a:t>機組的葉輪直徑約</a:t>
            </a:r>
            <a:r>
              <a:rPr lang="en-US" altLang="zh-TW" dirty="0" smtClean="0"/>
              <a:t>55m</a:t>
            </a:r>
            <a:r>
              <a:rPr lang="zh-TW" altLang="en-US" dirty="0" smtClean="0"/>
              <a:t>左右 </a:t>
            </a:r>
            <a:r>
              <a:rPr lang="en-US" altLang="zh-TW" dirty="0" smtClean="0"/>
              <a:t>2,000 kW</a:t>
            </a:r>
            <a:r>
              <a:rPr lang="zh-TW" altLang="en-US" dirty="0" smtClean="0"/>
              <a:t>機組的葉輪直徑約</a:t>
            </a:r>
            <a:r>
              <a:rPr lang="en-US" altLang="zh-TW" dirty="0" smtClean="0"/>
              <a:t>75m</a:t>
            </a:r>
            <a:r>
              <a:rPr lang="zh-TW" altLang="en-US" dirty="0" smtClean="0"/>
              <a:t>左右</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風能應用概況</a:t>
            </a:r>
            <a:endParaRPr lang="zh-TW" altLang="en-US" b="1" dirty="0"/>
          </a:p>
        </p:txBody>
      </p:sp>
      <p:sp>
        <p:nvSpPr>
          <p:cNvPr id="3" name="矩形 2"/>
          <p:cNvSpPr/>
          <p:nvPr/>
        </p:nvSpPr>
        <p:spPr>
          <a:xfrm>
            <a:off x="1835696" y="1700808"/>
            <a:ext cx="7128792" cy="2031325"/>
          </a:xfrm>
          <a:prstGeom prst="rect">
            <a:avLst/>
          </a:prstGeom>
        </p:spPr>
        <p:txBody>
          <a:bodyPr wrap="square">
            <a:spAutoFit/>
          </a:bodyPr>
          <a:lstStyle/>
          <a:p>
            <a:r>
              <a:rPr lang="en-US" altLang="zh-TW" dirty="0" smtClean="0"/>
              <a:t>1.</a:t>
            </a:r>
            <a:r>
              <a:rPr lang="zh-TW" altLang="en-US" dirty="0" smtClean="0"/>
              <a:t>與電力網直接併聯發電系統 </a:t>
            </a:r>
            <a:br>
              <a:rPr lang="zh-TW" altLang="en-US" dirty="0" smtClean="0"/>
            </a:br>
            <a:r>
              <a:rPr lang="zh-TW" altLang="en-US" dirty="0" smtClean="0"/>
              <a:t>目前風力發電約</a:t>
            </a:r>
            <a:r>
              <a:rPr lang="en-US" altLang="zh-TW" dirty="0" smtClean="0"/>
              <a:t>90%</a:t>
            </a:r>
            <a:r>
              <a:rPr lang="zh-TW" altLang="en-US" dirty="0" smtClean="0"/>
              <a:t>以上都是和與電網併聯方式使用，當風大時儘量用風力機發電，當風小或無風時再使用市電。 </a:t>
            </a:r>
            <a:br>
              <a:rPr lang="zh-TW" altLang="en-US" dirty="0" smtClean="0"/>
            </a:br>
            <a:r>
              <a:rPr lang="en-US" altLang="zh-TW" dirty="0" smtClean="0"/>
              <a:t>2</a:t>
            </a:r>
            <a:r>
              <a:rPr lang="en-US" altLang="zh-TW" dirty="0" smtClean="0"/>
              <a:t>.</a:t>
            </a:r>
            <a:r>
              <a:rPr lang="zh-TW" altLang="en-US" dirty="0" smtClean="0"/>
              <a:t>與柴油機</a:t>
            </a:r>
            <a:r>
              <a:rPr lang="en-US" altLang="zh-TW" dirty="0" smtClean="0"/>
              <a:t>/</a:t>
            </a:r>
            <a:r>
              <a:rPr lang="zh-TW" altLang="en-US" dirty="0" smtClean="0"/>
              <a:t>太陽光電混合發電系統 </a:t>
            </a:r>
            <a:br>
              <a:rPr lang="zh-TW" altLang="en-US" dirty="0" smtClean="0"/>
            </a:br>
            <a:r>
              <a:rPr lang="en-US" altLang="zh-TW" dirty="0" smtClean="0"/>
              <a:t>3</a:t>
            </a:r>
            <a:r>
              <a:rPr lang="en-US" altLang="zh-TW" dirty="0" smtClean="0"/>
              <a:t>.</a:t>
            </a:r>
            <a:r>
              <a:rPr lang="zh-TW" altLang="en-US" dirty="0" smtClean="0"/>
              <a:t>獨立使用</a:t>
            </a:r>
          </a:p>
          <a:p>
            <a:r>
              <a:rPr lang="zh-TW" altLang="en-US" dirty="0" smtClean="0"/>
              <a:t>獨立或混合發電系統一般使用於偏遠地區或電力網無法到達的地方，如大陸的內蒙古地區。</a:t>
            </a:r>
            <a:endParaRPr lang="zh-TW" altLang="en-US" dirty="0"/>
          </a:p>
        </p:txBody>
      </p:sp>
      <p:sp>
        <p:nvSpPr>
          <p:cNvPr id="4" name="文字方塊 3"/>
          <p:cNvSpPr txBox="1"/>
          <p:nvPr/>
        </p:nvSpPr>
        <p:spPr>
          <a:xfrm>
            <a:off x="251520" y="1700808"/>
            <a:ext cx="1656184"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800" b="1" dirty="0" smtClean="0"/>
              <a:t>使用方式</a:t>
            </a:r>
            <a:endParaRPr lang="zh-TW" altLang="en-US" sz="2800" b="1" dirty="0"/>
          </a:p>
        </p:txBody>
      </p:sp>
      <p:pic>
        <p:nvPicPr>
          <p:cNvPr id="27650" name="Picture 2" descr="http://wind.itri.org.tw/images/016.jpg"/>
          <p:cNvPicPr>
            <a:picLocks noChangeAspect="1" noChangeArrowheads="1"/>
          </p:cNvPicPr>
          <p:nvPr/>
        </p:nvPicPr>
        <p:blipFill>
          <a:blip r:embed="rId3" cstate="print"/>
          <a:srcRect/>
          <a:stretch>
            <a:fillRect/>
          </a:stretch>
        </p:blipFill>
        <p:spPr bwMode="auto">
          <a:xfrm>
            <a:off x="1187624" y="3717032"/>
            <a:ext cx="6624736" cy="294295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風能應用概況</a:t>
            </a:r>
            <a:endParaRPr lang="zh-TW" altLang="en-US" b="1" dirty="0"/>
          </a:p>
        </p:txBody>
      </p:sp>
      <p:sp>
        <p:nvSpPr>
          <p:cNvPr id="4" name="文字方塊 3"/>
          <p:cNvSpPr txBox="1"/>
          <p:nvPr/>
        </p:nvSpPr>
        <p:spPr>
          <a:xfrm>
            <a:off x="251520" y="1700808"/>
            <a:ext cx="2448272"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800" b="1" dirty="0" smtClean="0"/>
              <a:t>風力機組構造</a:t>
            </a:r>
            <a:endParaRPr lang="zh-TW" altLang="en-US" sz="2800" b="1" dirty="0"/>
          </a:p>
        </p:txBody>
      </p:sp>
      <p:sp>
        <p:nvSpPr>
          <p:cNvPr id="5" name="矩形 4"/>
          <p:cNvSpPr/>
          <p:nvPr/>
        </p:nvSpPr>
        <p:spPr>
          <a:xfrm>
            <a:off x="251520" y="2420888"/>
            <a:ext cx="8892480" cy="3785908"/>
          </a:xfrm>
          <a:prstGeom prst="rect">
            <a:avLst/>
          </a:prstGeom>
        </p:spPr>
        <p:txBody>
          <a:bodyPr wrap="square">
            <a:spAutoFit/>
          </a:bodyPr>
          <a:lstStyle/>
          <a:p>
            <a:pPr>
              <a:lnSpc>
                <a:spcPct val="150000"/>
              </a:lnSpc>
            </a:pPr>
            <a:r>
              <a:rPr lang="zh-TW" altLang="en-US" dirty="0" smtClean="0"/>
              <a:t>現今商業化主流風力機為水平軸、三葉式翼型風力發電機，其主要由葉輪、傳動發電系統、控制系統及塔架等單元所構成。 </a:t>
            </a:r>
            <a:br>
              <a:rPr lang="zh-TW" altLang="en-US" dirty="0" smtClean="0"/>
            </a:br>
            <a:r>
              <a:rPr lang="en-US" altLang="zh-TW" dirty="0" smtClean="0"/>
              <a:t>1</a:t>
            </a:r>
            <a:r>
              <a:rPr lang="zh-TW" altLang="en-US" dirty="0" smtClean="0"/>
              <a:t>、葉片轉子：受氣動作用，繞軸旋轉，將風能變為機械能 </a:t>
            </a:r>
            <a:br>
              <a:rPr lang="zh-TW" altLang="en-US" dirty="0" smtClean="0"/>
            </a:br>
            <a:r>
              <a:rPr lang="en-US" altLang="zh-TW" dirty="0" smtClean="0"/>
              <a:t>2</a:t>
            </a:r>
            <a:r>
              <a:rPr lang="zh-TW" altLang="en-US" dirty="0" smtClean="0"/>
              <a:t>、作功裝置</a:t>
            </a:r>
            <a:r>
              <a:rPr lang="en-US" altLang="zh-TW" dirty="0" smtClean="0"/>
              <a:t>-</a:t>
            </a:r>
            <a:r>
              <a:rPr lang="zh-TW" altLang="en-US" dirty="0" smtClean="0"/>
              <a:t>齒輪箱：轉子所獲得的機械能藉著帶動發電機 </a:t>
            </a:r>
            <a:br>
              <a:rPr lang="zh-TW" altLang="en-US" dirty="0" smtClean="0"/>
            </a:br>
            <a:r>
              <a:rPr lang="en-US" altLang="zh-TW" dirty="0" smtClean="0"/>
              <a:t>3</a:t>
            </a:r>
            <a:r>
              <a:rPr lang="zh-TW" altLang="en-US" dirty="0" smtClean="0"/>
              <a:t>、增速裝置</a:t>
            </a:r>
            <a:r>
              <a:rPr lang="en-US" altLang="zh-TW" dirty="0" smtClean="0"/>
              <a:t>-</a:t>
            </a:r>
            <a:r>
              <a:rPr lang="zh-TW" altLang="en-US" dirty="0" smtClean="0"/>
              <a:t>發電機：機電轉換時需利用增速齒輪箱提升轉速，以帶動發電機 </a:t>
            </a:r>
            <a:br>
              <a:rPr lang="zh-TW" altLang="en-US" dirty="0" smtClean="0"/>
            </a:br>
            <a:r>
              <a:rPr lang="en-US" altLang="zh-TW" dirty="0" smtClean="0"/>
              <a:t>4</a:t>
            </a:r>
            <a:r>
              <a:rPr lang="zh-TW" altLang="en-US" dirty="0" smtClean="0"/>
              <a:t>、控制系統：包括阻止風力機超轉速的調速控制、迎風轉向的方向控制，以及確保風力機安全運轉的安全控制等 </a:t>
            </a:r>
            <a:br>
              <a:rPr lang="zh-TW" altLang="en-US" dirty="0" smtClean="0"/>
            </a:br>
            <a:r>
              <a:rPr lang="en-US" altLang="zh-TW" dirty="0" smtClean="0"/>
              <a:t>5</a:t>
            </a:r>
            <a:r>
              <a:rPr lang="zh-TW" altLang="en-US" dirty="0" smtClean="0"/>
              <a:t>、塔架：用來支撐風力機，並使風力機的迴轉中心有一定的高度 </a:t>
            </a:r>
            <a:br>
              <a:rPr lang="zh-TW" altLang="en-US" dirty="0" smtClean="0"/>
            </a:br>
            <a:r>
              <a:rPr lang="en-US" altLang="zh-TW" dirty="0" smtClean="0"/>
              <a:t>6</a:t>
            </a:r>
            <a:r>
              <a:rPr lang="zh-TW" altLang="en-US" dirty="0" smtClean="0"/>
              <a:t>、機艙：保護風力機的傳動發電機與部分機電控制系統</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風能應用概況</a:t>
            </a:r>
            <a:endParaRPr lang="zh-TW" altLang="en-US" b="1" dirty="0"/>
          </a:p>
        </p:txBody>
      </p:sp>
      <p:pic>
        <p:nvPicPr>
          <p:cNvPr id="28674" name="Picture 2" descr="http://wind.itri.org.tw/images/017.jpg"/>
          <p:cNvPicPr>
            <a:picLocks noChangeAspect="1" noChangeArrowheads="1"/>
          </p:cNvPicPr>
          <p:nvPr/>
        </p:nvPicPr>
        <p:blipFill>
          <a:blip r:embed="rId3" cstate="print"/>
          <a:srcRect/>
          <a:stretch>
            <a:fillRect/>
          </a:stretch>
        </p:blipFill>
        <p:spPr bwMode="auto">
          <a:xfrm>
            <a:off x="755576" y="1628800"/>
            <a:ext cx="7488832" cy="511496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風能應用概況</a:t>
            </a:r>
            <a:endParaRPr lang="zh-TW" altLang="en-US" b="1" dirty="0"/>
          </a:p>
        </p:txBody>
      </p:sp>
      <p:sp>
        <p:nvSpPr>
          <p:cNvPr id="3" name="矩形 2"/>
          <p:cNvSpPr/>
          <p:nvPr/>
        </p:nvSpPr>
        <p:spPr>
          <a:xfrm>
            <a:off x="251520" y="2348880"/>
            <a:ext cx="4680520" cy="1754326"/>
          </a:xfrm>
          <a:prstGeom prst="rect">
            <a:avLst/>
          </a:prstGeom>
        </p:spPr>
        <p:txBody>
          <a:bodyPr wrap="square">
            <a:spAutoFit/>
          </a:bodyPr>
          <a:lstStyle/>
          <a:p>
            <a:pPr>
              <a:lnSpc>
                <a:spcPct val="150000"/>
              </a:lnSpc>
            </a:pPr>
            <a:r>
              <a:rPr lang="zh-TW" altLang="en-US" dirty="0" smtClean="0"/>
              <a:t>因為</a:t>
            </a:r>
            <a:r>
              <a:rPr lang="zh-TW" altLang="en-US" dirty="0" smtClean="0"/>
              <a:t>陸上風況好的場址有限，海上有更好的風力資源，可大規模開發，因此風力發電已朝向海域發展。對於四面環海且地狹人稠的台灣，離岸式風力發電更是具有發展潛力。</a:t>
            </a:r>
            <a:endParaRPr lang="zh-TW" altLang="en-US" dirty="0"/>
          </a:p>
        </p:txBody>
      </p:sp>
      <p:sp>
        <p:nvSpPr>
          <p:cNvPr id="4" name="文字方塊 3"/>
          <p:cNvSpPr txBox="1"/>
          <p:nvPr/>
        </p:nvSpPr>
        <p:spPr>
          <a:xfrm>
            <a:off x="251520" y="1700808"/>
            <a:ext cx="2952328"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800" b="1" dirty="0" smtClean="0"/>
              <a:t>離岸式風力電場 </a:t>
            </a:r>
            <a:endParaRPr lang="zh-TW" altLang="en-US" sz="2800" b="1" dirty="0"/>
          </a:p>
        </p:txBody>
      </p:sp>
      <p:pic>
        <p:nvPicPr>
          <p:cNvPr id="30722" name="Picture 2" descr="http://wind.itri.org.tw/images/019.jpg"/>
          <p:cNvPicPr>
            <a:picLocks noChangeAspect="1" noChangeArrowheads="1"/>
          </p:cNvPicPr>
          <p:nvPr/>
        </p:nvPicPr>
        <p:blipFill>
          <a:blip r:embed="rId3" cstate="print"/>
          <a:srcRect/>
          <a:stretch>
            <a:fillRect/>
          </a:stretch>
        </p:blipFill>
        <p:spPr bwMode="auto">
          <a:xfrm>
            <a:off x="5004048" y="3645024"/>
            <a:ext cx="3476625" cy="2438400"/>
          </a:xfrm>
          <a:prstGeom prst="rect">
            <a:avLst/>
          </a:prstGeom>
          <a:noFill/>
        </p:spPr>
      </p:pic>
      <p:sp>
        <p:nvSpPr>
          <p:cNvPr id="6" name="文字方塊 5"/>
          <p:cNvSpPr txBox="1"/>
          <p:nvPr/>
        </p:nvSpPr>
        <p:spPr>
          <a:xfrm>
            <a:off x="251520" y="5589240"/>
            <a:ext cx="4176464" cy="523220"/>
          </a:xfrm>
          <a:prstGeom prst="rect">
            <a:avLst/>
          </a:prstGeom>
          <a:noFill/>
        </p:spPr>
        <p:txBody>
          <a:bodyPr wrap="square" rtlCol="0">
            <a:spAutoFit/>
          </a:bodyPr>
          <a:lstStyle/>
          <a:p>
            <a:r>
              <a:rPr lang="zh-TW" altLang="en-US" sz="1400" dirty="0" smtClean="0"/>
              <a:t>世界第一座商業運轉的離岸式風力電場 </a:t>
            </a:r>
            <a:r>
              <a:rPr lang="zh-TW" altLang="en-US" sz="1400" dirty="0" smtClean="0"/>
              <a:t>    </a:t>
            </a:r>
            <a:r>
              <a:rPr lang="zh-TW" altLang="en-US" sz="1400" dirty="0" smtClean="0"/>
              <a:t/>
            </a:r>
            <a:br>
              <a:rPr lang="zh-TW" altLang="en-US" sz="1400" dirty="0" smtClean="0"/>
            </a:br>
            <a:r>
              <a:rPr lang="en-US" altLang="zh-TW" sz="1400" dirty="0" smtClean="0"/>
              <a:t>2000</a:t>
            </a:r>
            <a:r>
              <a:rPr lang="zh-TW" altLang="en-US" sz="1400" dirty="0" smtClean="0"/>
              <a:t>年丹麥</a:t>
            </a:r>
            <a:r>
              <a:rPr lang="en-US" altLang="zh-TW" sz="1400" dirty="0" smtClean="0"/>
              <a:t>Middelgrunden40MW(20 x 2MW)</a:t>
            </a:r>
            <a:endParaRPr lang="zh-TW" altLang="en-US" sz="1400" dirty="0"/>
          </a:p>
        </p:txBody>
      </p:sp>
      <p:sp>
        <p:nvSpPr>
          <p:cNvPr id="7" name="向右箭號 6"/>
          <p:cNvSpPr/>
          <p:nvPr/>
        </p:nvSpPr>
        <p:spPr>
          <a:xfrm>
            <a:off x="3779912" y="53732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台灣目前風場</a:t>
            </a:r>
            <a:endParaRPr lang="zh-TW" altLang="en-US" b="1" dirty="0"/>
          </a:p>
        </p:txBody>
      </p:sp>
      <p:sp>
        <p:nvSpPr>
          <p:cNvPr id="3" name="文字方塊 2"/>
          <p:cNvSpPr txBox="1"/>
          <p:nvPr/>
        </p:nvSpPr>
        <p:spPr>
          <a:xfrm>
            <a:off x="251520" y="1700808"/>
            <a:ext cx="7056784"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400" b="1" dirty="0" smtClean="0"/>
              <a:t>台灣第一座風力發電廠</a:t>
            </a:r>
            <a:r>
              <a:rPr lang="en-US" altLang="zh-TW" sz="2400" dirty="0" smtClean="0"/>
              <a:t>-----</a:t>
            </a:r>
            <a:r>
              <a:rPr lang="zh-TW" altLang="en-US" sz="2400" b="1" dirty="0" smtClean="0"/>
              <a:t>雲林麥寮風力發電系統 </a:t>
            </a:r>
            <a:endParaRPr lang="zh-TW" altLang="en-US" sz="2400" b="1" dirty="0"/>
          </a:p>
        </p:txBody>
      </p:sp>
      <p:pic>
        <p:nvPicPr>
          <p:cNvPr id="6" name="Picture 2" descr="http://www.solar-i.com/solt-Yu/energy%20website/_html/teach_web/images/2-03.jpg"/>
          <p:cNvPicPr>
            <a:picLocks noChangeAspect="1" noChangeArrowheads="1"/>
          </p:cNvPicPr>
          <p:nvPr/>
        </p:nvPicPr>
        <p:blipFill>
          <a:blip r:embed="rId3" cstate="print"/>
          <a:srcRect/>
          <a:stretch>
            <a:fillRect/>
          </a:stretch>
        </p:blipFill>
        <p:spPr bwMode="auto">
          <a:xfrm>
            <a:off x="323528" y="2348880"/>
            <a:ext cx="7776864" cy="404675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台灣目前風場</a:t>
            </a:r>
            <a:endParaRPr lang="zh-TW" altLang="en-US" b="1" dirty="0"/>
          </a:p>
        </p:txBody>
      </p:sp>
      <p:sp>
        <p:nvSpPr>
          <p:cNvPr id="3" name="文字方塊 2"/>
          <p:cNvSpPr txBox="1"/>
          <p:nvPr/>
        </p:nvSpPr>
        <p:spPr>
          <a:xfrm>
            <a:off x="251520" y="1700808"/>
            <a:ext cx="7056784"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400" b="1" dirty="0" smtClean="0"/>
              <a:t>台灣第二座風力發電廠</a:t>
            </a:r>
            <a:r>
              <a:rPr lang="en-US" altLang="zh-TW" sz="2400" dirty="0" smtClean="0"/>
              <a:t>-----</a:t>
            </a:r>
            <a:r>
              <a:rPr lang="zh-TW" altLang="en-US" sz="2400" b="1" dirty="0" smtClean="0"/>
              <a:t>澎湖中屯風力發電廠 </a:t>
            </a:r>
            <a:endParaRPr lang="zh-TW" altLang="en-US" sz="2400" b="1" dirty="0"/>
          </a:p>
        </p:txBody>
      </p:sp>
      <p:pic>
        <p:nvPicPr>
          <p:cNvPr id="32770" name="Picture 2" descr="http://www.solar-i.com/solt-Yu/energy%20website/_html/teach_web/images/sj1-5-a4.jpg"/>
          <p:cNvPicPr>
            <a:picLocks noChangeAspect="1" noChangeArrowheads="1"/>
          </p:cNvPicPr>
          <p:nvPr/>
        </p:nvPicPr>
        <p:blipFill>
          <a:blip r:embed="rId3" cstate="print"/>
          <a:srcRect/>
          <a:stretch>
            <a:fillRect/>
          </a:stretch>
        </p:blipFill>
        <p:spPr bwMode="auto">
          <a:xfrm>
            <a:off x="395536" y="2348880"/>
            <a:ext cx="7128792" cy="38196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lgn="ctr"/>
            <a:r>
              <a:rPr lang="zh-TW" altLang="en-US" b="1" dirty="0" smtClean="0"/>
              <a:t>目錄</a:t>
            </a:r>
            <a:endParaRPr lang="zh-TW" altLang="en-US" b="1" dirty="0"/>
          </a:p>
        </p:txBody>
      </p:sp>
      <p:sp>
        <p:nvSpPr>
          <p:cNvPr id="6" name="文字版面配置區 5"/>
          <p:cNvSpPr>
            <a:spLocks noGrp="1"/>
          </p:cNvSpPr>
          <p:nvPr>
            <p:ph type="body" idx="2"/>
          </p:nvPr>
        </p:nvSpPr>
        <p:spPr>
          <a:xfrm>
            <a:off x="609600" y="1752600"/>
            <a:ext cx="2450232" cy="4343400"/>
          </a:xfrm>
        </p:spPr>
        <p:txBody>
          <a:bodyPr/>
          <a:lstStyle/>
          <a:p>
            <a:r>
              <a:rPr lang="en-US" altLang="zh-TW" dirty="0" smtClean="0"/>
              <a:t>1.</a:t>
            </a:r>
            <a:r>
              <a:rPr lang="zh-TW" altLang="en-US" dirty="0" smtClean="0"/>
              <a:t>風能歷史發展</a:t>
            </a:r>
            <a:endParaRPr lang="en-US" altLang="zh-TW" dirty="0" smtClean="0"/>
          </a:p>
          <a:p>
            <a:r>
              <a:rPr lang="en-US" altLang="zh-TW" dirty="0" smtClean="0"/>
              <a:t>2.</a:t>
            </a:r>
            <a:r>
              <a:rPr lang="zh-TW" altLang="en-US" dirty="0" smtClean="0"/>
              <a:t>風能技術優點</a:t>
            </a:r>
            <a:endParaRPr lang="en-US" altLang="zh-TW" dirty="0" smtClean="0"/>
          </a:p>
          <a:p>
            <a:r>
              <a:rPr lang="en-US" altLang="zh-TW" dirty="0" smtClean="0"/>
              <a:t>3.</a:t>
            </a:r>
            <a:r>
              <a:rPr lang="zh-TW" altLang="en-US" dirty="0" smtClean="0"/>
              <a:t>風能技術缺點</a:t>
            </a:r>
            <a:endParaRPr lang="en-US" altLang="zh-TW" dirty="0" smtClean="0"/>
          </a:p>
          <a:p>
            <a:r>
              <a:rPr lang="en-US" altLang="zh-TW" dirty="0" smtClean="0"/>
              <a:t>4.</a:t>
            </a:r>
            <a:r>
              <a:rPr lang="zh-TW" altLang="en-US" dirty="0" smtClean="0"/>
              <a:t>風能應用概況</a:t>
            </a:r>
            <a:endParaRPr lang="en-US" altLang="zh-TW" dirty="0" smtClean="0"/>
          </a:p>
          <a:p>
            <a:r>
              <a:rPr lang="en-US" altLang="zh-TW" dirty="0" smtClean="0"/>
              <a:t>5.</a:t>
            </a:r>
            <a:r>
              <a:rPr lang="zh-TW" altLang="en-US" dirty="0" smtClean="0"/>
              <a:t>台灣目前風能</a:t>
            </a:r>
            <a:endParaRPr lang="en-US" altLang="zh-TW" dirty="0" smtClean="0"/>
          </a:p>
          <a:p>
            <a:r>
              <a:rPr lang="en-US" altLang="zh-TW" dirty="0" smtClean="0"/>
              <a:t>6.</a:t>
            </a:r>
            <a:r>
              <a:rPr lang="zh-TW" altLang="en-US" dirty="0" smtClean="0"/>
              <a:t>探討台灣風能</a:t>
            </a:r>
            <a:endParaRPr lang="en-US" altLang="zh-TW" dirty="0" smtClean="0"/>
          </a:p>
          <a:p>
            <a:r>
              <a:rPr lang="en-US" altLang="zh-TW" dirty="0" smtClean="0"/>
              <a:t>7.</a:t>
            </a:r>
            <a:r>
              <a:rPr lang="zh-TW" altLang="en-US" dirty="0" smtClean="0"/>
              <a:t>結論</a:t>
            </a:r>
            <a:endParaRPr lang="en-US" altLang="zh-TW" dirty="0" smtClean="0"/>
          </a:p>
          <a:p>
            <a:r>
              <a:rPr lang="en-US" altLang="zh-TW" dirty="0" smtClean="0"/>
              <a:t>8.</a:t>
            </a:r>
            <a:r>
              <a:rPr lang="zh-TW" altLang="en-US" dirty="0" smtClean="0"/>
              <a:t>資料來源</a:t>
            </a:r>
            <a:endParaRPr lang="zh-TW" altLang="en-US" dirty="0"/>
          </a:p>
        </p:txBody>
      </p:sp>
      <p:pic>
        <p:nvPicPr>
          <p:cNvPr id="7" name="圖片 6" descr="wind1.jpg"/>
          <p:cNvPicPr>
            <a:picLocks noChangeAspect="1"/>
          </p:cNvPicPr>
          <p:nvPr/>
        </p:nvPicPr>
        <p:blipFill>
          <a:blip r:embed="rId3" cstate="print"/>
          <a:stretch>
            <a:fillRect/>
          </a:stretch>
        </p:blipFill>
        <p:spPr>
          <a:xfrm>
            <a:off x="3203848" y="1772816"/>
            <a:ext cx="5472608" cy="42987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153400" cy="990600"/>
          </a:xfrm>
        </p:spPr>
        <p:txBody>
          <a:bodyPr/>
          <a:lstStyle/>
          <a:p>
            <a:pPr algn="ctr"/>
            <a:r>
              <a:rPr lang="zh-TW" altLang="en-US" b="1" dirty="0" smtClean="0"/>
              <a:t>台灣目前風場</a:t>
            </a:r>
            <a:endParaRPr lang="zh-TW" altLang="en-US" b="1" dirty="0"/>
          </a:p>
        </p:txBody>
      </p:sp>
      <p:sp>
        <p:nvSpPr>
          <p:cNvPr id="4" name="文字方塊 3"/>
          <p:cNvSpPr txBox="1"/>
          <p:nvPr/>
        </p:nvSpPr>
        <p:spPr>
          <a:xfrm rot="10800000" flipV="1">
            <a:off x="251520" y="2060848"/>
            <a:ext cx="1656184"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400" b="1" dirty="0" smtClean="0"/>
              <a:t>臺灣已設置風力電場分布圖</a:t>
            </a:r>
            <a:endParaRPr lang="zh-TW" altLang="en-US" sz="2400" b="1" dirty="0"/>
          </a:p>
        </p:txBody>
      </p:sp>
      <p:pic>
        <p:nvPicPr>
          <p:cNvPr id="34820" name="Picture 4" descr="http://wind.itri.org.tw/images/025.jpg"/>
          <p:cNvPicPr>
            <a:picLocks noChangeAspect="1" noChangeArrowheads="1"/>
          </p:cNvPicPr>
          <p:nvPr/>
        </p:nvPicPr>
        <p:blipFill>
          <a:blip r:embed="rId3" cstate="print"/>
          <a:srcRect/>
          <a:stretch>
            <a:fillRect/>
          </a:stretch>
        </p:blipFill>
        <p:spPr bwMode="auto">
          <a:xfrm>
            <a:off x="2123728" y="1010585"/>
            <a:ext cx="7020272" cy="584741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探討台灣風能</a:t>
            </a:r>
            <a:endParaRPr lang="zh-TW" altLang="en-US" b="1" dirty="0"/>
          </a:p>
        </p:txBody>
      </p:sp>
      <p:sp>
        <p:nvSpPr>
          <p:cNvPr id="3" name="文字方塊 2"/>
          <p:cNvSpPr txBox="1"/>
          <p:nvPr/>
        </p:nvSpPr>
        <p:spPr>
          <a:xfrm>
            <a:off x="251520" y="1700808"/>
            <a:ext cx="4752528"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400" b="1" dirty="0" smtClean="0"/>
              <a:t>我國陸域風力發電面臨主要問題 </a:t>
            </a:r>
            <a:endParaRPr lang="zh-TW" altLang="en-US" sz="2400" b="1" dirty="0"/>
          </a:p>
        </p:txBody>
      </p:sp>
      <p:graphicFrame>
        <p:nvGraphicFramePr>
          <p:cNvPr id="4" name="表格 3"/>
          <p:cNvGraphicFramePr>
            <a:graphicFrameLocks noGrp="1"/>
          </p:cNvGraphicFramePr>
          <p:nvPr/>
        </p:nvGraphicFramePr>
        <p:xfrm>
          <a:off x="251520" y="2276872"/>
          <a:ext cx="8676456" cy="3255950"/>
        </p:xfrm>
        <a:graphic>
          <a:graphicData uri="http://schemas.openxmlformats.org/drawingml/2006/table">
            <a:tbl>
              <a:tblPr/>
              <a:tblGrid>
                <a:gridCol w="3662558"/>
                <a:gridCol w="675670"/>
                <a:gridCol w="4338228"/>
              </a:tblGrid>
              <a:tr h="279525">
                <a:tc>
                  <a:txBody>
                    <a:bodyPr/>
                    <a:lstStyle/>
                    <a:p>
                      <a:pPr algn="ctr"/>
                      <a:r>
                        <a:rPr lang="zh-TW" altLang="en-US" sz="1600" dirty="0"/>
                        <a:t>項目</a:t>
                      </a:r>
                    </a:p>
                  </a:txBody>
                  <a:tcPr marL="32987" marR="32987" marT="32987" marB="32987" anchor="ctr">
                    <a:lnL>
                      <a:noFill/>
                    </a:lnL>
                    <a:lnR w="12700" cap="flat" cmpd="sng" algn="ctr">
                      <a:solidFill>
                        <a:schemeClr val="tx1"/>
                      </a:solidFill>
                      <a:prstDash val="solid"/>
                      <a:round/>
                      <a:headEnd type="none" w="med" len="med"/>
                      <a:tailEnd type="none" w="med" len="med"/>
                    </a:lnR>
                    <a:lnT>
                      <a:noFill/>
                    </a:lnT>
                    <a:lnB>
                      <a:noFill/>
                    </a:lnB>
                    <a:solidFill>
                      <a:srgbClr val="FFFF99"/>
                    </a:solidFill>
                  </a:tcPr>
                </a:tc>
                <a:tc>
                  <a:txBody>
                    <a:bodyPr/>
                    <a:lstStyle/>
                    <a:p>
                      <a:pPr algn="ctr"/>
                      <a:endParaRPr lang="zh-TW" altLang="en-US" sz="1600" dirty="0"/>
                    </a:p>
                  </a:txBody>
                  <a:tcPr marL="32987" marR="32987" marT="32987" marB="32987" anchor="ctr">
                    <a:lnL w="12700" cap="flat" cmpd="sng" algn="ctr">
                      <a:solidFill>
                        <a:schemeClr val="tx1"/>
                      </a:solidFill>
                      <a:prstDash val="solid"/>
                      <a:round/>
                      <a:headEnd type="none" w="med" len="med"/>
                      <a:tailEnd type="none" w="med" len="med"/>
                    </a:lnL>
                    <a:lnR>
                      <a:noFill/>
                    </a:lnR>
                    <a:lnT>
                      <a:noFill/>
                    </a:lnT>
                    <a:lnB>
                      <a:noFill/>
                    </a:lnB>
                    <a:solidFill>
                      <a:srgbClr val="FFFF99"/>
                    </a:solidFill>
                  </a:tcPr>
                </a:tc>
                <a:tc>
                  <a:txBody>
                    <a:bodyPr/>
                    <a:lstStyle/>
                    <a:p>
                      <a:pPr algn="ctr"/>
                      <a:r>
                        <a:rPr lang="zh-TW" altLang="en-US" sz="1600"/>
                        <a:t>面臨問題</a:t>
                      </a:r>
                    </a:p>
                  </a:txBody>
                  <a:tcPr marL="32987" marR="32987" marT="32987" marB="32987" anchor="ctr">
                    <a:lnL>
                      <a:noFill/>
                    </a:lnL>
                    <a:lnR>
                      <a:noFill/>
                    </a:lnR>
                    <a:lnT>
                      <a:noFill/>
                    </a:lnT>
                    <a:lnB>
                      <a:noFill/>
                    </a:lnB>
                    <a:solidFill>
                      <a:srgbClr val="FFFF99"/>
                    </a:solidFill>
                  </a:tcPr>
                </a:tc>
              </a:tr>
              <a:tr h="939527">
                <a:tc>
                  <a:txBody>
                    <a:bodyPr/>
                    <a:lstStyle/>
                    <a:p>
                      <a:pPr algn="ctr"/>
                      <a:r>
                        <a:rPr lang="zh-TW" altLang="en-US" sz="1600" dirty="0"/>
                        <a:t>經濟誘因</a:t>
                      </a:r>
                    </a:p>
                  </a:txBody>
                  <a:tcPr marL="32987" marR="32987" marT="32987" marB="32987"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zh-TW" altLang="en-US" sz="1600" dirty="0"/>
                    </a:p>
                  </a:txBody>
                  <a:tcPr marL="32987" marR="32987" marT="32987" marB="32987"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algn="ctr">
                        <a:buFont typeface="+mj-lt"/>
                        <a:buAutoNum type="arabicPeriod"/>
                      </a:pPr>
                      <a:r>
                        <a:rPr lang="zh-TW" altLang="en-US" sz="1600"/>
                        <a:t>優良場址漸趨飽和</a:t>
                      </a:r>
                    </a:p>
                    <a:p>
                      <a:pPr algn="ctr">
                        <a:buFont typeface="+mj-lt"/>
                        <a:buAutoNum type="arabicPeriod"/>
                      </a:pPr>
                      <a:r>
                        <a:rPr lang="zh-TW" altLang="en-US" sz="1600"/>
                        <a:t>地狹人稠、土地取得不易</a:t>
                      </a:r>
                    </a:p>
                    <a:p>
                      <a:pPr algn="ctr">
                        <a:buFont typeface="+mj-lt"/>
                        <a:buAutoNum type="arabicPeriod"/>
                      </a:pPr>
                      <a:r>
                        <a:rPr lang="zh-TW" altLang="en-US" sz="1600"/>
                        <a:t>開發規模受限</a:t>
                      </a:r>
                    </a:p>
                    <a:p>
                      <a:pPr algn="ctr">
                        <a:buFont typeface="+mj-lt"/>
                        <a:buAutoNum type="arabicPeriod"/>
                      </a:pPr>
                      <a:r>
                        <a:rPr lang="zh-TW" altLang="en-US" sz="1600"/>
                        <a:t>國際原物料價格飆漲</a:t>
                      </a:r>
                    </a:p>
                  </a:txBody>
                  <a:tcPr marL="32987" marR="32987" marT="32987" marB="32987">
                    <a:lnL>
                      <a:noFill/>
                    </a:lnL>
                    <a:lnR>
                      <a:noFill/>
                    </a:lnR>
                    <a:lnT>
                      <a:noFill/>
                    </a:lnT>
                    <a:lnB w="12700" cap="flat" cmpd="sng" algn="ctr">
                      <a:solidFill>
                        <a:schemeClr val="tx1"/>
                      </a:solidFill>
                      <a:prstDash val="solid"/>
                      <a:round/>
                      <a:headEnd type="none" w="med" len="med"/>
                      <a:tailEnd type="none" w="med" len="med"/>
                    </a:lnB>
                    <a:solidFill>
                      <a:srgbClr val="FFFFCC"/>
                    </a:solidFill>
                  </a:tcPr>
                </a:tc>
              </a:tr>
              <a:tr h="709804">
                <a:tc>
                  <a:txBody>
                    <a:bodyPr/>
                    <a:lstStyle/>
                    <a:p>
                      <a:pPr algn="ctr"/>
                      <a:r>
                        <a:rPr lang="zh-TW" altLang="en-US" sz="1600" dirty="0"/>
                        <a:t>負面影響</a:t>
                      </a:r>
                    </a:p>
                  </a:txBody>
                  <a:tcPr marL="32987" marR="32987" marT="32987" marB="3298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zh-TW" altLang="en-US" sz="1600" dirty="0"/>
                    </a:p>
                  </a:txBody>
                  <a:tcPr marL="32987" marR="32987" marT="32987" marB="3298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buFont typeface="+mj-lt"/>
                        <a:buAutoNum type="arabicPeriod"/>
                      </a:pPr>
                      <a:r>
                        <a:rPr lang="zh-TW" altLang="en-US" sz="1600"/>
                        <a:t>中部縣市設置量佔</a:t>
                      </a:r>
                      <a:r>
                        <a:rPr lang="en-US" altLang="zh-TW" sz="1600"/>
                        <a:t>80%</a:t>
                      </a:r>
                      <a:r>
                        <a:rPr lang="zh-TW" altLang="en-US" sz="1600"/>
                        <a:t>，環境抗爭頻傳，影響開發進度，大幅縮減規劃容量</a:t>
                      </a:r>
                    </a:p>
                    <a:p>
                      <a:pPr algn="ctr">
                        <a:buFont typeface="+mj-lt"/>
                        <a:buAutoNum type="arabicPeriod"/>
                      </a:pPr>
                      <a:r>
                        <a:rPr lang="zh-TW" altLang="en-US" sz="1600"/>
                        <a:t>噪音、視覺衝擊及安全問題</a:t>
                      </a:r>
                    </a:p>
                  </a:txBody>
                  <a:tcPr marL="32987" marR="32987" marT="32987" marB="32987">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0">
                <a:tc>
                  <a:txBody>
                    <a:bodyPr/>
                    <a:lstStyle/>
                    <a:p>
                      <a:pPr algn="ctr"/>
                      <a:endParaRPr lang="zh-TW" altLang="en-US" sz="1600" dirty="0"/>
                    </a:p>
                  </a:txBody>
                  <a:tcPr marL="32987" marR="32987" marT="32987" marB="32987"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CC"/>
                    </a:solidFill>
                  </a:tcPr>
                </a:tc>
                <a:tc>
                  <a:txBody>
                    <a:bodyPr/>
                    <a:lstStyle/>
                    <a:p>
                      <a:pPr algn="ctr"/>
                      <a:endParaRPr lang="zh-TW" altLang="en-US" sz="1600" dirty="0"/>
                    </a:p>
                  </a:txBody>
                  <a:tcPr marL="32987" marR="32987" marT="32987" marB="32987"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CC"/>
                    </a:solidFill>
                  </a:tcPr>
                </a:tc>
                <a:tc>
                  <a:txBody>
                    <a:bodyPr/>
                    <a:lstStyle/>
                    <a:p>
                      <a:pPr algn="ctr">
                        <a:buFont typeface="+mj-lt"/>
                        <a:buAutoNum type="arabicPeriod"/>
                      </a:pPr>
                      <a:endParaRPr lang="zh-TW" altLang="en-US" sz="1600"/>
                    </a:p>
                  </a:txBody>
                  <a:tcPr marL="32987" marR="32987" marT="32987" marB="32987">
                    <a:lnL>
                      <a:noFill/>
                    </a:lnL>
                    <a:lnR>
                      <a:noFill/>
                    </a:lnR>
                    <a:lnT w="12700" cap="flat" cmpd="sng" algn="ctr">
                      <a:solidFill>
                        <a:schemeClr val="tx1"/>
                      </a:solidFill>
                      <a:prstDash val="solid"/>
                      <a:round/>
                      <a:headEnd type="none" w="med" len="med"/>
                      <a:tailEnd type="none" w="med" len="med"/>
                    </a:lnT>
                    <a:lnB>
                      <a:noFill/>
                    </a:lnB>
                    <a:solidFill>
                      <a:srgbClr val="FFFFCC"/>
                    </a:solidFill>
                  </a:tcPr>
                </a:tc>
              </a:tr>
              <a:tr h="719526">
                <a:tc>
                  <a:txBody>
                    <a:bodyPr/>
                    <a:lstStyle/>
                    <a:p>
                      <a:pPr algn="ctr"/>
                      <a:r>
                        <a:rPr lang="zh-TW" altLang="en-US" sz="1600"/>
                        <a:t>運轉維護</a:t>
                      </a:r>
                    </a:p>
                  </a:txBody>
                  <a:tcPr marL="32987" marR="32987" marT="32987" marB="32987" anchor="ctr">
                    <a:lnL>
                      <a:noFill/>
                    </a:lnL>
                    <a:lnR w="12700" cap="flat" cmpd="sng" algn="ctr">
                      <a:solidFill>
                        <a:schemeClr val="tx1"/>
                      </a:solidFill>
                      <a:prstDash val="solid"/>
                      <a:round/>
                      <a:headEnd type="none" w="med" len="med"/>
                      <a:tailEnd type="none" w="med" len="med"/>
                    </a:lnR>
                    <a:lnT>
                      <a:noFill/>
                    </a:lnT>
                    <a:lnB>
                      <a:noFill/>
                    </a:lnB>
                    <a:solidFill>
                      <a:srgbClr val="FFFFCC"/>
                    </a:solidFill>
                  </a:tcPr>
                </a:tc>
                <a:tc>
                  <a:txBody>
                    <a:bodyPr/>
                    <a:lstStyle/>
                    <a:p>
                      <a:pPr algn="ctr"/>
                      <a:endParaRPr lang="zh-TW" altLang="en-US" sz="1600"/>
                    </a:p>
                  </a:txBody>
                  <a:tcPr marL="32987" marR="32987" marT="32987" marB="32987" anchor="ctr">
                    <a:lnL w="12700" cap="flat" cmpd="sng" algn="ctr">
                      <a:solidFill>
                        <a:schemeClr val="tx1"/>
                      </a:solidFill>
                      <a:prstDash val="solid"/>
                      <a:round/>
                      <a:headEnd type="none" w="med" len="med"/>
                      <a:tailEnd type="none" w="med" len="med"/>
                    </a:lnL>
                    <a:lnR>
                      <a:noFill/>
                    </a:lnR>
                    <a:lnT>
                      <a:noFill/>
                    </a:lnT>
                    <a:lnB>
                      <a:noFill/>
                    </a:lnB>
                    <a:solidFill>
                      <a:srgbClr val="FFFFCC"/>
                    </a:solidFill>
                  </a:tcPr>
                </a:tc>
                <a:tc>
                  <a:txBody>
                    <a:bodyPr/>
                    <a:lstStyle/>
                    <a:p>
                      <a:pPr algn="ctr">
                        <a:buFont typeface="+mj-lt"/>
                        <a:buAutoNum type="arabicPeriod"/>
                      </a:pPr>
                      <a:r>
                        <a:rPr lang="zh-TW" altLang="en-US" sz="1600" dirty="0"/>
                        <a:t>臺灣高溫潮濕環境導致國外風力機水土不服，故障率高</a:t>
                      </a:r>
                    </a:p>
                    <a:p>
                      <a:pPr algn="ctr">
                        <a:buFont typeface="+mj-lt"/>
                        <a:buAutoNum type="arabicPeriod"/>
                      </a:pPr>
                      <a:r>
                        <a:rPr lang="zh-TW" altLang="en-US" sz="1600" dirty="0"/>
                        <a:t>風力機廠牌多，系統組件未規格化，維修耗時</a:t>
                      </a:r>
                    </a:p>
                  </a:txBody>
                  <a:tcPr marL="32987" marR="32987" marT="32987" marB="32987">
                    <a:lnL>
                      <a:noFill/>
                    </a:lnL>
                    <a:lnR>
                      <a:noFill/>
                    </a:lnR>
                    <a:lnT>
                      <a:noFill/>
                    </a:lnT>
                    <a:lnB>
                      <a:noFill/>
                    </a:lnB>
                    <a:solidFill>
                      <a:srgbClr val="FFFFCC"/>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探討台灣風能</a:t>
            </a:r>
            <a:endParaRPr lang="zh-TW" altLang="en-US" b="1" dirty="0"/>
          </a:p>
        </p:txBody>
      </p:sp>
      <p:sp>
        <p:nvSpPr>
          <p:cNvPr id="3" name="文字方塊 2"/>
          <p:cNvSpPr txBox="1"/>
          <p:nvPr/>
        </p:nvSpPr>
        <p:spPr>
          <a:xfrm>
            <a:off x="251520" y="1700808"/>
            <a:ext cx="4752528"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sz="2400" b="1" dirty="0" smtClean="0"/>
              <a:t>我國離岸風場開發主要面臨問題 </a:t>
            </a:r>
            <a:endParaRPr lang="zh-TW" altLang="en-US" sz="2400" b="1" dirty="0"/>
          </a:p>
        </p:txBody>
      </p:sp>
      <p:graphicFrame>
        <p:nvGraphicFramePr>
          <p:cNvPr id="4" name="表格 3"/>
          <p:cNvGraphicFramePr>
            <a:graphicFrameLocks noGrp="1"/>
          </p:cNvGraphicFramePr>
          <p:nvPr/>
        </p:nvGraphicFramePr>
        <p:xfrm>
          <a:off x="179512" y="2492896"/>
          <a:ext cx="8712968" cy="3988682"/>
        </p:xfrm>
        <a:graphic>
          <a:graphicData uri="http://schemas.openxmlformats.org/drawingml/2006/table">
            <a:tbl>
              <a:tblPr/>
              <a:tblGrid>
                <a:gridCol w="3896734"/>
                <a:gridCol w="459750"/>
                <a:gridCol w="4356484"/>
              </a:tblGrid>
              <a:tr h="244578">
                <a:tc gridSpan="2">
                  <a:txBody>
                    <a:bodyPr/>
                    <a:lstStyle/>
                    <a:p>
                      <a:pPr algn="ctr"/>
                      <a:r>
                        <a:rPr lang="zh-TW" altLang="en-US" sz="1600" dirty="0"/>
                        <a:t>項目</a:t>
                      </a:r>
                    </a:p>
                  </a:txBody>
                  <a:tcPr marL="23410" marR="23410" marT="23410" marB="23410" anchor="ctr">
                    <a:lnL>
                      <a:noFill/>
                    </a:lnL>
                    <a:lnR>
                      <a:noFill/>
                    </a:lnR>
                    <a:lnT>
                      <a:noFill/>
                    </a:lnT>
                    <a:lnB>
                      <a:noFill/>
                    </a:lnB>
                    <a:solidFill>
                      <a:srgbClr val="FFFF99"/>
                    </a:solidFill>
                  </a:tcPr>
                </a:tc>
                <a:tc hMerge="1">
                  <a:txBody>
                    <a:bodyPr/>
                    <a:lstStyle/>
                    <a:p>
                      <a:endParaRPr lang="zh-TW" altLang="en-US"/>
                    </a:p>
                  </a:txBody>
                  <a:tcPr/>
                </a:tc>
                <a:tc>
                  <a:txBody>
                    <a:bodyPr/>
                    <a:lstStyle/>
                    <a:p>
                      <a:pPr algn="ctr"/>
                      <a:r>
                        <a:rPr lang="zh-TW" altLang="en-US" sz="1600"/>
                        <a:t>面臨問題</a:t>
                      </a:r>
                    </a:p>
                  </a:txBody>
                  <a:tcPr marL="23410" marR="23410" marT="23410" marB="23410" anchor="ctr">
                    <a:lnL>
                      <a:noFill/>
                    </a:lnL>
                    <a:lnR>
                      <a:noFill/>
                    </a:lnR>
                    <a:lnT>
                      <a:noFill/>
                    </a:lnT>
                    <a:lnB>
                      <a:noFill/>
                    </a:lnB>
                    <a:solidFill>
                      <a:srgbClr val="FFFF99"/>
                    </a:solidFill>
                  </a:tcPr>
                </a:tc>
              </a:tr>
              <a:tr h="1917158">
                <a:tc>
                  <a:txBody>
                    <a:bodyPr/>
                    <a:lstStyle/>
                    <a:p>
                      <a:pPr algn="ctr"/>
                      <a:r>
                        <a:rPr lang="zh-TW" altLang="en-US" sz="1600" dirty="0"/>
                        <a:t>法規與環境</a:t>
                      </a:r>
                    </a:p>
                  </a:txBody>
                  <a:tcPr marL="23410" marR="23410" marT="23410" marB="2341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zh-TW" altLang="en-US" sz="1600" dirty="0"/>
                    </a:p>
                  </a:txBody>
                  <a:tcPr marL="23410" marR="23410" marT="23410" marB="2341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algn="ctr">
                        <a:buFont typeface="+mj-lt"/>
                        <a:buAutoNum type="arabicPeriod"/>
                      </a:pPr>
                      <a:r>
                        <a:rPr lang="zh-TW" altLang="en-US" sz="1600" dirty="0"/>
                        <a:t>人工島嶼、設施與結構建造審查</a:t>
                      </a:r>
                      <a:r>
                        <a:rPr lang="en-US" altLang="zh-TW" sz="1600" dirty="0"/>
                        <a:t>(</a:t>
                      </a:r>
                      <a:r>
                        <a:rPr lang="zh-TW" altLang="en-US" sz="1600" dirty="0"/>
                        <a:t>內政部</a:t>
                      </a:r>
                      <a:r>
                        <a:rPr lang="en-US" altLang="zh-TW" sz="1600" dirty="0"/>
                        <a:t>)</a:t>
                      </a:r>
                    </a:p>
                    <a:p>
                      <a:pPr algn="ctr">
                        <a:buFont typeface="+mj-lt"/>
                        <a:buAutoNum type="arabicPeriod"/>
                      </a:pPr>
                      <a:r>
                        <a:rPr lang="zh-TW" altLang="en-US" sz="1600" dirty="0"/>
                        <a:t>海域生態環境影響與環評審查</a:t>
                      </a:r>
                      <a:r>
                        <a:rPr lang="en-US" altLang="zh-TW" sz="1600" dirty="0"/>
                        <a:t>)</a:t>
                      </a:r>
                      <a:r>
                        <a:rPr lang="zh-TW" altLang="en-US" sz="1600" dirty="0"/>
                        <a:t>環保署</a:t>
                      </a:r>
                      <a:r>
                        <a:rPr lang="en-US" altLang="zh-TW" sz="1600" dirty="0"/>
                        <a:t>)</a:t>
                      </a:r>
                    </a:p>
                    <a:p>
                      <a:pPr algn="ctr">
                        <a:buFont typeface="+mj-lt"/>
                        <a:buAutoNum type="arabicPeriod"/>
                      </a:pPr>
                      <a:r>
                        <a:rPr lang="zh-TW" altLang="en-US" sz="1600" dirty="0"/>
                        <a:t>漁業權溝通與補償</a:t>
                      </a:r>
                      <a:r>
                        <a:rPr lang="en-US" altLang="zh-TW" sz="1600" dirty="0"/>
                        <a:t>(</a:t>
                      </a:r>
                      <a:r>
                        <a:rPr lang="zh-TW" altLang="en-US" sz="1600" dirty="0"/>
                        <a:t>農委會</a:t>
                      </a:r>
                      <a:r>
                        <a:rPr lang="en-US" altLang="zh-TW" sz="1600" dirty="0"/>
                        <a:t>)</a:t>
                      </a:r>
                    </a:p>
                    <a:p>
                      <a:pPr algn="ctr">
                        <a:buFont typeface="+mj-lt"/>
                        <a:buAutoNum type="arabicPeriod"/>
                      </a:pPr>
                      <a:r>
                        <a:rPr lang="zh-TW" altLang="en-US" sz="1600" dirty="0"/>
                        <a:t>國防安全與雷達干擾</a:t>
                      </a:r>
                      <a:r>
                        <a:rPr lang="en-US" altLang="zh-TW" sz="1600" dirty="0"/>
                        <a:t>(</a:t>
                      </a:r>
                      <a:r>
                        <a:rPr lang="zh-TW" altLang="en-US" sz="1600" dirty="0"/>
                        <a:t>國防部</a:t>
                      </a:r>
                      <a:r>
                        <a:rPr lang="en-US" altLang="zh-TW" sz="1600" dirty="0"/>
                        <a:t>)</a:t>
                      </a:r>
                    </a:p>
                    <a:p>
                      <a:pPr algn="ctr">
                        <a:buFont typeface="+mj-lt"/>
                        <a:buAutoNum type="arabicPeriod"/>
                      </a:pPr>
                      <a:r>
                        <a:rPr lang="zh-TW" altLang="en-US" sz="1600" dirty="0"/>
                        <a:t>航運安全與船隻碰撞</a:t>
                      </a:r>
                      <a:r>
                        <a:rPr lang="en-US" altLang="zh-TW" sz="1600" dirty="0"/>
                        <a:t>(</a:t>
                      </a:r>
                      <a:r>
                        <a:rPr lang="zh-TW" altLang="en-US" sz="1600" dirty="0"/>
                        <a:t>交通部</a:t>
                      </a:r>
                      <a:r>
                        <a:rPr lang="en-US" altLang="zh-TW" sz="1600" dirty="0"/>
                        <a:t>)</a:t>
                      </a:r>
                    </a:p>
                    <a:p>
                      <a:pPr algn="ctr">
                        <a:buFont typeface="+mj-lt"/>
                        <a:buAutoNum type="arabicPeriod"/>
                      </a:pPr>
                      <a:r>
                        <a:rPr lang="zh-TW" altLang="en-US" sz="1600" dirty="0"/>
                        <a:t>海氣象觀測塔之籌設，應確認事業主管機關及是否屬於人工島嶼</a:t>
                      </a:r>
                    </a:p>
                  </a:txBody>
                  <a:tcPr marL="23410" marR="23410" marT="23410" marB="23410" anchor="ctr">
                    <a:lnL>
                      <a:noFill/>
                    </a:lnL>
                    <a:lnR>
                      <a:noFill/>
                    </a:lnR>
                    <a:lnT>
                      <a:noFill/>
                    </a:lnT>
                    <a:lnB w="12700" cap="flat" cmpd="sng" algn="ctr">
                      <a:solidFill>
                        <a:schemeClr val="tx1"/>
                      </a:solidFill>
                      <a:prstDash val="solid"/>
                      <a:round/>
                      <a:headEnd type="none" w="med" len="med"/>
                      <a:tailEnd type="none" w="med" len="med"/>
                    </a:lnB>
                    <a:solidFill>
                      <a:srgbClr val="FFFFCC"/>
                    </a:solidFill>
                  </a:tcPr>
                </a:tc>
              </a:tr>
              <a:tr h="0">
                <a:tc>
                  <a:txBody>
                    <a:bodyPr/>
                    <a:lstStyle/>
                    <a:p>
                      <a:pPr algn="ctr"/>
                      <a:endParaRPr lang="zh-TW" altLang="en-US" sz="1600" dirty="0"/>
                    </a:p>
                  </a:txBody>
                  <a:tcPr marL="23410" marR="23410" marT="23410" marB="2341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CC"/>
                    </a:solidFill>
                  </a:tcPr>
                </a:tc>
                <a:tc>
                  <a:txBody>
                    <a:bodyPr/>
                    <a:lstStyle/>
                    <a:p>
                      <a:pPr algn="ctr"/>
                      <a:endParaRPr lang="zh-TW" altLang="en-US" sz="1600" dirty="0"/>
                    </a:p>
                  </a:txBody>
                  <a:tcPr marL="23410" marR="23410" marT="23410" marB="2341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CC"/>
                    </a:solidFill>
                  </a:tcPr>
                </a:tc>
                <a:tc>
                  <a:txBody>
                    <a:bodyPr/>
                    <a:lstStyle/>
                    <a:p>
                      <a:pPr algn="ctr">
                        <a:buFont typeface="+mj-lt"/>
                        <a:buAutoNum type="arabicPeriod"/>
                      </a:pPr>
                      <a:endParaRPr lang="zh-TW" altLang="en-US" sz="1600" dirty="0"/>
                    </a:p>
                  </a:txBody>
                  <a:tcPr marL="23410" marR="23410" marT="23410" marB="23410" anchor="ctr">
                    <a:lnL>
                      <a:noFill/>
                    </a:lnL>
                    <a:lnR>
                      <a:noFill/>
                    </a:lnR>
                    <a:lnT w="12700" cap="flat" cmpd="sng" algn="ctr">
                      <a:solidFill>
                        <a:schemeClr val="tx1"/>
                      </a:solidFill>
                      <a:prstDash val="solid"/>
                      <a:round/>
                      <a:headEnd type="none" w="med" len="med"/>
                      <a:tailEnd type="none" w="med" len="med"/>
                    </a:lnT>
                    <a:lnB>
                      <a:noFill/>
                    </a:lnB>
                    <a:solidFill>
                      <a:srgbClr val="FFFFCC"/>
                    </a:solidFill>
                  </a:tcPr>
                </a:tc>
              </a:tr>
              <a:tr h="950161">
                <a:tc>
                  <a:txBody>
                    <a:bodyPr/>
                    <a:lstStyle/>
                    <a:p>
                      <a:pPr algn="ctr"/>
                      <a:r>
                        <a:rPr lang="zh-TW" altLang="en-US" sz="1600" dirty="0"/>
                        <a:t>技術風險</a:t>
                      </a:r>
                    </a:p>
                  </a:txBody>
                  <a:tcPr marL="23410" marR="23410" marT="23410" marB="2341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algn="ctr"/>
                      <a:endParaRPr lang="zh-TW" altLang="en-US" sz="1600" dirty="0"/>
                    </a:p>
                  </a:txBody>
                  <a:tcPr marL="23410" marR="23410" marT="23410" marB="2341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CC"/>
                    </a:solidFill>
                  </a:tcPr>
                </a:tc>
                <a:tc>
                  <a:txBody>
                    <a:bodyPr/>
                    <a:lstStyle/>
                    <a:p>
                      <a:pPr algn="ctr">
                        <a:buFont typeface="+mj-lt"/>
                        <a:buAutoNum type="arabicPeriod"/>
                      </a:pPr>
                      <a:r>
                        <a:rPr lang="zh-TW" altLang="en-US" sz="1600" dirty="0"/>
                        <a:t>臺灣海象環境惡劣，多颱風及地震</a:t>
                      </a:r>
                    </a:p>
                    <a:p>
                      <a:pPr algn="ctr">
                        <a:buFont typeface="+mj-lt"/>
                        <a:buAutoNum type="arabicPeriod"/>
                      </a:pPr>
                      <a:r>
                        <a:rPr lang="zh-TW" altLang="en-US" sz="1600" dirty="0"/>
                        <a:t>臺灣缺乏海事工程經驗與施工機具</a:t>
                      </a:r>
                    </a:p>
                    <a:p>
                      <a:pPr algn="ctr">
                        <a:buFont typeface="+mj-lt"/>
                        <a:buAutoNum type="arabicPeriod"/>
                      </a:pPr>
                      <a:r>
                        <a:rPr lang="zh-TW" altLang="en-US" sz="1600" dirty="0"/>
                        <a:t>缺乏完整及長期之海域環境與生態資料</a:t>
                      </a:r>
                    </a:p>
                  </a:txBody>
                  <a:tcPr marL="23410" marR="23410" marT="23410" marB="23410" anchor="ctr">
                    <a:lnL>
                      <a:noFill/>
                    </a:lnL>
                    <a:lnR>
                      <a:noFill/>
                    </a:lnR>
                    <a:lnT>
                      <a:noFill/>
                    </a:lnT>
                    <a:lnB w="12700" cap="flat" cmpd="sng" algn="ctr">
                      <a:solidFill>
                        <a:schemeClr val="tx1"/>
                      </a:solidFill>
                      <a:prstDash val="solid"/>
                      <a:round/>
                      <a:headEnd type="none" w="med" len="med"/>
                      <a:tailEnd type="none" w="med" len="med"/>
                    </a:lnB>
                    <a:solidFill>
                      <a:srgbClr val="FFFFCC"/>
                    </a:solidFill>
                  </a:tcPr>
                </a:tc>
              </a:tr>
              <a:tr h="540043">
                <a:tc>
                  <a:txBody>
                    <a:bodyPr/>
                    <a:lstStyle/>
                    <a:p>
                      <a:pPr algn="ctr"/>
                      <a:r>
                        <a:rPr lang="zh-TW" altLang="en-US" sz="1600"/>
                        <a:t>經濟誘因</a:t>
                      </a:r>
                    </a:p>
                  </a:txBody>
                  <a:tcPr marL="23410" marR="23410" marT="23410" marB="2341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CC"/>
                    </a:solidFill>
                  </a:tcPr>
                </a:tc>
                <a:tc>
                  <a:txBody>
                    <a:bodyPr/>
                    <a:lstStyle/>
                    <a:p>
                      <a:pPr algn="ctr"/>
                      <a:endParaRPr lang="zh-TW" altLang="en-US" sz="1600"/>
                    </a:p>
                  </a:txBody>
                  <a:tcPr marL="23410" marR="23410" marT="23410" marB="2341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FFFFCC"/>
                    </a:solidFill>
                  </a:tcPr>
                </a:tc>
                <a:tc>
                  <a:txBody>
                    <a:bodyPr/>
                    <a:lstStyle/>
                    <a:p>
                      <a:pPr algn="ctr">
                        <a:buFont typeface="+mj-lt"/>
                        <a:buAutoNum type="arabicPeriod"/>
                      </a:pPr>
                      <a:r>
                        <a:rPr lang="zh-TW" altLang="en-US" sz="1600" dirty="0"/>
                        <a:t>國內並無相關離岸風電開發案例及經驗，技術與財務風險高</a:t>
                      </a:r>
                    </a:p>
                  </a:txBody>
                  <a:tcPr marL="23410" marR="23410" marT="23410" marB="23410" anchor="ctr">
                    <a:lnL>
                      <a:noFill/>
                    </a:lnL>
                    <a:lnR>
                      <a:noFill/>
                    </a:lnR>
                    <a:lnT w="12700" cap="flat" cmpd="sng" algn="ctr">
                      <a:solidFill>
                        <a:schemeClr val="tx1"/>
                      </a:solidFill>
                      <a:prstDash val="solid"/>
                      <a:round/>
                      <a:headEnd type="none" w="med" len="med"/>
                      <a:tailEnd type="none" w="med" len="med"/>
                    </a:lnT>
                    <a:lnB>
                      <a:noFill/>
                    </a:lnB>
                    <a:solidFill>
                      <a:srgbClr val="FFFFCC"/>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資料來源</a:t>
            </a:r>
            <a:endParaRPr lang="zh-TW" altLang="en-US" dirty="0"/>
          </a:p>
        </p:txBody>
      </p:sp>
      <p:sp>
        <p:nvSpPr>
          <p:cNvPr id="3" name="文字方塊 2"/>
          <p:cNvSpPr txBox="1"/>
          <p:nvPr/>
        </p:nvSpPr>
        <p:spPr>
          <a:xfrm>
            <a:off x="827584" y="2060848"/>
            <a:ext cx="7128792" cy="369332"/>
          </a:xfrm>
          <a:prstGeom prst="rect">
            <a:avLst/>
          </a:prstGeom>
          <a:noFill/>
        </p:spPr>
        <p:txBody>
          <a:bodyPr wrap="square" rtlCol="0">
            <a:spAutoFit/>
          </a:bodyPr>
          <a:lstStyle/>
          <a:p>
            <a:r>
              <a:rPr lang="zh-TW" altLang="en-US" dirty="0" smtClean="0"/>
              <a:t>千架海陸風力機風力資訊整合平台</a:t>
            </a:r>
            <a:r>
              <a:rPr lang="en-US" altLang="zh-TW" dirty="0" smtClean="0"/>
              <a:t>:</a:t>
            </a:r>
            <a:r>
              <a:rPr lang="en-US" altLang="zh-TW" dirty="0" smtClean="0"/>
              <a:t>http://wind.itri.org.tw/index.aspx</a:t>
            </a:r>
            <a:endParaRPr lang="zh-TW" altLang="en-US" dirty="0"/>
          </a:p>
        </p:txBody>
      </p:sp>
      <p:sp>
        <p:nvSpPr>
          <p:cNvPr id="4" name="文字方塊 3"/>
          <p:cNvSpPr txBox="1"/>
          <p:nvPr/>
        </p:nvSpPr>
        <p:spPr>
          <a:xfrm>
            <a:off x="899592" y="2564904"/>
            <a:ext cx="6840760" cy="369332"/>
          </a:xfrm>
          <a:prstGeom prst="rect">
            <a:avLst/>
          </a:prstGeom>
          <a:noFill/>
        </p:spPr>
        <p:txBody>
          <a:bodyPr wrap="square" rtlCol="0">
            <a:spAutoFit/>
          </a:bodyPr>
          <a:lstStyle/>
          <a:p>
            <a:r>
              <a:rPr lang="zh-TW" altLang="en-US" dirty="0" smtClean="0"/>
              <a:t>英華威風力發電</a:t>
            </a:r>
            <a:r>
              <a:rPr lang="en-US" altLang="zh-TW" dirty="0" smtClean="0"/>
              <a:t>:http://www.infra-vest.com/TC/4.htm</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b="1" dirty="0" smtClean="0"/>
              <a:t>風能知識</a:t>
            </a:r>
            <a:endParaRPr lang="zh-TW" altLang="en-US" b="1" dirty="0"/>
          </a:p>
        </p:txBody>
      </p:sp>
      <p:sp>
        <p:nvSpPr>
          <p:cNvPr id="6" name="文字方塊 5"/>
          <p:cNvSpPr txBox="1"/>
          <p:nvPr/>
        </p:nvSpPr>
        <p:spPr>
          <a:xfrm>
            <a:off x="395536" y="1700808"/>
            <a:ext cx="194421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dirty="0" smtClean="0"/>
              <a:t>風從哪裡來</a:t>
            </a:r>
            <a:r>
              <a:rPr lang="en-US" altLang="zh-TW" dirty="0" smtClean="0"/>
              <a:t>?</a:t>
            </a:r>
            <a:endParaRPr lang="zh-TW" altLang="en-US" dirty="0"/>
          </a:p>
        </p:txBody>
      </p:sp>
      <p:sp>
        <p:nvSpPr>
          <p:cNvPr id="7" name="文字方塊 6"/>
          <p:cNvSpPr txBox="1"/>
          <p:nvPr/>
        </p:nvSpPr>
        <p:spPr>
          <a:xfrm>
            <a:off x="251520" y="2132856"/>
            <a:ext cx="5688632" cy="1077218"/>
          </a:xfrm>
          <a:prstGeom prst="rect">
            <a:avLst/>
          </a:prstGeom>
          <a:noFill/>
        </p:spPr>
        <p:txBody>
          <a:bodyPr wrap="square" rtlCol="0">
            <a:spAutoFit/>
          </a:bodyPr>
          <a:lstStyle/>
          <a:p>
            <a:r>
              <a:rPr lang="zh-TW" altLang="en-US" sz="1600" dirty="0" smtClean="0"/>
              <a:t>風是一種生活常見的自然現象，風的形成乃因地球受太陽輻射熱吸收不均及自轉效應而引起空氣的環流，簡單而言就是因為溫度的差異造成空氣的流動。小規模者有海陸風、山谷風等，大規模者如颱風、鋒面或季風。</a:t>
            </a:r>
            <a:endParaRPr lang="zh-TW" altLang="en-US" sz="1600" dirty="0"/>
          </a:p>
        </p:txBody>
      </p:sp>
      <p:pic>
        <p:nvPicPr>
          <p:cNvPr id="8" name="圖片 7" descr="010.jpg"/>
          <p:cNvPicPr>
            <a:picLocks noChangeAspect="1"/>
          </p:cNvPicPr>
          <p:nvPr/>
        </p:nvPicPr>
        <p:blipFill>
          <a:blip r:embed="rId3" cstate="print"/>
          <a:stretch>
            <a:fillRect/>
          </a:stretch>
        </p:blipFill>
        <p:spPr>
          <a:xfrm>
            <a:off x="251520" y="3212976"/>
            <a:ext cx="7531100" cy="3086100"/>
          </a:xfrm>
          <a:prstGeom prst="rect">
            <a:avLst/>
          </a:prstGeom>
        </p:spPr>
      </p:pic>
      <p:sp>
        <p:nvSpPr>
          <p:cNvPr id="9" name="文字方塊 8"/>
          <p:cNvSpPr txBox="1"/>
          <p:nvPr/>
        </p:nvSpPr>
        <p:spPr>
          <a:xfrm>
            <a:off x="3203848" y="6381328"/>
            <a:ext cx="3456384" cy="307777"/>
          </a:xfrm>
          <a:prstGeom prst="rect">
            <a:avLst/>
          </a:prstGeom>
          <a:noFill/>
        </p:spPr>
        <p:txBody>
          <a:bodyPr wrap="square" rtlCol="0">
            <a:spAutoFit/>
          </a:bodyPr>
          <a:lstStyle/>
          <a:p>
            <a:r>
              <a:rPr lang="zh-TW" altLang="en-US" sz="1400" b="1" dirty="0" smtClean="0"/>
              <a:t>日</a:t>
            </a:r>
            <a:r>
              <a:rPr lang="en-US" altLang="zh-TW" sz="1400" b="1" dirty="0" smtClean="0"/>
              <a:t>.</a:t>
            </a:r>
            <a:r>
              <a:rPr lang="zh-TW" altLang="en-US" sz="1400" b="1" dirty="0" smtClean="0"/>
              <a:t>夜陸地海洋圖</a:t>
            </a:r>
            <a:endParaRPr lang="zh-TW" altLang="en-US" sz="1400" b="1" dirty="0"/>
          </a:p>
        </p:txBody>
      </p:sp>
      <p:sp>
        <p:nvSpPr>
          <p:cNvPr id="10" name="向上箭號 9"/>
          <p:cNvSpPr/>
          <p:nvPr/>
        </p:nvSpPr>
        <p:spPr>
          <a:xfrm>
            <a:off x="2627784" y="6381328"/>
            <a:ext cx="484632" cy="3326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風能知識</a:t>
            </a:r>
            <a:endParaRPr lang="zh-TW" altLang="en-US" b="1" dirty="0"/>
          </a:p>
        </p:txBody>
      </p:sp>
      <p:sp>
        <p:nvSpPr>
          <p:cNvPr id="3" name="文字方塊 2"/>
          <p:cNvSpPr txBox="1"/>
          <p:nvPr/>
        </p:nvSpPr>
        <p:spPr>
          <a:xfrm>
            <a:off x="251520" y="1628800"/>
            <a:ext cx="194421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dirty="0" smtClean="0"/>
              <a:t>風速級別</a:t>
            </a:r>
            <a:endParaRPr lang="zh-TW" altLang="en-US" dirty="0"/>
          </a:p>
        </p:txBody>
      </p:sp>
      <p:sp>
        <p:nvSpPr>
          <p:cNvPr id="4" name="矩形 3"/>
          <p:cNvSpPr/>
          <p:nvPr/>
        </p:nvSpPr>
        <p:spPr>
          <a:xfrm>
            <a:off x="251520" y="2132856"/>
            <a:ext cx="4572000" cy="2636812"/>
          </a:xfrm>
          <a:prstGeom prst="rect">
            <a:avLst/>
          </a:prstGeom>
        </p:spPr>
        <p:txBody>
          <a:bodyPr>
            <a:spAutoFit/>
          </a:bodyPr>
          <a:lstStyle/>
          <a:p>
            <a:pPr>
              <a:lnSpc>
                <a:spcPct val="150000"/>
              </a:lnSpc>
            </a:pPr>
            <a:r>
              <a:rPr lang="zh-TW" altLang="en-US" sz="1600" dirty="0" smtClean="0"/>
              <a:t>風速的大小一般以每秒幾公尺或是蒲褔氏風級表示，風速愈高時其所蘊藏的能量也愈大。夏季徐徐微風吹過讓人覺得心曠神怡，但颱風來時強勁的風速可以捲起滔天巨浪、摧毀樹木及建築物，可見風的能量是何等的巨大。一般而言，風壓與風速的二次方成正比，而風能更與風速的三次方成正比。</a:t>
            </a:r>
            <a:endParaRPr lang="zh-TW" altLang="en-US" sz="1600" dirty="0"/>
          </a:p>
        </p:txBody>
      </p:sp>
      <p:pic>
        <p:nvPicPr>
          <p:cNvPr id="1026" name="Picture 2" descr="http://wind.itri.org.tw/images/011.jpg"/>
          <p:cNvPicPr>
            <a:picLocks noChangeAspect="1" noChangeArrowheads="1"/>
          </p:cNvPicPr>
          <p:nvPr/>
        </p:nvPicPr>
        <p:blipFill>
          <a:blip r:embed="rId3" cstate="print"/>
          <a:srcRect/>
          <a:stretch>
            <a:fillRect/>
          </a:stretch>
        </p:blipFill>
        <p:spPr bwMode="auto">
          <a:xfrm>
            <a:off x="4572000" y="1556792"/>
            <a:ext cx="4572000" cy="53012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b="1" dirty="0" smtClean="0"/>
              <a:t>風能歷史</a:t>
            </a:r>
            <a:endParaRPr lang="zh-TW" altLang="en-US" b="1" dirty="0"/>
          </a:p>
        </p:txBody>
      </p:sp>
      <p:pic>
        <p:nvPicPr>
          <p:cNvPr id="18434" name="Picture 2" descr="http://wind.itri.org.tw/images/013.jpg"/>
          <p:cNvPicPr>
            <a:picLocks noChangeAspect="1" noChangeArrowheads="1"/>
          </p:cNvPicPr>
          <p:nvPr/>
        </p:nvPicPr>
        <p:blipFill>
          <a:blip r:embed="rId3" cstate="print"/>
          <a:srcRect/>
          <a:stretch>
            <a:fillRect/>
          </a:stretch>
        </p:blipFill>
        <p:spPr bwMode="auto">
          <a:xfrm>
            <a:off x="4716016" y="2780928"/>
            <a:ext cx="4172429" cy="3198862"/>
          </a:xfrm>
          <a:prstGeom prst="rect">
            <a:avLst/>
          </a:prstGeom>
          <a:noFill/>
        </p:spPr>
      </p:pic>
      <p:sp>
        <p:nvSpPr>
          <p:cNvPr id="4" name="文字方塊 3"/>
          <p:cNvSpPr txBox="1"/>
          <p:nvPr/>
        </p:nvSpPr>
        <p:spPr>
          <a:xfrm>
            <a:off x="251520" y="1628800"/>
            <a:ext cx="223224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dirty="0" smtClean="0"/>
              <a:t>風能</a:t>
            </a:r>
            <a:r>
              <a:rPr lang="zh-TW" altLang="en-US" dirty="0" smtClean="0"/>
              <a:t>利用</a:t>
            </a:r>
            <a:r>
              <a:rPr lang="zh-TW" altLang="en-US" dirty="0" smtClean="0"/>
              <a:t>從</a:t>
            </a:r>
            <a:r>
              <a:rPr lang="zh-TW" altLang="en-US" dirty="0" smtClean="0"/>
              <a:t>古至今</a:t>
            </a:r>
            <a:endParaRPr lang="zh-TW" altLang="en-US" dirty="0"/>
          </a:p>
        </p:txBody>
      </p:sp>
      <p:sp>
        <p:nvSpPr>
          <p:cNvPr id="5" name="矩形 4"/>
          <p:cNvSpPr/>
          <p:nvPr/>
        </p:nvSpPr>
        <p:spPr>
          <a:xfrm>
            <a:off x="179512" y="2060848"/>
            <a:ext cx="4392488" cy="3370410"/>
          </a:xfrm>
          <a:prstGeom prst="rect">
            <a:avLst/>
          </a:prstGeom>
        </p:spPr>
        <p:txBody>
          <a:bodyPr wrap="square">
            <a:spAutoFit/>
          </a:bodyPr>
          <a:lstStyle/>
          <a:p>
            <a:pPr>
              <a:lnSpc>
                <a:spcPct val="150000"/>
              </a:lnSpc>
            </a:pPr>
            <a:r>
              <a:rPr lang="zh-TW" altLang="en-US" dirty="0" smtClean="0"/>
              <a:t>根據文獻記載，約一千年前古中國及波斯即已設計風車（</a:t>
            </a:r>
            <a:r>
              <a:rPr lang="en-US" altLang="zh-TW" dirty="0" smtClean="0"/>
              <a:t>windmill</a:t>
            </a:r>
            <a:r>
              <a:rPr lang="zh-TW" altLang="en-US" dirty="0" smtClean="0"/>
              <a:t>）用於汲水、灌溉及磨碎穀物。後來荷蘭、希臘等歐洲國家將風車加以改良，成為中世紀歐洲重要的動力來源。</a:t>
            </a:r>
            <a:r>
              <a:rPr lang="en-US" altLang="zh-TW" dirty="0" smtClean="0"/>
              <a:t>19</a:t>
            </a:r>
            <a:r>
              <a:rPr lang="zh-TW" altLang="en-US" dirty="0" smtClean="0"/>
              <a:t>世紀末丹麥的氣象學家保羅拉庫爾（</a:t>
            </a:r>
            <a:r>
              <a:rPr lang="en-US" altLang="zh-TW" dirty="0" err="1" smtClean="0"/>
              <a:t>Poul</a:t>
            </a:r>
            <a:r>
              <a:rPr lang="en-US" altLang="zh-TW" dirty="0" smtClean="0"/>
              <a:t> La </a:t>
            </a:r>
            <a:r>
              <a:rPr lang="en-US" altLang="zh-TW" dirty="0" err="1" smtClean="0"/>
              <a:t>Cour</a:t>
            </a:r>
            <a:r>
              <a:rPr lang="zh-TW" altLang="en-US" dirty="0" smtClean="0"/>
              <a:t>）製造了第一部風力發電機（</a:t>
            </a:r>
            <a:r>
              <a:rPr lang="en-US" altLang="zh-TW" dirty="0" smtClean="0"/>
              <a:t>wind turbine</a:t>
            </a:r>
            <a:r>
              <a:rPr lang="zh-TW" altLang="en-US" dirty="0" smtClean="0"/>
              <a:t>），自此風能技術的研發皆朝向發電方式發展。</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風能優點</a:t>
            </a:r>
            <a:endParaRPr lang="zh-TW" altLang="en-US" dirty="0"/>
          </a:p>
        </p:txBody>
      </p:sp>
      <p:sp>
        <p:nvSpPr>
          <p:cNvPr id="3" name="矩形 2"/>
          <p:cNvSpPr/>
          <p:nvPr/>
        </p:nvSpPr>
        <p:spPr>
          <a:xfrm>
            <a:off x="755576" y="2420888"/>
            <a:ext cx="7560840" cy="3970318"/>
          </a:xfrm>
          <a:prstGeom prst="rect">
            <a:avLst/>
          </a:prstGeom>
        </p:spPr>
        <p:txBody>
          <a:bodyPr wrap="square">
            <a:spAutoFit/>
          </a:bodyPr>
          <a:lstStyle/>
          <a:p>
            <a:r>
              <a:rPr lang="zh-TW" altLang="en-US" dirty="0" smtClean="0"/>
              <a:t>促進能源多元化，降低對化石能源的依賴，降低對進口能源的依賴，可提高能源供給的安全度。</a:t>
            </a:r>
          </a:p>
          <a:p>
            <a:r>
              <a:rPr lang="zh-TW" altLang="en-US" dirty="0" smtClean="0"/>
              <a:t>化石燃料成本將逐年提高，傳統化石能源將越來越貴</a:t>
            </a:r>
            <a:r>
              <a:rPr lang="en-US" altLang="zh-TW" dirty="0" smtClean="0"/>
              <a:t>(</a:t>
            </a:r>
            <a:r>
              <a:rPr lang="zh-TW" altLang="en-US" dirty="0" smtClean="0"/>
              <a:t>預測平均每年至少</a:t>
            </a:r>
            <a:r>
              <a:rPr lang="en-US" altLang="zh-TW" dirty="0" smtClean="0"/>
              <a:t>5%</a:t>
            </a:r>
            <a:r>
              <a:rPr lang="zh-TW" altLang="en-US" dirty="0" smtClean="0"/>
              <a:t>的漲幅</a:t>
            </a:r>
            <a:r>
              <a:rPr lang="en-US" altLang="zh-TW" dirty="0" smtClean="0"/>
              <a:t>) </a:t>
            </a:r>
            <a:r>
              <a:rPr lang="zh-TW" altLang="en-US" dirty="0" smtClean="0"/>
              <a:t>。</a:t>
            </a:r>
          </a:p>
          <a:p>
            <a:r>
              <a:rPr lang="zh-TW" altLang="en-US" dirty="0" smtClean="0"/>
              <a:t>許多再生能源發電的成本目前已較燃氣發電便宜</a:t>
            </a:r>
            <a:r>
              <a:rPr lang="en-US" altLang="zh-TW" dirty="0" smtClean="0"/>
              <a:t>(</a:t>
            </a:r>
            <a:r>
              <a:rPr lang="zh-TW" altLang="en-US" dirty="0" smtClean="0"/>
              <a:t>如風電、生質能發電</a:t>
            </a:r>
            <a:r>
              <a:rPr lang="en-US" altLang="zh-TW" dirty="0" smtClean="0"/>
              <a:t>…)</a:t>
            </a:r>
            <a:r>
              <a:rPr lang="zh-TW" altLang="en-US" dirty="0" smtClean="0"/>
              <a:t>，即使是太陽光電，預測</a:t>
            </a:r>
            <a:r>
              <a:rPr lang="en-US" altLang="zh-TW" dirty="0" smtClean="0"/>
              <a:t>15</a:t>
            </a:r>
            <a:r>
              <a:rPr lang="zh-TW" altLang="en-US" dirty="0" smtClean="0"/>
              <a:t>年內價格會降至與市電相同。長期來看，提高再生能源發電比例，將使國家能源價格成本越來越低！</a:t>
            </a:r>
          </a:p>
          <a:p>
            <a:r>
              <a:rPr lang="zh-TW" altLang="en-US" dirty="0" smtClean="0"/>
              <a:t>事實顯示，德國的再生能源使電價交易市場的電價降低</a:t>
            </a:r>
            <a:r>
              <a:rPr lang="zh-TW" altLang="en-US" dirty="0" smtClean="0"/>
              <a:t>，</a:t>
            </a:r>
            <a:r>
              <a:rPr lang="en-US" altLang="zh-TW" dirty="0" smtClean="0"/>
              <a:t>2011</a:t>
            </a:r>
            <a:r>
              <a:rPr lang="zh-TW" altLang="en-US" dirty="0" smtClean="0"/>
              <a:t>年每度降約</a:t>
            </a:r>
            <a:r>
              <a:rPr lang="en-US" altLang="zh-TW" dirty="0" smtClean="0"/>
              <a:t>0.6</a:t>
            </a:r>
            <a:r>
              <a:rPr lang="zh-TW" altLang="en-US" dirty="0" smtClean="0"/>
              <a:t>歐分。</a:t>
            </a:r>
          </a:p>
          <a:p>
            <a:r>
              <a:rPr lang="zh-TW" altLang="en-US" dirty="0" smtClean="0"/>
              <a:t>再生能源比例提高，亦可減少因國際化石燃料市場價格變動所帶來的經濟衝擊。</a:t>
            </a:r>
          </a:p>
          <a:p>
            <a:r>
              <a:rPr lang="zh-TW" altLang="en-US" dirty="0" smtClean="0"/>
              <a:t>面對未來可能的能源爭奪局勢，要先設想有錢也買不到能源的情況</a:t>
            </a:r>
            <a:r>
              <a:rPr lang="en-US" altLang="zh-TW" dirty="0" smtClean="0"/>
              <a:t>(</a:t>
            </a:r>
            <a:r>
              <a:rPr lang="zh-TW" altLang="en-US" dirty="0" smtClean="0"/>
              <a:t>就像台灣現在有錢也買不到先進軍事武器的情況一樣</a:t>
            </a:r>
            <a:r>
              <a:rPr lang="en-US" altLang="zh-TW" dirty="0" smtClean="0"/>
              <a:t>)</a:t>
            </a:r>
            <a:r>
              <a:rPr lang="zh-TW" altLang="en-US" dirty="0" smtClean="0"/>
              <a:t>，並從現在就提出策略預防，畢竟沒有能源，就沒有一切發展！</a:t>
            </a:r>
            <a:endParaRPr lang="zh-TW" altLang="en-US" dirty="0"/>
          </a:p>
        </p:txBody>
      </p:sp>
      <p:sp>
        <p:nvSpPr>
          <p:cNvPr id="4" name="文字方塊 3"/>
          <p:cNvSpPr txBox="1"/>
          <p:nvPr/>
        </p:nvSpPr>
        <p:spPr>
          <a:xfrm>
            <a:off x="755576" y="1844824"/>
            <a:ext cx="4104456"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b="1" dirty="0" smtClean="0"/>
              <a:t>發展再生能源能維持經濟穩定的理由</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風能優點</a:t>
            </a:r>
            <a:endParaRPr lang="zh-TW" altLang="en-US" dirty="0"/>
          </a:p>
        </p:txBody>
      </p:sp>
      <p:sp>
        <p:nvSpPr>
          <p:cNvPr id="3" name="文字方塊 2"/>
          <p:cNvSpPr txBox="1"/>
          <p:nvPr/>
        </p:nvSpPr>
        <p:spPr>
          <a:xfrm>
            <a:off x="611560" y="1844824"/>
            <a:ext cx="115212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dirty="0" smtClean="0"/>
              <a:t>有效減碳</a:t>
            </a:r>
            <a:endParaRPr lang="zh-TW" altLang="en-US" dirty="0"/>
          </a:p>
        </p:txBody>
      </p:sp>
      <p:sp>
        <p:nvSpPr>
          <p:cNvPr id="4" name="矩形 3"/>
          <p:cNvSpPr/>
          <p:nvPr/>
        </p:nvSpPr>
        <p:spPr>
          <a:xfrm>
            <a:off x="827584" y="2420888"/>
            <a:ext cx="5760640" cy="3416320"/>
          </a:xfrm>
          <a:prstGeom prst="rect">
            <a:avLst/>
          </a:prstGeom>
        </p:spPr>
        <p:txBody>
          <a:bodyPr wrap="square">
            <a:spAutoFit/>
          </a:bodyPr>
          <a:lstStyle/>
          <a:p>
            <a:pPr>
              <a:lnSpc>
                <a:spcPct val="150000"/>
              </a:lnSpc>
            </a:pPr>
            <a:r>
              <a:rPr lang="en-US" altLang="zh-TW" b="1" dirty="0" smtClean="0"/>
              <a:t>Co</a:t>
            </a:r>
            <a:r>
              <a:rPr lang="en-US" altLang="zh-TW" b="1" baseline="-25000" dirty="0" smtClean="0"/>
              <a:t>2</a:t>
            </a:r>
            <a:r>
              <a:rPr lang="zh-TW" altLang="en-US" b="1" dirty="0" smtClean="0"/>
              <a:t>造成地球暖化</a:t>
            </a:r>
            <a:r>
              <a:rPr lang="zh-TW" altLang="en-US" dirty="0" smtClean="0"/>
              <a:t>氣候變遷是本世紀最嚴峻的挑戰，任何人都無法置身事外，而</a:t>
            </a:r>
            <a:r>
              <a:rPr lang="en-US" altLang="zh-TW" dirty="0" smtClean="0"/>
              <a:t>CO</a:t>
            </a:r>
            <a:r>
              <a:rPr lang="en-US" altLang="zh-TW" baseline="-25000" dirty="0" smtClean="0"/>
              <a:t>2</a:t>
            </a:r>
            <a:r>
              <a:rPr lang="zh-TW" altLang="en-US" dirty="0" smtClean="0"/>
              <a:t>便是是罪魁禍首 。</a:t>
            </a:r>
          </a:p>
          <a:p>
            <a:pPr>
              <a:lnSpc>
                <a:spcPct val="150000"/>
              </a:lnSpc>
            </a:pPr>
            <a:r>
              <a:rPr lang="zh-TW" altLang="en-US" dirty="0" smtClean="0"/>
              <a:t>所以如何減碳是各國當急要務，即便中國，都在積極減碳</a:t>
            </a:r>
            <a:r>
              <a:rPr lang="zh-TW" altLang="en-US" dirty="0" smtClean="0"/>
              <a:t>。</a:t>
            </a:r>
            <a:endParaRPr lang="en-US" altLang="zh-TW" dirty="0" smtClean="0"/>
          </a:p>
          <a:p>
            <a:pPr>
              <a:lnSpc>
                <a:spcPct val="150000"/>
              </a:lnSpc>
            </a:pPr>
            <a:r>
              <a:rPr lang="zh-TW" altLang="en-US" dirty="0" smtClean="0"/>
              <a:t>而台灣，竟不太理會減碳一事，未能善盡地球村一員之義務。</a:t>
            </a:r>
          </a:p>
          <a:p>
            <a:pPr>
              <a:lnSpc>
                <a:spcPct val="150000"/>
              </a:lnSpc>
            </a:pPr>
            <a:r>
              <a:rPr lang="zh-TW" altLang="en-US" dirty="0" smtClean="0"/>
              <a:t>台灣</a:t>
            </a:r>
            <a:r>
              <a:rPr lang="zh-TW" altLang="en-US" dirty="0" smtClean="0"/>
              <a:t>的</a:t>
            </a:r>
            <a:r>
              <a:rPr lang="en-US" altLang="zh-TW" dirty="0" smtClean="0"/>
              <a:t>CO</a:t>
            </a:r>
            <a:r>
              <a:rPr lang="en-US" altLang="zh-TW" baseline="-25000" dirty="0" smtClean="0"/>
              <a:t>2</a:t>
            </a:r>
            <a:r>
              <a:rPr lang="zh-TW" altLang="en-US" dirty="0" smtClean="0"/>
              <a:t>總排放量位居世界第</a:t>
            </a:r>
            <a:r>
              <a:rPr lang="en-US" altLang="zh-TW" dirty="0" smtClean="0"/>
              <a:t>22</a:t>
            </a:r>
            <a:r>
              <a:rPr lang="zh-TW" altLang="en-US" dirty="0" smtClean="0"/>
              <a:t>名，人均排放量位居世界第</a:t>
            </a:r>
            <a:r>
              <a:rPr lang="en-US" altLang="zh-TW" dirty="0" smtClean="0"/>
              <a:t>16</a:t>
            </a:r>
            <a:r>
              <a:rPr lang="zh-TW" altLang="en-US" dirty="0" smtClean="0"/>
              <a:t>名</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風能特色</a:t>
            </a:r>
            <a:endParaRPr lang="zh-TW" altLang="en-US" dirty="0"/>
          </a:p>
        </p:txBody>
      </p:sp>
      <p:sp>
        <p:nvSpPr>
          <p:cNvPr id="3" name="矩形 2"/>
          <p:cNvSpPr/>
          <p:nvPr/>
        </p:nvSpPr>
        <p:spPr>
          <a:xfrm>
            <a:off x="611560" y="2348880"/>
            <a:ext cx="4572000" cy="2862322"/>
          </a:xfrm>
          <a:prstGeom prst="rect">
            <a:avLst/>
          </a:prstGeom>
        </p:spPr>
        <p:txBody>
          <a:bodyPr>
            <a:spAutoFit/>
          </a:bodyPr>
          <a:lstStyle/>
          <a:p>
            <a:r>
              <a:rPr lang="zh-TW" altLang="en-US" dirty="0" smtClean="0"/>
              <a:t>風是免費的、充裕的，且取之不盡用之不竭 </a:t>
            </a:r>
            <a:br>
              <a:rPr lang="zh-TW" altLang="en-US" dirty="0" smtClean="0"/>
            </a:br>
            <a:r>
              <a:rPr lang="zh-TW" altLang="en-US" dirty="0" smtClean="0"/>
              <a:t>不需要燃料，也不會排放溫室氣體與污染物 </a:t>
            </a:r>
            <a:br>
              <a:rPr lang="zh-TW" altLang="en-US" dirty="0" smtClean="0"/>
            </a:br>
            <a:r>
              <a:rPr lang="zh-TW" altLang="en-US" dirty="0" smtClean="0"/>
              <a:t>技術成熟，已接近傳統發電成本 </a:t>
            </a:r>
            <a:br>
              <a:rPr lang="zh-TW" altLang="en-US" dirty="0" smtClean="0"/>
            </a:br>
            <a:r>
              <a:rPr lang="zh-TW" altLang="en-US" dirty="0" smtClean="0"/>
              <a:t>可降低對進口燃料的依賴，提升能源自主性 </a:t>
            </a:r>
            <a:br>
              <a:rPr lang="zh-TW" altLang="en-US" dirty="0" smtClean="0"/>
            </a:br>
            <a:r>
              <a:rPr lang="zh-TW" altLang="en-US" dirty="0" smtClean="0"/>
              <a:t>組合式設計，可以迅速安裝 </a:t>
            </a:r>
            <a:br>
              <a:rPr lang="zh-TW" altLang="en-US" dirty="0" smtClean="0"/>
            </a:br>
            <a:r>
              <a:rPr lang="zh-TW" altLang="en-US" dirty="0" smtClean="0"/>
              <a:t>使用土地面積小，不妨礙周遭土地之使用 </a:t>
            </a:r>
            <a:br>
              <a:rPr lang="zh-TW" altLang="en-US" dirty="0" smtClean="0"/>
            </a:br>
            <a:r>
              <a:rPr lang="zh-TW" altLang="en-US" dirty="0" smtClean="0"/>
              <a:t>可分散設置，就近消耗減少輸電損失</a:t>
            </a:r>
            <a:endParaRPr lang="zh-TW" altLang="en-US" dirty="0"/>
          </a:p>
        </p:txBody>
      </p:sp>
      <p:sp>
        <p:nvSpPr>
          <p:cNvPr id="4" name="文字方塊 3"/>
          <p:cNvSpPr txBox="1"/>
          <p:nvPr/>
        </p:nvSpPr>
        <p:spPr>
          <a:xfrm>
            <a:off x="611560" y="1844824"/>
            <a:ext cx="115212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dirty="0" smtClean="0"/>
              <a:t>風能特色</a:t>
            </a:r>
            <a:endParaRPr lang="zh-TW" altLang="en-US" dirty="0"/>
          </a:p>
        </p:txBody>
      </p:sp>
      <p:pic>
        <p:nvPicPr>
          <p:cNvPr id="19458" name="Picture 2" descr="File:Enercon E-40 in der Dämmerung.jpg"/>
          <p:cNvPicPr>
            <a:picLocks noChangeAspect="1" noChangeArrowheads="1"/>
          </p:cNvPicPr>
          <p:nvPr/>
        </p:nvPicPr>
        <p:blipFill>
          <a:blip r:embed="rId3" cstate="print"/>
          <a:srcRect/>
          <a:stretch>
            <a:fillRect/>
          </a:stretch>
        </p:blipFill>
        <p:spPr bwMode="auto">
          <a:xfrm>
            <a:off x="5796136" y="2060848"/>
            <a:ext cx="2509701" cy="40588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風能小故事</a:t>
            </a:r>
            <a:endParaRPr lang="zh-TW" altLang="en-US" dirty="0"/>
          </a:p>
        </p:txBody>
      </p:sp>
      <p:sp>
        <p:nvSpPr>
          <p:cNvPr id="3" name="文字方塊 2"/>
          <p:cNvSpPr txBox="1"/>
          <p:nvPr/>
        </p:nvSpPr>
        <p:spPr>
          <a:xfrm>
            <a:off x="323528" y="1988840"/>
            <a:ext cx="21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zh-TW" altLang="en-US" b="1" dirty="0" smtClean="0"/>
              <a:t>帶動地方經濟發展</a:t>
            </a:r>
            <a:endParaRPr lang="zh-TW" altLang="en-US" b="1" dirty="0"/>
          </a:p>
        </p:txBody>
      </p:sp>
      <p:sp>
        <p:nvSpPr>
          <p:cNvPr id="5" name="矩形 4"/>
          <p:cNvSpPr/>
          <p:nvPr/>
        </p:nvSpPr>
        <p:spPr>
          <a:xfrm>
            <a:off x="251520" y="2492896"/>
            <a:ext cx="6606480" cy="3416320"/>
          </a:xfrm>
          <a:prstGeom prst="rect">
            <a:avLst/>
          </a:prstGeom>
        </p:spPr>
        <p:txBody>
          <a:bodyPr wrap="square">
            <a:spAutoFit/>
          </a:bodyPr>
          <a:lstStyle/>
          <a:p>
            <a:r>
              <a:rPr lang="zh-TW" altLang="en-US" b="1" dirty="0" smtClean="0">
                <a:solidFill>
                  <a:srgbClr val="FF0000"/>
                </a:solidFill>
              </a:rPr>
              <a:t>西班牙</a:t>
            </a:r>
            <a:r>
              <a:rPr lang="en-US" altLang="zh-TW" b="1" dirty="0" smtClean="0">
                <a:solidFill>
                  <a:srgbClr val="FF0000"/>
                </a:solidFill>
              </a:rPr>
              <a:t>La </a:t>
            </a:r>
            <a:r>
              <a:rPr lang="en-US" altLang="zh-TW" b="1" dirty="0" err="1" smtClean="0">
                <a:solidFill>
                  <a:srgbClr val="FF0000"/>
                </a:solidFill>
              </a:rPr>
              <a:t>Muela</a:t>
            </a:r>
            <a:r>
              <a:rPr lang="zh-TW" altLang="en-US" b="1" dirty="0" smtClean="0">
                <a:solidFill>
                  <a:srgbClr val="FF0000"/>
                </a:solidFill>
              </a:rPr>
              <a:t>小鎮的故事 </a:t>
            </a:r>
            <a:endParaRPr lang="en-US" altLang="zh-TW" b="1" dirty="0" smtClean="0">
              <a:solidFill>
                <a:srgbClr val="FF0000"/>
              </a:solidFill>
            </a:endParaRPr>
          </a:p>
          <a:p>
            <a:endParaRPr lang="en-US" altLang="zh-TW" dirty="0" smtClean="0"/>
          </a:p>
          <a:p>
            <a:r>
              <a:rPr lang="zh-TW" altLang="en-US" dirty="0" smtClean="0"/>
              <a:t>位</a:t>
            </a:r>
            <a:r>
              <a:rPr lang="zh-TW" altLang="en-US" dirty="0" smtClean="0"/>
              <a:t>在西班牙東北方</a:t>
            </a:r>
            <a:r>
              <a:rPr lang="en-US" altLang="zh-TW" dirty="0" smtClean="0"/>
              <a:t>Aragon</a:t>
            </a:r>
            <a:r>
              <a:rPr lang="zh-TW" altLang="en-US" dirty="0" smtClean="0"/>
              <a:t>省的</a:t>
            </a:r>
            <a:r>
              <a:rPr lang="en-US" altLang="zh-TW" dirty="0" smtClean="0"/>
              <a:t>La </a:t>
            </a:r>
            <a:r>
              <a:rPr lang="en-US" altLang="zh-TW" dirty="0" err="1" smtClean="0"/>
              <a:t>Muela</a:t>
            </a:r>
            <a:r>
              <a:rPr lang="zh-TW" altLang="en-US" dirty="0" smtClean="0"/>
              <a:t>，總面積為</a:t>
            </a:r>
            <a:r>
              <a:rPr lang="en-US" altLang="zh-TW" dirty="0" smtClean="0"/>
              <a:t>143.5</a:t>
            </a:r>
            <a:r>
              <a:rPr lang="zh-TW" altLang="en-US" dirty="0" smtClean="0"/>
              <a:t>平方公里。</a:t>
            </a:r>
            <a:r>
              <a:rPr lang="en-US" altLang="zh-TW" dirty="0" smtClean="0"/>
              <a:t>1980</a:t>
            </a:r>
            <a:r>
              <a:rPr lang="zh-TW" altLang="en-US" dirty="0" smtClean="0"/>
              <a:t>年起，新任市長看好充沛的東北風資源而極力推動風力發電。近</a:t>
            </a:r>
            <a:r>
              <a:rPr lang="en-US" altLang="zh-TW" dirty="0" smtClean="0"/>
              <a:t>20</a:t>
            </a:r>
            <a:r>
              <a:rPr lang="zh-TW" altLang="en-US" dirty="0" smtClean="0"/>
              <a:t>年來。已陸續建造了</a:t>
            </a:r>
            <a:r>
              <a:rPr lang="en-US" altLang="zh-TW" dirty="0" smtClean="0"/>
              <a:t>450</a:t>
            </a:r>
            <a:r>
              <a:rPr lang="zh-TW" altLang="en-US" dirty="0" smtClean="0"/>
              <a:t>座風機（總裝置容量約為</a:t>
            </a:r>
            <a:r>
              <a:rPr lang="en-US" altLang="zh-TW" dirty="0" smtClean="0"/>
              <a:t>237MW</a:t>
            </a:r>
            <a:r>
              <a:rPr lang="zh-TW" altLang="en-US" dirty="0" smtClean="0"/>
              <a:t>），為地方帶來豐富的利益。 當地政府並藉此規劃完善的市鎮福利，諸如療養院、教育中心，甚至鬥牛競技場都相應而設。當地的幼稚園、學校、教科書、圖書館、網路設備、電腦教學課程、音樂教育學校都是免費的，甚至還提供學生國外留學獎學金。 短短</a:t>
            </a:r>
            <a:r>
              <a:rPr lang="en-US" altLang="zh-TW" dirty="0" smtClean="0"/>
              <a:t>5</a:t>
            </a:r>
            <a:r>
              <a:rPr lang="zh-TW" altLang="en-US" dirty="0" smtClean="0"/>
              <a:t>年內，吸引許多人移居至此，居民已由</a:t>
            </a:r>
            <a:r>
              <a:rPr lang="en-US" altLang="zh-TW" dirty="0" smtClean="0"/>
              <a:t>4,000</a:t>
            </a:r>
            <a:r>
              <a:rPr lang="zh-TW" altLang="en-US" dirty="0" smtClean="0"/>
              <a:t>人增加到</a:t>
            </a:r>
            <a:r>
              <a:rPr lang="en-US" altLang="zh-TW" dirty="0" smtClean="0"/>
              <a:t>12,000</a:t>
            </a:r>
            <a:r>
              <a:rPr lang="zh-TW" altLang="en-US" dirty="0" smtClean="0"/>
              <a:t>人。</a:t>
            </a:r>
            <a:r>
              <a:rPr lang="en-US" altLang="zh-TW" dirty="0" smtClean="0"/>
              <a:t>La </a:t>
            </a:r>
            <a:r>
              <a:rPr lang="en-US" altLang="zh-TW" dirty="0" err="1" smtClean="0"/>
              <a:t>Muela</a:t>
            </a:r>
            <a:r>
              <a:rPr lang="zh-TW" altLang="en-US" dirty="0" smtClean="0"/>
              <a:t>已由不知名的荒野小鎮，蛻變成眾所皆知的觀光休閒好去處。</a:t>
            </a:r>
            <a:endParaRPr lang="zh-TW" alt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74</TotalTime>
  <Words>1445</Words>
  <Application>Microsoft Office PowerPoint</Application>
  <PresentationFormat>如螢幕大小 (4:3)</PresentationFormat>
  <Paragraphs>112</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中庸</vt:lpstr>
      <vt:lpstr>投影片 1</vt:lpstr>
      <vt:lpstr>目錄</vt:lpstr>
      <vt:lpstr>風能知識</vt:lpstr>
      <vt:lpstr>風能知識</vt:lpstr>
      <vt:lpstr>風能歷史</vt:lpstr>
      <vt:lpstr>風能優點</vt:lpstr>
      <vt:lpstr>風能優點</vt:lpstr>
      <vt:lpstr>風能特色</vt:lpstr>
      <vt:lpstr>風能小故事</vt:lpstr>
      <vt:lpstr>風能缺點</vt:lpstr>
      <vt:lpstr>風能缺點</vt:lpstr>
      <vt:lpstr>風能應用概況</vt:lpstr>
      <vt:lpstr>風能應用概況</vt:lpstr>
      <vt:lpstr>風能應用概況</vt:lpstr>
      <vt:lpstr>風能應用概況</vt:lpstr>
      <vt:lpstr>風能應用概況</vt:lpstr>
      <vt:lpstr>風能應用概況</vt:lpstr>
      <vt:lpstr>台灣目前風場</vt:lpstr>
      <vt:lpstr>台灣目前風場</vt:lpstr>
      <vt:lpstr>台灣目前風場</vt:lpstr>
      <vt:lpstr>探討台灣風能</vt:lpstr>
      <vt:lpstr>探討台灣風能</vt:lpstr>
      <vt:lpstr>資料來源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Administrator</dc:creator>
  <cp:lastModifiedBy>Administrator</cp:lastModifiedBy>
  <cp:revision>9</cp:revision>
  <dcterms:created xsi:type="dcterms:W3CDTF">2012-12-18T01:45:28Z</dcterms:created>
  <dcterms:modified xsi:type="dcterms:W3CDTF">2012-12-18T03:12:15Z</dcterms:modified>
</cp:coreProperties>
</file>