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03864-0808-4E15-B31E-5144BBFDFAAB}" type="datetimeFigureOut">
              <a:rPr lang="zh-TW" altLang="en-US" smtClean="0"/>
              <a:t>2011/11/15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E726E-5DC3-4468-8BD2-C5B0DAED88E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03864-0808-4E15-B31E-5144BBFDFAAB}" type="datetimeFigureOut">
              <a:rPr lang="zh-TW" altLang="en-US" smtClean="0"/>
              <a:t>2011/11/15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E726E-5DC3-4468-8BD2-C5B0DAED88E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03864-0808-4E15-B31E-5144BBFDFAAB}" type="datetimeFigureOut">
              <a:rPr lang="zh-TW" altLang="en-US" smtClean="0"/>
              <a:t>2011/11/15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E726E-5DC3-4468-8BD2-C5B0DAED88E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03864-0808-4E15-B31E-5144BBFDFAAB}" type="datetimeFigureOut">
              <a:rPr lang="zh-TW" altLang="en-US" smtClean="0"/>
              <a:t>2011/11/15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E726E-5DC3-4468-8BD2-C5B0DAED88E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03864-0808-4E15-B31E-5144BBFDFAAB}" type="datetimeFigureOut">
              <a:rPr lang="zh-TW" altLang="en-US" smtClean="0"/>
              <a:t>2011/11/15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E726E-5DC3-4468-8BD2-C5B0DAED88E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橢圓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03864-0808-4E15-B31E-5144BBFDFAAB}" type="datetimeFigureOut">
              <a:rPr lang="zh-TW" altLang="en-US" smtClean="0"/>
              <a:t>2011/11/15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E726E-5DC3-4468-8BD2-C5B0DAED88E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03864-0808-4E15-B31E-5144BBFDFAAB}" type="datetimeFigureOut">
              <a:rPr lang="zh-TW" altLang="en-US" smtClean="0"/>
              <a:t>2011/11/15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E726E-5DC3-4468-8BD2-C5B0DAED88E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03864-0808-4E15-B31E-5144BBFDFAAB}" type="datetimeFigureOut">
              <a:rPr lang="zh-TW" altLang="en-US" smtClean="0"/>
              <a:t>2011/11/15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E726E-5DC3-4468-8BD2-C5B0DAED88E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03864-0808-4E15-B31E-5144BBFDFAAB}" type="datetimeFigureOut">
              <a:rPr lang="zh-TW" altLang="en-US" smtClean="0"/>
              <a:t>2011/11/15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E726E-5DC3-4468-8BD2-C5B0DAED88E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03864-0808-4E15-B31E-5144BBFDFAAB}" type="datetimeFigureOut">
              <a:rPr lang="zh-TW" altLang="en-US" smtClean="0"/>
              <a:t>2011/11/15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E726E-5DC3-4468-8BD2-C5B0DAED88E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0203864-0808-4E15-B31E-5144BBFDFAAB}" type="datetimeFigureOut">
              <a:rPr lang="zh-TW" altLang="en-US" smtClean="0"/>
              <a:t>2011/11/15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4E726E-5DC3-4468-8BD2-C5B0DAED88E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9" name="流程圖: 程序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流程圖: 程序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0203864-0808-4E15-B31E-5144BBFDFAAB}" type="datetimeFigureOut">
              <a:rPr lang="zh-TW" altLang="en-US" smtClean="0"/>
              <a:t>2011/11/15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D4E726E-5DC3-4468-8BD2-C5B0DAED88E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yut.edu.tw/admin/cc/service/edu_net_rule.htm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tw.knowledge.yahoo.com/question/question?qid=1507102309475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ib.gov.tw/mail/mail02.aspx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76" y="0"/>
            <a:ext cx="7500990" cy="2189296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工程與社會專題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                 </a:t>
            </a:r>
            <a:r>
              <a:rPr lang="zh-TW" altLang="en-US" sz="1800" dirty="0" smtClean="0"/>
              <a:t>第四組討論與報告</a:t>
            </a:r>
            <a:r>
              <a:rPr lang="en-US" altLang="zh-TW" sz="1800" dirty="0" smtClean="0"/>
              <a:t/>
            </a:r>
            <a:br>
              <a:rPr lang="en-US" altLang="zh-TW" sz="1800" dirty="0" smtClean="0"/>
            </a:br>
            <a:r>
              <a:rPr lang="zh-TW" altLang="en-US" sz="1800" dirty="0" smtClean="0"/>
              <a:t>討論議題</a:t>
            </a:r>
            <a:r>
              <a:rPr lang="zh-TW" altLang="en-US" sz="1800" dirty="0" smtClean="0"/>
              <a:t>：</a:t>
            </a:r>
            <a:r>
              <a:rPr lang="en-US" altLang="zh-TW" sz="1800" dirty="0" smtClean="0"/>
              <a:t>F</a:t>
            </a:r>
            <a:endParaRPr lang="zh-TW" altLang="en-US" sz="1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1538" y="2285992"/>
            <a:ext cx="7572428" cy="4286280"/>
          </a:xfrm>
        </p:spPr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組員</a:t>
            </a:r>
            <a:r>
              <a:rPr lang="zh-TW" altLang="en-US" dirty="0" smtClean="0"/>
              <a:t>：</a:t>
            </a:r>
            <a:r>
              <a:rPr lang="en-US" altLang="zh-TW" dirty="0" smtClean="0"/>
              <a:t>497G0041</a:t>
            </a:r>
            <a:r>
              <a:rPr lang="zh-TW" altLang="en-US" dirty="0" smtClean="0"/>
              <a:t> </a:t>
            </a:r>
            <a:r>
              <a:rPr lang="zh-TW" altLang="en-US" dirty="0" smtClean="0"/>
              <a:t>    </a:t>
            </a:r>
            <a:r>
              <a:rPr lang="zh-TW" altLang="en-US" dirty="0" smtClean="0"/>
              <a:t>高伍彥    </a:t>
            </a:r>
            <a:r>
              <a:rPr lang="en-US" altLang="zh-TW" dirty="0" smtClean="0"/>
              <a:t>(</a:t>
            </a:r>
            <a:r>
              <a:rPr lang="zh-TW" altLang="en-US" dirty="0" smtClean="0"/>
              <a:t>組長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      </a:t>
            </a:r>
            <a:r>
              <a:rPr lang="en-US" altLang="zh-TW" dirty="0" smtClean="0"/>
              <a:t>497G0043</a:t>
            </a:r>
            <a:r>
              <a:rPr lang="zh-TW" altLang="en-US" dirty="0" smtClean="0"/>
              <a:t> </a:t>
            </a:r>
            <a:r>
              <a:rPr lang="zh-TW" altLang="en-US" dirty="0" smtClean="0"/>
              <a:t>    </a:t>
            </a:r>
            <a:r>
              <a:rPr lang="zh-TW" altLang="en-US" dirty="0" smtClean="0"/>
              <a:t>許紹沂</a:t>
            </a:r>
            <a:endParaRPr lang="en-US" altLang="zh-TW" dirty="0" smtClean="0"/>
          </a:p>
          <a:p>
            <a:r>
              <a:rPr lang="zh-TW" altLang="en-US" dirty="0" smtClean="0"/>
              <a:t>      </a:t>
            </a:r>
            <a:r>
              <a:rPr lang="en-US" altLang="zh-TW" dirty="0" smtClean="0"/>
              <a:t>497G0055</a:t>
            </a:r>
            <a:r>
              <a:rPr lang="zh-TW" altLang="en-US" dirty="0" smtClean="0"/>
              <a:t>     </a:t>
            </a:r>
            <a:r>
              <a:rPr lang="zh-TW" altLang="en-US" dirty="0" smtClean="0"/>
              <a:t>陳識翔</a:t>
            </a:r>
            <a:endParaRPr lang="en-US" altLang="zh-TW" dirty="0" smtClean="0"/>
          </a:p>
          <a:p>
            <a:r>
              <a:rPr lang="zh-TW" altLang="en-US" dirty="0" smtClean="0"/>
              <a:t>      </a:t>
            </a:r>
            <a:r>
              <a:rPr lang="en-US" altLang="zh-TW" dirty="0" smtClean="0"/>
              <a:t>497G0065</a:t>
            </a:r>
            <a:r>
              <a:rPr lang="zh-TW" altLang="en-US" dirty="0" smtClean="0"/>
              <a:t>  </a:t>
            </a:r>
            <a:r>
              <a:rPr lang="zh-TW" altLang="en-US" dirty="0" smtClean="0"/>
              <a:t>   </a:t>
            </a:r>
            <a:r>
              <a:rPr lang="zh-TW" altLang="en-US" dirty="0" smtClean="0"/>
              <a:t>郭蕙瑄</a:t>
            </a:r>
            <a:endParaRPr lang="en-US" altLang="zh-TW" dirty="0" smtClean="0"/>
          </a:p>
          <a:p>
            <a:r>
              <a:rPr lang="zh-TW" altLang="en-US" dirty="0" smtClean="0"/>
              <a:t>      </a:t>
            </a:r>
            <a:r>
              <a:rPr lang="en-US" altLang="zh-TW" dirty="0" smtClean="0"/>
              <a:t>497G0079</a:t>
            </a:r>
            <a:r>
              <a:rPr lang="zh-TW" altLang="en-US" dirty="0" smtClean="0"/>
              <a:t>  </a:t>
            </a:r>
            <a:r>
              <a:rPr lang="zh-TW" altLang="en-US" dirty="0" smtClean="0"/>
              <a:t>   </a:t>
            </a:r>
            <a:r>
              <a:rPr lang="zh-TW" altLang="en-US" dirty="0" smtClean="0"/>
              <a:t>陳金村</a:t>
            </a:r>
            <a:endParaRPr lang="en-US" altLang="zh-TW" dirty="0" smtClean="0"/>
          </a:p>
          <a:p>
            <a:r>
              <a:rPr lang="zh-TW" altLang="en-US" dirty="0" smtClean="0"/>
              <a:t>      </a:t>
            </a:r>
            <a:r>
              <a:rPr lang="en-US" altLang="zh-TW" dirty="0" smtClean="0"/>
              <a:t>497G0113</a:t>
            </a:r>
            <a:r>
              <a:rPr lang="zh-TW" altLang="en-US" dirty="0" smtClean="0"/>
              <a:t> </a:t>
            </a:r>
            <a:r>
              <a:rPr lang="zh-TW" altLang="en-US" dirty="0" smtClean="0"/>
              <a:t>    </a:t>
            </a:r>
            <a:r>
              <a:rPr lang="zh-TW" altLang="en-US" dirty="0" smtClean="0"/>
              <a:t>陳義邦</a:t>
            </a:r>
            <a:endParaRPr lang="en-US" altLang="zh-TW" dirty="0" smtClean="0"/>
          </a:p>
          <a:p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1538" y="0"/>
            <a:ext cx="7406640" cy="1472184"/>
          </a:xfrm>
        </p:spPr>
        <p:txBody>
          <a:bodyPr>
            <a:normAutofit/>
          </a:bodyPr>
          <a:lstStyle/>
          <a:p>
            <a:r>
              <a:rPr lang="zh-TW" altLang="en-US" sz="2400" dirty="0" smtClean="0"/>
              <a:t>議題</a:t>
            </a:r>
            <a:r>
              <a:rPr lang="en-US" altLang="zh-TW" sz="2400" dirty="0" smtClean="0"/>
              <a:t>1.</a:t>
            </a:r>
            <a:r>
              <a:rPr lang="zh-TW" altLang="en-US" sz="2400" dirty="0" smtClean="0"/>
              <a:t>在台灣何種行為構成網路犯罪？請列舉三項構成網路犯罪的行為，請且針對該三項網路犯罪行說明如何預防。</a:t>
            </a:r>
            <a:endParaRPr lang="zh-TW" altLang="en-US" sz="2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1538" y="1500174"/>
            <a:ext cx="7429552" cy="5072098"/>
          </a:xfrm>
        </p:spPr>
        <p:txBody>
          <a:bodyPr>
            <a:normAutofit/>
          </a:bodyPr>
          <a:lstStyle/>
          <a:p>
            <a:r>
              <a:rPr lang="zh-TW" altLang="en-US" sz="1800" dirty="0" smtClean="0"/>
              <a:t>一</a:t>
            </a:r>
            <a:r>
              <a:rPr lang="en-US" altLang="zh-TW" sz="1800" dirty="0" smtClean="0"/>
              <a:t>.</a:t>
            </a:r>
            <a:r>
              <a:rPr lang="zh-TW" altLang="en-US" sz="1800" b="1" dirty="0" smtClean="0"/>
              <a:t>網路色情：</a:t>
            </a:r>
            <a:r>
              <a:rPr lang="zh-TW" altLang="en-US" sz="1800" dirty="0" smtClean="0"/>
              <a:t>散佈或販賣猥褻圖片、在網路上媒介色情交易，散佈</a:t>
            </a:r>
            <a:r>
              <a:rPr lang="zh-TW" altLang="en-US" sz="1800" dirty="0" smtClean="0"/>
              <a:t>性交</a:t>
            </a:r>
            <a:endParaRPr lang="en-US" altLang="zh-TW" sz="1800" dirty="0" smtClean="0"/>
          </a:p>
          <a:p>
            <a:r>
              <a:rPr lang="zh-TW" altLang="en-US" sz="1800" dirty="0" smtClean="0"/>
              <a:t> </a:t>
            </a:r>
            <a:r>
              <a:rPr lang="zh-TW" altLang="en-US" sz="1800" dirty="0" smtClean="0"/>
              <a:t>  易</a:t>
            </a:r>
            <a:r>
              <a:rPr lang="zh-TW" altLang="en-US" sz="1800" dirty="0" smtClean="0"/>
              <a:t>訊息</a:t>
            </a:r>
            <a:r>
              <a:rPr lang="zh-TW" altLang="en-US" sz="1800" dirty="0" smtClean="0"/>
              <a:t>。</a:t>
            </a:r>
            <a:endParaRPr lang="en-US" altLang="zh-TW" sz="1800" dirty="0" smtClean="0"/>
          </a:p>
          <a:p>
            <a:r>
              <a:rPr lang="en-US" altLang="zh-TW" sz="1800" dirty="0" smtClean="0"/>
              <a:t>(1).</a:t>
            </a:r>
            <a:r>
              <a:rPr lang="zh-TW" altLang="en-US" sz="1800" dirty="0" smtClean="0"/>
              <a:t>使用電腦連接網際網路後，如長時間未使用時，應關閉連線以防</a:t>
            </a:r>
            <a:r>
              <a:rPr lang="zh-TW" altLang="en-US" sz="1800" dirty="0" smtClean="0"/>
              <a:t>杜</a:t>
            </a:r>
            <a:endParaRPr lang="en-US" altLang="zh-TW" sz="1800" dirty="0" smtClean="0"/>
          </a:p>
          <a:p>
            <a:r>
              <a:rPr lang="zh-TW" altLang="en-US" sz="1800" dirty="0" smtClean="0"/>
              <a:t> </a:t>
            </a:r>
            <a:r>
              <a:rPr lang="zh-TW" altLang="en-US" sz="1800" dirty="0" smtClean="0"/>
              <a:t>   駭客</a:t>
            </a:r>
            <a:r>
              <a:rPr lang="zh-TW" altLang="en-US" sz="1800" dirty="0" smtClean="0"/>
              <a:t>嘗試性入侵。</a:t>
            </a:r>
            <a:br>
              <a:rPr lang="zh-TW" altLang="en-US" sz="1800" dirty="0" smtClean="0"/>
            </a:br>
            <a:r>
              <a:rPr lang="zh-TW" altLang="en-US" sz="1800" dirty="0" smtClean="0"/>
              <a:t>二</a:t>
            </a:r>
            <a:r>
              <a:rPr lang="en-US" altLang="zh-TW" sz="1800" dirty="0" smtClean="0"/>
              <a:t>.</a:t>
            </a:r>
            <a:r>
              <a:rPr lang="zh-TW" altLang="en-US" sz="1800" b="1" dirty="0" smtClean="0"/>
              <a:t>線上遊戲衍生犯罪：</a:t>
            </a:r>
            <a:r>
              <a:rPr lang="zh-TW" altLang="en-US" sz="1800" dirty="0" smtClean="0"/>
              <a:t>竊取遊戲帳號、虛擬寶物、裝備、貨幣等、</a:t>
            </a:r>
            <a:r>
              <a:rPr lang="zh-TW" altLang="en-US" sz="1800" dirty="0" smtClean="0"/>
              <a:t>詐欺</a:t>
            </a:r>
            <a:endParaRPr lang="en-US" altLang="zh-TW" sz="1800" dirty="0" smtClean="0"/>
          </a:p>
          <a:p>
            <a:r>
              <a:rPr lang="zh-TW" altLang="en-US" sz="1800" dirty="0" smtClean="0"/>
              <a:t> </a:t>
            </a:r>
            <a:r>
              <a:rPr lang="zh-TW" altLang="en-US" sz="1800" dirty="0" smtClean="0"/>
              <a:t>  </a:t>
            </a:r>
            <a:r>
              <a:rPr lang="en-US" altLang="zh-TW" sz="1800" dirty="0" smtClean="0"/>
              <a:t>(</a:t>
            </a:r>
            <a:r>
              <a:rPr lang="zh-TW" altLang="en-US" sz="1800" dirty="0" smtClean="0"/>
              <a:t>以詐術騙取玩家遊戲裝 備</a:t>
            </a:r>
            <a:r>
              <a:rPr lang="en-US" altLang="zh-TW" sz="1800" dirty="0" smtClean="0"/>
              <a:t>)</a:t>
            </a:r>
            <a:r>
              <a:rPr lang="zh-TW" altLang="en-US" sz="1800" dirty="0" smtClean="0"/>
              <a:t>、強盜、恐嚇、賭博等問題</a:t>
            </a:r>
            <a:r>
              <a:rPr lang="zh-TW" altLang="en-US" sz="1800" dirty="0" smtClean="0"/>
              <a:t>。</a:t>
            </a:r>
            <a:endParaRPr lang="en-US" altLang="zh-TW" sz="1800" dirty="0" smtClean="0"/>
          </a:p>
          <a:p>
            <a:r>
              <a:rPr lang="en-US" altLang="zh-TW" sz="1800" dirty="0" smtClean="0"/>
              <a:t>(2).</a:t>
            </a:r>
            <a:r>
              <a:rPr lang="zh-TW" altLang="en-US" sz="1800" dirty="0" smtClean="0"/>
              <a:t>勿開啟來路不明電子信件或下載其附件；收到友人之電子信件，</a:t>
            </a:r>
            <a:r>
              <a:rPr lang="zh-TW" altLang="en-US" sz="1800" dirty="0" smtClean="0"/>
              <a:t>仍</a:t>
            </a:r>
            <a:endParaRPr lang="en-US" altLang="zh-TW" sz="1800" dirty="0" smtClean="0"/>
          </a:p>
          <a:p>
            <a:r>
              <a:rPr lang="zh-TW" altLang="en-US" sz="1800" dirty="0" smtClean="0"/>
              <a:t> </a:t>
            </a:r>
            <a:r>
              <a:rPr lang="zh-TW" altLang="en-US" sz="1800" dirty="0" smtClean="0"/>
              <a:t>   應</a:t>
            </a:r>
            <a:r>
              <a:rPr lang="zh-TW" altLang="en-US" sz="1800" dirty="0" smtClean="0"/>
              <a:t>注意信件標題，若該標題顯與友人平日來信有異請勿開啟。因</a:t>
            </a:r>
            <a:r>
              <a:rPr lang="zh-TW" altLang="en-US" sz="1800" dirty="0" smtClean="0"/>
              <a:t>電</a:t>
            </a:r>
            <a:endParaRPr lang="en-US" altLang="zh-TW" sz="1800" dirty="0" smtClean="0"/>
          </a:p>
          <a:p>
            <a:r>
              <a:rPr lang="zh-TW" altLang="en-US" sz="1800" dirty="0" smtClean="0"/>
              <a:t> </a:t>
            </a:r>
            <a:r>
              <a:rPr lang="zh-TW" altLang="en-US" sz="1800" dirty="0" smtClean="0"/>
              <a:t>   腦</a:t>
            </a:r>
            <a:r>
              <a:rPr lang="zh-TW" altLang="en-US" sz="1800" dirty="0" smtClean="0"/>
              <a:t>若受到敵意攻擊，會以友人之名義寄送。</a:t>
            </a:r>
            <a:br>
              <a:rPr lang="zh-TW" altLang="en-US" sz="1800" dirty="0" smtClean="0"/>
            </a:br>
            <a:r>
              <a:rPr lang="zh-TW" altLang="en-US" sz="1800" dirty="0" smtClean="0"/>
              <a:t>三</a:t>
            </a:r>
            <a:r>
              <a:rPr lang="en-US" altLang="zh-TW" sz="1800" dirty="0" smtClean="0"/>
              <a:t>.</a:t>
            </a:r>
            <a:r>
              <a:rPr lang="zh-TW" altLang="en-US" sz="1800" b="1" dirty="0" smtClean="0"/>
              <a:t>網路誹謗：</a:t>
            </a:r>
            <a:r>
              <a:rPr lang="zh-TW" altLang="en-US" sz="1800" dirty="0" smtClean="0"/>
              <a:t>例如散播衛生棉長蟲、誹謗老師校長同學、冒用他人</a:t>
            </a:r>
            <a:r>
              <a:rPr lang="zh-TW" altLang="en-US" sz="1800" dirty="0" smtClean="0"/>
              <a:t>名義</a:t>
            </a:r>
            <a:endParaRPr lang="en-US" altLang="zh-TW" sz="1800" dirty="0" smtClean="0"/>
          </a:p>
          <a:p>
            <a:r>
              <a:rPr lang="zh-TW" altLang="en-US" sz="1800" dirty="0" smtClean="0"/>
              <a:t> </a:t>
            </a:r>
            <a:r>
              <a:rPr lang="zh-TW" altLang="en-US" sz="1800" dirty="0" smtClean="0"/>
              <a:t>   徵求</a:t>
            </a:r>
            <a:r>
              <a:rPr lang="zh-TW" altLang="en-US" sz="1800" dirty="0" smtClean="0"/>
              <a:t>性伴侶、將名人照片移花接木</a:t>
            </a:r>
            <a:r>
              <a:rPr lang="zh-TW" altLang="en-US" sz="1800" dirty="0" smtClean="0"/>
              <a:t>。</a:t>
            </a:r>
            <a:endParaRPr lang="en-US" altLang="zh-TW" sz="1800" dirty="0" smtClean="0"/>
          </a:p>
          <a:p>
            <a:r>
              <a:rPr lang="en-US" altLang="zh-TW" sz="1800" dirty="0" smtClean="0"/>
              <a:t>(3).</a:t>
            </a:r>
            <a:r>
              <a:rPr lang="zh-TW" altLang="en-US" sz="1800" dirty="0" smtClean="0"/>
              <a:t>網路拍賣購物，應多注意賣家刊登之廣告物品背景，與賣家聯繫時</a:t>
            </a:r>
            <a:r>
              <a:rPr lang="zh-TW" altLang="en-US" sz="1800" dirty="0" smtClean="0"/>
              <a:t>，</a:t>
            </a:r>
            <a:endParaRPr lang="en-US" altLang="zh-TW" sz="1800" dirty="0" smtClean="0"/>
          </a:p>
          <a:p>
            <a:r>
              <a:rPr lang="zh-TW" altLang="en-US" sz="1800" dirty="0" smtClean="0"/>
              <a:t> </a:t>
            </a:r>
            <a:r>
              <a:rPr lang="zh-TW" altLang="en-US" sz="1800" dirty="0" smtClean="0"/>
              <a:t>   儘</a:t>
            </a:r>
            <a:r>
              <a:rPr lang="zh-TW" altLang="en-US" sz="1800" dirty="0" smtClean="0"/>
              <a:t>可能以有線電話聯繫，防杜人頭電話詐騙。儘可能多掌握賣家</a:t>
            </a:r>
            <a:r>
              <a:rPr lang="zh-TW" altLang="en-US" sz="1800" dirty="0" smtClean="0"/>
              <a:t>的</a:t>
            </a:r>
            <a:endParaRPr lang="en-US" altLang="zh-TW" sz="1800" dirty="0" smtClean="0"/>
          </a:p>
          <a:p>
            <a:r>
              <a:rPr lang="zh-TW" altLang="en-US" sz="1800" dirty="0" smtClean="0"/>
              <a:t> </a:t>
            </a:r>
            <a:r>
              <a:rPr lang="zh-TW" altLang="en-US" sz="1800" dirty="0" smtClean="0"/>
              <a:t>   個人</a:t>
            </a:r>
            <a:r>
              <a:rPr lang="zh-TW" altLang="en-US" sz="1800" dirty="0" smtClean="0"/>
              <a:t>資訊，以防制買賣紛爭。</a:t>
            </a:r>
            <a:br>
              <a:rPr lang="zh-TW" altLang="en-US" sz="1800" dirty="0" smtClean="0"/>
            </a:br>
            <a:endParaRPr lang="zh-TW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1538" y="0"/>
            <a:ext cx="7406640" cy="1472184"/>
          </a:xfrm>
        </p:spPr>
        <p:txBody>
          <a:bodyPr>
            <a:normAutofit/>
          </a:bodyPr>
          <a:lstStyle/>
          <a:p>
            <a:pPr lvl="0"/>
            <a:r>
              <a:rPr lang="zh-TW" altLang="en-US" sz="2400" dirty="0" smtClean="0"/>
              <a:t>議題</a:t>
            </a:r>
            <a:r>
              <a:rPr lang="en-US" altLang="zh-TW" sz="2400" dirty="0" smtClean="0"/>
              <a:t>2.</a:t>
            </a:r>
            <a:r>
              <a:rPr lang="zh-TW" altLang="en-US" sz="2400" dirty="0" smtClean="0"/>
              <a:t>現在</a:t>
            </a:r>
            <a:r>
              <a:rPr lang="zh-TW" altLang="en-US" sz="2400" dirty="0" smtClean="0"/>
              <a:t>網路資訊發達、資源豐富，如何判斷該資訊是否屬實，並且如何正確的使用此資源，不至於構成網路犯罪</a:t>
            </a:r>
            <a:r>
              <a:rPr lang="zh-TW" altLang="en-US" sz="2400" dirty="0" smtClean="0"/>
              <a:t>。</a:t>
            </a:r>
            <a:endParaRPr lang="zh-TW" altLang="en-US" sz="2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1538" y="1500174"/>
            <a:ext cx="7643866" cy="5072098"/>
          </a:xfrm>
        </p:spPr>
        <p:txBody>
          <a:bodyPr>
            <a:normAutofit/>
          </a:bodyPr>
          <a:lstStyle/>
          <a:p>
            <a:r>
              <a:rPr lang="zh-TW" altLang="en-US" sz="1800" dirty="0" smtClean="0"/>
              <a:t>尊重智慧財產權</a:t>
            </a:r>
          </a:p>
          <a:p>
            <a:r>
              <a:rPr lang="zh-TW" altLang="en-US" sz="1800" b="1" dirty="0" smtClean="0"/>
              <a:t>網路使用者應尊重智慧財產權。</a:t>
            </a:r>
          </a:p>
          <a:p>
            <a:r>
              <a:rPr lang="zh-TW" altLang="en-US" sz="1800" dirty="0" smtClean="0"/>
              <a:t>（一</a:t>
            </a:r>
            <a:r>
              <a:rPr lang="zh-TW" altLang="en-US" sz="1800" dirty="0" smtClean="0"/>
              <a:t>）使用</a:t>
            </a:r>
            <a:r>
              <a:rPr lang="zh-TW" altLang="en-US" sz="1800" dirty="0" smtClean="0"/>
              <a:t>未經授權之電腦程式。</a:t>
            </a:r>
          </a:p>
          <a:p>
            <a:r>
              <a:rPr lang="zh-TW" altLang="en-US" sz="1800" dirty="0" smtClean="0"/>
              <a:t>（二</a:t>
            </a:r>
            <a:r>
              <a:rPr lang="zh-TW" altLang="en-US" sz="1800" dirty="0" smtClean="0"/>
              <a:t>）違法</a:t>
            </a:r>
            <a:r>
              <a:rPr lang="zh-TW" altLang="en-US" sz="1800" dirty="0" smtClean="0"/>
              <a:t>下載、拷貝受著作權法保護之著作。</a:t>
            </a:r>
          </a:p>
          <a:p>
            <a:r>
              <a:rPr lang="zh-TW" altLang="en-US" sz="1800" dirty="0" smtClean="0"/>
              <a:t>（三</a:t>
            </a:r>
            <a:r>
              <a:rPr lang="zh-TW" altLang="en-US" sz="1800" dirty="0" smtClean="0"/>
              <a:t>）未經</a:t>
            </a:r>
            <a:r>
              <a:rPr lang="zh-TW" altLang="en-US" sz="1800" dirty="0" smtClean="0"/>
              <a:t>著作權人之同意，將受保護之著作上傳於公開之網站上。</a:t>
            </a:r>
          </a:p>
          <a:p>
            <a:r>
              <a:rPr lang="zh-TW" altLang="en-US" sz="1800" dirty="0" smtClean="0"/>
              <a:t>（四</a:t>
            </a:r>
            <a:r>
              <a:rPr lang="zh-TW" altLang="en-US" sz="1800" dirty="0" smtClean="0"/>
              <a:t>）</a:t>
            </a:r>
            <a:r>
              <a:rPr lang="en-US" altLang="zh-TW" sz="1800" dirty="0" smtClean="0"/>
              <a:t>BBS</a:t>
            </a:r>
            <a:r>
              <a:rPr lang="zh-TW" altLang="en-US" sz="1800" dirty="0" smtClean="0"/>
              <a:t>或其他線上討論區上之文章，經作者明示禁止轉載，而仍然</a:t>
            </a:r>
            <a:r>
              <a:rPr lang="zh-TW" altLang="en-US" sz="1800" dirty="0" smtClean="0"/>
              <a:t>任意</a:t>
            </a:r>
            <a:endParaRPr lang="en-US" altLang="zh-TW" sz="1800" dirty="0" smtClean="0"/>
          </a:p>
          <a:p>
            <a:r>
              <a:rPr lang="zh-TW" altLang="en-US" sz="1800" dirty="0" smtClean="0"/>
              <a:t> </a:t>
            </a:r>
            <a:r>
              <a:rPr lang="zh-TW" altLang="en-US" sz="1800" dirty="0" smtClean="0"/>
              <a:t>     轉載</a:t>
            </a:r>
            <a:r>
              <a:rPr lang="zh-TW" altLang="en-US" sz="1800" dirty="0" smtClean="0"/>
              <a:t>。</a:t>
            </a:r>
          </a:p>
          <a:p>
            <a:r>
              <a:rPr lang="zh-TW" altLang="en-US" sz="1800" dirty="0" smtClean="0"/>
              <a:t>（五</a:t>
            </a:r>
            <a:r>
              <a:rPr lang="zh-TW" altLang="en-US" sz="1800" dirty="0" smtClean="0"/>
              <a:t>）架設</a:t>
            </a:r>
            <a:r>
              <a:rPr lang="zh-TW" altLang="en-US" sz="1800" dirty="0" smtClean="0"/>
              <a:t>網站供公眾違法下載受保護之著作。</a:t>
            </a:r>
          </a:p>
          <a:p>
            <a:r>
              <a:rPr lang="zh-TW" altLang="en-US" sz="1800" dirty="0" smtClean="0"/>
              <a:t>（六</a:t>
            </a:r>
            <a:r>
              <a:rPr lang="zh-TW" altLang="en-US" sz="1800" dirty="0" smtClean="0"/>
              <a:t>）其他</a:t>
            </a:r>
            <a:r>
              <a:rPr lang="zh-TW" altLang="en-US" sz="1800" dirty="0" smtClean="0"/>
              <a:t>可能涉及侵害智慧財產權之行為</a:t>
            </a:r>
            <a:r>
              <a:rPr lang="zh-TW" altLang="en-US" sz="1800" dirty="0" smtClean="0"/>
              <a:t>。</a:t>
            </a:r>
            <a:endParaRPr lang="en-US" altLang="zh-TW" sz="1800" dirty="0" smtClean="0"/>
          </a:p>
          <a:p>
            <a:endParaRPr lang="en-US" altLang="zh-TW" sz="1800" dirty="0" smtClean="0"/>
          </a:p>
          <a:p>
            <a:r>
              <a:rPr lang="zh-TW" altLang="en-US" sz="1800" b="1" dirty="0" smtClean="0"/>
              <a:t>資料來源</a:t>
            </a:r>
            <a:r>
              <a:rPr lang="en-US" altLang="zh-TW" sz="1800" b="1" dirty="0" smtClean="0"/>
              <a:t>: </a:t>
            </a:r>
            <a:r>
              <a:rPr lang="en-US" sz="1800" b="1" dirty="0" smtClean="0">
                <a:hlinkClick r:id="rId2"/>
              </a:rPr>
              <a:t>http://www.cyut.edu.tw/admin/cc/service/edu_net_rule.htm</a:t>
            </a:r>
            <a:endParaRPr lang="zh-TW" altLang="en-US" sz="1800" dirty="0" smtClean="0"/>
          </a:p>
          <a:p>
            <a:endParaRPr lang="zh-TW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1538" y="357166"/>
            <a:ext cx="7406640" cy="1472184"/>
          </a:xfrm>
        </p:spPr>
        <p:txBody>
          <a:bodyPr>
            <a:noAutofit/>
          </a:bodyPr>
          <a:lstStyle/>
          <a:p>
            <a:r>
              <a:rPr lang="zh-TW" altLang="en-US" sz="2400" dirty="0" smtClean="0"/>
              <a:t>議題</a:t>
            </a:r>
            <a:r>
              <a:rPr lang="en-US" altLang="zh-TW" sz="2400" dirty="0" smtClean="0"/>
              <a:t>3.</a:t>
            </a:r>
            <a:r>
              <a:rPr lang="zh-TW" altLang="en-US" sz="2400" dirty="0" smtClean="0"/>
              <a:t>依據中華民國憲法，人民有言論自由，但為何上述網友在網路討論區發言，卻涉及違法，請問該</a:t>
            </a:r>
            <a:r>
              <a:rPr lang="zh-TW" altLang="en-US" sz="2400" dirty="0" smtClean="0"/>
              <a:t>網友可能</a:t>
            </a:r>
            <a:r>
              <a:rPr lang="zh-TW" altLang="en-US" sz="2400" dirty="0" smtClean="0"/>
              <a:t>涉及什麼樣的法律？並且對於此法以及人民的言論做出分析比較講出小組看法。</a:t>
            </a:r>
            <a:endParaRPr lang="zh-TW" altLang="en-US" sz="2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1538" y="1928802"/>
            <a:ext cx="7429552" cy="4214842"/>
          </a:xfrm>
        </p:spPr>
        <p:txBody>
          <a:bodyPr>
            <a:normAutofit/>
          </a:bodyPr>
          <a:lstStyle/>
          <a:p>
            <a:endParaRPr lang="en-US" altLang="zh-TW" sz="1800" dirty="0" smtClean="0"/>
          </a:p>
          <a:p>
            <a:r>
              <a:rPr lang="zh-TW" altLang="en-US" sz="1800" dirty="0" smtClean="0"/>
              <a:t> </a:t>
            </a:r>
            <a:r>
              <a:rPr lang="zh-TW" altLang="en-US" sz="1800" dirty="0" smtClean="0"/>
              <a:t>   經由</a:t>
            </a:r>
            <a:r>
              <a:rPr lang="zh-TW" altLang="en-US" sz="1800" dirty="0" smtClean="0"/>
              <a:t>他人轉述或是媒體報導，只要當事人之一，有任何一人心生畏懼，就已達到</a:t>
            </a:r>
            <a:r>
              <a:rPr lang="zh-TW" altLang="en-US" sz="1800" dirty="0" smtClean="0">
                <a:hlinkClick r:id="rId2" tooltip="刑法"/>
              </a:rPr>
              <a:t>刑法</a:t>
            </a:r>
            <a:r>
              <a:rPr lang="zh-TW" altLang="en-US" sz="1800" dirty="0" smtClean="0"/>
              <a:t>三百零五條的</a:t>
            </a:r>
            <a:r>
              <a:rPr lang="zh-TW" altLang="en-US" sz="1800" dirty="0" smtClean="0">
                <a:hlinkClick r:id="rId2" tooltip="恐嚇罪"/>
              </a:rPr>
              <a:t>恐嚇罪</a:t>
            </a:r>
            <a:r>
              <a:rPr lang="zh-TW" altLang="en-US" sz="1800" dirty="0" smtClean="0"/>
              <a:t>的要件，刑法三百零五條恐嚇罪的要件是</a:t>
            </a:r>
            <a:r>
              <a:rPr lang="en-US" altLang="zh-TW" sz="1800" dirty="0" smtClean="0"/>
              <a:t>﹂</a:t>
            </a:r>
            <a:r>
              <a:rPr lang="zh-TW" altLang="en-US" sz="1800" dirty="0" smtClean="0"/>
              <a:t>以加害生命、身體、自由、名譽、財產之事，恐嚇他人致生危害於安全者，處兩年以下有期徒刑、拘役或三百元以下罰金」</a:t>
            </a:r>
            <a:r>
              <a:rPr lang="zh-TW" altLang="en-US" sz="1800" dirty="0" smtClean="0"/>
              <a:t>。</a:t>
            </a:r>
            <a:endParaRPr lang="en-US" altLang="zh-TW" sz="1800" dirty="0" smtClean="0"/>
          </a:p>
          <a:p>
            <a:endParaRPr lang="en-US" altLang="zh-TW" sz="1800" dirty="0" smtClean="0"/>
          </a:p>
          <a:p>
            <a:r>
              <a:rPr lang="zh-TW" altLang="en-US" sz="1800" dirty="0" smtClean="0"/>
              <a:t>    縱使</a:t>
            </a:r>
            <a:r>
              <a:rPr lang="zh-TW" altLang="en-US" sz="1800" dirty="0" smtClean="0"/>
              <a:t>各網站的討論區有明文規定，但依舊還是有人遊走規定邊緣呢！再者，應如何才能明確界定等問題，也很頭疼。畢竟，就像司法一樣，既得嚴防民眾惡意滋事，又得防範官員仗法欺民。在這邊只能宣導各位平常要注意自己的言行舉止，言論自由內還是有一定的規範與限制，己所不欲勿施於人，凡事還是要三思而後行，方能使得萬年船。</a:t>
            </a:r>
            <a:endParaRPr lang="zh-TW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1538" y="357166"/>
            <a:ext cx="7406640" cy="1472184"/>
          </a:xfrm>
        </p:spPr>
        <p:txBody>
          <a:bodyPr>
            <a:noAutofit/>
          </a:bodyPr>
          <a:lstStyle/>
          <a:p>
            <a:r>
              <a:rPr lang="zh-TW" altLang="en-US" sz="2400" dirty="0" smtClean="0"/>
              <a:t>議題</a:t>
            </a:r>
            <a:r>
              <a:rPr lang="en-US" altLang="zh-TW" sz="2400" dirty="0" smtClean="0"/>
              <a:t>4.</a:t>
            </a:r>
            <a:r>
              <a:rPr lang="zh-TW" altLang="en-US" sz="2400" dirty="0" smtClean="0"/>
              <a:t>每當社會上出現違反道德事件，網友常以人肉搜索票，搜尋當事人的個人資料。即便是當事人罪大惡極，但當事人仍擁有憲法所保障的隱私權。請問此人肉搜索是否觸擊侵犯他人隱私？並說明小組看法。</a:t>
            </a:r>
            <a:endParaRPr lang="zh-TW" altLang="en-US" sz="2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1538" y="1857364"/>
            <a:ext cx="7572428" cy="4500594"/>
          </a:xfrm>
        </p:spPr>
        <p:txBody>
          <a:bodyPr>
            <a:normAutofit/>
          </a:bodyPr>
          <a:lstStyle/>
          <a:p>
            <a:endParaRPr lang="en-US" altLang="zh-TW" sz="1800" dirty="0" smtClean="0"/>
          </a:p>
          <a:p>
            <a:r>
              <a:rPr lang="zh-TW" altLang="en-US" sz="1800" dirty="0" smtClean="0"/>
              <a:t>    其實</a:t>
            </a:r>
            <a:r>
              <a:rPr lang="zh-TW" altLang="en-US" sz="1800" dirty="0" smtClean="0"/>
              <a:t>要看網友如何取得該資料的，也就是該個人資料的來源若是</a:t>
            </a:r>
            <a:r>
              <a:rPr lang="zh-TW" altLang="en-US" sz="1800" b="1" dirty="0" smtClean="0"/>
              <a:t>公開的</a:t>
            </a:r>
            <a:r>
              <a:rPr lang="zh-TW" altLang="en-US" sz="1800" dirty="0" smtClean="0"/>
              <a:t>，那網友再公開一次，通常就沒有違法之虞。若是取得資料是網友以不正當的手法取得，這些資料不是在公開之下可以取得的，那他確實有違法之嫌。不過一般也很難追究，因為他可以先匿名把資料放上去，然後再去引用這些資料，那可能就構不成犯罪的要件了</a:t>
            </a:r>
            <a:r>
              <a:rPr lang="zh-TW" altLang="en-US" sz="1800" dirty="0" smtClean="0"/>
              <a:t>。</a:t>
            </a:r>
            <a:endParaRPr lang="en-US" altLang="zh-TW" sz="1800" dirty="0" smtClean="0"/>
          </a:p>
          <a:p>
            <a:endParaRPr lang="en-US" altLang="zh-TW" sz="1800" dirty="0" smtClean="0"/>
          </a:p>
          <a:p>
            <a:r>
              <a:rPr lang="zh-TW" altLang="en-US" sz="1800" dirty="0" smtClean="0"/>
              <a:t> </a:t>
            </a:r>
            <a:r>
              <a:rPr lang="zh-TW" altLang="en-US" sz="1800" dirty="0" smtClean="0"/>
              <a:t>   新版</a:t>
            </a:r>
            <a:r>
              <a:rPr lang="zh-TW" altLang="en-US" sz="1800" dirty="0" smtClean="0"/>
              <a:t>個資法上路後，所有行業及個人對於個人資料之蒐集、處理或利用，皆應更為謹慎，而網友們所為之「人肉搜索」，是否受到新版個資法規範</a:t>
            </a:r>
            <a:r>
              <a:rPr lang="zh-TW" altLang="en-US" sz="1800" dirty="0" smtClean="0"/>
              <a:t>，「</a:t>
            </a:r>
            <a:r>
              <a:rPr lang="zh-TW" altLang="en-US" sz="1800" dirty="0" smtClean="0"/>
              <a:t>人肉搜索」行為應以具備</a:t>
            </a:r>
            <a:r>
              <a:rPr lang="zh-TW" altLang="en-US" sz="1800" b="1" dirty="0" smtClean="0"/>
              <a:t>公益目的</a:t>
            </a:r>
            <a:r>
              <a:rPr lang="zh-TW" altLang="en-US" sz="1800" dirty="0" smtClean="0"/>
              <a:t>或</a:t>
            </a:r>
            <a:r>
              <a:rPr lang="zh-TW" altLang="en-US" sz="1800" b="1" dirty="0" smtClean="0"/>
              <a:t>其他特定目的</a:t>
            </a:r>
            <a:r>
              <a:rPr lang="zh-TW" altLang="en-US" sz="1800" dirty="0" smtClean="0"/>
              <a:t>為前提，且該「人肉」之資料，亦應取自於</a:t>
            </a:r>
            <a:r>
              <a:rPr lang="zh-TW" altLang="en-US" sz="1800" b="1" dirty="0" smtClean="0"/>
              <a:t>一般可得或其他已合法公開</a:t>
            </a:r>
            <a:r>
              <a:rPr lang="zh-TW" altLang="en-US" sz="1800" dirty="0" smtClean="0"/>
              <a:t>之來源，則網友們對其進行蒐集、處理或利用等行為，始合乎法律規範。</a:t>
            </a:r>
            <a:endParaRPr lang="zh-TW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1538" y="1071546"/>
            <a:ext cx="7406640" cy="1472184"/>
          </a:xfrm>
        </p:spPr>
        <p:txBody>
          <a:bodyPr>
            <a:noAutofit/>
          </a:bodyPr>
          <a:lstStyle/>
          <a:p>
            <a:r>
              <a:rPr lang="zh-TW" altLang="en-US" sz="2400" dirty="0" smtClean="0"/>
              <a:t>議題</a:t>
            </a:r>
            <a:r>
              <a:rPr lang="en-US" altLang="zh-TW" sz="2400" dirty="0" smtClean="0"/>
              <a:t>5.</a:t>
            </a:r>
            <a:r>
              <a:rPr lang="zh-TW" altLang="en-US" sz="2400" dirty="0" smtClean="0"/>
              <a:t>網路購物的虛擬店面，解決了實體店面的昂貴需求，並且增進了賣家許多商機，但網路購物衍生出許多問題，例如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無法看到真實貨品，造成心中期待有所落差、匯清款項後卻不見商品的到來。這樣網路商人犯罪問題，若今天遇到了，我們有什麼樣的管道與方式解決問題？</a:t>
            </a:r>
            <a:endParaRPr lang="zh-TW" altLang="en-US" sz="2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1538" y="2571744"/>
            <a:ext cx="7715304" cy="4071966"/>
          </a:xfrm>
        </p:spPr>
        <p:txBody>
          <a:bodyPr>
            <a:normAutofit/>
          </a:bodyPr>
          <a:lstStyle/>
          <a:p>
            <a:r>
              <a:rPr lang="en-US" altLang="zh-TW" sz="1800" dirty="0" smtClean="0"/>
              <a:t>1.</a:t>
            </a:r>
            <a:r>
              <a:rPr lang="zh-TW" altLang="en-US" sz="1800" dirty="0" smtClean="0"/>
              <a:t>買家、賣家為確認交易，除了在拍賣網站張貼交易確認訊息外，另</a:t>
            </a:r>
            <a:r>
              <a:rPr lang="zh-TW" altLang="en-US" sz="1800" dirty="0" smtClean="0"/>
              <a:t>包括</a:t>
            </a:r>
            <a:endParaRPr lang="en-US" altLang="zh-TW" sz="1800" dirty="0" smtClean="0"/>
          </a:p>
          <a:p>
            <a:r>
              <a:rPr lang="zh-TW" altLang="en-US" sz="1800" dirty="0" smtClean="0"/>
              <a:t> </a:t>
            </a:r>
            <a:r>
              <a:rPr lang="zh-TW" altLang="en-US" sz="1800" dirty="0" smtClean="0"/>
              <a:t> 匯款</a:t>
            </a:r>
            <a:r>
              <a:rPr lang="zh-TW" altLang="en-US" sz="1800" dirty="0" smtClean="0"/>
              <a:t>時間、金額、商品內容，以及收信人姓名、地址等細節，最好能</a:t>
            </a:r>
            <a:r>
              <a:rPr lang="zh-TW" altLang="en-US" sz="1800" dirty="0" smtClean="0"/>
              <a:t>再</a:t>
            </a:r>
            <a:endParaRPr lang="en-US" altLang="zh-TW" sz="1800" dirty="0" smtClean="0"/>
          </a:p>
          <a:p>
            <a:r>
              <a:rPr lang="zh-TW" altLang="en-US" sz="1800" dirty="0" smtClean="0"/>
              <a:t> </a:t>
            </a:r>
            <a:r>
              <a:rPr lang="zh-TW" altLang="en-US" sz="1800" dirty="0" smtClean="0"/>
              <a:t> 用</a:t>
            </a:r>
            <a:r>
              <a:rPr lang="zh-TW" altLang="en-US" sz="1800" dirty="0" smtClean="0"/>
              <a:t>電話相互確認。</a:t>
            </a:r>
          </a:p>
          <a:p>
            <a:r>
              <a:rPr lang="en-US" altLang="zh-TW" sz="1800" dirty="0" smtClean="0"/>
              <a:t>2.</a:t>
            </a:r>
            <a:r>
              <a:rPr lang="zh-TW" altLang="en-US" sz="1800" dirty="0" smtClean="0"/>
              <a:t>賣家儘量確認網頁內容是否已遭複製。</a:t>
            </a:r>
          </a:p>
          <a:p>
            <a:r>
              <a:rPr lang="en-US" altLang="zh-TW" sz="1800" dirty="0" smtClean="0"/>
              <a:t>3.</a:t>
            </a:r>
            <a:r>
              <a:rPr lang="zh-TW" altLang="en-US" sz="1800" dirty="0" smtClean="0"/>
              <a:t>多利用電話、電子郵件或網路提問方式，與交易對象聯繫，仔細觀察</a:t>
            </a:r>
            <a:r>
              <a:rPr lang="zh-TW" altLang="en-US" sz="1800" dirty="0" smtClean="0"/>
              <a:t>交</a:t>
            </a:r>
            <a:endParaRPr lang="en-US" altLang="zh-TW" sz="1800" dirty="0" smtClean="0"/>
          </a:p>
          <a:p>
            <a:r>
              <a:rPr lang="zh-TW" altLang="en-US" sz="1800" dirty="0" smtClean="0"/>
              <a:t> </a:t>
            </a:r>
            <a:r>
              <a:rPr lang="zh-TW" altLang="en-US" sz="1800" dirty="0" smtClean="0"/>
              <a:t> 易</a:t>
            </a:r>
            <a:r>
              <a:rPr lang="zh-TW" altLang="en-US" sz="1800" dirty="0" smtClean="0"/>
              <a:t>對象的態度是否誠實。</a:t>
            </a:r>
          </a:p>
          <a:p>
            <a:r>
              <a:rPr lang="en-US" altLang="zh-TW" sz="1800" dirty="0" smtClean="0"/>
              <a:t>4.</a:t>
            </a:r>
            <a:r>
              <a:rPr lang="zh-TW" altLang="en-US" sz="1800" dirty="0" smtClean="0"/>
              <a:t>保留交易過程中所有證據、匯款紀錄，以便</a:t>
            </a:r>
            <a:r>
              <a:rPr lang="zh-TW" altLang="en-US" sz="1800" dirty="0" smtClean="0"/>
              <a:t>事後</a:t>
            </a:r>
            <a:endParaRPr lang="en-US" altLang="zh-TW" sz="1800" dirty="0" smtClean="0"/>
          </a:p>
          <a:p>
            <a:r>
              <a:rPr lang="en-US" altLang="zh-TW" sz="1800" dirty="0" smtClean="0"/>
              <a:t>5.</a:t>
            </a:r>
            <a:r>
              <a:rPr lang="zh-TW" altLang="en-US" sz="1800" dirty="0" smtClean="0"/>
              <a:t>報案</a:t>
            </a:r>
            <a:r>
              <a:rPr lang="zh-TW" altLang="en-US" sz="1800" dirty="0" smtClean="0"/>
              <a:t/>
            </a:r>
            <a:br>
              <a:rPr lang="zh-TW" altLang="en-US" sz="1800" dirty="0" smtClean="0"/>
            </a:br>
            <a:r>
              <a:rPr lang="zh-TW" altLang="en-US" sz="1800" dirty="0" smtClean="0"/>
              <a:t>    在</a:t>
            </a:r>
            <a:r>
              <a:rPr lang="zh-TW" altLang="en-US" sz="1800" dirty="0" smtClean="0"/>
              <a:t>以上處理期間，請您再次嘗試聯絡並要求對方於兩日內給與回應，如果您在指定日期仍未接獲對方的回應或拍賣商品，為保護您的權益，我們建議您立即向警方報案，以便將不肖份子繩之以法。您可以利用</a:t>
            </a:r>
            <a:r>
              <a:rPr lang="zh-TW" altLang="en-US" sz="1800" dirty="0" smtClean="0">
                <a:hlinkClick r:id="rId2"/>
              </a:rPr>
              <a:t>刑事局線上檢舉信箱</a:t>
            </a:r>
            <a:r>
              <a:rPr lang="zh-TW" altLang="en-US" sz="1800" dirty="0" smtClean="0"/>
              <a:t>查詢相關報案說明。</a:t>
            </a:r>
            <a:r>
              <a:rPr lang="zh-TW" altLang="en-US" sz="1800" dirty="0" smtClean="0"/>
              <a:t>追查。</a:t>
            </a:r>
            <a:endParaRPr lang="zh-TW" alt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2976" y="1500174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en-US" altLang="zh-TW" sz="6600" b="1" dirty="0" smtClean="0"/>
              <a:t>THE</a:t>
            </a:r>
            <a:r>
              <a:rPr lang="zh-TW" altLang="en-US" sz="6600" b="1" dirty="0" smtClean="0"/>
              <a:t>  </a:t>
            </a:r>
            <a:r>
              <a:rPr lang="en-US" altLang="zh-TW" sz="6600" b="1" dirty="0" smtClean="0"/>
              <a:t>END</a:t>
            </a:r>
            <a:endParaRPr lang="zh-TW" altLang="en-US" sz="6600" b="1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57290" y="4643446"/>
            <a:ext cx="7406640" cy="1752600"/>
          </a:xfrm>
        </p:spPr>
        <p:txBody>
          <a:bodyPr/>
          <a:lstStyle/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暗香撲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38</TotalTime>
  <Words>921</Words>
  <Application>Microsoft Office PowerPoint</Application>
  <PresentationFormat>如螢幕大小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夏至</vt:lpstr>
      <vt:lpstr>工程與社會專題                  第四組討論與報告 討論議題：F</vt:lpstr>
      <vt:lpstr>議題1.在台灣何種行為構成網路犯罪？請列舉三項構成網路犯罪的行為，請且針對該三項網路犯罪行說明如何預防。</vt:lpstr>
      <vt:lpstr>議題2.現在網路資訊發達、資源豐富，如何判斷該資訊是否屬實，並且如何正確的使用此資源，不至於構成網路犯罪。</vt:lpstr>
      <vt:lpstr>議題3.依據中華民國憲法，人民有言論自由，但為何上述網友在網路討論區發言，卻涉及違法，請問該網友可能涉及什麼樣的法律？並且對於此法以及人民的言論做出分析比較講出小組看法。</vt:lpstr>
      <vt:lpstr>議題4.每當社會上出現違反道德事件，網友常以人肉搜索票，搜尋當事人的個人資料。即便是當事人罪大惡極，但當事人仍擁有憲法所保障的隱私權。請問此人肉搜索是否觸擊侵犯他人隱私？並說明小組看法。</vt:lpstr>
      <vt:lpstr>議題5.網路購物的虛擬店面，解決了實體店面的昂貴需求，並且增進了賣家許多商機，但網路購物衍生出許多問題，例如:無法看到真實貨品，造成心中期待有所落差、匯清款項後卻不見商品的到來。這樣網路商人犯罪問題，若今天遇到了，我們有什麼樣的管道與方式解決問題？</vt:lpstr>
      <vt:lpstr>THE  END</vt:lpstr>
    </vt:vector>
  </TitlesOfParts>
  <Company>888TIGER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工程與社會專題                  第四組討論與報告 討論議題：F</dc:title>
  <dc:creator>TIGER-XP</dc:creator>
  <cp:lastModifiedBy>TIGER-XP</cp:lastModifiedBy>
  <cp:revision>4</cp:revision>
  <dcterms:created xsi:type="dcterms:W3CDTF">2011-11-15T02:56:37Z</dcterms:created>
  <dcterms:modified xsi:type="dcterms:W3CDTF">2011-11-15T03:34:48Z</dcterms:modified>
</cp:coreProperties>
</file>