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60" r:id="rId6"/>
    <p:sldId id="271" r:id="rId7"/>
    <p:sldId id="272" r:id="rId8"/>
    <p:sldId id="268" r:id="rId9"/>
    <p:sldId id="269" r:id="rId10"/>
    <p:sldId id="270" r:id="rId11"/>
    <p:sldId id="274" r:id="rId12"/>
    <p:sldId id="273" r:id="rId13"/>
    <p:sldId id="280" r:id="rId14"/>
    <p:sldId id="266" r:id="rId15"/>
    <p:sldId id="259" r:id="rId16"/>
    <p:sldId id="276" r:id="rId17"/>
    <p:sldId id="275" r:id="rId18"/>
    <p:sldId id="277" r:id="rId19"/>
    <p:sldId id="278" r:id="rId20"/>
    <p:sldId id="281" r:id="rId21"/>
    <p:sldId id="282" r:id="rId22"/>
    <p:sldId id="285" r:id="rId23"/>
    <p:sldId id="284" r:id="rId24"/>
    <p:sldId id="283" r:id="rId25"/>
    <p:sldId id="286" r:id="rId26"/>
    <p:sldId id="287" r:id="rId27"/>
    <p:sldId id="290" r:id="rId28"/>
    <p:sldId id="289" r:id="rId29"/>
    <p:sldId id="288" r:id="rId30"/>
    <p:sldId id="291" r:id="rId31"/>
    <p:sldId id="292" r:id="rId32"/>
    <p:sldId id="293" r:id="rId33"/>
    <p:sldId id="294" r:id="rId34"/>
    <p:sldId id="295" r:id="rId35"/>
    <p:sldId id="296" r:id="rId36"/>
    <p:sldId id="297" r:id="rId37"/>
    <p:sldId id="298" r:id="rId38"/>
    <p:sldId id="299" r:id="rId39"/>
    <p:sldId id="300" r:id="rId40"/>
    <p:sldId id="303" r:id="rId41"/>
    <p:sldId id="301" r:id="rId42"/>
    <p:sldId id="302" r:id="rId43"/>
    <p:sldId id="265" r:id="rId44"/>
    <p:sldId id="262" r:id="rId45"/>
    <p:sldId id="264" r:id="rId46"/>
    <p:sldId id="263" r:id="rId47"/>
    <p:sldId id="304" r:id="rId48"/>
    <p:sldId id="305" r:id="rId49"/>
    <p:sldId id="306" r:id="rId50"/>
    <p:sldId id="307" r:id="rId51"/>
    <p:sldId id="308" r:id="rId5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8" autoAdjust="0"/>
    <p:restoredTop sz="94660"/>
  </p:normalViewPr>
  <p:slideViewPr>
    <p:cSldViewPr>
      <p:cViewPr>
        <p:scale>
          <a:sx n="70" d="100"/>
          <a:sy n="70" d="100"/>
        </p:scale>
        <p:origin x="-1440" y="-4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sp>
        <p:nvSpPr>
          <p:cNvPr id="9" name="標題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TW" altLang="en-US" smtClean="0"/>
              <a:t>按一下以編輯母片標題樣式</a:t>
            </a:r>
            <a:endParaRPr kumimoji="0" lang="en-US"/>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30" name="日期版面配置區 29"/>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19" name="頁尾版面配置區 18"/>
          <p:cNvSpPr>
            <a:spLocks noGrp="1"/>
          </p:cNvSpPr>
          <p:nvPr>
            <p:ph type="ftr" sz="quarter" idx="11"/>
          </p:nvPr>
        </p:nvSpPr>
        <p:spPr/>
        <p:txBody>
          <a:bodyPr/>
          <a:lstStyle/>
          <a:p>
            <a:endParaRPr lang="zh-TW" altLang="en-US"/>
          </a:p>
        </p:txBody>
      </p:sp>
      <p:sp>
        <p:nvSpPr>
          <p:cNvPr id="27" name="投影片編號版面配置區 26"/>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內容版面配置區 2"/>
          <p:cNvSpPr>
            <a:spLocks noGrp="1"/>
          </p:cNvSpPr>
          <p:nvPr>
            <p:ph idx="1"/>
          </p:nvPr>
        </p:nvSpPr>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kumimoji="0" lang="zh-TW" altLang="en-US" smtClean="0"/>
              <a:t>按一下以編輯母片標題樣式</a:t>
            </a:r>
            <a:endParaRPr kumimoji="0"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tIns="45720" anchor="b"/>
          <a:lstStyle>
            <a:lvl1pPr>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1DE1F6BA-676B-43B2-99CA-88D253CED016}"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9" name="剪去並圓角化單一角落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標題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TW" altLang="en-US" smtClean="0"/>
              <a:t>按一下以編輯母片標題樣式</a:t>
            </a:r>
            <a:endParaRPr kumimoji="0" lang="en-US"/>
          </a:p>
        </p:txBody>
      </p:sp>
      <p:sp>
        <p:nvSpPr>
          <p:cNvPr id="4" name="文字版面配置區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p:txBody>
          <a:bodyPr/>
          <a:lstStyle/>
          <a:p>
            <a:fld id="{4A17C464-E593-46DB-803F-81DC94B67C47}" type="datetimeFigureOut">
              <a:rPr lang="zh-TW" altLang="en-US" smtClean="0"/>
              <a:pPr/>
              <a:t>2013/11/4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a:xfrm>
            <a:off x="8077200" y="6356350"/>
            <a:ext cx="609600" cy="365125"/>
          </a:xfrm>
        </p:spPr>
        <p:txBody>
          <a:bodyPr/>
          <a:lstStyle/>
          <a:p>
            <a:fld id="{1DE1F6BA-676B-43B2-99CA-88D253CED016}" type="slidenum">
              <a:rPr lang="zh-TW" altLang="en-US" smtClean="0"/>
              <a:pPr/>
              <a:t>‹#›</a:t>
            </a:fld>
            <a:endParaRPr lang="zh-TW" altLang="en-US"/>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TW" altLang="en-US" smtClean="0"/>
              <a:t>按一下圖示以新增圖片</a:t>
            </a:r>
            <a:endParaRPr kumimoji="0" lang="en-US" dirty="0"/>
          </a:p>
        </p:txBody>
      </p:sp>
      <p:sp>
        <p:nvSpPr>
          <p:cNvPr id="10" name="手繪多邊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手繪多邊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手繪多邊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手繪多邊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標題版面配置區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TW" altLang="en-US" smtClean="0"/>
              <a:t>按一下以編輯母片標題樣式</a:t>
            </a:r>
            <a:endParaRPr kumimoji="0" lang="en-US"/>
          </a:p>
        </p:txBody>
      </p:sp>
      <p:sp>
        <p:nvSpPr>
          <p:cNvPr id="30" name="文字版面配置區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0" name="日期版面配置區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A17C464-E593-46DB-803F-81DC94B67C47}" type="datetimeFigureOut">
              <a:rPr lang="zh-TW" altLang="en-US" smtClean="0"/>
              <a:pPr/>
              <a:t>2013/11/4</a:t>
            </a:fld>
            <a:endParaRPr lang="zh-TW" altLang="en-US"/>
          </a:p>
        </p:txBody>
      </p:sp>
      <p:sp>
        <p:nvSpPr>
          <p:cNvPr id="22" name="頁尾版面配置區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TW" altLang="en-US"/>
          </a:p>
        </p:txBody>
      </p:sp>
      <p:sp>
        <p:nvSpPr>
          <p:cNvPr id="18" name="投影片編號版面配置區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DE1F6BA-676B-43B2-99CA-88D253CED016}" type="slidenum">
              <a:rPr lang="zh-TW" altLang="en-US" smtClean="0"/>
              <a:pPr/>
              <a:t>‹#›</a:t>
            </a:fld>
            <a:endParaRPr lang="zh-TW" altLang="en-US"/>
          </a:p>
        </p:txBody>
      </p:sp>
      <p:grpSp>
        <p:nvGrpSpPr>
          <p:cNvPr id="2" name="群組 1"/>
          <p:cNvGrpSpPr/>
          <p:nvPr/>
        </p:nvGrpSpPr>
        <p:grpSpPr>
          <a:xfrm>
            <a:off x="-19017" y="202408"/>
            <a:ext cx="9180548" cy="649224"/>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smtClean="0"/>
              <a:t>3D MAX</a:t>
            </a:r>
            <a:endParaRPr lang="zh-TW" altLang="en-US" dirty="0"/>
          </a:p>
        </p:txBody>
      </p:sp>
      <p:sp>
        <p:nvSpPr>
          <p:cNvPr id="3" name="副標題 2"/>
          <p:cNvSpPr>
            <a:spLocks noGrp="1"/>
          </p:cNvSpPr>
          <p:nvPr>
            <p:ph type="subTitle" idx="1"/>
          </p:nvPr>
        </p:nvSpPr>
        <p:spPr/>
        <p:txBody>
          <a:bodyPr/>
          <a:lstStyle/>
          <a:p>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848104"/>
            <a:ext cx="8229600" cy="636680"/>
          </a:xfrm>
        </p:spPr>
        <p:txBody>
          <a:bodyPr anchor="t">
            <a:normAutofit fontScale="90000"/>
          </a:bodyPr>
          <a:lstStyle/>
          <a:p>
            <a:r>
              <a:rPr lang="da-DK" altLang="zh-TW" sz="3100" b="1" dirty="0" smtClean="0"/>
              <a:t>Select and Uniform Scale</a:t>
            </a:r>
            <a:r>
              <a:rPr lang="zh-TW" altLang="en-US" sz="3100" b="1" dirty="0" smtClean="0"/>
              <a:t>縮放工具</a:t>
            </a:r>
            <a:r>
              <a:rPr lang="zh-TW" altLang="en-US" sz="2800" dirty="0" smtClean="0"/>
              <a:t/>
            </a:r>
            <a:br>
              <a:rPr lang="zh-TW" altLang="en-US" sz="2800" dirty="0" smtClean="0"/>
            </a:br>
            <a:r>
              <a:rPr lang="zh-TW" altLang="en-US" dirty="0" smtClean="0"/>
              <a:t/>
            </a:r>
            <a:br>
              <a:rPr lang="zh-TW" altLang="en-US" dirty="0" smtClean="0"/>
            </a:br>
            <a:endParaRPr lang="zh-TW" altLang="en-US" dirty="0"/>
          </a:p>
        </p:txBody>
      </p:sp>
      <p:pic>
        <p:nvPicPr>
          <p:cNvPr id="6" name="內容版面配置區 5" descr="2013-9-2 上午 12-45-15.png"/>
          <p:cNvPicPr>
            <a:picLocks noGrp="1" noChangeAspect="1"/>
          </p:cNvPicPr>
          <p:nvPr>
            <p:ph idx="1"/>
          </p:nvPr>
        </p:nvPicPr>
        <p:blipFill>
          <a:blip r:embed="rId2" cstate="print"/>
          <a:stretch>
            <a:fillRect/>
          </a:stretch>
        </p:blipFill>
        <p:spPr>
          <a:xfrm>
            <a:off x="5652120" y="848104"/>
            <a:ext cx="543854" cy="526858"/>
          </a:xfrm>
        </p:spPr>
      </p:pic>
      <p:pic>
        <p:nvPicPr>
          <p:cNvPr id="7" name="圖片 6" descr="2013-9-2 上午 12-55-02.png"/>
          <p:cNvPicPr>
            <a:picLocks noChangeAspect="1"/>
          </p:cNvPicPr>
          <p:nvPr/>
        </p:nvPicPr>
        <p:blipFill>
          <a:blip r:embed="rId3" cstate="print"/>
          <a:stretch>
            <a:fillRect/>
          </a:stretch>
        </p:blipFill>
        <p:spPr>
          <a:xfrm>
            <a:off x="539552" y="2276872"/>
            <a:ext cx="8080741" cy="3816424"/>
          </a:xfrm>
          <a:prstGeom prst="rect">
            <a:avLst/>
          </a:prstGeom>
        </p:spPr>
      </p:pic>
      <p:sp>
        <p:nvSpPr>
          <p:cNvPr id="8" name="矩形 7"/>
          <p:cNvSpPr/>
          <p:nvPr/>
        </p:nvSpPr>
        <p:spPr>
          <a:xfrm>
            <a:off x="683568" y="1556792"/>
            <a:ext cx="3775393" cy="400110"/>
          </a:xfrm>
          <a:prstGeom prst="rect">
            <a:avLst/>
          </a:prstGeom>
        </p:spPr>
        <p:txBody>
          <a:bodyPr wrap="none">
            <a:spAutoFit/>
          </a:bodyPr>
          <a:lstStyle/>
          <a:p>
            <a:r>
              <a:rPr lang="zh-TW" altLang="en-US" sz="2000" dirty="0" smtClean="0">
                <a:latin typeface="+mj-ea"/>
                <a:ea typeface="+mj-ea"/>
              </a:rPr>
              <a:t>對選取的物件進行縮放的工具。</a:t>
            </a:r>
            <a:endParaRPr lang="zh-TW" altLang="en-US" sz="2000" dirty="0">
              <a:latin typeface="+mj-ea"/>
              <a:ea typeface="+mj-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052736"/>
            <a:ext cx="8229600" cy="564672"/>
          </a:xfrm>
        </p:spPr>
        <p:txBody>
          <a:bodyPr anchor="t">
            <a:normAutofit fontScale="90000"/>
          </a:bodyPr>
          <a:lstStyle/>
          <a:p>
            <a:r>
              <a:rPr lang="zh-TW" altLang="en-US" sz="3600" dirty="0" smtClean="0"/>
              <a:t>鏡射物件</a:t>
            </a:r>
            <a:r>
              <a:rPr lang="zh-TW" altLang="en-US" dirty="0" smtClean="0"/>
              <a:t/>
            </a:r>
            <a:br>
              <a:rPr lang="zh-TW" altLang="en-US" dirty="0" smtClean="0"/>
            </a:br>
            <a:r>
              <a:rPr lang="zh-TW" altLang="en-US" dirty="0" smtClean="0"/>
              <a:t/>
            </a:r>
            <a:br>
              <a:rPr lang="zh-TW" altLang="en-US" dirty="0" smtClean="0"/>
            </a:br>
            <a:endParaRPr lang="zh-TW" altLang="en-US" dirty="0"/>
          </a:p>
        </p:txBody>
      </p:sp>
      <p:sp>
        <p:nvSpPr>
          <p:cNvPr id="3" name="內容版面配置區 2"/>
          <p:cNvSpPr>
            <a:spLocks noGrp="1"/>
          </p:cNvSpPr>
          <p:nvPr>
            <p:ph idx="1"/>
          </p:nvPr>
        </p:nvSpPr>
        <p:spPr>
          <a:xfrm>
            <a:off x="457200" y="1700808"/>
            <a:ext cx="8229600" cy="4389120"/>
          </a:xfrm>
        </p:spPr>
        <p:txBody>
          <a:bodyPr>
            <a:normAutofit/>
          </a:bodyPr>
          <a:lstStyle/>
          <a:p>
            <a:r>
              <a:rPr lang="zh-TW" altLang="en-US" sz="2000" dirty="0" smtClean="0">
                <a:latin typeface="+mj-ea"/>
                <a:ea typeface="+mj-ea"/>
              </a:rPr>
              <a:t> 使物件沿著選擇的軸向產生鏡射的效果。</a:t>
            </a:r>
            <a:endParaRPr lang="zh-TW" altLang="en-US" sz="2000" dirty="0">
              <a:latin typeface="+mj-ea"/>
              <a:ea typeface="+mj-ea"/>
            </a:endParaRPr>
          </a:p>
        </p:txBody>
      </p:sp>
      <p:pic>
        <p:nvPicPr>
          <p:cNvPr id="4" name="圖片 3" descr="2013-9-2 下午 03-45-10.png"/>
          <p:cNvPicPr>
            <a:picLocks noChangeAspect="1"/>
          </p:cNvPicPr>
          <p:nvPr/>
        </p:nvPicPr>
        <p:blipFill>
          <a:blip r:embed="rId2" cstate="print"/>
          <a:stretch>
            <a:fillRect/>
          </a:stretch>
        </p:blipFill>
        <p:spPr>
          <a:xfrm>
            <a:off x="395536" y="2420888"/>
            <a:ext cx="8388424" cy="3961739"/>
          </a:xfrm>
          <a:prstGeom prst="rect">
            <a:avLst/>
          </a:prstGeom>
        </p:spPr>
      </p:pic>
      <p:pic>
        <p:nvPicPr>
          <p:cNvPr id="5" name="圖片 4" descr="2013-9-2 下午 03-44-36.png"/>
          <p:cNvPicPr>
            <a:picLocks noChangeAspect="1"/>
          </p:cNvPicPr>
          <p:nvPr/>
        </p:nvPicPr>
        <p:blipFill>
          <a:blip r:embed="rId3" cstate="print"/>
          <a:stretch>
            <a:fillRect/>
          </a:stretch>
        </p:blipFill>
        <p:spPr>
          <a:xfrm>
            <a:off x="6662750" y="2837312"/>
            <a:ext cx="2085714" cy="3400000"/>
          </a:xfrm>
          <a:prstGeom prst="rect">
            <a:avLst/>
          </a:prstGeom>
        </p:spPr>
      </p:pic>
      <p:pic>
        <p:nvPicPr>
          <p:cNvPr id="6" name="圖片 5" descr="2013-9-2 下午 03-46-00.png"/>
          <p:cNvPicPr>
            <a:picLocks noChangeAspect="1"/>
          </p:cNvPicPr>
          <p:nvPr/>
        </p:nvPicPr>
        <p:blipFill>
          <a:blip r:embed="rId4" cstate="print"/>
          <a:stretch>
            <a:fillRect/>
          </a:stretch>
        </p:blipFill>
        <p:spPr>
          <a:xfrm>
            <a:off x="2195736" y="1068488"/>
            <a:ext cx="504056" cy="48830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836712"/>
            <a:ext cx="8229600" cy="564672"/>
          </a:xfrm>
        </p:spPr>
        <p:txBody>
          <a:bodyPr anchor="t">
            <a:normAutofit/>
          </a:bodyPr>
          <a:lstStyle/>
          <a:p>
            <a:r>
              <a:rPr lang="zh-TW" altLang="en-US" sz="2800" dirty="0" smtClean="0"/>
              <a:t>複製物件</a:t>
            </a:r>
            <a:endParaRPr lang="zh-TW" altLang="en-US" sz="2800" dirty="0"/>
          </a:p>
        </p:txBody>
      </p:sp>
      <p:pic>
        <p:nvPicPr>
          <p:cNvPr id="4" name="內容版面配置區 3" descr="2013-9-2 下午 03-33-28.png"/>
          <p:cNvPicPr>
            <a:picLocks noGrp="1" noChangeAspect="1"/>
          </p:cNvPicPr>
          <p:nvPr>
            <p:ph idx="1"/>
          </p:nvPr>
        </p:nvPicPr>
        <p:blipFill>
          <a:blip r:embed="rId2" cstate="print"/>
          <a:stretch>
            <a:fillRect/>
          </a:stretch>
        </p:blipFill>
        <p:spPr>
          <a:xfrm>
            <a:off x="179512" y="2420888"/>
            <a:ext cx="8794967" cy="4153744"/>
          </a:xfrm>
        </p:spPr>
      </p:pic>
      <p:pic>
        <p:nvPicPr>
          <p:cNvPr id="5" name="圖片 4" descr="2013-9-2 下午 03-32-45.png"/>
          <p:cNvPicPr>
            <a:picLocks noChangeAspect="1"/>
          </p:cNvPicPr>
          <p:nvPr/>
        </p:nvPicPr>
        <p:blipFill>
          <a:blip r:embed="rId3" cstate="print"/>
          <a:stretch>
            <a:fillRect/>
          </a:stretch>
        </p:blipFill>
        <p:spPr>
          <a:xfrm>
            <a:off x="6228184" y="4159767"/>
            <a:ext cx="2609524" cy="2342857"/>
          </a:xfrm>
          <a:prstGeom prst="rect">
            <a:avLst/>
          </a:prstGeom>
        </p:spPr>
      </p:pic>
      <p:sp>
        <p:nvSpPr>
          <p:cNvPr id="6" name="文字方塊 5"/>
          <p:cNvSpPr txBox="1"/>
          <p:nvPr/>
        </p:nvSpPr>
        <p:spPr>
          <a:xfrm>
            <a:off x="539552" y="1340768"/>
            <a:ext cx="7488832" cy="966547"/>
          </a:xfrm>
          <a:prstGeom prst="rect">
            <a:avLst/>
          </a:prstGeom>
          <a:noFill/>
        </p:spPr>
        <p:txBody>
          <a:bodyPr wrap="square" rtlCol="0">
            <a:spAutoFit/>
          </a:bodyPr>
          <a:lstStyle/>
          <a:p>
            <a:pPr>
              <a:lnSpc>
                <a:spcPct val="150000"/>
              </a:lnSpc>
            </a:pPr>
            <a:r>
              <a:rPr lang="zh-TW" altLang="en-US" sz="2000" dirty="0" smtClean="0">
                <a:latin typeface="+mj-ea"/>
                <a:ea typeface="+mj-ea"/>
              </a:rPr>
              <a:t>按著 </a:t>
            </a:r>
            <a:r>
              <a:rPr lang="en-US" altLang="zh-TW" sz="2000" dirty="0" smtClean="0">
                <a:latin typeface="+mj-ea"/>
                <a:ea typeface="+mj-ea"/>
              </a:rPr>
              <a:t>Shift </a:t>
            </a:r>
            <a:r>
              <a:rPr lang="zh-TW" altLang="en-US" sz="2000" dirty="0" smtClean="0">
                <a:latin typeface="+mj-ea"/>
                <a:ea typeface="+mj-ea"/>
              </a:rPr>
              <a:t>鍵再使用移動工具，就可以同時複製物件，您可以從 </a:t>
            </a:r>
            <a:r>
              <a:rPr lang="en-US" altLang="zh-TW" sz="2000" dirty="0" smtClean="0">
                <a:latin typeface="+mj-ea"/>
                <a:ea typeface="+mj-ea"/>
              </a:rPr>
              <a:t>Clone Options </a:t>
            </a:r>
            <a:r>
              <a:rPr lang="zh-TW" altLang="en-US" sz="2000" dirty="0" smtClean="0">
                <a:latin typeface="+mj-ea"/>
                <a:ea typeface="+mj-ea"/>
              </a:rPr>
              <a:t>對話框設定複製模式與複製的數量。</a:t>
            </a:r>
            <a:endParaRPr lang="zh-TW" altLang="en-US" sz="2000" dirty="0">
              <a:latin typeface="+mj-ea"/>
              <a:ea typeface="+mj-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descr="2013-9-2 上午 12-37-11.png"/>
          <p:cNvPicPr>
            <a:picLocks noChangeAspect="1"/>
          </p:cNvPicPr>
          <p:nvPr/>
        </p:nvPicPr>
        <p:blipFill>
          <a:blip r:embed="rId2" cstate="print"/>
          <a:stretch>
            <a:fillRect/>
          </a:stretch>
        </p:blipFill>
        <p:spPr>
          <a:xfrm>
            <a:off x="6876256" y="2708920"/>
            <a:ext cx="2039388" cy="3888432"/>
          </a:xfrm>
          <a:prstGeom prst="rect">
            <a:avLst/>
          </a:prstGeom>
        </p:spPr>
      </p:pic>
      <p:pic>
        <p:nvPicPr>
          <p:cNvPr id="7" name="圖片 6" descr="2013-9-2 上午 12-38-23.png"/>
          <p:cNvPicPr>
            <a:picLocks noChangeAspect="1"/>
          </p:cNvPicPr>
          <p:nvPr/>
        </p:nvPicPr>
        <p:blipFill>
          <a:blip r:embed="rId3" cstate="print"/>
          <a:stretch>
            <a:fillRect/>
          </a:stretch>
        </p:blipFill>
        <p:spPr>
          <a:xfrm>
            <a:off x="3420978" y="3132992"/>
            <a:ext cx="3383270" cy="3476960"/>
          </a:xfrm>
          <a:prstGeom prst="rect">
            <a:avLst/>
          </a:prstGeom>
        </p:spPr>
      </p:pic>
      <p:sp>
        <p:nvSpPr>
          <p:cNvPr id="2" name="標題 1"/>
          <p:cNvSpPr>
            <a:spLocks noGrp="1"/>
          </p:cNvSpPr>
          <p:nvPr>
            <p:ph type="title"/>
          </p:nvPr>
        </p:nvSpPr>
        <p:spPr>
          <a:xfrm>
            <a:off x="1059522" y="1444673"/>
            <a:ext cx="2361456" cy="576064"/>
          </a:xfrm>
        </p:spPr>
        <p:txBody>
          <a:bodyPr anchor="t">
            <a:normAutofit/>
          </a:bodyPr>
          <a:lstStyle/>
          <a:p>
            <a:r>
              <a:rPr lang="zh-TW" altLang="en-US" sz="2800" dirty="0" smtClean="0"/>
              <a:t>材質設定</a:t>
            </a:r>
            <a:endParaRPr lang="zh-TW" altLang="en-US" sz="2800" dirty="0"/>
          </a:p>
        </p:txBody>
      </p:sp>
      <p:pic>
        <p:nvPicPr>
          <p:cNvPr id="5" name="內容版面配置區 4" descr="2013-9-2 上午 12-34-00.png"/>
          <p:cNvPicPr>
            <a:picLocks noGrp="1" noChangeAspect="1"/>
          </p:cNvPicPr>
          <p:nvPr>
            <p:ph idx="1"/>
          </p:nvPr>
        </p:nvPicPr>
        <p:blipFill>
          <a:blip r:embed="rId4" cstate="print"/>
          <a:stretch>
            <a:fillRect/>
          </a:stretch>
        </p:blipFill>
        <p:spPr>
          <a:xfrm>
            <a:off x="2555776" y="1412776"/>
            <a:ext cx="520316" cy="504056"/>
          </a:xfrm>
        </p:spPr>
      </p:pic>
      <p:sp>
        <p:nvSpPr>
          <p:cNvPr id="6" name="文字方塊 5"/>
          <p:cNvSpPr txBox="1"/>
          <p:nvPr/>
        </p:nvSpPr>
        <p:spPr>
          <a:xfrm>
            <a:off x="424535" y="2020737"/>
            <a:ext cx="7488832" cy="78572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1">
                <a:satMod val="175000"/>
                <a:alpha val="40000"/>
              </a:schemeClr>
            </a:glow>
            <a:outerShdw blurRad="50800" dist="38100" dir="2700000" algn="tl" rotWithShape="0">
              <a:prstClr val="black">
                <a:alpha val="40000"/>
              </a:prstClr>
            </a:outerShdw>
          </a:effectLst>
        </p:spPr>
        <p:txBody>
          <a:bodyPr wrap="square" rtlCol="0">
            <a:spAutoFit/>
          </a:bodyPr>
          <a:lstStyle/>
          <a:p>
            <a:pPr>
              <a:lnSpc>
                <a:spcPct val="150000"/>
              </a:lnSpc>
            </a:pPr>
            <a:r>
              <a:rPr lang="en-US" altLang="zh-TW" sz="1600" dirty="0" smtClean="0">
                <a:latin typeface="+mj-ea"/>
                <a:ea typeface="+mj-ea"/>
              </a:rPr>
              <a:t>3d Max </a:t>
            </a:r>
            <a:r>
              <a:rPr lang="zh-TW" altLang="en-US" sz="1600" dirty="0" smtClean="0">
                <a:latin typeface="+mj-ea"/>
                <a:ea typeface="+mj-ea"/>
              </a:rPr>
              <a:t>可以實現真實的物件材質，也可以製作卡通風格的效果。</a:t>
            </a:r>
            <a:r>
              <a:rPr lang="en-US" altLang="zh-TW" sz="1600" dirty="0" smtClean="0">
                <a:latin typeface="+mj-ea"/>
                <a:ea typeface="+mj-ea"/>
              </a:rPr>
              <a:t> 3d Max</a:t>
            </a:r>
            <a:r>
              <a:rPr lang="zh-TW" altLang="en-US" sz="1600" dirty="0" smtClean="0">
                <a:latin typeface="+mj-ea"/>
                <a:ea typeface="+mj-ea"/>
              </a:rPr>
              <a:t>材質的屬性是透過不同的通道進行設定，並且大部份的材質是以多層次的架構來呈現。</a:t>
            </a:r>
            <a:endParaRPr lang="zh-TW" altLang="en-US" sz="1600" dirty="0">
              <a:latin typeface="+mj-ea"/>
              <a:ea typeface="+mj-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836712"/>
            <a:ext cx="8229600" cy="504056"/>
          </a:xfrm>
        </p:spPr>
        <p:txBody>
          <a:bodyPr anchor="t">
            <a:normAutofit/>
          </a:bodyPr>
          <a:lstStyle/>
          <a:p>
            <a:r>
              <a:rPr lang="en-US" altLang="zh-TW" sz="2800" dirty="0" smtClean="0"/>
              <a:t>3d Max </a:t>
            </a:r>
            <a:r>
              <a:rPr lang="zh-TW" altLang="en-US" sz="2800" dirty="0" smtClean="0"/>
              <a:t>渲染輸出</a:t>
            </a:r>
            <a:endParaRPr lang="zh-TW" altLang="en-US" sz="2800" dirty="0"/>
          </a:p>
        </p:txBody>
      </p:sp>
      <p:sp>
        <p:nvSpPr>
          <p:cNvPr id="3" name="內容版面配置區 2"/>
          <p:cNvSpPr>
            <a:spLocks noGrp="1"/>
          </p:cNvSpPr>
          <p:nvPr>
            <p:ph idx="1"/>
          </p:nvPr>
        </p:nvSpPr>
        <p:spPr>
          <a:xfrm>
            <a:off x="457200" y="1412776"/>
            <a:ext cx="8229600" cy="4389120"/>
          </a:xfrm>
        </p:spPr>
        <p:txBody>
          <a:bodyPr>
            <a:normAutofit/>
          </a:bodyPr>
          <a:lstStyle/>
          <a:p>
            <a:pPr>
              <a:lnSpc>
                <a:spcPct val="150000"/>
              </a:lnSpc>
            </a:pPr>
            <a:r>
              <a:rPr lang="en-US" altLang="zh-TW" sz="2000" dirty="0" smtClean="0">
                <a:latin typeface="+mj-ea"/>
                <a:ea typeface="+mj-ea"/>
              </a:rPr>
              <a:t>3d Max </a:t>
            </a:r>
            <a:r>
              <a:rPr lang="zh-TW" altLang="en-US" sz="2000" dirty="0" smtClean="0">
                <a:latin typeface="+mj-ea"/>
                <a:ea typeface="+mj-ea"/>
              </a:rPr>
              <a:t>製作動畫的最後階段是算圖著色，國內的官方中譯為「彩現」，而大陸的使用者稱為「渲染」，翻譯自 </a:t>
            </a:r>
            <a:r>
              <a:rPr lang="en-US" altLang="zh-TW" sz="2000" dirty="0" smtClean="0">
                <a:latin typeface="+mj-ea"/>
                <a:ea typeface="+mj-ea"/>
              </a:rPr>
              <a:t>3d Max </a:t>
            </a:r>
            <a:r>
              <a:rPr lang="zh-TW" altLang="en-US" sz="2000" dirty="0" smtClean="0">
                <a:latin typeface="+mj-ea"/>
                <a:ea typeface="+mj-ea"/>
              </a:rPr>
              <a:t>簡體書籍大多使用渲染一詞，其實指的是「</a:t>
            </a:r>
            <a:r>
              <a:rPr lang="en-US" altLang="zh-TW" sz="2000" dirty="0" smtClean="0">
                <a:latin typeface="+mj-ea"/>
                <a:ea typeface="+mj-ea"/>
              </a:rPr>
              <a:t>Render</a:t>
            </a:r>
            <a:r>
              <a:rPr lang="zh-TW" altLang="en-US" sz="2000" dirty="0" smtClean="0">
                <a:latin typeface="+mj-ea"/>
                <a:ea typeface="+mj-ea"/>
              </a:rPr>
              <a:t>」。</a:t>
            </a:r>
          </a:p>
        </p:txBody>
      </p:sp>
      <p:pic>
        <p:nvPicPr>
          <p:cNvPr id="4" name="圖片 3" descr="2013-9-2 上午 12-28-03.png"/>
          <p:cNvPicPr>
            <a:picLocks noChangeAspect="1"/>
          </p:cNvPicPr>
          <p:nvPr/>
        </p:nvPicPr>
        <p:blipFill>
          <a:blip r:embed="rId2" cstate="print"/>
          <a:stretch>
            <a:fillRect/>
          </a:stretch>
        </p:blipFill>
        <p:spPr>
          <a:xfrm>
            <a:off x="3131840" y="764704"/>
            <a:ext cx="672697" cy="651675"/>
          </a:xfrm>
          <a:prstGeom prst="rect">
            <a:avLst/>
          </a:prstGeom>
        </p:spPr>
      </p:pic>
      <p:pic>
        <p:nvPicPr>
          <p:cNvPr id="5" name="圖片 4" descr="2013-9-2 上午 12-29-12.png"/>
          <p:cNvPicPr>
            <a:picLocks noChangeAspect="1"/>
          </p:cNvPicPr>
          <p:nvPr/>
        </p:nvPicPr>
        <p:blipFill>
          <a:blip r:embed="rId3" cstate="print"/>
          <a:stretch>
            <a:fillRect/>
          </a:stretch>
        </p:blipFill>
        <p:spPr>
          <a:xfrm>
            <a:off x="5724128" y="2437750"/>
            <a:ext cx="2527461" cy="42751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90872" y="1076106"/>
            <a:ext cx="8229600" cy="552694"/>
          </a:xfrm>
        </p:spPr>
        <p:txBody>
          <a:bodyPr anchor="t">
            <a:normAutofit/>
          </a:bodyPr>
          <a:lstStyle/>
          <a:p>
            <a:r>
              <a:rPr lang="zh-TW" altLang="en-US" sz="2800" dirty="0" smtClean="0">
                <a:latin typeface="+mj-ea"/>
              </a:rPr>
              <a:t>命令面板</a:t>
            </a:r>
            <a:r>
              <a:rPr lang="en-US" altLang="zh-TW" sz="2800" dirty="0" smtClean="0">
                <a:latin typeface="+mj-ea"/>
              </a:rPr>
              <a:t>(Command Panel)</a:t>
            </a:r>
            <a:endParaRPr lang="zh-TW" altLang="en-US" sz="2800" dirty="0">
              <a:latin typeface="+mj-ea"/>
            </a:endParaRPr>
          </a:p>
        </p:txBody>
      </p:sp>
      <p:sp>
        <p:nvSpPr>
          <p:cNvPr id="5" name="文字方塊 4"/>
          <p:cNvSpPr txBox="1"/>
          <p:nvPr/>
        </p:nvSpPr>
        <p:spPr>
          <a:xfrm>
            <a:off x="3428992" y="2214554"/>
            <a:ext cx="4786346" cy="327487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zh-TW" altLang="en-US" sz="2000" dirty="0" smtClean="0">
                <a:latin typeface="+mj-ea"/>
                <a:ea typeface="+mj-ea"/>
              </a:rPr>
              <a:t>每個面板都有不同的功能，建立模型時需用建立面板</a:t>
            </a:r>
            <a:r>
              <a:rPr lang="en-US" altLang="zh-TW" sz="2000" dirty="0" smtClean="0">
                <a:latin typeface="+mj-ea"/>
                <a:ea typeface="+mj-ea"/>
              </a:rPr>
              <a:t>(Create)</a:t>
            </a:r>
            <a:r>
              <a:rPr lang="zh-TW" altLang="en-US" sz="2000" dirty="0" smtClean="0">
                <a:latin typeface="+mj-ea"/>
                <a:ea typeface="+mj-ea"/>
              </a:rPr>
              <a:t>中所提供的基本形體或建模方式來建立，修改面板</a:t>
            </a:r>
            <a:r>
              <a:rPr lang="en-US" altLang="zh-TW" sz="2000" dirty="0" smtClean="0">
                <a:latin typeface="+mj-ea"/>
                <a:ea typeface="+mj-ea"/>
              </a:rPr>
              <a:t>(Modify)</a:t>
            </a:r>
            <a:r>
              <a:rPr lang="zh-TW" altLang="en-US" sz="2000" dirty="0" smtClean="0">
                <a:latin typeface="+mj-ea"/>
                <a:ea typeface="+mj-ea"/>
              </a:rPr>
              <a:t>則可以改修模型物件，層級面板</a:t>
            </a:r>
            <a:r>
              <a:rPr lang="en-US" altLang="zh-TW" sz="2000" dirty="0" smtClean="0">
                <a:latin typeface="+mj-ea"/>
                <a:ea typeface="+mj-ea"/>
              </a:rPr>
              <a:t>(Hierarchy)</a:t>
            </a:r>
            <a:r>
              <a:rPr lang="zh-TW" altLang="en-US" sz="2000" dirty="0" smtClean="0">
                <a:latin typeface="+mj-ea"/>
                <a:ea typeface="+mj-ea"/>
              </a:rPr>
              <a:t>可調整 </a:t>
            </a:r>
            <a:r>
              <a:rPr lang="en-US" altLang="zh-TW" sz="2000" dirty="0" smtClean="0">
                <a:latin typeface="+mj-ea"/>
                <a:ea typeface="+mj-ea"/>
              </a:rPr>
              <a:t>3D </a:t>
            </a:r>
            <a:r>
              <a:rPr lang="zh-TW" altLang="en-US" sz="2000" dirty="0" smtClean="0">
                <a:latin typeface="+mj-ea"/>
                <a:ea typeface="+mj-ea"/>
              </a:rPr>
              <a:t>物件的軸心、母子互動關係等，動作面板</a:t>
            </a:r>
            <a:r>
              <a:rPr lang="en-US" altLang="zh-TW" sz="2000" dirty="0" smtClean="0">
                <a:latin typeface="+mj-ea"/>
                <a:ea typeface="+mj-ea"/>
              </a:rPr>
              <a:t>(Motion)</a:t>
            </a:r>
            <a:r>
              <a:rPr lang="zh-TW" altLang="en-US" sz="2000" dirty="0" smtClean="0">
                <a:latin typeface="+mj-ea"/>
                <a:ea typeface="+mj-ea"/>
              </a:rPr>
              <a:t>可修正調整物件動畫時的動態表現。</a:t>
            </a:r>
            <a:endParaRPr lang="zh-TW" altLang="en-US" sz="2000" dirty="0">
              <a:latin typeface="+mj-ea"/>
              <a:ea typeface="+mj-ea"/>
            </a:endParaRPr>
          </a:p>
        </p:txBody>
      </p:sp>
      <p:pic>
        <p:nvPicPr>
          <p:cNvPr id="6" name="圖片 5" descr="2013-9-6 上午 10-49-50.png"/>
          <p:cNvPicPr>
            <a:picLocks noChangeAspect="1"/>
          </p:cNvPicPr>
          <p:nvPr/>
        </p:nvPicPr>
        <p:blipFill>
          <a:blip r:embed="rId2" cstate="print"/>
          <a:stretch>
            <a:fillRect/>
          </a:stretch>
        </p:blipFill>
        <p:spPr>
          <a:xfrm>
            <a:off x="611560" y="1916832"/>
            <a:ext cx="2592288" cy="4320481"/>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90872" y="692696"/>
            <a:ext cx="8229600" cy="552694"/>
          </a:xfrm>
        </p:spPr>
        <p:txBody>
          <a:bodyPr anchor="t">
            <a:normAutofit/>
          </a:bodyPr>
          <a:lstStyle/>
          <a:p>
            <a:r>
              <a:rPr lang="zh-TW" altLang="en-US" sz="2800" dirty="0" smtClean="0">
                <a:latin typeface="+mj-ea"/>
              </a:rPr>
              <a:t>命令面板</a:t>
            </a:r>
            <a:r>
              <a:rPr lang="en-US" altLang="zh-TW" sz="2800" dirty="0" smtClean="0">
                <a:latin typeface="+mj-ea"/>
              </a:rPr>
              <a:t>(Command Panel)</a:t>
            </a:r>
            <a:endParaRPr lang="zh-TW" altLang="en-US" sz="2800" dirty="0">
              <a:latin typeface="+mj-ea"/>
            </a:endParaRPr>
          </a:p>
        </p:txBody>
      </p:sp>
      <p:pic>
        <p:nvPicPr>
          <p:cNvPr id="12" name="圖片 11" descr="2013-9-6 上午 10-54-15.png"/>
          <p:cNvPicPr>
            <a:picLocks noChangeAspect="1"/>
          </p:cNvPicPr>
          <p:nvPr/>
        </p:nvPicPr>
        <p:blipFill>
          <a:blip r:embed="rId2" cstate="print"/>
          <a:stretch>
            <a:fillRect/>
          </a:stretch>
        </p:blipFill>
        <p:spPr>
          <a:xfrm>
            <a:off x="201411" y="1412776"/>
            <a:ext cx="698181" cy="698181"/>
          </a:xfrm>
          <a:prstGeom prst="rect">
            <a:avLst/>
          </a:prstGeom>
        </p:spPr>
      </p:pic>
      <p:pic>
        <p:nvPicPr>
          <p:cNvPr id="13" name="圖片 12" descr="2013-9-6 上午 10-54-28.png"/>
          <p:cNvPicPr>
            <a:picLocks noChangeAspect="1"/>
          </p:cNvPicPr>
          <p:nvPr/>
        </p:nvPicPr>
        <p:blipFill>
          <a:blip r:embed="rId3" cstate="print"/>
          <a:stretch>
            <a:fillRect/>
          </a:stretch>
        </p:blipFill>
        <p:spPr>
          <a:xfrm>
            <a:off x="221237" y="2276872"/>
            <a:ext cx="678355" cy="704446"/>
          </a:xfrm>
          <a:prstGeom prst="rect">
            <a:avLst/>
          </a:prstGeom>
        </p:spPr>
      </p:pic>
      <p:pic>
        <p:nvPicPr>
          <p:cNvPr id="14" name="圖片 13" descr="2013-9-6 上午 10-54-43.png"/>
          <p:cNvPicPr>
            <a:picLocks noChangeAspect="1"/>
          </p:cNvPicPr>
          <p:nvPr/>
        </p:nvPicPr>
        <p:blipFill>
          <a:blip r:embed="rId4" cstate="print"/>
          <a:stretch>
            <a:fillRect/>
          </a:stretch>
        </p:blipFill>
        <p:spPr>
          <a:xfrm>
            <a:off x="179512" y="3140968"/>
            <a:ext cx="724272" cy="724272"/>
          </a:xfrm>
          <a:prstGeom prst="rect">
            <a:avLst/>
          </a:prstGeom>
        </p:spPr>
      </p:pic>
      <p:pic>
        <p:nvPicPr>
          <p:cNvPr id="15" name="圖片 14" descr="2013-9-6 上午 10-56-55.png"/>
          <p:cNvPicPr>
            <a:picLocks noChangeAspect="1"/>
          </p:cNvPicPr>
          <p:nvPr/>
        </p:nvPicPr>
        <p:blipFill>
          <a:blip r:embed="rId5" cstate="print"/>
          <a:stretch>
            <a:fillRect/>
          </a:stretch>
        </p:blipFill>
        <p:spPr>
          <a:xfrm>
            <a:off x="179512" y="4077072"/>
            <a:ext cx="730537" cy="652264"/>
          </a:xfrm>
          <a:prstGeom prst="rect">
            <a:avLst/>
          </a:prstGeom>
        </p:spPr>
      </p:pic>
      <p:pic>
        <p:nvPicPr>
          <p:cNvPr id="16" name="圖片 15" descr="2013-9-6 上午 10-57-13.png"/>
          <p:cNvPicPr>
            <a:picLocks noChangeAspect="1"/>
          </p:cNvPicPr>
          <p:nvPr/>
        </p:nvPicPr>
        <p:blipFill>
          <a:blip r:embed="rId6" cstate="print"/>
          <a:stretch>
            <a:fillRect/>
          </a:stretch>
        </p:blipFill>
        <p:spPr>
          <a:xfrm>
            <a:off x="179512" y="4989156"/>
            <a:ext cx="704446" cy="600084"/>
          </a:xfrm>
          <a:prstGeom prst="rect">
            <a:avLst/>
          </a:prstGeom>
        </p:spPr>
      </p:pic>
      <p:pic>
        <p:nvPicPr>
          <p:cNvPr id="17" name="圖片 16" descr="2013-9-6 上午 10-57-22.png"/>
          <p:cNvPicPr>
            <a:picLocks noChangeAspect="1"/>
          </p:cNvPicPr>
          <p:nvPr/>
        </p:nvPicPr>
        <p:blipFill>
          <a:blip r:embed="rId7" cstate="print"/>
          <a:stretch>
            <a:fillRect/>
          </a:stretch>
        </p:blipFill>
        <p:spPr>
          <a:xfrm>
            <a:off x="179512" y="5873080"/>
            <a:ext cx="704446" cy="652264"/>
          </a:xfrm>
          <a:prstGeom prst="rect">
            <a:avLst/>
          </a:prstGeom>
        </p:spPr>
      </p:pic>
      <p:sp>
        <p:nvSpPr>
          <p:cNvPr id="18" name="文字方塊 17"/>
          <p:cNvSpPr txBox="1"/>
          <p:nvPr/>
        </p:nvSpPr>
        <p:spPr>
          <a:xfrm>
            <a:off x="971600" y="1063079"/>
            <a:ext cx="8064896" cy="5462265"/>
          </a:xfrm>
          <a:prstGeom prst="rect">
            <a:avLst/>
          </a:prstGeom>
          <a:noFill/>
        </p:spPr>
        <p:txBody>
          <a:bodyPr wrap="square" rtlCol="0">
            <a:spAutoFit/>
          </a:bodyPr>
          <a:lstStyle/>
          <a:p>
            <a:pPr>
              <a:lnSpc>
                <a:spcPct val="300000"/>
              </a:lnSpc>
            </a:pPr>
            <a:r>
              <a:rPr lang="zh-TW" altLang="zh-TW" sz="2000" dirty="0" smtClean="0">
                <a:latin typeface="+mj-ea"/>
                <a:ea typeface="+mj-ea"/>
              </a:rPr>
              <a:t>創建面板</a:t>
            </a:r>
            <a:r>
              <a:rPr lang="zh-TW" altLang="en-US" sz="2000" dirty="0" smtClean="0">
                <a:latin typeface="+mj-ea"/>
                <a:ea typeface="+mj-ea"/>
              </a:rPr>
              <a:t>：</a:t>
            </a:r>
            <a:r>
              <a:rPr lang="zh-TW" altLang="zh-TW" sz="2000" dirty="0" smtClean="0">
                <a:latin typeface="+mj-ea"/>
                <a:ea typeface="+mj-ea"/>
              </a:rPr>
              <a:t>包含用於創建對象的控件：幾何體、攝影機、燈光等等。</a:t>
            </a:r>
            <a:br>
              <a:rPr lang="zh-TW" altLang="zh-TW" sz="2000" dirty="0" smtClean="0">
                <a:latin typeface="+mj-ea"/>
                <a:ea typeface="+mj-ea"/>
              </a:rPr>
            </a:br>
            <a:r>
              <a:rPr lang="zh-TW" altLang="zh-TW" sz="2000" dirty="0" smtClean="0">
                <a:latin typeface="+mj-ea"/>
                <a:ea typeface="+mj-ea"/>
              </a:rPr>
              <a:t>修改面板</a:t>
            </a:r>
            <a:r>
              <a:rPr lang="zh-TW" altLang="en-US" sz="2000" dirty="0" smtClean="0">
                <a:latin typeface="+mj-ea"/>
                <a:ea typeface="+mj-ea"/>
              </a:rPr>
              <a:t>：</a:t>
            </a:r>
            <a:r>
              <a:rPr lang="zh-TW" altLang="zh-TW" sz="2000" dirty="0" smtClean="0">
                <a:latin typeface="+mj-ea"/>
                <a:ea typeface="+mj-ea"/>
              </a:rPr>
              <a:t>包含用於將修改器應用於對象，以及編輯可編輯對象的控件。</a:t>
            </a:r>
            <a:br>
              <a:rPr lang="zh-TW" altLang="zh-TW" sz="2000" dirty="0" smtClean="0">
                <a:latin typeface="+mj-ea"/>
                <a:ea typeface="+mj-ea"/>
              </a:rPr>
            </a:br>
            <a:r>
              <a:rPr lang="zh-TW" altLang="zh-TW" sz="2000" dirty="0" smtClean="0">
                <a:latin typeface="+mj-ea"/>
                <a:ea typeface="+mj-ea"/>
              </a:rPr>
              <a:t>層次面板</a:t>
            </a:r>
            <a:r>
              <a:rPr lang="zh-TW" altLang="en-US" sz="2000" dirty="0" smtClean="0">
                <a:latin typeface="+mj-ea"/>
              </a:rPr>
              <a:t>： </a:t>
            </a:r>
            <a:r>
              <a:rPr lang="zh-TW" altLang="zh-TW" sz="2000" dirty="0" smtClean="0">
                <a:latin typeface="+mj-ea"/>
                <a:ea typeface="+mj-ea"/>
              </a:rPr>
              <a:t>包含用於管理層次、關節和反向運動學中鏈接的控件。</a:t>
            </a:r>
            <a:br>
              <a:rPr lang="zh-TW" altLang="zh-TW" sz="2000" dirty="0" smtClean="0">
                <a:latin typeface="+mj-ea"/>
                <a:ea typeface="+mj-ea"/>
              </a:rPr>
            </a:br>
            <a:r>
              <a:rPr lang="zh-TW" altLang="zh-TW" sz="2000" dirty="0" smtClean="0">
                <a:latin typeface="+mj-ea"/>
                <a:ea typeface="+mj-ea"/>
              </a:rPr>
              <a:t>運動面板</a:t>
            </a:r>
            <a:r>
              <a:rPr lang="zh-TW" altLang="en-US" sz="2000" dirty="0" smtClean="0">
                <a:latin typeface="+mj-ea"/>
              </a:rPr>
              <a:t>： </a:t>
            </a:r>
            <a:r>
              <a:rPr lang="zh-TW" altLang="zh-TW" sz="2000" dirty="0" smtClean="0">
                <a:latin typeface="+mj-ea"/>
                <a:ea typeface="+mj-ea"/>
              </a:rPr>
              <a:t>包含動畫控制器和軌蹟的控件。</a:t>
            </a:r>
            <a:br>
              <a:rPr lang="zh-TW" altLang="zh-TW" sz="2000" dirty="0" smtClean="0">
                <a:latin typeface="+mj-ea"/>
                <a:ea typeface="+mj-ea"/>
              </a:rPr>
            </a:br>
            <a:r>
              <a:rPr lang="zh-TW" altLang="zh-TW" sz="2000" dirty="0" smtClean="0">
                <a:latin typeface="+mj-ea"/>
                <a:ea typeface="+mj-ea"/>
              </a:rPr>
              <a:t>顯示面板</a:t>
            </a:r>
            <a:r>
              <a:rPr lang="zh-TW" altLang="en-US" sz="2000" dirty="0" smtClean="0">
                <a:latin typeface="+mj-ea"/>
              </a:rPr>
              <a:t>： </a:t>
            </a:r>
            <a:r>
              <a:rPr lang="zh-TW" altLang="zh-TW" sz="2000" dirty="0" smtClean="0">
                <a:latin typeface="+mj-ea"/>
                <a:ea typeface="+mj-ea"/>
              </a:rPr>
              <a:t>包含用於隱藏和顯示對象的控件，以及其他顯示選項。</a:t>
            </a:r>
            <a:br>
              <a:rPr lang="zh-TW" altLang="zh-TW" sz="2000" dirty="0" smtClean="0">
                <a:latin typeface="+mj-ea"/>
                <a:ea typeface="+mj-ea"/>
              </a:rPr>
            </a:br>
            <a:r>
              <a:rPr lang="zh-TW" altLang="zh-TW" sz="2000" dirty="0" smtClean="0">
                <a:latin typeface="+mj-ea"/>
                <a:ea typeface="+mj-ea"/>
              </a:rPr>
              <a:t>工具面板</a:t>
            </a:r>
            <a:r>
              <a:rPr lang="zh-TW" altLang="en-US" sz="2000" dirty="0" smtClean="0">
                <a:latin typeface="+mj-ea"/>
              </a:rPr>
              <a:t>： </a:t>
            </a:r>
            <a:r>
              <a:rPr lang="zh-TW" altLang="zh-TW" sz="2000" dirty="0" smtClean="0">
                <a:latin typeface="+mj-ea"/>
                <a:ea typeface="+mj-ea"/>
              </a:rPr>
              <a:t>包含其他工具程序，其中大多數是3ds max 的</a:t>
            </a:r>
            <a:r>
              <a:rPr lang="zh-TW" altLang="en-US" sz="2000" dirty="0" smtClean="0">
                <a:latin typeface="+mj-ea"/>
                <a:ea typeface="+mj-ea"/>
              </a:rPr>
              <a:t>外掛程式</a:t>
            </a:r>
            <a:r>
              <a:rPr lang="zh-TW" altLang="zh-TW" sz="2000" dirty="0" smtClean="0">
                <a:latin typeface="+mj-ea"/>
                <a:ea typeface="+mj-ea"/>
              </a:rPr>
              <a:t>。</a:t>
            </a:r>
            <a:endParaRPr lang="zh-TW" altLang="en-US" sz="2000" dirty="0">
              <a:latin typeface="+mj-ea"/>
              <a:ea typeface="+mj-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18864" y="920112"/>
            <a:ext cx="8229600" cy="564672"/>
          </a:xfrm>
        </p:spPr>
        <p:txBody>
          <a:bodyPr anchor="t">
            <a:normAutofit/>
          </a:bodyPr>
          <a:lstStyle/>
          <a:p>
            <a:r>
              <a:rPr lang="zh-TW" altLang="zh-TW" sz="2800" dirty="0" smtClean="0">
                <a:latin typeface="+mj-ea"/>
              </a:rPr>
              <a:t>創建面板</a:t>
            </a:r>
            <a:endParaRPr lang="zh-TW" altLang="en-US" sz="2800" dirty="0"/>
          </a:p>
        </p:txBody>
      </p:sp>
      <p:sp>
        <p:nvSpPr>
          <p:cNvPr id="4" name="內容版面配置區 3"/>
          <p:cNvSpPr>
            <a:spLocks noGrp="1"/>
          </p:cNvSpPr>
          <p:nvPr>
            <p:ph idx="1"/>
          </p:nvPr>
        </p:nvSpPr>
        <p:spPr>
          <a:xfrm>
            <a:off x="457200" y="1484784"/>
            <a:ext cx="8229600" cy="4389120"/>
          </a:xfrm>
        </p:spPr>
        <p:txBody>
          <a:bodyPr/>
          <a:lstStyle/>
          <a:p>
            <a:r>
              <a:rPr lang="zh-TW" altLang="en-US" sz="2000" dirty="0" smtClean="0">
                <a:latin typeface="+mj-ea"/>
                <a:ea typeface="+mj-ea"/>
              </a:rPr>
              <a:t>創建面板提供的對像類別如下：</a:t>
            </a:r>
          </a:p>
          <a:p>
            <a:endParaRPr lang="zh-TW" altLang="en-US" dirty="0"/>
          </a:p>
        </p:txBody>
      </p:sp>
      <p:pic>
        <p:nvPicPr>
          <p:cNvPr id="10" name="圖片 9" descr="2013-9-6 上午 11-08-08.png"/>
          <p:cNvPicPr>
            <a:picLocks noChangeAspect="1"/>
          </p:cNvPicPr>
          <p:nvPr/>
        </p:nvPicPr>
        <p:blipFill>
          <a:blip r:embed="rId2" cstate="print"/>
          <a:stretch>
            <a:fillRect/>
          </a:stretch>
        </p:blipFill>
        <p:spPr>
          <a:xfrm>
            <a:off x="467544" y="2132856"/>
            <a:ext cx="606374" cy="581111"/>
          </a:xfrm>
          <a:prstGeom prst="rect">
            <a:avLst/>
          </a:prstGeom>
        </p:spPr>
      </p:pic>
      <p:pic>
        <p:nvPicPr>
          <p:cNvPr id="11" name="圖片 10" descr="2013-9-6 上午 11-08-13.png"/>
          <p:cNvPicPr>
            <a:picLocks noChangeAspect="1"/>
          </p:cNvPicPr>
          <p:nvPr/>
        </p:nvPicPr>
        <p:blipFill>
          <a:blip r:embed="rId3" cstate="print"/>
          <a:stretch>
            <a:fillRect/>
          </a:stretch>
        </p:blipFill>
        <p:spPr>
          <a:xfrm>
            <a:off x="467544" y="3212976"/>
            <a:ext cx="606374" cy="581111"/>
          </a:xfrm>
          <a:prstGeom prst="rect">
            <a:avLst/>
          </a:prstGeom>
        </p:spPr>
      </p:pic>
      <p:pic>
        <p:nvPicPr>
          <p:cNvPr id="12" name="圖片 11" descr="2013-9-6 上午 11-08-15.png"/>
          <p:cNvPicPr>
            <a:picLocks noChangeAspect="1"/>
          </p:cNvPicPr>
          <p:nvPr/>
        </p:nvPicPr>
        <p:blipFill>
          <a:blip r:embed="rId4" cstate="print"/>
          <a:stretch>
            <a:fillRect/>
          </a:stretch>
        </p:blipFill>
        <p:spPr>
          <a:xfrm>
            <a:off x="467544" y="4869160"/>
            <a:ext cx="606374" cy="581111"/>
          </a:xfrm>
          <a:prstGeom prst="rect">
            <a:avLst/>
          </a:prstGeom>
        </p:spPr>
      </p:pic>
      <p:sp>
        <p:nvSpPr>
          <p:cNvPr id="13" name="矩形 12"/>
          <p:cNvSpPr/>
          <p:nvPr/>
        </p:nvSpPr>
        <p:spPr>
          <a:xfrm>
            <a:off x="1187624" y="1988840"/>
            <a:ext cx="7038528" cy="959109"/>
          </a:xfrm>
          <a:prstGeom prst="rect">
            <a:avLst/>
          </a:prstGeom>
        </p:spPr>
        <p:txBody>
          <a:bodyPr wrap="square">
            <a:spAutoFit/>
          </a:bodyPr>
          <a:lstStyle/>
          <a:p>
            <a:pPr>
              <a:lnSpc>
                <a:spcPct val="150000"/>
              </a:lnSpc>
            </a:pPr>
            <a:r>
              <a:rPr lang="zh-TW" altLang="en-US" sz="2000" dirty="0" smtClean="0">
                <a:latin typeface="+mj-ea"/>
                <a:ea typeface="+mj-ea"/>
              </a:rPr>
              <a:t>幾何體：長方體、球體、錐體等</a:t>
            </a:r>
            <a:r>
              <a:rPr lang="en-US" altLang="zh-TW" sz="2000" dirty="0" smtClean="0">
                <a:latin typeface="+mj-ea"/>
                <a:ea typeface="+mj-ea"/>
              </a:rPr>
              <a:t>…</a:t>
            </a:r>
            <a:r>
              <a:rPr lang="zh-TW" altLang="en-US" sz="2000" dirty="0" smtClean="0">
                <a:latin typeface="+mj-ea"/>
                <a:ea typeface="+mj-ea"/>
              </a:rPr>
              <a:t>幾何的基本體，以及粒子系統的更高級的幾何體。</a:t>
            </a:r>
            <a:endParaRPr lang="zh-TW" altLang="en-US" sz="2000" dirty="0">
              <a:latin typeface="+mj-ea"/>
              <a:ea typeface="+mj-ea"/>
            </a:endParaRPr>
          </a:p>
        </p:txBody>
      </p:sp>
      <p:sp>
        <p:nvSpPr>
          <p:cNvPr id="14" name="矩形 13"/>
          <p:cNvSpPr/>
          <p:nvPr/>
        </p:nvSpPr>
        <p:spPr>
          <a:xfrm>
            <a:off x="1187624" y="3068960"/>
            <a:ext cx="7038528" cy="1477328"/>
          </a:xfrm>
          <a:prstGeom prst="rect">
            <a:avLst/>
          </a:prstGeom>
        </p:spPr>
        <p:txBody>
          <a:bodyPr wrap="square">
            <a:spAutoFit/>
          </a:bodyPr>
          <a:lstStyle/>
          <a:p>
            <a:pPr>
              <a:lnSpc>
                <a:spcPct val="150000"/>
              </a:lnSpc>
            </a:pPr>
            <a:r>
              <a:rPr lang="zh-TW" altLang="en-US" sz="2000" dirty="0" smtClean="0">
                <a:latin typeface="+mj-ea"/>
                <a:ea typeface="+mj-ea"/>
              </a:rPr>
              <a:t> 形狀：條線或 </a:t>
            </a:r>
            <a:r>
              <a:rPr lang="en-US" altLang="zh-TW" sz="2000" dirty="0" smtClean="0">
                <a:latin typeface="+mj-ea"/>
                <a:ea typeface="+mj-ea"/>
              </a:rPr>
              <a:t>NURBS </a:t>
            </a:r>
            <a:r>
              <a:rPr lang="zh-TW" altLang="en-US" sz="2000" dirty="0" smtClean="0">
                <a:latin typeface="+mj-ea"/>
                <a:ea typeface="+mj-ea"/>
              </a:rPr>
              <a:t>曲線。它們能夠在</a:t>
            </a:r>
            <a:r>
              <a:rPr lang="en-US" altLang="zh-TW" sz="2000" dirty="0" smtClean="0">
                <a:latin typeface="+mj-ea"/>
                <a:ea typeface="+mj-ea"/>
              </a:rPr>
              <a:t>2D </a:t>
            </a:r>
            <a:r>
              <a:rPr lang="zh-TW" altLang="en-US" sz="2000" dirty="0" smtClean="0">
                <a:latin typeface="+mj-ea"/>
                <a:ea typeface="+mj-ea"/>
              </a:rPr>
              <a:t>空間或</a:t>
            </a:r>
            <a:r>
              <a:rPr lang="en-US" altLang="zh-TW" sz="2000" dirty="0" smtClean="0">
                <a:latin typeface="+mj-ea"/>
                <a:ea typeface="+mj-ea"/>
              </a:rPr>
              <a:t>3D </a:t>
            </a:r>
            <a:r>
              <a:rPr lang="zh-TW" altLang="en-US" sz="2000" dirty="0" smtClean="0">
                <a:latin typeface="+mj-ea"/>
                <a:ea typeface="+mj-ea"/>
              </a:rPr>
              <a:t>空間中存在，可以為形狀指定一個厚度，便於渲染，但主要用於構建其他對象或運動軌跡。</a:t>
            </a:r>
          </a:p>
        </p:txBody>
      </p:sp>
      <p:sp>
        <p:nvSpPr>
          <p:cNvPr id="15" name="矩形 14"/>
          <p:cNvSpPr/>
          <p:nvPr/>
        </p:nvSpPr>
        <p:spPr>
          <a:xfrm>
            <a:off x="1187624" y="4797152"/>
            <a:ext cx="7038528" cy="1477328"/>
          </a:xfrm>
          <a:prstGeom prst="rect">
            <a:avLst/>
          </a:prstGeom>
        </p:spPr>
        <p:txBody>
          <a:bodyPr wrap="square">
            <a:spAutoFit/>
          </a:bodyPr>
          <a:lstStyle/>
          <a:p>
            <a:pPr>
              <a:lnSpc>
                <a:spcPct val="150000"/>
              </a:lnSpc>
            </a:pPr>
            <a:r>
              <a:rPr lang="zh-TW" altLang="en-US" sz="2000" dirty="0" smtClean="0">
                <a:latin typeface="+mj-ea"/>
                <a:ea typeface="+mj-ea"/>
              </a:rPr>
              <a:t>燈光：燈光可以照亮場景，並且可以增加其逼真感。按鍵中有很多種燈光，每一種燈光都將模擬現實世界中不同類型的燈光。</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18864" y="920112"/>
            <a:ext cx="8229600" cy="564672"/>
          </a:xfrm>
        </p:spPr>
        <p:txBody>
          <a:bodyPr anchor="t">
            <a:normAutofit/>
          </a:bodyPr>
          <a:lstStyle/>
          <a:p>
            <a:r>
              <a:rPr lang="zh-TW" altLang="zh-TW" sz="2800" dirty="0" smtClean="0">
                <a:latin typeface="+mj-ea"/>
              </a:rPr>
              <a:t>創建面板</a:t>
            </a:r>
            <a:endParaRPr lang="zh-TW" altLang="en-US" sz="2800" dirty="0"/>
          </a:p>
        </p:txBody>
      </p:sp>
      <p:sp>
        <p:nvSpPr>
          <p:cNvPr id="4" name="內容版面配置區 3"/>
          <p:cNvSpPr>
            <a:spLocks noGrp="1"/>
          </p:cNvSpPr>
          <p:nvPr>
            <p:ph idx="1"/>
          </p:nvPr>
        </p:nvSpPr>
        <p:spPr>
          <a:xfrm>
            <a:off x="457200" y="1484784"/>
            <a:ext cx="8229600" cy="504056"/>
          </a:xfrm>
        </p:spPr>
        <p:txBody>
          <a:bodyPr/>
          <a:lstStyle/>
          <a:p>
            <a:r>
              <a:rPr lang="zh-TW" altLang="en-US" sz="2000" dirty="0" smtClean="0">
                <a:latin typeface="+mj-ea"/>
                <a:ea typeface="+mj-ea"/>
              </a:rPr>
              <a:t>創建面板提供的對像類別如下：</a:t>
            </a:r>
          </a:p>
          <a:p>
            <a:endParaRPr lang="zh-TW" altLang="en-US" dirty="0"/>
          </a:p>
        </p:txBody>
      </p:sp>
      <p:sp>
        <p:nvSpPr>
          <p:cNvPr id="13" name="矩形 12"/>
          <p:cNvSpPr/>
          <p:nvPr/>
        </p:nvSpPr>
        <p:spPr>
          <a:xfrm>
            <a:off x="989856" y="1844824"/>
            <a:ext cx="7038528" cy="1477328"/>
          </a:xfrm>
          <a:prstGeom prst="rect">
            <a:avLst/>
          </a:prstGeom>
        </p:spPr>
        <p:txBody>
          <a:bodyPr wrap="square">
            <a:spAutoFit/>
          </a:bodyPr>
          <a:lstStyle/>
          <a:p>
            <a:pPr>
              <a:lnSpc>
                <a:spcPct val="150000"/>
              </a:lnSpc>
            </a:pPr>
            <a:r>
              <a:rPr lang="zh-TW" altLang="en-US" sz="2000" dirty="0" smtClean="0">
                <a:latin typeface="+mj-ea"/>
                <a:ea typeface="+mj-ea"/>
              </a:rPr>
              <a:t>攝影機：攝影機在標準視口中的視圖上所具有的優勢在於攝影機控制類似於現實世界中的攝影機，並且可以對攝影機位置設置動畫。</a:t>
            </a:r>
            <a:endParaRPr lang="zh-TW" altLang="en-US" sz="2000" dirty="0">
              <a:latin typeface="+mj-ea"/>
              <a:ea typeface="+mj-ea"/>
            </a:endParaRPr>
          </a:p>
        </p:txBody>
      </p:sp>
      <p:pic>
        <p:nvPicPr>
          <p:cNvPr id="16" name="圖片 15" descr="2013-9-6 上午 11-08-18.png"/>
          <p:cNvPicPr>
            <a:picLocks noChangeAspect="1"/>
          </p:cNvPicPr>
          <p:nvPr/>
        </p:nvPicPr>
        <p:blipFill>
          <a:blip r:embed="rId2" cstate="print"/>
          <a:stretch>
            <a:fillRect/>
          </a:stretch>
        </p:blipFill>
        <p:spPr>
          <a:xfrm>
            <a:off x="323528" y="2015842"/>
            <a:ext cx="648072" cy="621070"/>
          </a:xfrm>
          <a:prstGeom prst="rect">
            <a:avLst/>
          </a:prstGeom>
        </p:spPr>
      </p:pic>
      <p:pic>
        <p:nvPicPr>
          <p:cNvPr id="17" name="圖片 16" descr="2013-9-6 上午 11-08-19.png"/>
          <p:cNvPicPr>
            <a:picLocks noChangeAspect="1"/>
          </p:cNvPicPr>
          <p:nvPr/>
        </p:nvPicPr>
        <p:blipFill>
          <a:blip r:embed="rId3" cstate="print"/>
          <a:stretch>
            <a:fillRect/>
          </a:stretch>
        </p:blipFill>
        <p:spPr>
          <a:xfrm>
            <a:off x="370492" y="3429000"/>
            <a:ext cx="601108" cy="576064"/>
          </a:xfrm>
          <a:prstGeom prst="rect">
            <a:avLst/>
          </a:prstGeom>
        </p:spPr>
      </p:pic>
      <p:pic>
        <p:nvPicPr>
          <p:cNvPr id="18" name="圖片 17" descr="2013-9-6 上午 11-08-21.png"/>
          <p:cNvPicPr>
            <a:picLocks noChangeAspect="1"/>
          </p:cNvPicPr>
          <p:nvPr/>
        </p:nvPicPr>
        <p:blipFill>
          <a:blip r:embed="rId4" cstate="print"/>
          <a:stretch>
            <a:fillRect/>
          </a:stretch>
        </p:blipFill>
        <p:spPr>
          <a:xfrm>
            <a:off x="586516" y="4581128"/>
            <a:ext cx="601108" cy="576064"/>
          </a:xfrm>
          <a:prstGeom prst="rect">
            <a:avLst/>
          </a:prstGeom>
        </p:spPr>
      </p:pic>
      <p:pic>
        <p:nvPicPr>
          <p:cNvPr id="19" name="圖片 18" descr="2013-9-6 上午 11-08-27.png"/>
          <p:cNvPicPr>
            <a:picLocks noChangeAspect="1"/>
          </p:cNvPicPr>
          <p:nvPr/>
        </p:nvPicPr>
        <p:blipFill>
          <a:blip r:embed="rId5" cstate="print"/>
          <a:stretch>
            <a:fillRect/>
          </a:stretch>
        </p:blipFill>
        <p:spPr>
          <a:xfrm>
            <a:off x="467544" y="5805264"/>
            <a:ext cx="576064" cy="576064"/>
          </a:xfrm>
          <a:prstGeom prst="rect">
            <a:avLst/>
          </a:prstGeom>
        </p:spPr>
      </p:pic>
      <p:sp>
        <p:nvSpPr>
          <p:cNvPr id="20" name="矩形 19"/>
          <p:cNvSpPr/>
          <p:nvPr/>
        </p:nvSpPr>
        <p:spPr>
          <a:xfrm>
            <a:off x="971600" y="3284984"/>
            <a:ext cx="7632848" cy="1015663"/>
          </a:xfrm>
          <a:prstGeom prst="rect">
            <a:avLst/>
          </a:prstGeom>
        </p:spPr>
        <p:txBody>
          <a:bodyPr wrap="square">
            <a:spAutoFit/>
          </a:bodyPr>
          <a:lstStyle/>
          <a:p>
            <a:pPr>
              <a:lnSpc>
                <a:spcPct val="150000"/>
              </a:lnSpc>
            </a:pPr>
            <a:r>
              <a:rPr lang="zh-TW" altLang="en-US" sz="2000" dirty="0" smtClean="0">
                <a:latin typeface="+mj-ea"/>
                <a:ea typeface="+mj-ea"/>
              </a:rPr>
              <a:t>輔助對象：輔助對像有助於構建場景。它們可以幫助您定位、測量場景的可渲染幾何體，以及設置其動畫。</a:t>
            </a:r>
            <a:endParaRPr lang="zh-TW" altLang="en-US" sz="2000" dirty="0">
              <a:latin typeface="+mj-ea"/>
              <a:ea typeface="+mj-ea"/>
            </a:endParaRPr>
          </a:p>
        </p:txBody>
      </p:sp>
      <p:sp>
        <p:nvSpPr>
          <p:cNvPr id="21" name="矩形 20"/>
          <p:cNvSpPr/>
          <p:nvPr/>
        </p:nvSpPr>
        <p:spPr>
          <a:xfrm>
            <a:off x="1205880" y="4437112"/>
            <a:ext cx="7974632" cy="1015663"/>
          </a:xfrm>
          <a:prstGeom prst="rect">
            <a:avLst/>
          </a:prstGeom>
        </p:spPr>
        <p:txBody>
          <a:bodyPr wrap="square">
            <a:spAutoFit/>
          </a:bodyPr>
          <a:lstStyle/>
          <a:p>
            <a:pPr>
              <a:lnSpc>
                <a:spcPct val="150000"/>
              </a:lnSpc>
            </a:pPr>
            <a:r>
              <a:rPr lang="zh-TW" altLang="en-US" sz="2000" dirty="0" smtClean="0">
                <a:latin typeface="+mj-ea"/>
                <a:ea typeface="+mj-ea"/>
              </a:rPr>
              <a:t> 空間扭曲對象：空間扭曲在圍繞其他對象的空間中產生各種不同的扭曲效果。一些空間扭曲專用於粒子系統。</a:t>
            </a:r>
            <a:endParaRPr lang="zh-TW" altLang="en-US" sz="2000" dirty="0">
              <a:latin typeface="+mj-ea"/>
              <a:ea typeface="+mj-ea"/>
            </a:endParaRPr>
          </a:p>
        </p:txBody>
      </p:sp>
      <p:sp>
        <p:nvSpPr>
          <p:cNvPr id="22" name="矩形 21"/>
          <p:cNvSpPr/>
          <p:nvPr/>
        </p:nvSpPr>
        <p:spPr>
          <a:xfrm>
            <a:off x="1061864" y="5661248"/>
            <a:ext cx="7974632" cy="1015663"/>
          </a:xfrm>
          <a:prstGeom prst="rect">
            <a:avLst/>
          </a:prstGeom>
        </p:spPr>
        <p:txBody>
          <a:bodyPr wrap="square">
            <a:spAutoFit/>
          </a:bodyPr>
          <a:lstStyle/>
          <a:p>
            <a:pPr>
              <a:lnSpc>
                <a:spcPct val="150000"/>
              </a:lnSpc>
            </a:pPr>
            <a:r>
              <a:rPr lang="zh-TW" altLang="en-US" sz="2000" dirty="0" smtClean="0">
                <a:latin typeface="+mj-ea"/>
                <a:ea typeface="+mj-ea"/>
              </a:rPr>
              <a:t>系統：系統將對象、控制器和層次組合在一起，提供與某種行為關聯的幾何體。也包含模擬場景中陽光的陽光和日光系統。</a:t>
            </a:r>
            <a:endParaRPr lang="zh-TW" altLang="en-US" sz="2000" dirty="0">
              <a:latin typeface="+mj-ea"/>
              <a:ea typeface="+mj-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20112"/>
            <a:ext cx="8229600" cy="492664"/>
          </a:xfrm>
        </p:spPr>
        <p:txBody>
          <a:bodyPr anchor="t">
            <a:normAutofit/>
          </a:bodyPr>
          <a:lstStyle/>
          <a:p>
            <a:r>
              <a:rPr lang="zh-TW" altLang="en-US" sz="2800" dirty="0" smtClean="0"/>
              <a:t>如何建立</a:t>
            </a:r>
            <a:r>
              <a:rPr lang="en-US" altLang="zh-TW" sz="2800" dirty="0" smtClean="0"/>
              <a:t>Standard Primitives </a:t>
            </a:r>
            <a:r>
              <a:rPr lang="zh-TW" altLang="en-US" sz="2800" dirty="0" smtClean="0"/>
              <a:t>標準造型</a:t>
            </a:r>
            <a:r>
              <a:rPr lang="en-US" altLang="zh-TW" sz="2800" dirty="0" smtClean="0"/>
              <a:t>?</a:t>
            </a:r>
            <a:endParaRPr lang="zh-TW" altLang="en-US" sz="2800" dirty="0"/>
          </a:p>
        </p:txBody>
      </p:sp>
      <p:pic>
        <p:nvPicPr>
          <p:cNvPr id="8" name="內容版面配置區 7" descr="2013-9-6 上午 11-34-53.png"/>
          <p:cNvPicPr>
            <a:picLocks noGrp="1" noChangeAspect="1"/>
          </p:cNvPicPr>
          <p:nvPr>
            <p:ph idx="1"/>
          </p:nvPr>
        </p:nvPicPr>
        <p:blipFill>
          <a:blip r:embed="rId2" cstate="print"/>
          <a:stretch>
            <a:fillRect/>
          </a:stretch>
        </p:blipFill>
        <p:spPr>
          <a:xfrm>
            <a:off x="179512" y="1556792"/>
            <a:ext cx="8856984" cy="479753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3D MAX</a:t>
            </a:r>
            <a:endParaRPr lang="zh-TW" altLang="en-US" dirty="0"/>
          </a:p>
        </p:txBody>
      </p:sp>
      <p:pic>
        <p:nvPicPr>
          <p:cNvPr id="4" name="內容版面配置區 3" descr="2013-8-31 下午 04-28-50.jpg"/>
          <p:cNvPicPr>
            <a:picLocks noGrp="1" noChangeAspect="1"/>
          </p:cNvPicPr>
          <p:nvPr>
            <p:ph idx="1"/>
          </p:nvPr>
        </p:nvPicPr>
        <p:blipFill>
          <a:blip r:embed="rId2" cstate="print"/>
          <a:stretch>
            <a:fillRect/>
          </a:stretch>
        </p:blipFill>
        <p:spPr>
          <a:xfrm>
            <a:off x="642910" y="2029628"/>
            <a:ext cx="7858180" cy="420050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3661016"/>
          </a:xfrm>
        </p:spPr>
        <p:txBody>
          <a:bodyPr anchor="t">
            <a:normAutofit/>
          </a:bodyPr>
          <a:lstStyle/>
          <a:p>
            <a:r>
              <a:rPr lang="en-US" altLang="zh-TW" sz="2800" dirty="0" smtClean="0"/>
              <a:t>Standard Primitives </a:t>
            </a:r>
            <a:r>
              <a:rPr lang="zh-TW" altLang="en-US" sz="2800" dirty="0" smtClean="0"/>
              <a:t>標準造型</a:t>
            </a:r>
            <a:br>
              <a:rPr lang="zh-TW" altLang="en-US" sz="2800" dirty="0" smtClean="0"/>
            </a:br>
            <a:r>
              <a:rPr lang="zh-TW" altLang="en-US" sz="2800" dirty="0" smtClean="0"/>
              <a:t/>
            </a:r>
            <a:br>
              <a:rPr lang="zh-TW" altLang="en-US" sz="2800" dirty="0" smtClean="0"/>
            </a:br>
            <a:endParaRPr lang="zh-TW" altLang="en-US" sz="2000" dirty="0" smtClean="0"/>
          </a:p>
        </p:txBody>
      </p:sp>
      <p:sp>
        <p:nvSpPr>
          <p:cNvPr id="7" name="矩形 6"/>
          <p:cNvSpPr/>
          <p:nvPr/>
        </p:nvSpPr>
        <p:spPr>
          <a:xfrm>
            <a:off x="323528" y="1340768"/>
            <a:ext cx="8533456" cy="3323987"/>
          </a:xfrm>
          <a:prstGeom prst="rect">
            <a:avLst/>
          </a:prstGeom>
        </p:spPr>
        <p:txBody>
          <a:bodyPr wrap="square">
            <a:spAutoFit/>
          </a:bodyPr>
          <a:lstStyle/>
          <a:p>
            <a:pPr>
              <a:lnSpc>
                <a:spcPct val="150000"/>
              </a:lnSpc>
            </a:pPr>
            <a:r>
              <a:rPr lang="zh-TW" altLang="en-US" sz="2000" dirty="0" smtClean="0">
                <a:solidFill>
                  <a:schemeClr val="bg2">
                    <a:lumMod val="25000"/>
                  </a:schemeClr>
                </a:solidFill>
                <a:latin typeface="+mj-ea"/>
                <a:ea typeface="+mj-ea"/>
              </a:rPr>
              <a:t>首先介紹 </a:t>
            </a:r>
            <a:r>
              <a:rPr lang="en-US" altLang="zh-TW" sz="2000" dirty="0" smtClean="0">
                <a:solidFill>
                  <a:schemeClr val="bg2">
                    <a:lumMod val="25000"/>
                  </a:schemeClr>
                </a:solidFill>
                <a:latin typeface="+mj-ea"/>
                <a:ea typeface="+mj-ea"/>
              </a:rPr>
              <a:t>3dsMax </a:t>
            </a:r>
            <a:r>
              <a:rPr lang="zh-TW" altLang="en-US" sz="2000" dirty="0" smtClean="0">
                <a:solidFill>
                  <a:schemeClr val="bg2">
                    <a:lumMod val="25000"/>
                  </a:schemeClr>
                </a:solidFill>
                <a:latin typeface="+mj-ea"/>
                <a:ea typeface="+mj-ea"/>
              </a:rPr>
              <a:t>的基本建模工具，在畫面右側的命令面板，選擇 </a:t>
            </a:r>
            <a:r>
              <a:rPr lang="en-US" altLang="zh-TW" sz="2000" dirty="0" smtClean="0">
                <a:solidFill>
                  <a:schemeClr val="bg2">
                    <a:lumMod val="25000"/>
                  </a:schemeClr>
                </a:solidFill>
                <a:latin typeface="+mj-ea"/>
                <a:ea typeface="+mj-ea"/>
              </a:rPr>
              <a:t>Create </a:t>
            </a:r>
            <a:r>
              <a:rPr lang="zh-TW" altLang="en-US" sz="2000" dirty="0" smtClean="0">
                <a:solidFill>
                  <a:schemeClr val="bg2">
                    <a:lumMod val="25000"/>
                  </a:schemeClr>
                </a:solidFill>
                <a:latin typeface="+mj-ea"/>
                <a:ea typeface="+mj-ea"/>
              </a:rPr>
              <a:t>建立 </a:t>
            </a:r>
            <a:r>
              <a:rPr lang="en-US" altLang="zh-TW" sz="2000" dirty="0" smtClean="0">
                <a:solidFill>
                  <a:schemeClr val="bg2">
                    <a:lumMod val="25000"/>
                  </a:schemeClr>
                </a:solidFill>
                <a:latin typeface="+mj-ea"/>
                <a:ea typeface="+mj-ea"/>
              </a:rPr>
              <a:t>&gt; Geometry </a:t>
            </a:r>
            <a:r>
              <a:rPr lang="zh-TW" altLang="en-US" sz="2000" dirty="0" smtClean="0">
                <a:solidFill>
                  <a:schemeClr val="bg2">
                    <a:lumMod val="25000"/>
                  </a:schemeClr>
                </a:solidFill>
                <a:latin typeface="+mj-ea"/>
                <a:ea typeface="+mj-ea"/>
              </a:rPr>
              <a:t>幾何物件 </a:t>
            </a:r>
            <a:r>
              <a:rPr lang="en-US" altLang="zh-TW" sz="2000" dirty="0" smtClean="0">
                <a:solidFill>
                  <a:schemeClr val="bg2">
                    <a:lumMod val="25000"/>
                  </a:schemeClr>
                </a:solidFill>
                <a:latin typeface="+mj-ea"/>
                <a:ea typeface="+mj-ea"/>
              </a:rPr>
              <a:t>&gt; Standard Primitives </a:t>
            </a:r>
            <a:r>
              <a:rPr lang="zh-TW" altLang="en-US" sz="2000" dirty="0" smtClean="0">
                <a:solidFill>
                  <a:schemeClr val="bg2">
                    <a:lumMod val="25000"/>
                  </a:schemeClr>
                </a:solidFill>
                <a:latin typeface="+mj-ea"/>
                <a:ea typeface="+mj-ea"/>
              </a:rPr>
              <a:t>基本參數物件，可建立基本幾何物件 ，選擇 </a:t>
            </a:r>
            <a:r>
              <a:rPr lang="en-US" altLang="zh-TW" sz="2000" dirty="0" smtClean="0">
                <a:solidFill>
                  <a:schemeClr val="bg2">
                    <a:lumMod val="25000"/>
                  </a:schemeClr>
                </a:solidFill>
                <a:latin typeface="+mj-ea"/>
                <a:ea typeface="+mj-ea"/>
              </a:rPr>
              <a:t>Extended Primitives </a:t>
            </a:r>
            <a:r>
              <a:rPr lang="zh-TW" altLang="en-US" sz="2000" dirty="0" smtClean="0">
                <a:solidFill>
                  <a:schemeClr val="bg2">
                    <a:lumMod val="25000"/>
                  </a:schemeClr>
                </a:solidFill>
                <a:latin typeface="+mj-ea"/>
                <a:ea typeface="+mj-ea"/>
              </a:rPr>
              <a:t>可建立延伸幾何物件。在 </a:t>
            </a:r>
            <a:r>
              <a:rPr lang="en-US" altLang="zh-TW" sz="2000" dirty="0" smtClean="0">
                <a:solidFill>
                  <a:schemeClr val="bg2">
                    <a:lumMod val="25000"/>
                  </a:schemeClr>
                </a:solidFill>
                <a:latin typeface="+mj-ea"/>
                <a:ea typeface="+mj-ea"/>
              </a:rPr>
              <a:t>3dsMax </a:t>
            </a:r>
            <a:r>
              <a:rPr lang="zh-TW" altLang="en-US" sz="2000" dirty="0" smtClean="0">
                <a:solidFill>
                  <a:schemeClr val="bg2">
                    <a:lumMod val="25000"/>
                  </a:schemeClr>
                </a:solidFill>
                <a:latin typeface="+mj-ea"/>
                <a:ea typeface="+mj-ea"/>
              </a:rPr>
              <a:t>建立物件時，可直接設定長度、寬度、高度、半徑等參數。當使用者在編輯區按滑鼠右鍵，或切換到其他工具時，就無法再使用 </a:t>
            </a:r>
            <a:r>
              <a:rPr lang="en-US" altLang="zh-TW" sz="2000" dirty="0" smtClean="0">
                <a:solidFill>
                  <a:schemeClr val="bg2">
                    <a:lumMod val="25000"/>
                  </a:schemeClr>
                </a:solidFill>
                <a:latin typeface="+mj-ea"/>
                <a:ea typeface="+mj-ea"/>
              </a:rPr>
              <a:t>Create </a:t>
            </a:r>
            <a:r>
              <a:rPr lang="zh-TW" altLang="en-US" sz="2000" dirty="0" smtClean="0">
                <a:solidFill>
                  <a:schemeClr val="bg2">
                    <a:lumMod val="25000"/>
                  </a:schemeClr>
                </a:solidFill>
                <a:latin typeface="+mj-ea"/>
                <a:ea typeface="+mj-ea"/>
              </a:rPr>
              <a:t>面板修改參數。若稍後需要調整物件的參數時，請點選 </a:t>
            </a:r>
            <a:r>
              <a:rPr lang="en-US" altLang="zh-TW" sz="2000" dirty="0" smtClean="0">
                <a:solidFill>
                  <a:schemeClr val="bg2">
                    <a:lumMod val="25000"/>
                  </a:schemeClr>
                </a:solidFill>
                <a:latin typeface="+mj-ea"/>
                <a:ea typeface="+mj-ea"/>
              </a:rPr>
              <a:t>Modify </a:t>
            </a:r>
            <a:r>
              <a:rPr lang="zh-TW" altLang="en-US" sz="2000" dirty="0" smtClean="0">
                <a:solidFill>
                  <a:schemeClr val="bg2">
                    <a:lumMod val="25000"/>
                  </a:schemeClr>
                </a:solidFill>
                <a:latin typeface="+mj-ea"/>
                <a:ea typeface="+mj-ea"/>
              </a:rPr>
              <a:t>標籤進入編修面板，即可編輯物件的各項參數。 </a:t>
            </a:r>
            <a:endParaRPr lang="zh-TW" altLang="en-US" sz="2000" dirty="0">
              <a:solidFill>
                <a:schemeClr val="bg2">
                  <a:lumMod val="25000"/>
                </a:schemeClr>
              </a:solidFill>
              <a:latin typeface="+mj-ea"/>
              <a:ea typeface="+mj-ea"/>
            </a:endParaRPr>
          </a:p>
        </p:txBody>
      </p:sp>
      <p:pic>
        <p:nvPicPr>
          <p:cNvPr id="9" name="圖片 8" descr="2013-9-7 下午 01-47-53.png"/>
          <p:cNvPicPr>
            <a:picLocks noChangeAspect="1"/>
          </p:cNvPicPr>
          <p:nvPr/>
        </p:nvPicPr>
        <p:blipFill>
          <a:blip r:embed="rId2" cstate="print"/>
          <a:stretch>
            <a:fillRect/>
          </a:stretch>
        </p:blipFill>
        <p:spPr>
          <a:xfrm>
            <a:off x="4716016" y="4221088"/>
            <a:ext cx="1404972" cy="239536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1824"/>
            <a:ext cx="8229600" cy="1287016"/>
          </a:xfrm>
        </p:spPr>
        <p:txBody>
          <a:bodyPr anchor="t">
            <a:normAutofit fontScale="90000"/>
          </a:bodyPr>
          <a:lstStyle/>
          <a:p>
            <a:pPr>
              <a:lnSpc>
                <a:spcPct val="150000"/>
              </a:lnSpc>
            </a:pPr>
            <a:r>
              <a:rPr lang="en-US" altLang="zh-TW" sz="2000" b="1" dirty="0" smtClean="0"/>
              <a:t>Box </a:t>
            </a:r>
            <a:r>
              <a:rPr lang="zh-TW" altLang="en-US" sz="2000" b="1" dirty="0" smtClean="0"/>
              <a:t>方塊</a:t>
            </a:r>
            <a:r>
              <a:rPr lang="zh-TW" altLang="en-US" sz="2000" dirty="0" smtClean="0"/>
              <a:t>：</a:t>
            </a:r>
            <a:r>
              <a:rPr lang="en-US" altLang="zh-TW" sz="2000" dirty="0" smtClean="0"/>
              <a:t/>
            </a:r>
            <a:br>
              <a:rPr lang="en-US" altLang="zh-TW" sz="2000" dirty="0" smtClean="0"/>
            </a:br>
            <a:r>
              <a:rPr lang="zh-TW" altLang="en-US" sz="2200" dirty="0" smtClean="0"/>
              <a:t>先以拖曳方式設定方塊的底部，再拖曳設定方塊的高度，也可以使用鍵盤直接輸入方塊的長度、寬度、高度建立方塊物件。</a:t>
            </a:r>
            <a:endParaRPr lang="zh-TW" altLang="en-US" sz="2200" dirty="0"/>
          </a:p>
        </p:txBody>
      </p:sp>
      <p:pic>
        <p:nvPicPr>
          <p:cNvPr id="4" name="內容版面配置區 3" descr="2013-9-7 下午 01-24-07.png"/>
          <p:cNvPicPr>
            <a:picLocks noGrp="1" noChangeAspect="1"/>
          </p:cNvPicPr>
          <p:nvPr>
            <p:ph idx="1"/>
          </p:nvPr>
        </p:nvPicPr>
        <p:blipFill>
          <a:blip r:embed="rId2" cstate="print"/>
          <a:stretch>
            <a:fillRect/>
          </a:stretch>
        </p:blipFill>
        <p:spPr>
          <a:xfrm>
            <a:off x="109811" y="2094458"/>
            <a:ext cx="8924378" cy="4214862"/>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1143000"/>
          </a:xfrm>
        </p:spPr>
        <p:txBody>
          <a:bodyPr anchor="t">
            <a:normAutofit/>
          </a:bodyPr>
          <a:lstStyle/>
          <a:p>
            <a:pPr>
              <a:lnSpc>
                <a:spcPct val="150000"/>
              </a:lnSpc>
            </a:pPr>
            <a:r>
              <a:rPr lang="en-US" altLang="zh-TW" sz="2000" b="1" dirty="0" smtClean="0"/>
              <a:t>Sphere </a:t>
            </a:r>
            <a:r>
              <a:rPr lang="zh-TW" altLang="en-US" sz="2000" b="1" dirty="0" smtClean="0"/>
              <a:t>球體 </a:t>
            </a:r>
            <a:r>
              <a:rPr lang="zh-TW" altLang="en-US" sz="2000" dirty="0" smtClean="0"/>
              <a:t>：</a:t>
            </a:r>
            <a:br>
              <a:rPr lang="zh-TW" altLang="en-US" sz="2000" dirty="0" smtClean="0"/>
            </a:br>
            <a:r>
              <a:rPr lang="zh-TW" altLang="en-US" sz="2000" dirty="0" smtClean="0"/>
              <a:t>使用滑鼠點擊建立球體的中心點位置，並拖曳來設定球體的半徑。</a:t>
            </a:r>
            <a:endParaRPr lang="zh-TW" altLang="en-US" sz="2000" dirty="0"/>
          </a:p>
        </p:txBody>
      </p:sp>
      <p:pic>
        <p:nvPicPr>
          <p:cNvPr id="6" name="內容版面配置區 5" descr="2013-9-7 下午 01-31-27.png"/>
          <p:cNvPicPr>
            <a:picLocks noGrp="1" noChangeAspect="1"/>
          </p:cNvPicPr>
          <p:nvPr>
            <p:ph idx="1"/>
          </p:nvPr>
        </p:nvPicPr>
        <p:blipFill>
          <a:blip r:embed="rId2" cstate="print"/>
          <a:stretch>
            <a:fillRect/>
          </a:stretch>
        </p:blipFill>
        <p:spPr>
          <a:xfrm>
            <a:off x="109811" y="2022450"/>
            <a:ext cx="8924378" cy="4214862"/>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1143000"/>
          </a:xfrm>
        </p:spPr>
        <p:txBody>
          <a:bodyPr anchor="t">
            <a:normAutofit/>
          </a:bodyPr>
          <a:lstStyle/>
          <a:p>
            <a:pPr>
              <a:lnSpc>
                <a:spcPct val="150000"/>
              </a:lnSpc>
            </a:pPr>
            <a:r>
              <a:rPr lang="en-US" altLang="zh-TW" sz="2000" b="1" dirty="0" smtClean="0"/>
              <a:t>Cylinder </a:t>
            </a:r>
            <a:r>
              <a:rPr lang="zh-TW" altLang="en-US" sz="2000" b="1" dirty="0" smtClean="0"/>
              <a:t>圓柱體</a:t>
            </a:r>
            <a:endParaRPr lang="zh-TW" altLang="en-US" sz="2000" dirty="0"/>
          </a:p>
        </p:txBody>
      </p:sp>
      <p:pic>
        <p:nvPicPr>
          <p:cNvPr id="6" name="內容版面配置區 5" descr="2013-9-7 下午 01-32-12.png"/>
          <p:cNvPicPr>
            <a:picLocks noGrp="1" noChangeAspect="1"/>
          </p:cNvPicPr>
          <p:nvPr>
            <p:ph idx="1"/>
          </p:nvPr>
        </p:nvPicPr>
        <p:blipFill>
          <a:blip r:embed="rId2" cstate="print"/>
          <a:stretch>
            <a:fillRect/>
          </a:stretch>
        </p:blipFill>
        <p:spPr>
          <a:xfrm>
            <a:off x="109811" y="1700808"/>
            <a:ext cx="8924378" cy="4214862"/>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1143000"/>
          </a:xfrm>
        </p:spPr>
        <p:txBody>
          <a:bodyPr anchor="t">
            <a:normAutofit/>
          </a:bodyPr>
          <a:lstStyle/>
          <a:p>
            <a:pPr>
              <a:lnSpc>
                <a:spcPct val="150000"/>
              </a:lnSpc>
            </a:pPr>
            <a:r>
              <a:rPr lang="da-DK" altLang="zh-TW" sz="2000" b="1" dirty="0" smtClean="0"/>
              <a:t>Torus </a:t>
            </a:r>
            <a:r>
              <a:rPr lang="zh-TW" altLang="en-US" sz="2000" b="1" dirty="0" smtClean="0"/>
              <a:t>甜甜圈</a:t>
            </a:r>
            <a:endParaRPr lang="zh-TW" altLang="en-US" sz="2000" dirty="0"/>
          </a:p>
        </p:txBody>
      </p:sp>
      <p:pic>
        <p:nvPicPr>
          <p:cNvPr id="8" name="內容版面配置區 7" descr="2013-9-7 下午 01-35-09.png"/>
          <p:cNvPicPr>
            <a:picLocks noGrp="1" noChangeAspect="1"/>
          </p:cNvPicPr>
          <p:nvPr>
            <p:ph idx="1"/>
          </p:nvPr>
        </p:nvPicPr>
        <p:blipFill>
          <a:blip r:embed="rId2" cstate="print"/>
          <a:stretch>
            <a:fillRect/>
          </a:stretch>
        </p:blipFill>
        <p:spPr>
          <a:xfrm>
            <a:off x="191114" y="1667198"/>
            <a:ext cx="8761772" cy="4138066"/>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061864"/>
            <a:ext cx="8229600" cy="710952"/>
          </a:xfrm>
        </p:spPr>
        <p:txBody>
          <a:bodyPr anchor="t">
            <a:normAutofit/>
          </a:bodyPr>
          <a:lstStyle/>
          <a:p>
            <a:pPr>
              <a:lnSpc>
                <a:spcPct val="150000"/>
              </a:lnSpc>
            </a:pPr>
            <a:r>
              <a:rPr lang="da-DK" altLang="zh-TW" sz="2000" b="1" dirty="0" smtClean="0"/>
              <a:t>Teapot </a:t>
            </a:r>
            <a:r>
              <a:rPr lang="zh-TW" altLang="en-US" sz="2000" b="1" dirty="0" smtClean="0"/>
              <a:t>茶壺</a:t>
            </a:r>
            <a:endParaRPr lang="zh-TW" altLang="en-US" sz="2000" dirty="0"/>
          </a:p>
        </p:txBody>
      </p:sp>
      <p:pic>
        <p:nvPicPr>
          <p:cNvPr id="5" name="內容版面配置區 4" descr="2013-9-7 下午 01-35-33.png"/>
          <p:cNvPicPr>
            <a:picLocks noGrp="1" noChangeAspect="1"/>
          </p:cNvPicPr>
          <p:nvPr>
            <p:ph idx="1"/>
          </p:nvPr>
        </p:nvPicPr>
        <p:blipFill>
          <a:blip r:embed="rId2" cstate="print"/>
          <a:stretch>
            <a:fillRect/>
          </a:stretch>
        </p:blipFill>
        <p:spPr>
          <a:xfrm>
            <a:off x="191114" y="1739206"/>
            <a:ext cx="8761772" cy="4138066"/>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92696"/>
            <a:ext cx="8229600" cy="1728192"/>
          </a:xfrm>
        </p:spPr>
        <p:txBody>
          <a:bodyPr anchor="t">
            <a:normAutofit fontScale="90000"/>
          </a:bodyPr>
          <a:lstStyle/>
          <a:p>
            <a:pPr>
              <a:lnSpc>
                <a:spcPct val="150000"/>
              </a:lnSpc>
            </a:pPr>
            <a:r>
              <a:rPr lang="da-DK" altLang="zh-TW" sz="2000" b="1" dirty="0" smtClean="0"/>
              <a:t>Cone </a:t>
            </a:r>
            <a:r>
              <a:rPr lang="zh-TW" altLang="en-US" sz="2000" b="1" dirty="0" smtClean="0"/>
              <a:t>圓錐： </a:t>
            </a:r>
            <a:br>
              <a:rPr lang="zh-TW" altLang="en-US" sz="2000" b="1" dirty="0" smtClean="0"/>
            </a:br>
            <a:r>
              <a:rPr lang="zh-TW" altLang="en-US" sz="2000" dirty="0" smtClean="0"/>
              <a:t>建立圓錐∕漏斗造型的工具。參數包括：</a:t>
            </a:r>
            <a:r>
              <a:rPr lang="da-DK" altLang="zh-TW" sz="2000" dirty="0" smtClean="0"/>
              <a:t>Radius 1 </a:t>
            </a:r>
            <a:r>
              <a:rPr lang="zh-TW" altLang="en-US" sz="2000" dirty="0" smtClean="0"/>
              <a:t>底部的半徑、</a:t>
            </a:r>
            <a:r>
              <a:rPr lang="da-DK" altLang="zh-TW" sz="2000" dirty="0" smtClean="0"/>
              <a:t>Radius 2 </a:t>
            </a:r>
            <a:r>
              <a:rPr lang="zh-TW" altLang="en-US" sz="2000" dirty="0" smtClean="0"/>
              <a:t>頂端的半徑、</a:t>
            </a:r>
            <a:r>
              <a:rPr lang="da-DK" altLang="zh-TW" sz="2000" dirty="0" smtClean="0"/>
              <a:t>Height </a:t>
            </a:r>
            <a:r>
              <a:rPr lang="zh-TW" altLang="en-US" sz="2000" dirty="0" smtClean="0"/>
              <a:t>圓錐的高度、</a:t>
            </a:r>
            <a:r>
              <a:rPr lang="da-DK" altLang="zh-TW" sz="2000" dirty="0" smtClean="0"/>
              <a:t>Height Segments </a:t>
            </a:r>
            <a:r>
              <a:rPr lang="zh-TW" altLang="en-US" sz="2000" dirty="0" smtClean="0"/>
              <a:t>高度的分段、</a:t>
            </a:r>
            <a:r>
              <a:rPr lang="da-DK" altLang="zh-TW" sz="2000" dirty="0" smtClean="0"/>
              <a:t>Cap Segments </a:t>
            </a:r>
            <a:r>
              <a:rPr lang="zh-TW" altLang="en-US" sz="2000" dirty="0" smtClean="0"/>
              <a:t>底部與頂端蓋板的分段、</a:t>
            </a:r>
            <a:r>
              <a:rPr lang="da-DK" altLang="zh-TW" sz="2000" dirty="0" smtClean="0"/>
              <a:t>Side </a:t>
            </a:r>
            <a:r>
              <a:rPr lang="zh-TW" altLang="en-US" sz="2000" dirty="0" smtClean="0"/>
              <a:t>圓錐造型的邊數、</a:t>
            </a:r>
            <a:r>
              <a:rPr lang="da-DK" altLang="zh-TW" sz="2000" dirty="0" smtClean="0"/>
              <a:t>Smooth </a:t>
            </a:r>
            <a:r>
              <a:rPr lang="zh-TW" altLang="en-US" sz="2000" dirty="0" smtClean="0"/>
              <a:t>平滑效果。</a:t>
            </a:r>
            <a:endParaRPr lang="zh-TW" altLang="en-US" sz="2000" dirty="0"/>
          </a:p>
        </p:txBody>
      </p:sp>
      <p:pic>
        <p:nvPicPr>
          <p:cNvPr id="6" name="內容版面配置區 5" descr="2013-9-7 下午 01-36-24.png"/>
          <p:cNvPicPr>
            <a:picLocks noGrp="1" noChangeAspect="1"/>
          </p:cNvPicPr>
          <p:nvPr>
            <p:ph idx="1"/>
          </p:nvPr>
        </p:nvPicPr>
        <p:blipFill>
          <a:blip r:embed="rId2" cstate="print"/>
          <a:stretch>
            <a:fillRect/>
          </a:stretch>
        </p:blipFill>
        <p:spPr>
          <a:xfrm>
            <a:off x="109811" y="2420888"/>
            <a:ext cx="8924378" cy="4214862"/>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92696"/>
            <a:ext cx="8229600" cy="1728192"/>
          </a:xfrm>
        </p:spPr>
        <p:txBody>
          <a:bodyPr anchor="t">
            <a:normAutofit/>
          </a:bodyPr>
          <a:lstStyle/>
          <a:p>
            <a:pPr>
              <a:lnSpc>
                <a:spcPct val="150000"/>
              </a:lnSpc>
            </a:pPr>
            <a:r>
              <a:rPr lang="en-US" altLang="zh-TW" sz="2000" b="1" dirty="0" err="1" smtClean="0"/>
              <a:t>GeoSphere</a:t>
            </a:r>
            <a:r>
              <a:rPr lang="en-US" altLang="zh-TW" sz="2000" b="1" dirty="0" smtClean="0"/>
              <a:t> </a:t>
            </a:r>
            <a:r>
              <a:rPr lang="zh-TW" altLang="en-US" sz="2000" b="1" dirty="0" smtClean="0"/>
              <a:t>幾何球體 ：</a:t>
            </a:r>
            <a:br>
              <a:rPr lang="zh-TW" altLang="en-US" sz="2000" b="1" dirty="0" smtClean="0"/>
            </a:br>
            <a:r>
              <a:rPr lang="zh-TW" altLang="en-US" sz="2000" dirty="0" smtClean="0"/>
              <a:t>外觀與 </a:t>
            </a:r>
            <a:r>
              <a:rPr lang="en-US" altLang="zh-TW" sz="2000" dirty="0" smtClean="0"/>
              <a:t>Sphere </a:t>
            </a:r>
            <a:r>
              <a:rPr lang="zh-TW" altLang="en-US" sz="2000" dirty="0" smtClean="0"/>
              <a:t>球體接近的幾何球體，實際是由三角面組成，可製作成高爾夫球、海膽等物件。</a:t>
            </a:r>
            <a:endParaRPr lang="zh-TW" altLang="en-US" sz="2000" dirty="0"/>
          </a:p>
        </p:txBody>
      </p:sp>
      <p:pic>
        <p:nvPicPr>
          <p:cNvPr id="5" name="內容版面配置區 4" descr="2013-9-7 下午 01-37-32.png"/>
          <p:cNvPicPr>
            <a:picLocks noGrp="1" noChangeAspect="1"/>
          </p:cNvPicPr>
          <p:nvPr>
            <p:ph idx="1"/>
          </p:nvPr>
        </p:nvPicPr>
        <p:blipFill>
          <a:blip r:embed="rId2" cstate="print"/>
          <a:stretch>
            <a:fillRect/>
          </a:stretch>
        </p:blipFill>
        <p:spPr>
          <a:xfrm>
            <a:off x="109811" y="2166466"/>
            <a:ext cx="8924378" cy="4214862"/>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908720"/>
            <a:ext cx="8229600" cy="1728192"/>
          </a:xfrm>
        </p:spPr>
        <p:txBody>
          <a:bodyPr anchor="t">
            <a:normAutofit/>
          </a:bodyPr>
          <a:lstStyle/>
          <a:p>
            <a:pPr>
              <a:lnSpc>
                <a:spcPct val="150000"/>
              </a:lnSpc>
            </a:pPr>
            <a:r>
              <a:rPr lang="en-US" altLang="zh-TW" sz="2000" b="1" dirty="0" smtClean="0"/>
              <a:t>Tube </a:t>
            </a:r>
            <a:r>
              <a:rPr lang="zh-TW" altLang="en-US" sz="2000" b="1" dirty="0" smtClean="0"/>
              <a:t>管狀物件</a:t>
            </a:r>
            <a:endParaRPr lang="zh-TW" altLang="en-US" sz="2000" dirty="0"/>
          </a:p>
        </p:txBody>
      </p:sp>
      <p:pic>
        <p:nvPicPr>
          <p:cNvPr id="6" name="內容版面配置區 5" descr="2013-9-7 下午 01-38-33.png"/>
          <p:cNvPicPr>
            <a:picLocks noGrp="1" noChangeAspect="1"/>
          </p:cNvPicPr>
          <p:nvPr>
            <p:ph idx="1"/>
          </p:nvPr>
        </p:nvPicPr>
        <p:blipFill>
          <a:blip r:embed="rId2" cstate="print"/>
          <a:stretch>
            <a:fillRect/>
          </a:stretch>
        </p:blipFill>
        <p:spPr>
          <a:xfrm>
            <a:off x="109811" y="1700808"/>
            <a:ext cx="8924378" cy="4214862"/>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908720"/>
            <a:ext cx="8229600" cy="1728192"/>
          </a:xfrm>
        </p:spPr>
        <p:txBody>
          <a:bodyPr anchor="t">
            <a:normAutofit/>
          </a:bodyPr>
          <a:lstStyle/>
          <a:p>
            <a:pPr>
              <a:lnSpc>
                <a:spcPct val="150000"/>
              </a:lnSpc>
            </a:pPr>
            <a:r>
              <a:rPr lang="en-US" altLang="zh-TW" sz="2000" b="1" dirty="0" smtClean="0"/>
              <a:t>Pyramid </a:t>
            </a:r>
            <a:r>
              <a:rPr lang="zh-TW" altLang="en-US" sz="2000" b="1" dirty="0" smtClean="0"/>
              <a:t>金字塔</a:t>
            </a:r>
            <a:endParaRPr lang="zh-TW" altLang="en-US" sz="2000" dirty="0"/>
          </a:p>
        </p:txBody>
      </p:sp>
      <p:pic>
        <p:nvPicPr>
          <p:cNvPr id="8" name="內容版面配置區 7" descr="2013-9-7 下午 01-39-05.png"/>
          <p:cNvPicPr>
            <a:picLocks noGrp="1" noChangeAspect="1"/>
          </p:cNvPicPr>
          <p:nvPr>
            <p:ph idx="1"/>
          </p:nvPr>
        </p:nvPicPr>
        <p:blipFill>
          <a:blip r:embed="rId2" cstate="print"/>
          <a:stretch>
            <a:fillRect/>
          </a:stretch>
        </p:blipFill>
        <p:spPr>
          <a:xfrm>
            <a:off x="109811" y="1700808"/>
            <a:ext cx="8924378" cy="4214862"/>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85794"/>
            <a:ext cx="8229600" cy="1143000"/>
          </a:xfrm>
        </p:spPr>
        <p:txBody>
          <a:bodyPr>
            <a:normAutofit fontScale="90000"/>
          </a:bodyPr>
          <a:lstStyle/>
          <a:p>
            <a:r>
              <a:rPr lang="en-US" altLang="zh-TW" sz="3100" b="1" dirty="0" smtClean="0">
                <a:ea typeface="標楷體" pitchFamily="65" charset="-120"/>
              </a:rPr>
              <a:t>3D MAX 2011 </a:t>
            </a:r>
            <a:r>
              <a:rPr lang="zh-TW" altLang="zh-TW" sz="3100" b="1" dirty="0" smtClean="0">
                <a:latin typeface="標楷體" pitchFamily="65" charset="-120"/>
                <a:ea typeface="標楷體" pitchFamily="65" charset="-120"/>
              </a:rPr>
              <a:t>基本介面及操作介紹</a:t>
            </a:r>
            <a:r>
              <a:rPr lang="zh-TW" altLang="zh-TW" dirty="0" smtClean="0"/>
              <a:t/>
            </a:r>
            <a:br>
              <a:rPr lang="zh-TW" altLang="zh-TW" dirty="0" smtClean="0"/>
            </a:br>
            <a:endParaRPr lang="zh-TW" altLang="en-US" dirty="0"/>
          </a:p>
        </p:txBody>
      </p:sp>
      <p:pic>
        <p:nvPicPr>
          <p:cNvPr id="5" name="內容版面配置區 4" descr="2013-8-31 下午 01-55-10.jpg"/>
          <p:cNvPicPr>
            <a:picLocks noGrp="1" noChangeAspect="1"/>
          </p:cNvPicPr>
          <p:nvPr>
            <p:ph idx="1"/>
          </p:nvPr>
        </p:nvPicPr>
        <p:blipFill>
          <a:blip r:embed="rId2" cstate="print"/>
          <a:stretch>
            <a:fillRect/>
          </a:stretch>
        </p:blipFill>
        <p:spPr>
          <a:xfrm>
            <a:off x="199062" y="1758930"/>
            <a:ext cx="8745876" cy="4741904"/>
          </a:xfrm>
        </p:spPr>
      </p:pic>
      <p:sp>
        <p:nvSpPr>
          <p:cNvPr id="4" name="文字方塊 3"/>
          <p:cNvSpPr txBox="1"/>
          <p:nvPr/>
        </p:nvSpPr>
        <p:spPr>
          <a:xfrm>
            <a:off x="3000364" y="1282471"/>
            <a:ext cx="3929090" cy="646331"/>
          </a:xfrm>
          <a:prstGeom prst="rect">
            <a:avLst/>
          </a:prstGeom>
          <a:noFill/>
        </p:spPr>
        <p:txBody>
          <a:bodyPr wrap="square" rtlCol="0">
            <a:spAutoFit/>
          </a:bodyPr>
          <a:lstStyle/>
          <a:p>
            <a:r>
              <a:rPr lang="en-US" altLang="zh-TW" u="sng" dirty="0" smtClean="0">
                <a:solidFill>
                  <a:schemeClr val="tx2">
                    <a:lumMod val="60000"/>
                    <a:lumOff val="40000"/>
                  </a:schemeClr>
                </a:solidFill>
                <a:latin typeface="標楷體" pitchFamily="65" charset="-120"/>
                <a:ea typeface="標楷體" pitchFamily="65" charset="-120"/>
              </a:rPr>
              <a:t>3D MAX </a:t>
            </a:r>
            <a:r>
              <a:rPr lang="zh-TW" altLang="zh-TW" u="sng" dirty="0" smtClean="0">
                <a:solidFill>
                  <a:schemeClr val="tx2">
                    <a:lumMod val="60000"/>
                    <a:lumOff val="40000"/>
                  </a:schemeClr>
                </a:solidFill>
                <a:latin typeface="標楷體" pitchFamily="65" charset="-120"/>
                <a:ea typeface="標楷體" pitchFamily="65" charset="-120"/>
              </a:rPr>
              <a:t>預設視窗配置</a:t>
            </a:r>
            <a:endParaRPr lang="zh-TW" altLang="en-US" u="sng" dirty="0" smtClean="0">
              <a:solidFill>
                <a:schemeClr val="tx2">
                  <a:lumMod val="60000"/>
                  <a:lumOff val="40000"/>
                </a:schemeClr>
              </a:solidFill>
              <a:latin typeface="標楷體" pitchFamily="65" charset="-120"/>
              <a:ea typeface="標楷體" pitchFamily="65" charset="-120"/>
            </a:endParaRPr>
          </a:p>
          <a:p>
            <a:endParaRPr lang="zh-TW"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980728"/>
            <a:ext cx="8229600" cy="576064"/>
          </a:xfrm>
        </p:spPr>
        <p:txBody>
          <a:bodyPr anchor="t">
            <a:normAutofit/>
          </a:bodyPr>
          <a:lstStyle/>
          <a:p>
            <a:pPr>
              <a:lnSpc>
                <a:spcPct val="150000"/>
              </a:lnSpc>
            </a:pPr>
            <a:r>
              <a:rPr lang="en-US" altLang="zh-TW" sz="2000" b="1" dirty="0" smtClean="0"/>
              <a:t>Plane </a:t>
            </a:r>
            <a:r>
              <a:rPr lang="zh-TW" altLang="en-US" sz="2000" b="1" dirty="0" smtClean="0"/>
              <a:t>平面</a:t>
            </a:r>
            <a:endParaRPr lang="zh-TW" altLang="en-US" sz="2000" dirty="0"/>
          </a:p>
        </p:txBody>
      </p:sp>
      <p:pic>
        <p:nvPicPr>
          <p:cNvPr id="5" name="內容版面配置區 4" descr="2013-9-7 下午 01-39-33.png"/>
          <p:cNvPicPr>
            <a:picLocks noGrp="1" noChangeAspect="1"/>
          </p:cNvPicPr>
          <p:nvPr>
            <p:ph idx="1"/>
          </p:nvPr>
        </p:nvPicPr>
        <p:blipFill>
          <a:blip r:embed="rId2" cstate="print"/>
          <a:stretch>
            <a:fillRect/>
          </a:stretch>
        </p:blipFill>
        <p:spPr>
          <a:xfrm>
            <a:off x="38647" y="1595190"/>
            <a:ext cx="9066706" cy="4282082"/>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908720"/>
            <a:ext cx="8229600" cy="1152128"/>
          </a:xfrm>
        </p:spPr>
        <p:txBody>
          <a:bodyPr anchor="t">
            <a:normAutofit/>
          </a:bodyPr>
          <a:lstStyle/>
          <a:p>
            <a:r>
              <a:rPr lang="zh-TW" altLang="en-US" sz="2400" b="1" dirty="0" smtClean="0"/>
              <a:t>設定物件顏色</a:t>
            </a:r>
            <a:br>
              <a:rPr lang="zh-TW" altLang="en-US" sz="2400" b="1" dirty="0" smtClean="0"/>
            </a:br>
            <a:r>
              <a:rPr lang="zh-TW" altLang="en-US" sz="2400" b="1" dirty="0" smtClean="0"/>
              <a:t/>
            </a:r>
            <a:br>
              <a:rPr lang="zh-TW" altLang="en-US" sz="2400" b="1" dirty="0" smtClean="0"/>
            </a:br>
            <a:endParaRPr lang="zh-TW" altLang="en-US" sz="2400" b="1" dirty="0" smtClean="0"/>
          </a:p>
        </p:txBody>
      </p:sp>
      <p:sp>
        <p:nvSpPr>
          <p:cNvPr id="6" name="矩形 5"/>
          <p:cNvSpPr/>
          <p:nvPr/>
        </p:nvSpPr>
        <p:spPr>
          <a:xfrm>
            <a:off x="539552" y="1412776"/>
            <a:ext cx="7776864" cy="959109"/>
          </a:xfrm>
          <a:prstGeom prst="rect">
            <a:avLst/>
          </a:prstGeom>
        </p:spPr>
        <p:txBody>
          <a:bodyPr wrap="square">
            <a:spAutoFit/>
          </a:bodyPr>
          <a:lstStyle/>
          <a:p>
            <a:pPr>
              <a:lnSpc>
                <a:spcPct val="150000"/>
              </a:lnSpc>
            </a:pPr>
            <a:r>
              <a:rPr lang="en-US" altLang="zh-TW" sz="2000" b="1" dirty="0" smtClean="0">
                <a:solidFill>
                  <a:schemeClr val="bg2">
                    <a:lumMod val="25000"/>
                  </a:schemeClr>
                </a:solidFill>
                <a:latin typeface="+mj-ea"/>
                <a:ea typeface="+mj-ea"/>
              </a:rPr>
              <a:t>Object Color </a:t>
            </a:r>
            <a:r>
              <a:rPr lang="zh-TW" altLang="en-US" sz="2000" b="1" dirty="0" smtClean="0">
                <a:solidFill>
                  <a:schemeClr val="bg2">
                    <a:lumMod val="25000"/>
                  </a:schemeClr>
                </a:solidFill>
                <a:latin typeface="+mj-ea"/>
                <a:ea typeface="+mj-ea"/>
              </a:rPr>
              <a:t>對話框可讓您設定物件的顏色，物件顏色可讓您分類不同的物件，若需設定物件的材質，請使用 </a:t>
            </a:r>
            <a:r>
              <a:rPr lang="en-US" altLang="zh-TW" sz="2000" b="1" dirty="0" smtClean="0">
                <a:solidFill>
                  <a:schemeClr val="bg2">
                    <a:lumMod val="25000"/>
                  </a:schemeClr>
                </a:solidFill>
                <a:latin typeface="+mj-ea"/>
                <a:ea typeface="+mj-ea"/>
              </a:rPr>
              <a:t>3ds Max </a:t>
            </a:r>
            <a:r>
              <a:rPr lang="zh-TW" altLang="en-US" sz="2000" b="1" dirty="0" smtClean="0">
                <a:solidFill>
                  <a:schemeClr val="bg2">
                    <a:lumMod val="25000"/>
                  </a:schemeClr>
                </a:solidFill>
                <a:latin typeface="+mj-ea"/>
                <a:ea typeface="+mj-ea"/>
              </a:rPr>
              <a:t>的材質編輯器。</a:t>
            </a:r>
            <a:endParaRPr lang="zh-TW" altLang="en-US" sz="2000" dirty="0">
              <a:solidFill>
                <a:schemeClr val="bg2">
                  <a:lumMod val="25000"/>
                </a:schemeClr>
              </a:solidFill>
              <a:latin typeface="+mj-ea"/>
              <a:ea typeface="+mj-ea"/>
            </a:endParaRPr>
          </a:p>
        </p:txBody>
      </p:sp>
      <p:pic>
        <p:nvPicPr>
          <p:cNvPr id="7" name="圖片 6" descr="2013-9-7 下午 01-53-59.png"/>
          <p:cNvPicPr>
            <a:picLocks noChangeAspect="1"/>
          </p:cNvPicPr>
          <p:nvPr/>
        </p:nvPicPr>
        <p:blipFill>
          <a:blip r:embed="rId2" cstate="print"/>
          <a:stretch>
            <a:fillRect/>
          </a:stretch>
        </p:blipFill>
        <p:spPr>
          <a:xfrm>
            <a:off x="4139952" y="5229200"/>
            <a:ext cx="4608512" cy="1482068"/>
          </a:xfrm>
          <a:prstGeom prst="rect">
            <a:avLst/>
          </a:prstGeom>
        </p:spPr>
      </p:pic>
      <p:pic>
        <p:nvPicPr>
          <p:cNvPr id="8" name="圖片 7" descr="2013-9-7 下午 01-54-46.png"/>
          <p:cNvPicPr>
            <a:picLocks noChangeAspect="1"/>
          </p:cNvPicPr>
          <p:nvPr/>
        </p:nvPicPr>
        <p:blipFill>
          <a:blip r:embed="rId3" cstate="print"/>
          <a:stretch>
            <a:fillRect/>
          </a:stretch>
        </p:blipFill>
        <p:spPr>
          <a:xfrm>
            <a:off x="4139952" y="2414335"/>
            <a:ext cx="4028572" cy="2742857"/>
          </a:xfrm>
          <a:prstGeom prst="rect">
            <a:avLst/>
          </a:prstGeom>
        </p:spPr>
      </p:pic>
      <p:pic>
        <p:nvPicPr>
          <p:cNvPr id="9" name="圖片 8" descr="2013-9-7 下午 01-55-46.png"/>
          <p:cNvPicPr>
            <a:picLocks noChangeAspect="1"/>
          </p:cNvPicPr>
          <p:nvPr/>
        </p:nvPicPr>
        <p:blipFill>
          <a:blip r:embed="rId4" cstate="print"/>
          <a:stretch>
            <a:fillRect/>
          </a:stretch>
        </p:blipFill>
        <p:spPr>
          <a:xfrm>
            <a:off x="1691680" y="2492896"/>
            <a:ext cx="2304256" cy="407966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617181"/>
            <a:ext cx="8229600" cy="1152128"/>
          </a:xfrm>
        </p:spPr>
        <p:txBody>
          <a:bodyPr anchor="t">
            <a:normAutofit/>
          </a:bodyPr>
          <a:lstStyle/>
          <a:p>
            <a:r>
              <a:rPr lang="da-DK" altLang="zh-TW" sz="2400" b="1" dirty="0" smtClean="0"/>
              <a:t>3ds Max </a:t>
            </a:r>
            <a:r>
              <a:rPr lang="zh-TW" altLang="en-US" sz="2400" b="1" dirty="0" smtClean="0"/>
              <a:t>修改器的運用</a:t>
            </a:r>
            <a:br>
              <a:rPr lang="zh-TW" altLang="en-US" sz="2400" b="1" dirty="0" smtClean="0"/>
            </a:br>
            <a:r>
              <a:rPr lang="zh-TW" altLang="en-US" sz="2400" b="1" dirty="0" smtClean="0"/>
              <a:t/>
            </a:r>
            <a:br>
              <a:rPr lang="zh-TW" altLang="en-US" sz="2400" b="1" dirty="0" smtClean="0"/>
            </a:br>
            <a:endParaRPr lang="zh-TW" altLang="en-US" sz="2400" b="1" dirty="0" smtClean="0"/>
          </a:p>
        </p:txBody>
      </p:sp>
      <p:pic>
        <p:nvPicPr>
          <p:cNvPr id="10" name="圖片 9" descr="2013-9-7 下午 01-59-01.png"/>
          <p:cNvPicPr>
            <a:picLocks noChangeAspect="1"/>
          </p:cNvPicPr>
          <p:nvPr/>
        </p:nvPicPr>
        <p:blipFill>
          <a:blip r:embed="rId2" cstate="print"/>
          <a:stretch>
            <a:fillRect/>
          </a:stretch>
        </p:blipFill>
        <p:spPr>
          <a:xfrm>
            <a:off x="3563888" y="1609183"/>
            <a:ext cx="504052" cy="448046"/>
          </a:xfrm>
          <a:prstGeom prst="rect">
            <a:avLst/>
          </a:prstGeom>
        </p:spPr>
      </p:pic>
      <p:sp>
        <p:nvSpPr>
          <p:cNvPr id="11" name="矩形 10"/>
          <p:cNvSpPr/>
          <p:nvPr/>
        </p:nvSpPr>
        <p:spPr>
          <a:xfrm>
            <a:off x="539552" y="2121237"/>
            <a:ext cx="5904656" cy="3323987"/>
          </a:xfrm>
          <a:prstGeom prst="rect">
            <a:avLst/>
          </a:prstGeom>
        </p:spPr>
        <p:txBody>
          <a:bodyPr wrap="square">
            <a:spAutoFit/>
          </a:bodyPr>
          <a:lstStyle/>
          <a:p>
            <a:pPr>
              <a:lnSpc>
                <a:spcPct val="150000"/>
              </a:lnSpc>
            </a:pPr>
            <a:r>
              <a:rPr lang="en-US" altLang="zh-TW" sz="2000" dirty="0" smtClean="0">
                <a:solidFill>
                  <a:schemeClr val="bg2">
                    <a:lumMod val="25000"/>
                  </a:schemeClr>
                </a:solidFill>
                <a:latin typeface="+mj-ea"/>
                <a:ea typeface="+mj-ea"/>
              </a:rPr>
              <a:t>3dsMax </a:t>
            </a:r>
            <a:r>
              <a:rPr lang="zh-TW" altLang="en-US" sz="2000" dirty="0" smtClean="0">
                <a:solidFill>
                  <a:schemeClr val="bg2">
                    <a:lumMod val="25000"/>
                  </a:schemeClr>
                </a:solidFill>
                <a:latin typeface="+mj-ea"/>
                <a:ea typeface="+mj-ea"/>
              </a:rPr>
              <a:t>提供的修改器 </a:t>
            </a:r>
            <a:r>
              <a:rPr lang="en-US" altLang="zh-TW" sz="2000" dirty="0" smtClean="0">
                <a:solidFill>
                  <a:schemeClr val="bg2">
                    <a:lumMod val="25000"/>
                  </a:schemeClr>
                </a:solidFill>
                <a:latin typeface="+mj-ea"/>
                <a:ea typeface="+mj-ea"/>
              </a:rPr>
              <a:t>( Modifier ) </a:t>
            </a:r>
            <a:r>
              <a:rPr lang="zh-TW" altLang="en-US" sz="2000" dirty="0" smtClean="0">
                <a:solidFill>
                  <a:schemeClr val="bg2">
                    <a:lumMod val="25000"/>
                  </a:schemeClr>
                </a:solidFill>
                <a:latin typeface="+mj-ea"/>
                <a:ea typeface="+mj-ea"/>
              </a:rPr>
              <a:t>可用於建模、設置紋理貼圖、製作動畫</a:t>
            </a:r>
            <a:r>
              <a:rPr lang="en-US" altLang="zh-TW" sz="2000" dirty="0" smtClean="0">
                <a:solidFill>
                  <a:schemeClr val="bg2">
                    <a:lumMod val="25000"/>
                  </a:schemeClr>
                </a:solidFill>
                <a:latin typeface="+mj-ea"/>
                <a:ea typeface="+mj-ea"/>
              </a:rPr>
              <a:t>…</a:t>
            </a:r>
            <a:r>
              <a:rPr lang="zh-TW" altLang="en-US" sz="2000" dirty="0" smtClean="0">
                <a:solidFill>
                  <a:schemeClr val="bg2">
                    <a:lumMod val="25000"/>
                  </a:schemeClr>
                </a:solidFill>
                <a:latin typeface="+mj-ea"/>
                <a:ea typeface="+mj-ea"/>
              </a:rPr>
              <a:t>等不同功能。從 </a:t>
            </a:r>
            <a:r>
              <a:rPr lang="en-US" altLang="zh-TW" sz="2000" dirty="0" smtClean="0">
                <a:solidFill>
                  <a:schemeClr val="bg2">
                    <a:lumMod val="25000"/>
                  </a:schemeClr>
                </a:solidFill>
                <a:latin typeface="+mj-ea"/>
                <a:ea typeface="+mj-ea"/>
              </a:rPr>
              <a:t>Modify </a:t>
            </a:r>
            <a:r>
              <a:rPr lang="zh-TW" altLang="en-US" sz="2000" dirty="0" smtClean="0">
                <a:solidFill>
                  <a:schemeClr val="bg2">
                    <a:lumMod val="25000"/>
                  </a:schemeClr>
                </a:solidFill>
                <a:latin typeface="+mj-ea"/>
                <a:ea typeface="+mj-ea"/>
              </a:rPr>
              <a:t>面板的 </a:t>
            </a:r>
            <a:r>
              <a:rPr lang="en-US" altLang="zh-TW" sz="2000" dirty="0" smtClean="0">
                <a:solidFill>
                  <a:schemeClr val="bg2">
                    <a:lumMod val="25000"/>
                  </a:schemeClr>
                </a:solidFill>
                <a:latin typeface="+mj-ea"/>
                <a:ea typeface="+mj-ea"/>
              </a:rPr>
              <a:t>Modify list </a:t>
            </a:r>
            <a:r>
              <a:rPr lang="zh-TW" altLang="en-US" sz="2000" dirty="0" smtClean="0">
                <a:solidFill>
                  <a:schemeClr val="bg2">
                    <a:lumMod val="25000"/>
                  </a:schemeClr>
                </a:solidFill>
                <a:latin typeface="+mj-ea"/>
                <a:ea typeface="+mj-ea"/>
              </a:rPr>
              <a:t>下拉選單選取您要套用的修改器，填疊視窗將會顯示套用於物件的修改器，</a:t>
            </a:r>
            <a:r>
              <a:rPr lang="en-US" altLang="zh-TW" sz="2000" dirty="0" smtClean="0">
                <a:solidFill>
                  <a:schemeClr val="bg2">
                    <a:lumMod val="25000"/>
                  </a:schemeClr>
                </a:solidFill>
                <a:latin typeface="+mj-ea"/>
                <a:ea typeface="+mj-ea"/>
              </a:rPr>
              <a:t>3ds Max </a:t>
            </a:r>
            <a:r>
              <a:rPr lang="zh-TW" altLang="en-US" sz="2000" dirty="0" smtClean="0">
                <a:solidFill>
                  <a:schemeClr val="bg2">
                    <a:lumMod val="25000"/>
                  </a:schemeClr>
                </a:solidFill>
                <a:latin typeface="+mj-ea"/>
                <a:ea typeface="+mj-ea"/>
              </a:rPr>
              <a:t>允許在一個物件上套用多個修改器，並可隨時切換到先前的修改器進行修改。必要時還可以暫時關閉或移除堆疊中的修改器，讓物件回復到原本的外觀。</a:t>
            </a:r>
            <a:endParaRPr lang="zh-TW" altLang="en-US" sz="2000" dirty="0">
              <a:solidFill>
                <a:schemeClr val="bg2">
                  <a:lumMod val="25000"/>
                </a:schemeClr>
              </a:solidFill>
              <a:latin typeface="+mj-ea"/>
              <a:ea typeface="+mj-ea"/>
            </a:endParaRPr>
          </a:p>
        </p:txBody>
      </p:sp>
      <p:pic>
        <p:nvPicPr>
          <p:cNvPr id="12" name="圖片 11" descr="2013-9-7 下午 02-05-52.png"/>
          <p:cNvPicPr>
            <a:picLocks noChangeAspect="1"/>
          </p:cNvPicPr>
          <p:nvPr/>
        </p:nvPicPr>
        <p:blipFill>
          <a:blip r:embed="rId3" cstate="print"/>
          <a:stretch>
            <a:fillRect/>
          </a:stretch>
        </p:blipFill>
        <p:spPr>
          <a:xfrm>
            <a:off x="6660232" y="908720"/>
            <a:ext cx="2145576" cy="563946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39552" y="908720"/>
            <a:ext cx="8229600" cy="576064"/>
          </a:xfrm>
        </p:spPr>
        <p:txBody>
          <a:bodyPr anchor="t">
            <a:normAutofit/>
          </a:bodyPr>
          <a:lstStyle/>
          <a:p>
            <a:r>
              <a:rPr lang="zh-TW" altLang="en-US" sz="2400" dirty="0" smtClean="0"/>
              <a:t>以下先介紹比較常用的修改器：</a:t>
            </a:r>
            <a:endParaRPr lang="zh-TW" altLang="en-US" sz="2400" dirty="0"/>
          </a:p>
        </p:txBody>
      </p:sp>
      <p:pic>
        <p:nvPicPr>
          <p:cNvPr id="5" name="內容版面配置區 4" descr="2013-9-7 下午 02-08-50.png"/>
          <p:cNvPicPr>
            <a:picLocks noGrp="1" noChangeAspect="1"/>
          </p:cNvPicPr>
          <p:nvPr>
            <p:ph idx="1"/>
          </p:nvPr>
        </p:nvPicPr>
        <p:blipFill>
          <a:blip r:embed="rId2" cstate="print"/>
          <a:stretch>
            <a:fillRect/>
          </a:stretch>
        </p:blipFill>
        <p:spPr>
          <a:xfrm>
            <a:off x="107504" y="1832822"/>
            <a:ext cx="8928992" cy="4836538"/>
          </a:xfrm>
        </p:spPr>
      </p:pic>
      <p:sp>
        <p:nvSpPr>
          <p:cNvPr id="6" name="文字方塊 5"/>
          <p:cNvSpPr txBox="1"/>
          <p:nvPr/>
        </p:nvSpPr>
        <p:spPr>
          <a:xfrm>
            <a:off x="32369" y="2492896"/>
            <a:ext cx="7416824" cy="120032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dirty="0" smtClean="0">
                <a:solidFill>
                  <a:schemeClr val="bg2">
                    <a:lumMod val="25000"/>
                  </a:schemeClr>
                </a:solidFill>
                <a:latin typeface="+mj-ea"/>
                <a:ea typeface="+mj-ea"/>
              </a:rPr>
              <a:t>Extrude </a:t>
            </a:r>
            <a:r>
              <a:rPr lang="zh-TW" altLang="en-US" dirty="0" smtClean="0">
                <a:solidFill>
                  <a:schemeClr val="bg2">
                    <a:lumMod val="25000"/>
                  </a:schemeClr>
                </a:solidFill>
                <a:latin typeface="+mj-ea"/>
                <a:ea typeface="+mj-ea"/>
              </a:rPr>
              <a:t>修改器可套用於 </a:t>
            </a:r>
            <a:r>
              <a:rPr lang="da-DK" altLang="zh-TW" dirty="0" smtClean="0">
                <a:solidFill>
                  <a:schemeClr val="bg2">
                    <a:lumMod val="25000"/>
                  </a:schemeClr>
                </a:solidFill>
                <a:latin typeface="+mj-ea"/>
                <a:ea typeface="+mj-ea"/>
              </a:rPr>
              <a:t>Shape </a:t>
            </a:r>
            <a:r>
              <a:rPr lang="zh-TW" altLang="en-US" dirty="0" smtClean="0">
                <a:solidFill>
                  <a:schemeClr val="bg2">
                    <a:lumMod val="25000"/>
                  </a:schemeClr>
                </a:solidFill>
                <a:latin typeface="+mj-ea"/>
                <a:ea typeface="+mj-ea"/>
              </a:rPr>
              <a:t>形狀物件，並設定擠壓成型的高度。</a:t>
            </a:r>
          </a:p>
          <a:p>
            <a:pPr>
              <a:lnSpc>
                <a:spcPct val="150000"/>
              </a:lnSpc>
            </a:pPr>
            <a:r>
              <a:rPr lang="zh-TW" altLang="en-US" dirty="0" smtClean="0">
                <a:solidFill>
                  <a:schemeClr val="bg2">
                    <a:lumMod val="25000"/>
                  </a:schemeClr>
                </a:solidFill>
                <a:latin typeface="+mj-ea"/>
                <a:ea typeface="+mj-ea"/>
              </a:rPr>
              <a:t>先使用 </a:t>
            </a:r>
            <a:r>
              <a:rPr lang="da-DK" altLang="zh-TW" dirty="0" smtClean="0">
                <a:solidFill>
                  <a:schemeClr val="bg2">
                    <a:lumMod val="25000"/>
                  </a:schemeClr>
                </a:solidFill>
                <a:latin typeface="+mj-ea"/>
                <a:ea typeface="+mj-ea"/>
              </a:rPr>
              <a:t>ELLIPSE </a:t>
            </a:r>
            <a:r>
              <a:rPr lang="zh-TW" altLang="en-US" dirty="0" smtClean="0">
                <a:solidFill>
                  <a:schemeClr val="bg2">
                    <a:lumMod val="25000"/>
                  </a:schemeClr>
                </a:solidFill>
                <a:latin typeface="+mj-ea"/>
                <a:ea typeface="+mj-ea"/>
              </a:rPr>
              <a:t>繪製一個圓形。</a:t>
            </a:r>
          </a:p>
          <a:p>
            <a:endParaRPr lang="zh-TW"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內容版面配置區 7" descr="2013-9-7 下午 02-13-04.png"/>
          <p:cNvPicPr>
            <a:picLocks noGrp="1" noChangeAspect="1"/>
          </p:cNvPicPr>
          <p:nvPr>
            <p:ph idx="1"/>
          </p:nvPr>
        </p:nvPicPr>
        <p:blipFill>
          <a:blip r:embed="rId2" cstate="print"/>
          <a:stretch>
            <a:fillRect/>
          </a:stretch>
        </p:blipFill>
        <p:spPr>
          <a:xfrm>
            <a:off x="107504" y="1832822"/>
            <a:ext cx="8928992" cy="4836538"/>
          </a:xfrm>
        </p:spPr>
      </p:pic>
      <p:sp>
        <p:nvSpPr>
          <p:cNvPr id="6" name="文字方塊 5"/>
          <p:cNvSpPr txBox="1"/>
          <p:nvPr/>
        </p:nvSpPr>
        <p:spPr>
          <a:xfrm>
            <a:off x="107504" y="2564904"/>
            <a:ext cx="7416824" cy="46314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zh-TW" altLang="en-US" dirty="0" smtClean="0">
                <a:solidFill>
                  <a:schemeClr val="bg2">
                    <a:lumMod val="25000"/>
                  </a:schemeClr>
                </a:solidFill>
                <a:latin typeface="+mj-ea"/>
                <a:ea typeface="+mj-ea"/>
              </a:rPr>
              <a:t>切換到 </a:t>
            </a:r>
            <a:r>
              <a:rPr lang="da-DK" altLang="zh-TW" dirty="0" smtClean="0">
                <a:solidFill>
                  <a:schemeClr val="bg2">
                    <a:lumMod val="25000"/>
                  </a:schemeClr>
                </a:solidFill>
                <a:latin typeface="+mj-ea"/>
                <a:ea typeface="+mj-ea"/>
              </a:rPr>
              <a:t>Modify </a:t>
            </a:r>
            <a:r>
              <a:rPr lang="zh-TW" altLang="en-US" dirty="0" smtClean="0">
                <a:solidFill>
                  <a:schemeClr val="bg2">
                    <a:lumMod val="25000"/>
                  </a:schemeClr>
                </a:solidFill>
                <a:latin typeface="+mj-ea"/>
                <a:ea typeface="+mj-ea"/>
              </a:rPr>
              <a:t>面板，從 </a:t>
            </a:r>
            <a:r>
              <a:rPr lang="da-DK" altLang="zh-TW" dirty="0" smtClean="0">
                <a:solidFill>
                  <a:schemeClr val="bg2">
                    <a:lumMod val="25000"/>
                  </a:schemeClr>
                </a:solidFill>
                <a:latin typeface="+mj-ea"/>
                <a:ea typeface="+mj-ea"/>
              </a:rPr>
              <a:t>Modifier List </a:t>
            </a:r>
            <a:r>
              <a:rPr lang="zh-TW" altLang="en-US" dirty="0" smtClean="0">
                <a:solidFill>
                  <a:schemeClr val="bg2">
                    <a:lumMod val="25000"/>
                  </a:schemeClr>
                </a:solidFill>
                <a:latin typeface="+mj-ea"/>
                <a:ea typeface="+mj-ea"/>
              </a:rPr>
              <a:t>下拉選單選擇 </a:t>
            </a:r>
            <a:r>
              <a:rPr lang="da-DK" altLang="zh-TW" dirty="0" smtClean="0">
                <a:solidFill>
                  <a:schemeClr val="bg2">
                    <a:lumMod val="25000"/>
                  </a:schemeClr>
                </a:solidFill>
                <a:latin typeface="+mj-ea"/>
                <a:ea typeface="+mj-ea"/>
              </a:rPr>
              <a:t>Extrude </a:t>
            </a:r>
            <a:r>
              <a:rPr lang="zh-TW" altLang="en-US" dirty="0" smtClean="0">
                <a:solidFill>
                  <a:schemeClr val="bg2">
                    <a:lumMod val="25000"/>
                  </a:schemeClr>
                </a:solidFill>
                <a:latin typeface="+mj-ea"/>
                <a:ea typeface="+mj-ea"/>
              </a:rPr>
              <a:t>修改器。</a:t>
            </a:r>
            <a:endParaRPr lang="zh-TW" altLang="en-US" dirty="0"/>
          </a:p>
        </p:txBody>
      </p:sp>
      <p:pic>
        <p:nvPicPr>
          <p:cNvPr id="9" name="圖片 8" descr="2013-9-7 下午 02-14-17.png"/>
          <p:cNvPicPr>
            <a:picLocks noChangeAspect="1"/>
          </p:cNvPicPr>
          <p:nvPr/>
        </p:nvPicPr>
        <p:blipFill>
          <a:blip r:embed="rId3" cstate="print"/>
          <a:stretch>
            <a:fillRect/>
          </a:stretch>
        </p:blipFill>
        <p:spPr>
          <a:xfrm>
            <a:off x="7308304" y="3513010"/>
            <a:ext cx="1742857" cy="203809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內容版面配置區 10" descr="2013-9-7 下午 02-16-38.png"/>
          <p:cNvPicPr>
            <a:picLocks noGrp="1" noChangeAspect="1"/>
          </p:cNvPicPr>
          <p:nvPr>
            <p:ph idx="1"/>
          </p:nvPr>
        </p:nvPicPr>
        <p:blipFill>
          <a:blip r:embed="rId2" cstate="print"/>
          <a:stretch>
            <a:fillRect/>
          </a:stretch>
        </p:blipFill>
        <p:spPr>
          <a:xfrm>
            <a:off x="149608" y="1484784"/>
            <a:ext cx="8844784" cy="4790926"/>
          </a:xfrm>
        </p:spPr>
      </p:pic>
      <p:sp>
        <p:nvSpPr>
          <p:cNvPr id="6" name="文字方塊 5"/>
          <p:cNvSpPr txBox="1"/>
          <p:nvPr/>
        </p:nvSpPr>
        <p:spPr>
          <a:xfrm>
            <a:off x="477029" y="4653136"/>
            <a:ext cx="7416824" cy="8309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2000" dirty="0" smtClean="0">
                <a:solidFill>
                  <a:schemeClr val="bg2">
                    <a:lumMod val="25000"/>
                  </a:schemeClr>
                </a:solidFill>
                <a:latin typeface="+mj-ea"/>
                <a:ea typeface="+mj-ea"/>
              </a:rPr>
              <a:t>Extrude </a:t>
            </a:r>
            <a:r>
              <a:rPr lang="zh-TW" altLang="en-US" sz="2000" dirty="0" smtClean="0">
                <a:solidFill>
                  <a:schemeClr val="bg2">
                    <a:lumMod val="25000"/>
                  </a:schemeClr>
                </a:solidFill>
                <a:latin typeface="+mj-ea"/>
                <a:ea typeface="+mj-ea"/>
              </a:rPr>
              <a:t>修改器套用後擠壓成型的高度。</a:t>
            </a:r>
          </a:p>
          <a:p>
            <a:endParaRPr lang="zh-TW"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內容版面配置區 4" descr="2013-9-7 下午 02-20-24.png"/>
          <p:cNvPicPr>
            <a:picLocks noGrp="1" noChangeAspect="1"/>
          </p:cNvPicPr>
          <p:nvPr>
            <p:ph idx="1"/>
          </p:nvPr>
        </p:nvPicPr>
        <p:blipFill>
          <a:blip r:embed="rId2" cstate="print"/>
          <a:stretch>
            <a:fillRect/>
          </a:stretch>
        </p:blipFill>
        <p:spPr>
          <a:xfrm>
            <a:off x="107504" y="1711612"/>
            <a:ext cx="8928992" cy="4836540"/>
          </a:xfrm>
        </p:spPr>
      </p:pic>
      <p:sp>
        <p:nvSpPr>
          <p:cNvPr id="6" name="文字方塊 5"/>
          <p:cNvSpPr txBox="1"/>
          <p:nvPr/>
        </p:nvSpPr>
        <p:spPr>
          <a:xfrm>
            <a:off x="5148064" y="2996952"/>
            <a:ext cx="2808312" cy="5539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2000" b="1" dirty="0" smtClean="0">
                <a:solidFill>
                  <a:schemeClr val="bg2">
                    <a:lumMod val="25000"/>
                  </a:schemeClr>
                </a:solidFill>
                <a:latin typeface="+mj-ea"/>
                <a:ea typeface="+mj-ea"/>
              </a:rPr>
              <a:t>Bend </a:t>
            </a:r>
            <a:r>
              <a:rPr lang="zh-TW" altLang="en-US" sz="2000" b="1" dirty="0" smtClean="0">
                <a:solidFill>
                  <a:schemeClr val="bg2">
                    <a:lumMod val="25000"/>
                  </a:schemeClr>
                </a:solidFill>
                <a:latin typeface="+mj-ea"/>
                <a:ea typeface="+mj-ea"/>
              </a:rPr>
              <a:t>彎曲修改器</a:t>
            </a:r>
            <a:endParaRPr lang="zh-TW" altLang="en-US" sz="2000" dirty="0">
              <a:solidFill>
                <a:schemeClr val="bg2">
                  <a:lumMod val="25000"/>
                </a:schemeClr>
              </a:solidFill>
              <a:latin typeface="+mj-ea"/>
              <a:ea typeface="+mj-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467544" y="620688"/>
            <a:ext cx="7416824" cy="587405"/>
          </a:xfrm>
          <a:prstGeom prst="rect">
            <a:avLst/>
          </a:prstGeom>
          <a:noFill/>
        </p:spPr>
        <p:txBody>
          <a:bodyPr wrap="square" rtlCol="0">
            <a:spAutoFit/>
          </a:bodyPr>
          <a:lstStyle/>
          <a:p>
            <a:pPr>
              <a:lnSpc>
                <a:spcPct val="150000"/>
              </a:lnSpc>
            </a:pPr>
            <a:r>
              <a:rPr lang="da-DK" altLang="zh-TW" sz="2400" b="1" dirty="0" smtClean="0">
                <a:solidFill>
                  <a:schemeClr val="bg2">
                    <a:lumMod val="25000"/>
                  </a:schemeClr>
                </a:solidFill>
                <a:latin typeface="+mj-ea"/>
                <a:ea typeface="+mj-ea"/>
              </a:rPr>
              <a:t>Bend </a:t>
            </a:r>
            <a:r>
              <a:rPr lang="zh-TW" altLang="en-US" sz="2400" b="1" dirty="0" smtClean="0">
                <a:solidFill>
                  <a:schemeClr val="bg2">
                    <a:lumMod val="25000"/>
                  </a:schemeClr>
                </a:solidFill>
                <a:latin typeface="+mj-ea"/>
                <a:ea typeface="+mj-ea"/>
              </a:rPr>
              <a:t>彎曲修改器</a:t>
            </a:r>
            <a:endParaRPr lang="zh-TW" altLang="en-US" sz="2400" dirty="0">
              <a:solidFill>
                <a:schemeClr val="bg2">
                  <a:lumMod val="25000"/>
                </a:schemeClr>
              </a:solidFill>
              <a:latin typeface="+mj-ea"/>
              <a:ea typeface="+mj-ea"/>
            </a:endParaRPr>
          </a:p>
        </p:txBody>
      </p:sp>
      <p:pic>
        <p:nvPicPr>
          <p:cNvPr id="7" name="內容版面配置區 6" descr="2013-9-7 下午 02-21-17.png"/>
          <p:cNvPicPr>
            <a:picLocks noGrp="1" noChangeAspect="1"/>
          </p:cNvPicPr>
          <p:nvPr>
            <p:ph idx="1"/>
          </p:nvPr>
        </p:nvPicPr>
        <p:blipFill>
          <a:blip r:embed="rId2" cstate="print"/>
          <a:stretch>
            <a:fillRect/>
          </a:stretch>
        </p:blipFill>
        <p:spPr>
          <a:xfrm>
            <a:off x="611560" y="1268760"/>
            <a:ext cx="1887504" cy="5280882"/>
          </a:xfrm>
        </p:spPr>
      </p:pic>
      <p:pic>
        <p:nvPicPr>
          <p:cNvPr id="9" name="圖片 8" descr="2013-9-7 下午 02-21-17.png"/>
          <p:cNvPicPr>
            <a:picLocks noChangeAspect="1"/>
          </p:cNvPicPr>
          <p:nvPr/>
        </p:nvPicPr>
        <p:blipFill>
          <a:blip r:embed="rId3" cstate="print"/>
          <a:stretch>
            <a:fillRect/>
          </a:stretch>
        </p:blipFill>
        <p:spPr>
          <a:xfrm>
            <a:off x="2555776" y="1268759"/>
            <a:ext cx="6264696" cy="5301693"/>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416056"/>
            <a:ext cx="8229600" cy="492664"/>
          </a:xfrm>
        </p:spPr>
        <p:txBody>
          <a:bodyPr anchor="t">
            <a:normAutofit/>
          </a:bodyPr>
          <a:lstStyle/>
          <a:p>
            <a:r>
              <a:rPr lang="da-DK" altLang="zh-TW" sz="2400" dirty="0" smtClean="0"/>
              <a:t> Camera</a:t>
            </a:r>
            <a:r>
              <a:rPr lang="zh-TW" altLang="en-US" sz="2400" dirty="0" smtClean="0"/>
              <a:t>攝影機的運用</a:t>
            </a:r>
            <a:endParaRPr lang="zh-TW" altLang="en-US" sz="2400" dirty="0"/>
          </a:p>
        </p:txBody>
      </p:sp>
      <p:pic>
        <p:nvPicPr>
          <p:cNvPr id="4" name="內容版面配置區 3" descr="2013-9-8 下午 12-07-41.png"/>
          <p:cNvPicPr>
            <a:picLocks noGrp="1" noChangeAspect="1"/>
          </p:cNvPicPr>
          <p:nvPr>
            <p:ph idx="1"/>
          </p:nvPr>
        </p:nvPicPr>
        <p:blipFill>
          <a:blip r:embed="rId2" cstate="print"/>
          <a:stretch>
            <a:fillRect/>
          </a:stretch>
        </p:blipFill>
        <p:spPr>
          <a:xfrm>
            <a:off x="656944" y="3212976"/>
            <a:ext cx="8811600" cy="4214860"/>
          </a:xfrm>
        </p:spPr>
      </p:pic>
      <p:sp>
        <p:nvSpPr>
          <p:cNvPr id="5" name="文字方塊 4"/>
          <p:cNvSpPr txBox="1"/>
          <p:nvPr/>
        </p:nvSpPr>
        <p:spPr>
          <a:xfrm>
            <a:off x="611560" y="836712"/>
            <a:ext cx="8280920" cy="2677656"/>
          </a:xfrm>
          <a:prstGeom prst="rect">
            <a:avLst/>
          </a:prstGeom>
          <a:noFill/>
        </p:spPr>
        <p:txBody>
          <a:bodyPr wrap="square" rtlCol="0">
            <a:spAutoFit/>
          </a:bodyPr>
          <a:lstStyle/>
          <a:p>
            <a:pPr>
              <a:lnSpc>
                <a:spcPct val="150000"/>
              </a:lnSpc>
            </a:pPr>
            <a:r>
              <a:rPr lang="zh-TW" altLang="en-US" sz="2000" dirty="0" smtClean="0">
                <a:solidFill>
                  <a:schemeClr val="accent2">
                    <a:lumMod val="50000"/>
                  </a:schemeClr>
                </a:solidFill>
                <a:latin typeface="+mj-ea"/>
                <a:ea typeface="+mj-ea"/>
              </a:rPr>
              <a:t>攝影機類型：</a:t>
            </a:r>
          </a:p>
          <a:p>
            <a:pPr>
              <a:lnSpc>
                <a:spcPct val="150000"/>
              </a:lnSpc>
            </a:pPr>
            <a:r>
              <a:rPr lang="en-US" altLang="zh-TW" sz="2000" dirty="0" smtClean="0">
                <a:solidFill>
                  <a:schemeClr val="accent2">
                    <a:lumMod val="50000"/>
                  </a:schemeClr>
                </a:solidFill>
                <a:latin typeface="+mj-ea"/>
                <a:ea typeface="+mj-ea"/>
              </a:rPr>
              <a:t>1. Target Camera </a:t>
            </a:r>
            <a:r>
              <a:rPr lang="zh-TW" altLang="en-US" sz="2000" dirty="0" smtClean="0">
                <a:solidFill>
                  <a:schemeClr val="accent2">
                    <a:lumMod val="50000"/>
                  </a:schemeClr>
                </a:solidFill>
                <a:latin typeface="+mj-ea"/>
                <a:ea typeface="+mj-ea"/>
              </a:rPr>
              <a:t>目標式攝影機：可設定拍攝目標點的攝影機類型，適用於製作一般靜態影像或動畫的專案。</a:t>
            </a:r>
          </a:p>
          <a:p>
            <a:pPr>
              <a:lnSpc>
                <a:spcPct val="150000"/>
              </a:lnSpc>
            </a:pPr>
            <a:r>
              <a:rPr lang="en-US" altLang="zh-TW" sz="2000" dirty="0" smtClean="0">
                <a:solidFill>
                  <a:schemeClr val="accent2">
                    <a:lumMod val="50000"/>
                  </a:schemeClr>
                </a:solidFill>
                <a:latin typeface="+mj-ea"/>
                <a:ea typeface="+mj-ea"/>
              </a:rPr>
              <a:t>2. Free Camera </a:t>
            </a:r>
            <a:r>
              <a:rPr lang="zh-TW" altLang="en-US" sz="2000" dirty="0" smtClean="0">
                <a:solidFill>
                  <a:schemeClr val="accent2">
                    <a:lumMod val="50000"/>
                  </a:schemeClr>
                </a:solidFill>
                <a:latin typeface="+mj-ea"/>
                <a:ea typeface="+mj-ea"/>
              </a:rPr>
              <a:t>自由式攝影機： 沒有目標點的攝影機類型，可用於連結到物件，並隨著物件的移動以製作動畫。 </a:t>
            </a:r>
          </a:p>
          <a:p>
            <a:endParaRPr lang="zh-TW"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內容版面配置區 6" descr="2013-9-8 下午 12-24-24.png"/>
          <p:cNvPicPr>
            <a:picLocks noGrp="1" noChangeAspect="1"/>
          </p:cNvPicPr>
          <p:nvPr>
            <p:ph idx="1"/>
          </p:nvPr>
        </p:nvPicPr>
        <p:blipFill>
          <a:blip r:embed="rId2" cstate="print"/>
          <a:stretch>
            <a:fillRect/>
          </a:stretch>
        </p:blipFill>
        <p:spPr>
          <a:xfrm>
            <a:off x="149608" y="1556792"/>
            <a:ext cx="8844784" cy="4790926"/>
          </a:xfrm>
        </p:spPr>
      </p:pic>
      <p:sp>
        <p:nvSpPr>
          <p:cNvPr id="2" name="標題 1"/>
          <p:cNvSpPr>
            <a:spLocks noGrp="1"/>
          </p:cNvSpPr>
          <p:nvPr>
            <p:ph type="title"/>
          </p:nvPr>
        </p:nvSpPr>
        <p:spPr>
          <a:xfrm>
            <a:off x="2843808" y="3861048"/>
            <a:ext cx="5050904" cy="492664"/>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a:noFill/>
          </a:ln>
          <a:effectLst>
            <a:glow rad="63500">
              <a:schemeClr val="accent5">
                <a:satMod val="175000"/>
                <a:alpha val="40000"/>
              </a:schemeClr>
            </a:glow>
            <a:outerShdw blurRad="50800" dist="38100" dir="5400000" algn="t" rotWithShape="0">
              <a:prstClr val="black">
                <a:alpha val="40000"/>
              </a:prstClr>
            </a:outerShdw>
          </a:effectLst>
        </p:spPr>
        <p:txBody>
          <a:bodyPr anchor="t">
            <a:normAutofit/>
          </a:bodyPr>
          <a:lstStyle/>
          <a:p>
            <a:r>
              <a:rPr lang="zh-TW" altLang="en-US" sz="2400" dirty="0" smtClean="0"/>
              <a:t> </a:t>
            </a:r>
            <a:r>
              <a:rPr lang="en-US" altLang="zh-TW" sz="2400" dirty="0" smtClean="0"/>
              <a:t>Camera </a:t>
            </a:r>
            <a:r>
              <a:rPr lang="zh-TW" altLang="en-US" sz="2400" dirty="0" smtClean="0"/>
              <a:t>攝影機視圖顯示的功能</a:t>
            </a:r>
            <a:endParaRPr lang="zh-TW"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00034" y="857232"/>
            <a:ext cx="8229600" cy="642934"/>
          </a:xfrm>
        </p:spPr>
        <p:txBody>
          <a:bodyPr>
            <a:normAutofit/>
          </a:bodyPr>
          <a:lstStyle/>
          <a:p>
            <a:r>
              <a:rPr lang="en-US" altLang="zh-TW" sz="2800" b="1" dirty="0" smtClean="0">
                <a:ea typeface="標楷體" pitchFamily="65" charset="-120"/>
              </a:rPr>
              <a:t>3D MAX</a:t>
            </a:r>
            <a:r>
              <a:rPr lang="zh-TW" altLang="en-US" sz="2800" b="1" dirty="0" smtClean="0">
                <a:latin typeface="標楷體" pitchFamily="65" charset="-120"/>
                <a:ea typeface="標楷體" pitchFamily="65" charset="-120"/>
              </a:rPr>
              <a:t>存取檔案管理</a:t>
            </a:r>
            <a:endParaRPr lang="zh-TW" altLang="en-US" sz="2800" b="1" dirty="0">
              <a:latin typeface="標楷體" pitchFamily="65" charset="-120"/>
              <a:ea typeface="標楷體" pitchFamily="65" charset="-120"/>
            </a:endParaRPr>
          </a:p>
        </p:txBody>
      </p:sp>
      <p:pic>
        <p:nvPicPr>
          <p:cNvPr id="7" name="內容版面配置區 6" descr="2013-8-31 下午 02-58-20.jpg"/>
          <p:cNvPicPr>
            <a:picLocks noGrp="1" noChangeAspect="1"/>
          </p:cNvPicPr>
          <p:nvPr>
            <p:ph idx="1"/>
          </p:nvPr>
        </p:nvPicPr>
        <p:blipFill>
          <a:blip r:embed="rId2" cstate="print"/>
          <a:stretch>
            <a:fillRect/>
          </a:stretch>
        </p:blipFill>
        <p:spPr>
          <a:xfrm>
            <a:off x="2285984" y="1811684"/>
            <a:ext cx="4572032" cy="4546274"/>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638944"/>
          </a:xfrm>
        </p:spPr>
        <p:txBody>
          <a:bodyPr anchor="t">
            <a:normAutofit/>
          </a:bodyPr>
          <a:lstStyle/>
          <a:p>
            <a:r>
              <a:rPr lang="da-DK" altLang="zh-TW" sz="2400" dirty="0" smtClean="0"/>
              <a:t>Camera </a:t>
            </a:r>
            <a:r>
              <a:rPr lang="zh-TW" altLang="en-US" sz="2400" dirty="0" smtClean="0"/>
              <a:t>攝影機</a:t>
            </a:r>
            <a:endParaRPr lang="zh-TW" altLang="en-US" sz="2400" dirty="0"/>
          </a:p>
        </p:txBody>
      </p:sp>
      <p:pic>
        <p:nvPicPr>
          <p:cNvPr id="4" name="內容版面配置區 3" descr="2013-9-8 下午 12-40-27.png"/>
          <p:cNvPicPr>
            <a:picLocks noGrp="1" noChangeAspect="1"/>
          </p:cNvPicPr>
          <p:nvPr>
            <p:ph idx="1"/>
          </p:nvPr>
        </p:nvPicPr>
        <p:blipFill>
          <a:blip r:embed="rId2" cstate="print"/>
          <a:stretch>
            <a:fillRect/>
          </a:stretch>
        </p:blipFill>
        <p:spPr>
          <a:xfrm>
            <a:off x="109811" y="1700808"/>
            <a:ext cx="8924378" cy="4214862"/>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208144"/>
            <a:ext cx="8229600" cy="492664"/>
          </a:xfrm>
        </p:spPr>
        <p:txBody>
          <a:bodyPr anchor="t">
            <a:normAutofit/>
          </a:bodyPr>
          <a:lstStyle/>
          <a:p>
            <a:r>
              <a:rPr lang="zh-TW" altLang="en-US" sz="2400" dirty="0" smtClean="0"/>
              <a:t> </a:t>
            </a:r>
            <a:r>
              <a:rPr lang="en-US" altLang="zh-TW" sz="2400" dirty="0" smtClean="0"/>
              <a:t>Camera </a:t>
            </a:r>
            <a:r>
              <a:rPr lang="zh-TW" altLang="en-US" sz="2400" dirty="0" smtClean="0"/>
              <a:t>攝影機視圖顯示的功能</a:t>
            </a:r>
            <a:endParaRPr lang="zh-TW" altLang="en-US" sz="2400" dirty="0"/>
          </a:p>
        </p:txBody>
      </p:sp>
      <p:pic>
        <p:nvPicPr>
          <p:cNvPr id="5" name="內容版面配置區 4" descr="2013-9-8 下午 12-27-40.png"/>
          <p:cNvPicPr>
            <a:picLocks noGrp="1" noChangeAspect="1"/>
          </p:cNvPicPr>
          <p:nvPr>
            <p:ph idx="1"/>
          </p:nvPr>
        </p:nvPicPr>
        <p:blipFill>
          <a:blip r:embed="rId2" cstate="print"/>
          <a:stretch>
            <a:fillRect/>
          </a:stretch>
        </p:blipFill>
        <p:spPr>
          <a:xfrm>
            <a:off x="4788024" y="1136136"/>
            <a:ext cx="1074354" cy="553792"/>
          </a:xfrm>
        </p:spPr>
      </p:pic>
      <p:pic>
        <p:nvPicPr>
          <p:cNvPr id="6" name="圖片 5" descr="2013-9-8 下午 12-29-00.png"/>
          <p:cNvPicPr>
            <a:picLocks noChangeAspect="1"/>
          </p:cNvPicPr>
          <p:nvPr/>
        </p:nvPicPr>
        <p:blipFill>
          <a:blip r:embed="rId3" cstate="print"/>
          <a:stretch>
            <a:fillRect/>
          </a:stretch>
        </p:blipFill>
        <p:spPr>
          <a:xfrm>
            <a:off x="1979712" y="2216632"/>
            <a:ext cx="665228" cy="636304"/>
          </a:xfrm>
          <a:prstGeom prst="rect">
            <a:avLst/>
          </a:prstGeom>
        </p:spPr>
      </p:pic>
      <p:pic>
        <p:nvPicPr>
          <p:cNvPr id="8" name="圖片 7" descr="2013-9-8 下午 12-29-04.png"/>
          <p:cNvPicPr>
            <a:picLocks noChangeAspect="1"/>
          </p:cNvPicPr>
          <p:nvPr/>
        </p:nvPicPr>
        <p:blipFill>
          <a:blip r:embed="rId4" cstate="print"/>
          <a:stretch>
            <a:fillRect/>
          </a:stretch>
        </p:blipFill>
        <p:spPr>
          <a:xfrm>
            <a:off x="1979712" y="3152736"/>
            <a:ext cx="665228" cy="636304"/>
          </a:xfrm>
          <a:prstGeom prst="rect">
            <a:avLst/>
          </a:prstGeom>
        </p:spPr>
      </p:pic>
      <p:pic>
        <p:nvPicPr>
          <p:cNvPr id="9" name="圖片 8" descr="2013-9-8 下午 12-29-05.png"/>
          <p:cNvPicPr>
            <a:picLocks noChangeAspect="1"/>
          </p:cNvPicPr>
          <p:nvPr/>
        </p:nvPicPr>
        <p:blipFill>
          <a:blip r:embed="rId5" cstate="print"/>
          <a:stretch>
            <a:fillRect/>
          </a:stretch>
        </p:blipFill>
        <p:spPr>
          <a:xfrm>
            <a:off x="1979712" y="4016832"/>
            <a:ext cx="665228" cy="636304"/>
          </a:xfrm>
          <a:prstGeom prst="rect">
            <a:avLst/>
          </a:prstGeom>
        </p:spPr>
      </p:pic>
      <p:pic>
        <p:nvPicPr>
          <p:cNvPr id="10" name="圖片 9" descr="2013-9-8 下午 12-29-06.png"/>
          <p:cNvPicPr>
            <a:picLocks noChangeAspect="1"/>
          </p:cNvPicPr>
          <p:nvPr/>
        </p:nvPicPr>
        <p:blipFill>
          <a:blip r:embed="rId6" cstate="print"/>
          <a:stretch>
            <a:fillRect/>
          </a:stretch>
        </p:blipFill>
        <p:spPr>
          <a:xfrm>
            <a:off x="1979712" y="4952936"/>
            <a:ext cx="665228" cy="636304"/>
          </a:xfrm>
          <a:prstGeom prst="rect">
            <a:avLst/>
          </a:prstGeom>
        </p:spPr>
      </p:pic>
      <p:sp>
        <p:nvSpPr>
          <p:cNvPr id="15" name="矩形 14"/>
          <p:cNvSpPr/>
          <p:nvPr/>
        </p:nvSpPr>
        <p:spPr>
          <a:xfrm>
            <a:off x="2834896" y="2308810"/>
            <a:ext cx="3211135" cy="400110"/>
          </a:xfrm>
          <a:prstGeom prst="rect">
            <a:avLst/>
          </a:prstGeom>
        </p:spPr>
        <p:txBody>
          <a:bodyPr wrap="none">
            <a:spAutoFit/>
          </a:bodyPr>
          <a:lstStyle/>
          <a:p>
            <a:r>
              <a:rPr lang="da-DK" altLang="zh-TW" sz="2000" dirty="0" smtClean="0">
                <a:solidFill>
                  <a:schemeClr val="accent2">
                    <a:lumMod val="50000"/>
                  </a:schemeClr>
                </a:solidFill>
                <a:latin typeface="+mj-ea"/>
                <a:ea typeface="+mj-ea"/>
              </a:rPr>
              <a:t>Dolly Camera </a:t>
            </a:r>
            <a:r>
              <a:rPr lang="zh-TW" altLang="en-US" sz="2000" dirty="0" smtClean="0">
                <a:solidFill>
                  <a:schemeClr val="accent2">
                    <a:lumMod val="50000"/>
                  </a:schemeClr>
                </a:solidFill>
                <a:latin typeface="+mj-ea"/>
                <a:ea typeface="+mj-ea"/>
              </a:rPr>
              <a:t>推移攝影機 </a:t>
            </a:r>
            <a:endParaRPr lang="zh-TW" altLang="en-US" sz="2000" dirty="0">
              <a:solidFill>
                <a:schemeClr val="accent2">
                  <a:lumMod val="50000"/>
                </a:schemeClr>
              </a:solidFill>
              <a:latin typeface="+mj-ea"/>
              <a:ea typeface="+mj-ea"/>
            </a:endParaRPr>
          </a:p>
        </p:txBody>
      </p:sp>
      <p:sp>
        <p:nvSpPr>
          <p:cNvPr id="16" name="矩形 15"/>
          <p:cNvSpPr/>
          <p:nvPr/>
        </p:nvSpPr>
        <p:spPr>
          <a:xfrm>
            <a:off x="2834896" y="3316922"/>
            <a:ext cx="2067810" cy="400110"/>
          </a:xfrm>
          <a:prstGeom prst="rect">
            <a:avLst/>
          </a:prstGeom>
        </p:spPr>
        <p:txBody>
          <a:bodyPr wrap="none">
            <a:spAutoFit/>
          </a:bodyPr>
          <a:lstStyle/>
          <a:p>
            <a:r>
              <a:rPr lang="da-DK" altLang="zh-TW" sz="2000" dirty="0" smtClean="0">
                <a:solidFill>
                  <a:schemeClr val="accent2">
                    <a:lumMod val="50000"/>
                  </a:schemeClr>
                </a:solidFill>
                <a:latin typeface="+mj-ea"/>
                <a:ea typeface="+mj-ea"/>
              </a:rPr>
              <a:t>Perspective</a:t>
            </a:r>
            <a:r>
              <a:rPr lang="zh-TW" altLang="en-US" sz="2000" dirty="0" smtClean="0">
                <a:solidFill>
                  <a:schemeClr val="accent2">
                    <a:lumMod val="50000"/>
                  </a:schemeClr>
                </a:solidFill>
                <a:latin typeface="+mj-ea"/>
                <a:ea typeface="+mj-ea"/>
              </a:rPr>
              <a:t>透視</a:t>
            </a:r>
            <a:endParaRPr lang="zh-TW" altLang="en-US" sz="2000" dirty="0">
              <a:solidFill>
                <a:schemeClr val="accent2">
                  <a:lumMod val="50000"/>
                </a:schemeClr>
              </a:solidFill>
              <a:latin typeface="+mj-ea"/>
              <a:ea typeface="+mj-ea"/>
            </a:endParaRPr>
          </a:p>
        </p:txBody>
      </p:sp>
      <p:sp>
        <p:nvSpPr>
          <p:cNvPr id="20" name="矩形 19"/>
          <p:cNvSpPr/>
          <p:nvPr/>
        </p:nvSpPr>
        <p:spPr>
          <a:xfrm>
            <a:off x="2834896" y="5045114"/>
            <a:ext cx="4257384" cy="400110"/>
          </a:xfrm>
          <a:prstGeom prst="rect">
            <a:avLst/>
          </a:prstGeom>
        </p:spPr>
        <p:txBody>
          <a:bodyPr wrap="none">
            <a:spAutoFit/>
          </a:bodyPr>
          <a:lstStyle/>
          <a:p>
            <a:r>
              <a:rPr lang="da-DK" altLang="zh-TW" sz="2000" dirty="0" smtClean="0">
                <a:solidFill>
                  <a:schemeClr val="accent2">
                    <a:lumMod val="50000"/>
                  </a:schemeClr>
                </a:solidFill>
                <a:latin typeface="+mj-ea"/>
                <a:ea typeface="+mj-ea"/>
              </a:rPr>
              <a:t>Zoom Extents All</a:t>
            </a:r>
            <a:r>
              <a:rPr lang="zh-TW" altLang="en-US" sz="2000" dirty="0" smtClean="0">
                <a:solidFill>
                  <a:schemeClr val="accent2">
                    <a:lumMod val="50000"/>
                  </a:schemeClr>
                </a:solidFill>
                <a:latin typeface="+mj-ea"/>
                <a:ea typeface="+mj-ea"/>
              </a:rPr>
              <a:t>縮放全部視圖範圍</a:t>
            </a:r>
            <a:endParaRPr lang="zh-TW" altLang="en-US" sz="2000" dirty="0">
              <a:solidFill>
                <a:schemeClr val="accent2">
                  <a:lumMod val="50000"/>
                </a:schemeClr>
              </a:solidFill>
              <a:latin typeface="+mj-ea"/>
              <a:ea typeface="+mj-ea"/>
            </a:endParaRPr>
          </a:p>
        </p:txBody>
      </p:sp>
      <p:sp>
        <p:nvSpPr>
          <p:cNvPr id="21" name="矩形 20"/>
          <p:cNvSpPr/>
          <p:nvPr/>
        </p:nvSpPr>
        <p:spPr>
          <a:xfrm>
            <a:off x="2834896" y="4181018"/>
            <a:ext cx="2912977" cy="400110"/>
          </a:xfrm>
          <a:prstGeom prst="rect">
            <a:avLst/>
          </a:prstGeom>
        </p:spPr>
        <p:txBody>
          <a:bodyPr wrap="none">
            <a:spAutoFit/>
          </a:bodyPr>
          <a:lstStyle/>
          <a:p>
            <a:r>
              <a:rPr lang="da-DK" altLang="zh-TW" sz="2000" dirty="0" smtClean="0">
                <a:solidFill>
                  <a:schemeClr val="accent2">
                    <a:lumMod val="50000"/>
                  </a:schemeClr>
                </a:solidFill>
                <a:latin typeface="+mj-ea"/>
                <a:ea typeface="+mj-ea"/>
              </a:rPr>
              <a:t>Roll Camera</a:t>
            </a:r>
            <a:r>
              <a:rPr lang="zh-TW" altLang="en-US" sz="2000" dirty="0" smtClean="0">
                <a:solidFill>
                  <a:schemeClr val="accent2">
                    <a:lumMod val="50000"/>
                  </a:schemeClr>
                </a:solidFill>
                <a:latin typeface="+mj-ea"/>
                <a:ea typeface="+mj-ea"/>
              </a:rPr>
              <a:t>旋轉攝影機</a:t>
            </a:r>
            <a:endParaRPr lang="zh-TW" altLang="en-US" sz="2000" dirty="0">
              <a:solidFill>
                <a:schemeClr val="accent2">
                  <a:lumMod val="50000"/>
                </a:schemeClr>
              </a:solidFill>
              <a:latin typeface="+mj-ea"/>
              <a:ea typeface="+mj-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136136"/>
            <a:ext cx="8229600" cy="492664"/>
          </a:xfrm>
        </p:spPr>
        <p:txBody>
          <a:bodyPr anchor="t">
            <a:normAutofit/>
          </a:bodyPr>
          <a:lstStyle/>
          <a:p>
            <a:r>
              <a:rPr lang="zh-TW" altLang="en-US" sz="2400" dirty="0" smtClean="0"/>
              <a:t> </a:t>
            </a:r>
            <a:r>
              <a:rPr lang="en-US" altLang="zh-TW" sz="2400" dirty="0" smtClean="0"/>
              <a:t>Camera </a:t>
            </a:r>
            <a:r>
              <a:rPr lang="zh-TW" altLang="en-US" sz="2400" dirty="0" smtClean="0"/>
              <a:t>攝影機視圖顯示的功能</a:t>
            </a:r>
            <a:endParaRPr lang="zh-TW" altLang="en-US" sz="2400" dirty="0"/>
          </a:p>
        </p:txBody>
      </p:sp>
      <p:pic>
        <p:nvPicPr>
          <p:cNvPr id="5" name="內容版面配置區 4" descr="2013-9-8 下午 12-27-40.png"/>
          <p:cNvPicPr>
            <a:picLocks noGrp="1" noChangeAspect="1"/>
          </p:cNvPicPr>
          <p:nvPr>
            <p:ph idx="1"/>
          </p:nvPr>
        </p:nvPicPr>
        <p:blipFill>
          <a:blip r:embed="rId2" cstate="print"/>
          <a:stretch>
            <a:fillRect/>
          </a:stretch>
        </p:blipFill>
        <p:spPr>
          <a:xfrm>
            <a:off x="4788024" y="1064128"/>
            <a:ext cx="1074354" cy="553792"/>
          </a:xfrm>
        </p:spPr>
      </p:pic>
      <p:pic>
        <p:nvPicPr>
          <p:cNvPr id="14" name="圖片 13" descr="2013-9-8 下午 12-29-21.png"/>
          <p:cNvPicPr>
            <a:picLocks noChangeAspect="1"/>
          </p:cNvPicPr>
          <p:nvPr/>
        </p:nvPicPr>
        <p:blipFill>
          <a:blip r:embed="rId3" cstate="print"/>
          <a:stretch>
            <a:fillRect/>
          </a:stretch>
        </p:blipFill>
        <p:spPr>
          <a:xfrm>
            <a:off x="1187624" y="2948880"/>
            <a:ext cx="727788" cy="696144"/>
          </a:xfrm>
          <a:prstGeom prst="rect">
            <a:avLst/>
          </a:prstGeom>
        </p:spPr>
      </p:pic>
      <p:pic>
        <p:nvPicPr>
          <p:cNvPr id="17" name="圖片 16" descr="2013-9-8 下午 12-29-24.png"/>
          <p:cNvPicPr>
            <a:picLocks noChangeAspect="1"/>
          </p:cNvPicPr>
          <p:nvPr/>
        </p:nvPicPr>
        <p:blipFill>
          <a:blip r:embed="rId4" cstate="print"/>
          <a:stretch>
            <a:fillRect/>
          </a:stretch>
        </p:blipFill>
        <p:spPr>
          <a:xfrm>
            <a:off x="1187624" y="3956992"/>
            <a:ext cx="727788" cy="696144"/>
          </a:xfrm>
          <a:prstGeom prst="rect">
            <a:avLst/>
          </a:prstGeom>
        </p:spPr>
      </p:pic>
      <p:pic>
        <p:nvPicPr>
          <p:cNvPr id="18" name="圖片 17" descr="2013-9-8 下午 12-29-27.png"/>
          <p:cNvPicPr>
            <a:picLocks noChangeAspect="1"/>
          </p:cNvPicPr>
          <p:nvPr/>
        </p:nvPicPr>
        <p:blipFill>
          <a:blip r:embed="rId5" cstate="print"/>
          <a:stretch>
            <a:fillRect/>
          </a:stretch>
        </p:blipFill>
        <p:spPr>
          <a:xfrm>
            <a:off x="1187624" y="4965104"/>
            <a:ext cx="727788" cy="696144"/>
          </a:xfrm>
          <a:prstGeom prst="rect">
            <a:avLst/>
          </a:prstGeom>
        </p:spPr>
      </p:pic>
      <p:sp>
        <p:nvSpPr>
          <p:cNvPr id="22" name="矩形 21"/>
          <p:cNvSpPr/>
          <p:nvPr/>
        </p:nvSpPr>
        <p:spPr>
          <a:xfrm>
            <a:off x="2123728" y="3052826"/>
            <a:ext cx="4024814" cy="400110"/>
          </a:xfrm>
          <a:prstGeom prst="rect">
            <a:avLst/>
          </a:prstGeom>
        </p:spPr>
        <p:txBody>
          <a:bodyPr wrap="square">
            <a:spAutoFit/>
          </a:bodyPr>
          <a:lstStyle/>
          <a:p>
            <a:r>
              <a:rPr lang="da-DK" altLang="zh-TW" sz="2000" dirty="0" smtClean="0">
                <a:solidFill>
                  <a:schemeClr val="accent2">
                    <a:lumMod val="50000"/>
                  </a:schemeClr>
                </a:solidFill>
                <a:latin typeface="+mj-ea"/>
                <a:ea typeface="+mj-ea"/>
              </a:rPr>
              <a:t>Walk Through</a:t>
            </a:r>
            <a:r>
              <a:rPr lang="zh-TW" altLang="en-US" sz="2000" dirty="0" smtClean="0">
                <a:solidFill>
                  <a:schemeClr val="accent2">
                    <a:lumMod val="50000"/>
                  </a:schemeClr>
                </a:solidFill>
                <a:latin typeface="+mj-ea"/>
                <a:ea typeface="+mj-ea"/>
              </a:rPr>
              <a:t>虛擬實境導覽</a:t>
            </a:r>
            <a:endParaRPr lang="zh-TW" altLang="en-US" sz="2000" dirty="0">
              <a:solidFill>
                <a:schemeClr val="accent2">
                  <a:lumMod val="50000"/>
                </a:schemeClr>
              </a:solidFill>
              <a:latin typeface="+mj-ea"/>
              <a:ea typeface="+mj-ea"/>
            </a:endParaRPr>
          </a:p>
        </p:txBody>
      </p:sp>
      <p:sp>
        <p:nvSpPr>
          <p:cNvPr id="23" name="矩形 22"/>
          <p:cNvSpPr/>
          <p:nvPr/>
        </p:nvSpPr>
        <p:spPr>
          <a:xfrm>
            <a:off x="2123728" y="4060938"/>
            <a:ext cx="3649106" cy="400110"/>
          </a:xfrm>
          <a:prstGeom prst="rect">
            <a:avLst/>
          </a:prstGeom>
        </p:spPr>
        <p:txBody>
          <a:bodyPr wrap="square">
            <a:spAutoFit/>
          </a:bodyPr>
          <a:lstStyle/>
          <a:p>
            <a:r>
              <a:rPr lang="da-DK" altLang="zh-TW" sz="2000" dirty="0" smtClean="0">
                <a:solidFill>
                  <a:schemeClr val="accent2">
                    <a:lumMod val="50000"/>
                  </a:schemeClr>
                </a:solidFill>
                <a:latin typeface="+mj-ea"/>
                <a:ea typeface="+mj-ea"/>
              </a:rPr>
              <a:t>Orbit Camera</a:t>
            </a:r>
            <a:r>
              <a:rPr lang="zh-TW" altLang="en-US" sz="2000" dirty="0" smtClean="0">
                <a:solidFill>
                  <a:schemeClr val="accent2">
                    <a:lumMod val="50000"/>
                  </a:schemeClr>
                </a:solidFill>
                <a:latin typeface="+mj-ea"/>
                <a:ea typeface="+mj-ea"/>
              </a:rPr>
              <a:t>環繞攝影機</a:t>
            </a:r>
            <a:endParaRPr lang="zh-TW" altLang="en-US" sz="2000" dirty="0">
              <a:solidFill>
                <a:schemeClr val="accent2">
                  <a:lumMod val="50000"/>
                </a:schemeClr>
              </a:solidFill>
              <a:latin typeface="+mj-ea"/>
              <a:ea typeface="+mj-ea"/>
            </a:endParaRPr>
          </a:p>
        </p:txBody>
      </p:sp>
      <p:sp>
        <p:nvSpPr>
          <p:cNvPr id="24" name="矩形 23"/>
          <p:cNvSpPr/>
          <p:nvPr/>
        </p:nvSpPr>
        <p:spPr>
          <a:xfrm>
            <a:off x="2123728" y="5141058"/>
            <a:ext cx="6552728" cy="400110"/>
          </a:xfrm>
          <a:prstGeom prst="rect">
            <a:avLst/>
          </a:prstGeom>
        </p:spPr>
        <p:txBody>
          <a:bodyPr wrap="square">
            <a:spAutoFit/>
          </a:bodyPr>
          <a:lstStyle/>
          <a:p>
            <a:r>
              <a:rPr lang="da-DK" altLang="zh-TW" sz="2000" dirty="0" smtClean="0">
                <a:solidFill>
                  <a:schemeClr val="accent2">
                    <a:lumMod val="50000"/>
                  </a:schemeClr>
                </a:solidFill>
                <a:latin typeface="+mj-ea"/>
                <a:ea typeface="+mj-ea"/>
              </a:rPr>
              <a:t>Maximize Viewport Toggle</a:t>
            </a:r>
            <a:r>
              <a:rPr lang="zh-TW" altLang="en-US" sz="2000" dirty="0" smtClean="0">
                <a:solidFill>
                  <a:schemeClr val="accent2">
                    <a:lumMod val="50000"/>
                  </a:schemeClr>
                </a:solidFill>
                <a:latin typeface="+mj-ea"/>
                <a:ea typeface="+mj-ea"/>
              </a:rPr>
              <a:t>單一視圖與多視圖的切換</a:t>
            </a:r>
            <a:endParaRPr lang="zh-TW" altLang="en-US" sz="2000" dirty="0">
              <a:solidFill>
                <a:schemeClr val="accent2">
                  <a:lumMod val="50000"/>
                </a:schemeClr>
              </a:solidFill>
              <a:latin typeface="+mj-ea"/>
              <a:ea typeface="+mj-ea"/>
            </a:endParaRPr>
          </a:p>
        </p:txBody>
      </p:sp>
      <p:pic>
        <p:nvPicPr>
          <p:cNvPr id="25" name="圖片 24" descr="2013-9-8 下午 12-29-18.png"/>
          <p:cNvPicPr>
            <a:picLocks noChangeAspect="1"/>
          </p:cNvPicPr>
          <p:nvPr/>
        </p:nvPicPr>
        <p:blipFill>
          <a:blip r:embed="rId6" cstate="print"/>
          <a:stretch>
            <a:fillRect/>
          </a:stretch>
        </p:blipFill>
        <p:spPr>
          <a:xfrm>
            <a:off x="1187624" y="1988840"/>
            <a:ext cx="746126" cy="713684"/>
          </a:xfrm>
          <a:prstGeom prst="rect">
            <a:avLst/>
          </a:prstGeom>
        </p:spPr>
      </p:pic>
      <p:sp>
        <p:nvSpPr>
          <p:cNvPr id="26" name="矩形 25"/>
          <p:cNvSpPr/>
          <p:nvPr/>
        </p:nvSpPr>
        <p:spPr>
          <a:xfrm>
            <a:off x="2191163" y="2131006"/>
            <a:ext cx="3154456" cy="400110"/>
          </a:xfrm>
          <a:prstGeom prst="rect">
            <a:avLst/>
          </a:prstGeom>
        </p:spPr>
        <p:txBody>
          <a:bodyPr wrap="square">
            <a:spAutoFit/>
          </a:bodyPr>
          <a:lstStyle/>
          <a:p>
            <a:r>
              <a:rPr lang="da-DK" altLang="zh-TW" sz="2000" dirty="0" smtClean="0">
                <a:solidFill>
                  <a:schemeClr val="accent2">
                    <a:lumMod val="50000"/>
                  </a:schemeClr>
                </a:solidFill>
                <a:latin typeface="+mj-ea"/>
                <a:ea typeface="+mj-ea"/>
              </a:rPr>
              <a:t>Field-of-View</a:t>
            </a:r>
            <a:r>
              <a:rPr lang="zh-TW" altLang="en-US" sz="2000" dirty="0" smtClean="0">
                <a:solidFill>
                  <a:schemeClr val="accent2">
                    <a:lumMod val="50000"/>
                  </a:schemeClr>
                </a:solidFill>
                <a:latin typeface="+mj-ea"/>
                <a:ea typeface="+mj-ea"/>
              </a:rPr>
              <a:t>調整視角</a:t>
            </a:r>
            <a:endParaRPr lang="zh-TW" altLang="en-US" sz="2000" dirty="0">
              <a:solidFill>
                <a:schemeClr val="accent2">
                  <a:lumMod val="50000"/>
                </a:schemeClr>
              </a:solidFill>
              <a:latin typeface="+mj-ea"/>
              <a:ea typeface="+mj-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547664" y="2924944"/>
            <a:ext cx="6264696" cy="1143000"/>
          </a:xfrm>
        </p:spPr>
        <p:txBody>
          <a:bodyPr anchor="ctr">
            <a:normAutofit/>
          </a:bodyPr>
          <a:lstStyle/>
          <a:p>
            <a:r>
              <a:rPr lang="zh-TW" altLang="en-US" dirty="0" smtClean="0"/>
              <a:t>使用</a:t>
            </a:r>
            <a:r>
              <a:rPr lang="en-US" altLang="zh-TW" dirty="0" smtClean="0"/>
              <a:t>3ds Max </a:t>
            </a:r>
            <a:r>
              <a:rPr lang="zh-TW" altLang="en-US" dirty="0" smtClean="0"/>
              <a:t>建立動畫</a:t>
            </a:r>
            <a:endParaRPr lang="zh-TW"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descr="2013-9-2 上午 12-19-56.png"/>
          <p:cNvPicPr>
            <a:picLocks noChangeAspect="1"/>
          </p:cNvPicPr>
          <p:nvPr/>
        </p:nvPicPr>
        <p:blipFill>
          <a:blip r:embed="rId2" cstate="print"/>
          <a:stretch>
            <a:fillRect/>
          </a:stretch>
        </p:blipFill>
        <p:spPr>
          <a:xfrm>
            <a:off x="251520" y="3573016"/>
            <a:ext cx="8604448" cy="1626778"/>
          </a:xfrm>
          <a:prstGeom prst="rect">
            <a:avLst/>
          </a:prstGeom>
        </p:spPr>
      </p:pic>
      <p:sp>
        <p:nvSpPr>
          <p:cNvPr id="2" name="標題 1"/>
          <p:cNvSpPr>
            <a:spLocks noGrp="1"/>
          </p:cNvSpPr>
          <p:nvPr>
            <p:ph type="title"/>
          </p:nvPr>
        </p:nvSpPr>
        <p:spPr>
          <a:xfrm>
            <a:off x="539552" y="1052736"/>
            <a:ext cx="8229600" cy="1143000"/>
          </a:xfrm>
        </p:spPr>
        <p:txBody>
          <a:bodyPr>
            <a:normAutofit/>
          </a:bodyPr>
          <a:lstStyle/>
          <a:p>
            <a:r>
              <a:rPr lang="zh-TW" altLang="en-US" sz="2800" dirty="0" smtClean="0"/>
              <a:t>動畫的觀念</a:t>
            </a:r>
            <a:r>
              <a:rPr lang="zh-TW" altLang="en-US" sz="3100" dirty="0" smtClean="0"/>
              <a:t/>
            </a:r>
            <a:br>
              <a:rPr lang="zh-TW" altLang="en-US" sz="3100" dirty="0" smtClean="0"/>
            </a:br>
            <a:endParaRPr lang="zh-TW" altLang="en-US" sz="3100" dirty="0"/>
          </a:p>
        </p:txBody>
      </p:sp>
      <p:sp>
        <p:nvSpPr>
          <p:cNvPr id="3" name="內容版面配置區 2"/>
          <p:cNvSpPr>
            <a:spLocks noGrp="1"/>
          </p:cNvSpPr>
          <p:nvPr>
            <p:ph idx="1"/>
          </p:nvPr>
        </p:nvSpPr>
        <p:spPr>
          <a:xfrm>
            <a:off x="480120" y="2420888"/>
            <a:ext cx="8147248" cy="1421512"/>
          </a:xfr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a:normAutofit lnSpcReduction="10000"/>
          </a:bodyPr>
          <a:lstStyle/>
          <a:p>
            <a:pPr marL="0" indent="0">
              <a:lnSpc>
                <a:spcPct val="150000"/>
              </a:lnSpc>
              <a:buNone/>
            </a:pPr>
            <a:r>
              <a:rPr lang="en-US" altLang="zh-TW" sz="2000" dirty="0" smtClean="0">
                <a:latin typeface="+mj-ea"/>
                <a:ea typeface="+mj-ea"/>
              </a:rPr>
              <a:t>3ds Max </a:t>
            </a:r>
            <a:r>
              <a:rPr lang="zh-TW" altLang="en-US" sz="2000" dirty="0" smtClean="0">
                <a:latin typeface="+mj-ea"/>
                <a:ea typeface="+mj-ea"/>
              </a:rPr>
              <a:t>可以使用多種不同的方法來建立動畫，並提供多元化的工具進行動畫的管理與編輯。例如建立關鍵影格，並使用時間軸編輯動畫，也可以使用編輯器建立動畫。</a:t>
            </a:r>
          </a:p>
          <a:p>
            <a:endParaRPr lang="zh-TW"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descr="2013-9-1 下午 11-59-42.png"/>
          <p:cNvPicPr>
            <a:picLocks noChangeAspect="1"/>
          </p:cNvPicPr>
          <p:nvPr/>
        </p:nvPicPr>
        <p:blipFill>
          <a:blip r:embed="rId2" cstate="print"/>
          <a:stretch>
            <a:fillRect/>
          </a:stretch>
        </p:blipFill>
        <p:spPr>
          <a:xfrm>
            <a:off x="683568" y="2636912"/>
            <a:ext cx="2616665" cy="1030184"/>
          </a:xfrm>
          <a:prstGeom prst="rect">
            <a:avLst/>
          </a:prstGeom>
        </p:spPr>
      </p:pic>
      <p:sp>
        <p:nvSpPr>
          <p:cNvPr id="2" name="標題 1"/>
          <p:cNvSpPr>
            <a:spLocks noGrp="1"/>
          </p:cNvSpPr>
          <p:nvPr>
            <p:ph type="title"/>
          </p:nvPr>
        </p:nvSpPr>
        <p:spPr>
          <a:xfrm>
            <a:off x="457200" y="1340768"/>
            <a:ext cx="8229600" cy="564672"/>
          </a:xfrm>
        </p:spPr>
        <p:txBody>
          <a:bodyPr anchor="t">
            <a:normAutofit/>
          </a:bodyPr>
          <a:lstStyle/>
          <a:p>
            <a:r>
              <a:rPr lang="zh-TW" altLang="en-US" sz="2800" dirty="0" smtClean="0"/>
              <a:t>動畫播放控制區</a:t>
            </a:r>
            <a:endParaRPr lang="zh-TW" altLang="en-US" sz="2800" dirty="0"/>
          </a:p>
        </p:txBody>
      </p:sp>
      <p:sp>
        <p:nvSpPr>
          <p:cNvPr id="3" name="內容版面配置區 2"/>
          <p:cNvSpPr>
            <a:spLocks noGrp="1"/>
          </p:cNvSpPr>
          <p:nvPr>
            <p:ph idx="1"/>
          </p:nvPr>
        </p:nvSpPr>
        <p:spPr>
          <a:xfrm>
            <a:off x="526029" y="2132856"/>
            <a:ext cx="7214323" cy="557416"/>
          </a:xfr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a:normAutofit/>
          </a:bodyPr>
          <a:lstStyle/>
          <a:p>
            <a:pPr marL="0" indent="0">
              <a:lnSpc>
                <a:spcPct val="150000"/>
              </a:lnSpc>
              <a:buNone/>
            </a:pPr>
            <a:r>
              <a:rPr lang="zh-TW" altLang="en-US" sz="2000" dirty="0" smtClean="0"/>
              <a:t>用於控制動畫的播放、停止、跳到時間軸的開始或結束位置。</a:t>
            </a:r>
            <a:endParaRPr lang="zh-TW" altLang="en-US" sz="2000" dirty="0"/>
          </a:p>
        </p:txBody>
      </p:sp>
      <p:sp>
        <p:nvSpPr>
          <p:cNvPr id="7" name="標題 1"/>
          <p:cNvSpPr txBox="1">
            <a:spLocks/>
          </p:cNvSpPr>
          <p:nvPr/>
        </p:nvSpPr>
        <p:spPr>
          <a:xfrm>
            <a:off x="467544" y="4086200"/>
            <a:ext cx="8229600" cy="638944"/>
          </a:xfrm>
          <a:prstGeom prst="rect">
            <a:avLst/>
          </a:prstGeom>
        </p:spPr>
        <p:txBody>
          <a:bodyPr vert="horz" lIns="0" rIns="0" bIns="0" anchor="t">
            <a:normAutofit/>
          </a:bodyPr>
          <a:lstStyle/>
          <a:p>
            <a:pPr lvl="0">
              <a:spcBef>
                <a:spcPct val="0"/>
              </a:spcBef>
            </a:pPr>
            <a:r>
              <a:rPr lang="zh-TW" altLang="en-US" sz="2800" dirty="0" smtClean="0">
                <a:solidFill>
                  <a:schemeClr val="tx2"/>
                </a:solidFill>
                <a:latin typeface="+mj-lt"/>
                <a:ea typeface="+mj-ea"/>
                <a:cs typeface="+mj-cs"/>
              </a:rPr>
              <a:t>動畫製作設定區</a:t>
            </a:r>
            <a:endParaRPr kumimoji="0" lang="zh-TW" altLang="en-US" sz="2800" b="0" i="0" u="none" strike="noStrike" kern="1200" cap="none" spc="0" normalizeH="0" baseline="0" noProof="0" dirty="0">
              <a:ln>
                <a:noFill/>
              </a:ln>
              <a:solidFill>
                <a:schemeClr val="tx2"/>
              </a:solidFill>
              <a:effectLst/>
              <a:uLnTx/>
              <a:uFillTx/>
              <a:latin typeface="+mj-lt"/>
              <a:ea typeface="+mj-ea"/>
              <a:cs typeface="+mj-cs"/>
            </a:endParaRPr>
          </a:p>
        </p:txBody>
      </p:sp>
      <p:sp>
        <p:nvSpPr>
          <p:cNvPr id="9" name="內容版面配置區 2"/>
          <p:cNvSpPr txBox="1">
            <a:spLocks/>
          </p:cNvSpPr>
          <p:nvPr/>
        </p:nvSpPr>
        <p:spPr>
          <a:xfrm>
            <a:off x="539552" y="4887808"/>
            <a:ext cx="7272808" cy="55741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vert="horz">
            <a:normAutofit/>
          </a:bodyPr>
          <a:lstStyle/>
          <a:p>
            <a:pPr marR="0" lvl="0" algn="l" defTabSz="914400" rtl="0" eaLnBrk="1" fontAlgn="auto" latinLnBrk="0" hangingPunct="1">
              <a:lnSpc>
                <a:spcPct val="150000"/>
              </a:lnSpc>
              <a:spcBef>
                <a:spcPct val="20000"/>
              </a:spcBef>
              <a:spcAft>
                <a:spcPts val="0"/>
              </a:spcAft>
              <a:buClr>
                <a:schemeClr val="accent3"/>
              </a:buClr>
              <a:buSzPct val="95000"/>
              <a:tabLst/>
              <a:defRPr/>
            </a:pPr>
            <a:r>
              <a:rPr kumimoji="0" lang="zh-TW" altLang="en-US" sz="2000" b="0" i="0" u="none" strike="noStrike" kern="1200" cap="none" spc="0" normalizeH="0" baseline="0" noProof="0" dirty="0" smtClean="0">
                <a:ln>
                  <a:noFill/>
                </a:ln>
                <a:solidFill>
                  <a:schemeClr val="tx1"/>
                </a:solidFill>
                <a:effectLst/>
                <a:uLnTx/>
                <a:uFillTx/>
                <a:latin typeface="+mn-lt"/>
                <a:ea typeface="+mn-ea"/>
                <a:cs typeface="+mn-cs"/>
              </a:rPr>
              <a:t>用於控制動畫的播放、停止、跳到時間軸的開始或結束位置。</a:t>
            </a:r>
            <a:endParaRPr kumimoji="0" lang="zh-TW"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10" name="圖片 9" descr="2013-9-2 上午 12-03-27.png"/>
          <p:cNvPicPr>
            <a:picLocks noChangeAspect="1"/>
          </p:cNvPicPr>
          <p:nvPr/>
        </p:nvPicPr>
        <p:blipFill>
          <a:blip r:embed="rId3" cstate="print"/>
          <a:stretch>
            <a:fillRect/>
          </a:stretch>
        </p:blipFill>
        <p:spPr>
          <a:xfrm>
            <a:off x="683568" y="5373216"/>
            <a:ext cx="3750173" cy="864096"/>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descr="2013-9-1 下午 11-57-03.png"/>
          <p:cNvPicPr>
            <a:picLocks noChangeAspect="1"/>
          </p:cNvPicPr>
          <p:nvPr/>
        </p:nvPicPr>
        <p:blipFill>
          <a:blip r:embed="rId2" cstate="print"/>
          <a:stretch>
            <a:fillRect/>
          </a:stretch>
        </p:blipFill>
        <p:spPr>
          <a:xfrm>
            <a:off x="467544" y="4437112"/>
            <a:ext cx="8517079" cy="1440160"/>
          </a:xfrm>
          <a:prstGeom prst="rect">
            <a:avLst/>
          </a:prstGeom>
        </p:spPr>
      </p:pic>
      <p:sp>
        <p:nvSpPr>
          <p:cNvPr id="2" name="標題 1"/>
          <p:cNvSpPr>
            <a:spLocks noGrp="1"/>
          </p:cNvSpPr>
          <p:nvPr>
            <p:ph type="title"/>
          </p:nvPr>
        </p:nvSpPr>
        <p:spPr>
          <a:xfrm>
            <a:off x="457200" y="845840"/>
            <a:ext cx="8229600" cy="1143000"/>
          </a:xfrm>
        </p:spPr>
        <p:txBody>
          <a:bodyPr>
            <a:normAutofit fontScale="90000"/>
          </a:bodyPr>
          <a:lstStyle/>
          <a:p>
            <a:r>
              <a:rPr lang="zh-TW" altLang="en-US" sz="3100" dirty="0" smtClean="0"/>
              <a:t>使用 </a:t>
            </a:r>
            <a:r>
              <a:rPr lang="en-US" altLang="zh-TW" sz="3100" dirty="0" smtClean="0"/>
              <a:t>Auto Key Mode </a:t>
            </a:r>
            <a:r>
              <a:rPr lang="zh-TW" altLang="en-US" sz="3100" dirty="0" smtClean="0"/>
              <a:t>自動關鍵影格模式</a:t>
            </a:r>
            <a:r>
              <a:rPr lang="zh-TW" altLang="en-US" dirty="0" smtClean="0"/>
              <a:t/>
            </a:r>
            <a:br>
              <a:rPr lang="zh-TW" altLang="en-US" dirty="0" smtClean="0"/>
            </a:br>
            <a:endParaRPr lang="zh-TW" altLang="en-US" dirty="0"/>
          </a:p>
        </p:txBody>
      </p:sp>
      <p:sp>
        <p:nvSpPr>
          <p:cNvPr id="3" name="內容版面配置區 2"/>
          <p:cNvSpPr>
            <a:spLocks noGrp="1"/>
          </p:cNvSpPr>
          <p:nvPr>
            <p:ph idx="1"/>
          </p:nvPr>
        </p:nvSpPr>
        <p:spPr>
          <a:xfrm>
            <a:off x="467544" y="1988840"/>
            <a:ext cx="4968552" cy="2880320"/>
          </a:xfr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a:normAutofit lnSpcReduction="10000"/>
          </a:bodyPr>
          <a:lstStyle/>
          <a:p>
            <a:pPr marL="0" indent="0">
              <a:lnSpc>
                <a:spcPct val="150000"/>
              </a:lnSpc>
              <a:buNone/>
            </a:pPr>
            <a:r>
              <a:rPr lang="zh-TW" altLang="en-US" sz="1600" dirty="0" smtClean="0"/>
              <a:t>「自動關鍵影格模式」屬於較簡易的動畫製作方式，先選取場景中您想製作動畫的物件，按下          </a:t>
            </a:r>
            <a:r>
              <a:rPr lang="zh-TW" altLang="en-US" sz="1600" dirty="0" smtClean="0"/>
              <a:t>  按鈕</a:t>
            </a:r>
            <a:r>
              <a:rPr lang="zh-TW" altLang="en-US" sz="1600" dirty="0" smtClean="0"/>
              <a:t>，視圖的邊框會出現紅色，表示編輯操作將會自動建立關鍵影格，使用時間滑桿 </a:t>
            </a:r>
            <a:r>
              <a:rPr lang="en-US" altLang="zh-TW" sz="1600" dirty="0" smtClean="0"/>
              <a:t>( Time slider ) </a:t>
            </a:r>
            <a:r>
              <a:rPr lang="zh-TW" altLang="en-US" sz="1600" dirty="0" smtClean="0"/>
              <a:t>移到特定的影格，再對此物件進行編輯，例如改變物件的位置、旋轉角度、 縮放比例，或是調整此物件的修改器的屬性，幾乎所有的設定與參數，都可以使用自動關鍵影格製作動畫</a:t>
            </a:r>
            <a:r>
              <a:rPr lang="zh-TW" altLang="en-US" sz="1600" dirty="0" smtClean="0"/>
              <a:t>。</a:t>
            </a:r>
            <a:endParaRPr lang="zh-TW" altLang="en-US" dirty="0" smtClean="0"/>
          </a:p>
          <a:p>
            <a:endParaRPr lang="zh-TW" altLang="en-US" dirty="0"/>
          </a:p>
        </p:txBody>
      </p:sp>
      <p:pic>
        <p:nvPicPr>
          <p:cNvPr id="8" name="圖片 7" descr="2013-9-1 下午 11-55-33.png"/>
          <p:cNvPicPr>
            <a:picLocks noChangeAspect="1"/>
          </p:cNvPicPr>
          <p:nvPr/>
        </p:nvPicPr>
        <p:blipFill>
          <a:blip r:embed="rId3" cstate="print"/>
          <a:stretch>
            <a:fillRect/>
          </a:stretch>
        </p:blipFill>
        <p:spPr>
          <a:xfrm>
            <a:off x="4211960" y="2420888"/>
            <a:ext cx="576064" cy="246884"/>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2013-9-8 下午 01-03-36.png"/>
          <p:cNvPicPr>
            <a:picLocks noGrp="1" noChangeAspect="1"/>
          </p:cNvPicPr>
          <p:nvPr>
            <p:ph idx="1"/>
          </p:nvPr>
        </p:nvPicPr>
        <p:blipFill>
          <a:blip r:embed="rId2" cstate="print"/>
          <a:stretch>
            <a:fillRect/>
          </a:stretch>
        </p:blipFill>
        <p:spPr>
          <a:xfrm>
            <a:off x="179512" y="1412776"/>
            <a:ext cx="3384376" cy="5157658"/>
          </a:xfrm>
        </p:spPr>
      </p:pic>
      <p:sp>
        <p:nvSpPr>
          <p:cNvPr id="2" name="標題 1"/>
          <p:cNvSpPr>
            <a:spLocks noGrp="1"/>
          </p:cNvSpPr>
          <p:nvPr>
            <p:ph type="title"/>
          </p:nvPr>
        </p:nvSpPr>
        <p:spPr>
          <a:xfrm>
            <a:off x="590872" y="764704"/>
            <a:ext cx="8229600" cy="504056"/>
          </a:xfrm>
        </p:spPr>
        <p:txBody>
          <a:bodyPr anchor="t">
            <a:normAutofit/>
          </a:bodyPr>
          <a:lstStyle/>
          <a:p>
            <a:r>
              <a:rPr lang="da-DK" altLang="zh-TW" sz="2400" dirty="0" smtClean="0"/>
              <a:t>Time Configuration </a:t>
            </a:r>
            <a:r>
              <a:rPr lang="zh-TW" altLang="en-US" sz="2400" dirty="0" smtClean="0"/>
              <a:t>動畫時間設定</a:t>
            </a:r>
            <a:endParaRPr lang="zh-TW" altLang="en-US" sz="2400" dirty="0"/>
          </a:p>
        </p:txBody>
      </p:sp>
      <p:sp>
        <p:nvSpPr>
          <p:cNvPr id="6" name="文字方塊 5"/>
          <p:cNvSpPr txBox="1"/>
          <p:nvPr/>
        </p:nvSpPr>
        <p:spPr>
          <a:xfrm>
            <a:off x="2976775" y="5325942"/>
            <a:ext cx="5544616" cy="73866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1400" dirty="0" smtClean="0">
                <a:solidFill>
                  <a:schemeClr val="accent2">
                    <a:lumMod val="50000"/>
                  </a:schemeClr>
                </a:solidFill>
                <a:latin typeface="+mj-ea"/>
                <a:ea typeface="+mj-ea"/>
              </a:rPr>
              <a:t>Active </a:t>
            </a:r>
            <a:r>
              <a:rPr lang="da-DK" altLang="zh-TW" sz="1400" dirty="0" smtClean="0">
                <a:solidFill>
                  <a:schemeClr val="accent2">
                    <a:lumMod val="50000"/>
                  </a:schemeClr>
                </a:solidFill>
                <a:latin typeface="+mj-ea"/>
                <a:ea typeface="+mj-ea"/>
              </a:rPr>
              <a:t>Viewport Only </a:t>
            </a:r>
            <a:r>
              <a:rPr lang="zh-TW" altLang="en-US" sz="1400" dirty="0" smtClean="0">
                <a:solidFill>
                  <a:schemeClr val="accent2">
                    <a:lumMod val="50000"/>
                  </a:schemeClr>
                </a:solidFill>
                <a:latin typeface="+mj-ea"/>
                <a:ea typeface="+mj-ea"/>
              </a:rPr>
              <a:t>預設的情況下，播放時只有作用中的視圖顯示動畫效果，若取消此功能，播放時所有視圖皆可顯示動畫效果</a:t>
            </a:r>
            <a:r>
              <a:rPr lang="zh-TW" altLang="en-US" sz="1400" dirty="0" smtClean="0">
                <a:solidFill>
                  <a:schemeClr val="accent2">
                    <a:lumMod val="50000"/>
                  </a:schemeClr>
                </a:solidFill>
                <a:latin typeface="+mj-ea"/>
                <a:ea typeface="+mj-ea"/>
              </a:rPr>
              <a:t>。</a:t>
            </a:r>
            <a:endParaRPr lang="zh-TW" altLang="en-US" sz="1400" dirty="0" smtClean="0">
              <a:solidFill>
                <a:schemeClr val="accent2">
                  <a:lumMod val="50000"/>
                </a:schemeClr>
              </a:solidFill>
              <a:latin typeface="+mj-ea"/>
              <a:ea typeface="+mj-ea"/>
            </a:endParaRPr>
          </a:p>
        </p:txBody>
      </p:sp>
      <p:pic>
        <p:nvPicPr>
          <p:cNvPr id="7" name="圖片 6" descr="2013-9-8 下午 01-03-30.png"/>
          <p:cNvPicPr>
            <a:picLocks noChangeAspect="1"/>
          </p:cNvPicPr>
          <p:nvPr/>
        </p:nvPicPr>
        <p:blipFill>
          <a:blip r:embed="rId3" cstate="print"/>
          <a:stretch>
            <a:fillRect/>
          </a:stretch>
        </p:blipFill>
        <p:spPr>
          <a:xfrm>
            <a:off x="4932040" y="692696"/>
            <a:ext cx="440934" cy="510556"/>
          </a:xfrm>
          <a:prstGeom prst="rect">
            <a:avLst/>
          </a:prstGeom>
        </p:spPr>
      </p:pic>
      <p:sp>
        <p:nvSpPr>
          <p:cNvPr id="8" name="文字方塊 7"/>
          <p:cNvSpPr txBox="1"/>
          <p:nvPr/>
        </p:nvSpPr>
        <p:spPr>
          <a:xfrm>
            <a:off x="3347864" y="1283274"/>
            <a:ext cx="5544616" cy="73866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en-US" altLang="zh-TW" sz="1400" dirty="0" smtClean="0">
                <a:solidFill>
                  <a:schemeClr val="accent2">
                    <a:lumMod val="50000"/>
                  </a:schemeClr>
                </a:solidFill>
                <a:latin typeface="+mj-ea"/>
                <a:ea typeface="+mj-ea"/>
              </a:rPr>
              <a:t>3</a:t>
            </a:r>
            <a:r>
              <a:rPr lang="da-DK" altLang="zh-TW" sz="1400" dirty="0" smtClean="0">
                <a:solidFill>
                  <a:schemeClr val="accent2">
                    <a:lumMod val="50000"/>
                  </a:schemeClr>
                </a:solidFill>
                <a:latin typeface="+mj-ea"/>
                <a:ea typeface="+mj-ea"/>
              </a:rPr>
              <a:t>ds Max </a:t>
            </a:r>
            <a:r>
              <a:rPr lang="zh-TW" altLang="en-US" sz="1400" dirty="0" smtClean="0">
                <a:solidFill>
                  <a:schemeClr val="accent2">
                    <a:lumMod val="50000"/>
                  </a:schemeClr>
                </a:solidFill>
                <a:latin typeface="+mj-ea"/>
                <a:ea typeface="+mj-ea"/>
              </a:rPr>
              <a:t>的時間軸預設值為 </a:t>
            </a:r>
            <a:r>
              <a:rPr lang="en-US" altLang="zh-TW" sz="1400" dirty="0" smtClean="0">
                <a:solidFill>
                  <a:schemeClr val="accent2">
                    <a:lumMod val="50000"/>
                  </a:schemeClr>
                </a:solidFill>
                <a:latin typeface="+mj-ea"/>
                <a:ea typeface="+mj-ea"/>
              </a:rPr>
              <a:t>100 </a:t>
            </a:r>
            <a:r>
              <a:rPr lang="zh-TW" altLang="en-US" sz="1400" dirty="0" smtClean="0">
                <a:solidFill>
                  <a:schemeClr val="accent2">
                    <a:lumMod val="50000"/>
                  </a:schemeClr>
                </a:solidFill>
                <a:latin typeface="+mj-ea"/>
                <a:ea typeface="+mj-ea"/>
              </a:rPr>
              <a:t>畫格，若以 </a:t>
            </a:r>
            <a:r>
              <a:rPr lang="da-DK" altLang="zh-TW" sz="1400" dirty="0" smtClean="0">
                <a:solidFill>
                  <a:schemeClr val="accent2">
                    <a:lumMod val="50000"/>
                  </a:schemeClr>
                </a:solidFill>
                <a:latin typeface="+mj-ea"/>
                <a:ea typeface="+mj-ea"/>
              </a:rPr>
              <a:t>NTSC </a:t>
            </a:r>
            <a:r>
              <a:rPr lang="zh-TW" altLang="en-US" sz="1400" dirty="0" smtClean="0">
                <a:solidFill>
                  <a:schemeClr val="accent2">
                    <a:lumMod val="50000"/>
                  </a:schemeClr>
                </a:solidFill>
                <a:latin typeface="+mj-ea"/>
                <a:ea typeface="+mj-ea"/>
              </a:rPr>
              <a:t>視訊格式每秒 </a:t>
            </a:r>
            <a:r>
              <a:rPr lang="en-US" altLang="zh-TW" sz="1400" dirty="0" smtClean="0">
                <a:solidFill>
                  <a:schemeClr val="accent2">
                    <a:lumMod val="50000"/>
                  </a:schemeClr>
                </a:solidFill>
                <a:latin typeface="+mj-ea"/>
                <a:ea typeface="+mj-ea"/>
              </a:rPr>
              <a:t>30 </a:t>
            </a:r>
            <a:r>
              <a:rPr lang="da-DK" altLang="zh-TW" sz="1400" dirty="0" smtClean="0">
                <a:solidFill>
                  <a:schemeClr val="accent2">
                    <a:lumMod val="50000"/>
                  </a:schemeClr>
                </a:solidFill>
                <a:latin typeface="+mj-ea"/>
                <a:ea typeface="+mj-ea"/>
              </a:rPr>
              <a:t>fps </a:t>
            </a:r>
            <a:r>
              <a:rPr lang="zh-TW" altLang="en-US" sz="1400" dirty="0" smtClean="0">
                <a:solidFill>
                  <a:schemeClr val="accent2">
                    <a:lumMod val="50000"/>
                  </a:schemeClr>
                </a:solidFill>
                <a:latin typeface="+mj-ea"/>
                <a:ea typeface="+mj-ea"/>
              </a:rPr>
              <a:t>播放，時間約為 </a:t>
            </a:r>
            <a:r>
              <a:rPr lang="en-US" altLang="zh-TW" sz="1400" dirty="0" smtClean="0">
                <a:solidFill>
                  <a:schemeClr val="accent2">
                    <a:lumMod val="50000"/>
                  </a:schemeClr>
                </a:solidFill>
                <a:latin typeface="+mj-ea"/>
                <a:ea typeface="+mj-ea"/>
              </a:rPr>
              <a:t>3.3</a:t>
            </a:r>
            <a:endParaRPr lang="zh-TW" altLang="en-US" sz="1400" dirty="0"/>
          </a:p>
        </p:txBody>
      </p:sp>
      <p:sp>
        <p:nvSpPr>
          <p:cNvPr id="9" name="文字方塊 8"/>
          <p:cNvSpPr txBox="1"/>
          <p:nvPr/>
        </p:nvSpPr>
        <p:spPr>
          <a:xfrm>
            <a:off x="3383868" y="2782044"/>
            <a:ext cx="3375992" cy="4154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1400" dirty="0" smtClean="0">
                <a:solidFill>
                  <a:schemeClr val="accent2">
                    <a:lumMod val="50000"/>
                  </a:schemeClr>
                </a:solidFill>
                <a:latin typeface="+mj-ea"/>
                <a:ea typeface="+mj-ea"/>
              </a:rPr>
              <a:t>Frame </a:t>
            </a:r>
            <a:r>
              <a:rPr lang="da-DK" altLang="zh-TW" sz="1400" dirty="0" smtClean="0">
                <a:solidFill>
                  <a:schemeClr val="accent2">
                    <a:lumMod val="50000"/>
                  </a:schemeClr>
                </a:solidFill>
                <a:latin typeface="+mj-ea"/>
                <a:ea typeface="+mj-ea"/>
              </a:rPr>
              <a:t>Rate </a:t>
            </a:r>
            <a:r>
              <a:rPr lang="zh-TW" altLang="en-US" sz="1400" dirty="0" smtClean="0">
                <a:solidFill>
                  <a:schemeClr val="accent2">
                    <a:lumMod val="50000"/>
                  </a:schemeClr>
                </a:solidFill>
                <a:latin typeface="+mj-ea"/>
                <a:ea typeface="+mj-ea"/>
              </a:rPr>
              <a:t>：影</a:t>
            </a:r>
            <a:r>
              <a:rPr lang="zh-TW" altLang="en-US" sz="1400" dirty="0" smtClean="0">
                <a:solidFill>
                  <a:schemeClr val="accent2">
                    <a:lumMod val="50000"/>
                  </a:schemeClr>
                </a:solidFill>
                <a:latin typeface="+mj-ea"/>
                <a:ea typeface="+mj-ea"/>
              </a:rPr>
              <a:t>格速率</a:t>
            </a:r>
            <a:r>
              <a:rPr lang="zh-TW" altLang="en-US" sz="1400" dirty="0" smtClean="0">
                <a:solidFill>
                  <a:schemeClr val="accent2">
                    <a:lumMod val="50000"/>
                  </a:schemeClr>
                </a:solidFill>
                <a:latin typeface="+mj-ea"/>
                <a:ea typeface="+mj-ea"/>
              </a:rPr>
              <a:t>設定</a:t>
            </a:r>
            <a:endParaRPr lang="zh-TW" altLang="en-US" sz="1400" dirty="0" smtClean="0">
              <a:solidFill>
                <a:schemeClr val="accent2">
                  <a:lumMod val="50000"/>
                </a:schemeClr>
              </a:solidFill>
              <a:latin typeface="+mj-ea"/>
              <a:ea typeface="+mj-ea"/>
            </a:endParaRPr>
          </a:p>
        </p:txBody>
      </p:sp>
      <p:sp>
        <p:nvSpPr>
          <p:cNvPr id="10" name="文字方塊 9"/>
          <p:cNvSpPr txBox="1"/>
          <p:nvPr/>
        </p:nvSpPr>
        <p:spPr>
          <a:xfrm>
            <a:off x="3383868" y="2229687"/>
            <a:ext cx="3096344" cy="4154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1400" dirty="0" smtClean="0">
                <a:solidFill>
                  <a:schemeClr val="accent2">
                    <a:lumMod val="50000"/>
                  </a:schemeClr>
                </a:solidFill>
                <a:latin typeface="+mj-ea"/>
                <a:ea typeface="+mj-ea"/>
              </a:rPr>
              <a:t>Custom</a:t>
            </a:r>
            <a:r>
              <a:rPr lang="zh-TW" altLang="en-US" sz="1400" dirty="0" smtClean="0">
                <a:solidFill>
                  <a:schemeClr val="accent2">
                    <a:lumMod val="50000"/>
                  </a:schemeClr>
                </a:solidFill>
                <a:latin typeface="+mj-ea"/>
                <a:ea typeface="+mj-ea"/>
              </a:rPr>
              <a:t>：自訂影格速率</a:t>
            </a:r>
          </a:p>
        </p:txBody>
      </p:sp>
      <p:sp>
        <p:nvSpPr>
          <p:cNvPr id="12" name="文字方塊 11"/>
          <p:cNvSpPr txBox="1"/>
          <p:nvPr/>
        </p:nvSpPr>
        <p:spPr>
          <a:xfrm>
            <a:off x="3404890" y="4149080"/>
            <a:ext cx="3448000" cy="4154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1400" dirty="0" smtClean="0">
                <a:solidFill>
                  <a:schemeClr val="accent2">
                    <a:lumMod val="50000"/>
                  </a:schemeClr>
                </a:solidFill>
                <a:latin typeface="+mj-ea"/>
                <a:ea typeface="+mj-ea"/>
              </a:rPr>
              <a:t>Real </a:t>
            </a:r>
            <a:r>
              <a:rPr lang="da-DK" altLang="zh-TW" sz="1400" dirty="0" smtClean="0">
                <a:solidFill>
                  <a:schemeClr val="accent2">
                    <a:lumMod val="50000"/>
                  </a:schemeClr>
                </a:solidFill>
                <a:latin typeface="+mj-ea"/>
                <a:ea typeface="+mj-ea"/>
              </a:rPr>
              <a:t>Time </a:t>
            </a:r>
            <a:r>
              <a:rPr lang="zh-TW" altLang="en-US" sz="1400" dirty="0" smtClean="0">
                <a:solidFill>
                  <a:schemeClr val="accent2">
                    <a:lumMod val="50000"/>
                  </a:schemeClr>
                </a:solidFill>
                <a:latin typeface="+mj-ea"/>
                <a:ea typeface="+mj-ea"/>
              </a:rPr>
              <a:t>即時（預設開啟</a:t>
            </a:r>
            <a:r>
              <a:rPr lang="zh-TW" altLang="en-US" sz="1400" dirty="0" smtClean="0">
                <a:solidFill>
                  <a:schemeClr val="accent2">
                    <a:lumMod val="50000"/>
                  </a:schemeClr>
                </a:solidFill>
                <a:latin typeface="+mj-ea"/>
                <a:ea typeface="+mj-ea"/>
              </a:rPr>
              <a:t>）</a:t>
            </a:r>
            <a:endParaRPr lang="zh-TW" altLang="en-US" sz="1400" dirty="0" smtClean="0">
              <a:solidFill>
                <a:schemeClr val="accent2">
                  <a:lumMod val="50000"/>
                </a:schemeClr>
              </a:solidFill>
              <a:latin typeface="+mj-ea"/>
              <a:ea typeface="+mj-ea"/>
            </a:endParaRPr>
          </a:p>
        </p:txBody>
      </p:sp>
      <p:sp>
        <p:nvSpPr>
          <p:cNvPr id="13" name="文字方塊 12"/>
          <p:cNvSpPr txBox="1"/>
          <p:nvPr/>
        </p:nvSpPr>
        <p:spPr>
          <a:xfrm>
            <a:off x="3313580" y="3361687"/>
            <a:ext cx="5544616" cy="41549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effectLst>
            <a:glow rad="63500">
              <a:schemeClr val="accent5">
                <a:satMod val="175000"/>
                <a:alpha val="40000"/>
              </a:schemeClr>
            </a:glow>
            <a:outerShdw blurRad="50800" dist="38100" dir="5400000" algn="t" rotWithShape="0">
              <a:prstClr val="black">
                <a:alpha val="40000"/>
              </a:prstClr>
            </a:outerShdw>
          </a:effectLst>
        </p:spPr>
        <p:txBody>
          <a:bodyPr wrap="square" rtlCol="0">
            <a:spAutoFit/>
          </a:bodyPr>
          <a:lstStyle/>
          <a:p>
            <a:pPr>
              <a:lnSpc>
                <a:spcPct val="150000"/>
              </a:lnSpc>
            </a:pPr>
            <a:r>
              <a:rPr lang="da-DK" altLang="zh-TW" sz="1400" dirty="0" smtClean="0">
                <a:solidFill>
                  <a:schemeClr val="accent2">
                    <a:lumMod val="50000"/>
                  </a:schemeClr>
                </a:solidFill>
                <a:latin typeface="+mj-ea"/>
                <a:ea typeface="+mj-ea"/>
              </a:rPr>
              <a:t>Loop </a:t>
            </a:r>
            <a:r>
              <a:rPr lang="zh-TW" altLang="en-US" sz="1400" dirty="0" smtClean="0">
                <a:solidFill>
                  <a:schemeClr val="accent2">
                    <a:lumMod val="50000"/>
                  </a:schemeClr>
                </a:solidFill>
                <a:latin typeface="+mj-ea"/>
                <a:ea typeface="+mj-ea"/>
              </a:rPr>
              <a:t>循環播放 預設的情況下，若取消此功能，僅播放一次動畫</a:t>
            </a:r>
            <a:r>
              <a:rPr lang="zh-TW" altLang="en-US" sz="1400" dirty="0" smtClean="0">
                <a:solidFill>
                  <a:schemeClr val="accent2">
                    <a:lumMod val="50000"/>
                  </a:schemeClr>
                </a:solidFill>
                <a:latin typeface="+mj-ea"/>
                <a:ea typeface="+mj-ea"/>
              </a:rPr>
              <a:t>。</a:t>
            </a:r>
            <a:endParaRPr lang="zh-TW" altLang="en-US" sz="1400" dirty="0" smtClean="0">
              <a:solidFill>
                <a:schemeClr val="accent2">
                  <a:lumMod val="50000"/>
                </a:schemeClr>
              </a:solidFill>
              <a:latin typeface="+mj-ea"/>
              <a:ea typeface="+mj-ea"/>
            </a:endParaRPr>
          </a:p>
        </p:txBody>
      </p:sp>
      <p:cxnSp>
        <p:nvCxnSpPr>
          <p:cNvPr id="15" name="直線接點 14"/>
          <p:cNvCxnSpPr/>
          <p:nvPr/>
        </p:nvCxnSpPr>
        <p:spPr>
          <a:xfrm flipV="1">
            <a:off x="1029318" y="1777505"/>
            <a:ext cx="2304256"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a:endCxn id="10" idx="1"/>
          </p:cNvCxnSpPr>
          <p:nvPr/>
        </p:nvCxnSpPr>
        <p:spPr>
          <a:xfrm>
            <a:off x="1835696" y="2437436"/>
            <a:ext cx="15481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a:endCxn id="9" idx="1"/>
          </p:cNvCxnSpPr>
          <p:nvPr/>
        </p:nvCxnSpPr>
        <p:spPr>
          <a:xfrm>
            <a:off x="683568" y="2645185"/>
            <a:ext cx="2700300" cy="344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線接點 21"/>
          <p:cNvCxnSpPr>
            <a:endCxn id="12" idx="1"/>
          </p:cNvCxnSpPr>
          <p:nvPr/>
        </p:nvCxnSpPr>
        <p:spPr>
          <a:xfrm>
            <a:off x="827584" y="3197542"/>
            <a:ext cx="2577306" cy="11592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848104"/>
            <a:ext cx="8229600" cy="636680"/>
          </a:xfrm>
        </p:spPr>
        <p:txBody>
          <a:bodyPr anchor="t">
            <a:normAutofit fontScale="90000"/>
          </a:bodyPr>
          <a:lstStyle/>
          <a:p>
            <a:r>
              <a:rPr lang="en-US" altLang="zh-TW" sz="3100" dirty="0" smtClean="0"/>
              <a:t>3D</a:t>
            </a:r>
            <a:r>
              <a:rPr lang="zh-TW" altLang="en-US" sz="3100" dirty="0" smtClean="0"/>
              <a:t>動畫基本運用</a:t>
            </a:r>
            <a:r>
              <a:rPr lang="zh-TW" altLang="en-US" dirty="0" smtClean="0"/>
              <a:t/>
            </a:r>
            <a:br>
              <a:rPr lang="zh-TW" altLang="en-US" dirty="0" smtClean="0"/>
            </a:br>
            <a:endParaRPr lang="zh-TW" altLang="en-US" dirty="0"/>
          </a:p>
        </p:txBody>
      </p:sp>
      <p:pic>
        <p:nvPicPr>
          <p:cNvPr id="6" name="內容版面配置區 5" descr="2013-9-8 下午 01-19-37.png"/>
          <p:cNvPicPr>
            <a:picLocks noGrp="1" noChangeAspect="1"/>
          </p:cNvPicPr>
          <p:nvPr>
            <p:ph idx="1"/>
          </p:nvPr>
        </p:nvPicPr>
        <p:blipFill>
          <a:blip r:embed="rId2" cstate="print"/>
          <a:stretch>
            <a:fillRect/>
          </a:stretch>
        </p:blipFill>
        <p:spPr>
          <a:xfrm>
            <a:off x="16670" y="1412776"/>
            <a:ext cx="9110660" cy="4934942"/>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6" name="內容版面配置區 5" descr="2013-9-8 下午 01-19-56.png"/>
          <p:cNvPicPr>
            <a:picLocks noGrp="1" noChangeAspect="1"/>
          </p:cNvPicPr>
          <p:nvPr>
            <p:ph idx="1"/>
          </p:nvPr>
        </p:nvPicPr>
        <p:blipFill>
          <a:blip r:embed="rId2" cstate="print"/>
          <a:stretch>
            <a:fillRect/>
          </a:stretch>
        </p:blipFill>
        <p:spPr>
          <a:xfrm>
            <a:off x="16670" y="1052736"/>
            <a:ext cx="9110660" cy="4934942"/>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200" b="1" dirty="0" smtClean="0">
                <a:ea typeface="標楷體" pitchFamily="65" charset="-120"/>
              </a:rPr>
              <a:t>3D MAX</a:t>
            </a:r>
            <a:r>
              <a:rPr lang="zh-TW" altLang="en-US" sz="3200" b="1" dirty="0" smtClean="0">
                <a:latin typeface="標楷體" pitchFamily="65" charset="-120"/>
                <a:ea typeface="標楷體" pitchFamily="65" charset="-120"/>
              </a:rPr>
              <a:t>主工具列操作與說明</a:t>
            </a:r>
            <a:endParaRPr lang="zh-TW" altLang="en-US" sz="3200" dirty="0">
              <a:latin typeface="標楷體" pitchFamily="65" charset="-120"/>
              <a:ea typeface="標楷體" pitchFamily="65" charset="-120"/>
            </a:endParaRPr>
          </a:p>
        </p:txBody>
      </p:sp>
      <p:pic>
        <p:nvPicPr>
          <p:cNvPr id="10" name="內容版面配置區 9" descr="2013-8-31 下午 02-16-01.jpg"/>
          <p:cNvPicPr>
            <a:picLocks noGrp="1" noChangeAspect="1"/>
          </p:cNvPicPr>
          <p:nvPr>
            <p:ph idx="1"/>
          </p:nvPr>
        </p:nvPicPr>
        <p:blipFill>
          <a:blip r:embed="rId2" cstate="print"/>
          <a:stretch>
            <a:fillRect/>
          </a:stretch>
        </p:blipFill>
        <p:spPr>
          <a:xfrm>
            <a:off x="45706" y="2285992"/>
            <a:ext cx="9052588" cy="2741642"/>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5" name="內容版面配置區 4" descr="2013-9-8 下午 01-41-15.png"/>
          <p:cNvPicPr>
            <a:picLocks noGrp="1" noChangeAspect="1"/>
          </p:cNvPicPr>
          <p:nvPr>
            <p:ph idx="1"/>
          </p:nvPr>
        </p:nvPicPr>
        <p:blipFill>
          <a:blip r:embed="rId2" cstate="print"/>
          <a:stretch>
            <a:fillRect/>
          </a:stretch>
        </p:blipFill>
        <p:spPr>
          <a:xfrm>
            <a:off x="16670" y="1196752"/>
            <a:ext cx="9110660" cy="4934942"/>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descr="2013-9-8 下午 01-43-35.png"/>
          <p:cNvPicPr>
            <a:picLocks noGrp="1" noChangeAspect="1"/>
          </p:cNvPicPr>
          <p:nvPr>
            <p:ph idx="1"/>
          </p:nvPr>
        </p:nvPicPr>
        <p:blipFill>
          <a:blip r:embed="rId2" cstate="print"/>
          <a:stretch>
            <a:fillRect/>
          </a:stretch>
        </p:blipFill>
        <p:spPr>
          <a:xfrm>
            <a:off x="-36512" y="980728"/>
            <a:ext cx="9167078" cy="4965502"/>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340768"/>
            <a:ext cx="8229600" cy="492664"/>
          </a:xfrm>
        </p:spPr>
        <p:txBody>
          <a:bodyPr anchor="t">
            <a:normAutofit/>
          </a:bodyPr>
          <a:lstStyle/>
          <a:p>
            <a:r>
              <a:rPr lang="en-US" altLang="zh-TW" sz="2800" dirty="0" smtClean="0"/>
              <a:t>Undo </a:t>
            </a:r>
            <a:r>
              <a:rPr lang="zh-TW" altLang="en-US" sz="2800" dirty="0" smtClean="0"/>
              <a:t>還原</a:t>
            </a:r>
            <a:endParaRPr lang="zh-TW" altLang="en-US" sz="2800" dirty="0"/>
          </a:p>
        </p:txBody>
      </p:sp>
      <p:sp>
        <p:nvSpPr>
          <p:cNvPr id="3" name="內容版面配置區 2"/>
          <p:cNvSpPr>
            <a:spLocks noGrp="1"/>
          </p:cNvSpPr>
          <p:nvPr>
            <p:ph idx="1"/>
          </p:nvPr>
        </p:nvSpPr>
        <p:spPr>
          <a:xfrm>
            <a:off x="457200" y="1935480"/>
            <a:ext cx="8507288" cy="485408"/>
          </a:xfrm>
        </p:spPr>
        <p:txBody>
          <a:bodyPr>
            <a:normAutofit/>
          </a:bodyPr>
          <a:lstStyle/>
          <a:p>
            <a:r>
              <a:rPr lang="zh-TW" altLang="en-US" sz="2000" dirty="0" smtClean="0">
                <a:latin typeface="+mj-ea"/>
                <a:ea typeface="+mj-ea"/>
              </a:rPr>
              <a:t>編輯的過程，點選功能表就可以還原到上一個操作階段。</a:t>
            </a:r>
            <a:endParaRPr lang="zh-TW" altLang="en-US" sz="2000" dirty="0">
              <a:latin typeface="+mj-ea"/>
              <a:ea typeface="+mj-ea"/>
            </a:endParaRPr>
          </a:p>
        </p:txBody>
      </p:sp>
      <p:pic>
        <p:nvPicPr>
          <p:cNvPr id="4" name="圖片 3" descr="2013-9-2 上午 12-59-47.png"/>
          <p:cNvPicPr>
            <a:picLocks noChangeAspect="1"/>
          </p:cNvPicPr>
          <p:nvPr/>
        </p:nvPicPr>
        <p:blipFill>
          <a:blip r:embed="rId2" cstate="print"/>
          <a:stretch>
            <a:fillRect/>
          </a:stretch>
        </p:blipFill>
        <p:spPr>
          <a:xfrm>
            <a:off x="2123728" y="1340768"/>
            <a:ext cx="598366" cy="579667"/>
          </a:xfrm>
          <a:prstGeom prst="rect">
            <a:avLst/>
          </a:prstGeom>
        </p:spPr>
      </p:pic>
      <p:sp>
        <p:nvSpPr>
          <p:cNvPr id="7" name="標題 1"/>
          <p:cNvSpPr txBox="1">
            <a:spLocks/>
          </p:cNvSpPr>
          <p:nvPr/>
        </p:nvSpPr>
        <p:spPr>
          <a:xfrm>
            <a:off x="467544" y="2420888"/>
            <a:ext cx="8229600" cy="492664"/>
          </a:xfrm>
          <a:prstGeom prst="rect">
            <a:avLst/>
          </a:prstGeom>
        </p:spPr>
        <p:txBody>
          <a:bodyPr vert="horz" lIns="0" rIns="0" bIns="0" anchor="t">
            <a:normAutofit/>
          </a:bodyPr>
          <a:lstStyle/>
          <a:p>
            <a:pPr lvl="0">
              <a:spcBef>
                <a:spcPct val="0"/>
              </a:spcBef>
            </a:pPr>
            <a:r>
              <a:rPr lang="zh-TW" altLang="en-US" sz="2800" dirty="0" smtClean="0">
                <a:solidFill>
                  <a:schemeClr val="tx2"/>
                </a:solidFill>
                <a:latin typeface="+mj-lt"/>
                <a:ea typeface="+mj-ea"/>
                <a:cs typeface="+mj-cs"/>
              </a:rPr>
              <a:t>重做</a:t>
            </a:r>
            <a:endParaRPr kumimoji="0" lang="zh-TW" altLang="en-US" sz="2800" b="0" i="0" u="none" strike="noStrike" kern="1200" cap="none" spc="0" normalizeH="0" baseline="0" noProof="0" dirty="0">
              <a:ln>
                <a:noFill/>
              </a:ln>
              <a:solidFill>
                <a:schemeClr val="tx2"/>
              </a:solidFill>
              <a:effectLst/>
              <a:uLnTx/>
              <a:uFillTx/>
              <a:latin typeface="+mj-lt"/>
              <a:ea typeface="+mj-ea"/>
              <a:cs typeface="+mj-cs"/>
            </a:endParaRPr>
          </a:p>
        </p:txBody>
      </p:sp>
      <p:sp>
        <p:nvSpPr>
          <p:cNvPr id="8" name="內容版面配置區 2"/>
          <p:cNvSpPr txBox="1">
            <a:spLocks/>
          </p:cNvSpPr>
          <p:nvPr/>
        </p:nvSpPr>
        <p:spPr>
          <a:xfrm>
            <a:off x="467544" y="3015600"/>
            <a:ext cx="8507288" cy="485408"/>
          </a:xfrm>
          <a:prstGeom prst="rect">
            <a:avLst/>
          </a:prstGeom>
        </p:spPr>
        <p:txBody>
          <a:bodyPr vert="horz">
            <a:normAutofit/>
          </a:bodyPr>
          <a:lstStyle/>
          <a:p>
            <a:pPr marL="274320" lvl="0" indent="-274320">
              <a:spcBef>
                <a:spcPct val="20000"/>
              </a:spcBef>
              <a:buClr>
                <a:schemeClr val="accent3"/>
              </a:buClr>
              <a:buSzPct val="95000"/>
              <a:buFont typeface="Wingdings 2"/>
              <a:buChar char=""/>
            </a:pPr>
            <a:r>
              <a:rPr lang="zh-TW" altLang="en-US" sz="2000" dirty="0" smtClean="0">
                <a:latin typeface="+mj-ea"/>
                <a:ea typeface="+mj-ea"/>
              </a:rPr>
              <a:t>還原後點選功能表工具列的 </a:t>
            </a:r>
            <a:r>
              <a:rPr lang="en-US" altLang="zh-TW" sz="2000" dirty="0" smtClean="0">
                <a:latin typeface="+mj-ea"/>
                <a:ea typeface="+mj-ea"/>
              </a:rPr>
              <a:t>Redo </a:t>
            </a:r>
            <a:r>
              <a:rPr lang="zh-TW" altLang="en-US" sz="2000" dirty="0" smtClean="0">
                <a:latin typeface="+mj-ea"/>
                <a:ea typeface="+mj-ea"/>
              </a:rPr>
              <a:t>按鈕就可以回到還原前的狀態。</a:t>
            </a:r>
            <a:endParaRPr kumimoji="0" lang="zh-TW" altLang="en-US" sz="2000" i="0" u="none" strike="noStrike" kern="1200" cap="none" spc="0" normalizeH="0" baseline="0" noProof="0" dirty="0">
              <a:ln>
                <a:noFill/>
              </a:ln>
              <a:solidFill>
                <a:schemeClr val="tx1"/>
              </a:solidFill>
              <a:effectLst/>
              <a:uLnTx/>
              <a:uFillTx/>
              <a:latin typeface="+mj-ea"/>
              <a:ea typeface="+mj-ea"/>
              <a:cs typeface="+mn-cs"/>
            </a:endParaRPr>
          </a:p>
        </p:txBody>
      </p:sp>
      <p:pic>
        <p:nvPicPr>
          <p:cNvPr id="11" name="圖片 10" descr="2013-9-2 上午 12-59-56.png"/>
          <p:cNvPicPr>
            <a:picLocks noChangeAspect="1"/>
          </p:cNvPicPr>
          <p:nvPr/>
        </p:nvPicPr>
        <p:blipFill>
          <a:blip r:embed="rId3" cstate="print"/>
          <a:stretch>
            <a:fillRect/>
          </a:stretch>
        </p:blipFill>
        <p:spPr>
          <a:xfrm>
            <a:off x="1331640" y="2420888"/>
            <a:ext cx="598366" cy="579667"/>
          </a:xfrm>
          <a:prstGeom prst="rect">
            <a:avLst/>
          </a:prstGeom>
        </p:spPr>
      </p:pic>
      <p:sp>
        <p:nvSpPr>
          <p:cNvPr id="12" name="標題 1"/>
          <p:cNvSpPr txBox="1">
            <a:spLocks/>
          </p:cNvSpPr>
          <p:nvPr/>
        </p:nvSpPr>
        <p:spPr>
          <a:xfrm>
            <a:off x="467544" y="3584408"/>
            <a:ext cx="8229600" cy="492664"/>
          </a:xfrm>
          <a:prstGeom prst="rect">
            <a:avLst/>
          </a:prstGeom>
        </p:spPr>
        <p:txBody>
          <a:bodyPr vert="horz" lIns="0" rIns="0" bIns="0" anchor="t">
            <a:normAutofit/>
          </a:bodyPr>
          <a:lstStyle/>
          <a:p>
            <a:pPr lvl="0">
              <a:spcBef>
                <a:spcPct val="0"/>
              </a:spcBef>
            </a:pPr>
            <a:r>
              <a:rPr lang="da-DK" altLang="zh-TW" sz="2800" dirty="0" smtClean="0">
                <a:solidFill>
                  <a:schemeClr val="tx2"/>
                </a:solidFill>
                <a:latin typeface="+mj-lt"/>
                <a:ea typeface="+mj-ea"/>
                <a:cs typeface="+mj-cs"/>
              </a:rPr>
              <a:t>Select Object </a:t>
            </a:r>
            <a:r>
              <a:rPr lang="zh-TW" altLang="en-US" sz="2800" dirty="0" smtClean="0">
                <a:solidFill>
                  <a:schemeClr val="tx2"/>
                </a:solidFill>
                <a:latin typeface="+mj-lt"/>
                <a:ea typeface="+mj-ea"/>
                <a:cs typeface="+mj-cs"/>
              </a:rPr>
              <a:t>選取物件工具</a:t>
            </a:r>
            <a:endParaRPr kumimoji="0" lang="zh-TW" altLang="en-US" sz="2800" b="0" i="0" u="none" strike="noStrike" kern="1200" cap="none" spc="0" normalizeH="0" baseline="0" noProof="0" dirty="0">
              <a:ln>
                <a:noFill/>
              </a:ln>
              <a:solidFill>
                <a:schemeClr val="tx2"/>
              </a:solidFill>
              <a:effectLst/>
              <a:uLnTx/>
              <a:uFillTx/>
              <a:latin typeface="+mj-lt"/>
              <a:ea typeface="+mj-ea"/>
              <a:cs typeface="+mj-cs"/>
            </a:endParaRPr>
          </a:p>
        </p:txBody>
      </p:sp>
      <p:sp>
        <p:nvSpPr>
          <p:cNvPr id="13" name="內容版面配置區 2"/>
          <p:cNvSpPr txBox="1">
            <a:spLocks/>
          </p:cNvSpPr>
          <p:nvPr/>
        </p:nvSpPr>
        <p:spPr>
          <a:xfrm>
            <a:off x="467544" y="4095720"/>
            <a:ext cx="8507288" cy="485408"/>
          </a:xfrm>
          <a:prstGeom prst="rect">
            <a:avLst/>
          </a:prstGeom>
        </p:spPr>
        <p:txBody>
          <a:bodyPr vert="horz">
            <a:noAutofit/>
          </a:bodyPr>
          <a:lstStyle/>
          <a:p>
            <a:pPr marL="274320" lvl="0" indent="-274320">
              <a:lnSpc>
                <a:spcPct val="150000"/>
              </a:lnSpc>
              <a:spcBef>
                <a:spcPct val="20000"/>
              </a:spcBef>
              <a:buClr>
                <a:schemeClr val="accent3"/>
              </a:buClr>
              <a:buSzPct val="95000"/>
              <a:buFont typeface="Wingdings 2"/>
              <a:buChar char=""/>
            </a:pPr>
            <a:r>
              <a:rPr lang="zh-TW" altLang="en-US" sz="2000" dirty="0" smtClean="0">
                <a:latin typeface="+mj-ea"/>
                <a:ea typeface="+mj-ea"/>
              </a:rPr>
              <a:t>使用滑鼠點選或拖曳圈選的方式選取物件，此外，按著 </a:t>
            </a:r>
            <a:r>
              <a:rPr lang="en-US" altLang="zh-TW" sz="2000" dirty="0" smtClean="0">
                <a:latin typeface="+mj-ea"/>
                <a:ea typeface="+mj-ea"/>
              </a:rPr>
              <a:t>Ctrl </a:t>
            </a:r>
            <a:r>
              <a:rPr lang="zh-TW" altLang="en-US" sz="2000" dirty="0" smtClean="0">
                <a:latin typeface="+mj-ea"/>
                <a:ea typeface="+mj-ea"/>
              </a:rPr>
              <a:t>鍵可以增加選取的物件。</a:t>
            </a:r>
            <a:endParaRPr kumimoji="0" lang="zh-TW" altLang="en-US" sz="2000" i="0" u="none" strike="noStrike" kern="1200" cap="none" spc="0" normalizeH="0" baseline="0" noProof="0" dirty="0">
              <a:ln>
                <a:noFill/>
              </a:ln>
              <a:solidFill>
                <a:schemeClr val="tx1"/>
              </a:solidFill>
              <a:effectLst/>
              <a:uLnTx/>
              <a:uFillTx/>
              <a:latin typeface="+mj-ea"/>
              <a:ea typeface="+mj-ea"/>
              <a:cs typeface="+mn-cs"/>
            </a:endParaRPr>
          </a:p>
        </p:txBody>
      </p:sp>
      <p:pic>
        <p:nvPicPr>
          <p:cNvPr id="14" name="圖片 13" descr="2013-9-2 下午 03-15-44.png"/>
          <p:cNvPicPr>
            <a:picLocks noChangeAspect="1"/>
          </p:cNvPicPr>
          <p:nvPr/>
        </p:nvPicPr>
        <p:blipFill>
          <a:blip r:embed="rId4" cstate="print"/>
          <a:stretch>
            <a:fillRect/>
          </a:stretch>
        </p:blipFill>
        <p:spPr>
          <a:xfrm>
            <a:off x="4716016" y="3569413"/>
            <a:ext cx="598366" cy="579667"/>
          </a:xfrm>
          <a:prstGeom prst="rect">
            <a:avLst/>
          </a:prstGeom>
        </p:spPr>
      </p:pic>
      <p:sp>
        <p:nvSpPr>
          <p:cNvPr id="15" name="標題 1"/>
          <p:cNvSpPr txBox="1">
            <a:spLocks/>
          </p:cNvSpPr>
          <p:nvPr/>
        </p:nvSpPr>
        <p:spPr>
          <a:xfrm>
            <a:off x="467544" y="5157192"/>
            <a:ext cx="8229600" cy="492664"/>
          </a:xfrm>
          <a:prstGeom prst="rect">
            <a:avLst/>
          </a:prstGeom>
        </p:spPr>
        <p:txBody>
          <a:bodyPr vert="horz" lIns="0" rIns="0" bIns="0" anchor="t">
            <a:normAutofit/>
          </a:bodyPr>
          <a:lstStyle/>
          <a:p>
            <a:pPr lvl="0">
              <a:spcBef>
                <a:spcPct val="0"/>
              </a:spcBef>
            </a:pPr>
            <a:r>
              <a:rPr lang="da-DK" altLang="zh-TW" sz="2800" dirty="0" smtClean="0">
                <a:solidFill>
                  <a:schemeClr val="tx2"/>
                </a:solidFill>
                <a:latin typeface="+mj-lt"/>
                <a:ea typeface="+mj-ea"/>
                <a:cs typeface="+mj-cs"/>
              </a:rPr>
              <a:t>Select by Name </a:t>
            </a:r>
            <a:r>
              <a:rPr lang="zh-TW" altLang="en-US" sz="2800" dirty="0" smtClean="0">
                <a:solidFill>
                  <a:schemeClr val="tx2"/>
                </a:solidFill>
                <a:latin typeface="+mj-lt"/>
                <a:ea typeface="+mj-ea"/>
                <a:cs typeface="+mj-cs"/>
              </a:rPr>
              <a:t>依名稱選取物件</a:t>
            </a:r>
            <a:endParaRPr kumimoji="0" lang="zh-TW" altLang="en-US" sz="2800" b="0" i="0" u="none" strike="noStrike" kern="1200" cap="none" spc="0" normalizeH="0" baseline="0" noProof="0" dirty="0">
              <a:ln>
                <a:noFill/>
              </a:ln>
              <a:solidFill>
                <a:schemeClr val="tx2"/>
              </a:solidFill>
              <a:effectLst/>
              <a:uLnTx/>
              <a:uFillTx/>
              <a:latin typeface="+mj-lt"/>
              <a:ea typeface="+mj-ea"/>
              <a:cs typeface="+mj-cs"/>
            </a:endParaRPr>
          </a:p>
        </p:txBody>
      </p:sp>
      <p:sp>
        <p:nvSpPr>
          <p:cNvPr id="16" name="內容版面配置區 2"/>
          <p:cNvSpPr txBox="1">
            <a:spLocks/>
          </p:cNvSpPr>
          <p:nvPr/>
        </p:nvSpPr>
        <p:spPr>
          <a:xfrm>
            <a:off x="467544" y="5668504"/>
            <a:ext cx="8507288" cy="485408"/>
          </a:xfrm>
          <a:prstGeom prst="rect">
            <a:avLst/>
          </a:prstGeom>
        </p:spPr>
        <p:txBody>
          <a:bodyPr vert="horz">
            <a:noAutofit/>
          </a:bodyPr>
          <a:lstStyle/>
          <a:p>
            <a:pPr marL="274320" lvl="0" indent="-274320">
              <a:lnSpc>
                <a:spcPct val="150000"/>
              </a:lnSpc>
              <a:spcBef>
                <a:spcPct val="20000"/>
              </a:spcBef>
              <a:buClr>
                <a:schemeClr val="accent3"/>
              </a:buClr>
              <a:buSzPct val="95000"/>
              <a:buFont typeface="Wingdings 2"/>
              <a:buChar char=""/>
            </a:pPr>
            <a:r>
              <a:rPr lang="zh-TW" altLang="en-US" sz="2000" dirty="0" smtClean="0">
                <a:latin typeface="+mj-ea"/>
                <a:ea typeface="+mj-ea"/>
              </a:rPr>
              <a:t>依物件名稱選取圖示，開啟物件清單的對話框，即可選取指定物件。</a:t>
            </a:r>
            <a:endParaRPr kumimoji="0" lang="zh-TW" altLang="en-US" sz="2000" i="0" u="none" strike="noStrike" kern="1200" cap="none" spc="0" normalizeH="0" baseline="0" noProof="0" dirty="0">
              <a:ln>
                <a:noFill/>
              </a:ln>
              <a:solidFill>
                <a:schemeClr val="tx1"/>
              </a:solidFill>
              <a:effectLst/>
              <a:uLnTx/>
              <a:uFillTx/>
              <a:latin typeface="+mj-ea"/>
              <a:ea typeface="+mj-ea"/>
              <a:cs typeface="+mn-cs"/>
            </a:endParaRPr>
          </a:p>
        </p:txBody>
      </p:sp>
      <p:pic>
        <p:nvPicPr>
          <p:cNvPr id="17" name="圖片 16" descr="2013-9-2 下午 03-16-49.png"/>
          <p:cNvPicPr>
            <a:picLocks noChangeAspect="1"/>
          </p:cNvPicPr>
          <p:nvPr/>
        </p:nvPicPr>
        <p:blipFill>
          <a:blip r:embed="rId5" cstate="print"/>
          <a:stretch>
            <a:fillRect/>
          </a:stretch>
        </p:blipFill>
        <p:spPr>
          <a:xfrm>
            <a:off x="5364088" y="5085184"/>
            <a:ext cx="594647" cy="576064"/>
          </a:xfrm>
          <a:prstGeom prst="rect">
            <a:avLst/>
          </a:prstGeom>
        </p:spPr>
      </p:pic>
      <p:sp>
        <p:nvSpPr>
          <p:cNvPr id="18" name="標題 1"/>
          <p:cNvSpPr txBox="1">
            <a:spLocks/>
          </p:cNvSpPr>
          <p:nvPr/>
        </p:nvSpPr>
        <p:spPr>
          <a:xfrm>
            <a:off x="457200" y="704088"/>
            <a:ext cx="8229600" cy="564672"/>
          </a:xfrm>
          <a:prstGeom prst="rect">
            <a:avLst/>
          </a:prstGeom>
        </p:spPr>
        <p:txBody>
          <a:bodyPr vert="horz" lIns="0" rIns="0" bIns="0"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TW" sz="3200" i="0" u="none" strike="noStrike" kern="1200" cap="none" spc="0" normalizeH="0" baseline="0" noProof="0" dirty="0" smtClean="0">
                <a:ln>
                  <a:noFill/>
                </a:ln>
                <a:solidFill>
                  <a:schemeClr val="tx2"/>
                </a:solidFill>
                <a:effectLst/>
                <a:uLnTx/>
                <a:uFillTx/>
                <a:latin typeface="+mj-ea"/>
                <a:ea typeface="+mj-ea"/>
                <a:cs typeface="+mj-cs"/>
              </a:rPr>
              <a:t>3D MAX</a:t>
            </a:r>
            <a:r>
              <a:rPr kumimoji="0" lang="zh-TW" altLang="en-US" sz="3200" i="0" u="none" strike="noStrike" kern="1200" cap="none" spc="0" normalizeH="0" baseline="0" noProof="0" dirty="0" smtClean="0">
                <a:ln>
                  <a:noFill/>
                </a:ln>
                <a:solidFill>
                  <a:schemeClr val="tx2"/>
                </a:solidFill>
                <a:effectLst/>
                <a:uLnTx/>
                <a:uFillTx/>
                <a:latin typeface="+mj-ea"/>
                <a:ea typeface="+mj-ea"/>
                <a:cs typeface="+mj-cs"/>
              </a:rPr>
              <a:t>主工具列操作與說明</a:t>
            </a:r>
            <a:endParaRPr kumimoji="0" lang="zh-TW" altLang="en-US" sz="3200" i="0" u="none" strike="noStrike" kern="1200" cap="none" spc="0" normalizeH="0" baseline="0" noProof="0" dirty="0">
              <a:ln>
                <a:noFill/>
              </a:ln>
              <a:solidFill>
                <a:schemeClr val="tx2"/>
              </a:solidFill>
              <a:effectLst/>
              <a:uLnTx/>
              <a:uFillTx/>
              <a:latin typeface="+mj-ea"/>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340768"/>
            <a:ext cx="8229600" cy="492664"/>
          </a:xfrm>
        </p:spPr>
        <p:txBody>
          <a:bodyPr anchor="t">
            <a:normAutofit/>
          </a:bodyPr>
          <a:lstStyle/>
          <a:p>
            <a:r>
              <a:rPr lang="zh-TW" altLang="en-US" sz="2800" dirty="0" smtClean="0"/>
              <a:t>物件的選取</a:t>
            </a:r>
            <a:endParaRPr lang="zh-TW" altLang="en-US" sz="2800" dirty="0"/>
          </a:p>
        </p:txBody>
      </p:sp>
      <p:sp>
        <p:nvSpPr>
          <p:cNvPr id="3" name="內容版面配置區 2"/>
          <p:cNvSpPr>
            <a:spLocks noGrp="1"/>
          </p:cNvSpPr>
          <p:nvPr>
            <p:ph idx="1"/>
          </p:nvPr>
        </p:nvSpPr>
        <p:spPr>
          <a:xfrm>
            <a:off x="457200" y="1844824"/>
            <a:ext cx="8507288" cy="485408"/>
          </a:xfrm>
        </p:spPr>
        <p:txBody>
          <a:bodyPr>
            <a:noAutofit/>
          </a:bodyPr>
          <a:lstStyle/>
          <a:p>
            <a:pPr>
              <a:lnSpc>
                <a:spcPct val="150000"/>
              </a:lnSpc>
            </a:pPr>
            <a:r>
              <a:rPr lang="en-US" altLang="zh-TW" sz="2000" dirty="0" smtClean="0">
                <a:latin typeface="+mj-ea"/>
                <a:ea typeface="+mj-ea"/>
              </a:rPr>
              <a:t>3dsMax </a:t>
            </a:r>
            <a:r>
              <a:rPr lang="zh-TW" altLang="en-US" sz="2000" dirty="0" smtClean="0">
                <a:latin typeface="+mj-ea"/>
                <a:ea typeface="+mj-ea"/>
              </a:rPr>
              <a:t>對於物件的編輯，通常必須在選取的狀態才可進行操作，您可以使用以下的工具來選取場景中的物件 ：</a:t>
            </a:r>
            <a:endParaRPr lang="zh-TW" altLang="en-US" sz="2000" dirty="0">
              <a:latin typeface="+mj-ea"/>
              <a:ea typeface="+mj-ea"/>
            </a:endParaRPr>
          </a:p>
        </p:txBody>
      </p:sp>
      <p:sp>
        <p:nvSpPr>
          <p:cNvPr id="18" name="標題 1"/>
          <p:cNvSpPr txBox="1">
            <a:spLocks/>
          </p:cNvSpPr>
          <p:nvPr/>
        </p:nvSpPr>
        <p:spPr>
          <a:xfrm>
            <a:off x="457200" y="704088"/>
            <a:ext cx="8229600" cy="564672"/>
          </a:xfrm>
          <a:prstGeom prst="rect">
            <a:avLst/>
          </a:prstGeom>
        </p:spPr>
        <p:txBody>
          <a:bodyPr vert="horz" lIns="0" rIns="0" bIns="0"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TW" sz="3200" i="0" u="none" strike="noStrike" kern="1200" cap="none" spc="0" normalizeH="0" baseline="0" noProof="0" dirty="0" smtClean="0">
                <a:ln>
                  <a:noFill/>
                </a:ln>
                <a:solidFill>
                  <a:schemeClr val="tx2"/>
                </a:solidFill>
                <a:effectLst/>
                <a:uLnTx/>
                <a:uFillTx/>
                <a:latin typeface="+mj-ea"/>
                <a:ea typeface="+mj-ea"/>
                <a:cs typeface="+mj-cs"/>
              </a:rPr>
              <a:t>3D MAX</a:t>
            </a:r>
            <a:r>
              <a:rPr kumimoji="0" lang="zh-TW" altLang="en-US" sz="3200" i="0" u="none" strike="noStrike" kern="1200" cap="none" spc="0" normalizeH="0" baseline="0" noProof="0" dirty="0" smtClean="0">
                <a:ln>
                  <a:noFill/>
                </a:ln>
                <a:solidFill>
                  <a:schemeClr val="tx2"/>
                </a:solidFill>
                <a:effectLst/>
                <a:uLnTx/>
                <a:uFillTx/>
                <a:latin typeface="+mj-ea"/>
                <a:ea typeface="+mj-ea"/>
                <a:cs typeface="+mj-cs"/>
              </a:rPr>
              <a:t>主工具列操作與說明</a:t>
            </a:r>
            <a:endParaRPr kumimoji="0" lang="zh-TW" altLang="en-US" sz="3200" i="0" u="none" strike="noStrike" kern="1200" cap="none" spc="0" normalizeH="0" baseline="0" noProof="0" dirty="0">
              <a:ln>
                <a:noFill/>
              </a:ln>
              <a:solidFill>
                <a:schemeClr val="tx2"/>
              </a:solidFill>
              <a:effectLst/>
              <a:uLnTx/>
              <a:uFillTx/>
              <a:latin typeface="+mj-ea"/>
              <a:ea typeface="+mj-ea"/>
              <a:cs typeface="+mj-cs"/>
            </a:endParaRPr>
          </a:p>
        </p:txBody>
      </p:sp>
      <p:pic>
        <p:nvPicPr>
          <p:cNvPr id="21" name="圖片 20" descr="2013-9-2 下午 03-20-59.png"/>
          <p:cNvPicPr>
            <a:picLocks noChangeAspect="1"/>
          </p:cNvPicPr>
          <p:nvPr/>
        </p:nvPicPr>
        <p:blipFill>
          <a:blip r:embed="rId2" cstate="print"/>
          <a:srcRect l="9091" b="3409"/>
          <a:stretch>
            <a:fillRect/>
          </a:stretch>
        </p:blipFill>
        <p:spPr>
          <a:xfrm>
            <a:off x="467544" y="2996951"/>
            <a:ext cx="720080" cy="3600401"/>
          </a:xfrm>
          <a:prstGeom prst="rect">
            <a:avLst/>
          </a:prstGeom>
        </p:spPr>
      </p:pic>
      <p:sp>
        <p:nvSpPr>
          <p:cNvPr id="23" name="文字方塊 22"/>
          <p:cNvSpPr txBox="1"/>
          <p:nvPr/>
        </p:nvSpPr>
        <p:spPr>
          <a:xfrm>
            <a:off x="1259632" y="2852936"/>
            <a:ext cx="7740352" cy="5170646"/>
          </a:xfrm>
          <a:prstGeom prst="rect">
            <a:avLst/>
          </a:prstGeom>
          <a:noFill/>
        </p:spPr>
        <p:txBody>
          <a:bodyPr wrap="square" rtlCol="0" anchor="t">
            <a:spAutoFit/>
          </a:bodyPr>
          <a:lstStyle/>
          <a:p>
            <a:pPr>
              <a:lnSpc>
                <a:spcPct val="300000"/>
              </a:lnSpc>
            </a:pPr>
            <a:r>
              <a:rPr lang="da-DK" altLang="zh-TW" sz="1600" dirty="0" smtClean="0"/>
              <a:t>Rectangular Selection Region </a:t>
            </a:r>
            <a:r>
              <a:rPr lang="zh-TW" altLang="en-US" sz="1600" dirty="0" smtClean="0"/>
              <a:t>矩形選取範圍： 使用滑鼠施曳建立的矩形範圍選取物件。 </a:t>
            </a:r>
            <a:r>
              <a:rPr lang="da-DK" altLang="zh-TW" sz="1600" dirty="0" smtClean="0"/>
              <a:t>Circular Selection Region </a:t>
            </a:r>
            <a:r>
              <a:rPr lang="zh-TW" altLang="en-US" sz="1600" dirty="0" smtClean="0"/>
              <a:t>圓形選取範圍：使用滑鼠施曳建立的圓形範圍選取物件。</a:t>
            </a:r>
          </a:p>
          <a:p>
            <a:pPr>
              <a:lnSpc>
                <a:spcPct val="300000"/>
              </a:lnSpc>
            </a:pPr>
            <a:r>
              <a:rPr lang="zh-TW" altLang="en-US" sz="1600" dirty="0" smtClean="0"/>
              <a:t> </a:t>
            </a:r>
            <a:r>
              <a:rPr lang="da-DK" altLang="zh-TW" sz="1600" dirty="0" smtClean="0"/>
              <a:t>Fence Selection Region </a:t>
            </a:r>
            <a:r>
              <a:rPr lang="zh-TW" altLang="en-US" sz="1600" dirty="0" smtClean="0"/>
              <a:t>選取範圍：使用滑鼠圈選場景中的物件。</a:t>
            </a:r>
          </a:p>
          <a:p>
            <a:pPr>
              <a:lnSpc>
                <a:spcPct val="300000"/>
              </a:lnSpc>
            </a:pPr>
            <a:r>
              <a:rPr lang="zh-TW" altLang="en-US" sz="1600" dirty="0" smtClean="0"/>
              <a:t> </a:t>
            </a:r>
            <a:r>
              <a:rPr lang="da-DK" altLang="zh-TW" sz="1600" dirty="0" smtClean="0"/>
              <a:t>Lasso Selection Region </a:t>
            </a:r>
            <a:r>
              <a:rPr lang="zh-TW" altLang="en-US" sz="1600" dirty="0" smtClean="0"/>
              <a:t>套索選取範圍：使用滑鼠圈選場景中的物件。</a:t>
            </a:r>
          </a:p>
          <a:p>
            <a:pPr>
              <a:lnSpc>
                <a:spcPct val="300000"/>
              </a:lnSpc>
            </a:pPr>
            <a:r>
              <a:rPr lang="zh-TW" altLang="en-US" sz="1600" dirty="0" smtClean="0"/>
              <a:t> </a:t>
            </a:r>
            <a:r>
              <a:rPr lang="da-DK" altLang="zh-TW" sz="1600" dirty="0" smtClean="0"/>
              <a:t>Paint Selection Region </a:t>
            </a:r>
            <a:r>
              <a:rPr lang="zh-TW" altLang="en-US" sz="1600" dirty="0" smtClean="0"/>
              <a:t>筆刷選取範圍： 使用滑鼠繪製的方式選取物件。</a:t>
            </a:r>
          </a:p>
          <a:p>
            <a:r>
              <a:rPr lang="zh-TW" altLang="en-US" dirty="0" smtClean="0"/>
              <a:t> </a:t>
            </a:r>
          </a:p>
          <a:p>
            <a:r>
              <a:rPr lang="zh-TW" altLang="en-US" dirty="0" smtClean="0"/>
              <a:t> </a:t>
            </a:r>
          </a:p>
          <a:p>
            <a:endParaRPr lang="zh-TW" altLang="en-US" dirty="0" smtClean="0"/>
          </a:p>
          <a:p>
            <a:r>
              <a:rPr lang="zh-TW" altLang="en-US" dirty="0" smtClean="0"/>
              <a:t> </a:t>
            </a:r>
          </a:p>
          <a:p>
            <a:endParaRPr lang="zh-TW"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848104"/>
            <a:ext cx="8229600" cy="636680"/>
          </a:xfrm>
        </p:spPr>
        <p:txBody>
          <a:bodyPr anchor="t">
            <a:normAutofit fontScale="90000"/>
          </a:bodyPr>
          <a:lstStyle/>
          <a:p>
            <a:r>
              <a:rPr lang="da-DK" altLang="zh-TW" sz="3100" b="1" dirty="0" smtClean="0"/>
              <a:t>Select and Move </a:t>
            </a:r>
            <a:r>
              <a:rPr lang="zh-TW" altLang="en-US" sz="3100" b="1" dirty="0" smtClean="0"/>
              <a:t>移動工具</a:t>
            </a:r>
            <a:r>
              <a:rPr lang="zh-TW" altLang="en-US" dirty="0" smtClean="0"/>
              <a:t/>
            </a:r>
            <a:br>
              <a:rPr lang="zh-TW" altLang="en-US" dirty="0" smtClean="0"/>
            </a:br>
            <a:endParaRPr lang="zh-TW" altLang="en-US" dirty="0"/>
          </a:p>
        </p:txBody>
      </p:sp>
      <p:pic>
        <p:nvPicPr>
          <p:cNvPr id="9" name="圖片 8" descr="2013-9-2 上午 12-44-56.png"/>
          <p:cNvPicPr>
            <a:picLocks noChangeAspect="1"/>
          </p:cNvPicPr>
          <p:nvPr/>
        </p:nvPicPr>
        <p:blipFill>
          <a:blip r:embed="rId2" cstate="print"/>
          <a:stretch>
            <a:fillRect/>
          </a:stretch>
        </p:blipFill>
        <p:spPr>
          <a:xfrm>
            <a:off x="4572000" y="836712"/>
            <a:ext cx="584429" cy="566165"/>
          </a:xfrm>
          <a:prstGeom prst="rect">
            <a:avLst/>
          </a:prstGeom>
        </p:spPr>
      </p:pic>
      <p:sp>
        <p:nvSpPr>
          <p:cNvPr id="10" name="文字方塊 9"/>
          <p:cNvSpPr txBox="1"/>
          <p:nvPr/>
        </p:nvSpPr>
        <p:spPr>
          <a:xfrm>
            <a:off x="539552" y="1526349"/>
            <a:ext cx="7560840" cy="966547"/>
          </a:xfrm>
          <a:prstGeom prst="rect">
            <a:avLst/>
          </a:prstGeom>
          <a:noFill/>
        </p:spPr>
        <p:txBody>
          <a:bodyPr wrap="square" rtlCol="0">
            <a:spAutoFit/>
          </a:bodyPr>
          <a:lstStyle/>
          <a:p>
            <a:pPr>
              <a:lnSpc>
                <a:spcPct val="150000"/>
              </a:lnSpc>
            </a:pPr>
            <a:r>
              <a:rPr lang="zh-TW" altLang="en-US" sz="2000" dirty="0" smtClean="0">
                <a:latin typeface="+mj-ea"/>
                <a:ea typeface="+mj-ea"/>
              </a:rPr>
              <a:t>移動物件的工具，選取物件時顯示的紅、綠、藍色箭頭分別表示 </a:t>
            </a:r>
            <a:r>
              <a:rPr lang="en-US" altLang="zh-TW" sz="2000" dirty="0" smtClean="0">
                <a:latin typeface="+mj-ea"/>
                <a:ea typeface="+mj-ea"/>
              </a:rPr>
              <a:t>X</a:t>
            </a:r>
            <a:r>
              <a:rPr lang="zh-TW" altLang="en-US" sz="2000" dirty="0" smtClean="0">
                <a:latin typeface="+mj-ea"/>
                <a:ea typeface="+mj-ea"/>
              </a:rPr>
              <a:t>、</a:t>
            </a:r>
            <a:r>
              <a:rPr lang="en-US" altLang="zh-TW" sz="2000" dirty="0" smtClean="0">
                <a:latin typeface="+mj-ea"/>
                <a:ea typeface="+mj-ea"/>
              </a:rPr>
              <a:t>Y</a:t>
            </a:r>
            <a:r>
              <a:rPr lang="zh-TW" altLang="en-US" sz="2000" dirty="0" smtClean="0">
                <a:latin typeface="+mj-ea"/>
                <a:ea typeface="+mj-ea"/>
              </a:rPr>
              <a:t>、</a:t>
            </a:r>
            <a:r>
              <a:rPr lang="en-US" altLang="zh-TW" sz="2000" dirty="0" smtClean="0">
                <a:latin typeface="+mj-ea"/>
                <a:ea typeface="+mj-ea"/>
              </a:rPr>
              <a:t>Z </a:t>
            </a:r>
            <a:r>
              <a:rPr lang="zh-TW" altLang="en-US" sz="2000" dirty="0" smtClean="0">
                <a:latin typeface="+mj-ea"/>
                <a:ea typeface="+mj-ea"/>
              </a:rPr>
              <a:t>軸方向，拖曳箭頭可限制物件的移動方向。</a:t>
            </a:r>
            <a:endParaRPr lang="zh-TW" altLang="en-US" sz="2000" dirty="0">
              <a:latin typeface="+mj-ea"/>
              <a:ea typeface="+mj-ea"/>
            </a:endParaRPr>
          </a:p>
        </p:txBody>
      </p:sp>
      <p:pic>
        <p:nvPicPr>
          <p:cNvPr id="12" name="內容版面配置區 11" descr="2013-9-2 上午 12-54-13.png"/>
          <p:cNvPicPr>
            <a:picLocks noGrp="1" noChangeAspect="1"/>
          </p:cNvPicPr>
          <p:nvPr>
            <p:ph idx="1"/>
          </p:nvPr>
        </p:nvPicPr>
        <p:blipFill>
          <a:blip r:embed="rId3" cstate="print"/>
          <a:stretch>
            <a:fillRect/>
          </a:stretch>
        </p:blipFill>
        <p:spPr>
          <a:xfrm>
            <a:off x="457200" y="2636912"/>
            <a:ext cx="8229600" cy="3886728"/>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92120"/>
            <a:ext cx="8229600" cy="636680"/>
          </a:xfrm>
        </p:spPr>
        <p:txBody>
          <a:bodyPr anchor="t">
            <a:normAutofit fontScale="90000"/>
          </a:bodyPr>
          <a:lstStyle/>
          <a:p>
            <a:r>
              <a:rPr lang="da-DK" altLang="zh-TW" sz="3100" b="1" dirty="0" smtClean="0"/>
              <a:t>Select and Rotate </a:t>
            </a:r>
            <a:r>
              <a:rPr lang="zh-TW" altLang="en-US" sz="3100" b="1" dirty="0" smtClean="0"/>
              <a:t>旋轉工具</a:t>
            </a:r>
            <a:r>
              <a:rPr lang="zh-TW" altLang="en-US" sz="2800" dirty="0" smtClean="0"/>
              <a:t/>
            </a:r>
            <a:br>
              <a:rPr lang="zh-TW" altLang="en-US" sz="2800" dirty="0" smtClean="0"/>
            </a:br>
            <a:r>
              <a:rPr lang="zh-TW" altLang="en-US" dirty="0" smtClean="0"/>
              <a:t/>
            </a:r>
            <a:br>
              <a:rPr lang="zh-TW" altLang="en-US" dirty="0" smtClean="0"/>
            </a:br>
            <a:endParaRPr lang="zh-TW" altLang="en-US" dirty="0"/>
          </a:p>
        </p:txBody>
      </p:sp>
      <p:sp>
        <p:nvSpPr>
          <p:cNvPr id="6" name="文字方塊 5"/>
          <p:cNvSpPr txBox="1"/>
          <p:nvPr/>
        </p:nvSpPr>
        <p:spPr>
          <a:xfrm>
            <a:off x="539552" y="1556792"/>
            <a:ext cx="7920880" cy="400110"/>
          </a:xfrm>
          <a:prstGeom prst="rect">
            <a:avLst/>
          </a:prstGeom>
          <a:noFill/>
        </p:spPr>
        <p:txBody>
          <a:bodyPr wrap="square" rtlCol="0">
            <a:spAutoFit/>
          </a:bodyPr>
          <a:lstStyle/>
          <a:p>
            <a:r>
              <a:rPr lang="zh-TW" altLang="en-US" sz="2000" dirty="0" smtClean="0">
                <a:latin typeface="+mj-ea"/>
                <a:ea typeface="+mj-ea"/>
              </a:rPr>
              <a:t>用於旋轉選取的物件</a:t>
            </a:r>
            <a:r>
              <a:rPr lang="zh-TW" altLang="en-US" dirty="0" smtClean="0"/>
              <a:t>。</a:t>
            </a:r>
          </a:p>
        </p:txBody>
      </p:sp>
      <p:pic>
        <p:nvPicPr>
          <p:cNvPr id="9" name="內容版面配置區 8" descr="2013-9-2 上午 12-53-16.png"/>
          <p:cNvPicPr>
            <a:picLocks noGrp="1" noChangeAspect="1"/>
          </p:cNvPicPr>
          <p:nvPr>
            <p:ph idx="1"/>
          </p:nvPr>
        </p:nvPicPr>
        <p:blipFill>
          <a:blip r:embed="rId2" cstate="print"/>
          <a:stretch>
            <a:fillRect/>
          </a:stretch>
        </p:blipFill>
        <p:spPr>
          <a:xfrm>
            <a:off x="457200" y="2186517"/>
            <a:ext cx="8229600" cy="3886728"/>
          </a:xfrm>
        </p:spPr>
      </p:pic>
      <p:pic>
        <p:nvPicPr>
          <p:cNvPr id="10" name="圖片 9" descr="2013-9-2 上午 12-45-06.png"/>
          <p:cNvPicPr>
            <a:picLocks noChangeAspect="1"/>
          </p:cNvPicPr>
          <p:nvPr/>
        </p:nvPicPr>
        <p:blipFill>
          <a:blip r:embed="rId3" cstate="print"/>
          <a:stretch>
            <a:fillRect/>
          </a:stretch>
        </p:blipFill>
        <p:spPr>
          <a:xfrm>
            <a:off x="4644008" y="980728"/>
            <a:ext cx="524035" cy="507659"/>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線">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597</TotalTime>
  <Words>1631</Words>
  <Application>Microsoft Office PowerPoint</Application>
  <PresentationFormat>如螢幕大小 (4:3)</PresentationFormat>
  <Paragraphs>112</Paragraphs>
  <Slides>51</Slides>
  <Notes>0</Notes>
  <HiddenSlides>0</HiddenSlides>
  <MMClips>0</MMClips>
  <ScaleCrop>false</ScaleCrop>
  <HeadingPairs>
    <vt:vector size="4" baseType="variant">
      <vt:variant>
        <vt:lpstr>佈景主題</vt:lpstr>
      </vt:variant>
      <vt:variant>
        <vt:i4>1</vt:i4>
      </vt:variant>
      <vt:variant>
        <vt:lpstr>投影片標題</vt:lpstr>
      </vt:variant>
      <vt:variant>
        <vt:i4>51</vt:i4>
      </vt:variant>
    </vt:vector>
  </HeadingPairs>
  <TitlesOfParts>
    <vt:vector size="52" baseType="lpstr">
      <vt:lpstr>流線</vt:lpstr>
      <vt:lpstr>3D MAX</vt:lpstr>
      <vt:lpstr>3D MAX</vt:lpstr>
      <vt:lpstr>3D MAX 2011 基本介面及操作介紹 </vt:lpstr>
      <vt:lpstr>3D MAX存取檔案管理</vt:lpstr>
      <vt:lpstr>3D MAX主工具列操作與說明</vt:lpstr>
      <vt:lpstr>Undo 還原</vt:lpstr>
      <vt:lpstr>物件的選取</vt:lpstr>
      <vt:lpstr>Select and Move 移動工具 </vt:lpstr>
      <vt:lpstr>Select and Rotate 旋轉工具  </vt:lpstr>
      <vt:lpstr>Select and Uniform Scale縮放工具  </vt:lpstr>
      <vt:lpstr>鏡射物件  </vt:lpstr>
      <vt:lpstr>複製物件</vt:lpstr>
      <vt:lpstr>材質設定</vt:lpstr>
      <vt:lpstr>3d Max 渲染輸出</vt:lpstr>
      <vt:lpstr>命令面板(Command Panel)</vt:lpstr>
      <vt:lpstr>命令面板(Command Panel)</vt:lpstr>
      <vt:lpstr>創建面板</vt:lpstr>
      <vt:lpstr>創建面板</vt:lpstr>
      <vt:lpstr>如何建立Standard Primitives 標準造型?</vt:lpstr>
      <vt:lpstr>Standard Primitives 標準造型  </vt:lpstr>
      <vt:lpstr>Box 方塊： 先以拖曳方式設定方塊的底部，再拖曳設定方塊的高度，也可以使用鍵盤直接輸入方塊的長度、寬度、高度建立方塊物件。</vt:lpstr>
      <vt:lpstr>Sphere 球體 ： 使用滑鼠點擊建立球體的中心點位置，並拖曳來設定球體的半徑。</vt:lpstr>
      <vt:lpstr>Cylinder 圓柱體</vt:lpstr>
      <vt:lpstr>Torus 甜甜圈</vt:lpstr>
      <vt:lpstr>Teapot 茶壺</vt:lpstr>
      <vt:lpstr>Cone 圓錐：  建立圓錐∕漏斗造型的工具。參數包括：Radius 1 底部的半徑、Radius 2 頂端的半徑、Height 圓錐的高度、Height Segments 高度的分段、Cap Segments 底部與頂端蓋板的分段、Side 圓錐造型的邊數、Smooth 平滑效果。</vt:lpstr>
      <vt:lpstr>GeoSphere 幾何球體 ： 外觀與 Sphere 球體接近的幾何球體，實際是由三角面組成，可製作成高爾夫球、海膽等物件。</vt:lpstr>
      <vt:lpstr>Tube 管狀物件</vt:lpstr>
      <vt:lpstr>Pyramid 金字塔</vt:lpstr>
      <vt:lpstr>Plane 平面</vt:lpstr>
      <vt:lpstr>設定物件顏色  </vt:lpstr>
      <vt:lpstr>3ds Max 修改器的運用  </vt:lpstr>
      <vt:lpstr>以下先介紹比較常用的修改器：</vt:lpstr>
      <vt:lpstr>PowerPoint 簡報</vt:lpstr>
      <vt:lpstr>PowerPoint 簡報</vt:lpstr>
      <vt:lpstr>PowerPoint 簡報</vt:lpstr>
      <vt:lpstr>PowerPoint 簡報</vt:lpstr>
      <vt:lpstr> Camera攝影機的運用</vt:lpstr>
      <vt:lpstr> Camera 攝影機視圖顯示的功能</vt:lpstr>
      <vt:lpstr>Camera 攝影機</vt:lpstr>
      <vt:lpstr> Camera 攝影機視圖顯示的功能</vt:lpstr>
      <vt:lpstr> Camera 攝影機視圖顯示的功能</vt:lpstr>
      <vt:lpstr>使用3ds Max 建立動畫</vt:lpstr>
      <vt:lpstr>動畫的觀念 </vt:lpstr>
      <vt:lpstr>動畫播放控制區</vt:lpstr>
      <vt:lpstr>使用 Auto Key Mode 自動關鍵影格模式 </vt:lpstr>
      <vt:lpstr>Time Configuration 動畫時間設定</vt:lpstr>
      <vt:lpstr>3D動畫基本運用 </vt:lpstr>
      <vt:lpstr>PowerPoint 簡報</vt:lpstr>
      <vt:lpstr>PowerPoint 簡報</vt:lpstr>
      <vt:lpstr>PowerPoint 簡報</vt:lpstr>
    </vt:vector>
  </TitlesOfParts>
  <Company>C.M.T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user</dc:creator>
  <cp:lastModifiedBy>Yen</cp:lastModifiedBy>
  <cp:revision>179</cp:revision>
  <dcterms:created xsi:type="dcterms:W3CDTF">2013-08-31T05:54:19Z</dcterms:created>
  <dcterms:modified xsi:type="dcterms:W3CDTF">2013-11-04T02:40:20Z</dcterms:modified>
</cp:coreProperties>
</file>