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4" r:id="rId7"/>
    <p:sldId id="263" r:id="rId8"/>
    <p:sldId id="262" r:id="rId9"/>
    <p:sldId id="261" r:id="rId10"/>
    <p:sldId id="267" r:id="rId11"/>
    <p:sldId id="266" r:id="rId12"/>
    <p:sldId id="265" r:id="rId13"/>
    <p:sldId id="269" r:id="rId14"/>
    <p:sldId id="268" r:id="rId15"/>
    <p:sldId id="270" r:id="rId16"/>
    <p:sldId id="271" r:id="rId17"/>
    <p:sldId id="275" r:id="rId18"/>
    <p:sldId id="272" r:id="rId19"/>
    <p:sldId id="276" r:id="rId20"/>
    <p:sldId id="274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125"/>
                    </a14:imgEffect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9" y="-243408"/>
            <a:ext cx="9619665" cy="7200800"/>
          </a:xfrm>
          <a:prstGeom prst="rect">
            <a:avLst/>
          </a:prstGeom>
          <a:effectLst>
            <a:glow>
              <a:schemeClr val="accent1"/>
            </a:glow>
            <a:softEdge rad="6350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80528" y="188640"/>
            <a:ext cx="5472608" cy="2564904"/>
          </a:xfrm>
        </p:spPr>
        <p:txBody>
          <a:bodyPr>
            <a:normAutofit fontScale="90000"/>
          </a:bodyPr>
          <a:lstStyle/>
          <a:p>
            <a:pPr lvl="0">
              <a:lnSpc>
                <a:spcPct val="125000"/>
              </a:lnSpc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心靈勇氣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─共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學報告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80528" y="2132856"/>
            <a:ext cx="5328592" cy="5256584"/>
          </a:xfrm>
        </p:spPr>
        <p:txBody>
          <a:bodyPr>
            <a:normAutofit/>
          </a:bodyPr>
          <a:lstStyle/>
          <a:p>
            <a:pPr lvl="0">
              <a:lnSpc>
                <a:spcPct val="125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共同指導老師：</a:t>
            </a:r>
            <a:endPara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25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駱育萱、林聰益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ct val="125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工程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倫理與社會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黃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則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宇 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余承哲 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吳佳澤 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林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甲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寅 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電影與文學：</a:t>
            </a:r>
            <a:endPara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林欣樺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張智堯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吳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逸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65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395536" y="2708920"/>
            <a:ext cx="8208912" cy="1080120"/>
          </a:xfrm>
          <a:prstGeom prst="rect">
            <a:avLst/>
          </a:prstGeom>
          <a:solidFill>
            <a:schemeClr val="tx2">
              <a:lumMod val="40000"/>
              <a:lumOff val="60000"/>
              <a:alpha val="55000"/>
            </a:schemeClr>
          </a:solidFill>
          <a:effectLst>
            <a:softEdge rad="1905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三、故事意義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452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能源</a:t>
            </a:r>
            <a:r>
              <a:rPr lang="en-US" altLang="zh-TW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金錢</a:t>
            </a:r>
            <a:r>
              <a:rPr lang="en-US" altLang="zh-TW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現在這社會上，能源和金錢幾乎是劃上等號了，但有時有了能源卻沒有金錢，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與世人所想的相比，其實能源與金錢似乎更像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魚與熊掌，不可兼得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價錢</a:t>
            </a:r>
            <a:r>
              <a:rPr lang="en-US" altLang="zh-TW" sz="3800" dirty="0" err="1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v.s</a:t>
            </a:r>
            <a:r>
              <a:rPr lang="en-US" altLang="zh-TW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價值</a:t>
            </a:r>
            <a:endParaRPr lang="en-US" altLang="zh-TW" sz="3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為了富有而用不可取代的東西去換，最後窮得只剩下錢更得不償失；與其如此，不如想想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如何將採取能源的技術和風險能達到完美，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才能達到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真正能打動人心的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價值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588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530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altLang="zh-TW" sz="3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金錢</a:t>
            </a:r>
            <a:r>
              <a:rPr lang="en-US" altLang="zh-TW" sz="3800" dirty="0" err="1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v.s</a:t>
            </a:r>
            <a:r>
              <a:rPr lang="en-US" altLang="zh-TW" sz="3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道德</a:t>
            </a:r>
            <a:endParaRPr lang="en-US" altLang="zh-TW" sz="38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金錢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的確是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誘惑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人都很難躲過，但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道德勇氣就在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念之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目前的核四問題或許也如同這個劇本一般，政府就經濟利益考量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提出許多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利大於弊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的種種理由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試圖說服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人民，為此也打了很多口水仗，可惜話只要是人都很會說，若真的去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認真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的去考察相關安全防護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，發現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其實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如同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電影中的能源公司般，還沒做好準備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，甚至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無法保證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能夠去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將來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可能發生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疑慮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226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570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altLang="zh-TW" sz="3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</a:t>
            </a:r>
            <a:r>
              <a:rPr lang="en-US" altLang="zh-TW" sz="3800" dirty="0" err="1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v.s</a:t>
            </a:r>
            <a:r>
              <a:rPr lang="en-US" altLang="zh-TW" sz="3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endParaRPr lang="en-US" altLang="zh-TW" sz="38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說，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道德是科技進步的阻力之一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，但也因為有這樣的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阻力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才有機會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喘息，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在不斷進步中除了要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吸收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許多新的東西，也同時需要去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淘汰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原有的事物，淘汰不適用的物品似乎很正常，但為了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快速成長，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往往會去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無視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那些其實很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甚至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還無法解決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的問題；就像山坡地，或許在許多人眼中是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貧窮原始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的地方，可事實上這些地方總擁有我們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本來應該擁有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的美好，而我們自己卻心甘樂意地去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捨棄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這些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無可取代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的事物。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601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1187624" y="2348880"/>
            <a:ext cx="6552728" cy="1224136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effectLst>
            <a:softEdge rad="292100"/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zh-TW" altLang="en-US" sz="4800" b="1" dirty="0" smtClean="0">
                <a:latin typeface="Adobe 繁黑體 Std B"/>
                <a:ea typeface="標楷體" pitchFamily="65" charset="-120"/>
              </a:rPr>
              <a:t>四、以</a:t>
            </a:r>
            <a:r>
              <a:rPr lang="en-US" altLang="zh-TW" sz="4800" b="1" dirty="0">
                <a:latin typeface="Adobe 繁黑體 Std B"/>
                <a:ea typeface="標楷體" pitchFamily="65" charset="-120"/>
              </a:rPr>
              <a:t>｢</a:t>
            </a:r>
            <a:r>
              <a:rPr lang="zh-TW" altLang="en-US" sz="4800" b="1" dirty="0">
                <a:latin typeface="Adobe 繁黑體 Std B"/>
                <a:ea typeface="標楷體" pitchFamily="65" charset="-120"/>
              </a:rPr>
              <a:t>適當科技</a:t>
            </a:r>
            <a:r>
              <a:rPr lang="en-US" altLang="zh-TW" sz="4800" b="1" dirty="0">
                <a:latin typeface="Adobe 繁黑體 Std B"/>
                <a:ea typeface="標楷體" pitchFamily="65" charset="-120"/>
              </a:rPr>
              <a:t>｣</a:t>
            </a:r>
            <a:r>
              <a:rPr lang="zh-TW" altLang="en-US" sz="4800" b="1" dirty="0">
                <a:latin typeface="Adobe 繁黑體 Std B"/>
                <a:ea typeface="標楷體" pitchFamily="65" charset="-120"/>
              </a:rPr>
              <a:t>看電影內所表達的能源議題</a:t>
            </a:r>
            <a:endParaRPr lang="en-US" altLang="zh-TW" sz="4800" b="1" dirty="0">
              <a:latin typeface="Adobe 繁黑體 Std B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559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>
          <a:xfrm>
            <a:off x="1288894" y="112605"/>
            <a:ext cx="6480719" cy="7241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/>
                <a:ea typeface="標楷體" pitchFamily="65" charset="-120"/>
              </a:rPr>
              <a:t>開採技術 ─ 水力壓裂法</a:t>
            </a:r>
            <a:endParaRPr lang="en-US" altLang="zh-TW" sz="4000" b="1" dirty="0">
              <a:solidFill>
                <a:schemeClr val="tx1">
                  <a:lumMod val="95000"/>
                  <a:lumOff val="5000"/>
                </a:schemeClr>
              </a:solidFill>
              <a:latin typeface="Adobe 繁黑體 Std B"/>
              <a:ea typeface="標楷體" pitchFamily="65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79512" y="1340768"/>
            <a:ext cx="8856983" cy="5328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開採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頁岩氣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時所用的方法，用水壓將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岩石層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壓裂，從而釋放出其中的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天然氣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石油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5000"/>
              </a:lnSpc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地面高壓泵，通過井筒向油層擠注具有較高粘度的壓裂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液，使其產生裂縫。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5000"/>
              </a:lnSpc>
            </a:pP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壓裂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之後，油氣井的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一般會大幅度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951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8" y="260648"/>
            <a:ext cx="7570431" cy="576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1300993" y="6028933"/>
            <a:ext cx="6480719" cy="724107"/>
          </a:xfrm>
          <a:prstGeom prst="rect">
            <a:avLst/>
          </a:prstGeom>
          <a:solidFill>
            <a:schemeClr val="bg2">
              <a:lumMod val="75000"/>
              <a:alpha val="28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zh-TW" altLang="en-US" sz="4000" b="1" dirty="0" smtClean="0">
                <a:solidFill>
                  <a:srgbClr val="002060"/>
                </a:solidFill>
                <a:latin typeface="Adobe 繁黑體 Std B"/>
                <a:ea typeface="標楷體" pitchFamily="65" charset="-120"/>
              </a:rPr>
              <a:t>水力壓裂法示意圖</a:t>
            </a:r>
            <a:endParaRPr lang="en-US" altLang="zh-TW" sz="4000" b="1" dirty="0">
              <a:solidFill>
                <a:srgbClr val="002060"/>
              </a:solidFill>
              <a:latin typeface="Adobe 繁黑體 Std B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8223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1288894" y="112605"/>
            <a:ext cx="6480719" cy="7241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/>
                <a:ea typeface="標楷體" pitchFamily="65" charset="-120"/>
              </a:rPr>
              <a:t>水力壓裂法優、缺點</a:t>
            </a:r>
            <a:endParaRPr lang="en-US" altLang="zh-TW" sz="4000" b="1" dirty="0">
              <a:solidFill>
                <a:schemeClr val="tx1">
                  <a:lumMod val="95000"/>
                  <a:lumOff val="5000"/>
                </a:schemeClr>
              </a:solidFill>
              <a:latin typeface="Adobe 繁黑體 Std B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07504" y="1124744"/>
            <a:ext cx="8928991" cy="5328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優點：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生產更多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天然氣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污染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於煤與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石油、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天然氣比其他化石能源更為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潔淨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5000"/>
              </a:lnSpc>
              <a:buNone/>
            </a:pP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缺點：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會釋出甲烷至空氣中，其污染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更甚於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燃燒煤與石油釋出的二氧化碳，而且過程需使用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的化學物質及大量的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水。而且開採有可能會使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房屋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爆炸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以及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飲用水具有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可燃性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，飲用水的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品質會受汙染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289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1187624" y="2348880"/>
            <a:ext cx="6552728" cy="1224136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effectLst>
            <a:softEdge rad="368300"/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zh-TW" altLang="en-US" sz="4800" b="1" dirty="0" smtClean="0">
                <a:latin typeface="Adobe 繁黑體 Std B"/>
                <a:ea typeface="標楷體" pitchFamily="65" charset="-120"/>
              </a:rPr>
              <a:t>五、以</a:t>
            </a:r>
            <a:r>
              <a:rPr lang="en-US" altLang="zh-TW" sz="4800" b="1" dirty="0" smtClean="0">
                <a:latin typeface="Adobe 繁黑體 Std B"/>
                <a:ea typeface="標楷體" pitchFamily="65" charset="-120"/>
              </a:rPr>
              <a:t>｢</a:t>
            </a:r>
            <a:r>
              <a:rPr lang="zh-TW" altLang="en-US" sz="4800" b="1" dirty="0" smtClean="0">
                <a:latin typeface="Adobe 繁黑體 Std B"/>
                <a:ea typeface="標楷體" pitchFamily="65" charset="-120"/>
              </a:rPr>
              <a:t>風險評估</a:t>
            </a:r>
            <a:r>
              <a:rPr lang="en-US" altLang="zh-TW" sz="4800" b="1" dirty="0" smtClean="0">
                <a:latin typeface="Adobe 繁黑體 Std B"/>
                <a:ea typeface="標楷體" pitchFamily="65" charset="-120"/>
              </a:rPr>
              <a:t>｣</a:t>
            </a:r>
            <a:r>
              <a:rPr lang="zh-TW" altLang="en-US" sz="4800" b="1" dirty="0">
                <a:latin typeface="Adobe 繁黑體 Std B"/>
                <a:ea typeface="標楷體" pitchFamily="65" charset="-120"/>
              </a:rPr>
              <a:t>看電影內所表達的能源議題</a:t>
            </a:r>
            <a:endParaRPr lang="en-US" altLang="zh-TW" sz="4800" b="1" dirty="0">
              <a:latin typeface="Adobe 繁黑體 Std B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1555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7456" y="724108"/>
            <a:ext cx="9136544" cy="61338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zh-TW" altLang="en-US" b="1" dirty="0" smtClean="0">
                <a:latin typeface="Adobe 繁黑體 Std B"/>
                <a:ea typeface="標楷體" pitchFamily="65" charset="-120"/>
              </a:rPr>
              <a:t>風險評估討論結果：</a:t>
            </a:r>
            <a:endParaRPr lang="en-US" altLang="zh-TW" b="1" dirty="0" smtClean="0">
              <a:latin typeface="Adobe 繁黑體 Std B"/>
              <a:ea typeface="標楷體" pitchFamily="65" charset="-12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影片中對於當地使用水力壓裂法，我們覺得是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TW" altLang="en-US" b="1" dirty="0" smtClean="0">
                <a:latin typeface="Adobe 繁黑體 Std B"/>
                <a:ea typeface="標楷體" pitchFamily="65" charset="-120"/>
              </a:rPr>
              <a:t>對於當地潛在風險：</a:t>
            </a:r>
            <a:endParaRPr lang="en-US" altLang="zh-TW" b="1" dirty="0" smtClean="0">
              <a:latin typeface="Adobe 繁黑體 Std B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天然氣開採商開始「排氣」的時候，空氣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中會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佈滿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了苯、甲苯和二甲苯等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毒氣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對牲畜的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肺部功能造成危害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。受到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污染的牧草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同時也是牛隻的食物，牛吃了這些草，會不出問題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嗎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空氣汙染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5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土壤中的砷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含量會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超標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土質汙染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lnSpc>
                <a:spcPct val="125000"/>
              </a:lnSpc>
            </a:pPr>
            <a:r>
              <a:rPr lang="zh-TW" altLang="en-US" sz="2800" dirty="0" smtClean="0">
                <a:latin typeface="Adobe 繁黑體 Std B"/>
                <a:ea typeface="標楷體" pitchFamily="65" charset="-120"/>
              </a:rPr>
              <a:t>水汙染問題更為</a:t>
            </a:r>
            <a:r>
              <a:rPr lang="zh-TW" altLang="en-US" sz="2800" dirty="0" smtClean="0">
                <a:solidFill>
                  <a:srgbClr val="C00000"/>
                </a:solidFill>
                <a:latin typeface="Adobe 繁黑體 Std B"/>
                <a:ea typeface="標楷體" pitchFamily="65" charset="-120"/>
              </a:rPr>
              <a:t>嚴重</a:t>
            </a:r>
            <a:r>
              <a:rPr lang="zh-TW" altLang="en-US" sz="2800" dirty="0" smtClean="0">
                <a:latin typeface="Adobe 繁黑體 Std B"/>
                <a:ea typeface="標楷體" pitchFamily="65" charset="-120"/>
              </a:rPr>
              <a:t>。</a:t>
            </a:r>
            <a:r>
              <a:rPr lang="en-US" altLang="zh-TW" sz="2800" dirty="0" smtClean="0">
                <a:latin typeface="Adobe 繁黑體 Std B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Adobe 繁黑體 Std B"/>
                <a:ea typeface="標楷體" pitchFamily="65" charset="-120"/>
              </a:rPr>
              <a:t>水汙染</a:t>
            </a:r>
            <a:r>
              <a:rPr lang="en-US" altLang="zh-TW" sz="2800" dirty="0" smtClean="0">
                <a:latin typeface="Adobe 繁黑體 Std B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Adobe 繁黑體 Std B"/>
                <a:ea typeface="標楷體" pitchFamily="65" charset="-120"/>
              </a:rPr>
              <a:t>。</a:t>
            </a:r>
            <a:endParaRPr lang="en-US" altLang="zh-TW" sz="2800" dirty="0" smtClean="0">
              <a:latin typeface="Adobe 繁黑體 Std B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endParaRPr lang="en-US" altLang="zh-TW" sz="2800" dirty="0" smtClean="0">
              <a:latin typeface="Adobe 繁黑體 Std B"/>
              <a:ea typeface="標楷體" pitchFamily="65" charset="-120"/>
            </a:endParaRPr>
          </a:p>
          <a:p>
            <a:pPr>
              <a:lnSpc>
                <a:spcPct val="125000"/>
              </a:lnSpc>
            </a:pPr>
            <a:endParaRPr lang="en-US" altLang="zh-TW" sz="2800" dirty="0">
              <a:latin typeface="Adobe 繁黑體 Std B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335367" y="-171400"/>
            <a:ext cx="6480719" cy="7241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繁黑體 Std B"/>
                <a:ea typeface="標楷體" pitchFamily="65" charset="-120"/>
              </a:rPr>
              <a:t>風險評估</a:t>
            </a:r>
            <a:endParaRPr lang="en-US" altLang="zh-TW" sz="4000" b="1" dirty="0">
              <a:solidFill>
                <a:schemeClr val="tx1">
                  <a:lumMod val="95000"/>
                  <a:lumOff val="5000"/>
                </a:schemeClr>
              </a:solidFill>
              <a:latin typeface="Adobe 繁黑體 Std B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293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924944"/>
            <a:ext cx="8208912" cy="1080120"/>
          </a:xfrm>
          <a:solidFill>
            <a:schemeClr val="tx2">
              <a:lumMod val="40000"/>
              <a:lumOff val="60000"/>
              <a:alpha val="46000"/>
            </a:schemeClr>
          </a:solidFill>
          <a:effectLst>
            <a:softEdge rad="1524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一、劇情簡介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236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11560" y="2276872"/>
            <a:ext cx="7643192" cy="1036711"/>
          </a:xfrm>
          <a:solidFill>
            <a:schemeClr val="tx2">
              <a:lumMod val="60000"/>
              <a:lumOff val="40000"/>
              <a:alpha val="40000"/>
            </a:schemeClr>
          </a:solidFill>
          <a:effectLst>
            <a:softEdge rad="254000"/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484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256" y="260648"/>
            <a:ext cx="911874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順遂的開始</a:t>
            </a:r>
            <a:endParaRPr lang="en-US" altLang="zh-TW" sz="36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掌握充足</a:t>
            </a: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經驗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，以及專業的</a:t>
            </a:r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知識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話術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，合約近在眼前。 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第一個反對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聲音</a:t>
            </a:r>
            <a:endParaRPr lang="en-US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個人的</a:t>
            </a:r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質疑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，與其辯論後，仍能在己方立場上站穩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一堵牆形成的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岔路</a:t>
            </a:r>
            <a:endParaRPr lang="en-US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半路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殺出自稱環團的達斯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汀，</a:t>
            </a:r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失去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原有鎮民的</a:t>
            </a:r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信任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使遊說任務陷入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白熱化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3200" dirty="0">
              <a:solidFill>
                <a:srgbClr val="F79646">
                  <a:lumMod val="75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7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402" y="188640"/>
            <a:ext cx="905559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一頓飯，一份包裹，化危機為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轉機</a:t>
            </a:r>
            <a:endParaRPr lang="en-US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與法蘭克一起聚餐後，在與達斯汀的幾次對話中，意外發現其實達斯汀跟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自己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一樣是國際公司派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遣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，利用</a:t>
            </a:r>
            <a:r>
              <a:rPr lang="zh-TW" altLang="zh-TW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反串招數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來為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公司</a:t>
            </a:r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無法給予保證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環保問題解套。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陷入迷惘，做出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抉擇</a:t>
            </a:r>
            <a:endParaRPr lang="en-US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看透一切之後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史提夫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陷入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迷惘中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但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當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他跟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居民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保證能</a:t>
            </a:r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安全無虞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面對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內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心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道德良</a:t>
            </a:r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知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他決定即便被裁員也要</a:t>
            </a:r>
            <a:r>
              <a:rPr lang="zh-TW" altLang="en-US" sz="36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保護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這寧靜的小鎮。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24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395536" y="2708920"/>
            <a:ext cx="8208912" cy="1080120"/>
          </a:xfrm>
          <a:prstGeom prst="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effectLst>
            <a:softEdge rad="1905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二、角色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人物剖析</a:t>
            </a:r>
          </a:p>
        </p:txBody>
      </p:sp>
    </p:spTree>
    <p:extLst>
      <p:ext uri="{BB962C8B-B14F-4D97-AF65-F5344CB8AC3E}">
        <p14:creationId xmlns:p14="http://schemas.microsoft.com/office/powerpoint/2010/main" val="12364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251520" y="5589240"/>
            <a:ext cx="8208912" cy="1080120"/>
          </a:xfrm>
          <a:solidFill>
            <a:schemeClr val="tx1">
              <a:lumMod val="65000"/>
              <a:lumOff val="35000"/>
              <a:alpha val="45000"/>
            </a:schemeClr>
          </a:solidFill>
          <a:effectLst>
            <a:softEdge rad="152400"/>
          </a:effectLst>
        </p:spPr>
        <p:txBody>
          <a:bodyPr>
            <a:normAutofit/>
          </a:bodyPr>
          <a:lstStyle/>
          <a:p>
            <a:pPr marL="0" lvl="0" indent="0" algn="ctr">
              <a:lnSpc>
                <a:spcPct val="125000"/>
              </a:lnSpc>
              <a:buNone/>
            </a:pPr>
            <a:r>
              <a:rPr lang="zh-TW" altLang="en-US" sz="4800" b="1" dirty="0">
                <a:solidFill>
                  <a:srgbClr val="C00000"/>
                </a:solidFill>
                <a:latin typeface="Adobe 繁黑體 Std B"/>
                <a:ea typeface="標楷體" pitchFamily="65" charset="-120"/>
              </a:rPr>
              <a:t>史提夫</a:t>
            </a:r>
            <a:r>
              <a:rPr lang="en-US" altLang="zh-TW" sz="4800" b="1" dirty="0">
                <a:solidFill>
                  <a:srgbClr val="C00000"/>
                </a:solidFill>
                <a:latin typeface="Adobe 繁黑體 Std B"/>
                <a:ea typeface="標楷體" pitchFamily="65" charset="-120"/>
              </a:rPr>
              <a:t>‧</a:t>
            </a:r>
            <a:r>
              <a:rPr lang="zh-TW" altLang="en-US" sz="4800" b="1" dirty="0">
                <a:solidFill>
                  <a:srgbClr val="C00000"/>
                </a:solidFill>
                <a:latin typeface="Adobe 繁黑體 Std B"/>
                <a:ea typeface="標楷體" pitchFamily="65" charset="-120"/>
              </a:rPr>
              <a:t>巴特勒</a:t>
            </a:r>
            <a:endParaRPr lang="en-US" altLang="zh-TW" sz="4800" b="1" dirty="0">
              <a:solidFill>
                <a:srgbClr val="C00000"/>
              </a:solidFill>
              <a:latin typeface="Adobe 繁黑體 Std B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63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2760791" y="80628"/>
            <a:ext cx="6408712" cy="1080120"/>
          </a:xfrm>
          <a:prstGeom prst="rect">
            <a:avLst/>
          </a:prstGeom>
          <a:solidFill>
            <a:schemeClr val="tx2">
              <a:lumMod val="40000"/>
              <a:lumOff val="60000"/>
              <a:alpha val="28000"/>
            </a:schemeClr>
          </a:solidFill>
          <a:effectLst>
            <a:softEdge rad="1524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5000"/>
              </a:lnSpc>
              <a:buNone/>
            </a:pPr>
            <a:r>
              <a:rPr lang="zh-TW" altLang="en-US" sz="4800" b="1" dirty="0">
                <a:solidFill>
                  <a:srgbClr val="C00000"/>
                </a:solidFill>
                <a:latin typeface="Adobe 繁黑體 Std B"/>
                <a:ea typeface="標楷體" pitchFamily="65" charset="-120"/>
              </a:rPr>
              <a:t>法蘭克</a:t>
            </a:r>
            <a:r>
              <a:rPr lang="en-US" altLang="zh-TW" sz="4800" b="1" dirty="0">
                <a:solidFill>
                  <a:srgbClr val="C00000"/>
                </a:solidFill>
                <a:latin typeface="Adobe 繁黑體 Std B"/>
                <a:ea typeface="標楷體" pitchFamily="65" charset="-120"/>
              </a:rPr>
              <a:t>‧</a:t>
            </a:r>
            <a:r>
              <a:rPr lang="zh-TW" altLang="en-US" sz="4800" b="1" dirty="0">
                <a:solidFill>
                  <a:srgbClr val="C00000"/>
                </a:solidFill>
                <a:latin typeface="Adobe 繁黑體 Std B"/>
                <a:ea typeface="標楷體" pitchFamily="65" charset="-120"/>
              </a:rPr>
              <a:t>葉慈</a:t>
            </a:r>
            <a:endParaRPr lang="en-US" altLang="zh-TW" sz="4800" b="1" dirty="0">
              <a:solidFill>
                <a:srgbClr val="C00000"/>
              </a:solidFill>
              <a:latin typeface="Adobe 繁黑體 Std B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73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-108520" y="628059"/>
            <a:ext cx="5760640" cy="1080120"/>
          </a:xfrm>
          <a:prstGeom prst="rect">
            <a:avLst/>
          </a:prstGeom>
          <a:solidFill>
            <a:schemeClr val="tx2">
              <a:lumMod val="40000"/>
              <a:lumOff val="60000"/>
              <a:alpha val="28000"/>
            </a:schemeClr>
          </a:solidFill>
          <a:effectLst>
            <a:softEdge rad="1524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5000"/>
              </a:lnSpc>
              <a:buNone/>
            </a:pPr>
            <a:r>
              <a:rPr lang="zh-TW" altLang="en-US" sz="4800" b="1" dirty="0">
                <a:solidFill>
                  <a:srgbClr val="C00000"/>
                </a:solidFill>
                <a:latin typeface="Adobe 繁黑體 Std B"/>
                <a:ea typeface="標楷體" pitchFamily="65" charset="-120"/>
              </a:rPr>
              <a:t>達斯汀</a:t>
            </a:r>
            <a:r>
              <a:rPr lang="en-US" altLang="zh-TW" sz="4800" b="1" dirty="0">
                <a:solidFill>
                  <a:srgbClr val="C00000"/>
                </a:solidFill>
                <a:latin typeface="Adobe 繁黑體 Std B"/>
                <a:ea typeface="標楷體" pitchFamily="65" charset="-120"/>
              </a:rPr>
              <a:t>‧</a:t>
            </a:r>
            <a:r>
              <a:rPr lang="zh-TW" altLang="en-US" sz="4800" b="1" dirty="0">
                <a:solidFill>
                  <a:srgbClr val="C00000"/>
                </a:solidFill>
                <a:latin typeface="Adobe 繁黑體 Std B"/>
                <a:ea typeface="標楷體" pitchFamily="65" charset="-120"/>
              </a:rPr>
              <a:t>諾貝爾</a:t>
            </a:r>
            <a:endParaRPr lang="en-US" altLang="zh-TW" sz="4800" b="1" dirty="0">
              <a:solidFill>
                <a:srgbClr val="C00000"/>
              </a:solidFill>
              <a:latin typeface="Adobe 繁黑體 Std B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-108520" y="404664"/>
            <a:ext cx="5760640" cy="1080120"/>
          </a:xfrm>
          <a:prstGeom prst="rect">
            <a:avLst/>
          </a:prstGeom>
          <a:solidFill>
            <a:schemeClr val="tx2">
              <a:lumMod val="40000"/>
              <a:lumOff val="60000"/>
              <a:alpha val="28000"/>
            </a:schemeClr>
          </a:solidFill>
          <a:effectLst>
            <a:softEdge rad="1524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5000"/>
              </a:lnSpc>
              <a:buNone/>
            </a:pPr>
            <a:r>
              <a:rPr lang="zh-TW" altLang="en-US" sz="4800" b="1" dirty="0">
                <a:solidFill>
                  <a:srgbClr val="C00000"/>
                </a:solidFill>
                <a:latin typeface="Adobe 繁黑體 Std B"/>
                <a:ea typeface="標楷體" pitchFamily="65" charset="-120"/>
              </a:rPr>
              <a:t>蘇</a:t>
            </a:r>
            <a:r>
              <a:rPr lang="en-US" altLang="zh-TW" sz="4800" b="1" dirty="0">
                <a:solidFill>
                  <a:srgbClr val="C00000"/>
                </a:solidFill>
                <a:latin typeface="Adobe 繁黑體 Std B"/>
                <a:ea typeface="標楷體" pitchFamily="65" charset="-120"/>
              </a:rPr>
              <a:t>‧</a:t>
            </a:r>
            <a:r>
              <a:rPr lang="zh-TW" altLang="en-US" sz="4800" b="1" dirty="0">
                <a:solidFill>
                  <a:srgbClr val="C00000"/>
                </a:solidFill>
                <a:latin typeface="Adobe 繁黑體 Std B"/>
                <a:ea typeface="標楷體" pitchFamily="65" charset="-120"/>
              </a:rPr>
              <a:t>湯普遜</a:t>
            </a:r>
            <a:endParaRPr lang="en-US" altLang="zh-TW" sz="4800" b="1" dirty="0">
              <a:solidFill>
                <a:srgbClr val="C00000"/>
              </a:solidFill>
              <a:latin typeface="Adobe 繁黑體 Std B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09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933</Words>
  <Application>Microsoft Office PowerPoint</Application>
  <PresentationFormat>如螢幕大小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「心靈勇氣」 ─共學報告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從｢心靈勇氣｣電影 看能源議題</dc:title>
  <dc:creator>user</dc:creator>
  <cp:lastModifiedBy>user</cp:lastModifiedBy>
  <cp:revision>18</cp:revision>
  <dcterms:created xsi:type="dcterms:W3CDTF">2015-12-04T11:54:24Z</dcterms:created>
  <dcterms:modified xsi:type="dcterms:W3CDTF">2015-12-29T12:22:03Z</dcterms:modified>
</cp:coreProperties>
</file>