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4" r:id="rId8"/>
    <p:sldId id="261" r:id="rId9"/>
    <p:sldId id="263" r:id="rId10"/>
  </p:sldIdLst>
  <p:sldSz cx="9906000" cy="6858000" type="A4"/>
  <p:notesSz cx="6858000" cy="9144000"/>
  <p:defaultTextStyle>
    <a:defPPr>
      <a:defRPr lang="zh-TW"/>
    </a:defPPr>
    <a:lvl1pPr marL="0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2122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4244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76365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68487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0609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52731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44853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36974" algn="l" defTabSz="98424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74" y="-27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95301" y="3699803"/>
            <a:ext cx="8997950" cy="1143000"/>
          </a:xfrm>
        </p:spPr>
        <p:txBody>
          <a:bodyPr>
            <a:noAutofit/>
          </a:bodyPr>
          <a:lstStyle>
            <a:lvl1pPr marL="0" indent="0" algn="ctr">
              <a:buNone/>
              <a:defRPr sz="2300" spc="109" baseline="0">
                <a:solidFill>
                  <a:schemeClr val="tx2"/>
                </a:solidFill>
              </a:defRPr>
            </a:lvl1pPr>
            <a:lvl2pPr marL="492122" indent="0" algn="ctr">
              <a:buNone/>
            </a:lvl2pPr>
            <a:lvl3pPr marL="984244" indent="0" algn="ctr">
              <a:buNone/>
            </a:lvl3pPr>
            <a:lvl4pPr marL="1476365" indent="0" algn="ctr">
              <a:buNone/>
            </a:lvl4pPr>
            <a:lvl5pPr marL="1968487" indent="0" algn="ctr">
              <a:buNone/>
            </a:lvl5pPr>
            <a:lvl6pPr marL="2460609" indent="0" algn="ctr">
              <a:buNone/>
            </a:lvl6pPr>
            <a:lvl7pPr marL="2952731" indent="0" algn="ctr">
              <a:buNone/>
            </a:lvl7pPr>
            <a:lvl8pPr marL="3444853" indent="0" algn="ctr">
              <a:buNone/>
            </a:lvl8pPr>
            <a:lvl9pPr marL="3936974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95301" y="1433730"/>
            <a:ext cx="899795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51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585597" y="3550133"/>
            <a:ext cx="3219450" cy="1590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5100956" y="3550133"/>
            <a:ext cx="3219450" cy="1590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918710" y="3526305"/>
            <a:ext cx="4953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8426" tIns="49211" rIns="98426" bIns="49211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3" y="274646"/>
            <a:ext cx="2228850" cy="585152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3" y="274646"/>
            <a:ext cx="6521449" cy="585152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95302" y="1524000"/>
            <a:ext cx="89154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2951" y="3505200"/>
            <a:ext cx="85852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51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42951" y="4958866"/>
            <a:ext cx="8585200" cy="984735"/>
          </a:xfrm>
        </p:spPr>
        <p:txBody>
          <a:bodyPr anchor="t"/>
          <a:lstStyle>
            <a:lvl1pPr marL="0" indent="0">
              <a:buNone/>
              <a:defRPr sz="2300" spc="109" baseline="0">
                <a:solidFill>
                  <a:schemeClr val="tx2"/>
                </a:solidFill>
              </a:defRPr>
            </a:lvl1pPr>
            <a:lvl2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742951" y="4917004"/>
            <a:ext cx="8585200" cy="429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95300" y="1524000"/>
            <a:ext cx="439826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5035550" y="1524000"/>
            <a:ext cx="439826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4" y="1399598"/>
            <a:ext cx="4376871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8426" tIns="49211" rIns="98426" bIns="49211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700" b="1">
                <a:solidFill>
                  <a:schemeClr val="tx2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95303" y="2201896"/>
            <a:ext cx="4375151" cy="3913635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5037273" y="2201896"/>
            <a:ext cx="4375151" cy="3913635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2" y="155445"/>
            <a:ext cx="8915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5035554" y="1399598"/>
            <a:ext cx="4376871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8426" tIns="49211" rIns="98426" bIns="49211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700" b="1" baseline="0">
                <a:solidFill>
                  <a:schemeClr val="tx2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609859" y="2180220"/>
            <a:ext cx="4061461" cy="1590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5151122" y="2180220"/>
            <a:ext cx="4061461" cy="1590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95304" y="457200"/>
            <a:ext cx="6769099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7346953" y="1600200"/>
            <a:ext cx="2149603" cy="3733800"/>
          </a:xfrm>
        </p:spPr>
        <p:txBody>
          <a:bodyPr tIns="49211" bIns="49211" anchor="t" anchorCtr="0"/>
          <a:lstStyle>
            <a:lvl1pPr marL="0" indent="0">
              <a:lnSpc>
                <a:spcPct val="125000"/>
              </a:lnSpc>
              <a:spcAft>
                <a:spcPts val="1077"/>
              </a:spcAft>
              <a:buNone/>
              <a:defRPr sz="1700">
                <a:solidFill>
                  <a:schemeClr val="tx2"/>
                </a:solidFill>
              </a:defRPr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7346952" y="457200"/>
            <a:ext cx="2146301" cy="1066800"/>
          </a:xfrm>
        </p:spPr>
        <p:txBody>
          <a:bodyPr lIns="98426" tIns="98426" anchor="b" anchorCtr="0"/>
          <a:lstStyle>
            <a:lvl1pPr algn="l">
              <a:buNone/>
              <a:defRPr sz="1900" b="1" spc="-52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81853" y="457200"/>
            <a:ext cx="2228850" cy="1066800"/>
          </a:xfrm>
        </p:spPr>
        <p:txBody>
          <a:bodyPr lIns="98426" tIns="98426" anchor="b" anchorCtr="0"/>
          <a:lstStyle>
            <a:lvl1pPr algn="l">
              <a:buNone/>
              <a:defRPr sz="1900" b="1" spc="-52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95303" y="457200"/>
            <a:ext cx="6521449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5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181853" y="1600200"/>
            <a:ext cx="222885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77"/>
              </a:spcAft>
              <a:buFontTx/>
              <a:buNone/>
              <a:defRPr sz="1700" b="0">
                <a:solidFill>
                  <a:schemeClr val="tx2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95302" y="1447807"/>
            <a:ext cx="8915400" cy="4678365"/>
          </a:xfrm>
          <a:prstGeom prst="rect">
            <a:avLst/>
          </a:prstGeom>
        </p:spPr>
        <p:txBody>
          <a:bodyPr vert="horz" lIns="98426" tIns="49211" rIns="98426" bIns="49211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6273804" y="6203671"/>
            <a:ext cx="2806699" cy="384045"/>
          </a:xfrm>
          <a:prstGeom prst="rect">
            <a:avLst/>
          </a:prstGeom>
        </p:spPr>
        <p:txBody>
          <a:bodyPr vert="horz" lIns="98426" tIns="49211" rIns="98426" bIns="49211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BEC2BC-C776-4C18-8D78-61D499ADFC90}" type="datetimeFigureOut">
              <a:rPr lang="zh-TW" altLang="en-US" smtClean="0"/>
              <a:t>2016/12/24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311403" y="6203671"/>
            <a:ext cx="3879850" cy="384045"/>
          </a:xfrm>
          <a:prstGeom prst="rect">
            <a:avLst/>
          </a:prstGeom>
        </p:spPr>
        <p:txBody>
          <a:bodyPr vert="horz" lIns="98426" tIns="49211" rIns="98426" bIns="49211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9111457" y="6181530"/>
            <a:ext cx="6604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700" baseline="0">
                <a:solidFill>
                  <a:schemeClr val="tx2"/>
                </a:solidFill>
              </a:defRPr>
            </a:lvl1pPr>
          </a:lstStyle>
          <a:p>
            <a:fld id="{7014730E-1B15-467E-908F-D44E0F2260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95302" y="152400"/>
            <a:ext cx="8915400" cy="1219200"/>
          </a:xfrm>
          <a:prstGeom prst="rect">
            <a:avLst/>
          </a:prstGeom>
          <a:ln w="6350" cap="rnd">
            <a:noFill/>
          </a:ln>
        </p:spPr>
        <p:txBody>
          <a:bodyPr vert="horz" lIns="98426" tIns="49211" rIns="98426" bIns="49211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500" b="0" kern="1200" spc="-109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95273" indent="-295273" algn="l" rtl="0" eaLnBrk="1" latinLnBrk="0" hangingPunct="1">
        <a:spcBef>
          <a:spcPts val="646"/>
        </a:spcBef>
        <a:buClr>
          <a:schemeClr val="accent2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8971" indent="-295273" algn="l" rtl="0" eaLnBrk="1" latinLnBrk="0" hangingPunct="1">
        <a:spcBef>
          <a:spcPts val="323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500" kern="1200">
          <a:solidFill>
            <a:schemeClr val="tx2"/>
          </a:solidFill>
          <a:latin typeface="+mn-lt"/>
          <a:ea typeface="+mn-ea"/>
          <a:cs typeface="+mn-cs"/>
        </a:defRPr>
      </a:lvl2pPr>
      <a:lvl3pPr marL="1082667" indent="-246062" algn="l" rtl="0" eaLnBrk="1" latinLnBrk="0" hangingPunct="1">
        <a:spcBef>
          <a:spcPts val="323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7942" indent="-246062" algn="l" rtl="0" eaLnBrk="1" latinLnBrk="0" hangingPunct="1">
        <a:spcBef>
          <a:spcPts val="323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73213" indent="-246062" algn="l" rtl="0" eaLnBrk="1" latinLnBrk="0" hangingPunct="1">
        <a:spcBef>
          <a:spcPts val="367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68487" indent="-246062" algn="l" rtl="0" eaLnBrk="1" latinLnBrk="0" hangingPunct="1">
        <a:spcBef>
          <a:spcPts val="367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165334" indent="-196849" algn="l" rtl="0" eaLnBrk="1" latinLnBrk="0" hangingPunct="1">
        <a:spcBef>
          <a:spcPts val="367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60609" indent="-196849" algn="l" rtl="0" eaLnBrk="1" latinLnBrk="0" hangingPunct="1">
        <a:spcBef>
          <a:spcPts val="367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55882" indent="-196849" algn="l" rtl="0" eaLnBrk="1" latinLnBrk="0" hangingPunct="1">
        <a:spcBef>
          <a:spcPts val="367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921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842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763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9684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460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9527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4448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9369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/>
          <p:cNvSpPr>
            <a:spLocks noGrp="1"/>
          </p:cNvSpPr>
          <p:nvPr>
            <p:ph type="ctrTitle"/>
          </p:nvPr>
        </p:nvSpPr>
        <p:spPr>
          <a:xfrm>
            <a:off x="0" y="785794"/>
            <a:ext cx="9906000" cy="2357454"/>
          </a:xfrm>
        </p:spPr>
        <p:txBody>
          <a:bodyPr>
            <a:noAutofit/>
          </a:bodyPr>
          <a:lstStyle/>
          <a:p>
            <a:r>
              <a:rPr lang="zh-TW" altLang="zh-TW" sz="6500" b="1" dirty="0"/>
              <a:t>塑化劑的基本知識與理解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1309662" y="4643446"/>
            <a:ext cx="7739117" cy="1468989"/>
          </a:xfrm>
          <a:prstGeom prst="rect">
            <a:avLst/>
          </a:prstGeom>
          <a:noFill/>
        </p:spPr>
        <p:txBody>
          <a:bodyPr wrap="square" lIns="98426" tIns="49211" rIns="98426" bIns="49211" rtlCol="0">
            <a:spAutoFit/>
          </a:bodyPr>
          <a:lstStyle/>
          <a:p>
            <a:r>
              <a:rPr lang="zh-TW" altLang="en-US" sz="3500" b="1" dirty="0"/>
              <a:t>組員</a:t>
            </a:r>
            <a:r>
              <a:rPr lang="en-US" altLang="zh-TW" sz="3500" b="1" dirty="0"/>
              <a:t>:</a:t>
            </a:r>
            <a:r>
              <a:rPr lang="zh-TW" altLang="zh-TW" sz="3500" b="1" dirty="0"/>
              <a:t>陳冠宇</a:t>
            </a:r>
            <a:r>
              <a:rPr lang="zh-TW" altLang="en-US" sz="3500" b="1" dirty="0"/>
              <a:t> </a:t>
            </a:r>
            <a:r>
              <a:rPr lang="zh-TW" altLang="en-US" sz="3500" b="1" dirty="0" smtClean="0"/>
              <a:t> </a:t>
            </a:r>
            <a:r>
              <a:rPr lang="zh-TW" altLang="zh-TW" sz="3500" b="1" dirty="0" smtClean="0"/>
              <a:t>戴啟佑</a:t>
            </a:r>
            <a:r>
              <a:rPr lang="zh-TW" altLang="en-US" sz="3500" b="1" dirty="0" smtClean="0"/>
              <a:t>  </a:t>
            </a:r>
            <a:r>
              <a:rPr lang="zh-TW" altLang="zh-TW" sz="3500" b="1" dirty="0" smtClean="0"/>
              <a:t>簡宏翰</a:t>
            </a:r>
            <a:r>
              <a:rPr lang="zh-TW" altLang="en-US" sz="3500" b="1" dirty="0" smtClean="0"/>
              <a:t>  </a:t>
            </a:r>
            <a:r>
              <a:rPr lang="zh-TW" altLang="zh-TW" sz="3500" b="1" dirty="0" smtClean="0"/>
              <a:t>黃鉦傑</a:t>
            </a:r>
            <a:endParaRPr lang="en-US" altLang="zh-TW" sz="3500" b="1" dirty="0" smtClean="0"/>
          </a:p>
          <a:p>
            <a:r>
              <a:rPr lang="zh-TW" altLang="en-US" sz="3500" b="1" dirty="0"/>
              <a:t> </a:t>
            </a:r>
            <a:r>
              <a:rPr lang="zh-TW" altLang="en-US" sz="3500" b="1" dirty="0" smtClean="0"/>
              <a:t>         </a:t>
            </a:r>
            <a:r>
              <a:rPr lang="zh-TW" altLang="zh-TW" sz="3500" b="1" dirty="0" smtClean="0"/>
              <a:t>鄒孟學</a:t>
            </a:r>
            <a:r>
              <a:rPr lang="zh-TW" altLang="en-US" sz="3500" b="1" dirty="0" smtClean="0"/>
              <a:t>  </a:t>
            </a:r>
            <a:r>
              <a:rPr lang="zh-TW" altLang="zh-TW" sz="3500" b="1" dirty="0" smtClean="0"/>
              <a:t>翁偉</a:t>
            </a:r>
            <a:r>
              <a:rPr lang="zh-TW" altLang="en-US" sz="3500" b="1" dirty="0" smtClean="0"/>
              <a:t>翔  </a:t>
            </a:r>
            <a:r>
              <a:rPr lang="zh-TW" altLang="zh-TW" sz="3500" b="1" dirty="0" smtClean="0"/>
              <a:t>鄭翰隆</a:t>
            </a:r>
            <a:endParaRPr lang="zh-TW" altLang="zh-TW" sz="3500" dirty="0" smtClean="0"/>
          </a:p>
          <a:p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3524240" y="3786190"/>
            <a:ext cx="2643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 smtClean="0"/>
              <a:t>第一組</a:t>
            </a:r>
            <a:endParaRPr lang="zh-TW" altLang="en-US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sz="4400" dirty="0" smtClean="0"/>
              <a:t>塑化劑本身並非有害的物質，是由於不肖業者添加到不應該加入的物品中。如本國的食品就曾有被添加過量塑化劑的陋習。但大多數民眾對塑化劑並非完全了解，都認為是不好的物質。因此本主題將探討何謂塑化劑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5400" b="1" dirty="0" smtClean="0"/>
              <a:t>前言</a:t>
            </a:r>
            <a:endParaRPr lang="zh-TW" altLang="en-US" sz="5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3600" dirty="0" smtClean="0"/>
              <a:t>塑化劑（</a:t>
            </a:r>
            <a:r>
              <a:rPr lang="en-US" altLang="zh-TW" sz="3600" dirty="0" smtClean="0"/>
              <a:t>plasticizers</a:t>
            </a:r>
            <a:r>
              <a:rPr lang="zh-TW" altLang="zh-TW" sz="3600" dirty="0" smtClean="0"/>
              <a:t>）又稱增塑劑、可塑劑，是一種可以增加材料柔軟性或 是讓材料液化的添加物。塑化劑添加的對象包含了塑膠、混凝土、牆版泥灰、水泥 與石膏</a:t>
            </a:r>
            <a:r>
              <a:rPr lang="zh-TW" altLang="zh-TW" sz="3600" dirty="0" smtClean="0"/>
              <a:t>等等</a:t>
            </a:r>
            <a:r>
              <a:rPr lang="zh-TW" altLang="en-US" sz="3600" dirty="0" smtClean="0"/>
              <a:t>。</a:t>
            </a:r>
            <a:r>
              <a:rPr lang="zh-TW" altLang="zh-TW" sz="3600" dirty="0" smtClean="0"/>
              <a:t>塑化劑</a:t>
            </a:r>
            <a:r>
              <a:rPr lang="zh-TW" altLang="zh-TW" sz="3600" dirty="0" smtClean="0"/>
              <a:t>的種類繁多，其中以一群稱為『</a:t>
            </a:r>
            <a:r>
              <a:rPr lang="zh-TW" altLang="zh-TW" sz="3600" dirty="0" smtClean="0"/>
              <a:t>鄰苯</a:t>
            </a:r>
            <a:r>
              <a:rPr lang="zh-TW" altLang="zh-TW" sz="3600" dirty="0" smtClean="0"/>
              <a:t>二甲酸酯類』化合物的使用最為普遍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2400" dirty="0" smtClean="0"/>
              <a:t> </a:t>
            </a:r>
            <a:endParaRPr lang="zh-TW" altLang="zh-TW" sz="2400" dirty="0" smtClean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zh-TW" sz="5400" b="1" dirty="0" smtClean="0">
                <a:latin typeface="+mj-ea"/>
              </a:rPr>
              <a:t>塑化劑相關知識</a:t>
            </a:r>
            <a:endParaRPr lang="zh-TW" altLang="en-US" sz="5400" dirty="0">
              <a:latin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3200" dirty="0" smtClean="0"/>
              <a:t>『鄰苯二甲酸酯類』一般為揮發性低、穩定性高且無色具有芳香氣味或無氣味的粘稠油狀液體，在水中溶解度很小，但容易溶解於非極性有機溶劑。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5400" b="1" dirty="0" smtClean="0"/>
              <a:t>鄰苯二甲酸酯類</a:t>
            </a:r>
            <a:endParaRPr lang="zh-TW" altLang="en-US" sz="5400" b="1" dirty="0"/>
          </a:p>
        </p:txBody>
      </p:sp>
      <p:pic>
        <p:nvPicPr>
          <p:cNvPr id="4" name="圖片 3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3381364" y="3214686"/>
            <a:ext cx="5572164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95302" y="1524000"/>
            <a:ext cx="8915400" cy="4905396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『鄰苯二甲酸酯類』</a:t>
            </a:r>
            <a:r>
              <a:rPr lang="zh-TW" altLang="zh-TW" dirty="0" smtClean="0"/>
              <a:t>是鄰</a:t>
            </a:r>
            <a:r>
              <a:rPr lang="zh-TW" altLang="zh-TW" dirty="0" smtClean="0"/>
              <a:t>苯二甲酸</a:t>
            </a:r>
            <a:r>
              <a:rPr lang="en-US" altLang="zh-TW" dirty="0" smtClean="0"/>
              <a:t>(phthalate acid)</a:t>
            </a:r>
            <a:r>
              <a:rPr lang="zh-TW" altLang="zh-TW" dirty="0" smtClean="0"/>
              <a:t>的酯化衍生物，所</a:t>
            </a:r>
            <a:r>
              <a:rPr lang="zh-TW" altLang="zh-TW" dirty="0" smtClean="0"/>
              <a:t>包含的</a:t>
            </a:r>
            <a:r>
              <a:rPr lang="zh-TW" altLang="zh-TW" dirty="0" smtClean="0"/>
              <a:t>品項包括</a:t>
            </a:r>
            <a:r>
              <a:rPr lang="en-US" altLang="zh-TW" dirty="0" smtClean="0"/>
              <a:t>:</a:t>
            </a:r>
            <a:r>
              <a:rPr lang="en-US" altLang="zh-TW" dirty="0" smtClean="0"/>
              <a:t> 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1)DMP</a:t>
            </a:r>
            <a:r>
              <a:rPr lang="zh-TW" altLang="zh-TW" dirty="0" smtClean="0"/>
              <a:t>（</a:t>
            </a:r>
            <a:r>
              <a:rPr lang="en-US" altLang="zh-TW" dirty="0" err="1" smtClean="0"/>
              <a:t>Dimethyl</a:t>
            </a:r>
            <a:r>
              <a:rPr lang="en-US" altLang="zh-TW" dirty="0" smtClean="0"/>
              <a:t> Phthalate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>
                <a:latin typeface="+mj-lt"/>
              </a:rPr>
              <a:t>(</a:t>
            </a:r>
            <a:r>
              <a:rPr lang="en-US" altLang="zh-TW" b="1" dirty="0" smtClean="0">
                <a:latin typeface="+mj-lt"/>
              </a:rPr>
              <a:t>2)DE</a:t>
            </a:r>
            <a:r>
              <a:rPr lang="zh-TW" altLang="zh-TW" dirty="0" smtClean="0">
                <a:latin typeface="+mj-lt"/>
              </a:rPr>
              <a:t>（</a:t>
            </a:r>
            <a:r>
              <a:rPr lang="en-US" altLang="zh-TW" dirty="0" smtClean="0">
                <a:latin typeface="+mj-lt"/>
              </a:rPr>
              <a:t>Diethyl Phthalate</a:t>
            </a:r>
            <a:r>
              <a:rPr lang="zh-TW" altLang="zh-TW" dirty="0" smtClean="0">
                <a:latin typeface="+mj-lt"/>
              </a:rPr>
              <a:t>）</a:t>
            </a:r>
            <a:r>
              <a:rPr lang="zh-TW" altLang="en-US" dirty="0" smtClean="0">
                <a:latin typeface="+mj-lt"/>
              </a:rPr>
              <a:t>  </a:t>
            </a:r>
            <a:endParaRPr lang="en-US" altLang="zh-TW" dirty="0" smtClean="0">
              <a:latin typeface="+mj-lt"/>
            </a:endParaRPr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3)DEHP</a:t>
            </a:r>
            <a:r>
              <a:rPr lang="en-US" altLang="zh-TW" dirty="0" smtClean="0"/>
              <a:t> </a:t>
            </a:r>
            <a:r>
              <a:rPr lang="zh-TW" altLang="zh-TW" dirty="0" smtClean="0"/>
              <a:t>【</a:t>
            </a:r>
            <a:r>
              <a:rPr lang="en-US" altLang="zh-TW" dirty="0" err="1" smtClean="0"/>
              <a:t>di</a:t>
            </a:r>
            <a:r>
              <a:rPr lang="en-US" altLang="zh-TW" dirty="0" smtClean="0"/>
              <a:t>(2-ethylhexyl)phthalate</a:t>
            </a:r>
            <a:r>
              <a:rPr lang="zh-TW" altLang="zh-TW" dirty="0" smtClean="0"/>
              <a:t>】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4)DINP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diisononyl</a:t>
            </a:r>
            <a:r>
              <a:rPr lang="en-US" altLang="zh-TW" dirty="0" smtClean="0"/>
              <a:t> phthalate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5)DIDP(</a:t>
            </a:r>
            <a:r>
              <a:rPr lang="en-US" altLang="zh-TW" dirty="0" smtClean="0"/>
              <a:t>Di-</a:t>
            </a:r>
            <a:r>
              <a:rPr lang="en-US" altLang="zh-TW" dirty="0" err="1" smtClean="0"/>
              <a:t>iso</a:t>
            </a:r>
            <a:r>
              <a:rPr lang="en-US" altLang="zh-TW" dirty="0" smtClean="0"/>
              <a:t>-</a:t>
            </a:r>
            <a:r>
              <a:rPr lang="en-US" altLang="zh-TW" dirty="0" err="1" smtClean="0"/>
              <a:t>nonyl</a:t>
            </a:r>
            <a:r>
              <a:rPr lang="en-US" altLang="zh-TW" dirty="0" smtClean="0"/>
              <a:t> phthalate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6)BBP</a:t>
            </a:r>
            <a:r>
              <a:rPr lang="zh-TW" altLang="zh-TW" dirty="0" smtClean="0"/>
              <a:t>（</a:t>
            </a:r>
            <a:r>
              <a:rPr lang="en-US" altLang="zh-TW" dirty="0" smtClean="0"/>
              <a:t>Benzyl Butyl </a:t>
            </a:r>
            <a:r>
              <a:rPr lang="en-US" altLang="zh-TW" dirty="0" err="1" smtClean="0"/>
              <a:t>Phthalat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7)</a:t>
            </a:r>
            <a:r>
              <a:rPr lang="en-US" altLang="zh-TW" b="1" dirty="0" err="1" smtClean="0"/>
              <a:t>DnOP</a:t>
            </a:r>
            <a:r>
              <a:rPr lang="en-US" altLang="zh-TW" b="1" dirty="0" smtClean="0"/>
              <a:t> </a:t>
            </a:r>
            <a:r>
              <a:rPr lang="zh-TW" altLang="zh-TW" dirty="0" smtClean="0"/>
              <a:t>（</a:t>
            </a:r>
            <a:r>
              <a:rPr lang="en-US" altLang="zh-TW" dirty="0" smtClean="0"/>
              <a:t>Di-n-</a:t>
            </a:r>
            <a:r>
              <a:rPr lang="en-US" altLang="zh-TW" dirty="0" err="1" smtClean="0"/>
              <a:t>octyl</a:t>
            </a:r>
            <a:r>
              <a:rPr lang="en-US" altLang="zh-TW" dirty="0" smtClean="0"/>
              <a:t> Phthalate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en-US" altLang="zh-TW" b="1" dirty="0" smtClean="0"/>
              <a:t>(</a:t>
            </a:r>
            <a:r>
              <a:rPr lang="en-US" altLang="zh-TW" b="1" dirty="0" smtClean="0"/>
              <a:t>8)DBP</a:t>
            </a:r>
            <a:r>
              <a:rPr lang="zh-TW" altLang="zh-TW" dirty="0" smtClean="0"/>
              <a:t>（</a:t>
            </a:r>
            <a:r>
              <a:rPr lang="en-US" altLang="zh-TW" dirty="0" err="1" smtClean="0"/>
              <a:t>Dibutyl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Phtalate</a:t>
            </a:r>
            <a:r>
              <a:rPr lang="zh-TW" altLang="zh-TW" dirty="0" smtClean="0"/>
              <a:t>）</a:t>
            </a:r>
            <a:endParaRPr lang="en-US" altLang="zh-TW" dirty="0" smtClean="0">
              <a:latin typeface="+mj-lt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zh-TW" sz="5400" b="1" dirty="0" smtClean="0"/>
              <a:t>鄰苯二甲酸酯類常見的種類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80968" y="-285776"/>
            <a:ext cx="9072626" cy="1371600"/>
          </a:xfrm>
        </p:spPr>
        <p:txBody>
          <a:bodyPr>
            <a:noAutofit/>
          </a:bodyPr>
          <a:lstStyle/>
          <a:p>
            <a:pPr algn="ctr"/>
            <a:r>
              <a:rPr lang="zh-TW" altLang="zh-TW" sz="4200" b="1" dirty="0" smtClean="0"/>
              <a:t>鄰苯二甲酸酯的致癌性及生殖毒性比較</a:t>
            </a:r>
            <a:endParaRPr lang="zh-TW" altLang="en-US" sz="4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282" y="1214422"/>
            <a:ext cx="8786874" cy="535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282" y="571480"/>
            <a:ext cx="878687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 smtClean="0"/>
              <a:t>『鄰苯二甲酸酯類』塑化劑具有『環境荷爾蒙』的特性，而所謂『環境荷爾蒙</a:t>
            </a:r>
            <a:r>
              <a:rPr lang="zh-TW" altLang="zh-TW" sz="2800" dirty="0" smtClean="0"/>
              <a:t>』係</a:t>
            </a:r>
            <a:r>
              <a:rPr lang="zh-TW" altLang="zh-TW" sz="2800" dirty="0" smtClean="0"/>
              <a:t>指來自環境的內分泌干擾物質。『鄰苯二甲酸酯類』塑化劑會在產品的不當使用過 程中被釋放出來，殘留於環境中，通常經由食物鏈再進入體內，形成假性荷爾蒙， 傳送假性化學訊號，並影響本身體內荷爾蒙含量，進而干擾內分泌之原本機制，</a:t>
            </a:r>
            <a:r>
              <a:rPr lang="zh-TW" altLang="zh-TW" sz="2800" dirty="0" smtClean="0"/>
              <a:t>造成</a:t>
            </a:r>
            <a:r>
              <a:rPr lang="zh-TW" altLang="zh-TW" sz="2800" dirty="0" smtClean="0"/>
              <a:t>內分泌失調，可能阻害生物體生殖機能或引發惡性腫瘤。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5400" b="1" dirty="0" smtClean="0"/>
              <a:t>塑化劑對健康之影響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3200" dirty="0" smtClean="0"/>
              <a:t>http://www.chimei.org.tw/ePhotoAlbum/files/0430F66A938B309815D89BFF3F75F45A.pdf</a:t>
            </a:r>
            <a:endParaRPr lang="zh-TW" altLang="zh-TW" sz="3200" dirty="0" smtClean="0"/>
          </a:p>
          <a:p>
            <a:r>
              <a:rPr lang="en-US" altLang="zh-TW" sz="3200" dirty="0" smtClean="0"/>
              <a:t>https://zh.wikipedia.org/wiki/%E5%A1%91%E5%8C%96%E5%8A%91</a:t>
            </a:r>
            <a:endParaRPr lang="zh-TW" altLang="zh-TW" sz="3200" dirty="0" smtClean="0"/>
          </a:p>
          <a:p>
            <a:r>
              <a:rPr lang="en-US" altLang="zh-TW" sz="3200" dirty="0" smtClean="0"/>
              <a:t>http://web.lib.fcu.edu.tw/fcutopic/?p=114</a:t>
            </a:r>
            <a:endParaRPr lang="zh-TW" altLang="zh-TW" sz="3200" dirty="0" smtClean="0"/>
          </a:p>
          <a:p>
            <a:r>
              <a:rPr lang="en-US" altLang="zh-TW" sz="3200" dirty="0" smtClean="0"/>
              <a:t>http://www.shs.edu.tw/works/essay/2012/03/2012033009240218.pdf</a:t>
            </a:r>
            <a:endParaRPr lang="zh-TW" altLang="zh-TW" sz="3200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5400" b="1" dirty="0" smtClean="0"/>
              <a:t>參考</a:t>
            </a:r>
            <a:r>
              <a:rPr lang="zh-TW" altLang="zh-TW" sz="5400" b="1" dirty="0" smtClean="0"/>
              <a:t>資料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88</TotalTime>
  <Words>447</Words>
  <Application>Microsoft Office PowerPoint</Application>
  <PresentationFormat>A4 紙張 (210x297 公釐)</PresentationFormat>
  <Paragraphs>29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宣紙</vt:lpstr>
      <vt:lpstr>塑化劑的基本知識與理解 </vt:lpstr>
      <vt:lpstr>前言</vt:lpstr>
      <vt:lpstr>塑化劑相關知識</vt:lpstr>
      <vt:lpstr>鄰苯二甲酸酯類</vt:lpstr>
      <vt:lpstr>鄰苯二甲酸酯類常見的種類</vt:lpstr>
      <vt:lpstr>鄰苯二甲酸酯的致癌性及生殖毒性比較</vt:lpstr>
      <vt:lpstr>投影片 7</vt:lpstr>
      <vt:lpstr>塑化劑對健康之影響</vt:lpstr>
      <vt:lpstr>參考資料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QQQ</dc:creator>
  <cp:lastModifiedBy>QQQ</cp:lastModifiedBy>
  <cp:revision>9</cp:revision>
  <dcterms:created xsi:type="dcterms:W3CDTF">2016-12-24T06:58:45Z</dcterms:created>
  <dcterms:modified xsi:type="dcterms:W3CDTF">2016-12-24T08:27:03Z</dcterms:modified>
</cp:coreProperties>
</file>