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4" r:id="rId3"/>
    <p:sldId id="256" r:id="rId4"/>
    <p:sldId id="274" r:id="rId6"/>
    <p:sldId id="276" r:id="rId7"/>
    <p:sldId id="260" r:id="rId8"/>
    <p:sldId id="297" r:id="rId9"/>
    <p:sldId id="277" r:id="rId10"/>
    <p:sldId id="280" r:id="rId11"/>
    <p:sldId id="279" r:id="rId12"/>
    <p:sldId id="271" r:id="rId13"/>
    <p:sldId id="295" r:id="rId14"/>
    <p:sldId id="294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6" y="-48"/>
      </p:cViewPr>
      <p:guideLst>
        <p:guide orient="horz" pos="2143"/>
        <p:guide pos="29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55B-A324-4809-91BC-713E0C7EA17A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55B-A324-4809-91BC-713E0C7EA17A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55B-A324-4809-91BC-713E0C7EA17A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第三層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第四層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55B-A324-4809-91BC-713E0C7EA17A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55B-A324-4809-91BC-713E0C7EA17A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55B-A324-4809-91BC-713E0C7EA17A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55B-A324-4809-91BC-713E0C7EA17A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55B-A324-4809-91BC-713E0C7EA17A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55B-A324-4809-91BC-713E0C7EA17A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55B-A324-4809-91BC-713E0C7EA17A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55B-A324-4809-91BC-713E0C7EA17A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1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4E55B-A324-4809-91BC-713E0C7EA17A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hyperlink" Target="https://www.youtube.com/watch?v=flnlYTxDyf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hyperlink" Target="https://www.youtube.com/watch?v=pg6n7iB4Fv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1" descr="148030718249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8001" contrast="-17999"/>
          </a:blip>
          <a:stretch>
            <a:fillRect/>
          </a:stretch>
        </p:blipFill>
        <p:spPr>
          <a:xfrm>
            <a:off x="1606550" y="0"/>
            <a:ext cx="5657850" cy="661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-25400"/>
            <a:ext cx="9155112" cy="690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標題 1"/>
          <p:cNvSpPr>
            <a:spLocks noGrp="1"/>
          </p:cNvSpPr>
          <p:nvPr>
            <p:ph type="title"/>
          </p:nvPr>
        </p:nvSpPr>
        <p:spPr>
          <a:xfrm>
            <a:off x="935038" y="619125"/>
            <a:ext cx="7272337" cy="993775"/>
          </a:xfrm>
        </p:spPr>
        <p:txBody>
          <a:bodyPr wrap="square" lIns="91440" tIns="45720" rIns="91440" bIns="45720" anchor="ctr"/>
          <a:p>
            <a:pPr eaLnBrk="1" hangingPunct="1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全校型中文閱讀書寫課程革新推動計畫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/>
          <p:nvPr/>
        </p:nvSpPr>
        <p:spPr>
          <a:xfrm>
            <a:off x="2205038" y="4025900"/>
            <a:ext cx="5418138" cy="20764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/>
          <a:lstStyle>
            <a:lvl1pPr defTabSz="685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514350" indent="-171450" defTabSz="685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857250" indent="-171450" defTabSz="6858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200150" indent="-171450" defTabSz="6858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543050" indent="-171450" defTabSz="6858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24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「中文閱讀與表達」授課教師</a:t>
            </a:r>
            <a:endParaRPr kumimoji="0" lang="zh-TW" altLang="en-US" sz="24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陳憶蘇、熊仙如、林麗美</a:t>
            </a:r>
            <a:endParaRPr kumimoji="0" lang="zh-TW" altLang="en-US" sz="24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陳金英、施寬文、楊雅琪</a:t>
            </a:r>
            <a:endParaRPr kumimoji="0" lang="zh-TW" altLang="en-US" sz="24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65313" y="1981200"/>
            <a:ext cx="5915025" cy="638175"/>
          </a:xfrm>
        </p:spPr>
        <p:txBody>
          <a:bodyPr vert="horz" wrap="square" lIns="91440" tIns="45720" rIns="91440" bIns="45720" numCol="1" anchor="t" anchorCtr="0" compatLnSpc="1"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405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全人觀點</a:t>
            </a:r>
            <a:r>
              <a:rPr kumimoji="0" lang="en-US" altLang="zh-TW" sz="405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‧</a:t>
            </a:r>
            <a:r>
              <a:rPr kumimoji="0" lang="zh-TW" altLang="en-US" sz="405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從心讀寫</a:t>
            </a:r>
            <a:endParaRPr kumimoji="0" lang="zh-TW" altLang="en-US" sz="405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054" name="文字方塊 12"/>
          <p:cNvSpPr txBox="1"/>
          <p:nvPr/>
        </p:nvSpPr>
        <p:spPr>
          <a:xfrm>
            <a:off x="4165600" y="3082925"/>
            <a:ext cx="8937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en-US" altLang="zh-TW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105-1</a:t>
            </a:r>
            <a:endParaRPr lang="en-US" altLang="zh-TW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055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934200" y="6345238"/>
            <a:ext cx="2057400" cy="274637"/>
          </a:xfrm>
        </p:spPr>
        <p:txBody>
          <a:bodyPr wrap="square" lIns="91440" tIns="45720" rIns="91440" bIns="45720" anchor="t"/>
          <a:p>
            <a:pPr indent="0" algn="r"/>
            <a:fld id="{BB962C8B-B14F-4D97-AF65-F5344CB8AC3E}" type="datetime1">
              <a:rPr lang="zh-TW" altLang="en-US" sz="1000" dirty="0"/>
            </a:fld>
            <a:r>
              <a:rPr lang="zh-TW" altLang="en-US" sz="1000" dirty="0"/>
              <a:t>               </a:t>
            </a:r>
            <a:fld id="{9A0DB2DC-4C9A-4742-B13C-FB6460FD3503}" type="slidenum">
              <a:rPr lang="zh-TW" altLang="en-US" sz="1000" dirty="0"/>
            </a:fld>
            <a:endParaRPr lang="zh-TW" altLang="en-US" sz="1000" dirty="0"/>
          </a:p>
        </p:txBody>
      </p:sp>
      <p:sp>
        <p:nvSpPr>
          <p:cNvPr id="11" name="頁尾版面配置區 10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側寫我所認識的勞力工作者</a:t>
            </a:r>
            <a:endParaRPr lang="zh-TW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49309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FF"/>
                </a:solidFill>
              </a:rPr>
              <a:t>可以文言、可以白話，流暢即是佳作。</a:t>
            </a:r>
            <a:endParaRPr lang="zh-TW" altLang="en-US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0000FF"/>
                </a:solidFill>
              </a:rPr>
              <a:t>側寫對象從自己熟識了解的</a:t>
            </a:r>
            <a:r>
              <a:rPr lang="zh-TW" altLang="en-US" dirty="0" smtClean="0">
                <a:solidFill>
                  <a:srgbClr val="0000FF"/>
                </a:solidFill>
              </a:rPr>
              <a:t>親友出發，亦可將視角擴及生活週遭接觸到的其他人。</a:t>
            </a:r>
            <a:endParaRPr lang="zh-TW" altLang="en-US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FF"/>
                </a:solidFill>
              </a:rPr>
              <a:t>以真誠</a:t>
            </a:r>
            <a:r>
              <a:rPr lang="zh-TW" altLang="en-US" dirty="0">
                <a:solidFill>
                  <a:srgbClr val="0000FF"/>
                </a:solidFill>
              </a:rPr>
              <a:t>與同理的人道角度，描寫其</a:t>
            </a:r>
            <a:r>
              <a:rPr lang="zh-TW" altLang="en-US" dirty="0" smtClean="0">
                <a:solidFill>
                  <a:srgbClr val="0000FF"/>
                </a:solidFill>
              </a:rPr>
              <a:t>人所從事行業的</a:t>
            </a:r>
            <a:r>
              <a:rPr lang="zh-TW" altLang="en-US" dirty="0">
                <a:solidFill>
                  <a:srgbClr val="0000FF"/>
                </a:solidFill>
              </a:rPr>
              <a:t>辛勞、憂慮、困境、喜悅、</a:t>
            </a:r>
            <a:r>
              <a:rPr lang="zh-TW" altLang="en-US" dirty="0" smtClean="0">
                <a:solidFill>
                  <a:srgbClr val="0000FF"/>
                </a:solidFill>
              </a:rPr>
              <a:t>期望。</a:t>
            </a:r>
            <a:endParaRPr lang="zh-TW" altLang="en-US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FF"/>
                </a:solidFill>
              </a:rPr>
              <a:t>模仿白居易寫作賣炭翁的技巧，先勾勒其人認真投入工作時的身影，再進而深入敘述其心理層面。</a:t>
            </a:r>
            <a:endParaRPr lang="zh-TW" altLang="en-US" dirty="0" smtClean="0">
              <a:solidFill>
                <a:srgbClr val="0000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</a:rPr>
              <a:t>https://www.youtube.com/watch?v=pg6n7iB4FvA</a:t>
            </a:r>
            <a:endParaRPr lang="en-US" altLang="zh-TW" dirty="0">
              <a:latin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hlinkClick r:id="rId1"/>
              </a:rPr>
              <a:t>https://</a:t>
            </a:r>
            <a:r>
              <a:rPr lang="en-US" altLang="zh-TW" dirty="0" smtClean="0">
                <a:latin typeface="Times New Roman" panose="02020603050405020304" pitchFamily="18" charset="0"/>
                <a:hlinkClick r:id="rId1"/>
              </a:rPr>
              <a:t>www.youtube.com/watch?v=flnlYTxDyfE</a:t>
            </a:r>
            <a:endParaRPr lang="en-US" altLang="zh-TW" dirty="0" smtClean="0">
              <a:latin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  <p:pic>
        <p:nvPicPr>
          <p:cNvPr id="26627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8040" y="3455035"/>
            <a:ext cx="3882390" cy="3146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1268760"/>
            <a:ext cx="4464496" cy="432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</a:rPr>
              <a:t>唐詩：賣炭翁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400800" cy="864096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人際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情感與人間群像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28365" y="4384040"/>
            <a:ext cx="2540000" cy="1502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2800" b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簡報製作</a:t>
            </a:r>
            <a:endParaRPr kumimoji="0" lang="zh-TW" altLang="en-US" sz="2800" b="1" i="0" u="none" strike="noStrike" kern="1200" cap="none" spc="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2800" b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老師</a:t>
            </a:r>
            <a:r>
              <a:rPr lang="zh-TW" altLang="zh-TW" sz="2800" b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</a:t>
            </a:r>
            <a:r>
              <a:rPr lang="zh-TW" altLang="en-US" sz="2800" b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林麗美     </a:t>
            </a:r>
            <a:endParaRPr kumimoji="0" lang="zh-TW" altLang="en-US" sz="2800" b="1" i="0" u="none" strike="noStrike" kern="1200" cap="none" spc="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2800" b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助理</a:t>
            </a:r>
            <a:r>
              <a:rPr lang="zh-TW" altLang="zh-TW" sz="2800" b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</a:t>
            </a:r>
            <a:r>
              <a:rPr lang="zh-TW" altLang="en-US" sz="2800" b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林庭意</a:t>
            </a:r>
            <a:endParaRPr lang="zh-TW" altLang="en-US" sz="2800" b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1880" y="548680"/>
            <a:ext cx="5080334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</a:rPr>
              <a:t>課前討論</a:t>
            </a:r>
            <a:endParaRPr lang="zh-TW" altLang="en-US" sz="6000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27090" y="2060848"/>
            <a:ext cx="61169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人間群像之一</a:t>
            </a:r>
            <a:endParaRPr lang="en-US" altLang="zh-TW" sz="4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那些辛勤工作的人們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79912" y="3933056"/>
            <a:ext cx="5184576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請與大家分享你所認識的勞工的面貌與生活。</a:t>
            </a:r>
            <a:endParaRPr lang="zh-TW" altLang="en-US" sz="3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70915" y="436880"/>
            <a:ext cx="3249930" cy="8286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作者白居易</a:t>
            </a:r>
            <a:endParaRPr lang="zh-TW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/>
              <a:t>白居易</a:t>
            </a:r>
            <a:r>
              <a:rPr lang="en-US" altLang="zh-TW" dirty="0" smtClean="0"/>
              <a:t>(</a:t>
            </a:r>
            <a:r>
              <a:rPr lang="en-US" altLang="zh-TW" dirty="0" smtClean="0">
                <a:latin typeface="Times New Roman" panose="02020603050405020304" pitchFamily="18" charset="0"/>
              </a:rPr>
              <a:t>772-846</a:t>
            </a:r>
            <a:r>
              <a:rPr lang="en-US" altLang="zh-TW" dirty="0"/>
              <a:t>)</a:t>
            </a:r>
            <a:r>
              <a:rPr lang="zh-TW" altLang="en-US" dirty="0"/>
              <a:t>，字樂天，號香山</a:t>
            </a:r>
            <a:r>
              <a:rPr lang="zh-TW" altLang="en-US" dirty="0" smtClean="0"/>
              <a:t>居士，是</a:t>
            </a:r>
            <a:r>
              <a:rPr lang="zh-TW" altLang="en-US" dirty="0"/>
              <a:t>唐代有名</a:t>
            </a:r>
            <a:r>
              <a:rPr lang="zh-TW" altLang="en-US" dirty="0" smtClean="0"/>
              <a:t>詩人。</a:t>
            </a:r>
            <a:r>
              <a:rPr lang="en-US" altLang="zh-TW" dirty="0" smtClean="0">
                <a:latin typeface="Times New Roman" panose="02020603050405020304" pitchFamily="18" charset="0"/>
              </a:rPr>
              <a:t>29</a:t>
            </a:r>
            <a:r>
              <a:rPr lang="zh-TW" altLang="en-US" dirty="0" smtClean="0"/>
              <a:t>歲考取進士。因直言</a:t>
            </a:r>
            <a:r>
              <a:rPr lang="zh-TW" altLang="en-US" dirty="0"/>
              <a:t>敢諫，為執政者所惡，以</a:t>
            </a:r>
            <a:r>
              <a:rPr lang="zh-TW" altLang="en-US" dirty="0" smtClean="0"/>
              <a:t>莫須有的</a:t>
            </a:r>
            <a:r>
              <a:rPr lang="zh-TW" altLang="en-US" dirty="0"/>
              <a:t>罪名貶江州</a:t>
            </a:r>
            <a:r>
              <a:rPr lang="zh-TW" altLang="en-US" dirty="0" smtClean="0"/>
              <a:t>司馬。</a:t>
            </a:r>
            <a:endParaRPr lang="en-US" altLang="zh-TW" dirty="0" smtClean="0"/>
          </a:p>
          <a:p>
            <a:r>
              <a:rPr lang="zh-TW" altLang="en-US" dirty="0" smtClean="0"/>
              <a:t>詩集名為</a:t>
            </a:r>
            <a:r>
              <a:rPr lang="zh-TW" altLang="en-US" dirty="0" smtClean="0">
                <a:sym typeface="+mn-ea"/>
              </a:rPr>
              <a:t>〈</a:t>
            </a:r>
            <a:r>
              <a:rPr lang="zh-TW" altLang="en-US" dirty="0"/>
              <a:t>白氏長慶</a:t>
            </a:r>
            <a:r>
              <a:rPr lang="zh-TW" altLang="en-US" dirty="0" smtClean="0"/>
              <a:t>集</a:t>
            </a:r>
            <a:r>
              <a:rPr lang="zh-TW" altLang="en-US" dirty="0">
                <a:sym typeface="+mn-ea"/>
              </a:rPr>
              <a:t>〉</a:t>
            </a:r>
            <a:r>
              <a:rPr lang="zh-TW" altLang="en-US" dirty="0" smtClean="0"/>
              <a:t>，其中又以長篇敘事詩和諷諭詩最出色。前者如長恨歌與琵琶行，後者如〈</a:t>
            </a:r>
            <a:r>
              <a:rPr lang="zh-TW" altLang="en-US" dirty="0"/>
              <a:t>新樂府〉</a:t>
            </a:r>
            <a:r>
              <a:rPr lang="zh-TW" altLang="en-US" dirty="0" smtClean="0"/>
              <a:t>、</a:t>
            </a:r>
            <a:r>
              <a:rPr lang="zh-TW" altLang="en-US" dirty="0" smtClean="0">
                <a:sym typeface="+mn-ea"/>
              </a:rPr>
              <a:t>〈</a:t>
            </a:r>
            <a:r>
              <a:rPr lang="zh-TW" altLang="en-US" dirty="0" smtClean="0"/>
              <a:t>秦中吟</a:t>
            </a:r>
            <a:r>
              <a:rPr lang="zh-TW" altLang="en-US" dirty="0">
                <a:sym typeface="+mn-ea"/>
              </a:rPr>
              <a:t>〉</a:t>
            </a:r>
            <a:r>
              <a:rPr lang="zh-TW" altLang="en-US" dirty="0" smtClean="0"/>
              <a:t>，</a:t>
            </a:r>
            <a:r>
              <a:rPr lang="zh-TW" altLang="en-US" dirty="0" smtClean="0">
                <a:sym typeface="+mn-ea"/>
              </a:rPr>
              <a:t>〈</a:t>
            </a:r>
            <a:r>
              <a:rPr lang="zh-TW" altLang="en-US" dirty="0"/>
              <a:t>賣炭</a:t>
            </a:r>
            <a:r>
              <a:rPr lang="zh-TW" altLang="en-US" dirty="0" smtClean="0"/>
              <a:t>翁</a:t>
            </a:r>
            <a:r>
              <a:rPr lang="zh-TW" altLang="en-US" dirty="0">
                <a:sym typeface="+mn-ea"/>
              </a:rPr>
              <a:t>〉</a:t>
            </a:r>
            <a:r>
              <a:rPr lang="zh-TW" altLang="en-US" dirty="0" smtClean="0"/>
              <a:t>即是</a:t>
            </a:r>
            <a:r>
              <a:rPr lang="zh-TW" altLang="en-US" dirty="0"/>
              <a:t>新</a:t>
            </a:r>
            <a:r>
              <a:rPr lang="zh-TW" altLang="en-US" dirty="0" smtClean="0"/>
              <a:t>樂府第</a:t>
            </a:r>
            <a:r>
              <a:rPr lang="en-US" altLang="zh-TW" dirty="0" smtClean="0">
                <a:latin typeface="Times New Roman" panose="02020603050405020304" pitchFamily="18" charset="0"/>
              </a:rPr>
              <a:t>32</a:t>
            </a:r>
            <a:r>
              <a:rPr lang="zh-TW" altLang="en-US" dirty="0" smtClean="0"/>
              <a:t>篇</a:t>
            </a:r>
            <a:r>
              <a:rPr lang="zh-TW" altLang="en-US" dirty="0"/>
              <a:t>。</a:t>
            </a:r>
            <a:endParaRPr lang="zh-TW" altLang="en-US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771800" y="1417638"/>
            <a:ext cx="3250704" cy="8427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zh-TW" altLang="en-US" dirty="0"/>
          </a:p>
          <a:p>
            <a:pPr marL="0" indent="0" algn="ctr">
              <a:buNone/>
            </a:pPr>
            <a:endParaRPr lang="en-US" altLang="zh-TW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2542540" y="509270"/>
            <a:ext cx="4010660" cy="819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dirty="0" smtClean="0"/>
              <a:t>白居易的關懷</a:t>
            </a:r>
            <a:endParaRPr lang="zh-TW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64565" y="1742440"/>
            <a:ext cx="750697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詩的語言務求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千錘百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煉後呈現平白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曉。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64473" y="2564021"/>
            <a:ext cx="7344816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運用強烈的對比突出主題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4615" y="3446661"/>
            <a:ext cx="3332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形象描寫生動。</a:t>
            </a:r>
            <a:endPara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9960" y="4274820"/>
            <a:ext cx="7593965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4.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現實社會的民生問題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新樂府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（自序）：為君、為臣、為民、為物、為事而作，不為文而作。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1" tooltip="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19050"/>
            <a:ext cx="6125845" cy="681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9650" y="382270"/>
            <a:ext cx="4855210" cy="909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>
                <a:cs typeface="Arial" panose="020B0604020202020204" pitchFamily="34" charset="0"/>
              </a:rPr>
              <a:t>賣炭</a:t>
            </a:r>
            <a:r>
              <a:rPr lang="zh-TW" altLang="en-US" b="1" dirty="0" smtClean="0">
                <a:cs typeface="Arial" panose="020B0604020202020204" pitchFamily="34" charset="0"/>
              </a:rPr>
              <a:t>翁  文本分析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8816" y="1766471"/>
            <a:ext cx="6696744" cy="3168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zh-TW" altLang="en-US" sz="5100" dirty="0"/>
              <a:t>賣炭翁，</a:t>
            </a:r>
            <a:r>
              <a:rPr lang="zh-TW" altLang="en-US" sz="5100" b="1" u="sng" dirty="0">
                <a:solidFill>
                  <a:srgbClr val="0000FF"/>
                </a:solidFill>
              </a:rPr>
              <a:t>伐薪燒炭</a:t>
            </a:r>
            <a:r>
              <a:rPr lang="zh-TW" altLang="en-US" sz="5100" dirty="0"/>
              <a:t>南山中</a:t>
            </a:r>
            <a:r>
              <a:rPr lang="zh-TW" altLang="en-US" sz="5100" dirty="0" smtClean="0"/>
              <a:t>。</a:t>
            </a:r>
            <a:endParaRPr lang="en-US" altLang="zh-TW" sz="5100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zh-TW" altLang="en-US" sz="5100" dirty="0" smtClean="0"/>
              <a:t>滿面</a:t>
            </a:r>
            <a:r>
              <a:rPr lang="zh-TW" altLang="en-US" sz="5100" dirty="0"/>
              <a:t>塵灰煙火色，兩鬢蒼蒼十指黑。</a:t>
            </a:r>
            <a:endParaRPr lang="zh-TW" altLang="en-US" sz="5100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zh-TW" altLang="en-US" sz="5100" dirty="0"/>
              <a:t>賣炭得錢何所營？身上衣裳口中食。</a:t>
            </a:r>
            <a:endParaRPr lang="zh-TW" altLang="en-US" sz="5100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zh-TW" altLang="en-US" sz="5100" dirty="0"/>
              <a:t>可憐身上衣正單，心憂炭價願天寒</a:t>
            </a:r>
            <a:r>
              <a:rPr lang="zh-TW" altLang="en-US" sz="5100" dirty="0" smtClean="0"/>
              <a:t>。</a:t>
            </a:r>
            <a:endParaRPr lang="zh-TW" altLang="en-US" sz="51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75740" y="5120640"/>
            <a:ext cx="6598920" cy="1029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伐薪：砍柴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40000"/>
              </a:lnSpc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燒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炭：用結實的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木柴燒成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木炭，供人們冬天取暖用。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05765" y="556895"/>
            <a:ext cx="5868035" cy="35744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altLang="en-US" sz="2800" b="0" dirty="0"/>
              <a:t>夜來城外一尺雪，曉駕炭車輾冰轍。</a:t>
            </a:r>
            <a:endParaRPr lang="zh-TW" altLang="en-US" sz="2800" b="0" dirty="0"/>
          </a:p>
          <a:p>
            <a:r>
              <a:rPr lang="zh-TW" altLang="en-US" sz="2800" b="0" dirty="0"/>
              <a:t>牛困人飢日已高，市南門外泥中歇</a:t>
            </a:r>
            <a:r>
              <a:rPr lang="zh-TW" altLang="en-US" sz="2800" b="0" dirty="0" smtClean="0"/>
              <a:t>。</a:t>
            </a:r>
            <a:endParaRPr lang="en-US" altLang="zh-TW" sz="2800" b="0" dirty="0" smtClean="0"/>
          </a:p>
          <a:p>
            <a:endParaRPr lang="zh-TW" altLang="en-US" sz="2800" b="0" dirty="0"/>
          </a:p>
          <a:p>
            <a:r>
              <a:rPr lang="zh-TW" altLang="en-US" sz="2800" u="sng" dirty="0">
                <a:solidFill>
                  <a:srgbClr val="0000FF"/>
                </a:solidFill>
              </a:rPr>
              <a:t>翩翩</a:t>
            </a:r>
            <a:r>
              <a:rPr lang="zh-TW" altLang="en-US" sz="2800" b="0" dirty="0"/>
              <a:t>兩騎來是誰？黃衣使者白衫兒。</a:t>
            </a:r>
            <a:endParaRPr lang="zh-TW" altLang="en-US" sz="2800" b="0" dirty="0"/>
          </a:p>
          <a:p>
            <a:r>
              <a:rPr lang="zh-TW" altLang="en-US" sz="2800" b="0" dirty="0"/>
              <a:t>手把文書口稱</a:t>
            </a:r>
            <a:r>
              <a:rPr lang="zh-TW" altLang="en-US" sz="2800" u="sng" dirty="0">
                <a:solidFill>
                  <a:srgbClr val="0000FF"/>
                </a:solidFill>
              </a:rPr>
              <a:t>敕</a:t>
            </a:r>
            <a:r>
              <a:rPr lang="zh-TW" altLang="en-US" sz="2800" b="0" dirty="0"/>
              <a:t>，回車叱牛牽向北。</a:t>
            </a:r>
            <a:endParaRPr lang="zh-TW" altLang="en-US" sz="2800" b="0" dirty="0"/>
          </a:p>
          <a:p>
            <a:r>
              <a:rPr lang="zh-TW" altLang="en-US" sz="2800" b="0" dirty="0"/>
              <a:t>一車炭，千余斤，宮使驅將惜不得。</a:t>
            </a:r>
            <a:endParaRPr lang="zh-TW" altLang="en-US" sz="2800" b="0" dirty="0"/>
          </a:p>
          <a:p>
            <a:r>
              <a:rPr lang="zh-TW" altLang="en-US" sz="2800" b="0" dirty="0"/>
              <a:t>半匹紅紗一丈綾，系向牛頭充炭</a:t>
            </a:r>
            <a:r>
              <a:rPr lang="zh-TW" altLang="en-US" sz="2800" u="sng" dirty="0">
                <a:solidFill>
                  <a:srgbClr val="0000FF"/>
                </a:solidFill>
              </a:rPr>
              <a:t>值</a:t>
            </a:r>
            <a:r>
              <a:rPr lang="zh-TW" altLang="en-US" sz="2800" b="0" dirty="0"/>
              <a:t>。</a:t>
            </a:r>
            <a:endParaRPr lang="zh-TW" altLang="en-US" sz="28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>
            <a:fillRect/>
          </a:stretch>
        </p:blipFill>
        <p:spPr bwMode="auto">
          <a:xfrm>
            <a:off x="6407785" y="3051810"/>
            <a:ext cx="2704465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05765" y="4307840"/>
            <a:ext cx="4868545" cy="2269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翩翩：行動輕快的樣子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敕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：音ㄔˋ，帝王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的命令或詔書。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叱：音</a:t>
            </a:r>
            <a:r>
              <a:rPr lang="zh-CN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ㄔˋ，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吆喝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值：價值。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惜不得：惋惜也沒有用。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7F7-71BD-46E9-9060-210BDC60A63B}" type="slidenum">
              <a:rPr lang="zh-TW" altLang="en-US" smtClean="0"/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85775" y="1304290"/>
            <a:ext cx="7821930" cy="16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中唐時期，宮中日用所需，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經官府承辦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，宦官掌握宮中物資的採購權，名為「宮市」。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0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70" y="2834005"/>
            <a:ext cx="3482975" cy="399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604895" y="404495"/>
            <a:ext cx="241808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詩的主題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5775" y="2933700"/>
            <a:ext cx="5141595" cy="3510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本詩描寫一個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燒木炭的老人謀生的困苦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，透過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賣炭翁的遭遇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，揭露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「宮市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」實為統治者對下層勞動者的公然掠奪。全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詩描寫具體生動，歷歷如繪，結尾戛然而止，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含蓄卻有力。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WPS 演示</Application>
  <PresentationFormat>如螢幕大小 (4:3)</PresentationFormat>
  <Paragraphs>116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標楷體</vt:lpstr>
      <vt:lpstr>Times New Roman</vt:lpstr>
      <vt:lpstr>Calibri</vt:lpstr>
      <vt:lpstr>Microsoft YaHei</vt:lpstr>
      <vt:lpstr>新細明體</vt:lpstr>
      <vt:lpstr>Wingdings</vt:lpstr>
      <vt:lpstr>Office 佈景主題</vt:lpstr>
      <vt:lpstr>教育部 全校型中文閱讀書寫課程革新推動計畫</vt:lpstr>
      <vt:lpstr>唐詩：賣炭翁</vt:lpstr>
      <vt:lpstr>課前討論</vt:lpstr>
      <vt:lpstr> 作者白居易</vt:lpstr>
      <vt:lpstr>白居易的關懷</vt:lpstr>
      <vt:lpstr>PowerPoint 演示文稿</vt:lpstr>
      <vt:lpstr>賣炭翁  文本分析</vt:lpstr>
      <vt:lpstr>PowerPoint 演示文稿</vt:lpstr>
      <vt:lpstr>PowerPoint 演示文稿</vt:lpstr>
      <vt:lpstr>側寫我所認識的勞力工作者</vt:lpstr>
      <vt:lpstr>參考資料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己所不欲，勿施於人</dc:title>
  <dc:creator>USER</dc:creator>
  <cp:lastModifiedBy>user</cp:lastModifiedBy>
  <cp:revision>145</cp:revision>
  <dcterms:created xsi:type="dcterms:W3CDTF">2016-10-07T05:06:00Z</dcterms:created>
  <dcterms:modified xsi:type="dcterms:W3CDTF">2016-12-07T06:20:03Z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