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sldIdLst>
    <p:sldId id="256" r:id="rId3"/>
    <p:sldId id="259" r:id="rId4"/>
    <p:sldId id="258" r:id="rId5"/>
    <p:sldId id="275" r:id="rId6"/>
    <p:sldId id="263" r:id="rId7"/>
    <p:sldId id="264" r:id="rId8"/>
    <p:sldId id="267" r:id="rId9"/>
    <p:sldId id="272" r:id="rId10"/>
    <p:sldId id="278" r:id="rId11"/>
    <p:sldId id="276" r:id="rId12"/>
    <p:sldId id="279" r:id="rId13"/>
    <p:sldId id="280" r:id="rId14"/>
    <p:sldId id="282" r:id="rId15"/>
    <p:sldId id="284" r:id="rId16"/>
    <p:sldId id="283" r:id="rId17"/>
    <p:sldId id="285" r:id="rId18"/>
    <p:sldId id="286" r:id="rId19"/>
    <p:sldId id="265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19A7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56" y="-4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470DBD-BAC2-4858-A593-94A2424A86F3}" type="doc">
      <dgm:prSet loTypeId="urn:microsoft.com/office/officeart/2005/8/layout/vList6" loCatId="list" qsTypeId="urn:microsoft.com/office/officeart/2005/8/quickstyle/simple2" qsCatId="simple" csTypeId="urn:microsoft.com/office/officeart/2005/8/colors/accent6_3" csCatId="accent6" phldr="1"/>
      <dgm:spPr/>
      <dgm:t>
        <a:bodyPr/>
        <a:lstStyle/>
        <a:p>
          <a:endParaRPr lang="zh-TW" altLang="en-US"/>
        </a:p>
      </dgm:t>
    </dgm:pt>
    <dgm:pt modelId="{1804C519-FE46-4D2F-883F-5606BB55656F}">
      <dgm:prSet phldrT="[文字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TW" altLang="en-US" sz="3000" b="1" dirty="0" smtClean="0">
              <a:latin typeface="+mj-ea"/>
              <a:ea typeface="+mj-ea"/>
            </a:rPr>
            <a:t>式一</a:t>
          </a:r>
          <a:endParaRPr lang="zh-TW" altLang="en-US" sz="3000" b="1" dirty="0">
            <a:latin typeface="+mj-ea"/>
            <a:ea typeface="+mj-ea"/>
          </a:endParaRPr>
        </a:p>
      </dgm:t>
    </dgm:pt>
    <dgm:pt modelId="{599E0C2B-8865-4B30-BCF7-56E0CF47955E}" type="parTrans" cxnId="{BFF42E82-0A8F-4D97-9431-94471DC15EDC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CE443807-2BBF-4082-98F5-2AE257D319F2}" type="sibTrans" cxnId="{BFF42E82-0A8F-4D97-9431-94471DC15EDC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D9CCAEE3-AA88-49D2-88A8-966771FB88B0}">
      <dgm:prSet phldrT="[文字]" custT="1"/>
      <dgm:spPr/>
      <dgm:t>
        <a:bodyPr anchor="ctr"/>
        <a:lstStyle/>
        <a:p>
          <a:pPr algn="l"/>
          <a:r>
            <a:rPr lang="zh-TW" altLang="en-US" sz="2800" dirty="0" smtClean="0">
              <a:solidFill>
                <a:srgbClr val="FF0000"/>
              </a:solidFill>
              <a:latin typeface="+mj-ea"/>
              <a:ea typeface="+mj-ea"/>
            </a:rPr>
            <a:t>堅持的愛</a:t>
          </a:r>
          <a:endParaRPr lang="zh-TW" altLang="en-US" sz="2800" dirty="0">
            <a:latin typeface="+mj-ea"/>
            <a:ea typeface="+mj-ea"/>
          </a:endParaRPr>
        </a:p>
      </dgm:t>
    </dgm:pt>
    <dgm:pt modelId="{9A3AB038-9B3A-4AC0-A185-FF025830BE17}" type="parTrans" cxnId="{9DC42E96-26F5-4417-8218-B90DC88B186F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5832F515-BF16-4149-B8B4-F2B3753741B9}" type="sibTrans" cxnId="{9DC42E96-26F5-4417-8218-B90DC88B186F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201B044D-6BB2-44D8-9D3D-C496AF54F3D7}">
      <dgm:prSet phldrT="[文字]" custT="1"/>
      <dgm:spPr/>
      <dgm:t>
        <a:bodyPr anchor="ctr"/>
        <a:lstStyle/>
        <a:p>
          <a:r>
            <a:rPr lang="zh-TW" altLang="en-US" sz="2800" dirty="0" smtClean="0">
              <a:solidFill>
                <a:srgbClr val="FF0000"/>
              </a:solidFill>
              <a:latin typeface="+mj-ea"/>
              <a:ea typeface="+mj-ea"/>
            </a:rPr>
            <a:t>變通的愛</a:t>
          </a:r>
          <a:endParaRPr lang="zh-TW" altLang="en-US" sz="2800" dirty="0">
            <a:latin typeface="+mj-ea"/>
            <a:ea typeface="+mj-ea"/>
          </a:endParaRPr>
        </a:p>
      </dgm:t>
    </dgm:pt>
    <dgm:pt modelId="{0AC73F9B-C87B-47A8-97BE-B932036C57A5}" type="parTrans" cxnId="{645F9AEA-3EBC-479D-9F6B-28B0019261D7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DC831FB3-E420-499F-A042-DDF01CC9BB31}" type="sibTrans" cxnId="{645F9AEA-3EBC-479D-9F6B-28B0019261D7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956B3C06-9909-4E31-9EBD-0D7EEE231711}">
      <dgm:prSet phldrT="[文字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TW" altLang="en-US" sz="3000" b="1" dirty="0" smtClean="0">
              <a:latin typeface="+mj-ea"/>
              <a:ea typeface="+mj-ea"/>
            </a:rPr>
            <a:t>式二</a:t>
          </a:r>
          <a:endParaRPr lang="zh-TW" altLang="en-US" sz="3000" b="1" dirty="0">
            <a:latin typeface="+mj-ea"/>
            <a:ea typeface="+mj-ea"/>
          </a:endParaRPr>
        </a:p>
      </dgm:t>
    </dgm:pt>
    <dgm:pt modelId="{C3F298C5-7603-4E99-A55D-9E8FD2C37A6E}" type="sibTrans" cxnId="{FE9608BB-9927-4FBE-9300-8C67060784D5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BFB2C1A7-A3A5-43B4-ADC6-E782160B169D}" type="parTrans" cxnId="{FE9608BB-9927-4FBE-9300-8C67060784D5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10B5038E-28CE-4099-A0D5-B4695043C558}">
      <dgm:prSet phldrT="[文字]" custT="1"/>
      <dgm:spPr/>
      <dgm:t>
        <a:bodyPr anchor="ctr"/>
        <a:lstStyle/>
        <a:p>
          <a:r>
            <a:rPr lang="zh-TW" altLang="en-US" sz="2800" dirty="0" smtClean="0">
              <a:latin typeface="+mj-ea"/>
              <a:ea typeface="+mj-ea"/>
            </a:rPr>
            <a:t>留得青山在，不會沒未來</a:t>
          </a:r>
          <a:endParaRPr lang="zh-TW" altLang="en-US" sz="2800" dirty="0">
            <a:latin typeface="+mj-ea"/>
            <a:ea typeface="+mj-ea"/>
          </a:endParaRPr>
        </a:p>
      </dgm:t>
    </dgm:pt>
    <dgm:pt modelId="{878D9D75-6210-4253-9AA6-20D9BA812E4A}" type="parTrans" cxnId="{DB0C9D92-45C6-4AAA-ADC6-9B53521ECE1A}">
      <dgm:prSet/>
      <dgm:spPr/>
      <dgm:t>
        <a:bodyPr/>
        <a:lstStyle/>
        <a:p>
          <a:endParaRPr lang="zh-TW" altLang="en-US"/>
        </a:p>
      </dgm:t>
    </dgm:pt>
    <dgm:pt modelId="{F790CE2A-86A7-4D5C-A68A-E310FE499800}" type="sibTrans" cxnId="{DB0C9D92-45C6-4AAA-ADC6-9B53521ECE1A}">
      <dgm:prSet/>
      <dgm:spPr/>
      <dgm:t>
        <a:bodyPr/>
        <a:lstStyle/>
        <a:p>
          <a:endParaRPr lang="zh-TW" altLang="en-US"/>
        </a:p>
      </dgm:t>
    </dgm:pt>
    <dgm:pt modelId="{096C14B6-D87B-4208-9580-D29285342A32}">
      <dgm:prSet phldrT="[文字]" custT="1"/>
      <dgm:spPr/>
      <dgm:t>
        <a:bodyPr anchor="ctr"/>
        <a:lstStyle/>
        <a:p>
          <a:pPr algn="l"/>
          <a:r>
            <a:rPr lang="zh-TW" altLang="en-US" sz="2800" dirty="0" smtClean="0">
              <a:latin typeface="+mj-ea"/>
              <a:ea typeface="+mj-ea"/>
            </a:rPr>
            <a:t>不變的情操</a:t>
          </a:r>
          <a:endParaRPr lang="zh-TW" altLang="en-US" sz="2800" dirty="0">
            <a:latin typeface="+mj-ea"/>
            <a:ea typeface="+mj-ea"/>
          </a:endParaRPr>
        </a:p>
      </dgm:t>
    </dgm:pt>
    <dgm:pt modelId="{8BC8E34C-E66D-4DD7-9163-C0B515F5A31D}" type="parTrans" cxnId="{31C6EBC5-AE0B-4B85-B169-F6034ED5F66F}">
      <dgm:prSet/>
      <dgm:spPr/>
      <dgm:t>
        <a:bodyPr/>
        <a:lstStyle/>
        <a:p>
          <a:endParaRPr lang="zh-TW" altLang="en-US"/>
        </a:p>
      </dgm:t>
    </dgm:pt>
    <dgm:pt modelId="{3C46463D-2BD3-47E4-9EE9-CA7D53D7C033}" type="sibTrans" cxnId="{31C6EBC5-AE0B-4B85-B169-F6034ED5F66F}">
      <dgm:prSet/>
      <dgm:spPr/>
      <dgm:t>
        <a:bodyPr/>
        <a:lstStyle/>
        <a:p>
          <a:endParaRPr lang="zh-TW" altLang="en-US"/>
        </a:p>
      </dgm:t>
    </dgm:pt>
    <dgm:pt modelId="{D2BE5910-083E-48C8-8CEB-92DD04B6D106}" type="pres">
      <dgm:prSet presAssocID="{21470DBD-BAC2-4858-A593-94A2424A86F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718056AA-B276-48F1-B442-F75182C9BF02}" type="pres">
      <dgm:prSet presAssocID="{1804C519-FE46-4D2F-883F-5606BB55656F}" presName="linNode" presStyleCnt="0"/>
      <dgm:spPr/>
    </dgm:pt>
    <dgm:pt modelId="{32C83CBE-6907-4F76-B0E2-F40A945A9769}" type="pres">
      <dgm:prSet presAssocID="{1804C519-FE46-4D2F-883F-5606BB55656F}" presName="parentShp" presStyleLbl="node1" presStyleIdx="0" presStyleCnt="2" custScaleX="36252" custScaleY="989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0A3D9F-31E5-4E68-9E5D-E188A1A2B467}" type="pres">
      <dgm:prSet presAssocID="{1804C519-FE46-4D2F-883F-5606BB55656F}" presName="childShp" presStyleLbl="bgAccFollowNode1" presStyleIdx="0" presStyleCnt="2" custScaleX="13123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C30C08-F6B2-4C32-8FC4-D31BE0B06752}" type="pres">
      <dgm:prSet presAssocID="{CE443807-2BBF-4082-98F5-2AE257D319F2}" presName="spacing" presStyleCnt="0"/>
      <dgm:spPr/>
    </dgm:pt>
    <dgm:pt modelId="{5A435DD9-9390-443D-8FD3-90B517516A93}" type="pres">
      <dgm:prSet presAssocID="{956B3C06-9909-4E31-9EBD-0D7EEE231711}" presName="linNode" presStyleCnt="0"/>
      <dgm:spPr/>
    </dgm:pt>
    <dgm:pt modelId="{7AC7C93D-4597-41D9-B82E-996335B055F8}" type="pres">
      <dgm:prSet presAssocID="{956B3C06-9909-4E31-9EBD-0D7EEE231711}" presName="parentShp" presStyleLbl="node1" presStyleIdx="1" presStyleCnt="2" custScaleX="36308" custScaleY="98955" custLinFactNeighborX="1015" custLinFactNeighborY="5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1CA972-1B7F-46DA-B37E-7CECD3AD4589}" type="pres">
      <dgm:prSet presAssocID="{956B3C06-9909-4E31-9EBD-0D7EEE231711}" presName="childShp" presStyleLbl="bgAccFollowNode1" presStyleIdx="1" presStyleCnt="2" custScaleX="131234" custLinFactNeighborX="1544" custLinFactNeighborY="2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67B885A-B6AB-4B35-896F-9E8CE3934464}" type="presOf" srcId="{21470DBD-BAC2-4858-A593-94A2424A86F3}" destId="{D2BE5910-083E-48C8-8CEB-92DD04B6D106}" srcOrd="0" destOrd="0" presId="urn:microsoft.com/office/officeart/2005/8/layout/vList6"/>
    <dgm:cxn modelId="{A698FFFB-D8F2-470E-B043-91C3D1B1CE0F}" type="presOf" srcId="{1804C519-FE46-4D2F-883F-5606BB55656F}" destId="{32C83CBE-6907-4F76-B0E2-F40A945A9769}" srcOrd="0" destOrd="0" presId="urn:microsoft.com/office/officeart/2005/8/layout/vList6"/>
    <dgm:cxn modelId="{F8D479F2-DB99-4F42-8882-0FF9C5FAFF0A}" type="presOf" srcId="{D9CCAEE3-AA88-49D2-88A8-966771FB88B0}" destId="{7E0A3D9F-31E5-4E68-9E5D-E188A1A2B467}" srcOrd="0" destOrd="0" presId="urn:microsoft.com/office/officeart/2005/8/layout/vList6"/>
    <dgm:cxn modelId="{DB0C9D92-45C6-4AAA-ADC6-9B53521ECE1A}" srcId="{956B3C06-9909-4E31-9EBD-0D7EEE231711}" destId="{10B5038E-28CE-4099-A0D5-B4695043C558}" srcOrd="1" destOrd="0" parTransId="{878D9D75-6210-4253-9AA6-20D9BA812E4A}" sibTransId="{F790CE2A-86A7-4D5C-A68A-E310FE499800}"/>
    <dgm:cxn modelId="{645F9AEA-3EBC-479D-9F6B-28B0019261D7}" srcId="{956B3C06-9909-4E31-9EBD-0D7EEE231711}" destId="{201B044D-6BB2-44D8-9D3D-C496AF54F3D7}" srcOrd="0" destOrd="0" parTransId="{0AC73F9B-C87B-47A8-97BE-B932036C57A5}" sibTransId="{DC831FB3-E420-499F-A042-DDF01CC9BB31}"/>
    <dgm:cxn modelId="{9DC42E96-26F5-4417-8218-B90DC88B186F}" srcId="{1804C519-FE46-4D2F-883F-5606BB55656F}" destId="{D9CCAEE3-AA88-49D2-88A8-966771FB88B0}" srcOrd="0" destOrd="0" parTransId="{9A3AB038-9B3A-4AC0-A185-FF025830BE17}" sibTransId="{5832F515-BF16-4149-B8B4-F2B3753741B9}"/>
    <dgm:cxn modelId="{FE9608BB-9927-4FBE-9300-8C67060784D5}" srcId="{21470DBD-BAC2-4858-A593-94A2424A86F3}" destId="{956B3C06-9909-4E31-9EBD-0D7EEE231711}" srcOrd="1" destOrd="0" parTransId="{BFB2C1A7-A3A5-43B4-ADC6-E782160B169D}" sibTransId="{C3F298C5-7603-4E99-A55D-9E8FD2C37A6E}"/>
    <dgm:cxn modelId="{D9356173-34A6-4E12-9B35-346BF17AAAC9}" type="presOf" srcId="{10B5038E-28CE-4099-A0D5-B4695043C558}" destId="{121CA972-1B7F-46DA-B37E-7CECD3AD4589}" srcOrd="0" destOrd="1" presId="urn:microsoft.com/office/officeart/2005/8/layout/vList6"/>
    <dgm:cxn modelId="{BFF42E82-0A8F-4D97-9431-94471DC15EDC}" srcId="{21470DBD-BAC2-4858-A593-94A2424A86F3}" destId="{1804C519-FE46-4D2F-883F-5606BB55656F}" srcOrd="0" destOrd="0" parTransId="{599E0C2B-8865-4B30-BCF7-56E0CF47955E}" sibTransId="{CE443807-2BBF-4082-98F5-2AE257D319F2}"/>
    <dgm:cxn modelId="{21730465-A968-4F22-90CF-ECA924D0C37A}" type="presOf" srcId="{201B044D-6BB2-44D8-9D3D-C496AF54F3D7}" destId="{121CA972-1B7F-46DA-B37E-7CECD3AD4589}" srcOrd="0" destOrd="0" presId="urn:microsoft.com/office/officeart/2005/8/layout/vList6"/>
    <dgm:cxn modelId="{31C6EBC5-AE0B-4B85-B169-F6034ED5F66F}" srcId="{1804C519-FE46-4D2F-883F-5606BB55656F}" destId="{096C14B6-D87B-4208-9580-D29285342A32}" srcOrd="1" destOrd="0" parTransId="{8BC8E34C-E66D-4DD7-9163-C0B515F5A31D}" sibTransId="{3C46463D-2BD3-47E4-9EE9-CA7D53D7C033}"/>
    <dgm:cxn modelId="{B0581643-10BB-42CF-8D88-1FE7FCF35CAA}" type="presOf" srcId="{096C14B6-D87B-4208-9580-D29285342A32}" destId="{7E0A3D9F-31E5-4E68-9E5D-E188A1A2B467}" srcOrd="0" destOrd="1" presId="urn:microsoft.com/office/officeart/2005/8/layout/vList6"/>
    <dgm:cxn modelId="{8CE362A0-B21D-4616-86F3-07E9939AA4BF}" type="presOf" srcId="{956B3C06-9909-4E31-9EBD-0D7EEE231711}" destId="{7AC7C93D-4597-41D9-B82E-996335B055F8}" srcOrd="0" destOrd="0" presId="urn:microsoft.com/office/officeart/2005/8/layout/vList6"/>
    <dgm:cxn modelId="{E56A8B4A-D84D-49FE-B874-78761CF2058F}" type="presParOf" srcId="{D2BE5910-083E-48C8-8CEB-92DD04B6D106}" destId="{718056AA-B276-48F1-B442-F75182C9BF02}" srcOrd="0" destOrd="0" presId="urn:microsoft.com/office/officeart/2005/8/layout/vList6"/>
    <dgm:cxn modelId="{01583CD9-29AA-4CD3-9B8B-DF59A7A699CE}" type="presParOf" srcId="{718056AA-B276-48F1-B442-F75182C9BF02}" destId="{32C83CBE-6907-4F76-B0E2-F40A945A9769}" srcOrd="0" destOrd="0" presId="urn:microsoft.com/office/officeart/2005/8/layout/vList6"/>
    <dgm:cxn modelId="{E92EBFA3-316C-4738-BB5B-591B7E5762A5}" type="presParOf" srcId="{718056AA-B276-48F1-B442-F75182C9BF02}" destId="{7E0A3D9F-31E5-4E68-9E5D-E188A1A2B467}" srcOrd="1" destOrd="0" presId="urn:microsoft.com/office/officeart/2005/8/layout/vList6"/>
    <dgm:cxn modelId="{1EEFAAD3-0BFA-43F5-B26D-FF56A96DEB26}" type="presParOf" srcId="{D2BE5910-083E-48C8-8CEB-92DD04B6D106}" destId="{13C30C08-F6B2-4C32-8FC4-D31BE0B06752}" srcOrd="1" destOrd="0" presId="urn:microsoft.com/office/officeart/2005/8/layout/vList6"/>
    <dgm:cxn modelId="{3009AABB-C51E-4520-A8B3-973D1D5D2034}" type="presParOf" srcId="{D2BE5910-083E-48C8-8CEB-92DD04B6D106}" destId="{5A435DD9-9390-443D-8FD3-90B517516A93}" srcOrd="2" destOrd="0" presId="urn:microsoft.com/office/officeart/2005/8/layout/vList6"/>
    <dgm:cxn modelId="{5D08B235-0EA0-4755-A637-D9440F458335}" type="presParOf" srcId="{5A435DD9-9390-443D-8FD3-90B517516A93}" destId="{7AC7C93D-4597-41D9-B82E-996335B055F8}" srcOrd="0" destOrd="0" presId="urn:microsoft.com/office/officeart/2005/8/layout/vList6"/>
    <dgm:cxn modelId="{029A8259-7CC3-41C0-BD95-600AE473B370}" type="presParOf" srcId="{5A435DD9-9390-443D-8FD3-90B517516A93}" destId="{121CA972-1B7F-46DA-B37E-7CECD3AD458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A3D9F-31E5-4E68-9E5D-E188A1A2B467}">
      <dsp:nvSpPr>
        <dsp:cNvPr id="0" name=""/>
        <dsp:cNvSpPr/>
      </dsp:nvSpPr>
      <dsp:spPr>
        <a:xfrm>
          <a:off x="1215964" y="577"/>
          <a:ext cx="5354836" cy="22513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solidFill>
                <a:srgbClr val="FF0000"/>
              </a:solidFill>
              <a:latin typeface="+mj-ea"/>
              <a:ea typeface="+mj-ea"/>
            </a:rPr>
            <a:t>堅持的愛</a:t>
          </a:r>
          <a:endParaRPr lang="zh-TW" altLang="en-US" sz="2800" kern="1200" dirty="0">
            <a:latin typeface="+mj-ea"/>
            <a:ea typeface="+mj-ea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+mj-ea"/>
              <a:ea typeface="+mj-ea"/>
            </a:rPr>
            <a:t>不變的情操</a:t>
          </a:r>
          <a:endParaRPr lang="zh-TW" altLang="en-US" sz="2800" kern="1200" dirty="0">
            <a:latin typeface="+mj-ea"/>
            <a:ea typeface="+mj-ea"/>
          </a:endParaRPr>
        </a:p>
      </dsp:txBody>
      <dsp:txXfrm>
        <a:off x="1215964" y="281997"/>
        <a:ext cx="4510576" cy="1688521"/>
      </dsp:txXfrm>
    </dsp:sp>
    <dsp:sp modelId="{32C83CBE-6907-4F76-B0E2-F40A945A9769}">
      <dsp:nvSpPr>
        <dsp:cNvPr id="0" name=""/>
        <dsp:cNvSpPr/>
      </dsp:nvSpPr>
      <dsp:spPr>
        <a:xfrm>
          <a:off x="229820" y="12340"/>
          <a:ext cx="986144" cy="2227834"/>
        </a:xfrm>
        <a:prstGeom prst="roundRect">
          <a:avLst/>
        </a:prstGeom>
        <a:solidFill>
          <a:schemeClr val="accent6">
            <a:lumMod val="7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atin typeface="+mj-ea"/>
              <a:ea typeface="+mj-ea"/>
            </a:rPr>
            <a:t>式一</a:t>
          </a:r>
          <a:endParaRPr lang="zh-TW" altLang="en-US" sz="3000" b="1" kern="1200" dirty="0">
            <a:latin typeface="+mj-ea"/>
            <a:ea typeface="+mj-ea"/>
          </a:endParaRPr>
        </a:p>
      </dsp:txBody>
      <dsp:txXfrm>
        <a:off x="277960" y="60480"/>
        <a:ext cx="889864" cy="2131554"/>
      </dsp:txXfrm>
    </dsp:sp>
    <dsp:sp modelId="{121CA972-1B7F-46DA-B37E-7CECD3AD4589}">
      <dsp:nvSpPr>
        <dsp:cNvPr id="0" name=""/>
        <dsp:cNvSpPr/>
      </dsp:nvSpPr>
      <dsp:spPr>
        <a:xfrm>
          <a:off x="1258726" y="2477652"/>
          <a:ext cx="5354836" cy="22513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solidFill>
                <a:srgbClr val="FF0000"/>
              </a:solidFill>
              <a:latin typeface="+mj-ea"/>
              <a:ea typeface="+mj-ea"/>
            </a:rPr>
            <a:t>變通的愛</a:t>
          </a:r>
          <a:endParaRPr lang="zh-TW" altLang="en-US" sz="2800" kern="1200" dirty="0">
            <a:latin typeface="+mj-ea"/>
            <a:ea typeface="+mj-ea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+mj-ea"/>
              <a:ea typeface="+mj-ea"/>
            </a:rPr>
            <a:t>留得青山在，不會沒未來</a:t>
          </a:r>
          <a:endParaRPr lang="zh-TW" altLang="en-US" sz="2800" kern="1200" dirty="0">
            <a:latin typeface="+mj-ea"/>
            <a:ea typeface="+mj-ea"/>
          </a:endParaRPr>
        </a:p>
      </dsp:txBody>
      <dsp:txXfrm>
        <a:off x="1258726" y="2759072"/>
        <a:ext cx="4510576" cy="1688521"/>
      </dsp:txXfrm>
    </dsp:sp>
    <dsp:sp modelId="{7AC7C93D-4597-41D9-B82E-996335B055F8}">
      <dsp:nvSpPr>
        <dsp:cNvPr id="0" name=""/>
        <dsp:cNvSpPr/>
      </dsp:nvSpPr>
      <dsp:spPr>
        <a:xfrm>
          <a:off x="270474" y="2501175"/>
          <a:ext cx="987667" cy="2227834"/>
        </a:xfrm>
        <a:prstGeom prst="roundRect">
          <a:avLst/>
        </a:prstGeom>
        <a:solidFill>
          <a:schemeClr val="accent6">
            <a:lumMod val="75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atin typeface="+mj-ea"/>
              <a:ea typeface="+mj-ea"/>
            </a:rPr>
            <a:t>式二</a:t>
          </a:r>
          <a:endParaRPr lang="zh-TW" altLang="en-US" sz="3000" b="1" kern="1200" dirty="0">
            <a:latin typeface="+mj-ea"/>
            <a:ea typeface="+mj-ea"/>
          </a:endParaRPr>
        </a:p>
      </dsp:txBody>
      <dsp:txXfrm>
        <a:off x="318688" y="2549389"/>
        <a:ext cx="891239" cy="2131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4FBF9F4-7C40-40F2-B589-C2FC039D40F5}" type="datetimeFigureOut">
              <a:rPr lang="zh-TW" altLang="en-US" smtClean="0"/>
              <a:t>2015/11/21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4EB6722-FDC4-4B10-9237-39C24D6478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F9F4-7C40-40F2-B589-C2FC039D40F5}" type="datetimeFigureOut">
              <a:rPr lang="zh-TW" altLang="en-US" smtClean="0"/>
              <a:t>2015/11/21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6722-FDC4-4B10-9237-39C24D6478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F9F4-7C40-40F2-B589-C2FC039D40F5}" type="datetimeFigureOut">
              <a:rPr lang="zh-TW" altLang="en-US" smtClean="0"/>
              <a:t>2015/11/21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6722-FDC4-4B10-9237-39C24D6478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4FBF9F4-7C40-40F2-B589-C2FC039D40F5}" type="datetimeFigureOut">
              <a:rPr lang="zh-TW" altLang="en-US" smtClean="0">
                <a:solidFill>
                  <a:srgbClr val="B0CCB0"/>
                </a:solidFill>
              </a:rPr>
              <a:pPr/>
              <a:t>2015/11/21</a:t>
            </a:fld>
            <a:endParaRPr lang="zh-TW" altLang="en-US">
              <a:solidFill>
                <a:srgbClr val="B0CCB0"/>
              </a:solidFill>
            </a:endParaRPr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TW" altLang="en-US">
              <a:solidFill>
                <a:srgbClr val="B0CCB0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4EB6722-FDC4-4B10-9237-39C24D647800}" type="slidenum">
              <a:rPr lang="zh-TW" altLang="en-US" smtClean="0">
                <a:solidFill>
                  <a:prstClr val="white"/>
                </a:solidFill>
              </a:rPr>
              <a:pPr/>
              <a:t>‹#›</a:t>
            </a:fld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86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F9F4-7C40-40F2-B589-C2FC039D40F5}" type="datetimeFigureOut">
              <a:rPr lang="zh-TW" altLang="en-US" smtClean="0">
                <a:solidFill>
                  <a:srgbClr val="B0CCB0"/>
                </a:solidFill>
              </a:rPr>
              <a:pPr/>
              <a:t>2015/11/21</a:t>
            </a:fld>
            <a:endParaRPr lang="zh-TW" altLang="en-US">
              <a:solidFill>
                <a:srgbClr val="B0CCB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B0CCB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6722-FDC4-4B10-9237-39C24D6478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1741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F9F4-7C40-40F2-B589-C2FC039D40F5}" type="datetimeFigureOut">
              <a:rPr lang="zh-TW" altLang="en-US" smtClean="0">
                <a:solidFill>
                  <a:srgbClr val="B0CCB0"/>
                </a:solidFill>
              </a:rPr>
              <a:pPr/>
              <a:t>2015/11/21</a:t>
            </a:fld>
            <a:endParaRPr lang="zh-TW" altLang="en-US">
              <a:solidFill>
                <a:srgbClr val="B0CCB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B0CCB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6722-FDC4-4B10-9237-39C24D6478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3139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F9F4-7C40-40F2-B589-C2FC039D40F5}" type="datetimeFigureOut">
              <a:rPr lang="zh-TW" altLang="en-US" smtClean="0">
                <a:solidFill>
                  <a:srgbClr val="B0CCB0"/>
                </a:solidFill>
              </a:rPr>
              <a:pPr/>
              <a:t>2015/11/21</a:t>
            </a:fld>
            <a:endParaRPr lang="zh-TW" altLang="en-US">
              <a:solidFill>
                <a:srgbClr val="B0CCB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B0CCB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6722-FDC4-4B10-9237-39C24D6478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0030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FBF9F4-7C40-40F2-B589-C2FC039D40F5}" type="datetimeFigureOut">
              <a:rPr lang="zh-TW" altLang="en-US" smtClean="0">
                <a:solidFill>
                  <a:srgbClr val="B0CCB0"/>
                </a:solidFill>
              </a:rPr>
              <a:pPr/>
              <a:t>2015/11/21</a:t>
            </a:fld>
            <a:endParaRPr lang="zh-TW" altLang="en-US">
              <a:solidFill>
                <a:srgbClr val="B0CCB0"/>
              </a:solidFill>
            </a:endParaRPr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4EB6722-FDC4-4B10-9237-39C24D64780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>
              <a:solidFill>
                <a:srgbClr val="B0CC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711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4FBF9F4-7C40-40F2-B589-C2FC039D40F5}" type="datetimeFigureOut">
              <a:rPr lang="zh-TW" altLang="en-US" smtClean="0">
                <a:solidFill>
                  <a:srgbClr val="B0CCB0"/>
                </a:solidFill>
              </a:rPr>
              <a:pPr/>
              <a:t>2015/11/21</a:t>
            </a:fld>
            <a:endParaRPr lang="zh-TW" altLang="en-US">
              <a:solidFill>
                <a:srgbClr val="B0CCB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TW" altLang="en-US">
              <a:solidFill>
                <a:srgbClr val="B0CCB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4EB6722-FDC4-4B10-9237-39C24D6478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2861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F9F4-7C40-40F2-B589-C2FC039D40F5}" type="datetimeFigureOut">
              <a:rPr lang="zh-TW" altLang="en-US" smtClean="0">
                <a:solidFill>
                  <a:srgbClr val="B0CCB0"/>
                </a:solidFill>
              </a:rPr>
              <a:pPr/>
              <a:t>2015/11/21</a:t>
            </a:fld>
            <a:endParaRPr lang="zh-TW" altLang="en-US">
              <a:solidFill>
                <a:srgbClr val="B0CCB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B0CCB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6722-FDC4-4B10-9237-39C24D6478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2609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F9F4-7C40-40F2-B589-C2FC039D40F5}" type="datetimeFigureOut">
              <a:rPr lang="zh-TW" altLang="en-US" smtClean="0">
                <a:solidFill>
                  <a:srgbClr val="B0CCB0"/>
                </a:solidFill>
              </a:rPr>
              <a:pPr/>
              <a:t>2015/11/21</a:t>
            </a:fld>
            <a:endParaRPr lang="zh-TW" altLang="en-US">
              <a:solidFill>
                <a:srgbClr val="B0CCB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B0CCB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6722-FDC4-4B10-9237-39C24D6478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23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F9F4-7C40-40F2-B589-C2FC039D40F5}" type="datetimeFigureOut">
              <a:rPr lang="zh-TW" altLang="en-US" smtClean="0"/>
              <a:t>2015/11/21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6722-FDC4-4B10-9237-39C24D6478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F9F4-7C40-40F2-B589-C2FC039D40F5}" type="datetimeFigureOut">
              <a:rPr lang="zh-TW" altLang="en-US" smtClean="0">
                <a:solidFill>
                  <a:srgbClr val="B0CCB0"/>
                </a:solidFill>
              </a:rPr>
              <a:pPr/>
              <a:t>2015/11/21</a:t>
            </a:fld>
            <a:endParaRPr lang="zh-TW" altLang="en-US">
              <a:solidFill>
                <a:srgbClr val="B0CCB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B0CCB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6722-FDC4-4B10-9237-39C24D6478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3222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F9F4-7C40-40F2-B589-C2FC039D40F5}" type="datetimeFigureOut">
              <a:rPr lang="zh-TW" altLang="en-US" smtClean="0">
                <a:solidFill>
                  <a:srgbClr val="B0CCB0"/>
                </a:solidFill>
              </a:rPr>
              <a:pPr/>
              <a:t>2015/11/21</a:t>
            </a:fld>
            <a:endParaRPr lang="zh-TW" altLang="en-US">
              <a:solidFill>
                <a:srgbClr val="B0CCB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B0CCB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6722-FDC4-4B10-9237-39C24D6478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968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F9F4-7C40-40F2-B589-C2FC039D40F5}" type="datetimeFigureOut">
              <a:rPr lang="zh-TW" altLang="en-US" smtClean="0">
                <a:solidFill>
                  <a:srgbClr val="B0CCB0"/>
                </a:solidFill>
              </a:rPr>
              <a:pPr/>
              <a:t>2015/11/21</a:t>
            </a:fld>
            <a:endParaRPr lang="zh-TW" altLang="en-US">
              <a:solidFill>
                <a:srgbClr val="B0CCB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B0CCB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6722-FDC4-4B10-9237-39C24D6478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711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F9F4-7C40-40F2-B589-C2FC039D40F5}" type="datetimeFigureOut">
              <a:rPr lang="zh-TW" altLang="en-US" smtClean="0"/>
              <a:t>2015/11/21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6722-FDC4-4B10-9237-39C24D6478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F9F4-7C40-40F2-B589-C2FC039D40F5}" type="datetimeFigureOut">
              <a:rPr lang="zh-TW" altLang="en-US" smtClean="0"/>
              <a:t>2015/11/21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6722-FDC4-4B10-9237-39C24D6478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FBF9F4-7C40-40F2-B589-C2FC039D40F5}" type="datetimeFigureOut">
              <a:rPr lang="zh-TW" altLang="en-US" smtClean="0"/>
              <a:t>2015/11/21</a:t>
            </a:fld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4EB6722-FDC4-4B10-9237-39C24D6478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4FBF9F4-7C40-40F2-B589-C2FC039D40F5}" type="datetimeFigureOut">
              <a:rPr lang="zh-TW" altLang="en-US" smtClean="0"/>
              <a:t>2015/11/21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4EB6722-FDC4-4B10-9237-39C24D6478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F9F4-7C40-40F2-B589-C2FC039D40F5}" type="datetimeFigureOut">
              <a:rPr lang="zh-TW" altLang="en-US" smtClean="0"/>
              <a:t>2015/11/21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6722-FDC4-4B10-9237-39C24D6478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F9F4-7C40-40F2-B589-C2FC039D40F5}" type="datetimeFigureOut">
              <a:rPr lang="zh-TW" altLang="en-US" smtClean="0"/>
              <a:t>2015/11/21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6722-FDC4-4B10-9237-39C24D6478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F9F4-7C40-40F2-B589-C2FC039D40F5}" type="datetimeFigureOut">
              <a:rPr lang="zh-TW" altLang="en-US" smtClean="0"/>
              <a:t>2015/11/21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6722-FDC4-4B10-9237-39C24D6478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4FBF9F4-7C40-40F2-B589-C2FC039D40F5}" type="datetimeFigureOut">
              <a:rPr lang="zh-TW" altLang="en-US" smtClean="0"/>
              <a:t>2015/11/21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4EB6722-FDC4-4B10-9237-39C24D6478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4FBF9F4-7C40-40F2-B589-C2FC039D40F5}" type="datetimeFigureOut">
              <a:rPr lang="zh-TW" altLang="en-US" smtClean="0">
                <a:solidFill>
                  <a:srgbClr val="B0CCB0"/>
                </a:solidFill>
              </a:rPr>
              <a:pPr/>
              <a:t>2015/11/21</a:t>
            </a:fld>
            <a:endParaRPr lang="zh-TW" altLang="en-US">
              <a:solidFill>
                <a:srgbClr val="B0CCB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TW" altLang="en-US">
              <a:solidFill>
                <a:srgbClr val="B0CCB0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4EB6722-FDC4-4B10-9237-39C24D6478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011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wbk.org/zh-tw/Lemma_Show/245193.aspx" TargetMode="External"/><Relationship Id="rId2" Type="http://schemas.openxmlformats.org/officeDocument/2006/relationships/hyperlink" Target="http://newnet.tw/Newsletter/Comment.aspx?Iinfo=5&amp;iNumber=1557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3.nmtl.gov.tw/writer2/book_search_result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539552" y="332656"/>
            <a:ext cx="7772400" cy="17281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教育部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r>
              <a:rPr kumimoji="0" lang="zh-TW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全校型中文閱讀書寫課程革新推動計畫</a:t>
            </a:r>
            <a:endParaRPr kumimoji="0" lang="zh-TW" altLang="en-US" sz="4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988840"/>
            <a:ext cx="9144000" cy="1008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2750E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悠遊文海･筆耕心田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2750E5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副標題 2"/>
          <p:cNvSpPr>
            <a:spLocks noGrp="1"/>
          </p:cNvSpPr>
          <p:nvPr/>
        </p:nvSpPr>
        <p:spPr>
          <a:xfrm>
            <a:off x="2843808" y="3933056"/>
            <a:ext cx="3456384" cy="2736304"/>
          </a:xfrm>
          <a:prstGeom prst="rect">
            <a:avLst/>
          </a:prstGeom>
          <a:noFill/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「</a:t>
            </a:r>
            <a:r>
              <a:rPr kumimoji="0" lang="zh-TW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中文閱讀與表達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」授課教師：</a:t>
            </a: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王淳美、駱育萱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陳憶蘇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熊仙如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蔡蕙如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羅夏美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南臺科技大學 通識教育</a:t>
            </a:r>
            <a:r>
              <a:rPr kumimoji="0" lang="zh-TW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中心</a:t>
            </a: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2F2B2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3301280"/>
            <a:ext cx="9144000" cy="41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rgbClr val="9CBEBD"/>
              </a:buClr>
              <a:buSzPct val="65000"/>
              <a:defRPr/>
            </a:pPr>
            <a:r>
              <a:rPr lang="en-US" altLang="zh-TW" sz="2000" kern="0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104-1</a:t>
            </a:r>
            <a:endParaRPr lang="zh-TW" altLang="en-US" sz="2000" kern="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830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1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5940152" y="6470297"/>
            <a:ext cx="3079812" cy="343079"/>
            <a:chOff x="5606696" y="6465531"/>
            <a:chExt cx="3239689" cy="389604"/>
          </a:xfrm>
        </p:grpSpPr>
        <p:sp>
          <p:nvSpPr>
            <p:cNvPr id="6" name="矩形 5"/>
            <p:cNvSpPr/>
            <p:nvPr/>
          </p:nvSpPr>
          <p:spPr>
            <a:xfrm>
              <a:off x="5606696" y="6488146"/>
              <a:ext cx="2772142" cy="36698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45720" algn="ctr">
                <a:spcBef>
                  <a:spcPct val="20000"/>
                </a:spcBef>
                <a:buClr>
                  <a:srgbClr val="9BBB59"/>
                </a:buClr>
                <a:buSzPct val="95000"/>
                <a:defRPr/>
              </a:pPr>
              <a:r>
                <a:rPr lang="zh-TW" altLang="zh-TW" sz="15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南臺科技大學 通識教育中心</a:t>
              </a:r>
              <a:endParaRPr lang="en-US" altLang="zh-TW" sz="15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7" name="Picture 3" descr="C:\Users\user\AppData\Local\Microsoft\Windows\Temporary Internet Files\Content.IE5\YQBZ1MU0\800px-STUT_logo.svg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7807" y="6465531"/>
              <a:ext cx="588578" cy="36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7544" y="476672"/>
            <a:ext cx="5040560" cy="617512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Font typeface="Arial" pitchFamily="34" charset="0"/>
              <a:buNone/>
              <a:defRPr/>
            </a:pPr>
            <a:r>
              <a:rPr kumimoji="1" lang="zh-TW" altLang="en-US" sz="33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式二：我在橋下等你</a:t>
            </a:r>
            <a:endParaRPr kumimoji="1" lang="en-US" altLang="zh-TW" sz="33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  <a:defRPr/>
            </a:pPr>
            <a:r>
              <a:rPr kumimoji="1"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kumimoji="1"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  <a:defRPr/>
            </a:pPr>
            <a:r>
              <a:rPr kumimoji="1"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kumimoji="1"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風狂，雨點急如過橋的鞋聲</a:t>
            </a:r>
            <a:endParaRPr kumimoji="1"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  <a:defRPr/>
            </a:pPr>
            <a:r>
              <a:rPr kumimoji="1"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   是你倉促赴約的腳步？</a:t>
            </a:r>
            <a:endParaRPr kumimoji="1"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  <a:defRPr/>
            </a:pPr>
            <a:r>
              <a:rPr kumimoji="1"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   撐著那把</a:t>
            </a:r>
            <a:endParaRPr kumimoji="1"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  <a:defRPr/>
            </a:pPr>
            <a:r>
              <a:rPr kumimoji="1"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   你我共過微雨黃昏的小傘</a:t>
            </a:r>
            <a:endParaRPr kumimoji="1"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  <a:defRPr/>
            </a:pPr>
            <a:r>
              <a:rPr kumimoji="1"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   裝滿一口袋的</a:t>
            </a:r>
            <a:endParaRPr kumimoji="1"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  <a:defRPr/>
            </a:pPr>
            <a:r>
              <a:rPr kumimoji="1"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   雲彩，以及小銅錢似的</a:t>
            </a:r>
            <a:endParaRPr kumimoji="1"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  <a:defRPr/>
            </a:pPr>
            <a:r>
              <a:rPr kumimoji="1"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   叮噹的誓言</a:t>
            </a:r>
            <a:endParaRPr kumimoji="1"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00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1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5940152" y="6470297"/>
            <a:ext cx="3079812" cy="343079"/>
            <a:chOff x="5606696" y="6465531"/>
            <a:chExt cx="3239689" cy="389604"/>
          </a:xfrm>
        </p:grpSpPr>
        <p:sp>
          <p:nvSpPr>
            <p:cNvPr id="6" name="矩形 5"/>
            <p:cNvSpPr/>
            <p:nvPr/>
          </p:nvSpPr>
          <p:spPr>
            <a:xfrm>
              <a:off x="5606696" y="6488146"/>
              <a:ext cx="2772142" cy="36698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45720" algn="ctr">
                <a:spcBef>
                  <a:spcPct val="20000"/>
                </a:spcBef>
                <a:buClr>
                  <a:srgbClr val="9BBB59"/>
                </a:buClr>
                <a:buSzPct val="95000"/>
                <a:defRPr/>
              </a:pPr>
              <a:r>
                <a:rPr lang="zh-TW" altLang="zh-TW" sz="15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南臺科技大學 通識教育中心</a:t>
              </a:r>
              <a:endParaRPr lang="en-US" altLang="zh-TW" sz="15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7" name="Picture 3" descr="C:\Users\user\AppData\Local\Microsoft\Windows\Temporary Internet Files\Content.IE5\YQBZ1MU0\800px-STUT_logo.svg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7807" y="6465531"/>
              <a:ext cx="588578" cy="36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內容版面配置區 1"/>
          <p:cNvSpPr>
            <a:spLocks noGrp="1"/>
          </p:cNvSpPr>
          <p:nvPr>
            <p:ph sz="half" idx="1"/>
          </p:nvPr>
        </p:nvSpPr>
        <p:spPr>
          <a:xfrm>
            <a:off x="755576" y="332655"/>
            <a:ext cx="6336704" cy="6300255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kumimoji="1"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我</a:t>
            </a:r>
            <a:r>
              <a:rPr kumimoji="1"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在橋下等你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kumimoji="1"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等你從雨中奔來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kumimoji="1"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河水暴漲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kumimoji="1"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洶湧至腳，及腰，而將浸入驚呼的嘴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kumimoji="1"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漩渦正逐漸擴大為死者的臉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kumimoji="1"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我開始有了臨流的怯意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kumimoji="1"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好冷，孤獨而空虛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kumimoji="1"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如一尾產卵後的</a:t>
            </a:r>
            <a:r>
              <a:rPr kumimoji="1"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魚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274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5940152" y="6470297"/>
            <a:ext cx="3079812" cy="343079"/>
            <a:chOff x="5606696" y="6465531"/>
            <a:chExt cx="3239689" cy="389604"/>
          </a:xfrm>
        </p:grpSpPr>
        <p:sp>
          <p:nvSpPr>
            <p:cNvPr id="6" name="矩形 5"/>
            <p:cNvSpPr/>
            <p:nvPr/>
          </p:nvSpPr>
          <p:spPr>
            <a:xfrm>
              <a:off x="5606696" y="6488146"/>
              <a:ext cx="2772142" cy="36698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45720" algn="ctr">
                <a:spcBef>
                  <a:spcPct val="20000"/>
                </a:spcBef>
                <a:buClr>
                  <a:srgbClr val="9BBB59"/>
                </a:buClr>
                <a:buSzPct val="95000"/>
                <a:defRPr/>
              </a:pPr>
              <a:r>
                <a:rPr lang="zh-TW" altLang="zh-TW" sz="15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南臺科技大學 通識教育中心</a:t>
              </a:r>
              <a:endParaRPr lang="en-US" altLang="zh-TW" sz="15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7" name="Picture 3" descr="C:\Users\user\AppData\Local\Microsoft\Windows\Temporary Internet Files\Content.IE5\YQBZ1MU0\800px-STUT_logo.svg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7807" y="6465531"/>
              <a:ext cx="588578" cy="36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85192" y="692696"/>
            <a:ext cx="6203032" cy="5815081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kumimoji="1"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篤定</a:t>
            </a:r>
            <a:r>
              <a:rPr kumimoji="1"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你是不會來了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kumimoji="1"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所謂在天願為比翼鳥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kumimoji="1"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我黯然拔下一根白色的羽毛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kumimoji="1"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然後登岸而去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kumimoji="1"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非我無情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kumimoji="1"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只怪水比你</a:t>
            </a:r>
            <a:r>
              <a:rPr kumimoji="1"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來的更</a:t>
            </a:r>
            <a:r>
              <a:rPr kumimoji="1"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快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kumimoji="1"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一束玫瑰被浪捲走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kumimoji="1"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總有一天會漂到你的手</a:t>
            </a:r>
            <a:r>
              <a:rPr kumimoji="1"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中</a:t>
            </a:r>
            <a:endParaRPr kumimoji="1" lang="zh-TW" altLang="en-US" sz="28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034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>
            <a:normAutofit/>
          </a:bodyPr>
          <a:lstStyle/>
          <a:p>
            <a:r>
              <a:rPr lang="zh-TW" altLang="en-US" sz="4500" b="1" dirty="0" smtClean="0">
                <a:solidFill>
                  <a:srgbClr val="5219A7"/>
                </a:solidFill>
              </a:rPr>
              <a:t>本文分析</a:t>
            </a:r>
            <a:endParaRPr lang="zh-TW" altLang="en-US" sz="4500" b="1" dirty="0">
              <a:solidFill>
                <a:srgbClr val="5219A7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76056" y="836712"/>
            <a:ext cx="3664142" cy="5544616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  <a:buClr>
                <a:srgbClr val="A8CDD7"/>
              </a:buClr>
            </a:pPr>
            <a:r>
              <a:rPr lang="en-US" altLang="zh-TW" dirty="0">
                <a:solidFill>
                  <a:prstClr val="black"/>
                </a:solidFill>
                <a:latin typeface="微軟正黑體"/>
                <a:ea typeface="微軟正黑體"/>
              </a:rPr>
              <a:t>〈</a:t>
            </a:r>
            <a:r>
              <a:rPr lang="zh-TW" altLang="en-US" dirty="0">
                <a:solidFill>
                  <a:prstClr val="black"/>
                </a:solidFill>
                <a:latin typeface="微軟正黑體"/>
                <a:ea typeface="微軟正黑體"/>
              </a:rPr>
              <a:t>愛的辯證</a:t>
            </a:r>
            <a:r>
              <a:rPr lang="en-US" altLang="zh-TW" dirty="0">
                <a:solidFill>
                  <a:prstClr val="black"/>
                </a:solidFill>
                <a:latin typeface="微軟正黑體"/>
                <a:ea typeface="微軟正黑體"/>
              </a:rPr>
              <a:t>〉</a:t>
            </a:r>
            <a:r>
              <a:rPr lang="zh-TW" altLang="en-US" dirty="0">
                <a:solidFill>
                  <a:prstClr val="black"/>
                </a:solidFill>
                <a:latin typeface="微軟正黑體"/>
                <a:ea typeface="微軟正黑體"/>
              </a:rPr>
              <a:t>（一題二式）</a:t>
            </a:r>
            <a:r>
              <a:rPr lang="zh-TW" altLang="en-US" dirty="0" smtClean="0">
                <a:solidFill>
                  <a:prstClr val="black"/>
                </a:solidFill>
                <a:latin typeface="微軟正黑體"/>
                <a:ea typeface="微軟正黑體"/>
              </a:rPr>
              <a:t>，是一種「等待」的心情，以</a:t>
            </a:r>
            <a:r>
              <a:rPr lang="en-US" altLang="zh-TW" dirty="0">
                <a:solidFill>
                  <a:prstClr val="black"/>
                </a:solidFill>
                <a:latin typeface="微軟正黑體"/>
                <a:ea typeface="微軟正黑體"/>
              </a:rPr>
              <a:t>《</a:t>
            </a:r>
            <a:r>
              <a:rPr lang="zh-TW" altLang="en-US" dirty="0" smtClean="0">
                <a:solidFill>
                  <a:prstClr val="black"/>
                </a:solidFill>
                <a:latin typeface="微軟正黑體"/>
                <a:ea typeface="微軟正黑體"/>
              </a:rPr>
              <a:t>莊子．盜</a:t>
            </a:r>
            <a:r>
              <a:rPr lang="zh-TW" altLang="en-US" dirty="0">
                <a:solidFill>
                  <a:prstClr val="black"/>
                </a:solidFill>
                <a:latin typeface="微軟正黑體"/>
                <a:ea typeface="微軟正黑體"/>
              </a:rPr>
              <a:t>跖篇</a:t>
            </a:r>
            <a:r>
              <a:rPr lang="en-US" altLang="zh-TW" dirty="0">
                <a:solidFill>
                  <a:prstClr val="black"/>
                </a:solidFill>
                <a:latin typeface="微軟正黑體"/>
                <a:ea typeface="微軟正黑體"/>
              </a:rPr>
              <a:t>》</a:t>
            </a:r>
            <a:r>
              <a:rPr lang="zh-TW" altLang="en-US" dirty="0">
                <a:solidFill>
                  <a:prstClr val="black"/>
                </a:solidFill>
                <a:latin typeface="微軟正黑體"/>
                <a:ea typeface="微軟正黑體"/>
              </a:rPr>
              <a:t>「</a:t>
            </a:r>
            <a:r>
              <a:rPr lang="zh-TW" altLang="en-US" dirty="0">
                <a:solidFill>
                  <a:srgbClr val="FF0000"/>
                </a:solidFill>
                <a:latin typeface="微軟正黑體"/>
                <a:ea typeface="微軟正黑體"/>
              </a:rPr>
              <a:t>尾生抱柱</a:t>
            </a:r>
            <a:r>
              <a:rPr lang="zh-TW" altLang="en-US" dirty="0">
                <a:solidFill>
                  <a:prstClr val="black"/>
                </a:solidFill>
                <a:latin typeface="微軟正黑體"/>
                <a:ea typeface="微軟正黑體"/>
              </a:rPr>
              <a:t>」的守信行為，去辯證</a:t>
            </a:r>
            <a:r>
              <a:rPr lang="zh-TW" altLang="en-US" dirty="0">
                <a:solidFill>
                  <a:srgbClr val="FF0000"/>
                </a:solidFill>
                <a:latin typeface="微軟正黑體"/>
                <a:ea typeface="微軟正黑體"/>
              </a:rPr>
              <a:t>「堅持而死」</a:t>
            </a:r>
            <a:r>
              <a:rPr lang="zh-TW" altLang="en-US" dirty="0">
                <a:solidFill>
                  <a:prstClr val="black"/>
                </a:solidFill>
                <a:latin typeface="微軟正黑體"/>
                <a:ea typeface="微軟正黑體"/>
              </a:rPr>
              <a:t>和 </a:t>
            </a:r>
            <a:r>
              <a:rPr lang="zh-TW" altLang="en-US" dirty="0">
                <a:solidFill>
                  <a:srgbClr val="FF0000"/>
                </a:solidFill>
                <a:latin typeface="微軟正黑體"/>
                <a:ea typeface="微軟正黑體"/>
              </a:rPr>
              <a:t>「變通而活」</a:t>
            </a:r>
            <a:r>
              <a:rPr lang="zh-TW" altLang="en-US" dirty="0">
                <a:solidFill>
                  <a:prstClr val="black"/>
                </a:solidFill>
                <a:latin typeface="微軟正黑體"/>
                <a:ea typeface="微軟正黑體"/>
              </a:rPr>
              <a:t>何種才是真愛</a:t>
            </a:r>
            <a:r>
              <a:rPr lang="zh-TW" altLang="en-US" dirty="0" smtClean="0">
                <a:solidFill>
                  <a:prstClr val="black"/>
                </a:solidFill>
                <a:latin typeface="微軟正黑體"/>
                <a:ea typeface="微軟正黑體"/>
              </a:rPr>
              <a:t>。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5940152" y="6470297"/>
            <a:ext cx="3079812" cy="343079"/>
            <a:chOff x="5606696" y="6465531"/>
            <a:chExt cx="3239689" cy="389604"/>
          </a:xfrm>
        </p:grpSpPr>
        <p:sp>
          <p:nvSpPr>
            <p:cNvPr id="5" name="矩形 4"/>
            <p:cNvSpPr/>
            <p:nvPr/>
          </p:nvSpPr>
          <p:spPr>
            <a:xfrm>
              <a:off x="5606696" y="6488146"/>
              <a:ext cx="2772142" cy="36698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45720" algn="ctr">
                <a:spcBef>
                  <a:spcPct val="20000"/>
                </a:spcBef>
                <a:buClr>
                  <a:srgbClr val="9BBB59"/>
                </a:buClr>
                <a:buSzPct val="95000"/>
                <a:defRPr/>
              </a:pPr>
              <a:r>
                <a:rPr lang="zh-TW" altLang="zh-TW" sz="15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南臺科技大學 通識教育中心</a:t>
              </a:r>
              <a:endParaRPr lang="en-US" altLang="zh-TW" sz="15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6" name="Picture 3" descr="C:\Users\user\AppData\Local\Microsoft\Windows\Temporary Internet Files\Content.IE5\YQBZ1MU0\800px-STUT_logo.svg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7807" y="6465531"/>
              <a:ext cx="588578" cy="36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D:\2015.8-執行閱讀書寫計畫\簡報\201532176573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5040560" cy="401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75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r>
              <a:rPr lang="zh-TW" altLang="en-US" sz="4500" b="1" dirty="0" smtClean="0">
                <a:solidFill>
                  <a:schemeClr val="bg1"/>
                </a:solidFill>
              </a:rPr>
              <a:t>兩種愛情態度</a:t>
            </a:r>
            <a:endParaRPr lang="zh-TW" altLang="en-US" sz="45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576337"/>
              </p:ext>
            </p:extLst>
          </p:nvPr>
        </p:nvGraphicFramePr>
        <p:xfrm>
          <a:off x="1171690" y="1844824"/>
          <a:ext cx="6800621" cy="4729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群組 3"/>
          <p:cNvGrpSpPr/>
          <p:nvPr/>
        </p:nvGrpSpPr>
        <p:grpSpPr>
          <a:xfrm>
            <a:off x="5940152" y="6470297"/>
            <a:ext cx="3079812" cy="343079"/>
            <a:chOff x="5606696" y="6465531"/>
            <a:chExt cx="3239689" cy="389604"/>
          </a:xfrm>
        </p:grpSpPr>
        <p:sp>
          <p:nvSpPr>
            <p:cNvPr id="5" name="矩形 4"/>
            <p:cNvSpPr/>
            <p:nvPr/>
          </p:nvSpPr>
          <p:spPr>
            <a:xfrm>
              <a:off x="5606696" y="6488146"/>
              <a:ext cx="2772142" cy="36698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45720" algn="ctr">
                <a:spcBef>
                  <a:spcPct val="20000"/>
                </a:spcBef>
                <a:buClr>
                  <a:srgbClr val="9BBB59"/>
                </a:buClr>
                <a:buSzPct val="95000"/>
                <a:defRPr/>
              </a:pPr>
              <a:r>
                <a:rPr lang="zh-TW" altLang="zh-TW" sz="15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南臺科技大學 通識教育中心</a:t>
              </a:r>
              <a:endParaRPr lang="en-US" altLang="zh-TW" sz="15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6" name="Picture 3" descr="C:\Users\user\AppData\Local\Microsoft\Windows\Temporary Internet Files\Content.IE5\YQBZ1MU0\800px-STUT_logo.svg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7807" y="6465531"/>
              <a:ext cx="588578" cy="36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330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66800"/>
          </a:xfrm>
        </p:spPr>
        <p:txBody>
          <a:bodyPr>
            <a:normAutofit/>
          </a:bodyPr>
          <a:lstStyle/>
          <a:p>
            <a:r>
              <a:rPr lang="zh-TW" altLang="en-US" sz="4500" b="1" dirty="0" smtClean="0">
                <a:solidFill>
                  <a:srgbClr val="5219A7"/>
                </a:solidFill>
              </a:rPr>
              <a:t>本文</a:t>
            </a:r>
            <a:r>
              <a:rPr lang="zh-TW" altLang="en-US" sz="4500" b="1" dirty="0">
                <a:solidFill>
                  <a:srgbClr val="5219A7"/>
                </a:solidFill>
              </a:rPr>
              <a:t>分析</a:t>
            </a:r>
            <a:r>
              <a:rPr lang="zh-TW" altLang="en-US" sz="4500" b="1" dirty="0" smtClean="0">
                <a:solidFill>
                  <a:srgbClr val="5219A7"/>
                </a:solidFill>
              </a:rPr>
              <a:t>─</a:t>
            </a:r>
            <a:r>
              <a:rPr lang="zh-TW" altLang="en-US" sz="4500" b="1" dirty="0" smtClean="0">
                <a:solidFill>
                  <a:srgbClr val="5219A7"/>
                </a:solidFill>
              </a:rPr>
              <a:t>式</a:t>
            </a:r>
            <a:r>
              <a:rPr lang="zh-TW" altLang="en-US" sz="4500" b="1" dirty="0" smtClean="0">
                <a:solidFill>
                  <a:srgbClr val="5219A7"/>
                </a:solidFill>
              </a:rPr>
              <a:t>一</a:t>
            </a:r>
            <a:endParaRPr lang="zh-TW" altLang="en-US" sz="4500" b="1" dirty="0">
              <a:solidFill>
                <a:srgbClr val="5219A7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348880"/>
            <a:ext cx="6563072" cy="422565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>
                <a:latin typeface="+mj-ea"/>
                <a:ea typeface="+mj-ea"/>
              </a:rPr>
              <a:t>從「水來我在水中等你」</a:t>
            </a:r>
            <a:r>
              <a:rPr lang="zh-TW" altLang="en-US" sz="3600" dirty="0" smtClean="0">
                <a:latin typeface="+mj-ea"/>
                <a:ea typeface="+mj-ea"/>
              </a:rPr>
              <a:t>，</a:t>
            </a:r>
            <a:endParaRPr lang="en-US" altLang="zh-TW" sz="36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 smtClean="0">
                <a:latin typeface="+mj-ea"/>
                <a:ea typeface="+mj-ea"/>
              </a:rPr>
              <a:t>又</a:t>
            </a:r>
            <a:r>
              <a:rPr lang="zh-TW" altLang="en-US" sz="3600" dirty="0">
                <a:latin typeface="+mj-ea"/>
                <a:ea typeface="+mj-ea"/>
              </a:rPr>
              <a:t>想像即使</a:t>
            </a:r>
            <a:r>
              <a:rPr lang="zh-TW" altLang="en-US" sz="3600" dirty="0" smtClean="0">
                <a:latin typeface="+mj-ea"/>
                <a:ea typeface="+mj-ea"/>
              </a:rPr>
              <a:t>是</a:t>
            </a:r>
            <a:endParaRPr lang="en-US" altLang="zh-TW" sz="36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 smtClean="0">
                <a:latin typeface="+mj-ea"/>
              </a:rPr>
              <a:t>「</a:t>
            </a:r>
            <a:r>
              <a:rPr lang="zh-TW" altLang="en-US" sz="3600" dirty="0" smtClean="0">
                <a:latin typeface="+mj-ea"/>
                <a:ea typeface="+mj-ea"/>
              </a:rPr>
              <a:t>火來    </a:t>
            </a:r>
            <a:endParaRPr lang="en-US" altLang="zh-TW" sz="36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>
                <a:latin typeface="+mj-ea"/>
                <a:ea typeface="+mj-ea"/>
              </a:rPr>
              <a:t> </a:t>
            </a:r>
            <a:r>
              <a:rPr lang="zh-TW" altLang="en-US" sz="3600" dirty="0" smtClean="0">
                <a:latin typeface="+mj-ea"/>
                <a:ea typeface="+mj-ea"/>
              </a:rPr>
              <a:t>  </a:t>
            </a:r>
            <a:r>
              <a:rPr lang="zh-TW" altLang="en-US" sz="3600" dirty="0" smtClean="0">
                <a:latin typeface="+mj-ea"/>
                <a:ea typeface="+mj-ea"/>
              </a:rPr>
              <a:t>我</a:t>
            </a:r>
            <a:r>
              <a:rPr lang="zh-TW" altLang="en-US" sz="3600" dirty="0">
                <a:latin typeface="+mj-ea"/>
                <a:ea typeface="+mj-ea"/>
              </a:rPr>
              <a:t>在灰燼中等你」，表現情人之間</a:t>
            </a:r>
            <a:r>
              <a:rPr lang="zh-TW" altLang="en-US" sz="3600" dirty="0">
                <a:solidFill>
                  <a:srgbClr val="FF0000"/>
                </a:solidFill>
                <a:latin typeface="+mj-ea"/>
                <a:ea typeface="+mj-ea"/>
              </a:rPr>
              <a:t>至死不渝的海誓山盟</a:t>
            </a:r>
          </a:p>
          <a:p>
            <a:pPr>
              <a:lnSpc>
                <a:spcPct val="150000"/>
              </a:lnSpc>
            </a:pPr>
            <a:endParaRPr lang="zh-TW" altLang="en-US" sz="3000" dirty="0">
              <a:latin typeface="+mj-ea"/>
              <a:ea typeface="+mj-ea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5940152" y="6470297"/>
            <a:ext cx="3079812" cy="343079"/>
            <a:chOff x="5606696" y="6465531"/>
            <a:chExt cx="3239689" cy="389604"/>
          </a:xfrm>
        </p:grpSpPr>
        <p:sp>
          <p:nvSpPr>
            <p:cNvPr id="5" name="矩形 4"/>
            <p:cNvSpPr/>
            <p:nvPr/>
          </p:nvSpPr>
          <p:spPr>
            <a:xfrm>
              <a:off x="5606696" y="6488146"/>
              <a:ext cx="2772142" cy="36698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45720" algn="ctr">
                <a:spcBef>
                  <a:spcPct val="20000"/>
                </a:spcBef>
                <a:buClr>
                  <a:srgbClr val="9BBB59"/>
                </a:buClr>
                <a:buSzPct val="95000"/>
                <a:defRPr/>
              </a:pPr>
              <a:r>
                <a:rPr lang="zh-TW" altLang="zh-TW" sz="15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南臺科技大學 通識教育中心</a:t>
              </a:r>
              <a:endParaRPr lang="en-US" altLang="zh-TW" sz="15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6" name="Picture 3" descr="C:\Users\user\AppData\Local\Microsoft\Windows\Temporary Internet Files\Content.IE5\YQBZ1MU0\800px-STUT_logo.svg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7807" y="6465531"/>
              <a:ext cx="588578" cy="36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146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66800"/>
          </a:xfrm>
        </p:spPr>
        <p:txBody>
          <a:bodyPr>
            <a:normAutofit/>
          </a:bodyPr>
          <a:lstStyle/>
          <a:p>
            <a:r>
              <a:rPr lang="zh-TW" altLang="en-US" sz="4500" b="1" dirty="0" smtClean="0">
                <a:solidFill>
                  <a:srgbClr val="5219A7"/>
                </a:solidFill>
              </a:rPr>
              <a:t>本文分析─式二</a:t>
            </a:r>
            <a:endParaRPr lang="zh-TW" altLang="en-US" sz="4500" b="1" dirty="0">
              <a:solidFill>
                <a:srgbClr val="5219A7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49424"/>
            <a:ext cx="6203032" cy="43251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>
                <a:latin typeface="+mj-ea"/>
                <a:ea typeface="+mj-ea"/>
              </a:rPr>
              <a:t>水來，水也會去</a:t>
            </a:r>
            <a:r>
              <a:rPr lang="zh-TW" altLang="en-US" sz="3600" dirty="0" smtClean="0">
                <a:latin typeface="+mj-ea"/>
                <a:ea typeface="+mj-ea"/>
              </a:rPr>
              <a:t>；</a:t>
            </a:r>
            <a:endParaRPr lang="en-US" altLang="zh-TW" sz="36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>
                <a:latin typeface="+mj-ea"/>
              </a:rPr>
              <a:t>「</a:t>
            </a:r>
            <a:r>
              <a:rPr lang="zh-TW" altLang="en-US" sz="3600" dirty="0" smtClean="0">
                <a:latin typeface="+mj-ea"/>
                <a:ea typeface="+mj-ea"/>
              </a:rPr>
              <a:t>一</a:t>
            </a:r>
            <a:r>
              <a:rPr lang="zh-TW" altLang="en-US" sz="3600" dirty="0">
                <a:latin typeface="+mj-ea"/>
                <a:ea typeface="+mj-ea"/>
              </a:rPr>
              <a:t>束</a:t>
            </a:r>
            <a:r>
              <a:rPr lang="zh-TW" altLang="en-US" sz="3600" dirty="0" smtClean="0">
                <a:latin typeface="+mj-ea"/>
                <a:ea typeface="+mj-ea"/>
              </a:rPr>
              <a:t>玫瑰</a:t>
            </a:r>
            <a:r>
              <a:rPr lang="zh-TW" altLang="en-US" sz="3600" dirty="0">
                <a:latin typeface="+mj-ea"/>
                <a:ea typeface="+mj-ea"/>
              </a:rPr>
              <a:t>被浪捲</a:t>
            </a:r>
            <a:r>
              <a:rPr lang="zh-TW" altLang="en-US" sz="3600" dirty="0" smtClean="0">
                <a:latin typeface="+mj-ea"/>
                <a:ea typeface="+mj-ea"/>
              </a:rPr>
              <a:t>走</a:t>
            </a:r>
            <a:endParaRPr lang="en-US" altLang="zh-TW" sz="36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 smtClean="0">
                <a:latin typeface="+mj-ea"/>
                <a:ea typeface="+mj-ea"/>
              </a:rPr>
              <a:t>總</a:t>
            </a:r>
            <a:r>
              <a:rPr lang="zh-TW" altLang="en-US" sz="3600" dirty="0">
                <a:latin typeface="+mj-ea"/>
                <a:ea typeface="+mj-ea"/>
              </a:rPr>
              <a:t>有一天會漂到</a:t>
            </a:r>
            <a:r>
              <a:rPr lang="zh-TW" altLang="en-US" sz="3600" dirty="0" smtClean="0">
                <a:latin typeface="+mj-ea"/>
                <a:ea typeface="+mj-ea"/>
              </a:rPr>
              <a:t>你的手中</a:t>
            </a:r>
            <a:r>
              <a:rPr lang="zh-TW" altLang="en-US" sz="3600" dirty="0">
                <a:latin typeface="+mj-ea"/>
              </a:rPr>
              <a:t>」 </a:t>
            </a:r>
            <a:r>
              <a:rPr lang="zh-TW" altLang="en-US" sz="3600" dirty="0" smtClean="0">
                <a:latin typeface="+mj-ea"/>
                <a:ea typeface="+mj-ea"/>
              </a:rPr>
              <a:t>生命</a:t>
            </a:r>
            <a:r>
              <a:rPr lang="zh-TW" altLang="en-US" sz="3600" dirty="0">
                <a:latin typeface="+mj-ea"/>
                <a:ea typeface="+mj-ea"/>
              </a:rPr>
              <a:t>才是最可貴的</a:t>
            </a:r>
            <a:r>
              <a:rPr lang="zh-TW" altLang="en-US" sz="3600" dirty="0" smtClean="0">
                <a:latin typeface="+mj-ea"/>
                <a:ea typeface="+mj-ea"/>
              </a:rPr>
              <a:t>，</a:t>
            </a:r>
            <a:endParaRPr lang="en-US" altLang="zh-TW" sz="36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 smtClean="0">
                <a:solidFill>
                  <a:srgbClr val="FF0000"/>
                </a:solidFill>
                <a:latin typeface="+mj-ea"/>
                <a:ea typeface="+mj-ea"/>
              </a:rPr>
              <a:t>有</a:t>
            </a:r>
            <a:r>
              <a:rPr lang="zh-TW" altLang="en-US" sz="3600" dirty="0">
                <a:solidFill>
                  <a:srgbClr val="FF0000"/>
                </a:solidFill>
                <a:latin typeface="+mj-ea"/>
                <a:ea typeface="+mj-ea"/>
              </a:rPr>
              <a:t>生命方能講究愛情。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5940152" y="6470297"/>
            <a:ext cx="3079812" cy="343079"/>
            <a:chOff x="5606696" y="6465531"/>
            <a:chExt cx="3239689" cy="389604"/>
          </a:xfrm>
        </p:grpSpPr>
        <p:sp>
          <p:nvSpPr>
            <p:cNvPr id="5" name="矩形 4"/>
            <p:cNvSpPr/>
            <p:nvPr/>
          </p:nvSpPr>
          <p:spPr>
            <a:xfrm>
              <a:off x="5606696" y="6488146"/>
              <a:ext cx="2772142" cy="36698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45720" algn="ctr">
                <a:spcBef>
                  <a:spcPct val="20000"/>
                </a:spcBef>
                <a:buClr>
                  <a:srgbClr val="9BBB59"/>
                </a:buClr>
                <a:buSzPct val="95000"/>
                <a:defRPr/>
              </a:pPr>
              <a:r>
                <a:rPr lang="zh-TW" altLang="zh-TW" sz="15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南臺科技大學 通識教育中心</a:t>
              </a:r>
              <a:endParaRPr lang="en-US" altLang="zh-TW" sz="15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6" name="Picture 3" descr="C:\Users\user\AppData\Local\Microsoft\Windows\Temporary Internet Files\Content.IE5\YQBZ1MU0\800px-STUT_logo.svg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7807" y="6465531"/>
              <a:ext cx="588578" cy="36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015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10000" t="-3000" r="-10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66800"/>
          </a:xfrm>
        </p:spPr>
        <p:txBody>
          <a:bodyPr>
            <a:normAutofit/>
          </a:bodyPr>
          <a:lstStyle/>
          <a:p>
            <a:r>
              <a:rPr lang="zh-TW" altLang="en-US" sz="5000" b="1" dirty="0" smtClean="0">
                <a:solidFill>
                  <a:srgbClr val="002060"/>
                </a:solidFill>
              </a:rPr>
              <a:t>反 思</a:t>
            </a:r>
            <a:endParaRPr lang="zh-TW" altLang="en-US" sz="5000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39614" y="2420888"/>
            <a:ext cx="4675386" cy="2952328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r>
              <a:rPr lang="zh-TW" altLang="en-US" sz="4000" dirty="0" smtClean="0">
                <a:latin typeface="+mj-ea"/>
                <a:ea typeface="+mj-ea"/>
              </a:rPr>
              <a:t>如果你是他，</a:t>
            </a:r>
            <a:endParaRPr lang="en-US" altLang="zh-TW" sz="4000" dirty="0" smtClean="0">
              <a:latin typeface="+mj-ea"/>
              <a:ea typeface="+mj-ea"/>
            </a:endParaRPr>
          </a:p>
          <a:p>
            <a:pPr marL="109728" indent="0">
              <a:buNone/>
            </a:pPr>
            <a:r>
              <a:rPr lang="zh-TW" altLang="en-US" sz="4000" dirty="0" smtClean="0">
                <a:latin typeface="+mj-ea"/>
                <a:ea typeface="+mj-ea"/>
              </a:rPr>
              <a:t>你會選擇去或留？</a:t>
            </a:r>
            <a:endParaRPr lang="en-US" altLang="zh-TW" sz="4000" dirty="0" smtClean="0">
              <a:latin typeface="+mj-ea"/>
              <a:ea typeface="+mj-ea"/>
            </a:endParaRPr>
          </a:p>
          <a:p>
            <a:pPr marL="109728" indent="0">
              <a:buNone/>
            </a:pPr>
            <a:endParaRPr lang="en-US" altLang="zh-TW" sz="2000" dirty="0" smtClean="0">
              <a:latin typeface="+mj-ea"/>
              <a:ea typeface="+mj-ea"/>
            </a:endParaRPr>
          </a:p>
          <a:p>
            <a:r>
              <a:rPr lang="zh-TW" altLang="en-US" sz="4000" dirty="0" smtClean="0">
                <a:latin typeface="+mj-ea"/>
                <a:ea typeface="+mj-ea"/>
              </a:rPr>
              <a:t>如果你是她，</a:t>
            </a:r>
            <a:endParaRPr lang="en-US" altLang="zh-TW" sz="4000" dirty="0" smtClean="0">
              <a:latin typeface="+mj-ea"/>
              <a:ea typeface="+mj-ea"/>
            </a:endParaRPr>
          </a:p>
          <a:p>
            <a:pPr marL="109728" indent="0">
              <a:buNone/>
            </a:pPr>
            <a:r>
              <a:rPr lang="zh-TW" altLang="en-US" sz="4000" dirty="0" smtClean="0">
                <a:latin typeface="+mj-ea"/>
                <a:ea typeface="+mj-ea"/>
              </a:rPr>
              <a:t>你會希望他去或留？</a:t>
            </a:r>
            <a:endParaRPr lang="zh-TW" altLang="en-US" sz="4000" dirty="0">
              <a:latin typeface="+mj-ea"/>
              <a:ea typeface="+mj-ea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5940152" y="6470297"/>
            <a:ext cx="3079812" cy="343079"/>
            <a:chOff x="5606696" y="6465531"/>
            <a:chExt cx="3239689" cy="389604"/>
          </a:xfrm>
        </p:grpSpPr>
        <p:sp>
          <p:nvSpPr>
            <p:cNvPr id="5" name="矩形 4"/>
            <p:cNvSpPr/>
            <p:nvPr/>
          </p:nvSpPr>
          <p:spPr>
            <a:xfrm>
              <a:off x="5606696" y="6488146"/>
              <a:ext cx="2772142" cy="36698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45720" algn="ctr">
                <a:spcBef>
                  <a:spcPct val="20000"/>
                </a:spcBef>
                <a:buClr>
                  <a:srgbClr val="9BBB59"/>
                </a:buClr>
                <a:buSzPct val="95000"/>
                <a:defRPr/>
              </a:pPr>
              <a:r>
                <a:rPr lang="zh-TW" altLang="zh-TW" sz="15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南臺科技大學 通識教育中心</a:t>
              </a:r>
              <a:endParaRPr lang="en-US" altLang="zh-TW" sz="15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6" name="Picture 3" descr="C:\Users\user\AppData\Local\Microsoft\Windows\Temporary Internet Files\Content.IE5\YQBZ1MU0\800px-STUT_logo.svg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7807" y="6465531"/>
              <a:ext cx="588578" cy="36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88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000" dirty="0">
                <a:latin typeface="+mj-ea"/>
                <a:ea typeface="+mj-ea"/>
              </a:rPr>
              <a:t>創世紀詩社走過一</a:t>
            </a:r>
            <a:r>
              <a:rPr lang="zh-TW" altLang="en-US" sz="2000" dirty="0" smtClean="0">
                <a:latin typeface="+mj-ea"/>
                <a:ea typeface="+mj-ea"/>
              </a:rPr>
              <a:t>甲子新聞：</a:t>
            </a:r>
            <a:r>
              <a:rPr lang="en-US" altLang="zh-TW" sz="2000" dirty="0" smtClean="0">
                <a:hlinkClick r:id="rId2"/>
              </a:rPr>
              <a:t>http</a:t>
            </a:r>
            <a:r>
              <a:rPr lang="en-US" altLang="zh-TW" sz="2000" dirty="0">
                <a:hlinkClick r:id="rId2"/>
              </a:rPr>
              <a:t>://</a:t>
            </a:r>
            <a:r>
              <a:rPr lang="en-US" altLang="zh-TW" sz="2000" dirty="0" smtClean="0">
                <a:hlinkClick r:id="rId2"/>
              </a:rPr>
              <a:t>newnet.tw/Newsletter/Comment.aspx?Iinfo=5&amp;iNumber=15574</a:t>
            </a:r>
            <a:endParaRPr lang="en-US" altLang="zh-TW" sz="2000" dirty="0" smtClean="0"/>
          </a:p>
          <a:p>
            <a:r>
              <a:rPr lang="zh-TW" altLang="en-US" sz="2000" dirty="0"/>
              <a:t>洛</a:t>
            </a:r>
            <a:r>
              <a:rPr lang="zh-TW" altLang="en-US" sz="2000" dirty="0" smtClean="0"/>
              <a:t>夫</a:t>
            </a:r>
            <a:r>
              <a:rPr lang="zh-TW" altLang="en-US" sz="2000" dirty="0"/>
              <a:t>百</a:t>
            </a:r>
            <a:r>
              <a:rPr lang="zh-TW" altLang="en-US" sz="2000" dirty="0" smtClean="0"/>
              <a:t>科</a:t>
            </a:r>
            <a:r>
              <a:rPr lang="zh-TW" altLang="en-US" sz="2000" dirty="0" smtClean="0"/>
              <a:t>：</a:t>
            </a:r>
            <a:endParaRPr lang="en-US" altLang="zh-TW" sz="2000" dirty="0" smtClean="0"/>
          </a:p>
          <a:p>
            <a:pPr marL="109728" indent="0">
              <a:buNone/>
            </a:pPr>
            <a:r>
              <a:rPr lang="zh-TW" altLang="en-US" sz="2000" dirty="0">
                <a:hlinkClick r:id="rId3"/>
              </a:rPr>
              <a:t> </a:t>
            </a:r>
            <a:r>
              <a:rPr lang="zh-TW" altLang="en-US" sz="2000" dirty="0" smtClean="0">
                <a:hlinkClick r:id="rId3"/>
              </a:rPr>
              <a:t>    </a:t>
            </a:r>
            <a:r>
              <a:rPr lang="en-US" altLang="zh-TW" sz="2000" dirty="0" smtClean="0">
                <a:hlinkClick r:id="rId3"/>
              </a:rPr>
              <a:t>http</a:t>
            </a:r>
            <a:r>
              <a:rPr lang="en-US" altLang="zh-TW" sz="2000" dirty="0">
                <a:hlinkClick r:id="rId3"/>
              </a:rPr>
              <a:t>://</a:t>
            </a:r>
            <a:r>
              <a:rPr lang="en-US" altLang="zh-TW" sz="2000" dirty="0" smtClean="0">
                <a:hlinkClick r:id="rId3"/>
              </a:rPr>
              <a:t>www.zwbk.org/zh-tw/Lemma_Show/245193.aspx</a:t>
            </a:r>
            <a:endParaRPr lang="en-US" altLang="zh-TW" sz="2000" dirty="0" smtClean="0"/>
          </a:p>
          <a:p>
            <a:r>
              <a:rPr lang="zh-TW" altLang="en-US" sz="2000" dirty="0" smtClean="0"/>
              <a:t>作品集：</a:t>
            </a:r>
            <a:r>
              <a:rPr lang="en-US" altLang="zh-TW" sz="2000" dirty="0">
                <a:hlinkClick r:id="rId4"/>
              </a:rPr>
              <a:t>http://</a:t>
            </a:r>
            <a:r>
              <a:rPr lang="en-US" altLang="zh-TW" sz="2000" dirty="0" smtClean="0">
                <a:hlinkClick r:id="rId4"/>
              </a:rPr>
              <a:t>www3.nmtl.gov.tw/writer2/book_search_result.php</a:t>
            </a:r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zh-TW" altLang="en-US" sz="2000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66800"/>
          </a:xfrm>
        </p:spPr>
        <p:txBody>
          <a:bodyPr>
            <a:normAutofit/>
          </a:bodyPr>
          <a:lstStyle/>
          <a:p>
            <a:r>
              <a:rPr lang="zh-TW" altLang="en-US" sz="3500" dirty="0" smtClean="0"/>
              <a:t>資料來源</a:t>
            </a:r>
            <a:endParaRPr lang="zh-TW" altLang="en-US" sz="3500" dirty="0"/>
          </a:p>
        </p:txBody>
      </p:sp>
      <p:grpSp>
        <p:nvGrpSpPr>
          <p:cNvPr id="5" name="群組 4"/>
          <p:cNvGrpSpPr/>
          <p:nvPr/>
        </p:nvGrpSpPr>
        <p:grpSpPr>
          <a:xfrm>
            <a:off x="5940152" y="6470297"/>
            <a:ext cx="3079812" cy="343079"/>
            <a:chOff x="5606696" y="6465531"/>
            <a:chExt cx="3239689" cy="389604"/>
          </a:xfrm>
        </p:grpSpPr>
        <p:sp>
          <p:nvSpPr>
            <p:cNvPr id="6" name="矩形 5"/>
            <p:cNvSpPr/>
            <p:nvPr/>
          </p:nvSpPr>
          <p:spPr>
            <a:xfrm>
              <a:off x="5606696" y="6488146"/>
              <a:ext cx="2772142" cy="36698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45720" algn="ctr">
                <a:spcBef>
                  <a:spcPct val="20000"/>
                </a:spcBef>
                <a:buClr>
                  <a:srgbClr val="9BBB59"/>
                </a:buClr>
                <a:buSzPct val="95000"/>
                <a:defRPr/>
              </a:pPr>
              <a:r>
                <a:rPr lang="zh-TW" altLang="zh-TW" sz="15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南臺科技大學 通識教育中心</a:t>
              </a:r>
              <a:endParaRPr lang="en-US" altLang="zh-TW" sz="15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7" name="Picture 3" descr="C:\Users\user\AppData\Local\Microsoft\Windows\Temporary Internet Files\Content.IE5\YQBZ1MU0\800px-STUT_logo.svg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7807" y="6465531"/>
              <a:ext cx="588578" cy="36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68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7504" y="3140968"/>
            <a:ext cx="4536504" cy="648072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0713517"/>
              </a:avLst>
            </a:prstTxWarp>
            <a:spAutoFit/>
            <a:scene3d>
              <a:camera prst="orthographicFront"/>
              <a:lightRig rig="threePt" dir="t"/>
            </a:scene3d>
            <a:sp3d>
              <a:bevelT w="63500"/>
            </a:sp3d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7000" dirty="0" smtClean="0">
                <a:solidFill>
                  <a:schemeClr val="accent1">
                    <a:lumMod val="50000"/>
                  </a:schemeClr>
                </a:solidFill>
                <a:latin typeface="標楷體"/>
                <a:ea typeface="標楷體"/>
              </a:rPr>
              <a:t>愛的辯證</a:t>
            </a:r>
            <a:endParaRPr lang="en-US" altLang="zh-TW" sz="7000" dirty="0" smtClean="0">
              <a:solidFill>
                <a:schemeClr val="accent1">
                  <a:lumMod val="50000"/>
                </a:schemeClr>
              </a:solidFill>
              <a:latin typeface="標楷體"/>
              <a:ea typeface="標楷體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dirty="0" smtClean="0">
                <a:solidFill>
                  <a:srgbClr val="0000CC"/>
                </a:solidFill>
                <a:latin typeface="標楷體"/>
                <a:ea typeface="標楷體"/>
              </a:rPr>
              <a:t> </a:t>
            </a:r>
            <a:r>
              <a:rPr lang="en-US" altLang="zh-TW" sz="2000" dirty="0" smtClean="0">
                <a:solidFill>
                  <a:srgbClr val="0000CC"/>
                </a:solidFill>
                <a:latin typeface="標楷體"/>
                <a:ea typeface="標楷體"/>
              </a:rPr>
              <a:t/>
            </a:r>
            <a:br>
              <a:rPr lang="en-US" altLang="zh-TW" sz="2000" dirty="0" smtClean="0">
                <a:solidFill>
                  <a:srgbClr val="0000CC"/>
                </a:solidFill>
                <a:latin typeface="標楷體"/>
                <a:ea typeface="標楷體"/>
              </a:rPr>
            </a:br>
            <a:r>
              <a:rPr lang="en-US" altLang="zh-TW" sz="2000" dirty="0" smtClean="0">
                <a:solidFill>
                  <a:srgbClr val="0000CC"/>
                </a:solidFill>
                <a:latin typeface="標楷體"/>
                <a:ea typeface="標楷體"/>
              </a:rPr>
              <a:t/>
            </a:r>
            <a:br>
              <a:rPr lang="en-US" altLang="zh-TW" sz="2000" dirty="0" smtClean="0">
                <a:solidFill>
                  <a:srgbClr val="0000CC"/>
                </a:solidFill>
                <a:latin typeface="標楷體"/>
                <a:ea typeface="標楷體"/>
              </a:rPr>
            </a:br>
            <a:r>
              <a:rPr lang="zh-TW" altLang="en-US" sz="4400" dirty="0" smtClean="0">
                <a:solidFill>
                  <a:schemeClr val="accent6">
                    <a:lumMod val="75000"/>
                  </a:schemeClr>
                </a:solidFill>
                <a:latin typeface="標楷體"/>
                <a:ea typeface="標楷體"/>
              </a:rPr>
              <a:t>洛夫</a:t>
            </a:r>
            <a:endParaRPr lang="zh-TW" altLang="en-US" sz="3600" dirty="0">
              <a:solidFill>
                <a:schemeClr val="accent6">
                  <a:lumMod val="75000"/>
                </a:schemeClr>
              </a:solidFill>
              <a:latin typeface="標楷體"/>
              <a:ea typeface="標楷體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346373" y="4581128"/>
            <a:ext cx="652988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charset="0"/>
              <a:buBlip>
                <a:blip r:embed="rId3"/>
              </a:buBlip>
              <a:defRPr/>
            </a:pPr>
            <a:r>
              <a:rPr lang="zh-TW" altLang="en-US" sz="2300" dirty="0" smtClean="0">
                <a:solidFill>
                  <a:sysClr val="windowText" lastClr="000000"/>
                </a:solidFill>
                <a:latin typeface="+mj-ea"/>
                <a:ea typeface="+mj-ea"/>
              </a:rPr>
              <a:t> 指導老師</a:t>
            </a:r>
            <a:r>
              <a:rPr lang="zh-TW" altLang="zh-TW" sz="2300" dirty="0" smtClean="0">
                <a:solidFill>
                  <a:sysClr val="windowText" lastClr="000000"/>
                </a:solidFill>
                <a:latin typeface="+mj-ea"/>
                <a:ea typeface="+mj-ea"/>
              </a:rPr>
              <a:t>：</a:t>
            </a:r>
            <a:r>
              <a:rPr lang="zh-TW" altLang="en-US" sz="2300" dirty="0">
                <a:solidFill>
                  <a:sysClr val="windowText" lastClr="000000"/>
                </a:solidFill>
                <a:latin typeface="+mj-ea"/>
                <a:ea typeface="+mj-ea"/>
              </a:rPr>
              <a:t>王淳美 </a:t>
            </a:r>
            <a:r>
              <a:rPr lang="zh-TW" altLang="en-US" sz="2300" dirty="0" smtClean="0">
                <a:solidFill>
                  <a:sysClr val="windowText" lastClr="000000"/>
                </a:solidFill>
                <a:latin typeface="+mj-ea"/>
                <a:ea typeface="+mj-ea"/>
              </a:rPr>
              <a:t>副教授</a:t>
            </a:r>
            <a:endParaRPr lang="en-US" altLang="zh-TW" sz="2300" dirty="0" smtClean="0">
              <a:solidFill>
                <a:sysClr val="windowText" lastClr="00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  <a:buFont typeface="Arial" charset="0"/>
              <a:buBlip>
                <a:blip r:embed="rId3"/>
              </a:buBlip>
              <a:defRPr/>
            </a:pPr>
            <a:r>
              <a:rPr lang="zh-TW" altLang="en-US" sz="2300" dirty="0" smtClean="0">
                <a:solidFill>
                  <a:sysClr val="windowText" lastClr="000000"/>
                </a:solidFill>
                <a:latin typeface="+mj-ea"/>
                <a:ea typeface="+mj-ea"/>
              </a:rPr>
              <a:t> 簡報</a:t>
            </a:r>
            <a:r>
              <a:rPr lang="zh-TW" altLang="en-US" sz="2300" dirty="0">
                <a:solidFill>
                  <a:sysClr val="windowText" lastClr="000000"/>
                </a:solidFill>
                <a:latin typeface="+mj-ea"/>
                <a:ea typeface="+mj-ea"/>
              </a:rPr>
              <a:t>製作</a:t>
            </a:r>
            <a:r>
              <a:rPr lang="zh-TW" altLang="zh-TW" sz="2300" dirty="0">
                <a:solidFill>
                  <a:sysClr val="windowText" lastClr="000000"/>
                </a:solidFill>
                <a:latin typeface="+mj-ea"/>
                <a:ea typeface="+mj-ea"/>
              </a:rPr>
              <a:t>：</a:t>
            </a:r>
            <a:r>
              <a:rPr lang="zh-TW" altLang="en-US" sz="2300" dirty="0">
                <a:solidFill>
                  <a:sysClr val="windowText" lastClr="000000"/>
                </a:solidFill>
                <a:latin typeface="+mj-ea"/>
                <a:ea typeface="+mj-ea"/>
              </a:rPr>
              <a:t>企業管理系　</a:t>
            </a:r>
            <a:r>
              <a:rPr lang="zh-TW" altLang="en-US" sz="2300" dirty="0" smtClean="0">
                <a:solidFill>
                  <a:sysClr val="windowText" lastClr="000000"/>
                </a:solidFill>
                <a:latin typeface="+mj-ea"/>
                <a:ea typeface="+mj-ea"/>
              </a:rPr>
              <a:t>四年甲班　藍</a:t>
            </a:r>
            <a:r>
              <a:rPr lang="zh-TW" altLang="en-US" sz="2300" dirty="0">
                <a:solidFill>
                  <a:sysClr val="windowText" lastClr="000000"/>
                </a:solidFill>
                <a:latin typeface="+mj-ea"/>
                <a:ea typeface="+mj-ea"/>
              </a:rPr>
              <a:t>珮</a:t>
            </a:r>
            <a:r>
              <a:rPr lang="zh-TW" altLang="en-US" sz="2300" dirty="0" smtClean="0">
                <a:solidFill>
                  <a:sysClr val="windowText" lastClr="000000"/>
                </a:solidFill>
                <a:latin typeface="+mj-ea"/>
                <a:ea typeface="+mj-ea"/>
              </a:rPr>
              <a:t>甄</a:t>
            </a:r>
            <a:endParaRPr lang="en-US" altLang="zh-TW" sz="2300" dirty="0" smtClean="0">
              <a:solidFill>
                <a:sysClr val="windowText" lastClr="000000"/>
              </a:solidFill>
              <a:latin typeface="+mj-ea"/>
              <a:ea typeface="+mj-ea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5940152" y="6344127"/>
            <a:ext cx="3079812" cy="343079"/>
            <a:chOff x="5606696" y="6465531"/>
            <a:chExt cx="3239689" cy="389604"/>
          </a:xfrm>
        </p:grpSpPr>
        <p:sp>
          <p:nvSpPr>
            <p:cNvPr id="10" name="矩形 9"/>
            <p:cNvSpPr/>
            <p:nvPr/>
          </p:nvSpPr>
          <p:spPr>
            <a:xfrm>
              <a:off x="5606696" y="6488146"/>
              <a:ext cx="2772142" cy="36698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45720" algn="ctr">
                <a:spcBef>
                  <a:spcPct val="20000"/>
                </a:spcBef>
                <a:buClr>
                  <a:srgbClr val="9BBB59"/>
                </a:buClr>
                <a:buSzPct val="95000"/>
                <a:defRPr/>
              </a:pPr>
              <a:r>
                <a:rPr lang="zh-TW" altLang="zh-TW" sz="15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南臺科技大學 通識教育中心</a:t>
              </a:r>
              <a:endParaRPr lang="en-US" altLang="zh-TW" sz="15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11" name="Picture 3" descr="C:\Users\user\AppData\Local\Microsoft\Windows\Temporary Internet Files\Content.IE5\YQBZ1MU0\800px-STUT_logo.svg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7807" y="6465531"/>
              <a:ext cx="588578" cy="36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7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9372" y="476672"/>
            <a:ext cx="8229600" cy="941040"/>
          </a:xfrm>
        </p:spPr>
        <p:txBody>
          <a:bodyPr>
            <a:normAutofit/>
          </a:bodyPr>
          <a:lstStyle/>
          <a:p>
            <a:r>
              <a:rPr lang="zh-TW" altLang="en-US" sz="3500" dirty="0" smtClean="0"/>
              <a:t>作者介紹</a:t>
            </a:r>
            <a:endParaRPr lang="zh-TW" altLang="en-US" sz="3500" dirty="0"/>
          </a:p>
        </p:txBody>
      </p:sp>
      <p:grpSp>
        <p:nvGrpSpPr>
          <p:cNvPr id="5" name="群組 4"/>
          <p:cNvGrpSpPr/>
          <p:nvPr/>
        </p:nvGrpSpPr>
        <p:grpSpPr>
          <a:xfrm>
            <a:off x="6028692" y="6525344"/>
            <a:ext cx="3079812" cy="343079"/>
            <a:chOff x="5606696" y="6465531"/>
            <a:chExt cx="3239689" cy="389604"/>
          </a:xfrm>
        </p:grpSpPr>
        <p:sp>
          <p:nvSpPr>
            <p:cNvPr id="6" name="矩形 5"/>
            <p:cNvSpPr/>
            <p:nvPr/>
          </p:nvSpPr>
          <p:spPr>
            <a:xfrm>
              <a:off x="5606696" y="6488146"/>
              <a:ext cx="2772142" cy="36698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45720" algn="ctr">
                <a:spcBef>
                  <a:spcPct val="20000"/>
                </a:spcBef>
                <a:buClr>
                  <a:srgbClr val="9BBB59"/>
                </a:buClr>
                <a:buSzPct val="95000"/>
                <a:defRPr/>
              </a:pPr>
              <a:r>
                <a:rPr lang="zh-TW" altLang="zh-TW" sz="15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南臺科技大學 通識教育中心</a:t>
              </a:r>
              <a:endParaRPr lang="en-US" altLang="zh-TW" sz="15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7" name="Picture 3" descr="C:\Users\user\AppData\Local\Microsoft\Windows\Temporary Internet Files\Content.IE5\YQBZ1MU0\800px-STUT_logo.svg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7807" y="6465531"/>
              <a:ext cx="588578" cy="36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"/>
          <a:stretch/>
        </p:blipFill>
        <p:spPr bwMode="auto">
          <a:xfrm>
            <a:off x="0" y="1340768"/>
            <a:ext cx="9180512" cy="500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圓角矩形 8"/>
          <p:cNvSpPr/>
          <p:nvPr/>
        </p:nvSpPr>
        <p:spPr>
          <a:xfrm>
            <a:off x="323528" y="1988840"/>
            <a:ext cx="4824536" cy="3456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本名：莫洛夫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筆名：洛夫、野叟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出生：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1928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日至今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籍貫：湖南省衡陽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學歷：湖南大學外文系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淡江大學英文系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曾任職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：東吳大學外文系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667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26715" y="2780928"/>
            <a:ext cx="4332837" cy="3888432"/>
          </a:xfrm>
          <a:solidFill>
            <a:schemeClr val="accent2">
              <a:alpha val="78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000" b="1" dirty="0">
                <a:solidFill>
                  <a:srgbClr val="5219A7"/>
                </a:solidFill>
                <a:latin typeface="+mj-ea"/>
                <a:ea typeface="+mj-ea"/>
              </a:rPr>
              <a:t>素有</a:t>
            </a:r>
            <a:r>
              <a:rPr lang="zh-TW" altLang="en-US" sz="3000" b="1" dirty="0">
                <a:solidFill>
                  <a:srgbClr val="FF0000"/>
                </a:solidFill>
                <a:latin typeface="+mj-ea"/>
                <a:ea typeface="+mj-ea"/>
              </a:rPr>
              <a:t>「詩魔」</a:t>
            </a:r>
            <a:r>
              <a:rPr lang="zh-TW" altLang="en-US" sz="3000" b="1" dirty="0">
                <a:solidFill>
                  <a:srgbClr val="5219A7"/>
                </a:solidFill>
                <a:latin typeface="+mj-ea"/>
                <a:ea typeface="+mj-ea"/>
              </a:rPr>
              <a:t>的稱譽</a:t>
            </a:r>
            <a:r>
              <a:rPr lang="zh-TW" altLang="en-US" sz="3000" b="1" dirty="0" smtClean="0">
                <a:solidFill>
                  <a:srgbClr val="5219A7"/>
                </a:solidFill>
                <a:latin typeface="+mj-ea"/>
                <a:ea typeface="+mj-ea"/>
              </a:rPr>
              <a:t>，以</a:t>
            </a:r>
            <a:r>
              <a:rPr lang="zh-TW" altLang="en-US" sz="3000" b="1" dirty="0">
                <a:solidFill>
                  <a:srgbClr val="5219A7"/>
                </a:solidFill>
                <a:latin typeface="+mj-ea"/>
                <a:ea typeface="+mj-ea"/>
              </a:rPr>
              <a:t>創新的語言傳達抽象的思維，並善於運用意象，隨意揮灑，達到出奇制勝的目的</a:t>
            </a:r>
            <a:r>
              <a:rPr lang="zh-TW" altLang="en-US" sz="3000" b="1" dirty="0" smtClean="0">
                <a:solidFill>
                  <a:srgbClr val="5219A7"/>
                </a:solidFill>
                <a:latin typeface="+mj-ea"/>
                <a:ea typeface="+mj-ea"/>
              </a:rPr>
              <a:t>。</a:t>
            </a:r>
            <a:endParaRPr lang="zh-TW" altLang="en-US" sz="3000" b="1" dirty="0">
              <a:solidFill>
                <a:srgbClr val="5219A7"/>
              </a:solidFill>
              <a:latin typeface="+mj-ea"/>
              <a:ea typeface="+mj-ea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5940152" y="6470297"/>
            <a:ext cx="3079812" cy="343079"/>
            <a:chOff x="5606696" y="6465531"/>
            <a:chExt cx="3239689" cy="389604"/>
          </a:xfrm>
        </p:grpSpPr>
        <p:sp>
          <p:nvSpPr>
            <p:cNvPr id="6" name="矩形 5"/>
            <p:cNvSpPr/>
            <p:nvPr/>
          </p:nvSpPr>
          <p:spPr>
            <a:xfrm>
              <a:off x="5606696" y="6488146"/>
              <a:ext cx="2772142" cy="36698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45720" algn="ctr">
                <a:spcBef>
                  <a:spcPct val="20000"/>
                </a:spcBef>
                <a:buClr>
                  <a:srgbClr val="9BBB59"/>
                </a:buClr>
                <a:buSzPct val="95000"/>
                <a:defRPr/>
              </a:pPr>
              <a:r>
                <a:rPr lang="zh-TW" altLang="zh-TW" sz="15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南臺科技大學 通識教育中心</a:t>
              </a:r>
              <a:endParaRPr lang="en-US" altLang="zh-TW" sz="15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7" name="Picture 3" descr="C:\Users\user\AppData\Local\Microsoft\Windows\Temporary Internet Files\Content.IE5\YQBZ1MU0\800px-STUT_logo.svg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7807" y="6465531"/>
              <a:ext cx="588578" cy="36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3762"/>
            <a:ext cx="4320000" cy="25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94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4848" y="615752"/>
            <a:ext cx="8229600" cy="941040"/>
          </a:xfrm>
        </p:spPr>
        <p:txBody>
          <a:bodyPr>
            <a:normAutofit/>
          </a:bodyPr>
          <a:lstStyle/>
          <a:p>
            <a:r>
              <a:rPr lang="zh-TW" altLang="en-US" sz="3500" b="1" dirty="0" smtClean="0">
                <a:solidFill>
                  <a:srgbClr val="C00000"/>
                </a:solidFill>
              </a:rPr>
              <a:t>創世紀詩社</a:t>
            </a:r>
            <a:endParaRPr lang="zh-TW" altLang="en-US" sz="3500" b="1" dirty="0">
              <a:solidFill>
                <a:srgbClr val="C00000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95536" y="1916832"/>
            <a:ext cx="3384376" cy="4525963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latin typeface="+mj-ea"/>
                <a:ea typeface="+mj-ea"/>
              </a:rPr>
              <a:t>1954</a:t>
            </a:r>
            <a:r>
              <a:rPr lang="zh-TW" altLang="en-US" sz="2800" dirty="0">
                <a:latin typeface="+mj-ea"/>
                <a:ea typeface="+mj-ea"/>
              </a:rPr>
              <a:t>年與張默、瘂弦共同創辦「創世紀」詩社，出版</a:t>
            </a:r>
            <a:r>
              <a:rPr lang="en-US" altLang="zh-TW" sz="2800" dirty="0">
                <a:latin typeface="+mj-ea"/>
                <a:ea typeface="+mj-ea"/>
              </a:rPr>
              <a:t>《</a:t>
            </a:r>
            <a:r>
              <a:rPr lang="zh-TW" altLang="en-US" sz="2800" dirty="0">
                <a:latin typeface="+mj-ea"/>
                <a:ea typeface="+mj-ea"/>
              </a:rPr>
              <a:t>創世紀詩刊</a:t>
            </a:r>
            <a:r>
              <a:rPr lang="en-US" altLang="zh-TW" sz="2800" dirty="0">
                <a:latin typeface="+mj-ea"/>
                <a:ea typeface="+mj-ea"/>
              </a:rPr>
              <a:t>》</a:t>
            </a:r>
            <a:r>
              <a:rPr lang="zh-TW" altLang="en-US" sz="2800" dirty="0">
                <a:latin typeface="+mj-ea"/>
                <a:ea typeface="+mj-ea"/>
              </a:rPr>
              <a:t>，任總編輯數十年，對台灣現代詩的發展影響深遠。</a:t>
            </a:r>
          </a:p>
          <a:p>
            <a:endParaRPr lang="zh-TW" altLang="en-US" sz="2800" dirty="0">
              <a:latin typeface="+mj-ea"/>
              <a:ea typeface="+mj-ea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5940152" y="6344127"/>
            <a:ext cx="3079812" cy="343079"/>
            <a:chOff x="5606696" y="6465531"/>
            <a:chExt cx="3239689" cy="389604"/>
          </a:xfrm>
        </p:grpSpPr>
        <p:sp>
          <p:nvSpPr>
            <p:cNvPr id="6" name="矩形 5"/>
            <p:cNvSpPr/>
            <p:nvPr/>
          </p:nvSpPr>
          <p:spPr>
            <a:xfrm>
              <a:off x="5606696" y="6488146"/>
              <a:ext cx="2772142" cy="36698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45720" algn="ctr">
                <a:spcBef>
                  <a:spcPct val="20000"/>
                </a:spcBef>
                <a:buClr>
                  <a:srgbClr val="9BBB59"/>
                </a:buClr>
                <a:buSzPct val="95000"/>
                <a:defRPr/>
              </a:pPr>
              <a:r>
                <a:rPr lang="zh-TW" altLang="zh-TW" sz="15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南臺科技大學 通識教育中心</a:t>
              </a:r>
              <a:endParaRPr lang="en-US" altLang="zh-TW" sz="15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7" name="Picture 3" descr="C:\Users\user\AppData\Local\Microsoft\Windows\Temporary Internet Files\Content.IE5\YQBZ1MU0\800px-STUT_logo.svg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7807" y="6465531"/>
              <a:ext cx="588578" cy="36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849" y="1835989"/>
            <a:ext cx="5004334" cy="3753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691680" y="5733256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創世紀詩社創社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年，創辦人洛夫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右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、張默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左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及瘂弦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合影。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956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7936">
            <a:off x="3478926" y="4041131"/>
            <a:ext cx="2350299" cy="235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4848" y="615752"/>
            <a:ext cx="8229600" cy="941040"/>
          </a:xfrm>
        </p:spPr>
        <p:txBody>
          <a:bodyPr>
            <a:normAutofit/>
          </a:bodyPr>
          <a:lstStyle/>
          <a:p>
            <a:r>
              <a:rPr lang="zh-TW" altLang="en-US" sz="3500" b="1" dirty="0" smtClean="0">
                <a:solidFill>
                  <a:srgbClr val="5219A7"/>
                </a:solidFill>
              </a:rPr>
              <a:t>洛夫作品集</a:t>
            </a:r>
            <a:endParaRPr lang="zh-TW" altLang="en-US" sz="3500" b="1" dirty="0">
              <a:solidFill>
                <a:srgbClr val="5219A7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0" y="1844824"/>
            <a:ext cx="4038600" cy="4525963"/>
          </a:xfrm>
        </p:spPr>
        <p:txBody>
          <a:bodyPr>
            <a:norm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出版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二十三</a:t>
            </a:r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本詩集</a:t>
            </a:r>
            <a:endParaRPr lang="en-US" altLang="zh-TW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石室之死亡</a:t>
            </a:r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時間之傷</a:t>
            </a:r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因為風的緣故</a:t>
            </a:r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魔歌</a:t>
            </a:r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釀酒的石頭</a:t>
            </a:r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隱題詩</a:t>
            </a:r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83968" y="1916832"/>
            <a:ext cx="4402832" cy="4525963"/>
          </a:xfrm>
        </p:spPr>
        <p:txBody>
          <a:bodyPr/>
          <a:lstStyle/>
          <a:p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詩論集</a:t>
            </a:r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詩人之鏡</a:t>
            </a:r>
            <a:r>
              <a:rPr lang="en-US" altLang="zh-TW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等四種。</a:t>
            </a:r>
          </a:p>
          <a:p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另有散文、譯述、編選等多種。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5940152" y="6344127"/>
            <a:ext cx="3079812" cy="343079"/>
            <a:chOff x="5606696" y="6465531"/>
            <a:chExt cx="3239689" cy="389604"/>
          </a:xfrm>
        </p:grpSpPr>
        <p:sp>
          <p:nvSpPr>
            <p:cNvPr id="6" name="矩形 5"/>
            <p:cNvSpPr/>
            <p:nvPr/>
          </p:nvSpPr>
          <p:spPr>
            <a:xfrm>
              <a:off x="5606696" y="6488146"/>
              <a:ext cx="2772142" cy="36698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45720" algn="ctr">
                <a:spcBef>
                  <a:spcPct val="20000"/>
                </a:spcBef>
                <a:buClr>
                  <a:srgbClr val="9BBB59"/>
                </a:buClr>
                <a:buSzPct val="95000"/>
                <a:defRPr/>
              </a:pPr>
              <a:r>
                <a:rPr lang="zh-TW" altLang="zh-TW" sz="15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南臺科技大學 通識教育中心</a:t>
              </a:r>
              <a:endParaRPr lang="en-US" altLang="zh-TW" sz="15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7" name="Picture 3" descr="C:\Users\user\AppData\Local\Microsoft\Windows\Temporary Internet Files\Content.IE5\YQBZ1MU0\800px-STUT_logo.svg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7807" y="6465531"/>
              <a:ext cx="588578" cy="36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547">
            <a:off x="7061173" y="4061712"/>
            <a:ext cx="1442591" cy="218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30206"/>
            <a:ext cx="1378873" cy="207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2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2376264" cy="936104"/>
          </a:xfrm>
          <a:noFill/>
        </p:spPr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</a:rPr>
              <a:t>詩作風格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7544" y="2948340"/>
            <a:ext cx="4896544" cy="3583113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zh-TW" altLang="en-US" sz="3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早年的詩作描寫戰爭、死亡、心靈深層的恐懼，後來漸趨明朗，隨手擷取日常所感所思，題材俯拾皆是，風格繽紛多樣。</a:t>
            </a:r>
            <a:endParaRPr lang="en-US" altLang="zh-TW" sz="3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5940152" y="6344127"/>
            <a:ext cx="3079812" cy="343079"/>
            <a:chOff x="5606696" y="6465531"/>
            <a:chExt cx="3239689" cy="389604"/>
          </a:xfrm>
        </p:grpSpPr>
        <p:sp>
          <p:nvSpPr>
            <p:cNvPr id="6" name="矩形 5"/>
            <p:cNvSpPr/>
            <p:nvPr/>
          </p:nvSpPr>
          <p:spPr>
            <a:xfrm>
              <a:off x="5606696" y="6488146"/>
              <a:ext cx="2772142" cy="36698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45720" algn="ctr">
                <a:spcBef>
                  <a:spcPct val="20000"/>
                </a:spcBef>
                <a:buClr>
                  <a:srgbClr val="9BBB59"/>
                </a:buClr>
                <a:buSzPct val="95000"/>
                <a:defRPr/>
              </a:pPr>
              <a:r>
                <a:rPr lang="zh-TW" altLang="zh-TW" sz="15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南臺科技大學 通識教育中心</a:t>
              </a:r>
              <a:endParaRPr lang="en-US" altLang="zh-TW" sz="15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7" name="Picture 3" descr="C:\Users\user\AppData\Local\Microsoft\Windows\Temporary Internet Files\Content.IE5\YQBZ1MU0\800px-STUT_logo.svg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7807" y="6465531"/>
              <a:ext cx="588578" cy="36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6"/>
          <a:stretch/>
        </p:blipFill>
        <p:spPr bwMode="auto">
          <a:xfrm>
            <a:off x="2699792" y="764704"/>
            <a:ext cx="2742438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77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1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5940152" y="6470297"/>
            <a:ext cx="3079812" cy="343079"/>
            <a:chOff x="5606696" y="6465531"/>
            <a:chExt cx="3239689" cy="389604"/>
          </a:xfrm>
        </p:grpSpPr>
        <p:sp>
          <p:nvSpPr>
            <p:cNvPr id="6" name="矩形 5"/>
            <p:cNvSpPr/>
            <p:nvPr/>
          </p:nvSpPr>
          <p:spPr>
            <a:xfrm>
              <a:off x="5606696" y="6488146"/>
              <a:ext cx="2772142" cy="36698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45720" algn="ctr">
                <a:spcBef>
                  <a:spcPct val="20000"/>
                </a:spcBef>
                <a:buClr>
                  <a:srgbClr val="9BBB59"/>
                </a:buClr>
                <a:buSzPct val="95000"/>
                <a:defRPr/>
              </a:pPr>
              <a:r>
                <a:rPr lang="zh-TW" altLang="zh-TW" sz="15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南臺科技大學 通識教育中心</a:t>
              </a:r>
              <a:endParaRPr lang="en-US" altLang="zh-TW" sz="15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7" name="Picture 3" descr="C:\Users\user\AppData\Local\Microsoft\Windows\Temporary Internet Files\Content.IE5\YQBZ1MU0\800px-STUT_logo.svg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7807" y="6465531"/>
              <a:ext cx="588578" cy="36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內容版面配置區 1"/>
          <p:cNvSpPr>
            <a:spLocks noGrp="1"/>
          </p:cNvSpPr>
          <p:nvPr>
            <p:ph sz="half" idx="1"/>
          </p:nvPr>
        </p:nvSpPr>
        <p:spPr>
          <a:xfrm>
            <a:off x="611560" y="1484784"/>
            <a:ext cx="5688632" cy="4868153"/>
          </a:xfrm>
        </p:spPr>
        <p:txBody>
          <a:bodyPr>
            <a:normAutofit/>
          </a:bodyPr>
          <a:lstStyle/>
          <a:p>
            <a:pPr marL="342900" lvl="0" indent="-342900" eaLnBrk="0" fontAlgn="base" hangingPunct="0">
              <a:spcBef>
                <a:spcPts val="0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zh-TW" altLang="en-US" sz="32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式一：我在水中等你</a:t>
            </a:r>
          </a:p>
          <a:p>
            <a:pPr marL="0" lvl="0" indent="0" eaLnBrk="0" fontAlgn="base" hangingPunct="0">
              <a:spcBef>
                <a:spcPts val="0"/>
              </a:spcBef>
              <a:spcAft>
                <a:spcPct val="0"/>
              </a:spcAft>
              <a:buClrTx/>
              <a:buNone/>
              <a:defRPr/>
            </a:pPr>
            <a:r>
              <a:rPr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</a:t>
            </a:r>
            <a:endParaRPr lang="en-US" altLang="zh-TW" sz="28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zh-TW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水深及膝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None/>
              <a:defRPr/>
            </a:pPr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浮</a:t>
            </a:r>
            <a:r>
              <a:rPr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在河面上的兩隻眼睛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None/>
              <a:defRPr/>
            </a:pPr>
            <a:r>
              <a:rPr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仍炯炯然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None/>
              <a:defRPr/>
            </a:pPr>
            <a:r>
              <a:rPr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 望向一條青石小徑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None/>
              <a:defRPr/>
            </a:pPr>
            <a:r>
              <a:rPr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兩</a:t>
            </a:r>
            <a:r>
              <a:rPr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耳傾聽裙帶撫過薊</a:t>
            </a:r>
            <a:r>
              <a:rPr lang="zh-TW" altLang="en-US" sz="28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草的</a:t>
            </a:r>
            <a:r>
              <a:rPr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窸窣</a:t>
            </a:r>
          </a:p>
          <a:p>
            <a:pPr marL="109728" indent="0">
              <a:buNone/>
            </a:pP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11560" y="476672"/>
            <a:ext cx="3456384" cy="86177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5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愛的辯證</a:t>
            </a:r>
            <a:endParaRPr lang="zh-TW" altLang="en-US" sz="50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297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1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5940152" y="6470297"/>
            <a:ext cx="3079812" cy="343079"/>
            <a:chOff x="5606696" y="6465531"/>
            <a:chExt cx="3239689" cy="389604"/>
          </a:xfrm>
        </p:grpSpPr>
        <p:sp>
          <p:nvSpPr>
            <p:cNvPr id="6" name="矩形 5"/>
            <p:cNvSpPr/>
            <p:nvPr/>
          </p:nvSpPr>
          <p:spPr>
            <a:xfrm>
              <a:off x="5606696" y="6488146"/>
              <a:ext cx="2772142" cy="36698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45720" algn="ctr">
                <a:spcBef>
                  <a:spcPct val="20000"/>
                </a:spcBef>
                <a:buClr>
                  <a:srgbClr val="9BBB59"/>
                </a:buClr>
                <a:buSzPct val="95000"/>
                <a:defRPr/>
              </a:pPr>
              <a:r>
                <a:rPr lang="zh-TW" altLang="zh-TW" sz="15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南臺科技大學 通識教育中心</a:t>
              </a:r>
              <a:endParaRPr lang="en-US" altLang="zh-TW" sz="15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7" name="Picture 3" descr="C:\Users\user\AppData\Local\Microsoft\Windows\Temporary Internet Files\Content.IE5\YQBZ1MU0\800px-STUT_logo.svg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7807" y="6465531"/>
              <a:ext cx="588578" cy="36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矩形 3"/>
          <p:cNvSpPr/>
          <p:nvPr/>
        </p:nvSpPr>
        <p:spPr>
          <a:xfrm>
            <a:off x="683568" y="908720"/>
            <a:ext cx="56166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日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月月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千百次升降於我脹大的體內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石柱上蒼苔歷歷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臂上長滿了牡蠣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髮，在激流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中盤繞如一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窩水蛇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緊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抱橋墩  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我在千噚之下等你 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水來我在水中等你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火來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我在灰燼中等你</a:t>
            </a:r>
          </a:p>
        </p:txBody>
      </p:sp>
    </p:spTree>
    <p:extLst>
      <p:ext uri="{BB962C8B-B14F-4D97-AF65-F5344CB8AC3E}">
        <p14:creationId xmlns:p14="http://schemas.microsoft.com/office/powerpoint/2010/main" val="71917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都會">
  <a:themeElements>
    <a:clrScheme name="沉穩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都會">
  <a:themeElements>
    <a:clrScheme name="沉穩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1460</TotalTime>
  <Words>945</Words>
  <Application>Microsoft Office PowerPoint</Application>
  <PresentationFormat>如螢幕大小 (4:3)</PresentationFormat>
  <Paragraphs>132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18</vt:i4>
      </vt:variant>
    </vt:vector>
  </HeadingPairs>
  <TitlesOfParts>
    <vt:vector size="20" baseType="lpstr">
      <vt:lpstr>都會</vt:lpstr>
      <vt:lpstr>1_都會</vt:lpstr>
      <vt:lpstr>PowerPoint 簡報</vt:lpstr>
      <vt:lpstr>愛的辯證    洛夫</vt:lpstr>
      <vt:lpstr>作者介紹</vt:lpstr>
      <vt:lpstr>PowerPoint 簡報</vt:lpstr>
      <vt:lpstr>創世紀詩社</vt:lpstr>
      <vt:lpstr>洛夫作品集</vt:lpstr>
      <vt:lpstr>詩作風格</vt:lpstr>
      <vt:lpstr>PowerPoint 簡報</vt:lpstr>
      <vt:lpstr>PowerPoint 簡報</vt:lpstr>
      <vt:lpstr>PowerPoint 簡報</vt:lpstr>
      <vt:lpstr>PowerPoint 簡報</vt:lpstr>
      <vt:lpstr>PowerPoint 簡報</vt:lpstr>
      <vt:lpstr>本文分析</vt:lpstr>
      <vt:lpstr>兩種愛情態度</vt:lpstr>
      <vt:lpstr>本文分析─式一</vt:lpstr>
      <vt:lpstr>本文分析─式二</vt:lpstr>
      <vt:lpstr>反 思</vt:lpstr>
      <vt:lpstr>資料來源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chunmei</cp:lastModifiedBy>
  <cp:revision>33</cp:revision>
  <dcterms:created xsi:type="dcterms:W3CDTF">2015-11-19T18:20:11Z</dcterms:created>
  <dcterms:modified xsi:type="dcterms:W3CDTF">2015-11-21T05:33:56Z</dcterms:modified>
</cp:coreProperties>
</file>