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10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F833-44CA-42B4-83DF-2CC2D20C5F70}" type="datetimeFigureOut">
              <a:rPr lang="zh-TW" altLang="en-US" smtClean="0"/>
              <a:t>2012/12/16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CD879-5B99-497B-808C-8A917C99F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6385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F833-44CA-42B4-83DF-2CC2D20C5F70}" type="datetimeFigureOut">
              <a:rPr lang="zh-TW" altLang="en-US" smtClean="0"/>
              <a:t>2012/12/16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CD879-5B99-497B-808C-8A917C99F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6601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F833-44CA-42B4-83DF-2CC2D20C5F70}" type="datetimeFigureOut">
              <a:rPr lang="zh-TW" altLang="en-US" smtClean="0"/>
              <a:t>2012/12/16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CD879-5B99-497B-808C-8A917C99F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444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F833-44CA-42B4-83DF-2CC2D20C5F70}" type="datetimeFigureOut">
              <a:rPr lang="zh-TW" altLang="en-US" smtClean="0"/>
              <a:t>2012/12/16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CD879-5B99-497B-808C-8A917C99F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5610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F833-44CA-42B4-83DF-2CC2D20C5F70}" type="datetimeFigureOut">
              <a:rPr lang="zh-TW" altLang="en-US" smtClean="0"/>
              <a:t>2012/12/16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CD879-5B99-497B-808C-8A917C99F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397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F833-44CA-42B4-83DF-2CC2D20C5F70}" type="datetimeFigureOut">
              <a:rPr lang="zh-TW" altLang="en-US" smtClean="0"/>
              <a:t>2012/12/16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CD879-5B99-497B-808C-8A917C99F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0317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F833-44CA-42B4-83DF-2CC2D20C5F70}" type="datetimeFigureOut">
              <a:rPr lang="zh-TW" altLang="en-US" smtClean="0"/>
              <a:t>2012/12/16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CD879-5B99-497B-808C-8A917C99F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974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F833-44CA-42B4-83DF-2CC2D20C5F70}" type="datetimeFigureOut">
              <a:rPr lang="zh-TW" altLang="en-US" smtClean="0"/>
              <a:t>2012/12/16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CD879-5B99-497B-808C-8A917C99F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9551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F833-44CA-42B4-83DF-2CC2D20C5F70}" type="datetimeFigureOut">
              <a:rPr lang="zh-TW" altLang="en-US" smtClean="0"/>
              <a:t>2012/12/16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CD879-5B99-497B-808C-8A917C99F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12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F833-44CA-42B4-83DF-2CC2D20C5F70}" type="datetimeFigureOut">
              <a:rPr lang="zh-TW" altLang="en-US" smtClean="0"/>
              <a:t>2012/12/16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CD879-5B99-497B-808C-8A917C99F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27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F833-44CA-42B4-83DF-2CC2D20C5F70}" type="datetimeFigureOut">
              <a:rPr lang="zh-TW" altLang="en-US" smtClean="0"/>
              <a:t>2012/12/16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CD879-5B99-497B-808C-8A917C99F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82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AF833-44CA-42B4-83DF-2CC2D20C5F70}" type="datetimeFigureOut">
              <a:rPr lang="zh-TW" altLang="en-US" smtClean="0"/>
              <a:t>2012/12/16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CD879-5B99-497B-808C-8A917C99F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5345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tw.knowledge.yahoo.com/question/question?qid=1508030808488" TargetMode="External"/><Relationship Id="rId3" Type="http://schemas.microsoft.com/office/2007/relationships/hdphoto" Target="../media/hdphoto1.wdp"/><Relationship Id="rId7" Type="http://schemas.openxmlformats.org/officeDocument/2006/relationships/hyperlink" Target="http://www.hres.chc.edu.tw/sea/energy/benefit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zh.green.wikia.com/index.php?title=%E9%A2%A8%E8%83%BD&amp;variant=zh-tw" TargetMode="External"/><Relationship Id="rId5" Type="http://schemas.openxmlformats.org/officeDocument/2006/relationships/hyperlink" Target="http://sa.ylib.com/MagCont.aspx?Unit=columns&amp;id=114" TargetMode="External"/><Relationship Id="rId10" Type="http://schemas.openxmlformats.org/officeDocument/2006/relationships/hyperlink" Target="http://tw.image.search.yahoo.com/search/images?fr=yfp&amp;ei=UTF-8&amp;p=%E9%9B%B2%E6%9E%97%E9%BA%A5%E5%AF%AE%E9%A2%A8%E5%8A%9B%E7%99%BC%E9%9B%BB" TargetMode="External"/><Relationship Id="rId4" Type="http://schemas.openxmlformats.org/officeDocument/2006/relationships/hyperlink" Target="http://www.solar-i.com/solt-Yu/energy%20website/_html/teach_web/intro/intro.html" TargetMode="External"/><Relationship Id="rId9" Type="http://schemas.openxmlformats.org/officeDocument/2006/relationships/hyperlink" Target="http://www.solar-i.com/wi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brightnessContrast bright="-54000" contrast="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127000">
              <a:schemeClr val="accent1"/>
            </a:glow>
            <a:outerShdw sx="1000" sy="1000" algn="ctr" rotWithShape="0">
              <a:srgbClr val="000000"/>
            </a:outerShdw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7200" dirty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風能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07704" y="2354384"/>
            <a:ext cx="5090057" cy="2802808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班級</a:t>
            </a:r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自控三甲</a:t>
            </a:r>
            <a:endParaRPr lang="en-US" altLang="zh-TW" sz="36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姓名</a:t>
            </a:r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曹程皓</a:t>
            </a:r>
            <a:endParaRPr lang="en-US" altLang="zh-TW" sz="36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學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號</a:t>
            </a:r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:49912059</a:t>
            </a:r>
          </a:p>
          <a:p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指導老師</a:t>
            </a:r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林聰益</a:t>
            </a:r>
            <a:endParaRPr lang="zh-TW" altLang="en-US" sz="3600" dirty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8418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brightnessContrast bright="-54000" contrast="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127000">
              <a:schemeClr val="accent1"/>
            </a:glow>
            <a:outerShdw sx="1000" sy="1000" algn="ctr" rotWithShape="0">
              <a:srgbClr val="000000"/>
            </a:outerShdw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台灣風力發電</a:t>
            </a:r>
            <a:r>
              <a:rPr lang="en-US" altLang="zh-TW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5400" dirty="0">
              <a:solidFill>
                <a:schemeClr val="bg1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9512" y="1700808"/>
            <a:ext cx="8568952" cy="4952952"/>
          </a:xfrm>
        </p:spPr>
        <p:txBody>
          <a:bodyPr>
            <a:normAutofit fontScale="92500"/>
          </a:bodyPr>
          <a:lstStyle/>
          <a:p>
            <a:pPr algn="l"/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台灣</a:t>
            </a:r>
            <a: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第一座風力發電廠</a:t>
            </a:r>
            <a:r>
              <a:rPr lang="en-US" altLang="zh-TW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-</a:t>
            </a:r>
          </a:p>
          <a:p>
            <a:pPr algn="l"/>
            <a:r>
              <a:rPr lang="zh-TW" altLang="en-US" sz="3600" b="1" dirty="0" smtClean="0">
                <a:solidFill>
                  <a:schemeClr val="bg2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雲林</a:t>
            </a:r>
            <a:r>
              <a:rPr lang="zh-TW" altLang="en-US" sz="3600" b="1" dirty="0">
                <a:solidFill>
                  <a:schemeClr val="bg2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麥寮風力發電</a:t>
            </a:r>
            <a:r>
              <a:rPr lang="zh-TW" altLang="en-US" sz="3600" b="1" dirty="0" smtClean="0">
                <a:solidFill>
                  <a:schemeClr val="bg2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系統 </a:t>
            </a:r>
            <a:r>
              <a:rPr lang="en-US" altLang="zh-TW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「麥寮風力發電</a:t>
            </a:r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示</a:t>
            </a:r>
            <a:endParaRPr lang="en-US" altLang="zh-TW" sz="3600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範系統</a:t>
            </a:r>
            <a: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」之運轉結果頗為正面，未來若能</a:t>
            </a:r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延</a:t>
            </a:r>
            <a:endParaRPr lang="en-US" altLang="zh-TW" sz="3600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伸現</a:t>
            </a:r>
            <a: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址擴建更大容量之機組，或</a:t>
            </a:r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利用鄰近之</a:t>
            </a:r>
            <a:endParaRPr lang="en-US" altLang="zh-TW" sz="3600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淺海</a:t>
            </a:r>
            <a: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海域發展離岸</a:t>
            </a:r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式風力發</a:t>
            </a:r>
            <a:endParaRPr lang="en-US" altLang="zh-TW" sz="3600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電</a:t>
            </a:r>
            <a: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系統，對</a:t>
            </a:r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能源之貢獻</a:t>
            </a:r>
            <a: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將</a:t>
            </a:r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更</a:t>
            </a:r>
            <a:endParaRPr lang="en-US" altLang="zh-TW" sz="3600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為</a:t>
            </a:r>
            <a: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可觀。 </a:t>
            </a:r>
            <a:b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</a:br>
            <a:endParaRPr lang="en-US" altLang="zh-TW" sz="3600" b="1" dirty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endParaRPr lang="en-US" altLang="zh-TW" sz="3600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endParaRPr lang="zh-TW" altLang="en-US" sz="3600" dirty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8015" y="4221088"/>
            <a:ext cx="3320449" cy="2335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942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brightnessContrast bright="-54000" contrast="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127000">
              <a:schemeClr val="accent1"/>
            </a:glow>
            <a:outerShdw sx="1000" sy="1000" algn="ctr" rotWithShape="0">
              <a:srgbClr val="000000"/>
            </a:outerShdw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台灣風力發電</a:t>
            </a:r>
            <a:r>
              <a:rPr lang="en-US" altLang="zh-TW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5400" dirty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5400" dirty="0">
              <a:solidFill>
                <a:schemeClr val="bg1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3508" y="1628800"/>
            <a:ext cx="8856984" cy="4680520"/>
          </a:xfrm>
        </p:spPr>
        <p:txBody>
          <a:bodyPr>
            <a:normAutofit lnSpcReduction="10000"/>
          </a:bodyPr>
          <a:lstStyle/>
          <a:p>
            <a:pPr algn="l"/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台灣第二座風力發電廠</a:t>
            </a:r>
            <a:r>
              <a:rPr lang="en-US" altLang="zh-TW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-</a:t>
            </a:r>
          </a:p>
          <a:p>
            <a:pPr algn="l"/>
            <a:r>
              <a:rPr lang="zh-TW" altLang="en-US" sz="3600" b="1" dirty="0" smtClean="0">
                <a:solidFill>
                  <a:schemeClr val="bg2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澎湖中屯風力</a:t>
            </a:r>
            <a:r>
              <a:rPr lang="zh-TW" altLang="en-US" sz="3600" b="1" dirty="0">
                <a:solidFill>
                  <a:schemeClr val="bg2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發電廠</a:t>
            </a:r>
            <a:r>
              <a:rPr lang="en-US" altLang="zh-TW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中屯風力發電</a:t>
            </a:r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機組</a:t>
            </a:r>
            <a:endParaRPr lang="en-US" altLang="zh-TW" sz="3600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不但</a:t>
            </a:r>
            <a: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開啟綠色能源的大門，將來在縣府</a:t>
            </a:r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闢</a:t>
            </a:r>
            <a:endParaRPr lang="en-US" altLang="zh-TW" sz="3600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建</a:t>
            </a:r>
            <a: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週邊道路及進行綠美化工程後，該處</a:t>
            </a:r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一</a:t>
            </a:r>
            <a:endParaRPr lang="en-US" altLang="zh-TW" sz="3600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定</a:t>
            </a:r>
            <a: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會成為新興的遊憩據點，兼具發電與</a:t>
            </a:r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遊</a:t>
            </a:r>
            <a:endParaRPr lang="en-US" altLang="zh-TW" sz="3600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3600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憩的</a:t>
            </a:r>
            <a: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雙重功能。</a:t>
            </a:r>
            <a:b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</a:br>
            <a: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3600" b="1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</a:br>
            <a:endParaRPr lang="zh-TW" altLang="en-US" sz="3600" b="1" dirty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endParaRPr lang="zh-TW" altLang="en-US" sz="3600" dirty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209" y="4653136"/>
            <a:ext cx="3840884" cy="198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347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brightnessContrast bright="-54000" contrast="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127000">
              <a:schemeClr val="accent1"/>
            </a:glow>
            <a:outerShdw sx="1000" sy="1000" algn="ctr" rotWithShape="0">
              <a:srgbClr val="000000"/>
            </a:outerShdw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結論</a:t>
            </a:r>
            <a:endParaRPr lang="zh-TW" altLang="en-US" sz="5400" dirty="0">
              <a:solidFill>
                <a:schemeClr val="bg1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287524" y="1772816"/>
            <a:ext cx="8568952" cy="489654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altLang="zh-TW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風力發電在台灣有許多限制，每台風車造價不便宜，重</a:t>
            </a:r>
            <a:endParaRPr lang="en-US" altLang="zh-TW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  點是真能發多少電</a:t>
            </a:r>
            <a:r>
              <a:rPr lang="en-US" altLang="zh-TW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?</a:t>
            </a:r>
          </a:p>
          <a:p>
            <a:pPr algn="l"/>
            <a:endParaRPr lang="en-US" altLang="zh-TW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en-US" altLang="zh-TW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風力所產生的電力不大，無法滿足人類需求，加上風能的</a:t>
            </a:r>
            <a:endParaRPr lang="en-US" altLang="zh-TW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  利用有許多環境條件上的限制，因此風能在未來能源發電</a:t>
            </a:r>
            <a:endParaRPr lang="en-US" altLang="zh-TW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  上，只能扮演</a:t>
            </a:r>
            <a:r>
              <a:rPr lang="zh-TW" altLang="en-US" b="1" dirty="0" smtClean="0">
                <a:solidFill>
                  <a:schemeClr val="bg2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輔助角色</a:t>
            </a:r>
            <a:r>
              <a:rPr lang="zh-TW" altLang="en-US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及</a:t>
            </a:r>
            <a:r>
              <a:rPr lang="zh-TW" altLang="en-US" b="1" dirty="0" smtClean="0">
                <a:solidFill>
                  <a:schemeClr val="bg2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緩和</a:t>
            </a:r>
            <a:r>
              <a:rPr lang="zh-TW" altLang="en-US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為傳統石化燃料的需要。</a:t>
            </a:r>
          </a:p>
          <a:p>
            <a:pPr algn="l"/>
            <a:endParaRPr lang="en-US" altLang="zh-TW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en-US" altLang="zh-TW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台灣</a:t>
            </a:r>
            <a:r>
              <a:rPr lang="zh-TW" altLang="en-US" b="1" dirty="0" smtClean="0">
                <a:solidFill>
                  <a:schemeClr val="bg2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地狹人稠</a:t>
            </a:r>
            <a:r>
              <a:rPr lang="zh-TW" altLang="en-US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b="1" dirty="0" smtClean="0">
                <a:solidFill>
                  <a:schemeClr val="bg2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土地成本極高</a:t>
            </a:r>
            <a:r>
              <a:rPr lang="zh-TW" altLang="en-US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，風力發電機組所需要的面</a:t>
            </a:r>
            <a:endParaRPr lang="en-US" altLang="zh-TW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  積比起相同發電功率的火力電廠而言，所需要更大範圍的</a:t>
            </a:r>
            <a:endParaRPr lang="en-US" altLang="zh-TW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  土地，所以如果考慮土地成本的話，風力發電的成本是相</a:t>
            </a:r>
            <a:endParaRPr lang="en-US" altLang="zh-TW" b="1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b="1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  對高的。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1767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brightnessContrast bright="-54000" contrast="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127000">
              <a:schemeClr val="accent1"/>
            </a:glow>
            <a:outerShdw sx="1000" sy="1000" algn="ctr" rotWithShape="0">
              <a:srgbClr val="000000"/>
            </a:outerShdw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參考資料</a:t>
            </a:r>
            <a:endParaRPr lang="zh-TW" altLang="en-US" sz="5400" dirty="0">
              <a:solidFill>
                <a:schemeClr val="bg1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772816"/>
            <a:ext cx="8496944" cy="4464496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en-US" altLang="zh-TW" sz="14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  <a:hlinkClick r:id="rId4"/>
              </a:rPr>
              <a:t>http://www.solar-i.com/solt-Yu/energy%20website/_html/teach_web/intro/intro.html#top</a:t>
            </a:r>
            <a:endParaRPr lang="en-US" altLang="zh-TW" sz="14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marL="342900" indent="-342900">
              <a:buAutoNum type="arabicPeriod"/>
            </a:pPr>
            <a:r>
              <a:rPr lang="en-US" altLang="zh-TW" sz="14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  <a:hlinkClick r:id="rId5"/>
              </a:rPr>
              <a:t>http://sa.ylib.com/MagCont.aspx?Unit=columns&amp;id=114</a:t>
            </a:r>
            <a:endParaRPr lang="en-US" altLang="zh-TW" sz="14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marL="342900" indent="-342900">
              <a:buAutoNum type="arabicPeriod"/>
            </a:pPr>
            <a:r>
              <a:rPr lang="en-US" altLang="zh-TW" sz="14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  <a:hlinkClick r:id="rId6"/>
              </a:rPr>
              <a:t>http://zh.green.wikia.com/index.php?title=%E9%A2%A8%E8%83%BD&amp;variant=zh-tw</a:t>
            </a:r>
            <a:endParaRPr lang="en-US" altLang="zh-TW" sz="14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marL="342900" indent="-342900">
              <a:buAutoNum type="arabicPeriod"/>
            </a:pPr>
            <a:r>
              <a:rPr lang="en-US" altLang="zh-TW" sz="14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  <a:hlinkClick r:id="rId7"/>
              </a:rPr>
              <a:t>http://www.hres.chc.edu.tw/sea/energy/benefit.html</a:t>
            </a:r>
            <a:endParaRPr lang="en-US" altLang="zh-TW" sz="14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marL="342900" indent="-342900">
              <a:buAutoNum type="arabicPeriod"/>
            </a:pPr>
            <a:r>
              <a:rPr lang="en-US" altLang="zh-TW" sz="14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  <a:hlinkClick r:id="rId8"/>
              </a:rPr>
              <a:t>http://tw.knowledge.yahoo.com/question/question?qid=1508030808488</a:t>
            </a:r>
            <a:endParaRPr lang="en-US" altLang="zh-TW" sz="14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marL="342900" indent="-342900">
              <a:buAutoNum type="arabicPeriod"/>
            </a:pPr>
            <a:r>
              <a:rPr lang="en-US" altLang="zh-TW" sz="14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  <a:hlinkClick r:id="rId9"/>
              </a:rPr>
              <a:t>http://www.solar-i.com/wi.htm</a:t>
            </a:r>
            <a:endParaRPr lang="en-US" altLang="zh-TW" sz="14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marL="342900" indent="-342900">
              <a:buAutoNum type="arabicPeriod"/>
            </a:pPr>
            <a:r>
              <a:rPr lang="en-US" altLang="zh-TW" sz="14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  <a:hlinkClick r:id="rId7"/>
              </a:rPr>
              <a:t>http://www.hres.chc.edu.tw/sea/energy/benefit.html</a:t>
            </a:r>
            <a:endParaRPr lang="en-US" altLang="zh-TW" sz="14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marL="342900" indent="-342900">
              <a:buAutoNum type="arabicPeriod"/>
            </a:pPr>
            <a:r>
              <a:rPr lang="en-US" altLang="zh-TW" sz="14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  <a:hlinkClick r:id="rId10"/>
              </a:rPr>
              <a:t>http://tw.image.search.yahoo.com/search/images?fr=yfp&amp;ei=UTF-8&amp;p=%E9%9B%B2%E6%9E%97%E9%BA%A5%E5%AF%AE%E9%A2%A8%E5%8A%9B%E7%99%BC%E9%9B%BB</a:t>
            </a:r>
            <a:endParaRPr lang="en-US" altLang="zh-TW" sz="14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endParaRPr lang="en-US" altLang="zh-TW" sz="14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5818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brightnessContrast bright="-54000" contrast="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127000">
              <a:schemeClr val="accent1"/>
            </a:glow>
            <a:outerShdw sx="1000" sy="1000" algn="ctr" rotWithShape="0">
              <a:srgbClr val="000000"/>
            </a:outerShdw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目錄</a:t>
            </a:r>
            <a:endParaRPr lang="zh-TW" altLang="en-US" sz="5400" dirty="0">
              <a:solidFill>
                <a:schemeClr val="bg1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1628800"/>
            <a:ext cx="7920880" cy="4968552"/>
          </a:xfrm>
        </p:spPr>
        <p:txBody>
          <a:bodyPr>
            <a:normAutofit/>
          </a:bodyPr>
          <a:lstStyle/>
          <a:p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前言</a:t>
            </a:r>
            <a:endParaRPr lang="en-US" altLang="zh-TW" sz="36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風能優缺點</a:t>
            </a:r>
            <a:endParaRPr lang="en-US" altLang="zh-TW" sz="36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風能之應用</a:t>
            </a:r>
            <a:endParaRPr lang="en-US" altLang="zh-TW" sz="36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風車簡略介紹</a:t>
            </a:r>
            <a:endParaRPr lang="en-US" altLang="zh-TW" sz="36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台灣風力發電</a:t>
            </a:r>
            <a:endParaRPr lang="en-US" altLang="zh-TW" sz="36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6</a:t>
            </a:r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結論</a:t>
            </a:r>
            <a:endParaRPr lang="en-US" altLang="zh-TW" sz="36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0046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brightnessContrast bright="-54000" contrast="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127000">
              <a:schemeClr val="accent1"/>
            </a:glow>
            <a:outerShdw sx="1000" sy="1000" algn="ctr" rotWithShape="0">
              <a:srgbClr val="000000"/>
            </a:outerShdw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前言</a:t>
            </a:r>
            <a:endParaRPr lang="zh-TW" altLang="en-US" sz="5400" dirty="0">
              <a:solidFill>
                <a:schemeClr val="bg1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8064896" cy="4608512"/>
          </a:xfrm>
        </p:spPr>
        <p:txBody>
          <a:bodyPr>
            <a:normAutofit/>
          </a:bodyPr>
          <a:lstStyle/>
          <a:p>
            <a:pPr algn="l"/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風，具有動能，所以人類使用風力已有數千年歷史，因新科技的需求，世界需要更多能源，使得現代風力發電比往年還要頗受重視，那麼</a:t>
            </a:r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為什麼這類的機械卻不普及呢</a:t>
            </a:r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?</a:t>
            </a:r>
          </a:p>
          <a:p>
            <a:pPr algn="r"/>
            <a:endParaRPr lang="en-US" altLang="zh-TW" sz="36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r"/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rgbClr val="C00000">
                      <a:alpha val="40000"/>
                    </a:srgbClr>
                  </a:glow>
                </a:effectLst>
                <a:latin typeface="標楷體" pitchFamily="65" charset="-120"/>
                <a:ea typeface="標楷體" pitchFamily="65" charset="-120"/>
              </a:rPr>
              <a:t>這是值得我們去探討的</a:t>
            </a:r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rgbClr val="C00000">
                      <a:alpha val="40000"/>
                    </a:srgbClr>
                  </a:glow>
                </a:effectLst>
                <a:latin typeface="標楷體" pitchFamily="65" charset="-120"/>
                <a:ea typeface="標楷體" pitchFamily="65" charset="-120"/>
              </a:rPr>
              <a:t>…</a:t>
            </a:r>
            <a:endParaRPr lang="zh-TW" altLang="en-US" sz="3600" dirty="0">
              <a:solidFill>
                <a:schemeClr val="bg2"/>
              </a:solidFill>
              <a:effectLst>
                <a:glow rad="101600">
                  <a:srgbClr val="C00000">
                    <a:alpha val="40000"/>
                  </a:srgb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7178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brightnessContrast bright="-54000" contrast="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127000">
              <a:schemeClr val="accent1"/>
            </a:glow>
            <a:outerShdw sx="1000" sy="1000" algn="ctr" rotWithShape="0">
              <a:srgbClr val="000000"/>
            </a:outerShdw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風能優點</a:t>
            </a:r>
            <a:endParaRPr lang="zh-TW" altLang="en-US" sz="5400" dirty="0">
              <a:solidFill>
                <a:schemeClr val="bg1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5536" y="1628800"/>
            <a:ext cx="8568952" cy="4824536"/>
          </a:xfrm>
        </p:spPr>
        <p:txBody>
          <a:bodyPr>
            <a:normAutofit/>
          </a:bodyPr>
          <a:lstStyle/>
          <a:p>
            <a:pPr algn="l">
              <a:spcBef>
                <a:spcPts val="800"/>
              </a:spcBef>
            </a:pPr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風能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是</a:t>
            </a:r>
            <a:r>
              <a:rPr lang="zh-TW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乾淨的能量來源。 </a:t>
            </a:r>
            <a:endParaRPr lang="en-US" altLang="zh-TW" sz="36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2</a:t>
            </a:r>
            <a:r>
              <a:rPr lang="en-US" altLang="zh-TW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建造費用</a:t>
            </a:r>
            <a:r>
              <a:rPr lang="zh-TW" altLang="en-US" sz="3600" dirty="0">
                <a:solidFill>
                  <a:schemeClr val="bg2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低廉</a:t>
            </a:r>
            <a:r>
              <a:rPr lang="zh-TW" altLang="en-US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，較水力、火力或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核能發</a:t>
            </a:r>
            <a:endParaRPr lang="en-US" altLang="zh-TW" sz="36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電廠的建造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費用</a:t>
            </a:r>
            <a:r>
              <a:rPr lang="zh-TW" altLang="en-US" sz="3600" dirty="0">
                <a:solidFill>
                  <a:schemeClr val="bg2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便宜</a:t>
            </a:r>
            <a:r>
              <a:rPr lang="zh-TW" altLang="en-US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很多。</a:t>
            </a:r>
          </a:p>
          <a:p>
            <a:pPr algn="l">
              <a:spcBef>
                <a:spcPts val="800"/>
              </a:spcBef>
            </a:pPr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不會產生</a:t>
            </a:r>
            <a:r>
              <a:rPr lang="zh-TW" altLang="en-US" sz="3600" dirty="0">
                <a:solidFill>
                  <a:schemeClr val="bg2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輻射</a:t>
            </a:r>
            <a:r>
              <a:rPr lang="zh-TW" altLang="en-US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與</a:t>
            </a:r>
            <a:r>
              <a:rPr lang="zh-TW" altLang="en-US" sz="3600" dirty="0">
                <a:solidFill>
                  <a:schemeClr val="bg2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二氧化碳</a:t>
            </a:r>
            <a:r>
              <a:rPr lang="zh-TW" altLang="en-US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等公害。</a:t>
            </a:r>
            <a:endParaRPr lang="en-US" altLang="zh-TW" sz="3600" dirty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>
              <a:spcBef>
                <a:spcPts val="800"/>
              </a:spcBef>
            </a:pPr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4</a:t>
            </a:r>
            <a:r>
              <a:rPr lang="en-US" altLang="zh-TW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zh-TW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風力發電可再生能源，非常環保。</a:t>
            </a:r>
            <a:endParaRPr lang="en-US" altLang="zh-TW" sz="3600" dirty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endParaRPr lang="zh-TW" altLang="en-US" sz="3600" dirty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2374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brightnessContrast bright="-54000" contrast="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127000">
              <a:schemeClr val="accent1"/>
            </a:glow>
            <a:outerShdw sx="1000" sy="1000" algn="ctr" rotWithShape="0">
              <a:srgbClr val="000000"/>
            </a:outerShdw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風能缺點</a:t>
            </a:r>
            <a:endParaRPr lang="zh-TW" altLang="en-US" sz="5400" dirty="0">
              <a:solidFill>
                <a:schemeClr val="bg1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1520" y="1628800"/>
            <a:ext cx="8640960" cy="4968552"/>
          </a:xfrm>
        </p:spPr>
        <p:txBody>
          <a:bodyPr>
            <a:normAutofit/>
          </a:bodyPr>
          <a:lstStyle/>
          <a:p>
            <a:pPr algn="l"/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zh-TW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風力發電需要</a:t>
            </a:r>
            <a:r>
              <a:rPr lang="zh-TW" altLang="zh-TW" sz="3600" dirty="0">
                <a:solidFill>
                  <a:schemeClr val="bg2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大量土地</a:t>
            </a:r>
            <a:r>
              <a:rPr lang="zh-TW" altLang="zh-TW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興建風力發電</a:t>
            </a:r>
            <a:r>
              <a:rPr lang="zh-TW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場</a:t>
            </a:r>
            <a:endParaRPr lang="en-US" altLang="zh-TW" sz="36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，才</a:t>
            </a:r>
            <a:r>
              <a:rPr lang="zh-TW" altLang="zh-TW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可以生產比較多的能源。 </a:t>
            </a:r>
            <a:endParaRPr lang="en-US" altLang="zh-TW" sz="36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風力發電會</a:t>
            </a:r>
            <a:r>
              <a:rPr lang="zh-TW" altLang="zh-TW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發出</a:t>
            </a:r>
            <a:r>
              <a:rPr lang="zh-TW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龐大的</a:t>
            </a:r>
            <a:r>
              <a:rPr lang="zh-TW" altLang="zh-TW" sz="3600" dirty="0">
                <a:solidFill>
                  <a:schemeClr val="bg2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噪音</a:t>
            </a:r>
            <a:r>
              <a:rPr lang="zh-TW" altLang="zh-TW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，所以要</a:t>
            </a:r>
            <a:r>
              <a:rPr lang="zh-TW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找</a:t>
            </a:r>
            <a:endParaRPr lang="en-US" altLang="zh-TW" sz="36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空曠</a:t>
            </a:r>
            <a:r>
              <a:rPr lang="zh-TW" altLang="zh-TW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的地</a:t>
            </a:r>
            <a:r>
              <a:rPr lang="zh-TW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方來興建</a:t>
            </a:r>
            <a:r>
              <a:rPr lang="zh-TW" altLang="zh-TW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。 </a:t>
            </a:r>
          </a:p>
          <a:p>
            <a:pPr algn="l"/>
            <a:r>
              <a:rPr lang="en-US" altLang="zh-TW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發電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成本過高</a:t>
            </a:r>
            <a:r>
              <a:rPr lang="zh-TW" altLang="en-US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549525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brightnessContrast bright="-54000" contrast="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127000">
              <a:schemeClr val="accent1"/>
            </a:glow>
            <a:outerShdw sx="1000" sy="1000" algn="ctr" rotWithShape="0">
              <a:srgbClr val="000000"/>
            </a:outerShdw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-3517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風能之應用</a:t>
            </a:r>
            <a:endParaRPr lang="zh-TW" altLang="en-US" sz="5400" dirty="0">
              <a:solidFill>
                <a:schemeClr val="bg1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流程圖: 接點 3"/>
          <p:cNvSpPr/>
          <p:nvPr/>
        </p:nvSpPr>
        <p:spPr>
          <a:xfrm>
            <a:off x="3671900" y="1988840"/>
            <a:ext cx="1800200" cy="1800200"/>
          </a:xfrm>
          <a:prstGeom prst="flowChartConnecto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effectLst>
                  <a:glow rad="101600">
                    <a:schemeClr val="bg2">
                      <a:lumMod val="10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發電</a:t>
            </a:r>
            <a:endParaRPr lang="zh-TW" altLang="en-US" sz="4000" dirty="0">
              <a:effectLst>
                <a:glow rad="101600">
                  <a:schemeClr val="bg2">
                    <a:lumMod val="10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流程圖: 接點 7"/>
          <p:cNvSpPr/>
          <p:nvPr/>
        </p:nvSpPr>
        <p:spPr>
          <a:xfrm>
            <a:off x="1871700" y="4149080"/>
            <a:ext cx="1800200" cy="1800200"/>
          </a:xfrm>
          <a:prstGeom prst="flowChartConnec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磨坊</a:t>
            </a:r>
            <a:endParaRPr lang="zh-TW" altLang="en-US" sz="40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" name="流程圖: 接點 8"/>
          <p:cNvSpPr/>
          <p:nvPr/>
        </p:nvSpPr>
        <p:spPr>
          <a:xfrm>
            <a:off x="5472100" y="4149080"/>
            <a:ext cx="1800200" cy="1800200"/>
          </a:xfrm>
          <a:prstGeom prst="flowChartConnector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灌溉</a:t>
            </a:r>
            <a:endParaRPr lang="zh-TW" altLang="en-US" sz="4000" dirty="0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2028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brightnessContrast bright="-54000" contrast="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127000">
              <a:schemeClr val="accent1"/>
            </a:glow>
            <a:outerShdw sx="1000" sy="1000" algn="ctr" rotWithShape="0">
              <a:srgbClr val="000000"/>
            </a:outerShdw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5400" dirty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風力發電機</a:t>
            </a:r>
            <a:endParaRPr lang="zh-TW" altLang="en-US" sz="5400" dirty="0">
              <a:solidFill>
                <a:schemeClr val="bg1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1700808"/>
            <a:ext cx="8496944" cy="4464496"/>
          </a:xfrm>
        </p:spPr>
        <p:txBody>
          <a:bodyPr>
            <a:normAutofit/>
          </a:bodyPr>
          <a:lstStyle/>
          <a:p>
            <a:pPr algn="l"/>
            <a:r>
              <a:rPr lang="zh-TW" altLang="en-US" sz="36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風力發電機</a:t>
            </a:r>
            <a:r>
              <a:rPr lang="en-US" altLang="zh-TW" sz="36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風力</a:t>
            </a:r>
            <a:r>
              <a:rPr lang="zh-TW" altLang="en-US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發電機的結構由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風車翼、變炬裝置、加速器、方向控制用小風車、發電機等組成。</a:t>
            </a:r>
            <a:endParaRPr lang="en-US" altLang="zh-TW" sz="36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3600" dirty="0" smtClean="0">
                <a:solidFill>
                  <a:schemeClr val="bg2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優點</a:t>
            </a:r>
            <a:r>
              <a:rPr lang="en-US" altLang="zh-TW" sz="3600" dirty="0" smtClean="0">
                <a:solidFill>
                  <a:schemeClr val="bg2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algn="l"/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不會造成公害且取之不盡</a:t>
            </a:r>
            <a:endParaRPr lang="en-US" altLang="zh-TW" sz="36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sz="3600" dirty="0" smtClean="0">
                <a:solidFill>
                  <a:schemeClr val="bg2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缺點</a:t>
            </a:r>
            <a:r>
              <a:rPr lang="en-US" altLang="zh-TW" sz="3600" dirty="0" smtClean="0">
                <a:solidFill>
                  <a:schemeClr val="bg2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algn="l"/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風力不穩定，能量無法集中</a:t>
            </a:r>
            <a:endParaRPr lang="zh-TW" altLang="en-US" sz="3600" dirty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3068960"/>
            <a:ext cx="3328693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805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brightnessContrast bright="-54000" contrast="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127000">
              <a:schemeClr val="accent1"/>
            </a:glow>
            <a:outerShdw sx="1000" sy="1000" algn="ctr" rotWithShape="0">
              <a:srgbClr val="000000"/>
            </a:outerShdw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磨坊與灌溉</a:t>
            </a:r>
            <a:endParaRPr lang="zh-TW" altLang="en-US" sz="5400" dirty="0">
              <a:solidFill>
                <a:schemeClr val="bg1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2060848"/>
            <a:ext cx="8496944" cy="4464496"/>
          </a:xfrm>
        </p:spPr>
        <p:txBody>
          <a:bodyPr>
            <a:normAutofit/>
          </a:bodyPr>
          <a:lstStyle/>
          <a:p>
            <a:pPr algn="l"/>
            <a:r>
              <a:rPr lang="zh-TW" altLang="en-US" sz="36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我國目前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風力主要應用於離島及偏遠地區電力供應、農業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抽水灌溉</a:t>
            </a:r>
            <a:r>
              <a:rPr lang="zh-TW" altLang="en-US" sz="36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、水慘養殖魚池及灌注氧氣等工作。</a:t>
            </a:r>
            <a:endParaRPr lang="zh-TW" altLang="en-US" sz="3600" dirty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717032"/>
            <a:ext cx="3817607" cy="2863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37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1000"/>
                    </a14:imgEffect>
                    <a14:imgEffect>
                      <a14:brightnessContrast bright="-54000" contrast="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>
            <a:glow rad="127000">
              <a:schemeClr val="accent1"/>
            </a:glow>
            <a:outerShdw sx="1000" sy="1000" algn="ctr" rotWithShape="0">
              <a:srgbClr val="000000"/>
            </a:outerShdw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風車介紹</a:t>
            </a:r>
            <a:endParaRPr lang="zh-TW" altLang="en-US" sz="5400" dirty="0">
              <a:solidFill>
                <a:schemeClr val="bg1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5942" y="1340768"/>
            <a:ext cx="8800554" cy="4824536"/>
          </a:xfrm>
        </p:spPr>
        <p:txBody>
          <a:bodyPr>
            <a:noAutofit/>
          </a:bodyPr>
          <a:lstStyle/>
          <a:p>
            <a:pPr algn="l">
              <a:spcBef>
                <a:spcPts val="800"/>
              </a:spcBef>
            </a:pPr>
            <a:r>
              <a:rPr lang="zh-TW" altLang="en-US" dirty="0">
                <a:solidFill>
                  <a:schemeClr val="bg2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現代風車解剖圖</a:t>
            </a:r>
            <a:r>
              <a:rPr lang="zh-TW" altLang="en-US" sz="24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24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</a:br>
            <a:r>
              <a:rPr lang="en-US" altLang="zh-TW" sz="23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3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）氣流讓風力葉輪的葉片升起，使轉軸每分鐘可旋轉</a:t>
            </a:r>
            <a:r>
              <a:rPr lang="en-US" altLang="zh-TW" sz="23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15~60</a:t>
            </a:r>
            <a:r>
              <a:rPr lang="zh-TW" altLang="en-US" sz="23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圈</a:t>
            </a:r>
            <a:r>
              <a:rPr lang="zh-TW" altLang="en-US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23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23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</a:br>
            <a:r>
              <a:rPr lang="en-US" altLang="zh-TW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2</a:t>
            </a:r>
            <a:r>
              <a:rPr lang="zh-TW" altLang="en-US" sz="23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）傳動裝置讓高速軸每分鐘旋轉</a:t>
            </a:r>
            <a:r>
              <a:rPr lang="en-US" altLang="zh-TW" sz="23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1200~1800</a:t>
            </a:r>
            <a:r>
              <a:rPr lang="zh-TW" altLang="en-US" sz="23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圈，發電機就會</a:t>
            </a:r>
            <a:r>
              <a:rPr lang="zh-TW" altLang="en-US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產生交流電。由於風速時大時小，因此需要控制器內的電力整合電路，才能產生</a:t>
            </a:r>
            <a:r>
              <a:rPr lang="en-US" altLang="zh-TW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60</a:t>
            </a:r>
            <a:r>
              <a:rPr lang="zh-TW" altLang="en-US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赫茲的穩定輸出。</a:t>
            </a:r>
            <a:br>
              <a:rPr lang="zh-TW" altLang="en-US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</a:br>
            <a:r>
              <a:rPr lang="en-US" altLang="zh-TW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3</a:t>
            </a:r>
            <a:r>
              <a:rPr lang="zh-TW" altLang="en-US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）偏搖傳動裝置可讓旋轉翼保持正對著風。</a:t>
            </a:r>
            <a:br>
              <a:rPr lang="zh-TW" altLang="en-US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</a:br>
            <a:r>
              <a:rPr lang="en-US" altLang="zh-TW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4</a:t>
            </a:r>
            <a:r>
              <a:rPr lang="zh-TW" altLang="en-US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）在緊急狀況或進行維修的時候，可以利用煞車來停止旋轉翼。</a:t>
            </a:r>
            <a:br>
              <a:rPr lang="zh-TW" altLang="en-US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</a:br>
            <a:r>
              <a:rPr lang="en-US" altLang="zh-TW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5</a:t>
            </a:r>
            <a:r>
              <a:rPr lang="zh-TW" altLang="en-US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）馬達、齒輪和軸承會讓葉片以最佳的角度對著風，使升力達到</a:t>
            </a:r>
            <a:r>
              <a:rPr lang="zh-TW" altLang="en-US" sz="23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最大，或者在風力太強時將葉片轉</a:t>
            </a:r>
            <a:r>
              <a:rPr lang="zh-TW" altLang="en-US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開；由於</a:t>
            </a:r>
            <a:endParaRPr lang="en-US" altLang="zh-TW" sz="23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>
              <a:spcBef>
                <a:spcPts val="800"/>
              </a:spcBef>
            </a:pPr>
            <a:r>
              <a:rPr lang="zh-TW" altLang="en-US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風力</a:t>
            </a:r>
            <a:r>
              <a:rPr lang="zh-TW" altLang="en-US" sz="23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是隨風速的立方增加，</a:t>
            </a:r>
            <a:r>
              <a:rPr lang="zh-TW" altLang="en-US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因此風速</a:t>
            </a:r>
            <a:r>
              <a:rPr lang="zh-TW" altLang="en-US" sz="23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太</a:t>
            </a:r>
            <a:r>
              <a:rPr lang="zh-TW" altLang="en-US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高</a:t>
            </a:r>
            <a:endParaRPr lang="en-US" altLang="zh-TW" sz="2300" dirty="0" smtClean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pPr algn="l">
              <a:spcBef>
                <a:spcPts val="800"/>
              </a:spcBef>
            </a:pPr>
            <a:r>
              <a:rPr lang="zh-TW" altLang="en-US" sz="2300" dirty="0" smtClean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可能</a:t>
            </a:r>
            <a:r>
              <a:rPr lang="zh-TW" altLang="en-US" sz="23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會把發電機燒壞。</a:t>
            </a:r>
            <a:r>
              <a:rPr lang="zh-TW" altLang="en-US" sz="24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24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</a:br>
            <a:r>
              <a:rPr lang="zh-TW" altLang="en-US" sz="24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2400" dirty="0">
                <a:solidFill>
                  <a:schemeClr val="bg2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</a:br>
            <a:endParaRPr lang="zh-TW" altLang="en-US" sz="2400" dirty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endParaRPr lang="zh-TW" altLang="en-US" sz="2500" dirty="0">
              <a:solidFill>
                <a:schemeClr val="bg2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729" y="4377661"/>
            <a:ext cx="3217624" cy="2303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860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582</Words>
  <Application>Microsoft Office PowerPoint</Application>
  <PresentationFormat>如螢幕大小 (4:3)</PresentationFormat>
  <Paragraphs>80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Office 佈景主題</vt:lpstr>
      <vt:lpstr>風能</vt:lpstr>
      <vt:lpstr>目錄</vt:lpstr>
      <vt:lpstr>前言</vt:lpstr>
      <vt:lpstr>風能優點</vt:lpstr>
      <vt:lpstr>風能缺點</vt:lpstr>
      <vt:lpstr>風能之應用</vt:lpstr>
      <vt:lpstr>一.風力發電機</vt:lpstr>
      <vt:lpstr>二.磨坊與灌溉</vt:lpstr>
      <vt:lpstr>風車介紹</vt:lpstr>
      <vt:lpstr>台灣風力發電(一)</vt:lpstr>
      <vt:lpstr>台灣風力發電(二)</vt:lpstr>
      <vt:lpstr>結論</vt:lpstr>
      <vt:lpstr>參考資料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Administrator</dc:creator>
  <cp:lastModifiedBy>Administrator</cp:lastModifiedBy>
  <cp:revision>37</cp:revision>
  <dcterms:created xsi:type="dcterms:W3CDTF">2012-12-16T03:22:43Z</dcterms:created>
  <dcterms:modified xsi:type="dcterms:W3CDTF">2012-12-16T14:10:19Z</dcterms:modified>
</cp:coreProperties>
</file>