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9" r:id="rId13"/>
    <p:sldId id="267" r:id="rId14"/>
    <p:sldId id="268" r:id="rId15"/>
    <p:sldId id="269" r:id="rId16"/>
    <p:sldId id="270" r:id="rId17"/>
    <p:sldId id="271" r:id="rId18"/>
    <p:sldId id="272" r:id="rId19"/>
    <p:sldId id="273" r:id="rId20"/>
    <p:sldId id="274" r:id="rId21"/>
    <p:sldId id="280" r:id="rId22"/>
    <p:sldId id="275" r:id="rId23"/>
    <p:sldId id="277" r:id="rId24"/>
    <p:sldId id="278" r:id="rId25"/>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3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E6C6CB3F-3781-4DEC-8BC2-69F7742A2E46}" type="datetimeFigureOut">
              <a:rPr lang="zh-TW" altLang="en-US" smtClean="0"/>
              <a:t>2015/12/29</a:t>
            </a:fld>
            <a:endParaRPr lang="zh-TW" alt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zh-TW" alt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8354D51-1A75-4280-8198-9B0244E7FE74}" type="slidenum">
              <a:rPr lang="zh-TW" altLang="en-US" smtClean="0"/>
              <a:t>‹#›</a:t>
            </a:fld>
            <a:endParaRPr lang="zh-TW" alt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nchor="ct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E6C6CB3F-3781-4DEC-8BC2-69F7742A2E46}" type="datetimeFigureOut">
              <a:rPr lang="zh-TW" altLang="en-US" smtClean="0"/>
              <a:t>2015/12/29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88354D51-1A75-4280-8198-9B0244E7FE74}" type="slidenum">
              <a:rPr lang="zh-TW" altLang="en-US" smtClean="0"/>
              <a:t>‹#›</a:t>
            </a:fld>
            <a:endParaRPr lang="zh-TW" alt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E6C6CB3F-3781-4DEC-8BC2-69F7742A2E46}" type="datetimeFigureOut">
              <a:rPr lang="zh-TW" altLang="en-US" smtClean="0"/>
              <a:t>2015/12/29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88354D51-1A75-4280-8198-9B0244E7FE74}" type="slidenum">
              <a:rPr lang="zh-TW" altLang="en-US" smtClean="0"/>
              <a:t>‹#›</a:t>
            </a:fld>
            <a:endParaRPr lang="zh-TW" alt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E6C6CB3F-3781-4DEC-8BC2-69F7742A2E46}" type="datetimeFigureOut">
              <a:rPr lang="zh-TW" altLang="en-US" smtClean="0"/>
              <a:t>2015/12/29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88354D51-1A75-4280-8198-9B0244E7FE74}" type="slidenum">
              <a:rPr lang="zh-TW" altLang="en-US" smtClean="0"/>
              <a:t>‹#›</a:t>
            </a:fld>
            <a:endParaRPr lang="zh-TW" altLang="en-US"/>
          </a:p>
        </p:txBody>
      </p:sp>
      <p:sp>
        <p:nvSpPr>
          <p:cNvPr id="11" name="Title 10"/>
          <p:cNvSpPr>
            <a:spLocks noGrp="1"/>
          </p:cNvSpPr>
          <p:nvPr>
            <p:ph type="title"/>
          </p:nvPr>
        </p:nvSpPr>
        <p:spPr/>
        <p:txBody>
          <a:bodyPr/>
          <a:lstStyle/>
          <a:p>
            <a:r>
              <a:rPr lang="zh-TW" altLang="en-US" smtClean="0"/>
              <a:t>按一下以編輯母片標題樣式</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E6C6CB3F-3781-4DEC-8BC2-69F7742A2E46}" type="datetimeFigureOut">
              <a:rPr lang="zh-TW" altLang="en-US" smtClean="0"/>
              <a:t>2015/12/29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88354D51-1A75-4280-8198-9B0244E7FE74}" type="slidenum">
              <a:rPr lang="zh-TW" altLang="en-US" smtClean="0"/>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6C6CB3F-3781-4DEC-8BC2-69F7742A2E46}" type="datetimeFigureOut">
              <a:rPr lang="zh-TW" altLang="en-US" smtClean="0"/>
              <a:t>2015/12/29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88354D51-1A75-4280-8198-9B0244E7FE74}" type="slidenum">
              <a:rPr lang="zh-TW" altLang="en-US" smtClean="0"/>
              <a:t>‹#›</a:t>
            </a:fld>
            <a:endParaRPr lang="zh-TW" altLang="en-US"/>
          </a:p>
        </p:txBody>
      </p:sp>
      <p:sp>
        <p:nvSpPr>
          <p:cNvPr id="12" name="Title 11"/>
          <p:cNvSpPr>
            <a:spLocks noGrp="1"/>
          </p:cNvSpPr>
          <p:nvPr>
            <p:ph type="title"/>
          </p:nvPr>
        </p:nvSpPr>
        <p:spPr/>
        <p:txBody>
          <a:bodyPr/>
          <a:lstStyle>
            <a:lvl1pPr>
              <a:defRPr>
                <a:solidFill>
                  <a:schemeClr val="tx2"/>
                </a:solidFill>
              </a:defRPr>
            </a:lvl1pPr>
          </a:lstStyle>
          <a:p>
            <a:r>
              <a:rPr lang="zh-TW" altLang="en-US" smtClean="0"/>
              <a:t>按一下以編輯母片標題樣式</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E6C6CB3F-3781-4DEC-8BC2-69F7742A2E46}" type="datetimeFigureOut">
              <a:rPr lang="zh-TW" altLang="en-US" smtClean="0"/>
              <a:t>2015/12/29</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88354D51-1A75-4280-8198-9B0244E7FE74}" type="slidenum">
              <a:rPr lang="zh-TW" altLang="en-US" smtClean="0"/>
              <a:t>‹#›</a:t>
            </a:fld>
            <a:endParaRPr lang="zh-TW" alt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E6C6CB3F-3781-4DEC-8BC2-69F7742A2E46}" type="datetimeFigureOut">
              <a:rPr lang="zh-TW" altLang="en-US" smtClean="0"/>
              <a:t>2015/12/29</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88354D51-1A75-4280-8198-9B0244E7FE74}" type="slidenum">
              <a:rPr lang="zh-TW" altLang="en-US" smtClean="0"/>
              <a:t>‹#›</a:t>
            </a:fld>
            <a:endParaRPr lang="zh-TW" alt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C6CB3F-3781-4DEC-8BC2-69F7742A2E46}" type="datetimeFigureOut">
              <a:rPr lang="zh-TW" altLang="en-US" smtClean="0"/>
              <a:t>2015/12/29</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88354D51-1A75-4280-8198-9B0244E7FE74}"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zh-TW" altLang="en-US" smtClean="0"/>
              <a:t>按一下以編輯母片標題樣式</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E6C6CB3F-3781-4DEC-8BC2-69F7742A2E46}" type="datetimeFigureOut">
              <a:rPr lang="zh-TW" altLang="en-US" smtClean="0"/>
              <a:t>2015/12/29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88354D51-1A75-4280-8198-9B0244E7FE74}" type="slidenum">
              <a:rPr lang="zh-TW" altLang="en-US" smtClean="0"/>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zh-TW" altLang="en-US" smtClean="0"/>
              <a:t>按一下以編輯母片標題樣式</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E6C6CB3F-3781-4DEC-8BC2-69F7742A2E46}" type="datetimeFigureOut">
              <a:rPr lang="zh-TW" altLang="en-US" smtClean="0"/>
              <a:t>2015/12/29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88354D51-1A75-4280-8198-9B0244E7FE74}" type="slidenum">
              <a:rPr lang="zh-TW" altLang="en-US" smtClean="0"/>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E6C6CB3F-3781-4DEC-8BC2-69F7742A2E46}" type="datetimeFigureOut">
              <a:rPr lang="zh-TW" altLang="en-US" smtClean="0"/>
              <a:t>2015/12/29</a:t>
            </a:fld>
            <a:endParaRPr lang="zh-TW" alt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zh-TW" alt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88354D51-1A75-4280-8198-9B0244E7FE74}"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11560" y="1412776"/>
            <a:ext cx="7772400" cy="1800200"/>
          </a:xfrm>
        </p:spPr>
        <p:txBody>
          <a:bodyPr>
            <a:noAutofit/>
          </a:bodyPr>
          <a:lstStyle/>
          <a:p>
            <a:r>
              <a:rPr lang="zh-TW" altLang="zh-TW" sz="5400" b="1" dirty="0">
                <a:solidFill>
                  <a:schemeClr val="bg2">
                    <a:lumMod val="10000"/>
                  </a:schemeClr>
                </a:solidFill>
                <a:latin typeface="華康隸書體W7(P)" pitchFamily="2" charset="-120"/>
                <a:ea typeface="華康隸書體W7(P)" pitchFamily="2" charset="-120"/>
              </a:rPr>
              <a:t>台灣石化</a:t>
            </a:r>
            <a:r>
              <a:rPr lang="zh-TW" altLang="zh-TW" sz="5400" b="1" dirty="0" smtClean="0">
                <a:solidFill>
                  <a:schemeClr val="bg2">
                    <a:lumMod val="10000"/>
                  </a:schemeClr>
                </a:solidFill>
                <a:latin typeface="華康隸書體W7(P)" pitchFamily="2" charset="-120"/>
                <a:ea typeface="華康隸書體W7(P)" pitchFamily="2" charset="-120"/>
              </a:rPr>
              <a:t>產業</a:t>
            </a:r>
            <a:r>
              <a:rPr lang="en-US" altLang="zh-TW" sz="5400" b="1" dirty="0" smtClean="0">
                <a:solidFill>
                  <a:schemeClr val="bg2">
                    <a:lumMod val="10000"/>
                  </a:schemeClr>
                </a:solidFill>
                <a:latin typeface="華康隸書體W7(P)" pitchFamily="2" charset="-120"/>
                <a:ea typeface="華康隸書體W7(P)" pitchFamily="2" charset="-120"/>
              </a:rPr>
              <a:t/>
            </a:r>
            <a:br>
              <a:rPr lang="en-US" altLang="zh-TW" sz="5400" b="1" dirty="0" smtClean="0">
                <a:solidFill>
                  <a:schemeClr val="bg2">
                    <a:lumMod val="10000"/>
                  </a:schemeClr>
                </a:solidFill>
                <a:latin typeface="華康隸書體W7(P)" pitchFamily="2" charset="-120"/>
                <a:ea typeface="華康隸書體W7(P)" pitchFamily="2" charset="-120"/>
              </a:rPr>
            </a:br>
            <a:r>
              <a:rPr lang="zh-TW" altLang="zh-TW" sz="5400" b="1" dirty="0" smtClean="0">
                <a:solidFill>
                  <a:schemeClr val="bg2">
                    <a:lumMod val="10000"/>
                  </a:schemeClr>
                </a:solidFill>
                <a:latin typeface="華康隸書體W7(P)" pitchFamily="2" charset="-120"/>
                <a:ea typeface="華康隸書體W7(P)" pitchFamily="2" charset="-120"/>
              </a:rPr>
              <a:t>發展</a:t>
            </a:r>
            <a:r>
              <a:rPr lang="zh-TW" altLang="zh-TW" sz="5400" b="1" dirty="0">
                <a:solidFill>
                  <a:schemeClr val="bg2">
                    <a:lumMod val="10000"/>
                  </a:schemeClr>
                </a:solidFill>
                <a:latin typeface="華康隸書體W7(P)" pitchFamily="2" charset="-120"/>
                <a:ea typeface="華康隸書體W7(P)" pitchFamily="2" charset="-120"/>
              </a:rPr>
              <a:t>歷程與現狀</a:t>
            </a:r>
            <a:r>
              <a:rPr lang="zh-TW" altLang="zh-TW" sz="5400" dirty="0">
                <a:solidFill>
                  <a:schemeClr val="bg2">
                    <a:lumMod val="10000"/>
                  </a:schemeClr>
                </a:solidFill>
                <a:latin typeface="標楷體" panose="03000509000000000000" pitchFamily="65" charset="-120"/>
                <a:ea typeface="標楷體" panose="03000509000000000000" pitchFamily="65" charset="-120"/>
              </a:rPr>
              <a:t/>
            </a:r>
            <a:br>
              <a:rPr lang="zh-TW" altLang="zh-TW" sz="5400" dirty="0">
                <a:solidFill>
                  <a:schemeClr val="bg2">
                    <a:lumMod val="10000"/>
                  </a:schemeClr>
                </a:solidFill>
                <a:latin typeface="標楷體" panose="03000509000000000000" pitchFamily="65" charset="-120"/>
                <a:ea typeface="標楷體" panose="03000509000000000000" pitchFamily="65" charset="-120"/>
              </a:rPr>
            </a:br>
            <a:endParaRPr lang="zh-TW" altLang="en-US" sz="5400" dirty="0">
              <a:solidFill>
                <a:schemeClr val="bg2">
                  <a:lumMod val="10000"/>
                </a:schemeClr>
              </a:solidFill>
              <a:latin typeface="標楷體" panose="03000509000000000000" pitchFamily="65" charset="-120"/>
              <a:ea typeface="標楷體" panose="03000509000000000000" pitchFamily="65" charset="-120"/>
            </a:endParaRPr>
          </a:p>
        </p:txBody>
      </p:sp>
      <p:sp>
        <p:nvSpPr>
          <p:cNvPr id="3" name="副標題 2"/>
          <p:cNvSpPr>
            <a:spLocks noGrp="1"/>
          </p:cNvSpPr>
          <p:nvPr>
            <p:ph type="subTitle" idx="1"/>
          </p:nvPr>
        </p:nvSpPr>
        <p:spPr>
          <a:xfrm>
            <a:off x="1763688" y="2636912"/>
            <a:ext cx="5616624" cy="1046440"/>
          </a:xfrm>
        </p:spPr>
        <p:txBody>
          <a:bodyPr>
            <a:normAutofit fontScale="25000" lnSpcReduction="20000"/>
          </a:bodyPr>
          <a:lstStyle/>
          <a:p>
            <a:r>
              <a:rPr lang="zh-TW" altLang="zh-TW" sz="17600" b="1" dirty="0" smtClean="0">
                <a:solidFill>
                  <a:schemeClr val="bg1">
                    <a:lumMod val="95000"/>
                    <a:lumOff val="5000"/>
                  </a:schemeClr>
                </a:solidFill>
                <a:latin typeface="華康隸書體W7(P)" pitchFamily="2" charset="-120"/>
                <a:ea typeface="華康隸書體W7(P)" pitchFamily="2" charset="-120"/>
              </a:rPr>
              <a:t>第五</a:t>
            </a:r>
            <a:r>
              <a:rPr lang="zh-TW" altLang="zh-TW" sz="17600" b="1" dirty="0">
                <a:solidFill>
                  <a:schemeClr val="bg1">
                    <a:lumMod val="95000"/>
                    <a:lumOff val="5000"/>
                  </a:schemeClr>
                </a:solidFill>
                <a:latin typeface="華康隸書體W7(P)" pitchFamily="2" charset="-120"/>
                <a:ea typeface="華康隸書體W7(P)" pitchFamily="2" charset="-120"/>
              </a:rPr>
              <a:t>組</a:t>
            </a:r>
            <a:endParaRPr lang="zh-TW" altLang="zh-TW" sz="17600" dirty="0">
              <a:solidFill>
                <a:schemeClr val="bg1">
                  <a:lumMod val="95000"/>
                  <a:lumOff val="5000"/>
                </a:schemeClr>
              </a:solidFill>
              <a:latin typeface="華康隸書體W7(P)" pitchFamily="2" charset="-120"/>
              <a:ea typeface="華康隸書體W7(P)" pitchFamily="2" charset="-120"/>
            </a:endParaRPr>
          </a:p>
          <a:p>
            <a:r>
              <a:rPr lang="en-US" altLang="zh-TW" b="1" dirty="0"/>
              <a:t> </a:t>
            </a:r>
            <a:endParaRPr lang="zh-TW" altLang="zh-TW" dirty="0"/>
          </a:p>
          <a:p>
            <a:r>
              <a:rPr lang="en-US" altLang="zh-TW" b="1" dirty="0"/>
              <a:t> </a:t>
            </a:r>
            <a:endParaRPr lang="zh-TW" altLang="zh-TW" dirty="0"/>
          </a:p>
          <a:p>
            <a:r>
              <a:rPr lang="en-US" altLang="zh-TW" b="1" dirty="0">
                <a:solidFill>
                  <a:schemeClr val="bg2">
                    <a:lumMod val="10000"/>
                  </a:schemeClr>
                </a:solidFill>
              </a:rPr>
              <a:t> </a:t>
            </a:r>
            <a:endParaRPr lang="zh-TW" altLang="zh-TW" dirty="0">
              <a:solidFill>
                <a:schemeClr val="bg2">
                  <a:lumMod val="10000"/>
                </a:schemeClr>
              </a:solidFill>
            </a:endParaRPr>
          </a:p>
          <a:p>
            <a:endParaRPr lang="zh-TW" altLang="en-US" dirty="0"/>
          </a:p>
        </p:txBody>
      </p:sp>
      <p:sp>
        <p:nvSpPr>
          <p:cNvPr id="5" name="文字方塊 4"/>
          <p:cNvSpPr txBox="1"/>
          <p:nvPr/>
        </p:nvSpPr>
        <p:spPr>
          <a:xfrm>
            <a:off x="2953172" y="3645024"/>
            <a:ext cx="4104456" cy="2954655"/>
          </a:xfrm>
          <a:prstGeom prst="rect">
            <a:avLst/>
          </a:prstGeom>
          <a:noFill/>
        </p:spPr>
        <p:txBody>
          <a:bodyPr wrap="square" rtlCol="0">
            <a:spAutoFit/>
          </a:bodyPr>
          <a:lstStyle/>
          <a:p>
            <a:r>
              <a:rPr lang="zh-TW" altLang="zh-TW" sz="2400" b="1" dirty="0" smtClean="0">
                <a:solidFill>
                  <a:schemeClr val="bg1">
                    <a:lumMod val="95000"/>
                    <a:lumOff val="5000"/>
                  </a:schemeClr>
                </a:solidFill>
                <a:latin typeface="華康隸書體W7(P)" pitchFamily="2" charset="-120"/>
                <a:ea typeface="華康隸書體W7(P)" pitchFamily="2" charset="-120"/>
              </a:rPr>
              <a:t>組員：</a:t>
            </a:r>
            <a:r>
              <a:rPr lang="en-US" altLang="zh-TW" sz="2400" b="1" dirty="0" smtClean="0">
                <a:solidFill>
                  <a:schemeClr val="bg1">
                    <a:lumMod val="95000"/>
                    <a:lumOff val="5000"/>
                  </a:schemeClr>
                </a:solidFill>
                <a:latin typeface="華康隸書體W7(P)" pitchFamily="2" charset="-120"/>
                <a:ea typeface="華康隸書體W7(P)" pitchFamily="2" charset="-120"/>
              </a:rPr>
              <a:t>4A240048 </a:t>
            </a:r>
            <a:r>
              <a:rPr lang="zh-TW" altLang="zh-TW" sz="2400" b="1" dirty="0" smtClean="0">
                <a:solidFill>
                  <a:schemeClr val="bg1">
                    <a:lumMod val="95000"/>
                    <a:lumOff val="5000"/>
                  </a:schemeClr>
                </a:solidFill>
                <a:latin typeface="華康隸書體W7(P)" pitchFamily="2" charset="-120"/>
                <a:ea typeface="華康隸書體W7(P)" pitchFamily="2" charset="-120"/>
              </a:rPr>
              <a:t>黃泓凱</a:t>
            </a:r>
            <a:endParaRPr lang="zh-TW" altLang="zh-TW" sz="2400" dirty="0" smtClean="0">
              <a:solidFill>
                <a:schemeClr val="bg1">
                  <a:lumMod val="95000"/>
                  <a:lumOff val="5000"/>
                </a:schemeClr>
              </a:solidFill>
              <a:latin typeface="華康隸書體W7(P)" pitchFamily="2" charset="-120"/>
              <a:ea typeface="華康隸書體W7(P)" pitchFamily="2" charset="-120"/>
            </a:endParaRPr>
          </a:p>
          <a:p>
            <a:r>
              <a:rPr lang="zh-TW" altLang="zh-TW" sz="2400" b="1" dirty="0" smtClean="0">
                <a:solidFill>
                  <a:schemeClr val="bg1">
                    <a:lumMod val="95000"/>
                    <a:lumOff val="5000"/>
                  </a:schemeClr>
                </a:solidFill>
                <a:latin typeface="華康隸書體W7(P)" pitchFamily="2" charset="-120"/>
                <a:ea typeface="華康隸書體W7(P)" pitchFamily="2" charset="-120"/>
              </a:rPr>
              <a:t>　　　</a:t>
            </a:r>
            <a:r>
              <a:rPr lang="en-US" altLang="zh-TW" sz="2400" b="1" dirty="0" smtClean="0">
                <a:solidFill>
                  <a:schemeClr val="bg1">
                    <a:lumMod val="95000"/>
                    <a:lumOff val="5000"/>
                  </a:schemeClr>
                </a:solidFill>
                <a:latin typeface="華康隸書體W7(P)" pitchFamily="2" charset="-120"/>
                <a:ea typeface="華康隸書體W7(P)" pitchFamily="2" charset="-120"/>
              </a:rPr>
              <a:t>4A240067 </a:t>
            </a:r>
            <a:r>
              <a:rPr lang="zh-TW" altLang="zh-TW" sz="2400" b="1" dirty="0" smtClean="0">
                <a:solidFill>
                  <a:schemeClr val="bg1">
                    <a:lumMod val="95000"/>
                    <a:lumOff val="5000"/>
                  </a:schemeClr>
                </a:solidFill>
                <a:latin typeface="華康隸書體W7(P)" pitchFamily="2" charset="-120"/>
                <a:ea typeface="華康隸書體W7(P)" pitchFamily="2" charset="-120"/>
              </a:rPr>
              <a:t>劉俊承</a:t>
            </a:r>
            <a:endParaRPr lang="zh-TW" altLang="zh-TW" sz="2400" dirty="0" smtClean="0">
              <a:solidFill>
                <a:schemeClr val="bg1">
                  <a:lumMod val="95000"/>
                  <a:lumOff val="5000"/>
                </a:schemeClr>
              </a:solidFill>
              <a:latin typeface="華康隸書體W7(P)" pitchFamily="2" charset="-120"/>
              <a:ea typeface="華康隸書體W7(P)" pitchFamily="2" charset="-120"/>
            </a:endParaRPr>
          </a:p>
          <a:p>
            <a:r>
              <a:rPr lang="zh-TW" altLang="zh-TW" sz="2400" b="1" dirty="0" smtClean="0">
                <a:solidFill>
                  <a:schemeClr val="bg1">
                    <a:lumMod val="95000"/>
                    <a:lumOff val="5000"/>
                  </a:schemeClr>
                </a:solidFill>
                <a:latin typeface="華康隸書體W7(P)" pitchFamily="2" charset="-120"/>
                <a:ea typeface="華康隸書體W7(P)" pitchFamily="2" charset="-120"/>
              </a:rPr>
              <a:t>　　　</a:t>
            </a:r>
            <a:r>
              <a:rPr lang="en-US" altLang="zh-TW" sz="2400" b="1" dirty="0" smtClean="0">
                <a:solidFill>
                  <a:schemeClr val="bg1">
                    <a:lumMod val="95000"/>
                    <a:lumOff val="5000"/>
                  </a:schemeClr>
                </a:solidFill>
                <a:latin typeface="華康隸書體W7(P)" pitchFamily="2" charset="-120"/>
                <a:ea typeface="華康隸書體W7(P)" pitchFamily="2" charset="-120"/>
              </a:rPr>
              <a:t>4A240069 </a:t>
            </a:r>
            <a:r>
              <a:rPr lang="zh-TW" altLang="zh-TW" sz="2400" b="1" dirty="0" smtClean="0">
                <a:solidFill>
                  <a:schemeClr val="bg1">
                    <a:lumMod val="95000"/>
                    <a:lumOff val="5000"/>
                  </a:schemeClr>
                </a:solidFill>
                <a:latin typeface="華康隸書體W7(P)" pitchFamily="2" charset="-120"/>
                <a:ea typeface="華康隸書體W7(P)" pitchFamily="2" charset="-120"/>
              </a:rPr>
              <a:t>王仁宏</a:t>
            </a:r>
            <a:endParaRPr lang="zh-TW" altLang="zh-TW" sz="2400" dirty="0" smtClean="0">
              <a:solidFill>
                <a:schemeClr val="bg1">
                  <a:lumMod val="95000"/>
                  <a:lumOff val="5000"/>
                </a:schemeClr>
              </a:solidFill>
              <a:latin typeface="華康隸書體W7(P)" pitchFamily="2" charset="-120"/>
              <a:ea typeface="華康隸書體W7(P)" pitchFamily="2" charset="-120"/>
            </a:endParaRPr>
          </a:p>
          <a:p>
            <a:r>
              <a:rPr lang="zh-TW" altLang="zh-TW" sz="2400" b="1" dirty="0" smtClean="0">
                <a:solidFill>
                  <a:schemeClr val="bg1">
                    <a:lumMod val="95000"/>
                    <a:lumOff val="5000"/>
                  </a:schemeClr>
                </a:solidFill>
                <a:latin typeface="華康隸書體W7(P)" pitchFamily="2" charset="-120"/>
                <a:ea typeface="華康隸書體W7(P)" pitchFamily="2" charset="-120"/>
              </a:rPr>
              <a:t>　　　</a:t>
            </a:r>
            <a:r>
              <a:rPr lang="en-US" altLang="zh-TW" sz="2400" b="1" dirty="0" smtClean="0">
                <a:solidFill>
                  <a:schemeClr val="bg1">
                    <a:lumMod val="95000"/>
                    <a:lumOff val="5000"/>
                  </a:schemeClr>
                </a:solidFill>
                <a:latin typeface="華康隸書體W7(P)" pitchFamily="2" charset="-120"/>
                <a:ea typeface="華康隸書體W7(P)" pitchFamily="2" charset="-120"/>
              </a:rPr>
              <a:t>4A240071 </a:t>
            </a:r>
            <a:r>
              <a:rPr lang="zh-TW" altLang="zh-TW" sz="2400" b="1" dirty="0" smtClean="0">
                <a:solidFill>
                  <a:schemeClr val="bg1">
                    <a:lumMod val="95000"/>
                    <a:lumOff val="5000"/>
                  </a:schemeClr>
                </a:solidFill>
                <a:latin typeface="華康隸書體W7(P)" pitchFamily="2" charset="-120"/>
                <a:ea typeface="華康隸書體W7(P)" pitchFamily="2" charset="-120"/>
              </a:rPr>
              <a:t>魯柏瑞</a:t>
            </a:r>
            <a:endParaRPr lang="zh-TW" altLang="zh-TW" sz="2400" dirty="0" smtClean="0">
              <a:solidFill>
                <a:schemeClr val="bg1">
                  <a:lumMod val="95000"/>
                  <a:lumOff val="5000"/>
                </a:schemeClr>
              </a:solidFill>
              <a:latin typeface="華康隸書體W7(P)" pitchFamily="2" charset="-120"/>
              <a:ea typeface="華康隸書體W7(P)" pitchFamily="2" charset="-120"/>
            </a:endParaRPr>
          </a:p>
          <a:p>
            <a:r>
              <a:rPr lang="zh-TW" altLang="zh-TW" sz="2400" b="1" dirty="0" smtClean="0">
                <a:solidFill>
                  <a:schemeClr val="bg1">
                    <a:lumMod val="95000"/>
                    <a:lumOff val="5000"/>
                  </a:schemeClr>
                </a:solidFill>
                <a:latin typeface="華康隸書體W7(P)" pitchFamily="2" charset="-120"/>
                <a:ea typeface="華康隸書體W7(P)" pitchFamily="2" charset="-120"/>
              </a:rPr>
              <a:t>　　　</a:t>
            </a:r>
            <a:r>
              <a:rPr lang="en-US" altLang="zh-TW" sz="2400" b="1" dirty="0" smtClean="0">
                <a:solidFill>
                  <a:schemeClr val="bg1">
                    <a:lumMod val="95000"/>
                    <a:lumOff val="5000"/>
                  </a:schemeClr>
                </a:solidFill>
                <a:latin typeface="華康隸書體W7(P)" pitchFamily="2" charset="-120"/>
                <a:ea typeface="華康隸書體W7(P)" pitchFamily="2" charset="-120"/>
              </a:rPr>
              <a:t>4A240086 </a:t>
            </a:r>
            <a:r>
              <a:rPr lang="zh-TW" altLang="zh-TW" sz="2400" b="1" dirty="0" smtClean="0">
                <a:solidFill>
                  <a:schemeClr val="bg1">
                    <a:lumMod val="95000"/>
                    <a:lumOff val="5000"/>
                  </a:schemeClr>
                </a:solidFill>
                <a:latin typeface="華康隸書體W7(P)" pitchFamily="2" charset="-120"/>
                <a:ea typeface="華康隸書體W7(P)" pitchFamily="2" charset="-120"/>
              </a:rPr>
              <a:t>葉俊賦</a:t>
            </a:r>
            <a:endParaRPr lang="zh-TW" altLang="zh-TW" sz="2400" dirty="0" smtClean="0">
              <a:solidFill>
                <a:schemeClr val="bg1">
                  <a:lumMod val="95000"/>
                  <a:lumOff val="5000"/>
                </a:schemeClr>
              </a:solidFill>
              <a:latin typeface="華康隸書體W7(P)" pitchFamily="2" charset="-120"/>
              <a:ea typeface="華康隸書體W7(P)" pitchFamily="2" charset="-120"/>
            </a:endParaRPr>
          </a:p>
          <a:p>
            <a:r>
              <a:rPr lang="zh-TW" altLang="zh-TW" sz="2400" b="1" dirty="0" smtClean="0">
                <a:solidFill>
                  <a:schemeClr val="bg1">
                    <a:lumMod val="95000"/>
                    <a:lumOff val="5000"/>
                  </a:schemeClr>
                </a:solidFill>
                <a:latin typeface="華康隸書體W7(P)" pitchFamily="2" charset="-120"/>
                <a:ea typeface="華康隸書體W7(P)" pitchFamily="2" charset="-120"/>
              </a:rPr>
              <a:t>　　　</a:t>
            </a:r>
            <a:r>
              <a:rPr lang="en-US" altLang="zh-TW" sz="2400" b="1" dirty="0" smtClean="0">
                <a:solidFill>
                  <a:schemeClr val="bg1">
                    <a:lumMod val="95000"/>
                    <a:lumOff val="5000"/>
                  </a:schemeClr>
                </a:solidFill>
                <a:latin typeface="華康隸書體W7(P)" pitchFamily="2" charset="-120"/>
                <a:ea typeface="華康隸書體W7(P)" pitchFamily="2" charset="-120"/>
              </a:rPr>
              <a:t>4A240087 </a:t>
            </a:r>
            <a:r>
              <a:rPr lang="zh-TW" altLang="zh-TW" sz="2400" b="1" dirty="0" smtClean="0">
                <a:solidFill>
                  <a:schemeClr val="bg1">
                    <a:lumMod val="95000"/>
                    <a:lumOff val="5000"/>
                  </a:schemeClr>
                </a:solidFill>
                <a:latin typeface="華康隸書體W7(P)" pitchFamily="2" charset="-120"/>
                <a:ea typeface="華康隸書體W7(P)" pitchFamily="2" charset="-120"/>
              </a:rPr>
              <a:t>李宗彥</a:t>
            </a:r>
            <a:endParaRPr lang="zh-TW" altLang="zh-TW" sz="2400" dirty="0" smtClean="0">
              <a:solidFill>
                <a:schemeClr val="bg1">
                  <a:lumMod val="95000"/>
                  <a:lumOff val="5000"/>
                </a:schemeClr>
              </a:solidFill>
              <a:latin typeface="華康隸書體W7(P)" pitchFamily="2" charset="-120"/>
              <a:ea typeface="華康隸書體W7(P)" pitchFamily="2" charset="-120"/>
            </a:endParaRPr>
          </a:p>
          <a:p>
            <a:r>
              <a:rPr lang="zh-TW" altLang="zh-TW" sz="2400" b="1" dirty="0" smtClean="0">
                <a:solidFill>
                  <a:schemeClr val="bg1">
                    <a:lumMod val="95000"/>
                    <a:lumOff val="5000"/>
                  </a:schemeClr>
                </a:solidFill>
                <a:latin typeface="華康隸書體W7(P)" pitchFamily="2" charset="-120"/>
                <a:ea typeface="華康隸書體W7(P)" pitchFamily="2" charset="-120"/>
              </a:rPr>
              <a:t>　　　</a:t>
            </a:r>
            <a:r>
              <a:rPr lang="zh-TW" altLang="en-US" sz="2400" b="1" dirty="0" smtClean="0">
                <a:solidFill>
                  <a:schemeClr val="bg1">
                    <a:lumMod val="95000"/>
                    <a:lumOff val="5000"/>
                  </a:schemeClr>
                </a:solidFill>
                <a:latin typeface="華康隸書體W7(P)" pitchFamily="2" charset="-120"/>
                <a:ea typeface="華康隸書體W7(P)" pitchFamily="2" charset="-120"/>
              </a:rPr>
              <a:t>　　　　 </a:t>
            </a:r>
            <a:r>
              <a:rPr lang="zh-TW" altLang="zh-TW" sz="2400" b="1" dirty="0" smtClean="0">
                <a:solidFill>
                  <a:schemeClr val="bg1">
                    <a:lumMod val="95000"/>
                    <a:lumOff val="5000"/>
                  </a:schemeClr>
                </a:solidFill>
                <a:latin typeface="華康隸書體W7(P)" pitchFamily="2" charset="-120"/>
                <a:ea typeface="華康隸書體W7(P)" pitchFamily="2" charset="-120"/>
              </a:rPr>
              <a:t>學長</a:t>
            </a:r>
            <a:endParaRPr lang="zh-TW" altLang="zh-TW" sz="2400" dirty="0" smtClean="0">
              <a:solidFill>
                <a:schemeClr val="bg1">
                  <a:lumMod val="95000"/>
                  <a:lumOff val="5000"/>
                </a:schemeClr>
              </a:solidFill>
              <a:latin typeface="華康隸書體W7(P)" pitchFamily="2" charset="-120"/>
              <a:ea typeface="華康隸書體W7(P)" pitchFamily="2" charset="-120"/>
            </a:endParaRPr>
          </a:p>
          <a:p>
            <a:endParaRPr lang="zh-TW" altLang="en-US" dirty="0"/>
          </a:p>
        </p:txBody>
      </p:sp>
    </p:spTree>
    <p:extLst>
      <p:ext uri="{BB962C8B-B14F-4D97-AF65-F5344CB8AC3E}">
        <p14:creationId xmlns:p14="http://schemas.microsoft.com/office/powerpoint/2010/main" val="11409259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39552" y="2708920"/>
            <a:ext cx="8229600" cy="3096344"/>
          </a:xfrm>
        </p:spPr>
        <p:txBody>
          <a:bodyPr>
            <a:normAutofit/>
          </a:bodyPr>
          <a:lstStyle/>
          <a:p>
            <a:pPr marL="0" indent="0">
              <a:buNone/>
            </a:pPr>
            <a:r>
              <a:rPr lang="zh-TW" altLang="zh-TW" dirty="0"/>
              <a:t>　</a:t>
            </a:r>
            <a:r>
              <a:rPr lang="zh-TW" altLang="zh-TW" dirty="0">
                <a:latin typeface="標楷體" pitchFamily="65" charset="-120"/>
                <a:ea typeface="標楷體" pitchFamily="65" charset="-120"/>
              </a:rPr>
              <a:t>　在這段期間內，國家很清楚的顯示了它帶動並興建台灣石化業決心，並將其納入當時十大建設計畫的一部份。第二輕油裂解廠於</a:t>
            </a:r>
            <a:r>
              <a:rPr lang="en-US" altLang="zh-TW" dirty="0">
                <a:latin typeface="標楷體" pitchFamily="65" charset="-120"/>
                <a:ea typeface="標楷體" pitchFamily="65" charset="-120"/>
              </a:rPr>
              <a:t>1970</a:t>
            </a:r>
            <a:r>
              <a:rPr lang="zh-TW" altLang="zh-TW" dirty="0">
                <a:latin typeface="標楷體" pitchFamily="65" charset="-120"/>
                <a:ea typeface="標楷體" pitchFamily="65" charset="-120"/>
              </a:rPr>
              <a:t>年開工興建，於</a:t>
            </a:r>
            <a:r>
              <a:rPr lang="en-US" altLang="zh-TW" dirty="0">
                <a:latin typeface="標楷體" pitchFamily="65" charset="-120"/>
                <a:ea typeface="標楷體" pitchFamily="65" charset="-120"/>
              </a:rPr>
              <a:t>1975</a:t>
            </a:r>
            <a:r>
              <a:rPr lang="zh-TW" altLang="zh-TW" dirty="0">
                <a:latin typeface="標楷體" pitchFamily="65" charset="-120"/>
                <a:ea typeface="標楷體" pitchFamily="65" charset="-120"/>
              </a:rPr>
              <a:t>年完工。而在</a:t>
            </a:r>
            <a:r>
              <a:rPr lang="en-US" altLang="zh-TW" dirty="0">
                <a:latin typeface="標楷體" pitchFamily="65" charset="-120"/>
                <a:ea typeface="標楷體" pitchFamily="65" charset="-120"/>
              </a:rPr>
              <a:t>1973</a:t>
            </a:r>
            <a:r>
              <a:rPr lang="zh-TW" altLang="zh-TW" dirty="0">
                <a:latin typeface="標楷體" pitchFamily="65" charset="-120"/>
                <a:ea typeface="標楷體" pitchFamily="65" charset="-120"/>
              </a:rPr>
              <a:t>年起也已經開始策劃興建第三及第四輕油裂解廠，但是緊接著而來的第一次石油危機，則使得私人資本的投資意願減弱，因而延緩了計畫的進行。三輕於</a:t>
            </a:r>
            <a:r>
              <a:rPr lang="en-US" altLang="zh-TW" dirty="0">
                <a:latin typeface="標楷體" pitchFamily="65" charset="-120"/>
                <a:ea typeface="標楷體" pitchFamily="65" charset="-120"/>
              </a:rPr>
              <a:t>1978</a:t>
            </a:r>
            <a:r>
              <a:rPr lang="zh-TW" altLang="zh-TW" dirty="0">
                <a:latin typeface="標楷體" pitchFamily="65" charset="-120"/>
                <a:ea typeface="標楷體" pitchFamily="65" charset="-120"/>
              </a:rPr>
              <a:t>年開始投入生產，而四輕則是在</a:t>
            </a:r>
            <a:r>
              <a:rPr lang="en-US" altLang="zh-TW" dirty="0">
                <a:latin typeface="標楷體" pitchFamily="65" charset="-120"/>
                <a:ea typeface="標楷體" pitchFamily="65" charset="-120"/>
              </a:rPr>
              <a:t>1984</a:t>
            </a:r>
            <a:r>
              <a:rPr lang="zh-TW" altLang="zh-TW" dirty="0">
                <a:latin typeface="標楷體" pitchFamily="65" charset="-120"/>
                <a:ea typeface="標楷體" pitchFamily="65" charset="-120"/>
              </a:rPr>
              <a:t>年。</a:t>
            </a:r>
            <a:r>
              <a:rPr lang="en-US" altLang="zh-TW" dirty="0">
                <a:latin typeface="標楷體" pitchFamily="65" charset="-120"/>
                <a:ea typeface="標楷體" pitchFamily="65" charset="-120"/>
              </a:rPr>
              <a:t> </a:t>
            </a:r>
            <a:r>
              <a:rPr lang="en-US" altLang="zh-TW" dirty="0"/>
              <a:t/>
            </a:r>
            <a:br>
              <a:rPr lang="en-US" altLang="zh-TW" dirty="0"/>
            </a:br>
            <a:endParaRPr lang="zh-TW" altLang="en-US" dirty="0"/>
          </a:p>
        </p:txBody>
      </p:sp>
      <p:sp>
        <p:nvSpPr>
          <p:cNvPr id="4" name="內容版面配置區 2"/>
          <p:cNvSpPr txBox="1">
            <a:spLocks/>
          </p:cNvSpPr>
          <p:nvPr/>
        </p:nvSpPr>
        <p:spPr>
          <a:xfrm>
            <a:off x="971600" y="1988840"/>
            <a:ext cx="4104456" cy="864095"/>
          </a:xfrm>
          <a:prstGeom prst="rect">
            <a:avLst/>
          </a:prstGeom>
        </p:spPr>
        <p:txBody>
          <a:bodyPr vert="horz" lIns="91440" tIns="45720" rIns="91440" bIns="45720" rtlCol="0">
            <a:normAutofit lnSpcReduction="10000"/>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r>
              <a:rPr lang="zh-TW" altLang="zh-TW" sz="2800" b="1" dirty="0" smtClean="0">
                <a:solidFill>
                  <a:schemeClr val="accent5">
                    <a:lumMod val="50000"/>
                  </a:schemeClr>
                </a:solidFill>
                <a:latin typeface="華康隸書體W7(P)" pitchFamily="2" charset="-120"/>
                <a:ea typeface="華康隸書體W7(P)" pitchFamily="2" charset="-120"/>
              </a:rPr>
              <a:t>第四階段，</a:t>
            </a:r>
            <a:r>
              <a:rPr lang="en-US" altLang="zh-TW" sz="2800" b="1" dirty="0" smtClean="0">
                <a:solidFill>
                  <a:schemeClr val="accent5">
                    <a:lumMod val="50000"/>
                  </a:schemeClr>
                </a:solidFill>
                <a:latin typeface="華康隸書體W7(P)" pitchFamily="2" charset="-120"/>
                <a:ea typeface="華康隸書體W7(P)" pitchFamily="2" charset="-120"/>
              </a:rPr>
              <a:t>1973-84 </a:t>
            </a:r>
            <a:r>
              <a:rPr lang="en-US" altLang="zh-TW" dirty="0" smtClean="0"/>
              <a:t/>
            </a:r>
            <a:br>
              <a:rPr lang="en-US" altLang="zh-TW" dirty="0" smtClean="0"/>
            </a:br>
            <a:endParaRPr lang="zh-TW" altLang="en-US" dirty="0"/>
          </a:p>
        </p:txBody>
      </p:sp>
    </p:spTree>
    <p:extLst>
      <p:ext uri="{BB962C8B-B14F-4D97-AF65-F5344CB8AC3E}">
        <p14:creationId xmlns:p14="http://schemas.microsoft.com/office/powerpoint/2010/main" val="40585068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43608" y="2924944"/>
            <a:ext cx="7056784" cy="3456384"/>
          </a:xfrm>
        </p:spPr>
        <p:txBody>
          <a:bodyPr>
            <a:normAutofit/>
          </a:bodyPr>
          <a:lstStyle/>
          <a:p>
            <a:pPr marL="0" indent="0">
              <a:buNone/>
            </a:pPr>
            <a:r>
              <a:rPr lang="zh-TW" altLang="zh-TW" dirty="0">
                <a:latin typeface="標楷體" pitchFamily="65" charset="-120"/>
                <a:ea typeface="標楷體" pitchFamily="65" charset="-120"/>
              </a:rPr>
              <a:t>　　在</a:t>
            </a:r>
            <a:r>
              <a:rPr lang="en-US" altLang="zh-TW" dirty="0">
                <a:latin typeface="標楷體" pitchFamily="65" charset="-120"/>
                <a:ea typeface="標楷體" pitchFamily="65" charset="-120"/>
              </a:rPr>
              <a:t>1980</a:t>
            </a:r>
            <a:r>
              <a:rPr lang="zh-TW" altLang="zh-TW" dirty="0">
                <a:latin typeface="標楷體" pitchFamily="65" charset="-120"/>
                <a:ea typeface="標楷體" pitchFamily="65" charset="-120"/>
              </a:rPr>
              <a:t>年左右，正當第二次石油危機仍在持續、景氣全面低迷之中，政府決定擱置興建第五個輕油裂解廠的計畫；當時認為在</a:t>
            </a:r>
            <a:r>
              <a:rPr lang="en-US" altLang="zh-TW" dirty="0">
                <a:latin typeface="標楷體" pitchFamily="65" charset="-120"/>
                <a:ea typeface="標楷體" pitchFamily="65" charset="-120"/>
              </a:rPr>
              <a:t>1980</a:t>
            </a:r>
            <a:r>
              <a:rPr lang="zh-TW" altLang="zh-TW" dirty="0">
                <a:latin typeface="標楷體" pitchFamily="65" charset="-120"/>
                <a:ea typeface="標楷體" pitchFamily="65" charset="-120"/>
              </a:rPr>
              <a:t>年代，不應該再在台灣推動石化業的發展，因為台灣這一個缺乏自然資源的島嶼經濟，實不適宜再進一步發展石化業這等資本密集、能源密集、污染密集、自然資源密集的產業。</a:t>
            </a:r>
            <a:r>
              <a:rPr lang="en-US" altLang="zh-TW" dirty="0">
                <a:latin typeface="標楷體" pitchFamily="65" charset="-120"/>
                <a:ea typeface="標楷體" pitchFamily="65" charset="-120"/>
              </a:rPr>
              <a:t> </a:t>
            </a:r>
            <a:endParaRPr lang="zh-TW" altLang="en-US" dirty="0">
              <a:latin typeface="標楷體" pitchFamily="65" charset="-120"/>
              <a:ea typeface="標楷體" pitchFamily="65" charset="-120"/>
            </a:endParaRPr>
          </a:p>
        </p:txBody>
      </p:sp>
      <p:sp>
        <p:nvSpPr>
          <p:cNvPr id="4" name="內容版面配置區 2"/>
          <p:cNvSpPr txBox="1">
            <a:spLocks/>
          </p:cNvSpPr>
          <p:nvPr/>
        </p:nvSpPr>
        <p:spPr>
          <a:xfrm>
            <a:off x="827584" y="1988840"/>
            <a:ext cx="4680520" cy="864096"/>
          </a:xfrm>
          <a:prstGeom prst="rect">
            <a:avLst/>
          </a:prstGeom>
        </p:spPr>
        <p:txBody>
          <a:bodyPr vert="horz" lIns="91440" tIns="45720" rIns="91440" bIns="45720" rtlCol="0">
            <a:normAutofit lnSpcReduction="10000"/>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r>
              <a:rPr lang="zh-TW" altLang="zh-TW" sz="2800" b="1" dirty="0" smtClean="0">
                <a:solidFill>
                  <a:schemeClr val="accent5">
                    <a:lumMod val="50000"/>
                  </a:schemeClr>
                </a:solidFill>
                <a:latin typeface="華康隸書體W7(P)" pitchFamily="2" charset="-120"/>
                <a:ea typeface="華康隸書體W7(P)" pitchFamily="2" charset="-120"/>
              </a:rPr>
              <a:t>第五階段，</a:t>
            </a:r>
            <a:r>
              <a:rPr lang="en-US" altLang="zh-TW" sz="2800" b="1" dirty="0" smtClean="0">
                <a:solidFill>
                  <a:schemeClr val="accent5">
                    <a:lumMod val="50000"/>
                  </a:schemeClr>
                </a:solidFill>
                <a:latin typeface="華康隸書體W7(P)" pitchFamily="2" charset="-120"/>
                <a:ea typeface="華康隸書體W7(P)" pitchFamily="2" charset="-120"/>
              </a:rPr>
              <a:t>198</a:t>
            </a:r>
            <a:r>
              <a:rPr lang="en-US" altLang="zh-TW" sz="2800" b="1" dirty="0">
                <a:solidFill>
                  <a:schemeClr val="accent5">
                    <a:lumMod val="50000"/>
                  </a:schemeClr>
                </a:solidFill>
                <a:latin typeface="華康隸書體W7(P)" pitchFamily="2" charset="-120"/>
                <a:ea typeface="華康隸書體W7(P)" pitchFamily="2" charset="-120"/>
              </a:rPr>
              <a:t>0</a:t>
            </a:r>
            <a:r>
              <a:rPr lang="zh-TW" altLang="zh-TW" sz="2800" b="1" dirty="0" smtClean="0">
                <a:solidFill>
                  <a:schemeClr val="accent5">
                    <a:lumMod val="50000"/>
                  </a:schemeClr>
                </a:solidFill>
                <a:latin typeface="華康隸書體W7(P)" pitchFamily="2" charset="-120"/>
                <a:ea typeface="華康隸書體W7(P)" pitchFamily="2" charset="-120"/>
              </a:rPr>
              <a:t>年</a:t>
            </a:r>
            <a:r>
              <a:rPr lang="en-US" altLang="zh-TW" sz="2800" dirty="0" smtClean="0">
                <a:solidFill>
                  <a:schemeClr val="accent5">
                    <a:lumMod val="50000"/>
                  </a:schemeClr>
                </a:solidFill>
                <a:latin typeface="華康隸書體W7(P)" pitchFamily="2" charset="-120"/>
                <a:ea typeface="華康隸書體W7(P)" pitchFamily="2" charset="-120"/>
              </a:rPr>
              <a:t> </a:t>
            </a:r>
            <a:br>
              <a:rPr lang="en-US" altLang="zh-TW" sz="2800" dirty="0" smtClean="0">
                <a:solidFill>
                  <a:schemeClr val="accent5">
                    <a:lumMod val="50000"/>
                  </a:schemeClr>
                </a:solidFill>
                <a:latin typeface="華康隸書體W7(P)" pitchFamily="2" charset="-120"/>
                <a:ea typeface="華康隸書體W7(P)" pitchFamily="2" charset="-120"/>
              </a:rPr>
            </a:br>
            <a:r>
              <a:rPr lang="zh-TW" altLang="zh-TW" dirty="0" smtClean="0"/>
              <a:t>　　</a:t>
            </a:r>
            <a:endParaRPr lang="zh-TW" altLang="en-US" dirty="0"/>
          </a:p>
        </p:txBody>
      </p:sp>
    </p:spTree>
    <p:extLst>
      <p:ext uri="{BB962C8B-B14F-4D97-AF65-F5344CB8AC3E}">
        <p14:creationId xmlns:p14="http://schemas.microsoft.com/office/powerpoint/2010/main" val="34497619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txBox="1">
            <a:spLocks/>
          </p:cNvSpPr>
          <p:nvPr/>
        </p:nvSpPr>
        <p:spPr>
          <a:xfrm>
            <a:off x="827584" y="1988840"/>
            <a:ext cx="4680520" cy="864096"/>
          </a:xfrm>
          <a:prstGeom prst="rect">
            <a:avLst/>
          </a:prstGeom>
        </p:spPr>
        <p:txBody>
          <a:bodyPr vert="horz" lIns="91440" tIns="45720" rIns="91440" bIns="45720" rtlCol="0">
            <a:normAutofit lnSpcReduction="10000"/>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r>
              <a:rPr lang="zh-TW" altLang="zh-TW" sz="2800" b="1" dirty="0" smtClean="0">
                <a:solidFill>
                  <a:schemeClr val="accent5">
                    <a:lumMod val="50000"/>
                  </a:schemeClr>
                </a:solidFill>
                <a:latin typeface="華康隸書體W7(P)" pitchFamily="2" charset="-120"/>
                <a:ea typeface="華康隸書體W7(P)" pitchFamily="2" charset="-120"/>
              </a:rPr>
              <a:t>第五階段，</a:t>
            </a:r>
            <a:r>
              <a:rPr lang="en-US" altLang="zh-TW" sz="2800" b="1" dirty="0" smtClean="0">
                <a:solidFill>
                  <a:schemeClr val="accent5">
                    <a:lumMod val="50000"/>
                  </a:schemeClr>
                </a:solidFill>
                <a:latin typeface="華康隸書體W7(P)" pitchFamily="2" charset="-120"/>
                <a:ea typeface="華康隸書體W7(P)" pitchFamily="2" charset="-120"/>
              </a:rPr>
              <a:t>198</a:t>
            </a:r>
            <a:r>
              <a:rPr lang="en-US" altLang="zh-TW" sz="2800" b="1" dirty="0">
                <a:solidFill>
                  <a:schemeClr val="accent5">
                    <a:lumMod val="50000"/>
                  </a:schemeClr>
                </a:solidFill>
                <a:latin typeface="華康隸書體W7(P)" pitchFamily="2" charset="-120"/>
                <a:ea typeface="華康隸書體W7(P)" pitchFamily="2" charset="-120"/>
              </a:rPr>
              <a:t>0</a:t>
            </a:r>
            <a:r>
              <a:rPr lang="zh-TW" altLang="zh-TW" sz="2800" b="1" dirty="0" smtClean="0">
                <a:solidFill>
                  <a:schemeClr val="accent5">
                    <a:lumMod val="50000"/>
                  </a:schemeClr>
                </a:solidFill>
                <a:latin typeface="華康隸書體W7(P)" pitchFamily="2" charset="-120"/>
                <a:ea typeface="華康隸書體W7(P)" pitchFamily="2" charset="-120"/>
              </a:rPr>
              <a:t>年</a:t>
            </a:r>
            <a:r>
              <a:rPr lang="zh-TW" altLang="en-US" sz="2800" dirty="0">
                <a:solidFill>
                  <a:schemeClr val="accent5">
                    <a:lumMod val="50000"/>
                  </a:schemeClr>
                </a:solidFill>
                <a:latin typeface="華康隸書體W7(P)" pitchFamily="2" charset="-120"/>
                <a:ea typeface="華康隸書體W7(P)" pitchFamily="2" charset="-120"/>
              </a:rPr>
              <a:t>後</a:t>
            </a:r>
            <a:r>
              <a:rPr lang="zh-TW" altLang="en-US" sz="2800" dirty="0" smtClean="0">
                <a:solidFill>
                  <a:schemeClr val="accent5">
                    <a:lumMod val="50000"/>
                  </a:schemeClr>
                </a:solidFill>
                <a:latin typeface="華康隸書體W7(P)" pitchFamily="2" charset="-120"/>
                <a:ea typeface="華康隸書體W7(P)" pitchFamily="2" charset="-120"/>
              </a:rPr>
              <a:t>至今</a:t>
            </a:r>
            <a:r>
              <a:rPr lang="en-US" altLang="zh-TW" sz="2800" dirty="0" smtClean="0">
                <a:solidFill>
                  <a:schemeClr val="accent5">
                    <a:lumMod val="50000"/>
                  </a:schemeClr>
                </a:solidFill>
                <a:latin typeface="華康隸書體W7(P)" pitchFamily="2" charset="-120"/>
                <a:ea typeface="華康隸書體W7(P)" pitchFamily="2" charset="-120"/>
              </a:rPr>
              <a:t/>
            </a:r>
            <a:br>
              <a:rPr lang="en-US" altLang="zh-TW" sz="2800" dirty="0" smtClean="0">
                <a:solidFill>
                  <a:schemeClr val="accent5">
                    <a:lumMod val="50000"/>
                  </a:schemeClr>
                </a:solidFill>
                <a:latin typeface="華康隸書體W7(P)" pitchFamily="2" charset="-120"/>
                <a:ea typeface="華康隸書體W7(P)" pitchFamily="2" charset="-120"/>
              </a:rPr>
            </a:br>
            <a:r>
              <a:rPr lang="zh-TW" altLang="zh-TW" dirty="0" smtClean="0"/>
              <a:t>　　</a:t>
            </a:r>
            <a:endParaRPr lang="zh-TW" altLang="en-US" dirty="0"/>
          </a:p>
        </p:txBody>
      </p:sp>
      <p:sp>
        <p:nvSpPr>
          <p:cNvPr id="5" name="內容版面配置區 2"/>
          <p:cNvSpPr txBox="1">
            <a:spLocks/>
          </p:cNvSpPr>
          <p:nvPr/>
        </p:nvSpPr>
        <p:spPr>
          <a:xfrm>
            <a:off x="796380" y="2564904"/>
            <a:ext cx="7992888" cy="4149080"/>
          </a:xfrm>
          <a:prstGeom prst="rect">
            <a:avLst/>
          </a:prstGeom>
        </p:spPr>
        <p:txBody>
          <a:bodyPr vert="horz" lIns="91440" tIns="45720" rIns="91440" bIns="45720" rtlCol="0">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buFont typeface="Wingdings" pitchFamily="2" charset="2"/>
              <a:buNone/>
            </a:pPr>
            <a:r>
              <a:rPr lang="zh-TW" altLang="zh-TW" dirty="0" smtClean="0"/>
              <a:t>　　</a:t>
            </a:r>
            <a:r>
              <a:rPr lang="zh-TW" altLang="zh-TW" dirty="0" smtClean="0">
                <a:latin typeface="標楷體" pitchFamily="65" charset="-120"/>
                <a:ea typeface="標楷體" pitchFamily="65" charset="-120"/>
              </a:rPr>
              <a:t>在</a:t>
            </a:r>
            <a:r>
              <a:rPr lang="en-US" altLang="zh-TW" dirty="0" smtClean="0">
                <a:latin typeface="標楷體" pitchFamily="65" charset="-120"/>
                <a:ea typeface="標楷體" pitchFamily="65" charset="-120"/>
              </a:rPr>
              <a:t>1980</a:t>
            </a:r>
            <a:r>
              <a:rPr lang="zh-TW" altLang="zh-TW" dirty="0" smtClean="0">
                <a:latin typeface="標楷體" pitchFamily="65" charset="-120"/>
                <a:ea typeface="標楷體" pitchFamily="65" charset="-120"/>
              </a:rPr>
              <a:t>年代後期政治方面有很多的變化：解除戒嚴令、開始政治改革；而在經濟領域上，則在外匯、貿易、以及金融等方面開始自由化的措施。在這些變動之中，當初擱置五輕的決定也在</a:t>
            </a:r>
            <a:r>
              <a:rPr lang="en-US" altLang="zh-TW" dirty="0" smtClean="0">
                <a:latin typeface="標楷體" pitchFamily="65" charset="-120"/>
                <a:ea typeface="標楷體" pitchFamily="65" charset="-120"/>
              </a:rPr>
              <a:t>1986</a:t>
            </a:r>
            <a:r>
              <a:rPr lang="zh-TW" altLang="zh-TW" dirty="0" smtClean="0">
                <a:latin typeface="標楷體" pitchFamily="65" charset="-120"/>
                <a:ea typeface="標楷體" pitchFamily="65" charset="-120"/>
              </a:rPr>
              <a:t>年被推翻，但是廠址當地居民的環保抗爭使得五輕直到</a:t>
            </a:r>
            <a:r>
              <a:rPr lang="en-US" altLang="zh-TW" dirty="0" smtClean="0">
                <a:latin typeface="標楷體" pitchFamily="65" charset="-120"/>
                <a:ea typeface="標楷體" pitchFamily="65" charset="-120"/>
              </a:rPr>
              <a:t>1990</a:t>
            </a:r>
            <a:r>
              <a:rPr lang="zh-TW" altLang="zh-TW" dirty="0" smtClean="0">
                <a:latin typeface="標楷體" pitchFamily="65" charset="-120"/>
                <a:ea typeface="標楷體" pitchFamily="65" charset="-120"/>
              </a:rPr>
              <a:t>年才開始興建，於</a:t>
            </a:r>
            <a:r>
              <a:rPr lang="en-US" altLang="zh-TW" dirty="0" smtClean="0">
                <a:latin typeface="標楷體" pitchFamily="65" charset="-120"/>
                <a:ea typeface="標楷體" pitchFamily="65" charset="-120"/>
              </a:rPr>
              <a:t>1994</a:t>
            </a:r>
            <a:r>
              <a:rPr lang="zh-TW" altLang="zh-TW" dirty="0" smtClean="0">
                <a:latin typeface="標楷體" pitchFamily="65" charset="-120"/>
                <a:ea typeface="標楷體" pitchFamily="65" charset="-120"/>
              </a:rPr>
              <a:t>年初完成。而台塑集團所籌畫的興建第六輕油裂解廠計畫，則終於在</a:t>
            </a:r>
            <a:r>
              <a:rPr lang="en-US" altLang="zh-TW" dirty="0" smtClean="0">
                <a:latin typeface="標楷體" pitchFamily="65" charset="-120"/>
                <a:ea typeface="標楷體" pitchFamily="65" charset="-120"/>
              </a:rPr>
              <a:t>1986</a:t>
            </a:r>
            <a:r>
              <a:rPr lang="zh-TW" altLang="zh-TW" dirty="0" smtClean="0">
                <a:latin typeface="標楷體" pitchFamily="65" charset="-120"/>
                <a:ea typeface="標楷體" pitchFamily="65" charset="-120"/>
              </a:rPr>
              <a:t>年獲經濟部允許，正式核准。</a:t>
            </a:r>
            <a:r>
              <a:rPr lang="en-US" altLang="zh-TW" dirty="0" smtClean="0">
                <a:latin typeface="標楷體" pitchFamily="65" charset="-120"/>
                <a:ea typeface="標楷體" pitchFamily="65" charset="-120"/>
              </a:rPr>
              <a:t>1994</a:t>
            </a:r>
            <a:r>
              <a:rPr lang="zh-TW" altLang="zh-TW"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7</a:t>
            </a:r>
            <a:r>
              <a:rPr lang="zh-TW" altLang="zh-TW" dirty="0" smtClean="0">
                <a:latin typeface="標楷體" pitchFamily="65" charset="-120"/>
                <a:ea typeface="標楷體" pitchFamily="65" charset="-120"/>
              </a:rPr>
              <a:t>月，六輕計劃正式動工。</a:t>
            </a:r>
            <a:r>
              <a:rPr lang="en-US" altLang="zh-TW" dirty="0" smtClean="0">
                <a:latin typeface="標楷體" pitchFamily="65" charset="-120"/>
                <a:ea typeface="標楷體" pitchFamily="65" charset="-120"/>
              </a:rPr>
              <a:t>1998</a:t>
            </a:r>
            <a:r>
              <a:rPr lang="zh-TW" altLang="zh-TW"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12</a:t>
            </a:r>
            <a:r>
              <a:rPr lang="zh-TW" altLang="zh-TW" dirty="0" smtClean="0">
                <a:latin typeface="標楷體" pitchFamily="65" charset="-120"/>
                <a:ea typeface="標楷體" pitchFamily="65" charset="-120"/>
              </a:rPr>
              <a:t>月</a:t>
            </a:r>
            <a:r>
              <a:rPr lang="en-US" altLang="zh-TW" dirty="0" smtClean="0">
                <a:latin typeface="標楷體" pitchFamily="65" charset="-120"/>
                <a:ea typeface="標楷體" pitchFamily="65" charset="-120"/>
              </a:rPr>
              <a:t>7</a:t>
            </a:r>
            <a:r>
              <a:rPr lang="zh-TW" altLang="zh-TW" dirty="0" smtClean="0">
                <a:latin typeface="標楷體" pitchFamily="65" charset="-120"/>
                <a:ea typeface="標楷體" pitchFamily="65" charset="-120"/>
              </a:rPr>
              <a:t>日，六輕計劃之第一座工廠正式投料試車。</a:t>
            </a:r>
            <a:r>
              <a:rPr lang="en-US" altLang="zh-TW" dirty="0" smtClean="0">
                <a:latin typeface="標楷體" pitchFamily="65" charset="-120"/>
                <a:ea typeface="標楷體" pitchFamily="65" charset="-120"/>
              </a:rPr>
              <a:t>2003</a:t>
            </a:r>
            <a:r>
              <a:rPr lang="zh-TW" altLang="zh-TW"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5</a:t>
            </a:r>
            <a:r>
              <a:rPr lang="zh-TW" altLang="zh-TW" dirty="0" smtClean="0">
                <a:latin typeface="標楷體" pitchFamily="65" charset="-120"/>
                <a:ea typeface="標楷體" pitchFamily="65" charset="-120"/>
              </a:rPr>
              <a:t>月台塑宣佈六輕第四期計劃啟動，預計投入新台幣</a:t>
            </a:r>
            <a:r>
              <a:rPr lang="en-US" altLang="zh-TW" dirty="0" smtClean="0">
                <a:latin typeface="標楷體" pitchFamily="65" charset="-120"/>
                <a:ea typeface="標楷體" pitchFamily="65" charset="-120"/>
              </a:rPr>
              <a:t>1,200</a:t>
            </a:r>
            <a:r>
              <a:rPr lang="zh-TW" altLang="zh-TW" dirty="0" smtClean="0">
                <a:latin typeface="標楷體" pitchFamily="65" charset="-120"/>
                <a:ea typeface="標楷體" pitchFamily="65" charset="-120"/>
              </a:rPr>
              <a:t>億元，總計六輕一至四期投入逾新台幣</a:t>
            </a:r>
            <a:r>
              <a:rPr lang="en-US" altLang="zh-TW" dirty="0" smtClean="0">
                <a:latin typeface="標楷體" pitchFamily="65" charset="-120"/>
                <a:ea typeface="標楷體" pitchFamily="65" charset="-120"/>
              </a:rPr>
              <a:t>6,500</a:t>
            </a:r>
            <a:r>
              <a:rPr lang="zh-TW" altLang="zh-TW" dirty="0" smtClean="0">
                <a:latin typeface="標楷體" pitchFamily="65" charset="-120"/>
                <a:ea typeface="標楷體" pitchFamily="65" charset="-120"/>
              </a:rPr>
              <a:t>億元。</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30248980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descr="re(1).jpg"/>
          <p:cNvPicPr>
            <a:picLocks noGrp="1"/>
          </p:cNvPicPr>
          <p:nvPr>
            <p:ph idx="1"/>
          </p:nvPr>
        </p:nvPicPr>
        <p:blipFill>
          <a:blip r:embed="rId2" cstate="print"/>
          <a:stretch>
            <a:fillRect/>
          </a:stretch>
        </p:blipFill>
        <p:spPr>
          <a:xfrm>
            <a:off x="539552" y="836712"/>
            <a:ext cx="7632848" cy="5289451"/>
          </a:xfrm>
          <a:prstGeom prst="rect">
            <a:avLst/>
          </a:prstGeom>
        </p:spPr>
      </p:pic>
    </p:spTree>
    <p:extLst>
      <p:ext uri="{BB962C8B-B14F-4D97-AF65-F5344CB8AC3E}">
        <p14:creationId xmlns:p14="http://schemas.microsoft.com/office/powerpoint/2010/main" val="33788516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11560" y="2420888"/>
            <a:ext cx="8229600" cy="3384376"/>
          </a:xfrm>
        </p:spPr>
        <p:txBody>
          <a:bodyPr>
            <a:normAutofit lnSpcReduction="10000"/>
          </a:bodyPr>
          <a:lstStyle/>
          <a:p>
            <a:pPr marL="0" indent="0">
              <a:buNone/>
            </a:pPr>
            <a:endParaRPr lang="zh-TW" altLang="zh-TW" dirty="0"/>
          </a:p>
          <a:p>
            <a:r>
              <a:rPr lang="zh-TW" altLang="zh-TW" dirty="0"/>
              <a:t>　</a:t>
            </a:r>
            <a:r>
              <a:rPr lang="zh-TW" altLang="zh-TW" dirty="0">
                <a:latin typeface="標楷體" pitchFamily="65" charset="-120"/>
                <a:ea typeface="標楷體" pitchFamily="65" charset="-120"/>
              </a:rPr>
              <a:t>石化產業是一個「產品眾多，製造方法複雜」的產業結構，而這個產業也因為資本密集、技術密集、上下游間利益關係密切等特性而導致此一產業發展出龐大的上、中、下游產業體系，而產業各環節之間為了節省成本提高市場競爭力，上中下游間不同的廠商必須高度的整合。因此，產業上下游之間設廠時考慮近距離、自我形成一個石化專區是常有的事。底下將以上下游供應關係，來說明台灣石化產業體系。</a:t>
            </a:r>
          </a:p>
          <a:p>
            <a:endParaRPr lang="zh-TW" altLang="en-US" dirty="0"/>
          </a:p>
        </p:txBody>
      </p:sp>
      <p:sp>
        <p:nvSpPr>
          <p:cNvPr id="4" name="標題 1"/>
          <p:cNvSpPr>
            <a:spLocks noGrp="1"/>
          </p:cNvSpPr>
          <p:nvPr>
            <p:ph type="title"/>
          </p:nvPr>
        </p:nvSpPr>
        <p:spPr>
          <a:xfrm>
            <a:off x="683568" y="836712"/>
            <a:ext cx="7756263" cy="1054250"/>
          </a:xfrm>
        </p:spPr>
        <p:txBody>
          <a:bodyPr>
            <a:normAutofit/>
          </a:bodyPr>
          <a:lstStyle/>
          <a:p>
            <a:r>
              <a:rPr lang="zh-TW" altLang="en-US" dirty="0" smtClean="0">
                <a:latin typeface="華康隸書體W7(P)" pitchFamily="2" charset="-120"/>
                <a:ea typeface="華康隸書體W7(P)" pitchFamily="2" charset="-120"/>
              </a:rPr>
              <a:t>產業結構</a:t>
            </a:r>
            <a:r>
              <a:rPr lang="en-US" altLang="zh-TW" dirty="0" smtClean="0">
                <a:latin typeface="華康隸書體W7(P)" pitchFamily="2" charset="-120"/>
                <a:ea typeface="華康隸書體W7(P)" pitchFamily="2" charset="-120"/>
              </a:rPr>
              <a:t>(</a:t>
            </a:r>
            <a:r>
              <a:rPr lang="zh-TW" altLang="en-US" dirty="0" smtClean="0">
                <a:latin typeface="華康隸書體W7(P)" pitchFamily="2" charset="-120"/>
                <a:ea typeface="華康隸書體W7(P)" pitchFamily="2" charset="-120"/>
              </a:rPr>
              <a:t>上中下游關係</a:t>
            </a:r>
            <a:r>
              <a:rPr lang="en-US" altLang="zh-TW" dirty="0" smtClean="0">
                <a:latin typeface="華康隸書體W7(P)" pitchFamily="2" charset="-120"/>
                <a:ea typeface="華康隸書體W7(P)" pitchFamily="2" charset="-120"/>
              </a:rPr>
              <a:t>)</a:t>
            </a:r>
            <a:endParaRPr lang="zh-TW" altLang="en-US" dirty="0">
              <a:latin typeface="華康隸書體W7(P)" pitchFamily="2" charset="-120"/>
              <a:ea typeface="華康隸書體W7(P)" pitchFamily="2" charset="-120"/>
            </a:endParaRPr>
          </a:p>
        </p:txBody>
      </p:sp>
    </p:spTree>
    <p:extLst>
      <p:ext uri="{BB962C8B-B14F-4D97-AF65-F5344CB8AC3E}">
        <p14:creationId xmlns:p14="http://schemas.microsoft.com/office/powerpoint/2010/main" val="41862676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zh-TW" altLang="zh-TW" sz="2800" b="1" dirty="0">
                <a:solidFill>
                  <a:schemeClr val="accent5">
                    <a:lumMod val="50000"/>
                  </a:schemeClr>
                </a:solidFill>
                <a:latin typeface="華康隸書體W7(P)" pitchFamily="2" charset="-120"/>
                <a:ea typeface="華康隸書體W7(P)" pitchFamily="2" charset="-120"/>
              </a:rPr>
              <a:t>台灣</a:t>
            </a:r>
            <a:r>
              <a:rPr lang="zh-TW" altLang="zh-TW" sz="2800" b="1" dirty="0" smtClean="0">
                <a:solidFill>
                  <a:schemeClr val="accent5">
                    <a:lumMod val="50000"/>
                  </a:schemeClr>
                </a:solidFill>
                <a:latin typeface="華康隸書體W7(P)" pitchFamily="2" charset="-120"/>
                <a:ea typeface="華康隸書體W7(P)" pitchFamily="2" charset="-120"/>
              </a:rPr>
              <a:t>石化上游</a:t>
            </a:r>
            <a:r>
              <a:rPr lang="zh-TW" altLang="zh-TW" sz="2800" b="1" dirty="0">
                <a:solidFill>
                  <a:schemeClr val="accent5">
                    <a:lumMod val="50000"/>
                  </a:schemeClr>
                </a:solidFill>
                <a:latin typeface="華康隸書體W7(P)" pitchFamily="2" charset="-120"/>
                <a:ea typeface="華康隸書體W7(P)" pitchFamily="2" charset="-120"/>
              </a:rPr>
              <a:t>：</a:t>
            </a:r>
            <a:r>
              <a:rPr lang="en-US" altLang="zh-TW" sz="2800" dirty="0">
                <a:solidFill>
                  <a:schemeClr val="accent5">
                    <a:lumMod val="50000"/>
                  </a:schemeClr>
                </a:solidFill>
                <a:latin typeface="華康隸書體W7(P)" pitchFamily="2" charset="-120"/>
                <a:ea typeface="華康隸書體W7(P)" pitchFamily="2" charset="-120"/>
              </a:rPr>
              <a:t> </a:t>
            </a:r>
            <a:r>
              <a:rPr lang="zh-TW" altLang="zh-TW" sz="2800" b="1" dirty="0">
                <a:solidFill>
                  <a:schemeClr val="accent5">
                    <a:lumMod val="50000"/>
                  </a:schemeClr>
                </a:solidFill>
                <a:latin typeface="華康隸書體W7(P)" pitchFamily="2" charset="-120"/>
                <a:ea typeface="華康隸書體W7(P)" pitchFamily="2" charset="-120"/>
              </a:rPr>
              <a:t>原油提煉</a:t>
            </a:r>
            <a:r>
              <a:rPr lang="en-US" altLang="zh-TW" sz="2800" dirty="0">
                <a:solidFill>
                  <a:schemeClr val="accent5">
                    <a:lumMod val="50000"/>
                  </a:schemeClr>
                </a:solidFill>
                <a:latin typeface="華康隸書體W7(P)" pitchFamily="2" charset="-120"/>
                <a:ea typeface="華康隸書體W7(P)" pitchFamily="2" charset="-120"/>
              </a:rPr>
              <a:t> </a:t>
            </a:r>
            <a:endParaRPr lang="zh-TW" altLang="zh-TW" sz="2800" dirty="0">
              <a:solidFill>
                <a:schemeClr val="accent5">
                  <a:lumMod val="50000"/>
                </a:schemeClr>
              </a:solidFill>
              <a:latin typeface="標楷體" pitchFamily="65" charset="-120"/>
              <a:ea typeface="標楷體" pitchFamily="65" charset="-120"/>
            </a:endParaRPr>
          </a:p>
          <a:p>
            <a:pPr marL="0" indent="0">
              <a:buNone/>
            </a:pPr>
            <a:endParaRPr lang="zh-TW" altLang="zh-TW" dirty="0">
              <a:latin typeface="標楷體" pitchFamily="65" charset="-120"/>
              <a:ea typeface="標楷體" pitchFamily="65" charset="-120"/>
            </a:endParaRPr>
          </a:p>
          <a:p>
            <a:pPr marL="0" indent="0">
              <a:buNone/>
            </a:pPr>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　</a:t>
            </a:r>
            <a:r>
              <a:rPr lang="zh-TW" altLang="zh-TW" dirty="0" smtClean="0">
                <a:latin typeface="標楷體" pitchFamily="65" charset="-120"/>
                <a:ea typeface="標楷體" pitchFamily="65" charset="-120"/>
              </a:rPr>
              <a:t>（</a:t>
            </a:r>
            <a:r>
              <a:rPr lang="zh-TW" altLang="zh-TW" dirty="0">
                <a:latin typeface="標楷體" pitchFamily="65" charset="-120"/>
                <a:ea typeface="標楷體" pitchFamily="65" charset="-120"/>
              </a:rPr>
              <a:t>得到石油腦，以及得到汽油、柴油等其他油品）：代表性公司：台灣中油公司、台塑石化公司。目前台灣有四座煉油廠，以原油為進料，生產石油腦供應石化業上游廠商。</a:t>
            </a:r>
          </a:p>
          <a:p>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20860335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zh-TW" altLang="zh-TW" sz="2800" b="1" dirty="0">
                <a:solidFill>
                  <a:schemeClr val="accent5">
                    <a:lumMod val="50000"/>
                  </a:schemeClr>
                </a:solidFill>
                <a:latin typeface="華康隸書體W7(P)" pitchFamily="2" charset="-120"/>
                <a:ea typeface="華康隸書體W7(P)" pitchFamily="2" charset="-120"/>
              </a:rPr>
              <a:t>台灣石化中游：</a:t>
            </a:r>
            <a:r>
              <a:rPr lang="en-US" altLang="zh-TW" sz="2800" dirty="0">
                <a:solidFill>
                  <a:schemeClr val="accent5">
                    <a:lumMod val="50000"/>
                  </a:schemeClr>
                </a:solidFill>
                <a:latin typeface="華康隸書體W7(P)" pitchFamily="2" charset="-120"/>
                <a:ea typeface="華康隸書體W7(P)" pitchFamily="2" charset="-120"/>
              </a:rPr>
              <a:t> </a:t>
            </a:r>
            <a:r>
              <a:rPr lang="en-US" altLang="zh-TW" dirty="0"/>
              <a:t/>
            </a:r>
            <a:br>
              <a:rPr lang="en-US" altLang="zh-TW" dirty="0"/>
            </a:br>
            <a:endParaRPr lang="en-US" altLang="zh-TW" dirty="0" smtClean="0"/>
          </a:p>
          <a:p>
            <a:pPr marL="0" indent="0">
              <a:buNone/>
            </a:pPr>
            <a:r>
              <a:rPr lang="zh-TW" altLang="en-US" dirty="0"/>
              <a:t>　</a:t>
            </a:r>
            <a:r>
              <a:rPr lang="zh-TW" altLang="en-US" dirty="0" smtClean="0"/>
              <a:t>　</a:t>
            </a:r>
            <a:r>
              <a:rPr lang="zh-TW" altLang="zh-TW" dirty="0" smtClean="0">
                <a:latin typeface="標楷體" pitchFamily="65" charset="-120"/>
                <a:ea typeface="標楷體" pitchFamily="65" charset="-120"/>
              </a:rPr>
              <a:t>石化</a:t>
            </a:r>
            <a:r>
              <a:rPr lang="zh-TW" altLang="zh-TW" dirty="0">
                <a:latin typeface="標楷體" pitchFamily="65" charset="-120"/>
                <a:ea typeface="標楷體" pitchFamily="65" charset="-120"/>
              </a:rPr>
              <a:t>中游是指以「石化初級原料」經聚合、氧化、合成等，生產得到塑膠原料、化纖原料、橡膠原料、化學原料</a:t>
            </a:r>
            <a:r>
              <a:rPr lang="en-US" altLang="zh-TW" dirty="0">
                <a:latin typeface="標楷體" pitchFamily="65" charset="-120"/>
                <a:ea typeface="標楷體" pitchFamily="65" charset="-120"/>
              </a:rPr>
              <a:t>…</a:t>
            </a:r>
            <a:r>
              <a:rPr lang="zh-TW" altLang="zh-TW" dirty="0">
                <a:latin typeface="標楷體" pitchFamily="65" charset="-120"/>
                <a:ea typeface="標楷體" pitchFamily="65" charset="-120"/>
              </a:rPr>
              <a:t>等，是為石化中游產業。</a:t>
            </a:r>
          </a:p>
          <a:p>
            <a:endParaRPr lang="zh-TW" altLang="en-US" dirty="0"/>
          </a:p>
        </p:txBody>
      </p:sp>
    </p:spTree>
    <p:extLst>
      <p:ext uri="{BB962C8B-B14F-4D97-AF65-F5344CB8AC3E}">
        <p14:creationId xmlns:p14="http://schemas.microsoft.com/office/powerpoint/2010/main" val="13467145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39552" y="2060848"/>
            <a:ext cx="8229600" cy="4032448"/>
          </a:xfrm>
        </p:spPr>
        <p:txBody>
          <a:bodyPr>
            <a:normAutofit/>
          </a:bodyPr>
          <a:lstStyle/>
          <a:p>
            <a:r>
              <a:rPr lang="zh-TW" altLang="zh-TW" sz="2800" b="1" dirty="0">
                <a:solidFill>
                  <a:schemeClr val="accent5">
                    <a:lumMod val="50000"/>
                  </a:schemeClr>
                </a:solidFill>
                <a:latin typeface="華康隸書體W7(P)" pitchFamily="2" charset="-120"/>
                <a:ea typeface="華康隸書體W7(P)" pitchFamily="2" charset="-120"/>
              </a:rPr>
              <a:t>台灣石化下游：</a:t>
            </a:r>
            <a:r>
              <a:rPr lang="en-US" altLang="zh-TW" sz="2800" dirty="0">
                <a:solidFill>
                  <a:schemeClr val="accent5">
                    <a:lumMod val="50000"/>
                  </a:schemeClr>
                </a:solidFill>
                <a:latin typeface="華康隸書體W7(P)" pitchFamily="2" charset="-120"/>
                <a:ea typeface="華康隸書體W7(P)" pitchFamily="2" charset="-120"/>
              </a:rPr>
              <a:t> </a:t>
            </a:r>
            <a:r>
              <a:rPr lang="en-US" altLang="zh-TW" dirty="0"/>
              <a:t/>
            </a:r>
            <a:br>
              <a:rPr lang="en-US" altLang="zh-TW" dirty="0"/>
            </a:br>
            <a:endParaRPr lang="en-US" altLang="zh-TW" dirty="0" smtClean="0"/>
          </a:p>
          <a:p>
            <a:endParaRPr lang="en-US" altLang="zh-TW" dirty="0"/>
          </a:p>
          <a:p>
            <a:pPr marL="0" indent="0">
              <a:buNone/>
            </a:pPr>
            <a:r>
              <a:rPr lang="zh-TW" altLang="zh-TW" dirty="0"/>
              <a:t>　　</a:t>
            </a:r>
            <a:r>
              <a:rPr lang="zh-TW" altLang="zh-TW" dirty="0">
                <a:latin typeface="標楷體" pitchFamily="65" charset="-120"/>
                <a:ea typeface="標楷體" pitchFamily="65" charset="-120"/>
              </a:rPr>
              <a:t>石化下游是指以石化業中游原料產品進行加工，得到塑膠製品、紡纖製品、橡膠製品、其他化學製品</a:t>
            </a:r>
            <a:r>
              <a:rPr lang="en-US" altLang="zh-TW" dirty="0">
                <a:latin typeface="標楷體" pitchFamily="65" charset="-120"/>
                <a:ea typeface="標楷體" pitchFamily="65" charset="-120"/>
              </a:rPr>
              <a:t>…</a:t>
            </a:r>
            <a:r>
              <a:rPr lang="zh-TW" altLang="zh-TW" dirty="0">
                <a:latin typeface="標楷體" pitchFamily="65" charset="-120"/>
                <a:ea typeface="標楷體" pitchFamily="65" charset="-120"/>
              </a:rPr>
              <a:t>等等之企業公司。據統計約於民國</a:t>
            </a:r>
            <a:r>
              <a:rPr lang="en-US" altLang="zh-TW" dirty="0">
                <a:latin typeface="標楷體" pitchFamily="65" charset="-120"/>
                <a:ea typeface="標楷體" pitchFamily="65" charset="-120"/>
              </a:rPr>
              <a:t>75</a:t>
            </a:r>
            <a:r>
              <a:rPr lang="zh-TW" altLang="zh-TW" dirty="0">
                <a:latin typeface="標楷體" pitchFamily="65" charset="-120"/>
                <a:ea typeface="標楷體" pitchFamily="65" charset="-120"/>
              </a:rPr>
              <a:t>年時全台灣即有五千多家塑膠加工廠 。到了</a:t>
            </a:r>
            <a:r>
              <a:rPr lang="en-US" altLang="zh-TW" dirty="0">
                <a:latin typeface="標楷體" pitchFamily="65" charset="-120"/>
                <a:ea typeface="標楷體" pitchFamily="65" charset="-120"/>
              </a:rPr>
              <a:t>1997</a:t>
            </a:r>
            <a:r>
              <a:rPr lang="zh-TW" altLang="zh-TW" dirty="0">
                <a:latin typeface="標楷體" pitchFamily="65" charset="-120"/>
                <a:ea typeface="標楷體" pitchFamily="65" charset="-120"/>
              </a:rPr>
              <a:t>年時石化下游加工業數量已近萬餘家。</a:t>
            </a:r>
            <a:r>
              <a:rPr lang="en-US" altLang="zh-TW" dirty="0">
                <a:latin typeface="標楷體" pitchFamily="65" charset="-120"/>
                <a:ea typeface="標楷體" pitchFamily="65" charset="-120"/>
              </a:rPr>
              <a:t/>
            </a:r>
            <a:br>
              <a:rPr lang="en-US" altLang="zh-TW" dirty="0">
                <a:latin typeface="標楷體" pitchFamily="65" charset="-120"/>
                <a:ea typeface="標楷體" pitchFamily="65" charset="-120"/>
              </a:rPr>
            </a:br>
            <a:endParaRPr lang="zh-TW" altLang="zh-TW" dirty="0">
              <a:latin typeface="標楷體" pitchFamily="65" charset="-120"/>
              <a:ea typeface="標楷體" pitchFamily="65" charset="-120"/>
            </a:endParaRPr>
          </a:p>
          <a:p>
            <a:endParaRPr lang="zh-TW" altLang="en-US" dirty="0"/>
          </a:p>
        </p:txBody>
      </p:sp>
    </p:spTree>
    <p:extLst>
      <p:ext uri="{BB962C8B-B14F-4D97-AF65-F5344CB8AC3E}">
        <p14:creationId xmlns:p14="http://schemas.microsoft.com/office/powerpoint/2010/main" val="11274686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p:cNvPicPr>
          <p:nvPr>
            <p:ph idx="1"/>
          </p:nvPr>
        </p:nvPicPr>
        <p:blipFill>
          <a:blip r:embed="rId2"/>
          <a:stretch>
            <a:fillRect/>
          </a:stretch>
        </p:blipFill>
        <p:spPr>
          <a:xfrm>
            <a:off x="899592" y="404664"/>
            <a:ext cx="7560840" cy="6120680"/>
          </a:xfrm>
          <a:prstGeom prst="rect">
            <a:avLst/>
          </a:prstGeom>
        </p:spPr>
      </p:pic>
    </p:spTree>
    <p:extLst>
      <p:ext uri="{BB962C8B-B14F-4D97-AF65-F5344CB8AC3E}">
        <p14:creationId xmlns:p14="http://schemas.microsoft.com/office/powerpoint/2010/main" val="5373861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descr="C:\Users\TYLU\Desktop\台灣工業文化資產網全球資訊網-文物史料-產業簡史-石化業_files\gr.jpg"/>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1043608" y="404664"/>
            <a:ext cx="6984776" cy="5904656"/>
          </a:xfrm>
          <a:prstGeom prst="rect">
            <a:avLst/>
          </a:prstGeom>
          <a:noFill/>
          <a:ln>
            <a:noFill/>
          </a:ln>
        </p:spPr>
      </p:pic>
    </p:spTree>
    <p:extLst>
      <p:ext uri="{BB962C8B-B14F-4D97-AF65-F5344CB8AC3E}">
        <p14:creationId xmlns:p14="http://schemas.microsoft.com/office/powerpoint/2010/main" val="21131116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99247" y="2248347"/>
            <a:ext cx="7745505" cy="4276997"/>
          </a:xfrm>
        </p:spPr>
        <p:txBody>
          <a:bodyPr>
            <a:normAutofit/>
          </a:bodyPr>
          <a:lstStyle/>
          <a:p>
            <a:pPr lvl="0"/>
            <a:r>
              <a:rPr lang="zh-TW" altLang="zh-TW" dirty="0">
                <a:latin typeface="華康楷書體W7(P)" pitchFamily="2" charset="-120"/>
                <a:ea typeface="華康楷書體W7(P)" pitchFamily="2" charset="-120"/>
              </a:rPr>
              <a:t>石化產業對台灣的貢獻與</a:t>
            </a:r>
            <a:r>
              <a:rPr lang="zh-TW" altLang="zh-TW" dirty="0" smtClean="0">
                <a:latin typeface="華康楷書體W7(P)" pitchFamily="2" charset="-120"/>
                <a:ea typeface="華康楷書體W7(P)" pitchFamily="2" charset="-120"/>
              </a:rPr>
              <a:t>成就</a:t>
            </a:r>
            <a:endParaRPr lang="en-US" altLang="zh-TW" dirty="0" smtClean="0">
              <a:latin typeface="華康楷書體W7(P)" pitchFamily="2" charset="-120"/>
              <a:ea typeface="華康楷書體W7(P)" pitchFamily="2" charset="-120"/>
            </a:endParaRPr>
          </a:p>
          <a:p>
            <a:pPr lvl="0"/>
            <a:endParaRPr lang="zh-TW" altLang="zh-TW" dirty="0">
              <a:latin typeface="華康楷書體W7(P)" pitchFamily="2" charset="-120"/>
              <a:ea typeface="華康楷書體W7(P)" pitchFamily="2" charset="-120"/>
            </a:endParaRPr>
          </a:p>
          <a:p>
            <a:r>
              <a:rPr lang="zh-TW" altLang="en-US" dirty="0">
                <a:latin typeface="華康楷書體W7(P)" pitchFamily="2" charset="-120"/>
                <a:ea typeface="華康楷書體W7(P)" pitchFamily="2" charset="-120"/>
              </a:rPr>
              <a:t>石化產業發展歷史</a:t>
            </a:r>
            <a:r>
              <a:rPr lang="zh-TW" altLang="en-US" dirty="0" smtClean="0">
                <a:latin typeface="華康楷書體W7(P)" pitchFamily="2" charset="-120"/>
                <a:ea typeface="華康楷書體W7(P)" pitchFamily="2" charset="-120"/>
              </a:rPr>
              <a:t>脈絡</a:t>
            </a:r>
            <a:endParaRPr lang="en-US" altLang="zh-TW" dirty="0" smtClean="0">
              <a:latin typeface="華康楷書體W7(P)" pitchFamily="2" charset="-120"/>
              <a:ea typeface="華康楷書體W7(P)" pitchFamily="2" charset="-120"/>
            </a:endParaRPr>
          </a:p>
          <a:p>
            <a:endParaRPr lang="en-US" altLang="zh-TW" dirty="0" smtClean="0">
              <a:latin typeface="華康楷書體W7(P)" pitchFamily="2" charset="-120"/>
              <a:ea typeface="華康楷書體W7(P)" pitchFamily="2" charset="-120"/>
            </a:endParaRPr>
          </a:p>
          <a:p>
            <a:r>
              <a:rPr lang="zh-TW" altLang="en-US" dirty="0" smtClean="0">
                <a:latin typeface="華康楷書體W7(P)" pitchFamily="2" charset="-120"/>
                <a:ea typeface="華康楷書體W7(P)" pitchFamily="2" charset="-120"/>
              </a:rPr>
              <a:t>產業結構</a:t>
            </a:r>
            <a:r>
              <a:rPr lang="en-US" altLang="zh-TW" dirty="0">
                <a:latin typeface="華康楷書體W7(P)" pitchFamily="2" charset="-120"/>
                <a:ea typeface="華康楷書體W7(P)" pitchFamily="2" charset="-120"/>
              </a:rPr>
              <a:t>(</a:t>
            </a:r>
            <a:r>
              <a:rPr lang="zh-TW" altLang="en-US" dirty="0" smtClean="0">
                <a:latin typeface="華康楷書體W7(P)" pitchFamily="2" charset="-120"/>
                <a:ea typeface="華康楷書體W7(P)" pitchFamily="2" charset="-120"/>
              </a:rPr>
              <a:t>上</a:t>
            </a:r>
            <a:r>
              <a:rPr lang="zh-TW" altLang="en-US" dirty="0">
                <a:latin typeface="華康楷書體W7(P)" pitchFamily="2" charset="-120"/>
                <a:ea typeface="華康楷書體W7(P)" pitchFamily="2" charset="-120"/>
              </a:rPr>
              <a:t>中下游</a:t>
            </a:r>
            <a:r>
              <a:rPr lang="zh-TW" altLang="en-US" dirty="0" smtClean="0">
                <a:latin typeface="華康楷書體W7(P)" pitchFamily="2" charset="-120"/>
                <a:ea typeface="華康楷書體W7(P)" pitchFamily="2" charset="-120"/>
              </a:rPr>
              <a:t>關係</a:t>
            </a:r>
            <a:r>
              <a:rPr lang="en-US" altLang="zh-TW" dirty="0" smtClean="0">
                <a:latin typeface="華康楷書體W7(P)" pitchFamily="2" charset="-120"/>
                <a:ea typeface="華康楷書體W7(P)" pitchFamily="2" charset="-120"/>
              </a:rPr>
              <a:t>)</a:t>
            </a:r>
          </a:p>
          <a:p>
            <a:endParaRPr lang="en-US" altLang="zh-TW" dirty="0" smtClean="0">
              <a:latin typeface="華康楷書體W7(P)" pitchFamily="2" charset="-120"/>
              <a:ea typeface="華康楷書體W7(P)" pitchFamily="2" charset="-120"/>
            </a:endParaRPr>
          </a:p>
          <a:p>
            <a:r>
              <a:rPr lang="zh-TW" altLang="en-US" dirty="0">
                <a:latin typeface="華康楷書體W7(P)" pitchFamily="2" charset="-120"/>
                <a:ea typeface="華康楷書體W7(P)" pitchFamily="2" charset="-120"/>
              </a:rPr>
              <a:t>石化產業未來發展與省</a:t>
            </a:r>
            <a:r>
              <a:rPr lang="zh-TW" altLang="en-US" dirty="0" smtClean="0">
                <a:latin typeface="華康楷書體W7(P)" pitchFamily="2" charset="-120"/>
                <a:ea typeface="華康楷書體W7(P)" pitchFamily="2" charset="-120"/>
              </a:rPr>
              <a:t>思</a:t>
            </a:r>
            <a:endParaRPr lang="en-US" altLang="zh-TW" dirty="0" smtClean="0">
              <a:latin typeface="華康楷書體W7(P)" pitchFamily="2" charset="-120"/>
              <a:ea typeface="華康楷書體W7(P)" pitchFamily="2" charset="-120"/>
            </a:endParaRPr>
          </a:p>
          <a:p>
            <a:pPr marL="0" indent="0">
              <a:buNone/>
            </a:pPr>
            <a:endParaRPr lang="en-US" altLang="zh-TW" dirty="0" smtClean="0">
              <a:latin typeface="華康楷書體W7(P)" pitchFamily="2" charset="-120"/>
              <a:ea typeface="華康楷書體W7(P)" pitchFamily="2" charset="-120"/>
            </a:endParaRPr>
          </a:p>
          <a:p>
            <a:r>
              <a:rPr lang="zh-TW" altLang="en-US" dirty="0" smtClean="0">
                <a:latin typeface="華康楷書體W7(P)" pitchFamily="2" charset="-120"/>
                <a:ea typeface="華康楷書體W7(P)" pitchFamily="2" charset="-120"/>
              </a:rPr>
              <a:t>出處</a:t>
            </a:r>
            <a:endParaRPr lang="zh-TW" altLang="en-US" dirty="0">
              <a:latin typeface="華康楷書體W7(P)" pitchFamily="2" charset="-120"/>
              <a:ea typeface="華康楷書體W7(P)" pitchFamily="2" charset="-120"/>
            </a:endParaRPr>
          </a:p>
        </p:txBody>
      </p:sp>
      <p:sp>
        <p:nvSpPr>
          <p:cNvPr id="2" name="標題 1"/>
          <p:cNvSpPr>
            <a:spLocks noGrp="1"/>
          </p:cNvSpPr>
          <p:nvPr>
            <p:ph type="title"/>
          </p:nvPr>
        </p:nvSpPr>
        <p:spPr/>
        <p:txBody>
          <a:bodyPr>
            <a:noAutofit/>
          </a:bodyPr>
          <a:lstStyle/>
          <a:p>
            <a:r>
              <a:rPr lang="zh-TW" altLang="en-US" sz="7200" dirty="0" smtClean="0">
                <a:latin typeface="華康隸書體W7(P)" pitchFamily="2" charset="-120"/>
                <a:ea typeface="華康隸書體W7(P)" pitchFamily="2" charset="-120"/>
              </a:rPr>
              <a:t>目錄</a:t>
            </a:r>
            <a:endParaRPr lang="zh-TW" altLang="en-US" sz="7200" dirty="0">
              <a:latin typeface="華康隸書體W7(P)" pitchFamily="2" charset="-120"/>
              <a:ea typeface="華康隸書體W7(P)" pitchFamily="2" charset="-120"/>
            </a:endParaRPr>
          </a:p>
        </p:txBody>
      </p:sp>
    </p:spTree>
    <p:extLst>
      <p:ext uri="{BB962C8B-B14F-4D97-AF65-F5344CB8AC3E}">
        <p14:creationId xmlns:p14="http://schemas.microsoft.com/office/powerpoint/2010/main" val="32909153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5536" y="2276872"/>
            <a:ext cx="8229600" cy="4032448"/>
          </a:xfrm>
        </p:spPr>
        <p:txBody>
          <a:bodyPr>
            <a:normAutofit lnSpcReduction="10000"/>
          </a:bodyPr>
          <a:lstStyle/>
          <a:p>
            <a:r>
              <a:rPr lang="zh-TW" altLang="zh-TW" sz="2800" dirty="0" smtClean="0">
                <a:solidFill>
                  <a:schemeClr val="accent5">
                    <a:lumMod val="50000"/>
                  </a:schemeClr>
                </a:solidFill>
                <a:latin typeface="華康隸書體W7(P)" pitchFamily="2" charset="-120"/>
                <a:ea typeface="華康隸書體W7(P)" pitchFamily="2" charset="-120"/>
              </a:rPr>
              <a:t>石化</a:t>
            </a:r>
            <a:r>
              <a:rPr lang="zh-TW" altLang="zh-TW" sz="2800" dirty="0">
                <a:solidFill>
                  <a:schemeClr val="accent5">
                    <a:lumMod val="50000"/>
                  </a:schemeClr>
                </a:solidFill>
                <a:latin typeface="華康隸書體W7(P)" pitchFamily="2" charset="-120"/>
                <a:ea typeface="華康隸書體W7(P)" pitchFamily="2" charset="-120"/>
              </a:rPr>
              <a:t>產業下游應用及其產品約略介紹如下：</a:t>
            </a:r>
            <a:r>
              <a:rPr lang="en-US" altLang="zh-TW" sz="2800" dirty="0">
                <a:solidFill>
                  <a:schemeClr val="accent5">
                    <a:lumMod val="50000"/>
                  </a:schemeClr>
                </a:solidFill>
                <a:latin typeface="華康隸書體W7(P)" pitchFamily="2" charset="-120"/>
                <a:ea typeface="華康隸書體W7(P)" pitchFamily="2" charset="-120"/>
              </a:rPr>
              <a:t/>
            </a:r>
            <a:br>
              <a:rPr lang="en-US" altLang="zh-TW" sz="2800" dirty="0">
                <a:solidFill>
                  <a:schemeClr val="accent5">
                    <a:lumMod val="50000"/>
                  </a:schemeClr>
                </a:solidFill>
                <a:latin typeface="華康隸書體W7(P)" pitchFamily="2" charset="-120"/>
                <a:ea typeface="華康隸書體W7(P)" pitchFamily="2" charset="-120"/>
              </a:rPr>
            </a:br>
            <a:endParaRPr lang="en-US" altLang="zh-TW" sz="2800" dirty="0" smtClean="0">
              <a:solidFill>
                <a:schemeClr val="accent5">
                  <a:lumMod val="50000"/>
                </a:schemeClr>
              </a:solidFill>
              <a:latin typeface="華康隸書體W7(P)" pitchFamily="2" charset="-120"/>
              <a:ea typeface="華康隸書體W7(P)" pitchFamily="2" charset="-120"/>
            </a:endParaRPr>
          </a:p>
          <a:p>
            <a:pPr marL="0" indent="0">
              <a:buNone/>
            </a:pPr>
            <a:r>
              <a:rPr lang="en-US" altLang="zh-TW" dirty="0" smtClean="0">
                <a:latin typeface="標楷體" pitchFamily="65" charset="-120"/>
                <a:ea typeface="標楷體" pitchFamily="65" charset="-120"/>
              </a:rPr>
              <a:t>1.</a:t>
            </a:r>
            <a:r>
              <a:rPr lang="zh-TW" altLang="zh-TW" dirty="0" smtClean="0">
                <a:latin typeface="標楷體" pitchFamily="65" charset="-120"/>
                <a:ea typeface="標楷體" pitchFamily="65" charset="-120"/>
              </a:rPr>
              <a:t>塑膠</a:t>
            </a:r>
            <a:r>
              <a:rPr lang="zh-TW" altLang="zh-TW" dirty="0">
                <a:latin typeface="標楷體" pitchFamily="65" charset="-120"/>
                <a:ea typeface="標楷體" pitchFamily="65" charset="-120"/>
              </a:rPr>
              <a:t>製品：包裝袋、塑膠瓶、塑膠日用品、家電外殼、電腦外殼、電子及資訊設備零組件、汽車保險桿、塑膠建材、玩具、手提箱、塑膠管件</a:t>
            </a:r>
            <a:r>
              <a:rPr lang="en-US" altLang="zh-TW" dirty="0">
                <a:latin typeface="標楷體" pitchFamily="65" charset="-120"/>
                <a:ea typeface="標楷體" pitchFamily="65" charset="-120"/>
              </a:rPr>
              <a:t>…</a:t>
            </a:r>
            <a:r>
              <a:rPr lang="zh-TW" altLang="zh-TW" dirty="0">
                <a:latin typeface="標楷體" pitchFamily="65" charset="-120"/>
                <a:ea typeface="標楷體" pitchFamily="65" charset="-120"/>
              </a:rPr>
              <a:t>。</a:t>
            </a:r>
            <a:r>
              <a:rPr lang="en-US" altLang="zh-TW" dirty="0">
                <a:latin typeface="標楷體" pitchFamily="65" charset="-120"/>
                <a:ea typeface="標楷體" pitchFamily="65" charset="-120"/>
              </a:rPr>
              <a:t/>
            </a:r>
            <a:br>
              <a:rPr lang="en-US" altLang="zh-TW" dirty="0">
                <a:latin typeface="標楷體" pitchFamily="65" charset="-120"/>
                <a:ea typeface="標楷體" pitchFamily="65" charset="-120"/>
              </a:rPr>
            </a:br>
            <a:r>
              <a:rPr lang="en-US" altLang="zh-TW" dirty="0" smtClean="0">
                <a:latin typeface="標楷體" pitchFamily="65" charset="-120"/>
                <a:ea typeface="標楷體" pitchFamily="65" charset="-120"/>
              </a:rPr>
              <a:t>2.</a:t>
            </a:r>
            <a:r>
              <a:rPr lang="zh-TW" altLang="zh-TW" dirty="0" smtClean="0">
                <a:latin typeface="標楷體" pitchFamily="65" charset="-120"/>
                <a:ea typeface="標楷體" pitchFamily="65" charset="-120"/>
              </a:rPr>
              <a:t>紡織</a:t>
            </a:r>
            <a:r>
              <a:rPr lang="zh-TW" altLang="zh-TW" dirty="0">
                <a:latin typeface="標楷體" pitchFamily="65" charset="-120"/>
                <a:ea typeface="標楷體" pitchFamily="65" charset="-120"/>
              </a:rPr>
              <a:t>纖維製品：聚酯纖維、聚硫胺纖維、聚丙烯纖維。其下游加工製品為紡織業、成衣業等</a:t>
            </a:r>
            <a:r>
              <a:rPr lang="en-US" altLang="zh-TW" dirty="0">
                <a:latin typeface="標楷體" pitchFamily="65" charset="-120"/>
                <a:ea typeface="標楷體" pitchFamily="65" charset="-120"/>
              </a:rPr>
              <a:t>…</a:t>
            </a:r>
            <a:r>
              <a:rPr lang="zh-TW" altLang="zh-TW" dirty="0">
                <a:latin typeface="標楷體" pitchFamily="65" charset="-120"/>
                <a:ea typeface="標楷體" pitchFamily="65" charset="-120"/>
              </a:rPr>
              <a:t>。</a:t>
            </a:r>
            <a:r>
              <a:rPr lang="en-US" altLang="zh-TW" dirty="0">
                <a:latin typeface="標楷體" pitchFamily="65" charset="-120"/>
                <a:ea typeface="標楷體" pitchFamily="65" charset="-120"/>
              </a:rPr>
              <a:t/>
            </a:r>
            <a:br>
              <a:rPr lang="en-US" altLang="zh-TW" dirty="0">
                <a:latin typeface="標楷體" pitchFamily="65" charset="-120"/>
                <a:ea typeface="標楷體" pitchFamily="65" charset="-120"/>
              </a:rPr>
            </a:br>
            <a:r>
              <a:rPr lang="en-US" altLang="zh-TW" dirty="0" smtClean="0">
                <a:latin typeface="標楷體" pitchFamily="65" charset="-120"/>
                <a:ea typeface="標楷體" pitchFamily="65" charset="-120"/>
              </a:rPr>
              <a:t>3.</a:t>
            </a:r>
            <a:r>
              <a:rPr lang="zh-TW" altLang="zh-TW" dirty="0" smtClean="0">
                <a:latin typeface="標楷體" pitchFamily="65" charset="-120"/>
                <a:ea typeface="標楷體" pitchFamily="65" charset="-120"/>
              </a:rPr>
              <a:t>橡膠</a:t>
            </a:r>
            <a:r>
              <a:rPr lang="zh-TW" altLang="zh-TW" dirty="0">
                <a:latin typeface="標楷體" pitchFamily="65" charset="-120"/>
                <a:ea typeface="標楷體" pitchFamily="65" charset="-120"/>
              </a:rPr>
              <a:t>製品：輪胎、輸送帶、橡膠油封、橡膠鞋、手套、接著劑、塑膠改質劑</a:t>
            </a:r>
            <a:r>
              <a:rPr lang="en-US" altLang="zh-TW" dirty="0">
                <a:latin typeface="標楷體" pitchFamily="65" charset="-120"/>
                <a:ea typeface="標楷體" pitchFamily="65" charset="-120"/>
              </a:rPr>
              <a:t>…</a:t>
            </a:r>
            <a:r>
              <a:rPr lang="zh-TW" altLang="zh-TW" dirty="0">
                <a:latin typeface="標楷體" pitchFamily="65" charset="-120"/>
                <a:ea typeface="標楷體" pitchFamily="65" charset="-120"/>
              </a:rPr>
              <a:t>。</a:t>
            </a:r>
            <a:r>
              <a:rPr lang="en-US" altLang="zh-TW" dirty="0">
                <a:latin typeface="標楷體" pitchFamily="65" charset="-120"/>
                <a:ea typeface="標楷體" pitchFamily="65" charset="-120"/>
              </a:rPr>
              <a:t/>
            </a:r>
            <a:br>
              <a:rPr lang="en-US" altLang="zh-TW" dirty="0">
                <a:latin typeface="標楷體" pitchFamily="65" charset="-120"/>
                <a:ea typeface="標楷體" pitchFamily="65" charset="-120"/>
              </a:rPr>
            </a:br>
            <a:r>
              <a:rPr lang="en-US" altLang="zh-TW" dirty="0" smtClean="0">
                <a:latin typeface="標楷體" pitchFamily="65" charset="-120"/>
                <a:ea typeface="標楷體" pitchFamily="65" charset="-120"/>
              </a:rPr>
              <a:t>4.</a:t>
            </a:r>
            <a:r>
              <a:rPr lang="zh-TW" altLang="zh-TW" dirty="0" smtClean="0">
                <a:latin typeface="標楷體" pitchFamily="65" charset="-120"/>
                <a:ea typeface="標楷體" pitchFamily="65" charset="-120"/>
              </a:rPr>
              <a:t>其他</a:t>
            </a:r>
            <a:r>
              <a:rPr lang="zh-TW" altLang="zh-TW" dirty="0">
                <a:latin typeface="標楷體" pitchFamily="65" charset="-120"/>
                <a:ea typeface="標楷體" pitchFamily="65" charset="-120"/>
              </a:rPr>
              <a:t>石油化學製品：染料、接著記、塗料、不飽和聚酯、環氧樹脂、酚醛樹脂、溶劑、醫藥品、農藥、清潔劑</a:t>
            </a:r>
            <a:r>
              <a:rPr lang="en-US" altLang="zh-TW" dirty="0">
                <a:latin typeface="標楷體" pitchFamily="65" charset="-120"/>
                <a:ea typeface="標楷體" pitchFamily="65" charset="-120"/>
              </a:rPr>
              <a:t>…</a:t>
            </a:r>
            <a:r>
              <a:rPr lang="zh-TW" altLang="zh-TW" dirty="0">
                <a:latin typeface="標楷體" pitchFamily="65" charset="-120"/>
                <a:ea typeface="標楷體" pitchFamily="65" charset="-120"/>
              </a:rPr>
              <a:t>。</a:t>
            </a:r>
          </a:p>
          <a:p>
            <a:endParaRPr lang="zh-TW" altLang="en-US" dirty="0"/>
          </a:p>
        </p:txBody>
      </p:sp>
    </p:spTree>
    <p:extLst>
      <p:ext uri="{BB962C8B-B14F-4D97-AF65-F5344CB8AC3E}">
        <p14:creationId xmlns:p14="http://schemas.microsoft.com/office/powerpoint/2010/main" val="25653983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txBox="1">
            <a:spLocks/>
          </p:cNvSpPr>
          <p:nvPr/>
        </p:nvSpPr>
        <p:spPr>
          <a:xfrm>
            <a:off x="395536" y="2403376"/>
            <a:ext cx="8229600" cy="3833936"/>
          </a:xfrm>
          <a:prstGeom prst="rect">
            <a:avLst/>
          </a:prstGeom>
        </p:spPr>
        <p:txBody>
          <a:bodyPr vert="horz" lIns="91440" tIns="45720" rIns="91440" bIns="45720" rtlCol="0">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buNone/>
            </a:pPr>
            <a:r>
              <a:rPr lang="zh-TW" altLang="zh-TW" dirty="0" smtClean="0">
                <a:latin typeface="標楷體" pitchFamily="65" charset="-120"/>
                <a:ea typeface="標楷體" pitchFamily="65" charset="-120"/>
              </a:rPr>
              <a:t>上游：</a:t>
            </a:r>
            <a:r>
              <a:rPr lang="en-US" altLang="zh-TW" dirty="0" smtClean="0">
                <a:latin typeface="標楷體" pitchFamily="65" charset="-120"/>
                <a:ea typeface="標楷體" pitchFamily="65" charset="-120"/>
              </a:rPr>
              <a:t>[</a:t>
            </a:r>
            <a:r>
              <a:rPr lang="zh-TW" altLang="zh-TW" dirty="0" smtClean="0">
                <a:latin typeface="標楷體" pitchFamily="65" charset="-120"/>
                <a:ea typeface="標楷體" pitchFamily="65" charset="-120"/>
              </a:rPr>
              <a:t>原油</a:t>
            </a:r>
            <a:r>
              <a:rPr lang="en-US" altLang="zh-TW" dirty="0" smtClean="0">
                <a:latin typeface="標楷體" pitchFamily="65" charset="-120"/>
                <a:ea typeface="標楷體" pitchFamily="65" charset="-120"/>
              </a:rPr>
              <a:t>(</a:t>
            </a:r>
            <a:r>
              <a:rPr lang="zh-TW" altLang="zh-TW" dirty="0" smtClean="0">
                <a:latin typeface="標楷體" pitchFamily="65" charset="-120"/>
                <a:ea typeface="標楷體" pitchFamily="65" charset="-120"/>
              </a:rPr>
              <a:t>石油、天然氣</a:t>
            </a:r>
            <a:r>
              <a:rPr lang="en-US" altLang="zh-TW" dirty="0" smtClean="0">
                <a:latin typeface="標楷體" pitchFamily="65" charset="-120"/>
                <a:ea typeface="標楷體" pitchFamily="65" charset="-120"/>
              </a:rPr>
              <a:t>)]-</a:t>
            </a:r>
            <a:r>
              <a:rPr lang="zh-TW" altLang="zh-TW" dirty="0" smtClean="0">
                <a:latin typeface="標楷體" pitchFamily="65" charset="-120"/>
                <a:ea typeface="標楷體" pitchFamily="65" charset="-120"/>
              </a:rPr>
              <a:t>常壓蒸餾</a:t>
            </a:r>
            <a:r>
              <a:rPr lang="en-US" altLang="zh-TW" dirty="0" smtClean="0">
                <a:latin typeface="標楷體" pitchFamily="65" charset="-120"/>
                <a:ea typeface="標楷體" pitchFamily="65" charset="-120"/>
              </a:rPr>
              <a:t>→</a:t>
            </a:r>
          </a:p>
          <a:p>
            <a:pPr marL="0" indent="0">
              <a:buNone/>
            </a:pPr>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zh-TW" dirty="0" smtClean="0">
                <a:latin typeface="標楷體" pitchFamily="65" charset="-120"/>
                <a:ea typeface="標楷體" pitchFamily="65" charset="-120"/>
              </a:rPr>
              <a:t>石油腦</a:t>
            </a:r>
            <a:r>
              <a:rPr lang="en-US" altLang="zh-TW" dirty="0" smtClean="0">
                <a:latin typeface="標楷體" pitchFamily="65" charset="-120"/>
                <a:ea typeface="標楷體" pitchFamily="65" charset="-120"/>
              </a:rPr>
              <a:t>]-</a:t>
            </a:r>
            <a:r>
              <a:rPr lang="zh-TW" altLang="zh-TW" dirty="0" smtClean="0">
                <a:latin typeface="標楷體" pitchFamily="65" charset="-120"/>
                <a:ea typeface="標楷體" pitchFamily="65" charset="-120"/>
              </a:rPr>
              <a:t>裂解</a:t>
            </a:r>
            <a:r>
              <a:rPr lang="en-US" altLang="zh-TW" dirty="0" smtClean="0">
                <a:latin typeface="標楷體" pitchFamily="65" charset="-120"/>
                <a:ea typeface="標楷體" pitchFamily="65" charset="-120"/>
              </a:rPr>
              <a:t>→</a:t>
            </a:r>
          </a:p>
          <a:p>
            <a:pPr marL="0" indent="0">
              <a:buNone/>
            </a:pP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zh-TW" dirty="0" smtClean="0">
                <a:latin typeface="標楷體" pitchFamily="65" charset="-120"/>
                <a:ea typeface="標楷體" pitchFamily="65" charset="-120"/>
              </a:rPr>
              <a:t>烯烴類、芳香烴</a:t>
            </a:r>
            <a:r>
              <a:rPr lang="en-US" altLang="zh-TW" dirty="0" smtClean="0">
                <a:latin typeface="標楷體" pitchFamily="65" charset="-120"/>
                <a:ea typeface="標楷體" pitchFamily="65" charset="-120"/>
              </a:rPr>
              <a:t>]-</a:t>
            </a:r>
            <a:r>
              <a:rPr lang="zh-TW" altLang="zh-TW" dirty="0" smtClean="0">
                <a:latin typeface="標楷體" pitchFamily="65" charset="-120"/>
                <a:ea typeface="標楷體" pitchFamily="65" charset="-120"/>
              </a:rPr>
              <a:t>聚合、氧化、合成</a:t>
            </a:r>
            <a:endParaRPr lang="en-US" altLang="zh-TW" dirty="0" smtClean="0">
              <a:latin typeface="標楷體" pitchFamily="65" charset="-120"/>
              <a:ea typeface="標楷體" pitchFamily="65" charset="-120"/>
            </a:endParaRPr>
          </a:p>
          <a:p>
            <a:pPr marL="0" indent="0">
              <a:buNone/>
            </a:pPr>
            <a:r>
              <a:rPr lang="en-US" altLang="zh-TW" dirty="0" smtClean="0">
                <a:latin typeface="標楷體" pitchFamily="65" charset="-120"/>
                <a:ea typeface="標楷體" pitchFamily="65" charset="-120"/>
              </a:rPr>
              <a:t/>
            </a:r>
            <a:br>
              <a:rPr lang="en-US" altLang="zh-TW" dirty="0" smtClean="0">
                <a:latin typeface="標楷體" pitchFamily="65" charset="-120"/>
                <a:ea typeface="標楷體" pitchFamily="65" charset="-120"/>
              </a:rPr>
            </a:br>
            <a:r>
              <a:rPr lang="zh-TW" altLang="zh-TW" dirty="0" smtClean="0">
                <a:latin typeface="標楷體" pitchFamily="65" charset="-120"/>
                <a:ea typeface="標楷體" pitchFamily="65" charset="-120"/>
              </a:rPr>
              <a:t>中游：</a:t>
            </a:r>
            <a:r>
              <a:rPr lang="en-US" altLang="zh-TW" dirty="0" smtClean="0">
                <a:latin typeface="標楷體" pitchFamily="65" charset="-120"/>
                <a:ea typeface="標楷體" pitchFamily="65" charset="-120"/>
              </a:rPr>
              <a:t>[</a:t>
            </a:r>
            <a:r>
              <a:rPr lang="zh-TW" altLang="zh-TW" dirty="0" smtClean="0">
                <a:latin typeface="標楷體" pitchFamily="65" charset="-120"/>
                <a:ea typeface="標楷體" pitchFamily="65" charset="-120"/>
              </a:rPr>
              <a:t>塑膠原料、化纖原料、橡膠原料、化學原料</a:t>
            </a:r>
            <a:r>
              <a:rPr lang="en-US" altLang="zh-TW" dirty="0" smtClean="0">
                <a:latin typeface="標楷體" pitchFamily="65" charset="-120"/>
                <a:ea typeface="標楷體" pitchFamily="65" charset="-120"/>
              </a:rPr>
              <a:t>]-</a:t>
            </a:r>
            <a:r>
              <a:rPr lang="zh-TW" altLang="zh-TW" dirty="0" smtClean="0">
                <a:latin typeface="標楷體" pitchFamily="65" charset="-120"/>
                <a:ea typeface="標楷體" pitchFamily="65" charset="-120"/>
              </a:rPr>
              <a:t>加工</a:t>
            </a:r>
            <a:endParaRPr lang="en-US" altLang="zh-TW" dirty="0" smtClean="0">
              <a:latin typeface="標楷體" pitchFamily="65" charset="-120"/>
              <a:ea typeface="標楷體" pitchFamily="65" charset="-120"/>
            </a:endParaRPr>
          </a:p>
          <a:p>
            <a:pPr marL="0" indent="0">
              <a:buNone/>
            </a:pPr>
            <a:r>
              <a:rPr lang="en-US" altLang="zh-TW" dirty="0" smtClean="0">
                <a:latin typeface="標楷體" pitchFamily="65" charset="-120"/>
                <a:ea typeface="標楷體" pitchFamily="65" charset="-120"/>
              </a:rPr>
              <a:t/>
            </a:r>
            <a:br>
              <a:rPr lang="en-US" altLang="zh-TW" dirty="0" smtClean="0">
                <a:latin typeface="標楷體" pitchFamily="65" charset="-120"/>
                <a:ea typeface="標楷體" pitchFamily="65" charset="-120"/>
              </a:rPr>
            </a:br>
            <a:r>
              <a:rPr lang="zh-TW" altLang="zh-TW" dirty="0" smtClean="0">
                <a:latin typeface="標楷體" pitchFamily="65" charset="-120"/>
                <a:ea typeface="標楷體" pitchFamily="65" charset="-120"/>
              </a:rPr>
              <a:t>下游：</a:t>
            </a:r>
            <a:r>
              <a:rPr lang="en-US" altLang="zh-TW" dirty="0" smtClean="0">
                <a:latin typeface="標楷體" pitchFamily="65" charset="-120"/>
                <a:ea typeface="標楷體" pitchFamily="65" charset="-120"/>
              </a:rPr>
              <a:t>[</a:t>
            </a:r>
            <a:r>
              <a:rPr lang="zh-TW" altLang="zh-TW" dirty="0" smtClean="0">
                <a:latin typeface="標楷體" pitchFamily="65" charset="-120"/>
                <a:ea typeface="標楷體" pitchFamily="65" charset="-120"/>
              </a:rPr>
              <a:t>塑膠製品、紡織纖維製品、橡膠製品、其他製品</a:t>
            </a:r>
            <a:r>
              <a:rPr lang="en-US" altLang="zh-TW" dirty="0" smtClean="0">
                <a:latin typeface="標楷體" pitchFamily="65" charset="-120"/>
                <a:ea typeface="標楷體" pitchFamily="65" charset="-120"/>
              </a:rPr>
              <a:t>]</a:t>
            </a:r>
            <a:endParaRPr lang="zh-TW" altLang="zh-TW" dirty="0" smtClean="0">
              <a:latin typeface="標楷體" pitchFamily="65" charset="-120"/>
              <a:ea typeface="標楷體" pitchFamily="65" charset="-120"/>
            </a:endParaRPr>
          </a:p>
        </p:txBody>
      </p:sp>
    </p:spTree>
    <p:extLst>
      <p:ext uri="{BB962C8B-B14F-4D97-AF65-F5344CB8AC3E}">
        <p14:creationId xmlns:p14="http://schemas.microsoft.com/office/powerpoint/2010/main" val="40092493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83568" y="2420888"/>
            <a:ext cx="7745505" cy="3960440"/>
          </a:xfrm>
        </p:spPr>
        <p:txBody>
          <a:bodyPr>
            <a:noAutofit/>
          </a:bodyPr>
          <a:lstStyle/>
          <a:p>
            <a:r>
              <a:rPr lang="zh-TW" altLang="en-US" sz="2800" dirty="0"/>
              <a:t>　</a:t>
            </a:r>
            <a:r>
              <a:rPr lang="zh-TW" altLang="en-US" sz="2800" dirty="0">
                <a:latin typeface="標楷體" pitchFamily="65" charset="-120"/>
                <a:ea typeface="標楷體" pitchFamily="65" charset="-120"/>
              </a:rPr>
              <a:t>石化產業是個技術性高、附加價值高，投資金額也高的產業，同時它也是個高耗能的產業。從輕油裂解以致於石化原料的聚合、氧化、合成等過程都是極耗水、耗電、耗能並且可能產出大量的有害廢棄物造成空氣污染、水污染，對於石化工業廠區附近居民常造成莫大的威脅，因此，如何做好環保問題以敦親睦鄰是石化業者在獲得高利潤的同時所必須關切的議題。</a:t>
            </a:r>
            <a:r>
              <a:rPr lang="zh-TW" altLang="en-US" sz="2800" dirty="0"/>
              <a:t> </a:t>
            </a:r>
          </a:p>
        </p:txBody>
      </p:sp>
      <p:sp>
        <p:nvSpPr>
          <p:cNvPr id="2" name="標題 1"/>
          <p:cNvSpPr>
            <a:spLocks noGrp="1"/>
          </p:cNvSpPr>
          <p:nvPr>
            <p:ph type="title"/>
          </p:nvPr>
        </p:nvSpPr>
        <p:spPr>
          <a:xfrm>
            <a:off x="683568" y="764704"/>
            <a:ext cx="7756263" cy="1054250"/>
          </a:xfrm>
        </p:spPr>
        <p:txBody>
          <a:bodyPr/>
          <a:lstStyle/>
          <a:p>
            <a:r>
              <a:rPr lang="zh-TW" altLang="zh-TW" dirty="0">
                <a:latin typeface="華康隸書體W7(P)" pitchFamily="2" charset="-120"/>
                <a:ea typeface="華康隸書體W7(P)" pitchFamily="2" charset="-120"/>
              </a:rPr>
              <a:t>石化產業未來發展與省思</a:t>
            </a:r>
            <a:endParaRPr lang="zh-TW" altLang="en-US" dirty="0">
              <a:latin typeface="華康隸書體W7(P)" pitchFamily="2" charset="-120"/>
              <a:ea typeface="華康隸書體W7(P)" pitchFamily="2" charset="-120"/>
            </a:endParaRPr>
          </a:p>
        </p:txBody>
      </p:sp>
    </p:spTree>
    <p:extLst>
      <p:ext uri="{BB962C8B-B14F-4D97-AF65-F5344CB8AC3E}">
        <p14:creationId xmlns:p14="http://schemas.microsoft.com/office/powerpoint/2010/main" val="9182315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en-US" altLang="zh-TW" dirty="0" smtClean="0">
                <a:latin typeface="標楷體" pitchFamily="65" charset="-120"/>
                <a:ea typeface="標楷體" pitchFamily="65" charset="-120"/>
              </a:rPr>
              <a:t>http://iht.nstm.gov.tw/form/index.asp?m=2&amp;m1=3&amp;m2=76&amp;gp=21</a:t>
            </a:r>
            <a:endParaRPr lang="zh-TW" altLang="en-US" dirty="0">
              <a:latin typeface="標楷體" pitchFamily="65" charset="-120"/>
              <a:ea typeface="標楷體" pitchFamily="65" charset="-120"/>
            </a:endParaRPr>
          </a:p>
        </p:txBody>
      </p:sp>
      <p:sp>
        <p:nvSpPr>
          <p:cNvPr id="2" name="標題 1"/>
          <p:cNvSpPr>
            <a:spLocks noGrp="1"/>
          </p:cNvSpPr>
          <p:nvPr>
            <p:ph type="title"/>
          </p:nvPr>
        </p:nvSpPr>
        <p:spPr/>
        <p:txBody>
          <a:bodyPr/>
          <a:lstStyle/>
          <a:p>
            <a:r>
              <a:rPr lang="zh-TW" altLang="en-US" dirty="0" smtClean="0">
                <a:latin typeface="華康隸書體W7(P)" pitchFamily="2" charset="-120"/>
                <a:ea typeface="華康隸書體W7(P)" pitchFamily="2" charset="-120"/>
              </a:rPr>
              <a:t>出處</a:t>
            </a:r>
            <a:endParaRPr lang="zh-TW" altLang="en-US" dirty="0">
              <a:latin typeface="華康隸書體W7(P)" pitchFamily="2" charset="-120"/>
              <a:ea typeface="華康隸書體W7(P)" pitchFamily="2" charset="-120"/>
            </a:endParaRPr>
          </a:p>
        </p:txBody>
      </p:sp>
    </p:spTree>
    <p:extLst>
      <p:ext uri="{BB962C8B-B14F-4D97-AF65-F5344CB8AC3E}">
        <p14:creationId xmlns:p14="http://schemas.microsoft.com/office/powerpoint/2010/main" val="38353673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483768" y="2564904"/>
            <a:ext cx="4680520" cy="1684784"/>
          </a:xfrm>
        </p:spPr>
        <p:txBody>
          <a:bodyPr>
            <a:normAutofit/>
          </a:bodyPr>
          <a:lstStyle/>
          <a:p>
            <a:pPr marL="0" indent="0" algn="ctr">
              <a:buNone/>
            </a:pPr>
            <a:r>
              <a:rPr lang="en-US" altLang="zh-TW" sz="9600" dirty="0" smtClean="0">
                <a:latin typeface="華康隸書體W7(P)" pitchFamily="2" charset="-120"/>
                <a:ea typeface="華康隸書體W7(P)" pitchFamily="2" charset="-120"/>
              </a:rPr>
              <a:t>END</a:t>
            </a:r>
            <a:endParaRPr lang="zh-TW" altLang="en-US" sz="9600" dirty="0">
              <a:latin typeface="華康隸書體W7(P)" pitchFamily="2" charset="-120"/>
              <a:ea typeface="華康隸書體W7(P)" pitchFamily="2" charset="-120"/>
            </a:endParaRPr>
          </a:p>
        </p:txBody>
      </p:sp>
    </p:spTree>
    <p:extLst>
      <p:ext uri="{BB962C8B-B14F-4D97-AF65-F5344CB8AC3E}">
        <p14:creationId xmlns:p14="http://schemas.microsoft.com/office/powerpoint/2010/main" val="40922024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2060848"/>
            <a:ext cx="8229600" cy="4065315"/>
          </a:xfrm>
        </p:spPr>
        <p:txBody>
          <a:bodyPr>
            <a:normAutofit fontScale="70000" lnSpcReduction="20000"/>
          </a:bodyPr>
          <a:lstStyle/>
          <a:p>
            <a:pPr marL="0" indent="0">
              <a:buNone/>
            </a:pPr>
            <a:r>
              <a:rPr lang="zh-TW" altLang="en-US" dirty="0" smtClean="0">
                <a:latin typeface="標楷體" pitchFamily="65" charset="-120"/>
                <a:ea typeface="標楷體" pitchFamily="65" charset="-120"/>
              </a:rPr>
              <a:t>　　</a:t>
            </a:r>
            <a:r>
              <a:rPr lang="zh-TW" altLang="zh-TW" sz="3400" dirty="0" smtClean="0">
                <a:latin typeface="標楷體" pitchFamily="65" charset="-120"/>
                <a:ea typeface="標楷體" pitchFamily="65" charset="-120"/>
              </a:rPr>
              <a:t>石化</a:t>
            </a:r>
            <a:r>
              <a:rPr lang="zh-TW" altLang="zh-TW" sz="3400" dirty="0">
                <a:latin typeface="標楷體" pitchFamily="65" charset="-120"/>
                <a:ea typeface="標楷體" pitchFamily="65" charset="-120"/>
              </a:rPr>
              <a:t>產業是一種有高度產業關連性的民生基礎工業，從食、衣、住、行、醫療等都廣泛的使用到石化產業，已經是與現代人生活中密不可分了。台灣過去的四十多年發展的石化產業，政府從石化上游工廠鼓勵民間石化到下游基本原料的發展，形成一條緊密的產業鏈，更帶動了下游的塑膠、橡膠等產業的蓬勃發展</a:t>
            </a:r>
            <a:r>
              <a:rPr lang="zh-TW" altLang="zh-TW" sz="3400" dirty="0" smtClean="0">
                <a:latin typeface="標楷體" pitchFamily="65" charset="-120"/>
                <a:ea typeface="標楷體" pitchFamily="65" charset="-120"/>
              </a:rPr>
              <a:t>。石油化學工業是</a:t>
            </a:r>
            <a:r>
              <a:rPr lang="zh-TW" altLang="zh-TW" sz="3400" dirty="0">
                <a:solidFill>
                  <a:srgbClr val="C00000"/>
                </a:solidFill>
                <a:latin typeface="標楷體" pitchFamily="65" charset="-120"/>
                <a:ea typeface="標楷體" pitchFamily="65" charset="-120"/>
              </a:rPr>
              <a:t>以石油、天然氣為基本原料</a:t>
            </a:r>
            <a:r>
              <a:rPr lang="zh-TW" altLang="zh-TW" sz="3400" dirty="0">
                <a:latin typeface="標楷體" pitchFamily="65" charset="-120"/>
                <a:ea typeface="標楷體" pitchFamily="65" charset="-120"/>
              </a:rPr>
              <a:t>，加工製成石化基本原料後用以生產各式各樣的石化產品。由於石化工業發展迅速，石化工業發展至今，已約有</a:t>
            </a:r>
            <a:r>
              <a:rPr lang="en-US" altLang="zh-TW" sz="3400" dirty="0">
                <a:latin typeface="標楷體" pitchFamily="65" charset="-120"/>
                <a:ea typeface="標楷體" pitchFamily="65" charset="-120"/>
              </a:rPr>
              <a:t>95</a:t>
            </a:r>
            <a:r>
              <a:rPr lang="zh-TW" altLang="zh-TW" sz="3400" dirty="0">
                <a:latin typeface="標楷體" pitchFamily="65" charset="-120"/>
                <a:ea typeface="標楷體" pitchFamily="65" charset="-120"/>
              </a:rPr>
              <a:t>％以上的有機化學品衍生自石油化學，石化品的應用範圍目前尚且在增加中</a:t>
            </a:r>
            <a:r>
              <a:rPr lang="zh-TW" altLang="zh-TW" sz="3400" dirty="0" smtClean="0">
                <a:latin typeface="標楷體" pitchFamily="65" charset="-120"/>
                <a:ea typeface="標楷體" pitchFamily="65" charset="-120"/>
              </a:rPr>
              <a:t>。</a:t>
            </a:r>
            <a:endParaRPr lang="en-US" altLang="zh-TW" sz="3400" dirty="0" smtClean="0">
              <a:latin typeface="標楷體" pitchFamily="65" charset="-120"/>
              <a:ea typeface="標楷體" pitchFamily="65" charset="-120"/>
            </a:endParaRPr>
          </a:p>
          <a:p>
            <a:pPr marL="0" indent="0">
              <a:buNone/>
            </a:pPr>
            <a:r>
              <a:rPr lang="zh-TW" altLang="en-US" sz="3400" dirty="0">
                <a:latin typeface="標楷體" pitchFamily="65" charset="-120"/>
                <a:ea typeface="標楷體" pitchFamily="65" charset="-120"/>
              </a:rPr>
              <a:t>　</a:t>
            </a:r>
            <a:r>
              <a:rPr lang="zh-TW" altLang="en-US" sz="3400" dirty="0" smtClean="0">
                <a:latin typeface="標楷體" pitchFamily="65" charset="-120"/>
                <a:ea typeface="標楷體" pitchFamily="65" charset="-120"/>
              </a:rPr>
              <a:t>　</a:t>
            </a:r>
            <a:r>
              <a:rPr lang="zh-TW" altLang="zh-TW" sz="3400" dirty="0" smtClean="0">
                <a:latin typeface="標楷體" pitchFamily="65" charset="-120"/>
                <a:ea typeface="標楷體" pitchFamily="65" charset="-120"/>
              </a:rPr>
              <a:t>而</a:t>
            </a:r>
            <a:r>
              <a:rPr lang="zh-TW" altLang="zh-TW" sz="3400" dirty="0">
                <a:latin typeface="標楷體" pitchFamily="65" charset="-120"/>
                <a:ea typeface="標楷體" pitchFamily="65" charset="-120"/>
              </a:rPr>
              <a:t>石化產品最重要的貢獻在於產品</a:t>
            </a:r>
            <a:r>
              <a:rPr lang="zh-TW" altLang="zh-TW" sz="3400" dirty="0">
                <a:solidFill>
                  <a:srgbClr val="C00000"/>
                </a:solidFill>
                <a:latin typeface="標楷體" pitchFamily="65" charset="-120"/>
                <a:ea typeface="標楷體" pitchFamily="65" charset="-120"/>
              </a:rPr>
              <a:t>可穩定量產</a:t>
            </a:r>
            <a:r>
              <a:rPr lang="zh-TW" altLang="zh-TW" sz="3400" dirty="0">
                <a:latin typeface="標楷體" pitchFamily="65" charset="-120"/>
                <a:ea typeface="標楷體" pitchFamily="65" charset="-120"/>
              </a:rPr>
              <a:t>，因石化工業不像傳統化學工業，受制於天然原料的供給，產量不穩定的缺點。</a:t>
            </a:r>
          </a:p>
          <a:p>
            <a:endParaRPr lang="zh-TW" altLang="en-US" dirty="0"/>
          </a:p>
        </p:txBody>
      </p:sp>
      <p:sp>
        <p:nvSpPr>
          <p:cNvPr id="2" name="標題 1"/>
          <p:cNvSpPr>
            <a:spLocks noGrp="1"/>
          </p:cNvSpPr>
          <p:nvPr>
            <p:ph type="title"/>
          </p:nvPr>
        </p:nvSpPr>
        <p:spPr/>
        <p:txBody>
          <a:bodyPr>
            <a:normAutofit/>
          </a:bodyPr>
          <a:lstStyle/>
          <a:p>
            <a:pPr lvl="0"/>
            <a:r>
              <a:rPr lang="zh-TW" altLang="zh-TW" sz="4400" dirty="0">
                <a:latin typeface="華康隸書體W7(P)" pitchFamily="2" charset="-120"/>
                <a:ea typeface="華康隸書體W7(P)" pitchFamily="2" charset="-120"/>
              </a:rPr>
              <a:t>石化產業對台灣的貢獻與</a:t>
            </a:r>
            <a:r>
              <a:rPr lang="zh-TW" altLang="zh-TW" sz="4400" dirty="0" smtClean="0">
                <a:latin typeface="華康隸書體W7(P)" pitchFamily="2" charset="-120"/>
                <a:ea typeface="華康隸書體W7(P)" pitchFamily="2" charset="-120"/>
              </a:rPr>
              <a:t>成就</a:t>
            </a:r>
            <a:endParaRPr lang="zh-TW" altLang="en-US" sz="4400" dirty="0">
              <a:latin typeface="華康隸書體W7(P)" pitchFamily="2" charset="-120"/>
              <a:ea typeface="華康隸書體W7(P)" pitchFamily="2" charset="-120"/>
            </a:endParaRPr>
          </a:p>
        </p:txBody>
      </p:sp>
    </p:spTree>
    <p:extLst>
      <p:ext uri="{BB962C8B-B14F-4D97-AF65-F5344CB8AC3E}">
        <p14:creationId xmlns:p14="http://schemas.microsoft.com/office/powerpoint/2010/main" val="3051508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idx="1"/>
          </p:nvPr>
        </p:nvSpPr>
        <p:spPr>
          <a:xfrm>
            <a:off x="5057304" y="3269431"/>
            <a:ext cx="3443188" cy="2808585"/>
          </a:xfrm>
        </p:spPr>
        <p:txBody>
          <a:bodyPr>
            <a:normAutofit/>
          </a:bodyPr>
          <a:lstStyle/>
          <a:p>
            <a:pPr marL="0" indent="0">
              <a:buNone/>
            </a:pPr>
            <a:r>
              <a:rPr lang="en-US" altLang="zh-TW" dirty="0" smtClean="0">
                <a:latin typeface="標楷體" pitchFamily="65" charset="-120"/>
                <a:ea typeface="標楷體" pitchFamily="65" charset="-120"/>
              </a:rPr>
              <a:t>100</a:t>
            </a:r>
            <a:r>
              <a:rPr lang="zh-TW" altLang="zh-TW" dirty="0" smtClean="0">
                <a:latin typeface="標楷體" pitchFamily="65" charset="-120"/>
                <a:ea typeface="標楷體" pitchFamily="65" charset="-120"/>
              </a:rPr>
              <a:t>公升輕油所衍生的石化品附加價值：包含乙烯</a:t>
            </a:r>
            <a:r>
              <a:rPr lang="en-US" altLang="zh-TW" dirty="0" smtClean="0">
                <a:latin typeface="標楷體" pitchFamily="65" charset="-120"/>
                <a:ea typeface="標楷體" pitchFamily="65" charset="-120"/>
              </a:rPr>
              <a:t>16</a:t>
            </a:r>
            <a:r>
              <a:rPr lang="zh-TW" altLang="zh-TW" dirty="0" smtClean="0">
                <a:latin typeface="標楷體" pitchFamily="65" charset="-120"/>
                <a:ea typeface="標楷體" pitchFamily="65" charset="-120"/>
              </a:rPr>
              <a:t>公斤、丙烯</a:t>
            </a:r>
            <a:r>
              <a:rPr lang="en-US" altLang="zh-TW" dirty="0" smtClean="0">
                <a:latin typeface="標楷體" pitchFamily="65" charset="-120"/>
                <a:ea typeface="標楷體" pitchFamily="65" charset="-120"/>
              </a:rPr>
              <a:t>11</a:t>
            </a:r>
            <a:r>
              <a:rPr lang="zh-TW" altLang="zh-TW" dirty="0" smtClean="0">
                <a:latin typeface="標楷體" pitchFamily="65" charset="-120"/>
                <a:ea typeface="標楷體" pitchFamily="65" charset="-120"/>
              </a:rPr>
              <a:t>公斤、丁烷</a:t>
            </a:r>
            <a:r>
              <a:rPr lang="en-US" altLang="zh-TW" dirty="0" smtClean="0">
                <a:latin typeface="標楷體" pitchFamily="65" charset="-120"/>
                <a:ea typeface="標楷體" pitchFamily="65" charset="-120"/>
              </a:rPr>
              <a:t>7</a:t>
            </a:r>
            <a:r>
              <a:rPr lang="zh-TW" altLang="zh-TW" dirty="0" smtClean="0">
                <a:latin typeface="標楷體" pitchFamily="65" charset="-120"/>
                <a:ea typeface="標楷體" pitchFamily="65" charset="-120"/>
              </a:rPr>
              <a:t>公斤、裂解汽油</a:t>
            </a:r>
            <a:r>
              <a:rPr lang="en-US" altLang="zh-TW" dirty="0" smtClean="0">
                <a:latin typeface="標楷體" pitchFamily="65" charset="-120"/>
                <a:ea typeface="標楷體" pitchFamily="65" charset="-120"/>
              </a:rPr>
              <a:t>18</a:t>
            </a:r>
            <a:r>
              <a:rPr lang="zh-TW" altLang="zh-TW" dirty="0" smtClean="0">
                <a:latin typeface="標楷體" pitchFamily="65" charset="-120"/>
                <a:ea typeface="標楷體" pitchFamily="65" charset="-120"/>
              </a:rPr>
              <a:t>公斤、裂解重油</a:t>
            </a:r>
            <a:r>
              <a:rPr lang="en-US" altLang="zh-TW" dirty="0" smtClean="0">
                <a:latin typeface="標楷體" pitchFamily="65" charset="-120"/>
                <a:ea typeface="標楷體" pitchFamily="65" charset="-120"/>
              </a:rPr>
              <a:t>4</a:t>
            </a:r>
            <a:r>
              <a:rPr lang="zh-TW" altLang="zh-TW" dirty="0" smtClean="0">
                <a:latin typeface="標楷體" pitchFamily="65" charset="-120"/>
                <a:ea typeface="標楷體" pitchFamily="65" charset="-120"/>
              </a:rPr>
              <a:t>公斤、規外氣</a:t>
            </a:r>
            <a:r>
              <a:rPr lang="en-US" altLang="zh-TW" dirty="0" smtClean="0">
                <a:latin typeface="標楷體" pitchFamily="65" charset="-120"/>
                <a:ea typeface="標楷體" pitchFamily="65" charset="-120"/>
              </a:rPr>
              <a:t>14</a:t>
            </a:r>
            <a:r>
              <a:rPr lang="zh-TW" altLang="zh-TW" dirty="0" smtClean="0">
                <a:latin typeface="標楷體" pitchFamily="65" charset="-120"/>
                <a:ea typeface="標楷體" pitchFamily="65" charset="-120"/>
              </a:rPr>
              <a:t>公斤</a:t>
            </a:r>
          </a:p>
          <a:p>
            <a:endParaRPr lang="zh-TW" altLang="en-US" dirty="0"/>
          </a:p>
        </p:txBody>
      </p:sp>
      <p:pic>
        <p:nvPicPr>
          <p:cNvPr id="5" name="圖片 4"/>
          <p:cNvPicPr/>
          <p:nvPr/>
        </p:nvPicPr>
        <p:blipFill>
          <a:blip r:embed="rId2">
            <a:extLst>
              <a:ext uri="{28A0092B-C50C-407E-A947-70E740481C1C}">
                <a14:useLocalDpi xmlns:a14="http://schemas.microsoft.com/office/drawing/2010/main" val="0"/>
              </a:ext>
            </a:extLst>
          </a:blip>
          <a:stretch>
            <a:fillRect/>
          </a:stretch>
        </p:blipFill>
        <p:spPr>
          <a:xfrm>
            <a:off x="225624" y="209228"/>
            <a:ext cx="4831680" cy="4464496"/>
          </a:xfrm>
          <a:prstGeom prst="rect">
            <a:avLst/>
          </a:prstGeom>
        </p:spPr>
      </p:pic>
    </p:spTree>
    <p:extLst>
      <p:ext uri="{BB962C8B-B14F-4D97-AF65-F5344CB8AC3E}">
        <p14:creationId xmlns:p14="http://schemas.microsoft.com/office/powerpoint/2010/main" val="3051508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83568" y="2132856"/>
            <a:ext cx="7745505" cy="3877815"/>
          </a:xfrm>
        </p:spPr>
        <p:txBody>
          <a:bodyPr>
            <a:normAutofit lnSpcReduction="10000"/>
          </a:bodyPr>
          <a:lstStyle/>
          <a:p>
            <a:r>
              <a:rPr lang="zh-TW" altLang="zh-TW" dirty="0">
                <a:latin typeface="標楷體" pitchFamily="65" charset="-120"/>
                <a:ea typeface="標楷體" pitchFamily="65" charset="-120"/>
              </a:rPr>
              <a:t>過去歐美先進國家發展經濟的過程中，石化產業扮演舉足輕重的角色，石化產品範圍廣泛，不僅民生用品（如紡織品、塑膠製品等），另外，汽車、資訊、機電等高科技產業也需使用大量石化材料。許多開發中國家為促進經濟發展，紛紛投入石化工業的生產。我國在過去四十年來，政府十分重視石化工業的發展，在多次重大的國家建設計畫例如十大建設、十四項建設中，都可以看出政府積極發展石化工業的決心，而三大主要石化產品（塑膠、合成纖維、合成橡膠）的外銷也確實帶來龐大的外匯收入，對臺灣的經濟發展有重大的貢獻 。 </a:t>
            </a:r>
          </a:p>
          <a:p>
            <a:endParaRPr lang="zh-TW" altLang="en-US" dirty="0"/>
          </a:p>
        </p:txBody>
      </p:sp>
    </p:spTree>
    <p:extLst>
      <p:ext uri="{BB962C8B-B14F-4D97-AF65-F5344CB8AC3E}">
        <p14:creationId xmlns:p14="http://schemas.microsoft.com/office/powerpoint/2010/main" val="30515084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p:nvPr/>
        </p:nvPicPr>
        <p:blipFill>
          <a:blip r:embed="rId2">
            <a:extLst>
              <a:ext uri="{28A0092B-C50C-407E-A947-70E740481C1C}">
                <a14:useLocalDpi xmlns:a14="http://schemas.microsoft.com/office/drawing/2010/main" val="0"/>
              </a:ext>
            </a:extLst>
          </a:blip>
          <a:stretch>
            <a:fillRect/>
          </a:stretch>
        </p:blipFill>
        <p:spPr>
          <a:xfrm>
            <a:off x="2267744" y="3572"/>
            <a:ext cx="4211960" cy="3209404"/>
          </a:xfrm>
          <a:prstGeom prst="rect">
            <a:avLst/>
          </a:prstGeom>
        </p:spPr>
      </p:pic>
      <p:sp>
        <p:nvSpPr>
          <p:cNvPr id="3" name="內容版面配置區 2"/>
          <p:cNvSpPr>
            <a:spLocks noGrp="1"/>
          </p:cNvSpPr>
          <p:nvPr>
            <p:ph idx="1"/>
          </p:nvPr>
        </p:nvSpPr>
        <p:spPr>
          <a:xfrm>
            <a:off x="-5060" y="3212976"/>
            <a:ext cx="4932040" cy="3528392"/>
          </a:xfrm>
        </p:spPr>
        <p:txBody>
          <a:bodyPr>
            <a:normAutofit/>
          </a:bodyPr>
          <a:lstStyle/>
          <a:p>
            <a:r>
              <a:rPr lang="zh-TW" altLang="zh-TW" sz="1800" dirty="0" smtClean="0"/>
              <a:t>　　</a:t>
            </a:r>
            <a:r>
              <a:rPr lang="zh-TW" altLang="zh-TW" dirty="0" smtClean="0">
                <a:latin typeface="標楷體" pitchFamily="65" charset="-120"/>
                <a:ea typeface="標楷體" pitchFamily="65" charset="-120"/>
              </a:rPr>
              <a:t>乙烯供需可視為石化工業景氣盛衰的重要指標，</a:t>
            </a:r>
            <a:r>
              <a:rPr lang="en-US" altLang="zh-TW" dirty="0" smtClean="0">
                <a:latin typeface="標楷體" pitchFamily="65" charset="-120"/>
                <a:ea typeface="標楷體" pitchFamily="65" charset="-120"/>
              </a:rPr>
              <a:t>2005</a:t>
            </a:r>
            <a:r>
              <a:rPr lang="zh-TW" altLang="zh-TW" dirty="0" smtClean="0">
                <a:latin typeface="標楷體" pitchFamily="65" charset="-120"/>
                <a:ea typeface="標楷體" pitchFamily="65" charset="-120"/>
              </a:rPr>
              <a:t>年台灣乙烯總產量在超產能生產下達到</a:t>
            </a:r>
            <a:r>
              <a:rPr lang="en-US" altLang="zh-TW" dirty="0" smtClean="0">
                <a:latin typeface="標楷體" pitchFamily="65" charset="-120"/>
                <a:ea typeface="標楷體" pitchFamily="65" charset="-120"/>
              </a:rPr>
              <a:t>290</a:t>
            </a:r>
            <a:r>
              <a:rPr lang="zh-TW" altLang="zh-TW" dirty="0" smtClean="0">
                <a:latin typeface="標楷體" pitchFamily="65" charset="-120"/>
                <a:ea typeface="標楷體" pitchFamily="65" charset="-120"/>
              </a:rPr>
              <a:t>萬噸的歷史新高點，同年乙烯需求量約</a:t>
            </a:r>
            <a:r>
              <a:rPr lang="en-US" altLang="zh-TW" dirty="0" smtClean="0">
                <a:latin typeface="標楷體" pitchFamily="65" charset="-120"/>
                <a:ea typeface="標楷體" pitchFamily="65" charset="-120"/>
              </a:rPr>
              <a:t>335</a:t>
            </a:r>
            <a:r>
              <a:rPr lang="zh-TW" altLang="zh-TW" dirty="0" smtClean="0">
                <a:latin typeface="標楷體" pitchFamily="65" charset="-120"/>
                <a:ea typeface="標楷體" pitchFamily="65" charset="-120"/>
              </a:rPr>
              <a:t>萬噸 ，現今台灣乙烯產能的擴增以台塑六輕四期的建設進度最快，可望</a:t>
            </a:r>
            <a:r>
              <a:rPr lang="en-US" altLang="zh-TW" dirty="0" smtClean="0">
                <a:latin typeface="標楷體" pitchFamily="65" charset="-120"/>
                <a:ea typeface="標楷體" pitchFamily="65" charset="-120"/>
              </a:rPr>
              <a:t>2007</a:t>
            </a:r>
            <a:r>
              <a:rPr lang="zh-TW" altLang="zh-TW" dirty="0" smtClean="0">
                <a:latin typeface="標楷體" pitchFamily="65" charset="-120"/>
                <a:ea typeface="標楷體" pitchFamily="65" charset="-120"/>
              </a:rPr>
              <a:t>年投產。</a:t>
            </a:r>
            <a:endParaRPr lang="zh-TW" altLang="en-US" sz="1800" dirty="0"/>
          </a:p>
        </p:txBody>
      </p:sp>
      <p:sp>
        <p:nvSpPr>
          <p:cNvPr id="5" name="內容版面配置區 2"/>
          <p:cNvSpPr txBox="1">
            <a:spLocks/>
          </p:cNvSpPr>
          <p:nvPr/>
        </p:nvSpPr>
        <p:spPr>
          <a:xfrm>
            <a:off x="4737224" y="3212976"/>
            <a:ext cx="4427984" cy="3600400"/>
          </a:xfrm>
          <a:prstGeom prst="rect">
            <a:avLst/>
          </a:prstGeom>
        </p:spPr>
        <p:txBody>
          <a:bodyPr vert="horz" lIns="91440" tIns="45720" rIns="91440" bIns="45720" rtlCol="0">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r>
              <a:rPr lang="zh-TW" altLang="zh-TW" sz="1800" dirty="0" smtClean="0"/>
              <a:t>　　</a:t>
            </a:r>
            <a:r>
              <a:rPr lang="zh-TW" altLang="zh-TW" dirty="0" smtClean="0">
                <a:latin typeface="標楷體" pitchFamily="65" charset="-120"/>
                <a:ea typeface="標楷體" pitchFamily="65" charset="-120"/>
              </a:rPr>
              <a:t>而總觀</a:t>
            </a:r>
            <a:r>
              <a:rPr lang="en-US" altLang="zh-TW" dirty="0" smtClean="0">
                <a:latin typeface="標楷體" pitchFamily="65" charset="-120"/>
                <a:ea typeface="標楷體" pitchFamily="65" charset="-120"/>
              </a:rPr>
              <a:t>2005</a:t>
            </a:r>
            <a:r>
              <a:rPr lang="zh-TW" altLang="zh-TW" dirty="0" smtClean="0">
                <a:latin typeface="標楷體" pitchFamily="65" charset="-120"/>
                <a:ea typeface="標楷體" pitchFamily="65" charset="-120"/>
              </a:rPr>
              <a:t>年石化原料總需求量高達</a:t>
            </a:r>
            <a:r>
              <a:rPr lang="en-US" altLang="zh-TW" dirty="0" smtClean="0">
                <a:latin typeface="標楷體" pitchFamily="65" charset="-120"/>
                <a:ea typeface="標楷體" pitchFamily="65" charset="-120"/>
              </a:rPr>
              <a:t>2500</a:t>
            </a:r>
            <a:r>
              <a:rPr lang="zh-TW" altLang="zh-TW" dirty="0" smtClean="0">
                <a:latin typeface="標楷體" pitchFamily="65" charset="-120"/>
                <a:ea typeface="標楷體" pitchFamily="65" charset="-120"/>
              </a:rPr>
              <a:t>萬噸，除了佔五成的烯烴和芳香烴兩大原料之外，尚包括有塑膠原料約佔</a:t>
            </a:r>
            <a:r>
              <a:rPr lang="en-US" altLang="zh-TW" dirty="0" smtClean="0">
                <a:latin typeface="標楷體" pitchFamily="65" charset="-120"/>
                <a:ea typeface="標楷體" pitchFamily="65" charset="-120"/>
              </a:rPr>
              <a:t>24</a:t>
            </a:r>
            <a:r>
              <a:rPr lang="zh-TW" altLang="zh-TW" dirty="0" smtClean="0">
                <a:latin typeface="標楷體" pitchFamily="65" charset="-120"/>
                <a:ea typeface="標楷體" pitchFamily="65" charset="-120"/>
              </a:rPr>
              <a:t>％、合成纖維原料</a:t>
            </a:r>
            <a:r>
              <a:rPr lang="en-US" altLang="zh-TW" dirty="0" smtClean="0">
                <a:latin typeface="標楷體" pitchFamily="65" charset="-120"/>
                <a:ea typeface="標楷體" pitchFamily="65" charset="-120"/>
              </a:rPr>
              <a:t>19</a:t>
            </a:r>
            <a:r>
              <a:rPr lang="zh-TW" altLang="zh-TW" dirty="0" smtClean="0">
                <a:latin typeface="標楷體" pitchFamily="65" charset="-120"/>
                <a:ea typeface="標楷體" pitchFamily="65" charset="-120"/>
              </a:rPr>
              <a:t>％等，無論昔日的塑膠加工出口品到今日的高科技材料，都必須依靠石化原料。</a:t>
            </a:r>
            <a:endParaRPr lang="en-US" altLang="zh-TW" dirty="0" smtClean="0">
              <a:latin typeface="標楷體" pitchFamily="65" charset="-120"/>
              <a:ea typeface="標楷體" pitchFamily="65" charset="-120"/>
            </a:endParaRPr>
          </a:p>
          <a:p>
            <a:endParaRPr lang="zh-TW" altLang="en-US" sz="1800" dirty="0"/>
          </a:p>
        </p:txBody>
      </p:sp>
    </p:spTree>
    <p:extLst>
      <p:ext uri="{BB962C8B-B14F-4D97-AF65-F5344CB8AC3E}">
        <p14:creationId xmlns:p14="http://schemas.microsoft.com/office/powerpoint/2010/main" val="1290916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zh-TW" altLang="zh-TW" sz="2800" b="1" dirty="0">
                <a:solidFill>
                  <a:schemeClr val="accent5">
                    <a:lumMod val="50000"/>
                  </a:schemeClr>
                </a:solidFill>
                <a:latin typeface="華康隸書體W7(P)" pitchFamily="2" charset="-120"/>
                <a:ea typeface="華康隸書體W7(P)" pitchFamily="2" charset="-120"/>
              </a:rPr>
              <a:t>發展之前，</a:t>
            </a:r>
            <a:r>
              <a:rPr lang="en-US" altLang="zh-TW" sz="2800" b="1" dirty="0">
                <a:solidFill>
                  <a:schemeClr val="accent5">
                    <a:lumMod val="50000"/>
                  </a:schemeClr>
                </a:solidFill>
                <a:latin typeface="華康隸書體W7(P)" pitchFamily="2" charset="-120"/>
                <a:ea typeface="華康隸書體W7(P)" pitchFamily="2" charset="-120"/>
              </a:rPr>
              <a:t>1949-57</a:t>
            </a:r>
            <a:r>
              <a:rPr lang="en-US" altLang="zh-TW" sz="2800" b="1" dirty="0"/>
              <a:t> </a:t>
            </a:r>
            <a:endParaRPr lang="en-US" altLang="zh-TW" sz="2800" b="1" dirty="0" smtClean="0"/>
          </a:p>
          <a:p>
            <a:pPr marL="0" indent="0">
              <a:buNone/>
            </a:pPr>
            <a:endParaRPr lang="en-US" altLang="zh-TW" sz="2400" dirty="0" smtClean="0"/>
          </a:p>
          <a:p>
            <a:pPr marL="0" indent="0">
              <a:buNone/>
            </a:pPr>
            <a:r>
              <a:rPr lang="zh-TW" altLang="en-US" sz="2400" dirty="0" smtClean="0">
                <a:latin typeface="標楷體" pitchFamily="65" charset="-120"/>
                <a:ea typeface="標楷體" pitchFamily="65" charset="-120"/>
              </a:rPr>
              <a:t>　　</a:t>
            </a:r>
            <a:r>
              <a:rPr lang="zh-TW" altLang="zh-TW" sz="2400" dirty="0" smtClean="0">
                <a:latin typeface="標楷體" pitchFamily="65" charset="-120"/>
                <a:ea typeface="標楷體" pitchFamily="65" charset="-120"/>
              </a:rPr>
              <a:t>當日</a:t>
            </a:r>
            <a:r>
              <a:rPr lang="zh-TW" altLang="zh-TW" sz="2400" dirty="0">
                <a:latin typeface="標楷體" pitchFamily="65" charset="-120"/>
                <a:ea typeface="標楷體" pitchFamily="65" charset="-120"/>
              </a:rPr>
              <a:t>本殖民者離開台灣之時，他們留下了一個煉油廠以及幾個小型肥料廠。國民政府則設立了各種國營企業來接收這些設施。不過在這戰後的恢復期之中，產業發展的重點是放在為農業部門供應肥料。</a:t>
            </a:r>
            <a:r>
              <a:rPr lang="en-US" altLang="zh-TW" sz="2400" dirty="0"/>
              <a:t> </a:t>
            </a:r>
            <a:r>
              <a:rPr lang="en-US" altLang="zh-TW" dirty="0"/>
              <a:t/>
            </a:r>
            <a:br>
              <a:rPr lang="en-US" altLang="zh-TW" dirty="0"/>
            </a:br>
            <a:endParaRPr lang="zh-TW" altLang="en-US" dirty="0"/>
          </a:p>
        </p:txBody>
      </p:sp>
      <p:sp>
        <p:nvSpPr>
          <p:cNvPr id="2" name="標題 1"/>
          <p:cNvSpPr>
            <a:spLocks noGrp="1"/>
          </p:cNvSpPr>
          <p:nvPr>
            <p:ph type="title"/>
          </p:nvPr>
        </p:nvSpPr>
        <p:spPr/>
        <p:txBody>
          <a:bodyPr>
            <a:normAutofit/>
          </a:bodyPr>
          <a:lstStyle/>
          <a:p>
            <a:r>
              <a:rPr lang="zh-TW" altLang="en-US" dirty="0" smtClean="0">
                <a:latin typeface="華康隸書體W7(P)" pitchFamily="2" charset="-120"/>
                <a:ea typeface="華康隸書體W7(P)" pitchFamily="2" charset="-120"/>
              </a:rPr>
              <a:t>石化產業發展歷史脈絡</a:t>
            </a:r>
            <a:endParaRPr lang="zh-TW" altLang="en-US" dirty="0">
              <a:latin typeface="華康隸書體W7(P)" pitchFamily="2" charset="-120"/>
              <a:ea typeface="華康隸書體W7(P)" pitchFamily="2" charset="-120"/>
            </a:endParaRPr>
          </a:p>
        </p:txBody>
      </p:sp>
    </p:spTree>
    <p:extLst>
      <p:ext uri="{BB962C8B-B14F-4D97-AF65-F5344CB8AC3E}">
        <p14:creationId xmlns:p14="http://schemas.microsoft.com/office/powerpoint/2010/main" val="1290916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idx="1"/>
          </p:nvPr>
        </p:nvSpPr>
        <p:spPr>
          <a:xfrm>
            <a:off x="467544" y="2365152"/>
            <a:ext cx="8229600" cy="4320480"/>
          </a:xfrm>
        </p:spPr>
        <p:txBody>
          <a:bodyPr>
            <a:normAutofit lnSpcReduction="10000"/>
          </a:bodyPr>
          <a:lstStyle/>
          <a:p>
            <a:pPr marL="0" indent="0">
              <a:buNone/>
            </a:pPr>
            <a:r>
              <a:rPr lang="en-US" altLang="zh-TW" dirty="0"/>
              <a:t/>
            </a:r>
            <a:br>
              <a:rPr lang="en-US" altLang="zh-TW" dirty="0"/>
            </a:br>
            <a:r>
              <a:rPr lang="zh-TW" altLang="zh-TW" dirty="0"/>
              <a:t>　　</a:t>
            </a:r>
            <a:r>
              <a:rPr lang="zh-TW" altLang="zh-TW" dirty="0">
                <a:latin typeface="標楷體" pitchFamily="65" charset="-120"/>
                <a:ea typeface="標楷體" pitchFamily="65" charset="-120"/>
              </a:rPr>
              <a:t>從</a:t>
            </a:r>
            <a:r>
              <a:rPr lang="en-US" altLang="zh-TW" dirty="0">
                <a:latin typeface="標楷體" pitchFamily="65" charset="-120"/>
                <a:ea typeface="標楷體" pitchFamily="65" charset="-120"/>
              </a:rPr>
              <a:t>1959</a:t>
            </a:r>
            <a:r>
              <a:rPr lang="zh-TW" altLang="zh-TW" dirty="0">
                <a:latin typeface="標楷體" pitchFamily="65" charset="-120"/>
                <a:ea typeface="標楷體" pitchFamily="65" charset="-120"/>
              </a:rPr>
              <a:t>年起，國營的中油公司開始利用其副產品來生產苯，是在台灣最先被生產的部門Ⅰ產品。它後來在</a:t>
            </a:r>
            <a:r>
              <a:rPr lang="en-US" altLang="zh-TW" dirty="0">
                <a:latin typeface="標楷體" pitchFamily="65" charset="-120"/>
                <a:ea typeface="標楷體" pitchFamily="65" charset="-120"/>
              </a:rPr>
              <a:t>1963</a:t>
            </a:r>
            <a:r>
              <a:rPr lang="zh-TW" altLang="zh-TW" dirty="0">
                <a:latin typeface="標楷體" pitchFamily="65" charset="-120"/>
                <a:ea typeface="標楷體" pitchFamily="65" charset="-120"/>
              </a:rPr>
              <a:t>年與外國公司合資生產</a:t>
            </a:r>
            <a:r>
              <a:rPr lang="en-US" altLang="zh-TW" dirty="0">
                <a:latin typeface="標楷體" pitchFamily="65" charset="-120"/>
                <a:ea typeface="標楷體" pitchFamily="65" charset="-120"/>
              </a:rPr>
              <a:t>ammonia</a:t>
            </a:r>
            <a:r>
              <a:rPr lang="zh-TW" altLang="zh-TW" dirty="0">
                <a:latin typeface="標楷體" pitchFamily="65" charset="-120"/>
                <a:ea typeface="標楷體" pitchFamily="65" charset="-120"/>
              </a:rPr>
              <a:t>及其它產品。而少數其它公司也開始進口原料來生產幾樣部門Ⅱ的產品，如</a:t>
            </a:r>
            <a:r>
              <a:rPr lang="en-US" altLang="zh-TW" dirty="0">
                <a:latin typeface="標楷體" pitchFamily="65" charset="-120"/>
                <a:ea typeface="標楷體" pitchFamily="65" charset="-120"/>
              </a:rPr>
              <a:t>PVC</a:t>
            </a:r>
            <a:r>
              <a:rPr lang="zh-TW" altLang="zh-TW" dirty="0">
                <a:latin typeface="標楷體" pitchFamily="65" charset="-120"/>
                <a:ea typeface="標楷體" pitchFamily="65" charset="-120"/>
              </a:rPr>
              <a:t>與</a:t>
            </a:r>
            <a:r>
              <a:rPr lang="en-US" altLang="zh-TW" dirty="0" err="1">
                <a:latin typeface="標楷體" pitchFamily="65" charset="-120"/>
                <a:ea typeface="標楷體" pitchFamily="65" charset="-120"/>
              </a:rPr>
              <a:t>methonal</a:t>
            </a:r>
            <a:r>
              <a:rPr lang="zh-TW" altLang="zh-TW" dirty="0">
                <a:latin typeface="標楷體" pitchFamily="65" charset="-120"/>
                <a:ea typeface="標楷體" pitchFamily="65" charset="-120"/>
              </a:rPr>
              <a:t>等。在</a:t>
            </a:r>
            <a:r>
              <a:rPr lang="en-US" altLang="zh-TW" dirty="0">
                <a:latin typeface="標楷體" pitchFamily="65" charset="-120"/>
                <a:ea typeface="標楷體" pitchFamily="65" charset="-120"/>
              </a:rPr>
              <a:t>1960</a:t>
            </a:r>
            <a:r>
              <a:rPr lang="zh-TW" altLang="zh-TW" dirty="0">
                <a:latin typeface="標楷體" pitchFamily="65" charset="-120"/>
                <a:ea typeface="標楷體" pitchFamily="65" charset="-120"/>
              </a:rPr>
              <a:t>年，國家的發展政策轉向，由進口替代轉為出口導向，因此對石化中間原料的潛在需求也日漸增加。塑膠製品與紡織產品皆是台灣早期出口品的大宗，它們中間原料的潛在市場也應是很大。雖然這需求開始引起注意，但是國家興建一輕的計畫仍是試探性的，尚未真正將其當作策略工業（</a:t>
            </a:r>
            <a:r>
              <a:rPr lang="en-US" altLang="zh-TW" dirty="0">
                <a:latin typeface="標楷體" pitchFamily="65" charset="-120"/>
                <a:ea typeface="標楷體" pitchFamily="65" charset="-120"/>
              </a:rPr>
              <a:t>target industry</a:t>
            </a:r>
            <a:r>
              <a:rPr lang="zh-TW" altLang="zh-TW" dirty="0">
                <a:latin typeface="標楷體" pitchFamily="65" charset="-120"/>
                <a:ea typeface="標楷體" pitchFamily="65" charset="-120"/>
              </a:rPr>
              <a:t>）來推動。</a:t>
            </a:r>
            <a:r>
              <a:rPr lang="en-US" altLang="zh-TW" dirty="0"/>
              <a:t> </a:t>
            </a:r>
            <a:br>
              <a:rPr lang="en-US" altLang="zh-TW" dirty="0"/>
            </a:br>
            <a:endParaRPr lang="zh-TW" altLang="en-US" dirty="0"/>
          </a:p>
        </p:txBody>
      </p:sp>
      <p:sp>
        <p:nvSpPr>
          <p:cNvPr id="5" name="標題 1"/>
          <p:cNvSpPr txBox="1">
            <a:spLocks/>
          </p:cNvSpPr>
          <p:nvPr/>
        </p:nvSpPr>
        <p:spPr>
          <a:xfrm>
            <a:off x="899592" y="1988840"/>
            <a:ext cx="4032448" cy="936104"/>
          </a:xfrm>
          <a:prstGeom prst="rect">
            <a:avLst/>
          </a:prstGeom>
        </p:spPr>
        <p:txBody>
          <a:bodyPr vert="horz" lIns="91440" tIns="45720" rIns="91440" bIns="45720" rtlCol="0">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r>
              <a:rPr lang="zh-TW" altLang="zh-TW" sz="2800" b="1" dirty="0" smtClean="0">
                <a:solidFill>
                  <a:schemeClr val="accent5">
                    <a:lumMod val="50000"/>
                  </a:schemeClr>
                </a:solidFill>
                <a:latin typeface="華康隸書體W7(P)" pitchFamily="2" charset="-120"/>
                <a:ea typeface="華康隸書體W7(P)" pitchFamily="2" charset="-120"/>
              </a:rPr>
              <a:t>試探階段，</a:t>
            </a:r>
            <a:r>
              <a:rPr lang="en-US" altLang="zh-TW" sz="2800" b="1" dirty="0" smtClean="0">
                <a:solidFill>
                  <a:schemeClr val="accent5">
                    <a:lumMod val="50000"/>
                  </a:schemeClr>
                </a:solidFill>
                <a:latin typeface="華康隸書體W7(P)" pitchFamily="2" charset="-120"/>
                <a:ea typeface="華康隸書體W7(P)" pitchFamily="2" charset="-120"/>
              </a:rPr>
              <a:t>1957-67</a:t>
            </a:r>
            <a:r>
              <a:rPr lang="en-US" altLang="zh-TW" sz="2800" b="1" dirty="0" smtClean="0"/>
              <a:t> </a:t>
            </a:r>
            <a:endParaRPr lang="zh-TW" altLang="en-US" sz="2800" dirty="0"/>
          </a:p>
        </p:txBody>
      </p:sp>
    </p:spTree>
    <p:extLst>
      <p:ext uri="{BB962C8B-B14F-4D97-AF65-F5344CB8AC3E}">
        <p14:creationId xmlns:p14="http://schemas.microsoft.com/office/powerpoint/2010/main" val="1290916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52252" y="2764160"/>
            <a:ext cx="8229600" cy="3061952"/>
          </a:xfrm>
        </p:spPr>
        <p:txBody>
          <a:bodyPr>
            <a:normAutofit lnSpcReduction="10000"/>
          </a:bodyPr>
          <a:lstStyle/>
          <a:p>
            <a:pPr marL="0" indent="0">
              <a:buNone/>
            </a:pPr>
            <a:r>
              <a:rPr lang="zh-TW" altLang="zh-TW" dirty="0"/>
              <a:t>　　</a:t>
            </a:r>
            <a:r>
              <a:rPr lang="zh-TW" altLang="zh-TW" dirty="0">
                <a:latin typeface="標楷體" pitchFamily="65" charset="-120"/>
                <a:ea typeface="標楷體" pitchFamily="65" charset="-120"/>
              </a:rPr>
              <a:t>一輕於</a:t>
            </a:r>
            <a:r>
              <a:rPr lang="en-US" altLang="zh-TW" dirty="0">
                <a:latin typeface="標楷體" pitchFamily="65" charset="-120"/>
                <a:ea typeface="標楷體" pitchFamily="65" charset="-120"/>
              </a:rPr>
              <a:t>1968</a:t>
            </a:r>
            <a:r>
              <a:rPr lang="zh-TW" altLang="zh-TW" dirty="0">
                <a:latin typeface="標楷體" pitchFamily="65" charset="-120"/>
                <a:ea typeface="標楷體" pitchFamily="65" charset="-120"/>
              </a:rPr>
              <a:t>年完成啟用，它為二家廠商提供原料，這兩者則各自生產</a:t>
            </a:r>
            <a:r>
              <a:rPr lang="en-US" altLang="zh-TW" dirty="0">
                <a:latin typeface="標楷體" pitchFamily="65" charset="-120"/>
                <a:ea typeface="標楷體" pitchFamily="65" charset="-120"/>
              </a:rPr>
              <a:t>VCM</a:t>
            </a:r>
            <a:r>
              <a:rPr lang="zh-TW" altLang="zh-TW" dirty="0">
                <a:latin typeface="標楷體" pitchFamily="65" charset="-120"/>
                <a:ea typeface="標楷體" pitchFamily="65" charset="-120"/>
              </a:rPr>
              <a:t>與</a:t>
            </a:r>
            <a:r>
              <a:rPr lang="en-US" altLang="zh-TW" dirty="0">
                <a:latin typeface="標楷體" pitchFamily="65" charset="-120"/>
                <a:ea typeface="標楷體" pitchFamily="65" charset="-120"/>
              </a:rPr>
              <a:t>LDPE</a:t>
            </a:r>
            <a:r>
              <a:rPr lang="zh-TW" altLang="zh-TW" dirty="0">
                <a:latin typeface="標楷體" pitchFamily="65" charset="-120"/>
                <a:ea typeface="標楷體" pitchFamily="65" charset="-120"/>
              </a:rPr>
              <a:t>，皆為第二部門的產品。這二家一輕產品的加工者皆為新設立的私營公司，而一輕則是由國營的中油公司經營。同時，中油公司也在</a:t>
            </a:r>
            <a:r>
              <a:rPr lang="en-US" altLang="zh-TW" dirty="0">
                <a:latin typeface="標楷體" pitchFamily="65" charset="-120"/>
                <a:ea typeface="標楷體" pitchFamily="65" charset="-120"/>
              </a:rPr>
              <a:t>1970</a:t>
            </a:r>
            <a:r>
              <a:rPr lang="zh-TW" altLang="zh-TW" dirty="0">
                <a:latin typeface="標楷體" pitchFamily="65" charset="-120"/>
                <a:ea typeface="標楷體" pitchFamily="65" charset="-120"/>
              </a:rPr>
              <a:t>年建了第一個芳香烴廠，而中油公司的子公司中化公司，也於</a:t>
            </a:r>
            <a:r>
              <a:rPr lang="en-US" altLang="zh-TW" dirty="0">
                <a:latin typeface="標楷體" pitchFamily="65" charset="-120"/>
                <a:ea typeface="標楷體" pitchFamily="65" charset="-120"/>
              </a:rPr>
              <a:t>1973</a:t>
            </a:r>
            <a:r>
              <a:rPr lang="zh-TW" altLang="zh-TW" dirty="0">
                <a:latin typeface="標楷體" pitchFamily="65" charset="-120"/>
                <a:ea typeface="標楷體" pitchFamily="65" charset="-120"/>
              </a:rPr>
              <a:t>年興建了乙烷裂解廠，運用天然氣而不是石油腦為原料。在這段期間，下游產業的出口更為加速成長，使得國家也開始籌畫興建更多的輕油裂解廠，其結果將於下一階段顯現出來。</a:t>
            </a:r>
            <a:r>
              <a:rPr lang="en-US" altLang="zh-TW" dirty="0"/>
              <a:t> </a:t>
            </a:r>
            <a:br>
              <a:rPr lang="en-US" altLang="zh-TW" dirty="0"/>
            </a:br>
            <a:endParaRPr lang="zh-TW" altLang="en-US" dirty="0"/>
          </a:p>
        </p:txBody>
      </p:sp>
      <p:sp>
        <p:nvSpPr>
          <p:cNvPr id="4" name="內容版面配置區 2"/>
          <p:cNvSpPr txBox="1">
            <a:spLocks/>
          </p:cNvSpPr>
          <p:nvPr/>
        </p:nvSpPr>
        <p:spPr>
          <a:xfrm>
            <a:off x="971600" y="1988840"/>
            <a:ext cx="4176464" cy="720080"/>
          </a:xfrm>
          <a:prstGeom prst="rect">
            <a:avLst/>
          </a:prstGeom>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r>
              <a:rPr lang="zh-TW" altLang="zh-TW" sz="2800" b="1" dirty="0" smtClean="0">
                <a:solidFill>
                  <a:schemeClr val="accent5">
                    <a:lumMod val="50000"/>
                  </a:schemeClr>
                </a:solidFill>
                <a:latin typeface="華康隸書體W7(P)" pitchFamily="2" charset="-120"/>
                <a:ea typeface="華康隸書體W7(P)" pitchFamily="2" charset="-120"/>
              </a:rPr>
              <a:t>第三階段，</a:t>
            </a:r>
            <a:r>
              <a:rPr lang="en-US" altLang="zh-TW" sz="2800" b="1" dirty="0" smtClean="0">
                <a:solidFill>
                  <a:schemeClr val="accent5">
                    <a:lumMod val="50000"/>
                  </a:schemeClr>
                </a:solidFill>
                <a:latin typeface="華康隸書體W7(P)" pitchFamily="2" charset="-120"/>
                <a:ea typeface="華康隸書體W7(P)" pitchFamily="2" charset="-120"/>
              </a:rPr>
              <a:t>1968-73 </a:t>
            </a:r>
            <a:r>
              <a:rPr lang="en-US" altLang="zh-TW" sz="2800" dirty="0" smtClean="0">
                <a:solidFill>
                  <a:schemeClr val="accent5">
                    <a:lumMod val="50000"/>
                  </a:schemeClr>
                </a:solidFill>
                <a:latin typeface="華康隸書體W7(P)" pitchFamily="2" charset="-120"/>
                <a:ea typeface="華康隸書體W7(P)" pitchFamily="2" charset="-120"/>
              </a:rPr>
              <a:t/>
            </a:r>
            <a:br>
              <a:rPr lang="en-US" altLang="zh-TW" sz="2800" dirty="0" smtClean="0">
                <a:solidFill>
                  <a:schemeClr val="accent5">
                    <a:lumMod val="50000"/>
                  </a:schemeClr>
                </a:solidFill>
                <a:latin typeface="華康隸書體W7(P)" pitchFamily="2" charset="-120"/>
                <a:ea typeface="華康隸書體W7(P)" pitchFamily="2" charset="-120"/>
              </a:rPr>
            </a:br>
            <a:r>
              <a:rPr lang="zh-TW" altLang="zh-TW" sz="2800" dirty="0" smtClean="0"/>
              <a:t>　　</a:t>
            </a:r>
            <a:endParaRPr lang="zh-TW" altLang="en-US" sz="2800" dirty="0"/>
          </a:p>
        </p:txBody>
      </p:sp>
    </p:spTree>
    <p:extLst>
      <p:ext uri="{BB962C8B-B14F-4D97-AF65-F5344CB8AC3E}">
        <p14:creationId xmlns:p14="http://schemas.microsoft.com/office/powerpoint/2010/main" val="3532468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精裝版">
  <a:themeElements>
    <a:clrScheme name="精裝版">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精裝版">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精裝版">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86</TotalTime>
  <Words>311</Words>
  <Application>Microsoft Office PowerPoint</Application>
  <PresentationFormat>如螢幕大小 (4:3)</PresentationFormat>
  <Paragraphs>66</Paragraphs>
  <Slides>24</Slides>
  <Notes>0</Notes>
  <HiddenSlides>0</HiddenSlides>
  <MMClips>0</MMClips>
  <ScaleCrop>false</ScaleCrop>
  <HeadingPairs>
    <vt:vector size="4" baseType="variant">
      <vt:variant>
        <vt:lpstr>佈景主題</vt:lpstr>
      </vt:variant>
      <vt:variant>
        <vt:i4>1</vt:i4>
      </vt:variant>
      <vt:variant>
        <vt:lpstr>投影片標題</vt:lpstr>
      </vt:variant>
      <vt:variant>
        <vt:i4>24</vt:i4>
      </vt:variant>
    </vt:vector>
  </HeadingPairs>
  <TitlesOfParts>
    <vt:vector size="25" baseType="lpstr">
      <vt:lpstr>精裝版</vt:lpstr>
      <vt:lpstr>台灣石化產業 發展歷程與現狀 </vt:lpstr>
      <vt:lpstr>目錄</vt:lpstr>
      <vt:lpstr>石化產業對台灣的貢獻與成就</vt:lpstr>
      <vt:lpstr>PowerPoint 簡報</vt:lpstr>
      <vt:lpstr>PowerPoint 簡報</vt:lpstr>
      <vt:lpstr>PowerPoint 簡報</vt:lpstr>
      <vt:lpstr>石化產業發展歷史脈絡</vt:lpstr>
      <vt:lpstr>PowerPoint 簡報</vt:lpstr>
      <vt:lpstr>PowerPoint 簡報</vt:lpstr>
      <vt:lpstr>PowerPoint 簡報</vt:lpstr>
      <vt:lpstr>PowerPoint 簡報</vt:lpstr>
      <vt:lpstr>PowerPoint 簡報</vt:lpstr>
      <vt:lpstr>PowerPoint 簡報</vt:lpstr>
      <vt:lpstr>產業結構(上中下游關係)</vt:lpstr>
      <vt:lpstr>PowerPoint 簡報</vt:lpstr>
      <vt:lpstr>PowerPoint 簡報</vt:lpstr>
      <vt:lpstr>PowerPoint 簡報</vt:lpstr>
      <vt:lpstr>PowerPoint 簡報</vt:lpstr>
      <vt:lpstr>PowerPoint 簡報</vt:lpstr>
      <vt:lpstr>PowerPoint 簡報</vt:lpstr>
      <vt:lpstr>PowerPoint 簡報</vt:lpstr>
      <vt:lpstr>石化產業未來發展與省思</vt:lpstr>
      <vt:lpstr>出處</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台灣石化產業 發展歷程與現狀</dc:title>
  <dc:creator>USER</dc:creator>
  <cp:lastModifiedBy>1</cp:lastModifiedBy>
  <cp:revision>14</cp:revision>
  <dcterms:created xsi:type="dcterms:W3CDTF">2015-12-26T12:35:37Z</dcterms:created>
  <dcterms:modified xsi:type="dcterms:W3CDTF">2015-12-29T13:33:16Z</dcterms:modified>
</cp:coreProperties>
</file>