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6" r:id="rId2"/>
    <p:sldId id="257" r:id="rId3"/>
    <p:sldId id="258" r:id="rId4"/>
    <p:sldId id="263" r:id="rId5"/>
    <p:sldId id="297" r:id="rId6"/>
    <p:sldId id="267" r:id="rId7"/>
    <p:sldId id="287" r:id="rId8"/>
    <p:sldId id="283" r:id="rId9"/>
    <p:sldId id="259" r:id="rId10"/>
    <p:sldId id="264" r:id="rId11"/>
    <p:sldId id="276" r:id="rId12"/>
    <p:sldId id="285" r:id="rId13"/>
    <p:sldId id="265" r:id="rId14"/>
    <p:sldId id="292" r:id="rId15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DF94283-FEA9-421B-A93D-93B4BA78F1AF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54E81FE-1375-40BC-876F-D6C02672E5B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67749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6DDD9-C5A6-4B86-8733-75B07DC5E462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F67DA-992D-4EA9-BE33-015681295D0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90076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4AEE-1136-4637-B50D-696809C59737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395D2-8D00-43E6-B976-2DE62BE8B0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9916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2B1E0-95CD-46EC-BC7E-08C64BD266DB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C6DAF-3A2C-4A9B-8F3F-1042EDE0354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686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2FCAB-9F40-481B-99FE-CDB9C59DF68A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97E4C-769D-432F-835B-0282646B72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3774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166D-EFD2-41E8-A277-F9C2B94BB40C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A7DA3-3173-40CF-BCB6-679E8B7272B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67085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AF9EF-0B93-4B8A-826A-F29B28B4DC5A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DBC52-7C74-4C3E-A960-C2F26ECEA37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9744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305EA-5F21-447B-9091-80BD2EE62355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8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3958-5A1B-48E5-BC70-9F9AD3BE4C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1773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1358F-878F-486D-A875-42C5A0FE337C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DDF7A-0695-4589-9F70-8979739B6EE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826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E35AE-849E-4231-BC8C-F4B5E3E288FA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4760D-E05B-4964-9C1F-AFEE64BC7B9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585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CD133-0021-44B4-9D22-A553947938D3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13F45-89FD-4B0C-A2E1-39FA30A9668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87561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並圓角化單一角落矩形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直角三角形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手繪多邊形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27420-071A-4E50-9523-261C8CB4D31B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10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3065B-2662-4C6F-AD67-465ED932031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0362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9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BAA01E5-4EBE-4A11-8684-EDCBA048197F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FB22DDA-26CE-4F47-89E5-F6AE202737C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pSp>
        <p:nvGrpSpPr>
          <p:cNvPr id="1033" name="群組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797" r:id="rId2"/>
    <p:sldLayoutId id="2147483806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7" r:id="rId9"/>
    <p:sldLayoutId id="2147483803" r:id="rId10"/>
    <p:sldLayoutId id="214748380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7851648" cy="1656184"/>
          </a:xfrm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第一單元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8313" y="4221163"/>
            <a:ext cx="8280400" cy="2357437"/>
          </a:xfrm>
        </p:spPr>
        <p:txBody>
          <a:bodyPr>
            <a:normAutofit/>
          </a:bodyPr>
          <a:lstStyle/>
          <a:p>
            <a:pPr marR="0" algn="ctr" eaLnBrk="1" hangingPunct="1">
              <a:lnSpc>
                <a:spcPct val="80000"/>
              </a:lnSpc>
              <a:defRPr/>
            </a:pPr>
            <a:r>
              <a:rPr lang="zh-TW" altLang="en-US" sz="5000" b="1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意識自我的存在</a:t>
            </a:r>
            <a:r>
              <a:rPr lang="en-US" altLang="zh-TW" sz="5000" b="1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en-US" sz="5000" b="1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獨一無二</a:t>
            </a:r>
            <a:endParaRPr lang="en-US" altLang="zh-TW" sz="5000" b="1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eaLnBrk="1" hangingPunct="1">
              <a:lnSpc>
                <a:spcPct val="80000"/>
              </a:lnSpc>
              <a:defRPr/>
            </a:pPr>
            <a:endParaRPr lang="en-US" altLang="zh-TW" sz="2000" b="1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algn="l" eaLnBrk="1" hangingPunct="1">
              <a:lnSpc>
                <a:spcPct val="80000"/>
              </a:lnSpc>
              <a:defRPr/>
            </a:pP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eaLnBrk="1" hangingPunct="1">
              <a:lnSpc>
                <a:spcPct val="80000"/>
              </a:lnSpc>
              <a:defRPr/>
            </a:pPr>
            <a:r>
              <a:rPr lang="zh-TW" altLang="en-US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</a:t>
            </a: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eaLnBrk="1" hangingPunct="1">
              <a:lnSpc>
                <a:spcPct val="80000"/>
              </a:lnSpc>
              <a:defRPr/>
            </a:pP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eaLnBrk="1" hangingPunct="1">
              <a:lnSpc>
                <a:spcPct val="80000"/>
              </a:lnSpc>
              <a:defRPr/>
            </a:pPr>
            <a:r>
              <a:rPr lang="zh-TW" altLang="en-US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第</a:t>
            </a:r>
            <a:r>
              <a:rPr lang="en-US" altLang="zh-TW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週</a:t>
            </a: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eaLnBrk="1" hangingPunct="1">
              <a:lnSpc>
                <a:spcPct val="80000"/>
              </a:lnSpc>
              <a:defRPr/>
            </a:pPr>
            <a:endParaRPr lang="zh-TW" altLang="en-US" sz="4200" b="1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24" name="矩形 4"/>
          <p:cNvSpPr>
            <a:spLocks noChangeArrowheads="1"/>
          </p:cNvSpPr>
          <p:nvPr/>
        </p:nvSpPr>
        <p:spPr bwMode="auto">
          <a:xfrm>
            <a:off x="539750" y="22050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547664" y="1285860"/>
            <a:ext cx="702486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閱讀生命</a:t>
            </a:r>
            <a:r>
              <a:rPr kumimoji="0" lang="en-US" altLang="zh-TW" sz="4400" b="1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‧</a:t>
            </a:r>
            <a:r>
              <a:rPr kumimoji="0" lang="zh-TW" altLang="en-US" sz="4400" b="1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心靈書寫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009650"/>
          </a:xfrm>
        </p:spPr>
        <p:txBody>
          <a:bodyPr/>
          <a:lstStyle/>
          <a:p>
            <a:pPr eaLnBrk="1" hangingPunct="1"/>
            <a:r>
              <a:rPr lang="zh-TW" altLang="en-US" sz="4800" b="1" smtClean="0"/>
              <a:t>表格化與標籤化的人生</a:t>
            </a:r>
            <a:r>
              <a:rPr lang="en-US" altLang="zh-TW" sz="4800" b="1" smtClean="0"/>
              <a:t>…</a:t>
            </a:r>
            <a:endParaRPr lang="zh-TW" altLang="en-US" sz="4800" b="1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2143125"/>
            <a:ext cx="8229600" cy="517048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b="1" dirty="0" smtClean="0">
                <a:solidFill>
                  <a:srgbClr val="FF0000"/>
                </a:solidFill>
                <a:latin typeface="+mj-ea"/>
                <a:ea typeface="+mj-ea"/>
              </a:rPr>
              <a:t>所有的問題只有簡答模式</a:t>
            </a:r>
            <a:r>
              <a:rPr lang="en-US" altLang="zh-TW" sz="4000" b="1" dirty="0" smtClean="0">
                <a:solidFill>
                  <a:srgbClr val="FF0000"/>
                </a:solidFill>
                <a:latin typeface="+mj-ea"/>
                <a:ea typeface="+mj-ea"/>
              </a:rPr>
              <a:t>---</a:t>
            </a:r>
          </a:p>
          <a:p>
            <a:pPr marL="274320" indent="-274320" eaLnBrk="1" fontAlgn="auto" hangingPunct="1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在有限的空間中做出絕對肯定的回答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填填寫寫，彷彿從未和自己交談過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14340" name="圖片 3" descr="認真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3" y="4724400"/>
            <a:ext cx="2071687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4356100" y="6199188"/>
            <a:ext cx="4176713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928688"/>
            <a:ext cx="8289925" cy="1143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dirty="0" smtClean="0">
                <a:latin typeface="+mj-ea"/>
                <a:ea typeface="+mj-ea"/>
              </a:rPr>
              <a:t>為什麼我們的</a:t>
            </a:r>
            <a:r>
              <a:rPr lang="zh-TW" altLang="en-US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過程 </a:t>
            </a:r>
            <a:r>
              <a:rPr lang="zh-TW" altLang="en-US" sz="4000" dirty="0" smtClean="0">
                <a:latin typeface="+mj-ea"/>
                <a:ea typeface="+mj-ea"/>
              </a:rPr>
              <a:t>都被忽略了呢？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sz="2700" dirty="0">
              <a:latin typeface="+mj-ea"/>
              <a:ea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619250" y="3068638"/>
            <a:ext cx="13239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風景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143250" y="3068638"/>
            <a:ext cx="12858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記憶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716463" y="3068638"/>
            <a:ext cx="12239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原因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227763" y="3068638"/>
            <a:ext cx="15843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手段</a:t>
            </a: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60363" y="4283075"/>
            <a:ext cx="8997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有很多事情更勝過你在教室內學到的東西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2000250" y="5000625"/>
            <a:ext cx="53070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都不在表格的勢力範圍</a:t>
            </a:r>
          </a:p>
        </p:txBody>
      </p:sp>
      <p:sp>
        <p:nvSpPr>
          <p:cNvPr id="10" name="矩形 9"/>
          <p:cNvSpPr/>
          <p:nvPr/>
        </p:nvSpPr>
        <p:spPr>
          <a:xfrm>
            <a:off x="4284663" y="6199188"/>
            <a:ext cx="42481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IMG_92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27207">
            <a:off x="0" y="2000240"/>
            <a:ext cx="6719576" cy="447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0733140">
            <a:off x="134938" y="1049338"/>
            <a:ext cx="5465762" cy="10080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rgbClr val="FF0000"/>
                </a:solidFill>
                <a:latin typeface="+mj-ea"/>
              </a:rPr>
              <a:t>草坪上曬到的太陽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 rot="838828">
            <a:off x="4225925" y="2062163"/>
            <a:ext cx="4724400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0" lang="zh-TW" altLang="en-US" sz="5400" dirty="0">
                <a:latin typeface="+mj-ea"/>
                <a:ea typeface="+mj-ea"/>
                <a:cs typeface="+mj-cs"/>
              </a:rPr>
              <a:t>與</a:t>
            </a:r>
            <a:r>
              <a:rPr kumimoji="0" lang="zh-TW" altLang="en-US" sz="5000" dirty="0">
                <a:latin typeface="+mj-ea"/>
                <a:ea typeface="+mj-ea"/>
                <a:cs typeface="+mj-cs"/>
              </a:rPr>
              <a:t>朋友間的相處</a:t>
            </a:r>
          </a:p>
        </p:txBody>
      </p:sp>
      <p:grpSp>
        <p:nvGrpSpPr>
          <p:cNvPr id="10" name="群組 9"/>
          <p:cNvGrpSpPr>
            <a:grpSpLocks/>
          </p:cNvGrpSpPr>
          <p:nvPr/>
        </p:nvGrpSpPr>
        <p:grpSpPr bwMode="auto">
          <a:xfrm rot="813479">
            <a:off x="4137025" y="2794000"/>
            <a:ext cx="3744913" cy="4721225"/>
            <a:chOff x="2428860" y="2714620"/>
            <a:chExt cx="3000396" cy="3929090"/>
          </a:xfrm>
        </p:grpSpPr>
        <p:sp>
          <p:nvSpPr>
            <p:cNvPr id="9" name="矩形 8"/>
            <p:cNvSpPr/>
            <p:nvPr/>
          </p:nvSpPr>
          <p:spPr>
            <a:xfrm>
              <a:off x="2428860" y="2714620"/>
              <a:ext cx="3000396" cy="39290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pic>
          <p:nvPicPr>
            <p:cNvPr id="16393" name="圖片 7" descr="294138_284127538268929_100000150564238_1378538_2045774157_n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298" y="2786058"/>
              <a:ext cx="2857500" cy="381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文字方塊 10"/>
          <p:cNvSpPr txBox="1"/>
          <p:nvPr/>
        </p:nvSpPr>
        <p:spPr>
          <a:xfrm>
            <a:off x="2484438" y="125413"/>
            <a:ext cx="4679950" cy="860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000" dirty="0">
                <a:solidFill>
                  <a:srgbClr val="FF0000"/>
                </a:solidFill>
                <a:latin typeface="+mj-ea"/>
                <a:ea typeface="+mj-ea"/>
              </a:rPr>
              <a:t>一起去看的晚霞</a:t>
            </a:r>
          </a:p>
        </p:txBody>
      </p:sp>
      <p:pic>
        <p:nvPicPr>
          <p:cNvPr id="16" name="圖片 15" descr="261489_117001168391098_100002436477558_143782_4856090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857232"/>
            <a:ext cx="7715304" cy="514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圖片 3" descr="禁止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88" y="2071688"/>
            <a:ext cx="20002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標題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23925"/>
          </a:xfrm>
        </p:spPr>
        <p:txBody>
          <a:bodyPr/>
          <a:lstStyle/>
          <a:p>
            <a:pPr algn="ctr" eaLnBrk="1" hangingPunct="1"/>
            <a:r>
              <a:rPr lang="zh-TW" altLang="en-US" sz="4800" b="1" smtClean="0"/>
              <a:t>我們所想要抵達的世界是</a:t>
            </a:r>
            <a:r>
              <a:rPr lang="en-US" altLang="zh-TW" sz="4800" b="1" smtClean="0"/>
              <a:t>…</a:t>
            </a:r>
            <a:endParaRPr lang="zh-TW" altLang="en-US" sz="4800" b="1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388" y="1844675"/>
            <a:ext cx="8964612" cy="4752975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b="1" dirty="0" smtClean="0">
                <a:solidFill>
                  <a:srgbClr val="FF0000"/>
                </a:solidFill>
                <a:latin typeface="+mj-ea"/>
                <a:ea typeface="+mj-ea"/>
              </a:rPr>
              <a:t>解放</a:t>
            </a:r>
            <a:endParaRPr lang="en-US" altLang="zh-TW" sz="44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表格線條</a:t>
            </a:r>
            <a:endParaRPr lang="en-US" altLang="zh-TW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b="1" dirty="0" smtClean="0">
                <a:solidFill>
                  <a:srgbClr val="FF0000"/>
                </a:solidFill>
                <a:latin typeface="+mj-ea"/>
                <a:ea typeface="+mj-ea"/>
              </a:rPr>
              <a:t>去除</a:t>
            </a:r>
            <a:endParaRPr lang="en-US" altLang="zh-TW" sz="44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規定好的選項</a:t>
            </a:r>
            <a:endParaRPr lang="en-US" altLang="zh-TW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b="1" dirty="0" smtClean="0">
                <a:solidFill>
                  <a:srgbClr val="FF0000"/>
                </a:solidFill>
                <a:latin typeface="+mj-ea"/>
                <a:ea typeface="+mj-ea"/>
              </a:rPr>
              <a:t>運用</a:t>
            </a:r>
            <a:endParaRPr lang="en-US" altLang="zh-TW" sz="44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描述、抒發來表現</a:t>
            </a:r>
            <a:endParaRPr lang="en-US" altLang="zh-TW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27538" y="6199188"/>
            <a:ext cx="410527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n-ea"/>
              </a:rPr>
              <a:t>〉</a:t>
            </a:r>
            <a:endParaRPr kumimoji="0" lang="zh-TW" altLang="en-US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圖片 3" descr="勾選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108"/>
          <a:stretch>
            <a:fillRect/>
          </a:stretch>
        </p:blipFill>
        <p:spPr bwMode="auto">
          <a:xfrm>
            <a:off x="6858000" y="2924175"/>
            <a:ext cx="22860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標題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1430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329613" cy="46243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選項與表格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它並不在意你的經過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你也沒有完全表達的空間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去除這些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讓生命在眾多必然與偶然中發展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而非勾選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517775" y="6199188"/>
            <a:ext cx="6015038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閱讀篇章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11003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楊佳嫻：到達詩的反面：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r>
              <a:rPr lang="en-US" altLang="zh-TW" sz="4000" smtClean="0">
                <a:latin typeface="標楷體" pitchFamily="65" charset="-120"/>
                <a:ea typeface="標楷體" pitchFamily="65" charset="-120"/>
              </a:rPr>
              <a:t>         </a:t>
            </a:r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讀辛波絲卡</a:t>
            </a:r>
            <a:r>
              <a:rPr lang="en-US" altLang="zh-TW" sz="400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寫履歷表</a:t>
            </a:r>
            <a:r>
              <a:rPr lang="en-US" altLang="zh-TW" sz="4000" smtClean="0"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張愛玲：我的天才夢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楊茂秀：紅茜與狐狸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圖片 4" descr="思考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785938"/>
            <a:ext cx="4214812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行前思考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b="1" dirty="0" smtClean="0">
                <a:latin typeface="+mj-ea"/>
                <a:ea typeface="+mj-ea"/>
              </a:rPr>
              <a:t>我是誰？</a:t>
            </a:r>
            <a:endParaRPr lang="en-US" altLang="zh-TW" sz="4400" b="1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b="1" dirty="0" smtClean="0">
                <a:latin typeface="+mj-ea"/>
                <a:ea typeface="+mj-ea"/>
              </a:rPr>
              <a:t>如果有我，</a:t>
            </a:r>
            <a:endParaRPr lang="en-US" altLang="zh-TW" sz="4400" b="1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b="1" dirty="0" smtClean="0">
                <a:latin typeface="+mj-ea"/>
                <a:ea typeface="+mj-ea"/>
              </a:rPr>
              <a:t>有幾個我？</a:t>
            </a:r>
            <a:endParaRPr lang="en-US" altLang="zh-TW" sz="4400" b="1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dirty="0" smtClean="0"/>
              <a:t>                         </a:t>
            </a:r>
            <a:r>
              <a:rPr lang="en-US" altLang="zh-TW" dirty="0" smtClean="0"/>
              <a:t>--</a:t>
            </a:r>
            <a:r>
              <a:rPr lang="zh-TW" altLang="en-US" dirty="0" smtClean="0"/>
              <a:t>蓋伊</a:t>
            </a:r>
            <a:r>
              <a:rPr lang="en-US" altLang="zh-TW" dirty="0" smtClean="0"/>
              <a:t>‧</a:t>
            </a:r>
            <a:r>
              <a:rPr lang="zh-TW" altLang="en-US" dirty="0" smtClean="0"/>
              <a:t>海明格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500" y="620713"/>
            <a:ext cx="8126413" cy="194468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4000" b="1" dirty="0" smtClean="0">
                <a:latin typeface="+mj-ea"/>
              </a:rPr>
              <a:t/>
            </a:r>
            <a:br>
              <a:rPr lang="en-US" altLang="zh-TW" sz="4000" b="1" dirty="0" smtClean="0">
                <a:latin typeface="+mj-ea"/>
              </a:rPr>
            </a:br>
            <a:r>
              <a:rPr lang="en-US" altLang="zh-TW" sz="4000" b="1" dirty="0" smtClean="0">
                <a:latin typeface="+mj-ea"/>
              </a:rPr>
              <a:t/>
            </a:r>
            <a:br>
              <a:rPr lang="en-US" altLang="zh-TW" sz="4000" b="1" dirty="0" smtClean="0">
                <a:latin typeface="+mj-ea"/>
              </a:rPr>
            </a:br>
            <a:r>
              <a:rPr lang="en-US" altLang="zh-TW" sz="4000" b="1" dirty="0" smtClean="0">
                <a:latin typeface="+mj-ea"/>
              </a:rPr>
              <a:t/>
            </a:r>
            <a:br>
              <a:rPr lang="en-US" altLang="zh-TW" sz="4000" b="1" dirty="0" smtClean="0">
                <a:latin typeface="+mj-ea"/>
              </a:rPr>
            </a:br>
            <a:r>
              <a:rPr lang="en-US" altLang="zh-TW" sz="4000" b="1" dirty="0" smtClean="0">
                <a:latin typeface="+mj-ea"/>
              </a:rPr>
              <a:t/>
            </a:r>
            <a:br>
              <a:rPr lang="en-US" altLang="zh-TW" sz="4000" b="1" dirty="0" smtClean="0">
                <a:latin typeface="+mj-ea"/>
              </a:rPr>
            </a:br>
            <a:r>
              <a:rPr lang="zh-TW" altLang="en-US" sz="4800" b="1" dirty="0" smtClean="0">
                <a:latin typeface="+mj-ea"/>
              </a:rPr>
              <a:t>到達詩的反面：</a:t>
            </a:r>
            <a:r>
              <a:rPr lang="en-US" altLang="zh-TW" sz="4800" b="1" dirty="0" smtClean="0">
                <a:latin typeface="+mj-ea"/>
              </a:rPr>
              <a:t/>
            </a:r>
            <a:br>
              <a:rPr lang="en-US" altLang="zh-TW" sz="4800" b="1" dirty="0" smtClean="0">
                <a:latin typeface="+mj-ea"/>
              </a:rPr>
            </a:br>
            <a:r>
              <a:rPr lang="zh-TW" altLang="en-US" sz="4800" b="1" dirty="0" smtClean="0">
                <a:latin typeface="+mj-ea"/>
              </a:rPr>
              <a:t>讀辛波絲卡</a:t>
            </a:r>
            <a:r>
              <a:rPr lang="en-US" altLang="zh-TW" sz="4800" b="1" dirty="0" smtClean="0">
                <a:latin typeface="+mj-ea"/>
              </a:rPr>
              <a:t>〈</a:t>
            </a:r>
            <a:r>
              <a:rPr lang="zh-TW" altLang="en-US" sz="4800" b="1" dirty="0" smtClean="0">
                <a:latin typeface="+mj-ea"/>
              </a:rPr>
              <a:t>寫履歷表</a:t>
            </a:r>
            <a:r>
              <a:rPr lang="en-US" altLang="zh-TW" sz="4800" b="1" dirty="0" smtClean="0">
                <a:latin typeface="+mj-ea"/>
              </a:rPr>
              <a:t>〉</a:t>
            </a:r>
            <a:r>
              <a:rPr lang="zh-TW" altLang="en-US" sz="3200" b="1" dirty="0" smtClean="0">
                <a:latin typeface="+mj-ea"/>
              </a:rPr>
              <a:t>楊佳嫻</a:t>
            </a:r>
            <a:endParaRPr lang="zh-TW" altLang="en-US" sz="3200" b="1" dirty="0"/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500063" y="2997200"/>
            <a:ext cx="7888287" cy="194468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人在網絡中被定義，人捕捉自己的存在藉</a:t>
            </a:r>
            <a:endParaRPr lang="en-US" altLang="zh-TW" sz="320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著那些可被分類的標籤，履歷表格正是此</a:t>
            </a:r>
            <a:endParaRPr lang="en-US" altLang="zh-TW" sz="320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一狀態的標準展現。</a:t>
            </a:r>
            <a:endParaRPr lang="en-US" altLang="zh-TW" sz="320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endParaRPr lang="en-US" altLang="zh-TW" sz="320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endParaRPr lang="zh-TW" altLang="en-US" sz="32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01888" y="6092825"/>
            <a:ext cx="60579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800" b="1" dirty="0" smtClean="0">
                <a:latin typeface="+mj-ea"/>
              </a:rPr>
              <a:t>楊佳嫻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875" y="1935163"/>
            <a:ext cx="5286375" cy="4389437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楊佳嫻（</a:t>
            </a:r>
            <a:r>
              <a:rPr lang="en-US" altLang="zh-TW" sz="2400" dirty="0" smtClean="0">
                <a:latin typeface="+mj-ea"/>
                <a:ea typeface="+mj-ea"/>
              </a:rPr>
              <a:t>1978</a:t>
            </a:r>
            <a:r>
              <a:rPr lang="zh-TW" altLang="en-US" sz="2400" dirty="0" smtClean="0">
                <a:latin typeface="+mj-ea"/>
                <a:ea typeface="+mj-ea"/>
              </a:rPr>
              <a:t>年</a:t>
            </a:r>
            <a:r>
              <a:rPr lang="en-US" altLang="zh-TW" sz="2400" dirty="0" smtClean="0">
                <a:latin typeface="+mj-ea"/>
                <a:ea typeface="+mj-ea"/>
              </a:rPr>
              <a:t>6</a:t>
            </a:r>
            <a:r>
              <a:rPr lang="zh-TW" altLang="en-US" sz="2400" dirty="0" smtClean="0">
                <a:latin typeface="+mj-ea"/>
                <a:ea typeface="+mj-ea"/>
              </a:rPr>
              <a:t>月</a:t>
            </a:r>
            <a:r>
              <a:rPr lang="en-US" altLang="zh-TW" sz="2400" dirty="0" smtClean="0">
                <a:latin typeface="+mj-ea"/>
                <a:ea typeface="+mj-ea"/>
              </a:rPr>
              <a:t>15</a:t>
            </a:r>
            <a:r>
              <a:rPr lang="zh-TW" altLang="en-US" sz="2400" dirty="0" smtClean="0">
                <a:latin typeface="+mj-ea"/>
                <a:ea typeface="+mj-ea"/>
              </a:rPr>
              <a:t>日）</a:t>
            </a:r>
            <a:r>
              <a:rPr lang="en-US" altLang="zh-TW" sz="2400" dirty="0" smtClean="0">
                <a:latin typeface="+mj-ea"/>
                <a:ea typeface="+mj-ea"/>
              </a:rPr>
              <a:t/>
            </a:r>
            <a:br>
              <a:rPr lang="en-US" altLang="zh-TW" sz="2400" dirty="0" smtClean="0">
                <a:latin typeface="+mj-ea"/>
                <a:ea typeface="+mj-ea"/>
              </a:rPr>
            </a:br>
            <a:r>
              <a:rPr lang="zh-TW" altLang="en-US" sz="2400" dirty="0" smtClean="0">
                <a:latin typeface="+mj-ea"/>
                <a:ea typeface="+mj-ea"/>
              </a:rPr>
              <a:t>台灣高雄人，台灣作家、詩人</a:t>
            </a:r>
            <a:r>
              <a:rPr lang="en-US" altLang="zh-TW" sz="2400" dirty="0" smtClean="0">
                <a:latin typeface="+mj-ea"/>
                <a:ea typeface="+mj-ea"/>
              </a:rPr>
              <a:t/>
            </a:r>
            <a:br>
              <a:rPr lang="en-US" altLang="zh-TW" sz="2400" dirty="0" smtClean="0">
                <a:latin typeface="+mj-ea"/>
                <a:ea typeface="+mj-ea"/>
              </a:rPr>
            </a:br>
            <a:r>
              <a:rPr lang="zh-TW" altLang="en-US" sz="2400" dirty="0" smtClean="0">
                <a:latin typeface="+mj-ea"/>
                <a:ea typeface="+mj-ea"/>
              </a:rPr>
              <a:t>散文家，青年評論家。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國立台灣大學中文所博士</a:t>
            </a:r>
            <a:r>
              <a:rPr lang="en-US" altLang="zh-TW" sz="2400" dirty="0" smtClean="0">
                <a:latin typeface="+mj-ea"/>
                <a:ea typeface="+mj-ea"/>
              </a:rPr>
              <a:t/>
            </a:r>
            <a:br>
              <a:rPr lang="en-US" altLang="zh-TW" sz="2400" dirty="0" smtClean="0">
                <a:latin typeface="+mj-ea"/>
                <a:ea typeface="+mj-ea"/>
              </a:rPr>
            </a:br>
            <a:r>
              <a:rPr lang="zh-TW" altLang="en-US" sz="2400" dirty="0" smtClean="0">
                <a:latin typeface="+mj-ea"/>
                <a:ea typeface="+mj-ea"/>
              </a:rPr>
              <a:t>現為國立清華大學中文系</a:t>
            </a:r>
            <a:r>
              <a:rPr lang="en-US" altLang="zh-TW" sz="2400" dirty="0" smtClean="0">
                <a:latin typeface="+mj-ea"/>
                <a:ea typeface="+mj-ea"/>
              </a:rPr>
              <a:t/>
            </a:r>
            <a:br>
              <a:rPr lang="en-US" altLang="zh-TW" sz="2400" dirty="0" smtClean="0">
                <a:latin typeface="+mj-ea"/>
                <a:ea typeface="+mj-ea"/>
              </a:rPr>
            </a:br>
            <a:r>
              <a:rPr lang="zh-TW" altLang="en-US" sz="2400" dirty="0" smtClean="0">
                <a:latin typeface="+mj-ea"/>
                <a:ea typeface="+mj-ea"/>
              </a:rPr>
              <a:t>兼任助理教授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altLang="zh-TW" sz="2400" dirty="0" smtClean="0">
                <a:latin typeface="+mj-ea"/>
                <a:ea typeface="+mj-ea"/>
              </a:rPr>
              <a:t>《</a:t>
            </a:r>
            <a:r>
              <a:rPr lang="zh-TW" altLang="en-US" sz="2400" dirty="0" smtClean="0">
                <a:latin typeface="+mj-ea"/>
                <a:ea typeface="+mj-ea"/>
              </a:rPr>
              <a:t>台灣文學三十年菁英選：新詩三十家</a:t>
            </a:r>
            <a:r>
              <a:rPr lang="en-US" altLang="zh-TW" sz="2400" dirty="0" smtClean="0">
                <a:latin typeface="+mj-ea"/>
                <a:ea typeface="+mj-ea"/>
              </a:rPr>
              <a:t>》</a:t>
            </a:r>
            <a:r>
              <a:rPr lang="zh-TW" altLang="en-US" sz="2400" dirty="0" smtClean="0">
                <a:latin typeface="+mj-ea"/>
                <a:ea typeface="+mj-ea"/>
              </a:rPr>
              <a:t>（九歌）中最年輕的入選者</a:t>
            </a:r>
            <a:endParaRPr lang="zh-TW" altLang="en-US" sz="2400" dirty="0">
              <a:latin typeface="+mj-ea"/>
              <a:ea typeface="+mj-ea"/>
            </a:endParaRPr>
          </a:p>
        </p:txBody>
      </p:sp>
      <p:pic>
        <p:nvPicPr>
          <p:cNvPr id="5" name="圖片 4" descr="s1293826355506962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61480">
            <a:off x="5256596" y="1591895"/>
            <a:ext cx="3357586" cy="44607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800" b="1" dirty="0" smtClean="0">
                <a:latin typeface="+mj-ea"/>
              </a:rPr>
              <a:t>辛波絲卡</a:t>
            </a:r>
            <a:endParaRPr lang="zh-TW" altLang="en-US" sz="4800" b="1" dirty="0">
              <a:latin typeface="+mj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>
          <a:xfrm>
            <a:off x="107950" y="1935163"/>
            <a:ext cx="4114800" cy="4389437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400" dirty="0" smtClean="0">
                <a:latin typeface="+mj-ea"/>
                <a:ea typeface="+mj-ea"/>
              </a:rPr>
              <a:t>	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sz="2800" dirty="0">
              <a:latin typeface="+mj-ea"/>
              <a:ea typeface="+mj-ea"/>
            </a:endParaRPr>
          </a:p>
        </p:txBody>
      </p:sp>
      <p:pic>
        <p:nvPicPr>
          <p:cNvPr id="7" name="內容版面配置區 4" descr="辛波絲卡.bmp"/>
          <p:cNvPicPr>
            <a:picLocks noChangeAspect="1"/>
          </p:cNvPicPr>
          <p:nvPr/>
        </p:nvPicPr>
        <p:blipFill>
          <a:blip r:embed="rId2" cstate="print"/>
          <a:srcRect t="8990" b="8990"/>
          <a:stretch>
            <a:fillRect/>
          </a:stretch>
        </p:blipFill>
        <p:spPr>
          <a:xfrm rot="247286">
            <a:off x="4492901" y="1958626"/>
            <a:ext cx="4279665" cy="34909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內容版面配置區 4"/>
          <p:cNvSpPr txBox="1">
            <a:spLocks/>
          </p:cNvSpPr>
          <p:nvPr/>
        </p:nvSpPr>
        <p:spPr>
          <a:xfrm>
            <a:off x="179388" y="1954213"/>
            <a:ext cx="4114800" cy="4354512"/>
          </a:xfrm>
          <a:prstGeom prst="rect">
            <a:avLst/>
          </a:prstGeom>
        </p:spPr>
        <p:txBody>
          <a:bodyPr/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kumimoji="0" lang="en-US" altLang="zh-TW" sz="2400" dirty="0">
                <a:latin typeface="+mj-ea"/>
                <a:ea typeface="+mj-ea"/>
              </a:rPr>
              <a:t>1923</a:t>
            </a:r>
            <a:r>
              <a:rPr kumimoji="0" lang="zh-TW" altLang="en-US" sz="2400" dirty="0">
                <a:latin typeface="+mj-ea"/>
                <a:ea typeface="+mj-ea"/>
              </a:rPr>
              <a:t>年</a:t>
            </a:r>
            <a:r>
              <a:rPr kumimoji="0" lang="en-US" altLang="zh-TW" sz="2400" dirty="0">
                <a:latin typeface="+mj-ea"/>
                <a:ea typeface="+mj-ea"/>
              </a:rPr>
              <a:t>7</a:t>
            </a:r>
            <a:r>
              <a:rPr kumimoji="0" lang="zh-TW" altLang="en-US" sz="2400" dirty="0">
                <a:latin typeface="+mj-ea"/>
                <a:ea typeface="+mj-ea"/>
              </a:rPr>
              <a:t>月</a:t>
            </a:r>
            <a:r>
              <a:rPr kumimoji="0" lang="en-US" altLang="zh-TW" sz="2400" dirty="0">
                <a:latin typeface="+mj-ea"/>
                <a:ea typeface="+mj-ea"/>
              </a:rPr>
              <a:t>2</a:t>
            </a:r>
            <a:r>
              <a:rPr kumimoji="0" lang="zh-TW" altLang="en-US" sz="2400" dirty="0">
                <a:latin typeface="+mj-ea"/>
                <a:ea typeface="+mj-ea"/>
              </a:rPr>
              <a:t>日出生於波蘭西部小鎮布寧至今仍居住在這南方大城。</a:t>
            </a:r>
            <a:endParaRPr kumimoji="0" lang="en-US" altLang="zh-TW" sz="2400" dirty="0">
              <a:latin typeface="+mj-ea"/>
              <a:ea typeface="+mj-ea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endParaRPr kumimoji="0" lang="en-US" altLang="zh-TW" sz="2400" dirty="0">
              <a:latin typeface="+mj-ea"/>
              <a:ea typeface="+mj-ea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kumimoji="0" lang="zh-TW" altLang="en-US" sz="2400" dirty="0">
                <a:latin typeface="+mj-ea"/>
                <a:ea typeface="+mj-ea"/>
              </a:rPr>
              <a:t>亞捷隆大學念波蘭語與波蘭文學，後來轉到社會學系</a:t>
            </a:r>
            <a:endParaRPr kumimoji="0" lang="en-US" altLang="zh-TW" sz="2400" dirty="0">
              <a:latin typeface="+mj-ea"/>
              <a:ea typeface="+mj-ea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US" altLang="zh-TW" sz="2400" dirty="0">
              <a:latin typeface="+mj-ea"/>
              <a:ea typeface="+mj-ea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kumimoji="0" lang="en-US" altLang="zh-TW" sz="2400" dirty="0">
                <a:latin typeface="+mj-ea"/>
                <a:ea typeface="+mj-ea"/>
              </a:rPr>
              <a:t>1996</a:t>
            </a:r>
            <a:r>
              <a:rPr kumimoji="0" lang="zh-TW" altLang="en-US" sz="2400" dirty="0">
                <a:latin typeface="+mj-ea"/>
                <a:ea typeface="+mj-ea"/>
              </a:rPr>
              <a:t>年諾貝爾文學獎得主</a:t>
            </a:r>
            <a:endParaRPr kumimoji="0" lang="en-US" altLang="zh-TW" sz="2400" dirty="0">
              <a:latin typeface="+mj-ea"/>
              <a:ea typeface="+mj-ea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zh-TW" altLang="en-US" sz="2400" dirty="0"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01888" y="6092825"/>
            <a:ext cx="60579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  <a:extLst/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儘管人生漫長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但履歷表最好簡短 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辛波絲卡</a:t>
            </a:r>
          </a:p>
          <a:p>
            <a:pPr marL="274320" indent="-274320" eaLnBrk="1" fontAlgn="auto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人生可以表格化嗎？</a:t>
            </a:r>
            <a:endParaRPr lang="en-US" altLang="zh-TW" sz="48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從表格裡，你看見了什麼？</a:t>
            </a:r>
            <a:endParaRPr lang="en-US" altLang="zh-TW" sz="4800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1800" b="1" dirty="0" smtClean="0">
                <a:solidFill>
                  <a:schemeClr val="accent1"/>
                </a:solidFill>
                <a:latin typeface="+mj-ea"/>
              </a:rPr>
              <a:t>                                                             </a:t>
            </a:r>
            <a:endParaRPr lang="en-US" altLang="zh-TW" sz="18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18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1800" b="1" dirty="0" smtClean="0">
                <a:solidFill>
                  <a:schemeClr val="accent1"/>
                </a:solidFill>
                <a:latin typeface="+mj-ea"/>
              </a:rPr>
              <a:t>                                                             </a:t>
            </a:r>
            <a:endParaRPr lang="en-US" altLang="zh-TW" sz="18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1800" b="1" dirty="0" smtClean="0">
                <a:solidFill>
                  <a:schemeClr val="accent1"/>
                </a:solidFill>
                <a:latin typeface="+mj-ea"/>
                <a:ea typeface="+mj-ea"/>
              </a:rPr>
              <a:t>                                                             </a:t>
            </a:r>
            <a:r>
              <a:rPr lang="zh-TW" altLang="en-US" sz="2000" b="1" dirty="0" smtClean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lang="en-US" altLang="zh-TW" sz="2000" b="1" dirty="0" smtClean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lang="zh-TW" altLang="en-US" sz="2000" b="1" dirty="0" smtClean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lang="en-US" altLang="zh-TW" sz="2000" b="1" dirty="0" smtClean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lang="zh-TW" altLang="en-US" sz="20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88" y="836613"/>
            <a:ext cx="8429625" cy="56880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b="1" dirty="0" smtClean="0">
                <a:solidFill>
                  <a:srgbClr val="0070C0"/>
                </a:solidFill>
                <a:latin typeface="+mj-ea"/>
                <a:ea typeface="+mj-ea"/>
              </a:rPr>
              <a:t>表格 </a:t>
            </a:r>
            <a:r>
              <a:rPr lang="en-US" altLang="zh-TW" sz="4000" b="1" dirty="0" smtClean="0">
                <a:solidFill>
                  <a:srgbClr val="0070C0"/>
                </a:solidFill>
                <a:latin typeface="+mj-ea"/>
                <a:ea typeface="+mj-ea"/>
              </a:rPr>
              <a:t>…</a:t>
            </a:r>
          </a:p>
          <a:p>
            <a:pPr marL="274320" indent="-274320" eaLnBrk="1" fontAlgn="auto" hangingPunct="1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6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274320" indent="-274320" eaLnBrk="1" fontAlgn="auto" hangingPunct="1">
              <a:spcBef>
                <a:spcPts val="24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b="1" dirty="0" smtClean="0">
                <a:solidFill>
                  <a:srgbClr val="0070C0"/>
                </a:solidFill>
                <a:latin typeface="+mj-ea"/>
                <a:ea typeface="+mj-ea"/>
              </a:rPr>
              <a:t>表格 </a:t>
            </a:r>
            <a:r>
              <a:rPr lang="en-US" altLang="zh-TW" sz="4000" b="1" dirty="0" smtClean="0">
                <a:solidFill>
                  <a:srgbClr val="0070C0"/>
                </a:solidFill>
                <a:latin typeface="+mj-ea"/>
                <a:ea typeface="+mj-ea"/>
              </a:rPr>
              <a:t>…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27538" y="5013325"/>
            <a:ext cx="4537075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b="1" dirty="0">
              <a:latin typeface="+mj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b="1" dirty="0">
              <a:latin typeface="+mj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b="1" dirty="0">
              <a:latin typeface="+mj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b="1" dirty="0">
              <a:latin typeface="+mj-ea"/>
              <a:ea typeface="+mn-ea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468313" y="981075"/>
            <a:ext cx="8675687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Aft>
                <a:spcPts val="1200"/>
              </a:spcAft>
            </a:pP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幫助別人快速抓住我們的人生輪廓，但</a:t>
            </a:r>
            <a:r>
              <a:rPr kumimoji="0" lang="en-US" altLang="zh-TW" sz="3600">
                <a:latin typeface="標楷體" pitchFamily="65" charset="-120"/>
                <a:ea typeface="標楷體" pitchFamily="65" charset="-120"/>
              </a:rPr>
              <a:t>…</a:t>
            </a:r>
            <a:endParaRPr kumimoji="0" lang="zh-TW" altLang="en-US" sz="3600"/>
          </a:p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293" name="文字方塊 7"/>
          <p:cNvSpPr txBox="1">
            <a:spLocks noChangeArrowheads="1"/>
          </p:cNvSpPr>
          <p:nvPr/>
        </p:nvSpPr>
        <p:spPr bwMode="auto">
          <a:xfrm>
            <a:off x="684213" y="1711325"/>
            <a:ext cx="81835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395288" y="2420938"/>
            <a:ext cx="78486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只能填入肯定的回答，因此，請</a:t>
            </a:r>
            <a:r>
              <a:rPr kumimoji="0" lang="en-US" altLang="zh-TW" sz="3600">
                <a:latin typeface="標楷體" pitchFamily="65" charset="-120"/>
                <a:ea typeface="標楷體" pitchFamily="65" charset="-120"/>
              </a:rPr>
              <a:t>…</a:t>
            </a:r>
            <a:endParaRPr kumimoji="0" lang="zh-TW" altLang="en-US" sz="3600"/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-468313" y="3068638"/>
            <a:ext cx="9258301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    限縮人生的寬度與深度、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    去除情感的游移、認同的模糊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    以及思索的歷程。</a:t>
            </a:r>
            <a:endParaRPr kumimoji="0" lang="zh-TW" alt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90538" y="2000250"/>
            <a:ext cx="5724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流失的往往比撈獲的要多。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b="1" smtClean="0">
                <a:solidFill>
                  <a:schemeClr val="accent1"/>
                </a:solidFill>
                <a:latin typeface="標楷體" pitchFamily="65" charset="-120"/>
                <a:ea typeface="標楷體" pitchFamily="65" charset="-120"/>
              </a:rPr>
              <a:t>表格化</a:t>
            </a:r>
            <a:r>
              <a:rPr lang="zh-TW" altLang="en-US" sz="36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的人生，亦即</a:t>
            </a:r>
            <a:r>
              <a:rPr lang="zh-TW" altLang="en-US" sz="3600" b="1" smtClean="0">
                <a:solidFill>
                  <a:schemeClr val="accent1"/>
                </a:solidFill>
                <a:latin typeface="標楷體" pitchFamily="65" charset="-120"/>
                <a:ea typeface="標楷體" pitchFamily="65" charset="-120"/>
              </a:rPr>
              <a:t>簡化</a:t>
            </a:r>
            <a:r>
              <a:rPr lang="zh-TW" altLang="en-US" sz="36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的人生</a:t>
            </a:r>
            <a:r>
              <a:rPr lang="en-US" altLang="zh-TW" sz="36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600" smtClean="0">
                <a:solidFill>
                  <a:schemeClr val="tx1"/>
                </a:solidFill>
              </a:rPr>
              <a:t/>
            </a:r>
            <a:br>
              <a:rPr lang="zh-TW" altLang="en-US" sz="3600" smtClean="0">
                <a:solidFill>
                  <a:schemeClr val="tx1"/>
                </a:solidFill>
              </a:rPr>
            </a:br>
            <a:endParaRPr lang="zh-TW" altLang="en-US" sz="3600" smtClean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75656" y="2780928"/>
            <a:ext cx="2513023" cy="1440160"/>
          </a:xfrm>
          <a:prstGeom prst="rect">
            <a:avLst/>
          </a:prstGeom>
          <a:noFill/>
        </p:spPr>
        <p:txBody>
          <a:bodyPr wrap="none">
            <a:prstTxWarp prst="textDeflate">
              <a:avLst>
                <a:gd name="adj" fmla="val 20185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價格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4572000" y="3141663"/>
            <a:ext cx="3429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600" b="1">
                <a:latin typeface="標楷體" pitchFamily="65" charset="-120"/>
                <a:ea typeface="標楷體" pitchFamily="65" charset="-120"/>
              </a:rPr>
              <a:t>無關乎價值</a:t>
            </a: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！</a:t>
            </a:r>
          </a:p>
        </p:txBody>
      </p:sp>
      <p:sp>
        <p:nvSpPr>
          <p:cNvPr id="6" name="矩形 5"/>
          <p:cNvSpPr/>
          <p:nvPr/>
        </p:nvSpPr>
        <p:spPr>
          <a:xfrm>
            <a:off x="2771800" y="4437112"/>
            <a:ext cx="2520280" cy="1368152"/>
          </a:xfrm>
          <a:prstGeom prst="rect">
            <a:avLst/>
          </a:prstGeom>
          <a:noFill/>
        </p:spPr>
        <p:txBody>
          <a:bodyPr wrap="none">
            <a:prstTxWarp prst="textDeflat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頭銜</a:t>
            </a: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5867400" y="4652963"/>
            <a:ext cx="2736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600" b="1">
                <a:latin typeface="標楷體" pitchFamily="65" charset="-120"/>
                <a:ea typeface="標楷體" pitchFamily="65" charset="-120"/>
              </a:rPr>
              <a:t>非內涵</a:t>
            </a:r>
            <a:r>
              <a:rPr kumimoji="0" lang="zh-TW" altLang="en-US" sz="3200" b="1">
                <a:latin typeface="標楷體" pitchFamily="65" charset="-120"/>
                <a:ea typeface="標楷體" pitchFamily="65" charset="-120"/>
              </a:rPr>
              <a:t>！</a:t>
            </a:r>
          </a:p>
        </p:txBody>
      </p:sp>
      <p:sp>
        <p:nvSpPr>
          <p:cNvPr id="7" name="矩形 6"/>
          <p:cNvSpPr/>
          <p:nvPr/>
        </p:nvSpPr>
        <p:spPr>
          <a:xfrm>
            <a:off x="539750" y="1557338"/>
            <a:ext cx="860425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1200"/>
              </a:spcBef>
              <a:spcAft>
                <a:spcPts val="1200"/>
              </a:spcAft>
              <a:defRPr/>
            </a:pPr>
            <a:r>
              <a:rPr kumimoji="0" lang="zh-TW" altLang="en-US" sz="3600" dirty="0">
                <a:latin typeface="標楷體" pitchFamily="65" charset="-120"/>
                <a:ea typeface="標楷體" pitchFamily="65" charset="-120"/>
              </a:rPr>
              <a:t>以局部代表全部、以結果代替過程</a:t>
            </a:r>
            <a:r>
              <a:rPr kumimoji="0" lang="zh-TW" altLang="en-US" sz="3600" dirty="0">
                <a:latin typeface="+mj-ea"/>
                <a:ea typeface="+mn-ea"/>
              </a:rPr>
              <a:t>。</a:t>
            </a:r>
            <a:endParaRPr kumimoji="0" lang="en-US" altLang="zh-TW" sz="3600" dirty="0">
              <a:latin typeface="+mj-ea"/>
              <a:ea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84663" y="6092825"/>
            <a:ext cx="439102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到達詩的反面：讀辛波絲卡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〈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寫履歷表</a:t>
            </a:r>
            <a:r>
              <a:rPr kumimoji="0" lang="en-US" altLang="zh-TW" b="1" dirty="0">
                <a:solidFill>
                  <a:schemeClr val="accent1"/>
                </a:solidFill>
                <a:latin typeface="+mj-ea"/>
                <a:ea typeface="+mj-ea"/>
              </a:rPr>
              <a:t>〉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1534</TotalTime>
  <Words>544</Words>
  <Application>Microsoft Office PowerPoint</Application>
  <PresentationFormat>如螢幕大小 (4:3)</PresentationFormat>
  <Paragraphs>106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流線</vt:lpstr>
      <vt:lpstr>第一單元</vt:lpstr>
      <vt:lpstr>閱讀篇章</vt:lpstr>
      <vt:lpstr>行前思考</vt:lpstr>
      <vt:lpstr>    到達詩的反面： 讀辛波絲卡〈寫履歷表〉楊佳嫻</vt:lpstr>
      <vt:lpstr>楊佳嫻</vt:lpstr>
      <vt:lpstr>辛波絲卡</vt:lpstr>
      <vt:lpstr>投影片 7</vt:lpstr>
      <vt:lpstr>投影片 8</vt:lpstr>
      <vt:lpstr> 表格化的人生，亦即簡化的人生… </vt:lpstr>
      <vt:lpstr>表格化與標籤化的人生…</vt:lpstr>
      <vt:lpstr>投影片 11</vt:lpstr>
      <vt:lpstr>草坪上曬到的太陽</vt:lpstr>
      <vt:lpstr>我們所想要抵達的世界是…</vt:lpstr>
      <vt:lpstr>投影片 14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第一單元</dc:title>
  <dc:creator>Valued Acer Customer</dc:creator>
  <cp:lastModifiedBy>154999-1</cp:lastModifiedBy>
  <cp:revision>166</cp:revision>
  <dcterms:created xsi:type="dcterms:W3CDTF">2011-09-11T15:29:52Z</dcterms:created>
  <dcterms:modified xsi:type="dcterms:W3CDTF">2012-08-09T04:38:07Z</dcterms:modified>
</cp:coreProperties>
</file>