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gif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6" r:id="rId2"/>
    <p:sldMasterId id="2147483818" r:id="rId3"/>
  </p:sldMasterIdLst>
  <p:notesMasterIdLst>
    <p:notesMasterId r:id="rId31"/>
  </p:notesMasterIdLst>
  <p:sldIdLst>
    <p:sldId id="297" r:id="rId4"/>
    <p:sldId id="298" r:id="rId5"/>
    <p:sldId id="270" r:id="rId6"/>
    <p:sldId id="304" r:id="rId7"/>
    <p:sldId id="299" r:id="rId8"/>
    <p:sldId id="324" r:id="rId9"/>
    <p:sldId id="303" r:id="rId10"/>
    <p:sldId id="320" r:id="rId11"/>
    <p:sldId id="306" r:id="rId12"/>
    <p:sldId id="315" r:id="rId13"/>
    <p:sldId id="316" r:id="rId14"/>
    <p:sldId id="325" r:id="rId15"/>
    <p:sldId id="322" r:id="rId16"/>
    <p:sldId id="323" r:id="rId17"/>
    <p:sldId id="326" r:id="rId18"/>
    <p:sldId id="314" r:id="rId19"/>
    <p:sldId id="329" r:id="rId20"/>
    <p:sldId id="330" r:id="rId21"/>
    <p:sldId id="328" r:id="rId22"/>
    <p:sldId id="317" r:id="rId23"/>
    <p:sldId id="307" r:id="rId24"/>
    <p:sldId id="319" r:id="rId25"/>
    <p:sldId id="309" r:id="rId26"/>
    <p:sldId id="301" r:id="rId27"/>
    <p:sldId id="327" r:id="rId28"/>
    <p:sldId id="313" r:id="rId29"/>
    <p:sldId id="321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nstantia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725" autoAdjust="0"/>
  </p:normalViewPr>
  <p:slideViewPr>
    <p:cSldViewPr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39B134F-4115-42DC-8890-2B40A3719955}" type="datetimeFigureOut">
              <a:rPr lang="zh-TW" altLang="en-US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333C2D-10F7-4CCB-A255-BC11824DB2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7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33C2D-10F7-4CCB-A255-BC11824DB243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8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21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2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0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6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52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6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7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6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4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74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9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389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94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03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3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09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85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2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5380A8-594F-4241-9CF2-3D695DF0B315}" type="datetimeFigureOut">
              <a:rPr lang="zh-TW" altLang="en-US" smtClean="0"/>
              <a:pPr>
                <a:defRPr/>
              </a:pPr>
              <a:t>2016/10/18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949275-8073-4193-B502-600374BA45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5380A8-594F-4241-9CF2-3D695DF0B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2016/10/18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949275-8073-4193-B502-600374BA45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9s9UfFtiYU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products/0010391685" TargetMode="External"/><Relationship Id="rId7" Type="http://schemas.openxmlformats.org/officeDocument/2006/relationships/hyperlink" Target="http://lovegeo.blogspot.tw/2015/08/blog-post_65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o.gl/IlY8D2" TargetMode="External"/><Relationship Id="rId5" Type="http://schemas.openxmlformats.org/officeDocument/2006/relationships/hyperlink" Target="http://www.nationalgeographicexpeditions.com/destinations/asia/category/tibetandnepal" TargetMode="External"/><Relationship Id="rId4" Type="http://schemas.openxmlformats.org/officeDocument/2006/relationships/hyperlink" Target="http://allworldtowns.com/cities/tibe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OMUsUM6Elko&amp;spfreload=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p61DdXjK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07" y="332656"/>
            <a:ext cx="9174212" cy="1143000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  <a:endParaRPr 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07" y="1844823"/>
            <a:ext cx="9143998" cy="8402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kumimoji="0" lang="zh-TW" altLang="en-US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kumimoji="0" lang="en-US" altLang="zh-TW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kumimoji="0" lang="zh-TW" altLang="en-US" sz="5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19" y="306896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105-1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678" y="3597202"/>
            <a:ext cx="5904656" cy="2215991"/>
          </a:xfrm>
          <a:prstGeom prst="rect">
            <a:avLst/>
          </a:prstGeom>
          <a:solidFill>
            <a:schemeClr val="bg1">
              <a:alpha val="64000"/>
            </a:schemeClr>
          </a:solidFill>
          <a:ln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zh-TW" dirty="0" smtClean="0"/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spc="300" dirty="0">
                <a:solidFill>
                  <a:srgbClr val="ED7D31">
                    <a:lumMod val="50000"/>
                  </a:srgb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kumimoji="0" lang="en-US" altLang="zh-TW" sz="2800" b="1" spc="300" dirty="0">
              <a:solidFill>
                <a:srgbClr val="ED7D31">
                  <a:lumMod val="50000"/>
                </a:srgb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algn="ctr"/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spc="300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kumimoji="0" lang="en-US" altLang="zh-TW" sz="2400" b="1" spc="300" dirty="0">
              <a:solidFill>
                <a:prstClr val="black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spc="300" dirty="0">
                <a:solidFill>
                  <a:prstClr val="black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  <a:p>
            <a:pPr algn="ctr"/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跋涉了數千公里的路途，我還是找不到那所謂「沒有思念的地方」</a:t>
            </a:r>
            <a:r>
              <a:rPr lang="zh-TW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zh-TW" sz="28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天午間，獨自散步在拉薩的</a:t>
            </a:r>
            <a:r>
              <a:rPr lang="zh-TW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街道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......</a:t>
            </a:r>
            <a:r>
              <a:rPr lang="zh-TW" altLang="zh-TW" sz="2800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不祇是校園，連曾熟悉的城市的顯影，也不知在哪一刻裡，也悄悄地溶解了</a:t>
            </a:r>
            <a:r>
              <a:rPr lang="zh-TW" altLang="zh-TW" sz="28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意外的「失憶」，使我豁然了解，「人原來是可以『忘掉』自己的。」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94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轉變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928" y="1124744"/>
            <a:ext cx="8892480" cy="4248472"/>
          </a:xfrm>
          <a:solidFill>
            <a:schemeClr val="bg1">
              <a:alpha val="92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西藏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歸來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自己看得更加真切且明白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一些。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雖然仍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不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知道要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的是什麼，但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確認不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要的是什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麼。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決定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完成政治與法律雙修課業後，轉往文學的道路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申請雲門舞集流浪者計畫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眾人反對，「</a:t>
            </a:r>
            <a:r>
              <a:rPr lang="zh-TW" altLang="zh-TW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但至少我應該在失敗面前看見自己究竟是如何就範的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</a:p>
          <a:p>
            <a:pPr marL="0" indent="0">
              <a:buNone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893096" y="2506929"/>
            <a:ext cx="648072" cy="539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6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992" y="188640"/>
            <a:ext cx="8229600" cy="1143000"/>
          </a:xfrm>
        </p:spPr>
        <p:txBody>
          <a:bodyPr>
            <a:normAutofit/>
          </a:bodyPr>
          <a:lstStyle/>
          <a:p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359690"/>
            <a:ext cx="6465042" cy="206931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謝旺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霖第二次出走</a:t>
            </a:r>
            <a:endParaRPr lang="en-US" altLang="zh-TW" sz="6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一個半月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16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為什麼出走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91264" cy="4709120"/>
          </a:xfrm>
          <a:noFill/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拿到「無用的」高標成績畢業後，我頓時又陷入一片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迷茫悵惘</a:t>
            </a:r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的感覺之中，於是又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想自我放逐到一處不受干擾的遠方</a:t>
            </a:r>
            <a:r>
              <a:rPr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歷程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1718" y="1340768"/>
            <a:ext cx="8291264" cy="4709120"/>
          </a:xfrm>
          <a:noFill/>
        </p:spPr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上了沒有任何目的地的中國大陸之行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。從拜訪沈從文的「鳳凰」，貴州苗族侗族大小寨子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了一個半月，輾轉到麗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江。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得知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「流浪者計畫」初選通過的消息 ，便中斷了此趟旅程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  無助與不安遠遠超過了欣喜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4254628" y="4221088"/>
            <a:ext cx="482722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8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992" y="188640"/>
            <a:ext cx="8229600" cy="1143000"/>
          </a:xfrm>
        </p:spPr>
        <p:txBody>
          <a:bodyPr>
            <a:normAutofit/>
          </a:bodyPr>
          <a:lstStyle/>
          <a:p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124744"/>
            <a:ext cx="6465042" cy="2304256"/>
          </a:xfrm>
          <a:solidFill>
            <a:schemeClr val="bg1">
              <a:alpha val="73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謝旺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霖第三次出走</a:t>
            </a:r>
            <a:endParaRPr lang="en-US" altLang="zh-TW" sz="6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新細明體"/>
                <a:ea typeface="新細明體"/>
              </a:rPr>
              <a:t>－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流浪者</a:t>
            </a: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sz="6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個月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8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第三次出走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流浪者計畫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25754" r="12836" b="20041"/>
          <a:stretch/>
        </p:blipFill>
        <p:spPr>
          <a:xfrm>
            <a:off x="755576" y="1700808"/>
            <a:ext cx="7983360" cy="4536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2124" y="4509120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雲南麗江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2095718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拉薩</a:t>
            </a:r>
            <a:endParaRPr lang="en-US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483768" y="2636912"/>
            <a:ext cx="5832648" cy="2448272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43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6467" y="1417638"/>
            <a:ext cx="8229600" cy="4525963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生病過，恐懼過，失落過，軟弱過，任何的挫折與不安，孤獨與絕望，幸好都沒有全然阻斷我的行進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我不過是在一切的試探和比較中，琢磨出一個似乎不得不然的步伐。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我懷疑，這趟旅程根本沒有所謂的「勇敢」在支持自己朝著未知的可能無止無懈的挺進。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26467" y="250350"/>
            <a:ext cx="8229600" cy="1143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800" b="1">
                <a:latin typeface="微軟正黑體" pitchFamily="34" charset="-120"/>
                <a:ea typeface="微軟正黑體" pitchFamily="34" charset="-120"/>
              </a:rPr>
              <a:t>狀態</a:t>
            </a:r>
            <a:endParaRPr kumimoji="0"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彷彿每到西藏一次，我的人生就有那麼一點出其不意的改變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進了文學院的殿堂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從內向轉外放，從寡言變多話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或者，我根本就是這樣的一個人，又或者，我在創造另一個新的可能的自我。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長出一點自信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對於文學的道路，</a:t>
            </a:r>
            <a:r>
              <a:rPr lang="zh-TW" altLang="en-US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可以堅持得更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久更長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283968" y="249289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影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響</a:t>
            </a:r>
            <a:endParaRPr kumimoji="0"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6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147248" cy="4708525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dirty="0" smtClean="0"/>
              <a:t>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一個完整的旅程、走完一個完整的創作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，在中間面對自我的焦慮、挫折、開懷、懷疑的各種情緒；過去他伏案寫上萬字或短暫旅行，總是做了一半就抽離，不像這一次，完整又徹底經歷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（天下雜誌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2011-04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b="1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轉山</a:t>
            </a:r>
            <a:r>
              <a:rPr lang="en-US" altLang="zh-TW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對旺霖的意義</a:t>
            </a:r>
            <a:endParaRPr kumimoji="0"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8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968552" cy="3096344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山</a:t>
            </a:r>
            <a:r>
              <a:rPr lang="en-US" altLang="zh-TW" sz="28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序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36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因為，我懷疑</a:t>
            </a:r>
            <a:r>
              <a:rPr lang="en-US" altLang="zh-TW" sz="3600" b="1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〉</a:t>
            </a:r>
            <a:r>
              <a:rPr lang="en-US" altLang="zh-TW" sz="36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謝旺</a:t>
            </a:r>
            <a:r>
              <a:rPr lang="zh-TW" altLang="en-US" sz="2800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霖</a:t>
            </a: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</a:rPr>
            </a:br>
            <a:r>
              <a:rPr lang="zh-CN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製作：駱</a:t>
            </a:r>
            <a:r>
              <a:rPr lang="zh-CN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萱、陳憶蘇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CN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：許菀真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賴羿如</a:t>
            </a:r>
            <a:r>
              <a:rPr lang="en-US" altLang="zh-CN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CN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+mj-ea"/>
                <a:cs typeface="+mn-cs"/>
              </a:rPr>
              <a:t>                 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53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不寫？寫？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因為，我懷疑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to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be or not to be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1" b="28308"/>
          <a:stretch/>
        </p:blipFill>
        <p:spPr>
          <a:xfrm>
            <a:off x="683568" y="2852936"/>
            <a:ext cx="8018030" cy="3312368"/>
          </a:xfrm>
        </p:spPr>
      </p:pic>
    </p:spTree>
    <p:extLst>
      <p:ext uri="{BB962C8B-B14F-4D97-AF65-F5344CB8AC3E}">
        <p14:creationId xmlns:p14="http://schemas.microsoft.com/office/powerpoint/2010/main" val="38431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43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怎麼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寫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383785" cy="3744416"/>
          </a:xfrm>
          <a:solidFill>
            <a:schemeClr val="bg1">
              <a:alpha val="92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不寫</a:t>
            </a:r>
            <a:endParaRPr lang="en-US" altLang="zh-TW" sz="3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？卻又失真？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過去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的時間，空間，事件，和我過去的觀點，行動，感想；現下的時間，空間，記憶和意識，知識的層層累積；文本本身蘊含另一項透明的時間，空間，穿梭的敘述與跳躍的節奏。有形無形，在在化成一道道難以跨越的鴻溝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57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766" y="980728"/>
            <a:ext cx="8352928" cy="4104456"/>
          </a:xfrm>
          <a:solidFill>
            <a:schemeClr val="bg1">
              <a:alpha val="92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4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寫</a:t>
            </a:r>
            <a:endParaRPr lang="en-US" altLang="zh-TW" sz="41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林懷民老師的震撼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en-US" altLang="zh-TW" sz="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「不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寫」的焦慮竟遠遠超越「寫」的焦慮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到底是我在寫一場旅途，還是旅途來銘刻我，甚至揭發我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旅途本身不會再次重複，重複的是無盡的想像及誕生的意義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過去時空，事件輕若雪，不再竭力追憶、探索和叩問，一切都不曾存在過。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3443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怎麼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寫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5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580880" cy="4176464"/>
          </a:xfrm>
          <a:solidFill>
            <a:schemeClr val="bg1">
              <a:alpha val="92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寫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不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斷地自我懷疑，推翻，憂懼，肯定與失落的狀態下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，跳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跳接接完成的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失戀？流浪？出書？一場夢？</a:t>
            </a:r>
            <a:endParaRPr lang="en-US" altLang="zh-TW" sz="28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自己追尋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的是某個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目的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終點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翻身後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，才發覺這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切無非盡是過程。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3443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怎麼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寫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4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名家說旅行</a:t>
            </a:r>
            <a:r>
              <a:rPr lang="en-US" altLang="zh-TW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  <a:solidFill>
            <a:schemeClr val="bg1">
              <a:alpha val="92000"/>
            </a:schemeClr>
          </a:solidFill>
        </p:spPr>
        <p:txBody>
          <a:bodyPr>
            <a:noAutofit/>
          </a:bodyPr>
          <a:lstStyle/>
          <a:p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旅行中，我會刻意讓自己有一個獨處的時空，企圖找回那個自我的存在感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美食作家  謝忠道）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幫助我們找回自己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法國小說家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繆）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旅行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只有一種，即是走入你自己的內在之旅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（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詩人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爾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22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19637"/>
            <a:ext cx="8364856" cy="3993539"/>
          </a:xfrm>
          <a:solidFill>
            <a:schemeClr val="bg1">
              <a:alpha val="92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28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認為何以在「旅行」中可以重新認識自己，甚至重構自己</a:t>
            </a:r>
            <a:r>
              <a:rPr lang="zh-TW" altLang="en-US" sz="2800" b="1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800" b="1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回憶過去，你自己有沒有特殊的旅行經驗？或放眼未來，你心中有沒有夢想之地？試分享之</a:t>
            </a:r>
            <a:r>
              <a:rPr lang="zh-TW" altLang="en-US" sz="2800" b="1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TW" sz="2800" b="1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</a:rPr>
              <a:t>過去你有逐夢的經驗嗎？或者未來有個偉大的夢想等著實踐，可曾想過在這過程中會遇到什麼困難？能讓你堅持走下去的動力又是什麼？</a:t>
            </a:r>
            <a:endParaRPr lang="en-US" altLang="zh-TW" sz="2800" b="1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03648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kumimoji="0"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想一想</a:t>
            </a:r>
            <a:endParaRPr kumimoji="0" lang="en-US" altLang="zh-TW" sz="4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64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875" y="188640"/>
            <a:ext cx="8883613" cy="11430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延伸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閱讀</a:t>
            </a:r>
            <a:r>
              <a:rPr lang="zh-TW" altLang="zh-TW" sz="4800" dirty="0">
                <a:solidFill>
                  <a:schemeClr val="bg1"/>
                </a:solidFill>
              </a:rPr>
              <a:t>─</a:t>
            </a:r>
            <a:r>
              <a:rPr lang="zh-TW" altLang="zh-TW" sz="4800" dirty="0" smtClean="0">
                <a:solidFill>
                  <a:schemeClr val="bg1"/>
                </a:solidFill>
              </a:rPr>
              <a:t>─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那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時候我只剩下勇敢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96944" cy="54726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什麼是勇敢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坦然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面對心碎是一種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勇敢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接受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一無所有是一種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勇敢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絕望中堅持到底是一種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勇敢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決定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原諒自己是一種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勇敢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真正巨大的勇敢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對著恐懼，瞪視它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太平洋屋脊步道上，我別無選擇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是一趟喚醒自己的旅程，一旦放棄，也等於放棄了自己。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900" dirty="0" smtClean="0">
                <a:latin typeface="微軟正黑體" pitchFamily="34" charset="-120"/>
                <a:ea typeface="微軟正黑體" pitchFamily="34" charset="-120"/>
              </a:rPr>
              <a:t>那時候我只剩下勇敢電影預告</a:t>
            </a:r>
            <a:r>
              <a:rPr lang="en-US" altLang="zh-TW" sz="19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</a:t>
            </a:r>
            <a:r>
              <a:rPr lang="en-US" altLang="zh-TW" sz="1900" dirty="0">
                <a:latin typeface="微軟正黑體" pitchFamily="34" charset="-120"/>
                <a:ea typeface="微軟正黑體" pitchFamily="34" charset="-120"/>
                <a:hlinkClick r:id="rId2"/>
              </a:rPr>
              <a:t>://www.youtube.com/watch?v=9s9UfFtiYUc</a:t>
            </a:r>
            <a:endParaRPr lang="zh-TW" altLang="en-US" sz="19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" y="1268760"/>
            <a:ext cx="8554429" cy="482453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13024" r="40355" b="36962"/>
          <a:stretch/>
        </p:blipFill>
        <p:spPr bwMode="auto">
          <a:xfrm>
            <a:off x="2771800" y="1556792"/>
            <a:ext cx="342524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70912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 smtClean="0">
                <a:latin typeface="微軟正黑體" pitchFamily="34" charset="-120"/>
                <a:ea typeface="微軟正黑體" pitchFamily="34" charset="-120"/>
              </a:rPr>
              <a:t>作者簡介：博客來</a:t>
            </a:r>
            <a:r>
              <a:rPr lang="en-US" altLang="zh-CN" sz="2600" dirty="0">
                <a:latin typeface="微軟正黑體" pitchFamily="34" charset="-120"/>
                <a:ea typeface="微軟正黑體" pitchFamily="34" charset="-120"/>
                <a:hlinkClick r:id="rId3"/>
              </a:rPr>
              <a:t>http://</a:t>
            </a:r>
            <a:r>
              <a:rPr lang="en-US" altLang="zh-CN" sz="26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www.books.com.tw/products/0010391685</a:t>
            </a:r>
            <a:endParaRPr lang="en-US" altLang="zh-CN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CN" altLang="en-US" sz="2600" b="1" dirty="0">
                <a:latin typeface="微軟正黑體" pitchFamily="34" charset="-120"/>
                <a:ea typeface="微軟正黑體" pitchFamily="34" charset="-120"/>
              </a:rPr>
              <a:t>背景</a:t>
            </a:r>
            <a:r>
              <a:rPr lang="zh-CN" altLang="en-US" sz="2600" b="1" dirty="0" smtClean="0">
                <a:latin typeface="微軟正黑體" pitchFamily="34" charset="-120"/>
                <a:ea typeface="微軟正黑體" pitchFamily="34" charset="-120"/>
              </a:rPr>
              <a:t>圖：</a:t>
            </a:r>
            <a:endParaRPr lang="en-US" altLang="zh-CN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6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http</a:t>
            </a:r>
            <a:r>
              <a:rPr lang="en-US" sz="2600" dirty="0">
                <a:latin typeface="微軟正黑體" pitchFamily="34" charset="-120"/>
                <a:ea typeface="微軟正黑體" pitchFamily="34" charset="-120"/>
                <a:hlinkClick r:id="rId4"/>
              </a:rPr>
              <a:t>://</a:t>
            </a:r>
            <a:r>
              <a:rPr lang="en-US" sz="26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allworldtowns.com/cities/tibet.html</a:t>
            </a:r>
            <a:endParaRPr lang="en-US" sz="2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600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http</a:t>
            </a:r>
            <a:r>
              <a:rPr lang="en-US" sz="2600" dirty="0">
                <a:latin typeface="微軟正黑體" pitchFamily="34" charset="-120"/>
                <a:ea typeface="微軟正黑體" pitchFamily="34" charset="-120"/>
                <a:hlinkClick r:id="rId5"/>
              </a:rPr>
              <a:t>://</a:t>
            </a:r>
            <a:r>
              <a:rPr lang="en-US" sz="2600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www.nationalgeographicexpeditions.com/destinations/asia/category/tibetandnepal</a:t>
            </a:r>
            <a:endParaRPr lang="en-US" sz="2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sz="2600" dirty="0">
                <a:latin typeface="微軟正黑體" pitchFamily="34" charset="-120"/>
                <a:ea typeface="微軟正黑體" pitchFamily="34" charset="-120"/>
                <a:hlinkClick r:id="rId6"/>
              </a:rPr>
              <a:t>http://</a:t>
            </a:r>
            <a:r>
              <a:rPr lang="en-US" sz="2600" dirty="0" smtClean="0">
                <a:latin typeface="微軟正黑體" pitchFamily="34" charset="-120"/>
                <a:ea typeface="微軟正黑體" pitchFamily="34" charset="-120"/>
                <a:hlinkClick r:id="rId6"/>
              </a:rPr>
              <a:t>goo.gl/IlY8D2</a:t>
            </a:r>
            <a:endParaRPr lang="en-US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CN" altLang="en-US" sz="2600" b="1" dirty="0" smtClean="0">
                <a:latin typeface="微軟正黑體" pitchFamily="34" charset="-120"/>
                <a:ea typeface="微軟正黑體" pitchFamily="34" charset="-120"/>
              </a:rPr>
              <a:t>新疆地圖：</a:t>
            </a:r>
            <a:endParaRPr lang="en-US" altLang="zh-CN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CN" sz="2600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http</a:t>
            </a:r>
            <a:r>
              <a:rPr lang="en-US" altLang="zh-CN" sz="2600" dirty="0">
                <a:latin typeface="微軟正黑體" pitchFamily="34" charset="-120"/>
                <a:ea typeface="微軟正黑體" pitchFamily="34" charset="-120"/>
                <a:hlinkClick r:id="rId7"/>
              </a:rPr>
              <a:t>://</a:t>
            </a:r>
            <a:r>
              <a:rPr lang="en-US" altLang="zh-CN" sz="2600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lovegeo.blogspot.tw/2015/08/blog-post_65.html</a:t>
            </a:r>
            <a:endParaRPr lang="en-US" altLang="zh-CN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405705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軟正黑體" pitchFamily="34" charset="-120"/>
                <a:ea typeface="微軟正黑體" pitchFamily="34" charset="-120"/>
              </a:rPr>
              <a:t>作者簡介</a:t>
            </a: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3541723" y="980728"/>
            <a:ext cx="5422765" cy="541952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謝旺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1980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年生於桃園中壢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東吳大學政治、法律雙學士，清華大學臺灣文學研究所碩士，政治大學臺灣文學研究所博士班。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曾獲選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年雲門舞集「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流浪者計畫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」，文建會「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尋找心中的聖山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」散文首獎，桃園文藝創作獎，國家文化藝術基金會文學類創作及出版補助。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因為流浪，開始邁出文字創作的生涯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"/>
          <a:stretch/>
        </p:blipFill>
        <p:spPr>
          <a:xfrm>
            <a:off x="395537" y="1124745"/>
            <a:ext cx="314618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699" r="13057"/>
          <a:stretch/>
        </p:blipFill>
        <p:spPr>
          <a:xfrm>
            <a:off x="467544" y="1538821"/>
            <a:ext cx="3439394" cy="4626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752528" cy="4464496"/>
          </a:xfrm>
          <a:solidFill>
            <a:schemeClr val="bg1">
              <a:alpha val="9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轉山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引發的迴響，我往往有些吃驚。它曾發行簡體，在大陸改編成電影。而令我真正訝異的是，竟有人因為書的緣起，也去轉山，去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流浪。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山電影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預告</a:t>
            </a:r>
            <a:r>
              <a:rPr lang="en-US" altLang="zh-TW" u="sng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https://www.youtube.com/watch?v=OMUsUM6Elko&amp;spfreload=10</a:t>
            </a:r>
            <a:endParaRPr lang="zh-TW" altLang="en-US" u="sng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Documents and Settings\USER\My Documents\Downloads\20111025223802f205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7655"/>
            <a:ext cx="8098183" cy="40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73410" y="346833"/>
            <a:ext cx="683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作品介紹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1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844634" cy="3528392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37941" y="1245930"/>
            <a:ext cx="9144000" cy="83099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作者謝</a:t>
            </a:r>
            <a:r>
              <a:rPr lang="zh-TW" alt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旺霖談</a:t>
            </a:r>
            <a:r>
              <a:rPr lang="zh-CN" alt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zh-CN" alt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山</a:t>
            </a:r>
            <a:r>
              <a:rPr lang="zh-TW" alt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前後</a:t>
            </a:r>
            <a:endParaRPr lang="en-US" altLang="zh-TW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992" y="188640"/>
            <a:ext cx="8229600" cy="1143000"/>
          </a:xfrm>
        </p:spPr>
        <p:txBody>
          <a:bodyPr>
            <a:normAutofit/>
          </a:bodyPr>
          <a:lstStyle/>
          <a:p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359690"/>
            <a:ext cx="6465042" cy="2141318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謝旺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霖第一次出走</a:t>
            </a:r>
            <a:endParaRPr lang="en-US" altLang="zh-TW" sz="6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r"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將近三個月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4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為什麼出走</a:t>
            </a: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3384376"/>
          </a:xfrm>
          <a:solidFill>
            <a:schemeClr val="bg1">
              <a:alpha val="8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找一個沒有</a:t>
            </a:r>
            <a:r>
              <a:rPr lang="zh-TW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思念的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地方</a:t>
            </a:r>
            <a:endParaRPr lang="en-US" altLang="zh-TW" sz="3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其實已經在「流浪」了，大三那年，他自己說：是因為「失戀」了，想走到可以把愛人忘掉的地方。</a:t>
            </a: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跑到多遠才能忘掉心中忘不掉的人啊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5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484692"/>
            <a:ext cx="6156175" cy="5484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1883" y="330284"/>
            <a:ext cx="2754613" cy="6078587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怎麼走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CN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次出走</a:t>
            </a:r>
            <a:endParaRPr lang="en-US" altLang="zh-TW" sz="3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烏魯木齊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出發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北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赴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克拉馬伊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魔鬼城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俄邊境的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喀那斯湖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往伊犛，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塔城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穿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越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天山山脈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進巴音布魯克大草原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向新疆第二大城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喀什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帕米爾山結上喀什庫爾干的中巴（中國與巴基斯坦）邊境──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洪其拉甫陸路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口岸，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000" b="1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葉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似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乎這樣的旅程還不夠遙遠，我繼續貿然地往</a:t>
            </a:r>
            <a:r>
              <a:rPr lang="zh-TW" altLang="en-US" sz="2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西藏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的方向行去。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203848" y="1916832"/>
            <a:ext cx="648072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03848" y="836712"/>
            <a:ext cx="504056" cy="1065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03848" y="836712"/>
            <a:ext cx="504056" cy="473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0"/>
          </p:cNvCxnSpPr>
          <p:nvPr/>
        </p:nvCxnSpPr>
        <p:spPr>
          <a:xfrm flipV="1">
            <a:off x="2090335" y="1369381"/>
            <a:ext cx="1113513" cy="2062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30211">
            <a:off x="1657712" y="3426461"/>
            <a:ext cx="788015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軟正黑體" pitchFamily="34" charset="-120"/>
                <a:ea typeface="微軟正黑體" pitchFamily="34" charset="-120"/>
              </a:rPr>
              <a:t>天山山脈</a:t>
            </a:r>
            <a:endParaRPr lang="en-US" sz="1100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55576" y="3557266"/>
            <a:ext cx="901490" cy="241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55576" y="3918953"/>
            <a:ext cx="288032" cy="878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43608" y="4510454"/>
            <a:ext cx="613458" cy="286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663444" y="4510453"/>
            <a:ext cx="604300" cy="1078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98800" y="4248843"/>
            <a:ext cx="486030" cy="25391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TW" altLang="en-US" sz="1050" b="1" dirty="0" smtClean="0"/>
              <a:t>葉 城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9059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65504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身體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19672"/>
            <a:ext cx="8316416" cy="4401616"/>
          </a:xfrm>
          <a:solidFill>
            <a:schemeClr val="bg1"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高原氣候的緣故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，嘔吐流鼻血發高燒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輕易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休息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，失去清醒意識。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恍惚間，竟誤喝車上飲料罐裝的汽油，因此更形加重了高原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病情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在岡仁波齊峰參與藏族的轉山儀式</a:t>
            </a:r>
            <a:r>
              <a:rPr lang="en-US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和同行旅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伴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遇</a:t>
            </a:r>
            <a:r>
              <a:rPr lang="zh-TW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上冰雹</a:t>
            </a:r>
            <a:r>
              <a:rPr lang="en-US" altLang="zh-TW" sz="28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zh-TW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我頭一次體會，身體的狀態原來是可以主宰心靈的。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6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47193</TotalTime>
  <Words>1493</Words>
  <Application>Microsoft Office PowerPoint</Application>
  <PresentationFormat>如螢幕大小 (4:3)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Adobe 仿宋 Std R</vt:lpstr>
      <vt:lpstr>Adobe 楷体 Std R</vt:lpstr>
      <vt:lpstr>微軟正黑體</vt:lpstr>
      <vt:lpstr>新細明體</vt:lpstr>
      <vt:lpstr>標楷體</vt:lpstr>
      <vt:lpstr>Arial</vt:lpstr>
      <vt:lpstr>Calibri</vt:lpstr>
      <vt:lpstr>Constantia</vt:lpstr>
      <vt:lpstr>Wingdings</vt:lpstr>
      <vt:lpstr>Office Theme</vt:lpstr>
      <vt:lpstr>1_Office Theme</vt:lpstr>
      <vt:lpstr>2_Office Theme</vt:lpstr>
      <vt:lpstr>教育部 全校型中文閱讀書寫課程革新推動計畫</vt:lpstr>
      <vt:lpstr> 《轉山》序 〈因為，我懷疑〉   謝旺霖  簡報製作：駱育萱、陳憶蘇 教學助理：許菀真、賴羿如                   </vt:lpstr>
      <vt:lpstr>作者簡介</vt:lpstr>
      <vt:lpstr>PowerPoint 簡報</vt:lpstr>
      <vt:lpstr>PowerPoint 簡報</vt:lpstr>
      <vt:lpstr>PowerPoint 簡報</vt:lpstr>
      <vt:lpstr>為什麼出走?</vt:lpstr>
      <vt:lpstr>PowerPoint 簡報</vt:lpstr>
      <vt:lpstr>我的身體</vt:lpstr>
      <vt:lpstr>我的心</vt:lpstr>
      <vt:lpstr>轉變</vt:lpstr>
      <vt:lpstr>PowerPoint 簡報</vt:lpstr>
      <vt:lpstr>為什麼出走?</vt:lpstr>
      <vt:lpstr>歷程</vt:lpstr>
      <vt:lpstr>PowerPoint 簡報</vt:lpstr>
      <vt:lpstr>第三次出走—流浪者計畫</vt:lpstr>
      <vt:lpstr>PowerPoint 簡報</vt:lpstr>
      <vt:lpstr>影響</vt:lpstr>
      <vt:lpstr>PowerPoint 簡報</vt:lpstr>
      <vt:lpstr>不寫？寫？ 因為，我懷疑 to be or not to be</vt:lpstr>
      <vt:lpstr>怎麼寫</vt:lpstr>
      <vt:lpstr>怎麼寫</vt:lpstr>
      <vt:lpstr>怎麼寫</vt:lpstr>
      <vt:lpstr>名家說旅行...</vt:lpstr>
      <vt:lpstr>PowerPoint 簡報</vt:lpstr>
      <vt:lpstr>延伸閱讀──那時候我只剩下勇敢</vt:lpstr>
      <vt:lpstr>資料來源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第一單元</dc:title>
  <dc:creator>Valued Acer Customer</dc:creator>
  <cp:lastModifiedBy>Stust</cp:lastModifiedBy>
  <cp:revision>340</cp:revision>
  <dcterms:created xsi:type="dcterms:W3CDTF">2011-09-11T15:29:52Z</dcterms:created>
  <dcterms:modified xsi:type="dcterms:W3CDTF">2016-10-18T06:51:22Z</dcterms:modified>
</cp:coreProperties>
</file>