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381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544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20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39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343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9499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237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795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67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62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141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4C9C1-74EA-4B61-930C-7739AB506F65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14F0F-9C06-472D-92EA-6072BF1AB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76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/index.php?title=%E5%8F%91%E7%94%B5%E6%9C%BA&amp;variant=zh-tw" TargetMode="External"/><Relationship Id="rId3" Type="http://schemas.openxmlformats.org/officeDocument/2006/relationships/hyperlink" Target="http://zh.wikipedia.org/w/index.php?title=%E9%A3%8E%E5%8A%9B&amp;variant=zh-tw" TargetMode="External"/><Relationship Id="rId7" Type="http://schemas.openxmlformats.org/officeDocument/2006/relationships/hyperlink" Target="http://zh.wikipedia.org/w/index.php?title=%E9%A2%A8%E8%BB%8A&amp;variant=zh-tw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/index.php?title=%E5%8B%95%E8%83%BD&amp;variant=zh-tw" TargetMode="External"/><Relationship Id="rId11" Type="http://schemas.openxmlformats.org/officeDocument/2006/relationships/hyperlink" Target="http://zh.wikipedia.org/w/index.php?title=1999%E5%B9%B4&amp;variant=zh-tw" TargetMode="External"/><Relationship Id="rId5" Type="http://schemas.openxmlformats.org/officeDocument/2006/relationships/hyperlink" Target="http://zh.wikipedia.org/w/index.php?title=%E8%83%BD%E9%87%8F&amp;variant=zh-tw" TargetMode="External"/><Relationship Id="rId10" Type="http://schemas.openxmlformats.org/officeDocument/2006/relationships/hyperlink" Target="http://zh.wikipedia.org/w/index.php?title=%E7%93%A6&amp;variant=zh-tw" TargetMode="External"/><Relationship Id="rId4" Type="http://schemas.openxmlformats.org/officeDocument/2006/relationships/hyperlink" Target="http://zh.wikipedia.org/w/index.php?title=%E5%81%9A%E5%8A%9F&amp;action=edit" TargetMode="External"/><Relationship Id="rId9" Type="http://schemas.openxmlformats.org/officeDocument/2006/relationships/hyperlink" Target="http://zh.wikipedia.org/w/index.php?title=2005%E5%B9%B4&amp;variant=zh-tw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w/index.php?title=%E6%B1%A1%E6%9F%93&amp;variant=zh-tw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zh.wikipedia.org/w/index.php?title=%E6%B8%85%E6%B4%81%E8%83%BD%E6%BA%90&amp;variant=zh-tw" TargetMode="External"/><Relationship Id="rId4" Type="http://schemas.openxmlformats.org/officeDocument/2006/relationships/hyperlink" Target="http://zh.wikipedia.org/w/index.php?title=%E5%8F%AF%E5%86%8D%E7%94%9F%E8%83%BD%E6%BA%90&amp;variant=zh-tw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zh-TW" dirty="0"/>
              <a:t>以適當科技與風險評估的角度</a:t>
            </a:r>
            <a:br>
              <a:rPr lang="zh-TW" altLang="zh-TW" dirty="0"/>
            </a:br>
            <a:r>
              <a:rPr lang="zh-TW" altLang="zh-TW" dirty="0"/>
              <a:t>來看風能系統</a:t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59632" y="2996952"/>
            <a:ext cx="6512768" cy="2641848"/>
          </a:xfrm>
        </p:spPr>
        <p:txBody>
          <a:bodyPr>
            <a:normAutofit/>
          </a:bodyPr>
          <a:lstStyle/>
          <a:p>
            <a:r>
              <a:rPr lang="zh-TW" altLang="zh-TW" dirty="0">
                <a:solidFill>
                  <a:schemeClr val="tx1"/>
                </a:solidFill>
              </a:rPr>
              <a:t>指導老師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  <a:r>
              <a:rPr lang="zh-TW" altLang="zh-TW" dirty="0">
                <a:solidFill>
                  <a:schemeClr val="tx1"/>
                </a:solidFill>
              </a:rPr>
              <a:t>林聰益</a:t>
            </a:r>
          </a:p>
          <a:p>
            <a:r>
              <a:rPr lang="zh-TW" altLang="zh-TW" dirty="0">
                <a:solidFill>
                  <a:schemeClr val="tx1"/>
                </a:solidFill>
              </a:rPr>
              <a:t>班級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  <a:r>
              <a:rPr lang="zh-TW" altLang="zh-TW" dirty="0">
                <a:solidFill>
                  <a:schemeClr val="tx1"/>
                </a:solidFill>
              </a:rPr>
              <a:t>自控三甲</a:t>
            </a:r>
          </a:p>
          <a:p>
            <a:r>
              <a:rPr lang="zh-TW" altLang="zh-TW" dirty="0">
                <a:solidFill>
                  <a:schemeClr val="tx1"/>
                </a:solidFill>
              </a:rPr>
              <a:t>姓名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  <a:r>
              <a:rPr lang="zh-TW" altLang="zh-TW" dirty="0">
                <a:solidFill>
                  <a:schemeClr val="tx1"/>
                </a:solidFill>
              </a:rPr>
              <a:t>徐陳捷</a:t>
            </a:r>
          </a:p>
          <a:p>
            <a:r>
              <a:rPr lang="zh-TW" altLang="zh-TW" dirty="0">
                <a:solidFill>
                  <a:schemeClr val="tx1"/>
                </a:solidFill>
              </a:rPr>
              <a:t>學號</a:t>
            </a:r>
            <a:r>
              <a:rPr lang="en-US" altLang="zh-TW" dirty="0">
                <a:solidFill>
                  <a:schemeClr val="tx1"/>
                </a:solidFill>
              </a:rPr>
              <a:t>:49912037</a:t>
            </a:r>
            <a:endParaRPr lang="zh-TW" altLang="zh-TW" dirty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62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" y="0"/>
            <a:ext cx="9155336" cy="7100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3500" dirty="0" smtClean="0">
                <a:latin typeface="+mj-ea"/>
                <a:ea typeface="+mj-ea"/>
              </a:rPr>
              <a:t>摘要</a:t>
            </a:r>
            <a:r>
              <a:rPr lang="en-US" altLang="zh-TW" sz="3500" dirty="0">
                <a:latin typeface="+mj-ea"/>
                <a:ea typeface="+mj-ea"/>
              </a:rPr>
              <a:t> </a:t>
            </a:r>
            <a:endParaRPr lang="zh-TW" altLang="zh-TW" sz="3500" dirty="0">
              <a:latin typeface="+mj-ea"/>
              <a:ea typeface="+mj-ea"/>
            </a:endParaRPr>
          </a:p>
          <a:p>
            <a:r>
              <a:rPr lang="zh-TW" altLang="zh-TW" sz="3500" dirty="0">
                <a:latin typeface="+mj-ea"/>
                <a:ea typeface="+mj-ea"/>
              </a:rPr>
              <a:t>自然能源</a:t>
            </a:r>
            <a:r>
              <a:rPr lang="en-US" altLang="zh-TW" sz="3500" dirty="0">
                <a:latin typeface="+mj-ea"/>
                <a:ea typeface="+mj-ea"/>
              </a:rPr>
              <a:t>---</a:t>
            </a:r>
            <a:r>
              <a:rPr lang="zh-TW" altLang="zh-TW" sz="3500" dirty="0">
                <a:latin typeface="+mj-ea"/>
                <a:ea typeface="+mj-ea"/>
              </a:rPr>
              <a:t>風力</a:t>
            </a:r>
          </a:p>
          <a:p>
            <a:r>
              <a:rPr lang="zh-TW" altLang="zh-TW" sz="3500" dirty="0">
                <a:latin typeface="+mj-ea"/>
                <a:ea typeface="+mj-ea"/>
              </a:rPr>
              <a:t>能源的種類</a:t>
            </a:r>
          </a:p>
          <a:p>
            <a:r>
              <a:rPr lang="zh-TW" altLang="zh-TW" sz="3500" dirty="0">
                <a:latin typeface="+mj-ea"/>
                <a:ea typeface="+mj-ea"/>
              </a:rPr>
              <a:t>風能</a:t>
            </a:r>
            <a:r>
              <a:rPr lang="zh-TW" altLang="zh-TW" sz="3500" dirty="0" smtClean="0">
                <a:latin typeface="+mj-ea"/>
                <a:ea typeface="+mj-ea"/>
              </a:rPr>
              <a:t>資源</a:t>
            </a:r>
            <a:endParaRPr lang="zh-TW" altLang="zh-TW" sz="3500" dirty="0">
              <a:latin typeface="+mj-ea"/>
              <a:ea typeface="+mj-ea"/>
            </a:endParaRPr>
          </a:p>
          <a:p>
            <a:r>
              <a:rPr lang="zh-TW" altLang="zh-TW" sz="3500" dirty="0">
                <a:latin typeface="+mj-ea"/>
                <a:ea typeface="+mj-ea"/>
              </a:rPr>
              <a:t>風車與地理的相關性</a:t>
            </a:r>
          </a:p>
          <a:p>
            <a:r>
              <a:rPr lang="zh-TW" altLang="zh-TW" sz="3500" dirty="0">
                <a:latin typeface="+mj-ea"/>
                <a:ea typeface="+mj-ea"/>
              </a:rPr>
              <a:t>適合風能的條件</a:t>
            </a:r>
          </a:p>
          <a:p>
            <a:r>
              <a:rPr lang="zh-TW" altLang="zh-TW" sz="3500" dirty="0">
                <a:latin typeface="+mj-ea"/>
                <a:ea typeface="+mj-ea"/>
              </a:rPr>
              <a:t>結論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00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94000">
              <a:srgbClr val="0A128C"/>
            </a:gs>
            <a:gs pos="7000">
              <a:srgbClr val="181CC7"/>
            </a:gs>
            <a:gs pos="67000">
              <a:srgbClr val="7005D4"/>
            </a:gs>
            <a:gs pos="37000">
              <a:srgbClr val="8C3D9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zh-TW" dirty="0" smtClean="0"/>
              <a:t>摘要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zh-TW" altLang="zh-TW" sz="2800" dirty="0"/>
              <a:t>人類利用風能的歷史非常早。遠在公元前，即已發明利用風力轉動風車的裝置，在十八、九世紀曾盛及一時。工業革命後，因石油、煤等大量開採及電力的普及而逐漸沒落。近一、二十年來，能源危機逐漸凸顯，於是風力能又再度受到重視，歐美先進國家無不積極研究與利用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462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26" t="-407" r="19594" b="1911"/>
          <a:stretch/>
        </p:blipFill>
        <p:spPr bwMode="auto">
          <a:xfrm>
            <a:off x="4968000" y="792000"/>
            <a:ext cx="4176000" cy="6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自然能源</a:t>
            </a:r>
            <a:r>
              <a:rPr lang="en-US" altLang="zh-TW" dirty="0"/>
              <a:t>---</a:t>
            </a:r>
            <a:r>
              <a:rPr lang="zh-TW" altLang="zh-TW" dirty="0" smtClean="0"/>
              <a:t>風力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2600" dirty="0"/>
              <a:t>1.</a:t>
            </a:r>
            <a:r>
              <a:rPr lang="zh-TW" altLang="zh-TW" sz="2600" dirty="0"/>
              <a:t>由於許多地區的風力有間歇性，尤其是像台灣等地在電力需求較高的夏季及白日、是風力較少的時間，所以這在執行上有很大的阻礙</a:t>
            </a:r>
            <a:r>
              <a:rPr lang="en-US" altLang="zh-TW" sz="2600" dirty="0"/>
              <a:t/>
            </a:r>
            <a:br>
              <a:rPr lang="en-US" altLang="zh-TW" sz="2600" dirty="0"/>
            </a:br>
            <a:r>
              <a:rPr lang="en-US" altLang="zh-TW" sz="2600" dirty="0"/>
              <a:t/>
            </a:r>
            <a:br>
              <a:rPr lang="en-US" altLang="zh-TW" sz="2600" dirty="0"/>
            </a:br>
            <a:r>
              <a:rPr lang="en-US" altLang="zh-TW" sz="2600" dirty="0"/>
              <a:t>2.風力發電需要大量土地興建風力發電場，才可以生產比較多的能源。</a:t>
            </a:r>
            <a:br>
              <a:rPr lang="en-US" altLang="zh-TW" sz="2600" dirty="0"/>
            </a:br>
            <a:r>
              <a:rPr lang="en-US" altLang="zh-TW" sz="2600" dirty="0"/>
              <a:t/>
            </a:r>
            <a:br>
              <a:rPr lang="en-US" altLang="zh-TW" sz="2600" dirty="0"/>
            </a:br>
            <a:r>
              <a:rPr lang="en-US" altLang="zh-TW" sz="2600" dirty="0"/>
              <a:t>3.進行風力發電時，風力發電機會發出龐大的噪音，所以要找一些空曠的地方來興建。</a:t>
            </a:r>
            <a:br>
              <a:rPr lang="en-US" altLang="zh-TW" sz="2600" dirty="0"/>
            </a:br>
            <a:r>
              <a:rPr lang="en-US" altLang="zh-TW" sz="2600" dirty="0"/>
              <a:t/>
            </a:r>
            <a:br>
              <a:rPr lang="en-US" altLang="zh-TW" sz="2600" dirty="0"/>
            </a:br>
            <a:r>
              <a:rPr lang="zh-TW" altLang="zh-TW" sz="2600" dirty="0"/>
              <a:t>針對以上第</a:t>
            </a:r>
            <a:r>
              <a:rPr lang="en-US" altLang="zh-TW" sz="2600" dirty="0"/>
              <a:t>2.3</a:t>
            </a:r>
            <a:r>
              <a:rPr lang="zh-TW" altLang="zh-TW" sz="2600" dirty="0"/>
              <a:t>點，對於台灣這寸土寸金的小島國家來講，可行度上很小。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3618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64" y="0"/>
            <a:ext cx="915471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能源的</a:t>
            </a:r>
            <a:r>
              <a:rPr lang="zh-TW" altLang="zh-TW" dirty="0" smtClean="0"/>
              <a:t>種類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2800" dirty="0" smtClean="0"/>
              <a:t>1.</a:t>
            </a:r>
            <a:r>
              <a:rPr lang="zh-TW" altLang="zh-TW" sz="2800" dirty="0" smtClean="0"/>
              <a:t>分</a:t>
            </a:r>
            <a:r>
              <a:rPr lang="zh-TW" altLang="zh-TW" sz="2800" dirty="0"/>
              <a:t>初級能源及次級能源。</a:t>
            </a:r>
          </a:p>
          <a:p>
            <a:pPr marL="0" indent="0">
              <a:buNone/>
            </a:pPr>
            <a:r>
              <a:rPr lang="en-US" altLang="zh-TW" sz="2800" dirty="0" smtClean="0"/>
              <a:t>2.</a:t>
            </a:r>
            <a:r>
              <a:rPr lang="zh-TW" altLang="zh-TW" sz="2800" dirty="0" smtClean="0"/>
              <a:t>所謂</a:t>
            </a:r>
            <a:r>
              <a:rPr lang="zh-TW" altLang="zh-TW" sz="2800" dirty="0"/>
              <a:t>初級能源就是指天然形成的能源，包括石油</a:t>
            </a:r>
            <a:r>
              <a:rPr lang="zh-TW" altLang="zh-TW" sz="2800" dirty="0" smtClean="0"/>
              <a:t>、</a:t>
            </a:r>
            <a:r>
              <a:rPr lang="zh-TW" altLang="en-US" sz="2800" dirty="0" smtClean="0"/>
              <a:t> </a:t>
            </a:r>
            <a:r>
              <a:rPr lang="zh-TW" altLang="zh-TW" sz="2800" dirty="0" smtClean="0"/>
              <a:t>天然氣</a:t>
            </a:r>
            <a:r>
              <a:rPr lang="zh-TW" altLang="zh-TW" sz="2800" dirty="0"/>
              <a:t>、煤、風力、水力、太陽能等</a:t>
            </a:r>
            <a:r>
              <a:rPr lang="zh-TW" altLang="zh-TW" sz="2800" dirty="0" smtClean="0"/>
              <a:t>。</a:t>
            </a:r>
            <a:endParaRPr lang="zh-TW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16517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/>
              <a:t>風能</a:t>
            </a:r>
            <a:r>
              <a:rPr lang="zh-TW" altLang="zh-TW" b="1" dirty="0" smtClean="0"/>
              <a:t>資源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2800" dirty="0">
                <a:latin typeface="+mn-ea"/>
              </a:rPr>
              <a:t>因</a:t>
            </a:r>
            <a:r>
              <a:rPr lang="en-US" altLang="zh-TW" sz="2800" dirty="0" err="1">
                <a:latin typeface="+mn-ea"/>
                <a:hlinkClick r:id="rId3" tooltip="风力"/>
              </a:rPr>
              <a:t>風力</a:t>
            </a:r>
            <a:r>
              <a:rPr lang="en-US" altLang="zh-TW" sz="2800" dirty="0" err="1">
                <a:latin typeface="+mn-ea"/>
                <a:hlinkClick r:id="rId4" tooltip="做功"/>
              </a:rPr>
              <a:t>做功</a:t>
            </a:r>
            <a:r>
              <a:rPr lang="zh-TW" altLang="zh-TW" sz="2800" dirty="0">
                <a:latin typeface="+mn-ea"/>
              </a:rPr>
              <a:t>而提供給人類的一種可利用的</a:t>
            </a:r>
            <a:r>
              <a:rPr lang="en-US" altLang="zh-TW" sz="2800" dirty="0" err="1">
                <a:latin typeface="+mn-ea"/>
                <a:hlinkClick r:id="rId5" tooltip="能量"/>
              </a:rPr>
              <a:t>能量</a:t>
            </a:r>
            <a:r>
              <a:rPr lang="zh-TW" altLang="zh-TW" sz="2800" dirty="0">
                <a:latin typeface="+mn-ea"/>
              </a:rPr>
              <a:t>。風具有的</a:t>
            </a:r>
            <a:r>
              <a:rPr lang="en-US" altLang="zh-TW" sz="2800" dirty="0" err="1">
                <a:latin typeface="+mn-ea"/>
                <a:hlinkClick r:id="rId6" tooltip="動能"/>
              </a:rPr>
              <a:t>動能</a:t>
            </a:r>
            <a:r>
              <a:rPr lang="zh-TW" altLang="zh-TW" sz="2800" dirty="0">
                <a:latin typeface="+mn-ea"/>
              </a:rPr>
              <a:t>稱風能。風速越高，動能越大。人們可以用</a:t>
            </a:r>
            <a:r>
              <a:rPr lang="en-US" altLang="zh-TW" sz="2800" dirty="0" err="1">
                <a:latin typeface="+mn-ea"/>
                <a:hlinkClick r:id="rId7" tooltip="風車"/>
              </a:rPr>
              <a:t>風車</a:t>
            </a:r>
            <a:r>
              <a:rPr lang="zh-TW" altLang="zh-TW" sz="2800" dirty="0">
                <a:latin typeface="+mn-ea"/>
              </a:rPr>
              <a:t>把風的動能轉化為旋轉的動作去推動</a:t>
            </a:r>
            <a:r>
              <a:rPr lang="en-US" altLang="zh-TW" sz="2800" dirty="0" err="1">
                <a:latin typeface="+mn-ea"/>
                <a:hlinkClick r:id="rId8" tooltip="发电机"/>
              </a:rPr>
              <a:t>發電機</a:t>
            </a:r>
            <a:r>
              <a:rPr lang="zh-TW" altLang="zh-TW" sz="2800" dirty="0">
                <a:latin typeface="+mn-ea"/>
              </a:rPr>
              <a:t>，以產生電力。方法是透過傳動軸，將轉子</a:t>
            </a:r>
            <a:r>
              <a:rPr lang="en-US" altLang="zh-TW" sz="2800" dirty="0">
                <a:latin typeface="+mn-ea"/>
              </a:rPr>
              <a:t>(</a:t>
            </a:r>
            <a:r>
              <a:rPr lang="zh-TW" altLang="zh-TW" sz="2800" dirty="0">
                <a:latin typeface="+mn-ea"/>
              </a:rPr>
              <a:t>由以空氣動力推動的扇葉組成</a:t>
            </a:r>
            <a:r>
              <a:rPr lang="en-US" altLang="zh-TW" sz="2800" dirty="0">
                <a:latin typeface="+mn-ea"/>
              </a:rPr>
              <a:t>)</a:t>
            </a:r>
            <a:r>
              <a:rPr lang="zh-TW" altLang="zh-TW" sz="2800" dirty="0">
                <a:latin typeface="+mn-ea"/>
              </a:rPr>
              <a:t>的旋轉動力傳送至發電機。到</a:t>
            </a:r>
            <a:r>
              <a:rPr lang="en-US" altLang="zh-TW" sz="2800" dirty="0">
                <a:latin typeface="+mn-ea"/>
                <a:hlinkClick r:id="rId9" tooltip="2005年"/>
              </a:rPr>
              <a:t>2005年</a:t>
            </a:r>
            <a:r>
              <a:rPr lang="zh-TW" altLang="zh-TW" sz="2800" dirty="0">
                <a:latin typeface="+mn-ea"/>
              </a:rPr>
              <a:t>為止，全世界以風力產生的電力約有</a:t>
            </a:r>
            <a:r>
              <a:rPr lang="en-US" altLang="zh-TW" sz="2800" dirty="0">
                <a:latin typeface="+mn-ea"/>
              </a:rPr>
              <a:t> 58,982 </a:t>
            </a:r>
            <a:r>
              <a:rPr lang="zh-TW" altLang="zh-TW" sz="2800" dirty="0">
                <a:latin typeface="+mn-ea"/>
              </a:rPr>
              <a:t>百萬</a:t>
            </a:r>
            <a:r>
              <a:rPr lang="en-US" altLang="zh-TW" sz="2800" dirty="0">
                <a:latin typeface="+mn-ea"/>
                <a:hlinkClick r:id="rId10" tooltip="瓦"/>
              </a:rPr>
              <a:t>瓦</a:t>
            </a:r>
            <a:r>
              <a:rPr lang="zh-TW" altLang="zh-TW" sz="2800" dirty="0">
                <a:latin typeface="+mn-ea"/>
              </a:rPr>
              <a:t>，供應的電力還不到全世界用量的百分之一。風能雖然對大多數國家而言還不是主要的能源，但在</a:t>
            </a:r>
            <a:r>
              <a:rPr lang="en-US" altLang="zh-TW" sz="2800" dirty="0">
                <a:latin typeface="+mn-ea"/>
                <a:hlinkClick r:id="rId11" tooltip="1999年"/>
              </a:rPr>
              <a:t>1999年</a:t>
            </a:r>
            <a:r>
              <a:rPr lang="zh-TW" altLang="zh-TW" sz="2800" dirty="0">
                <a:latin typeface="+mn-ea"/>
              </a:rPr>
              <a:t>到</a:t>
            </a:r>
            <a:r>
              <a:rPr lang="en-US" altLang="zh-TW" sz="2800" dirty="0">
                <a:latin typeface="+mn-ea"/>
                <a:hlinkClick r:id="rId9" tooltip="2005年"/>
              </a:rPr>
              <a:t>2005年</a:t>
            </a:r>
            <a:r>
              <a:rPr lang="zh-TW" altLang="zh-TW" sz="2800" dirty="0">
                <a:latin typeface="+mn-ea"/>
              </a:rPr>
              <a:t>之間已經成長了四倍以上。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898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5E9EFF"/>
            </a:gs>
            <a:gs pos="35000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-1" r="15056" b="263"/>
          <a:stretch/>
        </p:blipFill>
        <p:spPr bwMode="auto">
          <a:xfrm>
            <a:off x="0" y="0"/>
            <a:ext cx="9144000" cy="68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風車與地理的</a:t>
            </a:r>
            <a:r>
              <a:rPr lang="zh-TW" altLang="zh-TW" dirty="0" smtClean="0"/>
              <a:t>相關性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r>
              <a:rPr lang="zh-TW" altLang="en-US" dirty="0" smtClean="0"/>
              <a:t>舉例來說</a:t>
            </a:r>
            <a:r>
              <a:rPr lang="en-US" altLang="zh-TW" dirty="0" smtClean="0"/>
              <a:t>:</a:t>
            </a:r>
            <a:r>
              <a:rPr lang="zh-TW" altLang="zh-TW" dirty="0" smtClean="0"/>
              <a:t>新竹</a:t>
            </a:r>
            <a:r>
              <a:rPr lang="zh-TW" altLang="zh-TW" dirty="0"/>
              <a:t>的沖積平原由東南向西北呈「喇叭狀」開敞，無論東北季風或西南季風一進入本市，風勢即受約束而增強。例如東北季風到此也略轉為北風，加上地形的關係，就像一股「穿堂風」一樣貫入新竹。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223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適合風能的</a:t>
            </a:r>
            <a:r>
              <a:rPr lang="zh-TW" altLang="zh-TW" dirty="0" smtClean="0"/>
              <a:t>條件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>
                <a:latin typeface="+mn-ea"/>
              </a:rPr>
              <a:t>風能作為一種無</a:t>
            </a:r>
            <a:r>
              <a:rPr lang="en-US" altLang="zh-TW" u="sng" dirty="0" err="1">
                <a:latin typeface="+mn-ea"/>
                <a:hlinkClick r:id="rId3" tooltip="污染"/>
              </a:rPr>
              <a:t>污染</a:t>
            </a:r>
            <a:r>
              <a:rPr lang="zh-TW" altLang="zh-TW" dirty="0">
                <a:latin typeface="+mn-ea"/>
              </a:rPr>
              <a:t>和</a:t>
            </a:r>
            <a:r>
              <a:rPr lang="en-US" altLang="zh-TW" u="sng" dirty="0" err="1">
                <a:latin typeface="+mn-ea"/>
                <a:hlinkClick r:id="rId4" tooltip="可再生能源"/>
              </a:rPr>
              <a:t>可再生的新能源</a:t>
            </a:r>
            <a:r>
              <a:rPr lang="zh-TW" altLang="zh-TW" dirty="0">
                <a:latin typeface="+mn-ea"/>
              </a:rPr>
              <a:t>有著巨大的發展潛力，特別是對沿海島嶼，交通不便的邊遠山區，地廣人稀的草原牧場，以及遠離電網和近期內電網還難以達到的農村、邊疆，作為解決生產和生活能源的一種可靠途徑，有著十分重要的意義。即使在發達國家，風能作為一種高效</a:t>
            </a:r>
            <a:r>
              <a:rPr lang="en-US" altLang="zh-TW" dirty="0" err="1">
                <a:latin typeface="+mn-ea"/>
                <a:hlinkClick r:id="rId5" tooltip="清洁能源"/>
              </a:rPr>
              <a:t>清潔的新能源</a:t>
            </a:r>
            <a:r>
              <a:rPr lang="zh-TW" altLang="zh-TW" dirty="0">
                <a:latin typeface="+mn-ea"/>
              </a:rPr>
              <a:t>也日益受到重視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120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4" r="2820" b="22117"/>
          <a:stretch/>
        </p:blipFill>
        <p:spPr bwMode="auto">
          <a:xfrm>
            <a:off x="0" y="1412776"/>
            <a:ext cx="9144000" cy="54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zh-TW" altLang="zh-TW" dirty="0"/>
              <a:t>風能是因空氣流做功而提供給人類的一種可利用的能量。空氣流具有的動能稱風能。空氣流速越高，動能越大。</a:t>
            </a:r>
          </a:p>
          <a:p>
            <a:pPr>
              <a:buFont typeface="Wingdings" pitchFamily="2" charset="2"/>
              <a:buChar char="ü"/>
            </a:pPr>
            <a:r>
              <a:rPr lang="zh-TW" altLang="zh-TW" dirty="0"/>
              <a:t>人類可以好好利用屋汙染能源，創造更大的經濟效應，減少環境</a:t>
            </a:r>
            <a:r>
              <a:rPr lang="zh-TW" altLang="zh-TW" dirty="0" smtClean="0"/>
              <a:t>破壞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79263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526</Words>
  <Application>Microsoft Office PowerPoint</Application>
  <PresentationFormat>如螢幕大小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以適當科技與風險評估的角度 來看風能系統 </vt:lpstr>
      <vt:lpstr>目錄</vt:lpstr>
      <vt:lpstr>摘要</vt:lpstr>
      <vt:lpstr>自然能源---風力</vt:lpstr>
      <vt:lpstr>能源的種類</vt:lpstr>
      <vt:lpstr>風能資源</vt:lpstr>
      <vt:lpstr>風車與地理的相關性</vt:lpstr>
      <vt:lpstr>適合風能的條件</vt:lpstr>
      <vt:lpstr>結論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jack</dc:creator>
  <cp:lastModifiedBy>jack</cp:lastModifiedBy>
  <cp:revision>4</cp:revision>
  <dcterms:created xsi:type="dcterms:W3CDTF">2012-12-18T06:10:40Z</dcterms:created>
  <dcterms:modified xsi:type="dcterms:W3CDTF">2012-12-18T06:33:16Z</dcterms:modified>
</cp:coreProperties>
</file>