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57" r:id="rId4"/>
    <p:sldId id="260" r:id="rId5"/>
    <p:sldId id="276" r:id="rId6"/>
    <p:sldId id="259" r:id="rId7"/>
    <p:sldId id="269" r:id="rId8"/>
    <p:sldId id="263" r:id="rId9"/>
    <p:sldId id="273" r:id="rId10"/>
    <p:sldId id="264" r:id="rId11"/>
    <p:sldId id="261" r:id="rId13"/>
    <p:sldId id="281" r:id="rId14"/>
  </p:sldIdLst>
  <p:sldSz cx="12192000" cy="6858000"/>
  <p:notesSz cx="7103745" cy="1023429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4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23B6967E-542D-46BB-99C2-28920E914199}" type="datetimeFigureOut">
              <a:rPr lang="zh-TW" altLang="en-US" smtClean="0"/>
            </a:fld>
            <a:endParaRPr lang="zh-TW" altLang="en-US"/>
          </a:p>
        </p:txBody>
      </p:sp>
      <p:sp>
        <p:nvSpPr>
          <p:cNvPr id="4" name="投影片圖像版面配置區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6" name="頁尾版面配置區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30937628-B820-42EF-A241-CE9D2C9CD08B}" type="slidenum">
              <a:rPr lang="zh-TW" altLang="en-US" smtClean="0"/>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投影片圖像版面配置區 1"/>
          <p:cNvSpPr/>
          <p:nvPr>
            <p:ph type="sldImg" idx="2"/>
          </p:nvPr>
        </p:nvSpPr>
        <p:spPr/>
      </p:sp>
      <p:sp>
        <p:nvSpPr>
          <p:cNvPr id="3" name="文字版面配置區 2"/>
          <p:cNvSpPr/>
          <p:nvPr>
            <p:ph type="body" idx="3"/>
          </p:nvPr>
        </p:nvSpPr>
        <p:spPr/>
        <p:txBody>
          <a:bodyPr/>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TW" altLang="en-US"/>
          </a:p>
        </p:txBody>
      </p:sp>
      <p:sp>
        <p:nvSpPr>
          <p:cNvPr id="4" name="日期版面配置區 3"/>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r>
              <a:rPr lang="zh-TW" altLang="en-US"/>
              <a:t>8</a:t>
            </a:r>
            <a:endParaRPr lang="zh-TW" altLang="en-US"/>
          </a:p>
        </p:txBody>
      </p:sp>
      <p:sp>
        <p:nvSpPr>
          <p:cNvPr id="6" name="投影片編號版面配置區 5"/>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838200" y="365125"/>
            <a:ext cx="10515600" cy="581183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3" name="日期版面配置區 2"/>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r>
              <a:rPr lang="zh-TW" altLang="en-US"/>
              <a:t>8</a:t>
            </a:r>
            <a:endParaRPr lang="zh-TW" altLang="en-US"/>
          </a:p>
        </p:txBody>
      </p:sp>
      <p:sp>
        <p:nvSpPr>
          <p:cNvPr id="5" name="投影片編號版面配置區 4"/>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r>
              <a:rPr lang="zh-TW" altLang="en-US"/>
              <a:t>8</a:t>
            </a:r>
            <a:endParaRPr lang="zh-TW" altLang="en-US"/>
          </a:p>
        </p:txBody>
      </p:sp>
      <p:sp>
        <p:nvSpPr>
          <p:cNvPr id="6" name="投影片編號版面配置區 5"/>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endParaRPr lang="zh-TW" altLang="en-US"/>
          </a:p>
        </p:txBody>
      </p:sp>
      <p:sp>
        <p:nvSpPr>
          <p:cNvPr id="4" name="日期版面配置區 3"/>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r>
              <a:rPr lang="zh-TW" altLang="en-US"/>
              <a:t>8</a:t>
            </a:r>
            <a:endParaRPr lang="zh-TW" altLang="en-US"/>
          </a:p>
        </p:txBody>
      </p:sp>
      <p:sp>
        <p:nvSpPr>
          <p:cNvPr id="6" name="投影片編號版面配置區 5"/>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日期版面配置區 4"/>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r>
              <a:rPr lang="zh-TW" altLang="en-US"/>
              <a:t>8</a:t>
            </a:r>
            <a:endParaRPr lang="zh-TW" altLang="en-US"/>
          </a:p>
        </p:txBody>
      </p:sp>
      <p:sp>
        <p:nvSpPr>
          <p:cNvPr id="7" name="投影片編號版面配置區 6"/>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7" name="日期版面配置區 6"/>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8" name="頁尾版面配置區 7"/>
          <p:cNvSpPr>
            <a:spLocks noGrp="1"/>
          </p:cNvSpPr>
          <p:nvPr>
            <p:ph type="ftr" sz="quarter" idx="11"/>
          </p:nvPr>
        </p:nvSpPr>
        <p:spPr/>
        <p:txBody>
          <a:bodyPr/>
          <a:lstStyle/>
          <a:p>
            <a:r>
              <a:rPr lang="zh-TW" altLang="en-US"/>
              <a:t>8</a:t>
            </a:r>
            <a:endParaRPr lang="zh-TW" altLang="en-US"/>
          </a:p>
        </p:txBody>
      </p:sp>
      <p:sp>
        <p:nvSpPr>
          <p:cNvPr id="9" name="投影片編號版面配置區 8"/>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日期版面配置區 2"/>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4" name="頁尾版面配置區 3"/>
          <p:cNvSpPr>
            <a:spLocks noGrp="1"/>
          </p:cNvSpPr>
          <p:nvPr>
            <p:ph type="ftr" sz="quarter" idx="11"/>
          </p:nvPr>
        </p:nvSpPr>
        <p:spPr/>
        <p:txBody>
          <a:bodyPr/>
          <a:lstStyle/>
          <a:p>
            <a:r>
              <a:rPr lang="zh-TW" altLang="en-US"/>
              <a:t>8</a:t>
            </a:r>
            <a:endParaRPr lang="zh-TW" altLang="en-US"/>
          </a:p>
        </p:txBody>
      </p:sp>
      <p:sp>
        <p:nvSpPr>
          <p:cNvPr id="5" name="投影片編號版面配置區 4"/>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3" name="頁尾版面配置區 2"/>
          <p:cNvSpPr>
            <a:spLocks noGrp="1"/>
          </p:cNvSpPr>
          <p:nvPr>
            <p:ph type="ftr" sz="quarter" idx="11"/>
          </p:nvPr>
        </p:nvSpPr>
        <p:spPr/>
        <p:txBody>
          <a:bodyPr/>
          <a:lstStyle/>
          <a:p>
            <a:r>
              <a:rPr lang="zh-TW" altLang="en-US"/>
              <a:t>8</a:t>
            </a:r>
            <a:endParaRPr lang="zh-TW" altLang="en-US"/>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endParaRPr lang="zh-TW" altLang="en-US"/>
          </a:p>
        </p:txBody>
      </p:sp>
      <p:sp>
        <p:nvSpPr>
          <p:cNvPr id="5" name="日期版面配置區 4"/>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6" name="頁尾版面配置區 5"/>
          <p:cNvSpPr>
            <a:spLocks noGrp="1"/>
          </p:cNvSpPr>
          <p:nvPr>
            <p:ph type="ftr" sz="quarter" idx="11"/>
          </p:nvPr>
        </p:nvSpPr>
        <p:spPr/>
        <p:txBody>
          <a:bodyPr/>
          <a:lstStyle/>
          <a:p>
            <a:r>
              <a:rPr lang="zh-TW" altLang="en-US"/>
              <a:t>8</a:t>
            </a:r>
            <a:endParaRPr lang="zh-TW" altLang="en-US"/>
          </a:p>
        </p:txBody>
      </p:sp>
      <p:sp>
        <p:nvSpPr>
          <p:cNvPr id="7" name="投影片編號版面配置區 6"/>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fld id="{FAE88FF1-2C18-4A0E-91AD-C74148E4C1C5}" type="datetimeFigureOut">
              <a:rPr lang="zh-TW" altLang="en-US" smtClean="0"/>
            </a:fld>
            <a:endParaRPr lang="zh-TW" altLang="en-US"/>
          </a:p>
        </p:txBody>
      </p:sp>
      <p:sp>
        <p:nvSpPr>
          <p:cNvPr id="5" name="頁尾版面配置區 4"/>
          <p:cNvSpPr>
            <a:spLocks noGrp="1"/>
          </p:cNvSpPr>
          <p:nvPr>
            <p:ph type="ftr" sz="quarter" idx="11"/>
          </p:nvPr>
        </p:nvSpPr>
        <p:spPr/>
        <p:txBody>
          <a:bodyPr/>
          <a:lstStyle/>
          <a:p>
            <a:r>
              <a:rPr lang="zh-TW" altLang="en-US"/>
              <a:t>8</a:t>
            </a:r>
            <a:endParaRPr lang="zh-TW" altLang="en-US"/>
          </a:p>
        </p:txBody>
      </p:sp>
      <p:sp>
        <p:nvSpPr>
          <p:cNvPr id="6" name="投影片編號版面配置區 5"/>
          <p:cNvSpPr>
            <a:spLocks noGrp="1"/>
          </p:cNvSpPr>
          <p:nvPr>
            <p:ph type="sldNum" sz="quarter" idx="12"/>
          </p:nvPr>
        </p:nvSpPr>
        <p:spPr/>
        <p:txBody>
          <a:bodyPr/>
          <a:lstStyle/>
          <a:p>
            <a:fld id="{D00AFB9F-9A76-4833-BBFA-BFD914C38B6B}" type="slidenum">
              <a:rPr lang="zh-TW" altLang="en-US" smtClean="0"/>
            </a:fld>
            <a:endParaRPr lang="zh-TW"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88FF1-2C18-4A0E-91AD-C74148E4C1C5}" type="datetimeFigureOut">
              <a:rPr lang="zh-TW" altLang="en-US" smtClean="0"/>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a:t>8</a:t>
            </a:r>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AFB9F-9A76-4833-BBFA-BFD914C38B6B}"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417513"/>
            <a:ext cx="9144000" cy="2387600"/>
          </a:xfrm>
        </p:spPr>
        <p:txBody>
          <a:bodyPr>
            <a:normAutofit/>
          </a:bodyPr>
          <a:lstStyle/>
          <a:p>
            <a:r>
              <a:rPr lang="en-US" altLang="zh-TW" dirty="0">
                <a:latin typeface="Times New Roman" panose="02020603050405020304" charset="0"/>
                <a:ea typeface="標楷體" panose="03000509000000000000" pitchFamily="65" charset="-120"/>
                <a:cs typeface="Times New Roman" panose="02020603050405020304" charset="0"/>
              </a:rPr>
              <a:t>3D</a:t>
            </a:r>
            <a:r>
              <a:rPr lang="zh-TW" altLang="en-US" dirty="0">
                <a:latin typeface="Times New Roman" panose="02020603050405020304" charset="0"/>
                <a:ea typeface="標楷體" panose="03000509000000000000" pitchFamily="65" charset="-120"/>
                <a:cs typeface="Times New Roman" panose="02020603050405020304" charset="0"/>
              </a:rPr>
              <a:t>列印製作填充物以</a:t>
            </a:r>
            <a:r>
              <a:rPr lang="zh-TW" altLang="en-US" dirty="0">
                <a:latin typeface="Times New Roman" panose="02020603050405020304" charset="0"/>
                <a:ea typeface="標楷體" panose="03000509000000000000" pitchFamily="65" charset="-120"/>
                <a:cs typeface="Times New Roman" panose="02020603050405020304" charset="0"/>
                <a:sym typeface="+mn-ea"/>
              </a:rPr>
              <a:t>吸收</a:t>
            </a:r>
            <a:r>
              <a:rPr lang="en-US" altLang="zh-TW" dirty="0">
                <a:latin typeface="Times New Roman" panose="02020603050405020304" charset="0"/>
                <a:ea typeface="標楷體" panose="03000509000000000000" pitchFamily="65" charset="-120"/>
                <a:cs typeface="Times New Roman" panose="02020603050405020304" charset="0"/>
              </a:rPr>
              <a:t>CO</a:t>
            </a:r>
            <a:r>
              <a:rPr lang="en-US" altLang="zh-TW" baseline="-25000" dirty="0">
                <a:latin typeface="Times New Roman" panose="02020603050405020304" charset="0"/>
                <a:ea typeface="標楷體" panose="03000509000000000000" pitchFamily="65" charset="-120"/>
                <a:cs typeface="Times New Roman" panose="02020603050405020304" charset="0"/>
              </a:rPr>
              <a:t>2</a:t>
            </a:r>
            <a:r>
              <a:rPr lang="zh-TW" altLang="en-US" dirty="0">
                <a:latin typeface="Times New Roman" panose="02020603050405020304" charset="0"/>
                <a:ea typeface="標楷體" panose="03000509000000000000" pitchFamily="65" charset="-120"/>
                <a:cs typeface="Times New Roman" panose="02020603050405020304" charset="0"/>
              </a:rPr>
              <a:t>及解吸之研究</a:t>
            </a:r>
            <a:endParaRPr lang="zh-TW" altLang="en-US" dirty="0">
              <a:latin typeface="Times New Roman" panose="02020603050405020304" charset="0"/>
              <a:ea typeface="標楷體" panose="03000509000000000000" pitchFamily="65" charset="-120"/>
              <a:cs typeface="Times New Roman" panose="02020603050405020304" charset="0"/>
            </a:endParaRPr>
          </a:p>
        </p:txBody>
      </p:sp>
      <p:sp>
        <p:nvSpPr>
          <p:cNvPr id="3" name="副標題 2"/>
          <p:cNvSpPr>
            <a:spLocks noGrp="1"/>
          </p:cNvSpPr>
          <p:nvPr>
            <p:ph type="subTitle" idx="1"/>
          </p:nvPr>
        </p:nvSpPr>
        <p:spPr>
          <a:xfrm>
            <a:off x="1581785" y="3263900"/>
            <a:ext cx="9800590" cy="3016250"/>
          </a:xfrm>
        </p:spPr>
        <p:txBody>
          <a:bodyPr>
            <a:noAutofit/>
          </a:bodyPr>
          <a:lstStyle/>
          <a:p>
            <a:pPr algn="just"/>
            <a:r>
              <a:rPr lang="zh-TW" altLang="en-US" sz="3600" dirty="0">
                <a:latin typeface="標楷體" panose="03000509000000000000" pitchFamily="65" charset="-120"/>
                <a:ea typeface="標楷體" panose="03000509000000000000" pitchFamily="65" charset="-120"/>
                <a:cs typeface="標楷體" panose="03000509000000000000" pitchFamily="65" charset="-120"/>
              </a:rPr>
              <a:t>組員</a:t>
            </a:r>
            <a:r>
              <a:rPr lang="en-US" altLang="zh-TW" sz="3600" dirty="0">
                <a:latin typeface="標楷體" panose="03000509000000000000" pitchFamily="65" charset="-120"/>
                <a:ea typeface="標楷體" panose="03000509000000000000" pitchFamily="65" charset="-120"/>
                <a:cs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cs typeface="標楷體" panose="03000509000000000000" pitchFamily="65" charset="-120"/>
              </a:rPr>
              <a:t>余冠賢</a:t>
            </a:r>
            <a:r>
              <a:rPr lang="zh-TW" altLang="en-US" sz="3600" dirty="0">
                <a:latin typeface="標楷體" panose="03000509000000000000" pitchFamily="65" charset="-120"/>
                <a:ea typeface="標楷體" panose="03000509000000000000" pitchFamily="65" charset="-120"/>
                <a:cs typeface="標楷體" panose="03000509000000000000" pitchFamily="65" charset="-120"/>
              </a:rPr>
              <a:t>、陳證勛、鄭軒國、梁誌軒</a:t>
            </a:r>
            <a:endParaRPr lang="zh-TW" altLang="en-US" sz="3600" dirty="0">
              <a:latin typeface="標楷體" panose="03000509000000000000" pitchFamily="65" charset="-120"/>
              <a:ea typeface="標楷體" panose="03000509000000000000" pitchFamily="65" charset="-120"/>
              <a:cs typeface="標楷體" panose="03000509000000000000" pitchFamily="65" charset="-120"/>
            </a:endParaRPr>
          </a:p>
          <a:p>
            <a:pPr algn="just"/>
            <a:r>
              <a:rPr lang="zh-TW" altLang="en-US" sz="3600" dirty="0">
                <a:latin typeface="標楷體" panose="03000509000000000000" pitchFamily="65" charset="-120"/>
                <a:ea typeface="標楷體" panose="03000509000000000000" pitchFamily="65" charset="-120"/>
                <a:cs typeface="標楷體" panose="03000509000000000000" pitchFamily="65" charset="-120"/>
              </a:rPr>
              <a:t>指導教授</a:t>
            </a:r>
            <a:r>
              <a:rPr lang="en-US" altLang="zh-TW" sz="3600" dirty="0">
                <a:latin typeface="標楷體" panose="03000509000000000000" pitchFamily="65" charset="-120"/>
                <a:ea typeface="標楷體" panose="03000509000000000000" pitchFamily="65" charset="-120"/>
                <a:cs typeface="標楷體" panose="03000509000000000000" pitchFamily="65" charset="-120"/>
              </a:rPr>
              <a:t>:</a:t>
            </a:r>
            <a:r>
              <a:rPr lang="zh-TW" altLang="en-US" sz="3600" dirty="0">
                <a:latin typeface="標楷體" panose="03000509000000000000" pitchFamily="65" charset="-120"/>
                <a:ea typeface="標楷體" panose="03000509000000000000" pitchFamily="65" charset="-120"/>
                <a:cs typeface="標楷體" panose="03000509000000000000" pitchFamily="65" charset="-120"/>
              </a:rPr>
              <a:t>王振乾</a:t>
            </a:r>
            <a:endParaRPr lang="zh-TW" altLang="en-US" sz="3600" dirty="0">
              <a:latin typeface="標楷體" panose="03000509000000000000" pitchFamily="65" charset="-120"/>
              <a:ea typeface="標楷體" panose="03000509000000000000" pitchFamily="65" charset="-120"/>
              <a:cs typeface="標楷體" panose="03000509000000000000" pitchFamily="65" charset="-120"/>
            </a:endParaRPr>
          </a:p>
          <a:p>
            <a:pPr algn="just"/>
            <a:r>
              <a:rPr lang="zh-TW" altLang="en-US" sz="3600" dirty="0">
                <a:latin typeface="標楷體" panose="03000509000000000000" pitchFamily="65" charset="-120"/>
                <a:ea typeface="標楷體" panose="03000509000000000000" pitchFamily="65" charset="-120"/>
                <a:cs typeface="標楷體" panose="03000509000000000000" pitchFamily="65" charset="-120"/>
              </a:rPr>
              <a:t>報告日期</a:t>
            </a:r>
            <a:r>
              <a:rPr lang="en-US" altLang="zh-TW" sz="3600" dirty="0">
                <a:latin typeface="標楷體" panose="03000509000000000000" pitchFamily="65" charset="-120"/>
                <a:ea typeface="標楷體" panose="03000509000000000000" pitchFamily="65" charset="-120"/>
                <a:cs typeface="標楷體" panose="03000509000000000000" pitchFamily="65" charset="-120"/>
              </a:rPr>
              <a:t>:110</a:t>
            </a:r>
            <a:r>
              <a:rPr lang="zh-TW" altLang="en-US" sz="3600" dirty="0">
                <a:latin typeface="標楷體" panose="03000509000000000000" pitchFamily="65" charset="-120"/>
                <a:ea typeface="標楷體" panose="03000509000000000000" pitchFamily="65" charset="-120"/>
                <a:cs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cs typeface="標楷體" panose="03000509000000000000" pitchFamily="65" charset="-120"/>
              </a:rPr>
              <a:t>3</a:t>
            </a:r>
            <a:r>
              <a:rPr lang="zh-TW" altLang="en-US" sz="3600" dirty="0">
                <a:latin typeface="標楷體" panose="03000509000000000000" pitchFamily="65" charset="-120"/>
                <a:ea typeface="標楷體" panose="03000509000000000000" pitchFamily="65" charset="-120"/>
                <a:cs typeface="標楷體" panose="03000509000000000000" pitchFamily="65" charset="-120"/>
              </a:rPr>
              <a:t>月</a:t>
            </a:r>
            <a:r>
              <a:rPr lang="en-US" altLang="zh-TW" sz="3600" dirty="0">
                <a:latin typeface="標楷體" panose="03000509000000000000" pitchFamily="65" charset="-120"/>
                <a:ea typeface="標楷體" panose="03000509000000000000" pitchFamily="65" charset="-120"/>
                <a:cs typeface="標楷體" panose="03000509000000000000" pitchFamily="65" charset="-120"/>
              </a:rPr>
              <a:t>29</a:t>
            </a:r>
            <a:r>
              <a:rPr lang="zh-TW" altLang="en-US" sz="3600" dirty="0">
                <a:latin typeface="標楷體" panose="03000509000000000000" pitchFamily="65" charset="-120"/>
                <a:ea typeface="標楷體" panose="03000509000000000000" pitchFamily="65" charset="-120"/>
                <a:cs typeface="標楷體" panose="03000509000000000000" pitchFamily="65" charset="-120"/>
              </a:rPr>
              <a:t>日</a:t>
            </a:r>
            <a:endParaRPr lang="zh-TW" altLang="en-US" sz="3600" dirty="0">
              <a:latin typeface="標楷體" panose="03000509000000000000" pitchFamily="65" charset="-120"/>
              <a:ea typeface="標楷體" panose="03000509000000000000" pitchFamily="65" charset="-120"/>
              <a:cs typeface="標楷體" panose="03000509000000000000" pitchFamily="65" charset="-12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33680" y="224155"/>
            <a:ext cx="5928360" cy="1676400"/>
          </a:xfrm>
        </p:spPr>
        <p:txBody>
          <a:bodyPr>
            <a:normAutofit/>
          </a:bodyPr>
          <a:lstStyle/>
          <a:p>
            <a:r>
              <a:rPr lang="zh-TW" altLang="en-US" dirty="0">
                <a:latin typeface="Times New Roman" panose="02020603050405020304" charset="0"/>
                <a:ea typeface="標楷體" panose="03000509000000000000" pitchFamily="65" charset="-120"/>
                <a:cs typeface="Times New Roman" panose="02020603050405020304" charset="0"/>
                <a:sym typeface="+mn-ea"/>
              </a:rPr>
              <a:t>填充物進度報告：</a:t>
            </a:r>
            <a:endParaRPr lang="zh-TW" altLang="en-US" dirty="0">
              <a:latin typeface="Times New Roman" panose="02020603050405020304" charset="0"/>
              <a:ea typeface="標楷體" panose="03000509000000000000" pitchFamily="65" charset="-120"/>
              <a:cs typeface="Times New Roman" panose="02020603050405020304" charset="0"/>
              <a:sym typeface="+mn-ea"/>
            </a:endParaRPr>
          </a:p>
        </p:txBody>
      </p:sp>
      <p:sp>
        <p:nvSpPr>
          <p:cNvPr id="29" name="Content Placeholder 8"/>
          <p:cNvSpPr>
            <a:spLocks noGrp="1"/>
          </p:cNvSpPr>
          <p:nvPr>
            <p:ph idx="1"/>
          </p:nvPr>
        </p:nvSpPr>
        <p:spPr>
          <a:xfrm>
            <a:off x="333971" y="1751330"/>
            <a:ext cx="3651466" cy="3785419"/>
          </a:xfrm>
        </p:spPr>
        <p:txBody>
          <a:bodyPr>
            <a:normAutofit/>
          </a:bodyPr>
          <a:lstStyle/>
          <a:p>
            <a:endParaRPr lang="en-US" altLang="zh-TW" sz="2400" dirty="0">
              <a:latin typeface="Times New Roman" panose="02020603050405020304" charset="0"/>
              <a:ea typeface="標楷體" panose="03000509000000000000" pitchFamily="65" charset="-120"/>
              <a:cs typeface="Times New Roman" panose="02020603050405020304" charset="0"/>
            </a:endParaRPr>
          </a:p>
          <a:p>
            <a:r>
              <a:rPr lang="zh-TW" altLang="en-US" sz="2400" dirty="0">
                <a:latin typeface="Times New Roman" panose="02020603050405020304" charset="0"/>
                <a:ea typeface="標楷體" panose="03000509000000000000" pitchFamily="65" charset="-120"/>
                <a:cs typeface="Times New Roman" panose="02020603050405020304" charset="0"/>
              </a:rPr>
              <a:t>圓孔直徑</a:t>
            </a:r>
            <a:r>
              <a:rPr lang="en-US" altLang="zh-TW" sz="2400" dirty="0">
                <a:latin typeface="Times New Roman" panose="02020603050405020304" charset="0"/>
                <a:ea typeface="標楷體" panose="03000509000000000000" pitchFamily="65" charset="-120"/>
                <a:cs typeface="Times New Roman" panose="02020603050405020304" charset="0"/>
              </a:rPr>
              <a:t>3mm</a:t>
            </a:r>
            <a:endParaRPr lang="en-US" altLang="zh-TW" sz="2400" dirty="0">
              <a:latin typeface="Times New Roman" panose="02020603050405020304" charset="0"/>
              <a:ea typeface="標楷體" panose="03000509000000000000" pitchFamily="65" charset="-120"/>
              <a:cs typeface="Times New Roman" panose="02020603050405020304" charset="0"/>
            </a:endParaRPr>
          </a:p>
          <a:p>
            <a:r>
              <a:rPr lang="zh-TW" altLang="en-US" sz="2400" dirty="0">
                <a:latin typeface="Times New Roman" panose="02020603050405020304" charset="0"/>
                <a:ea typeface="標楷體" panose="03000509000000000000" pitchFamily="65" charset="-120"/>
                <a:cs typeface="Times New Roman" panose="02020603050405020304" charset="0"/>
                <a:sym typeface="+mn-ea"/>
              </a:rPr>
              <a:t>改良成階梯式</a:t>
            </a:r>
            <a:endParaRPr lang="zh-TW" altLang="en-US" sz="2400" dirty="0">
              <a:latin typeface="Times New Roman" panose="02020603050405020304" charset="0"/>
              <a:ea typeface="標楷體" panose="03000509000000000000" pitchFamily="65" charset="-120"/>
              <a:cs typeface="Times New Roman" panose="02020603050405020304" charset="0"/>
            </a:endParaRPr>
          </a:p>
        </p:txBody>
      </p:sp>
      <p:pic>
        <p:nvPicPr>
          <p:cNvPr id="5" name="內容版面配置區 4"/>
          <p:cNvPicPr>
            <a:picLocks noChangeAspect="1"/>
          </p:cNvPicPr>
          <p:nvPr/>
        </p:nvPicPr>
        <p:blipFill rotWithShape="1">
          <a:blip r:embed="rId1">
            <a:extLst>
              <a:ext uri="{28A0092B-C50C-407E-A947-70E740481C1C}">
                <a14:useLocalDpi xmlns:a14="http://schemas.microsoft.com/office/drawing/2010/main" val="0"/>
              </a:ext>
            </a:extLst>
          </a:blip>
          <a:srcRect r="-2" b="492"/>
          <a:stretch>
            <a:fillRect/>
          </a:stretch>
        </p:blipFill>
        <p:spPr>
          <a:xfrm>
            <a:off x="9385935" y="897255"/>
            <a:ext cx="2781935" cy="2526665"/>
          </a:xfrm>
          <a:prstGeom prst="rect">
            <a:avLst/>
          </a:prstGeom>
          <a:effectLst/>
        </p:spPr>
      </p:pic>
      <p:sp>
        <p:nvSpPr>
          <p:cNvPr id="3" name="投影片編號版面配置區 2"/>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pic>
        <p:nvPicPr>
          <p:cNvPr id="4" name="圖片 3" descr="S__77479943"/>
          <p:cNvPicPr>
            <a:picLocks noChangeAspect="1"/>
          </p:cNvPicPr>
          <p:nvPr/>
        </p:nvPicPr>
        <p:blipFill>
          <a:blip r:embed="rId2"/>
          <a:srcRect t="23279" b="10533"/>
          <a:stretch>
            <a:fillRect/>
          </a:stretch>
        </p:blipFill>
        <p:spPr>
          <a:xfrm>
            <a:off x="7292975" y="4240530"/>
            <a:ext cx="2395220" cy="2115820"/>
          </a:xfrm>
          <a:prstGeom prst="rect">
            <a:avLst/>
          </a:prstGeom>
        </p:spPr>
      </p:pic>
      <p:pic>
        <p:nvPicPr>
          <p:cNvPr id="6" name="圖片 5" descr="S__77479945"/>
          <p:cNvPicPr>
            <a:picLocks noChangeAspect="1"/>
          </p:cNvPicPr>
          <p:nvPr/>
        </p:nvPicPr>
        <p:blipFill>
          <a:blip r:embed="rId3"/>
          <a:srcRect t="19971" b="6443"/>
          <a:stretch>
            <a:fillRect/>
          </a:stretch>
        </p:blipFill>
        <p:spPr>
          <a:xfrm>
            <a:off x="9810750" y="4253865"/>
            <a:ext cx="2141220" cy="2102485"/>
          </a:xfrm>
          <a:prstGeom prst="rect">
            <a:avLst/>
          </a:prstGeom>
        </p:spPr>
      </p:pic>
      <p:pic>
        <p:nvPicPr>
          <p:cNvPr id="7" name="圖片 6" descr="S__77479946"/>
          <p:cNvPicPr>
            <a:picLocks noChangeAspect="1"/>
          </p:cNvPicPr>
          <p:nvPr/>
        </p:nvPicPr>
        <p:blipFill>
          <a:blip r:embed="rId4"/>
          <a:srcRect t="20172" b="11332"/>
          <a:stretch>
            <a:fillRect/>
          </a:stretch>
        </p:blipFill>
        <p:spPr>
          <a:xfrm>
            <a:off x="4857750" y="4239895"/>
            <a:ext cx="2348230" cy="2145665"/>
          </a:xfrm>
          <a:prstGeom prst="rect">
            <a:avLst/>
          </a:prstGeom>
        </p:spPr>
      </p:pic>
      <p:pic>
        <p:nvPicPr>
          <p:cNvPr id="8" name="圖片 7" descr="S__77479947"/>
          <p:cNvPicPr>
            <a:picLocks noChangeAspect="1"/>
          </p:cNvPicPr>
          <p:nvPr/>
        </p:nvPicPr>
        <p:blipFill>
          <a:blip r:embed="rId5"/>
          <a:srcRect l="-1113" t="22265" r="1113" b="5791"/>
          <a:stretch>
            <a:fillRect/>
          </a:stretch>
        </p:blipFill>
        <p:spPr>
          <a:xfrm>
            <a:off x="2433320" y="4239895"/>
            <a:ext cx="2237740" cy="2148840"/>
          </a:xfrm>
          <a:prstGeom prst="rect">
            <a:avLst/>
          </a:prstGeom>
        </p:spPr>
      </p:pic>
      <p:pic>
        <p:nvPicPr>
          <p:cNvPr id="9" name="圖片 8" descr="S__77479948"/>
          <p:cNvPicPr>
            <a:picLocks noChangeAspect="1"/>
          </p:cNvPicPr>
          <p:nvPr/>
        </p:nvPicPr>
        <p:blipFill>
          <a:blip r:embed="rId6"/>
          <a:srcRect l="2717" t="10926" r="-679" b="9105"/>
          <a:stretch>
            <a:fillRect/>
          </a:stretch>
        </p:blipFill>
        <p:spPr>
          <a:xfrm>
            <a:off x="6898005" y="892810"/>
            <a:ext cx="2324100" cy="2531110"/>
          </a:xfrm>
          <a:prstGeom prst="rect">
            <a:avLst/>
          </a:prstGeom>
        </p:spPr>
      </p:pic>
      <p:pic>
        <p:nvPicPr>
          <p:cNvPr id="10" name="圖片 9" descr="S__77479949"/>
          <p:cNvPicPr>
            <a:picLocks noChangeAspect="1"/>
          </p:cNvPicPr>
          <p:nvPr/>
        </p:nvPicPr>
        <p:blipFill>
          <a:blip r:embed="rId7"/>
          <a:srcRect t="12784" b="12014"/>
          <a:stretch>
            <a:fillRect/>
          </a:stretch>
        </p:blipFill>
        <p:spPr>
          <a:xfrm>
            <a:off x="233680" y="4239260"/>
            <a:ext cx="2141855" cy="2149475"/>
          </a:xfrm>
          <a:prstGeom prst="rect">
            <a:avLst/>
          </a:prstGeom>
        </p:spPr>
      </p:pic>
      <p:pic>
        <p:nvPicPr>
          <p:cNvPr id="11" name="圖片 10" descr="S__77479950"/>
          <p:cNvPicPr>
            <a:picLocks noChangeAspect="1"/>
          </p:cNvPicPr>
          <p:nvPr/>
        </p:nvPicPr>
        <p:blipFill>
          <a:blip r:embed="rId8"/>
          <a:srcRect t="19980" b="18924"/>
          <a:stretch>
            <a:fillRect/>
          </a:stretch>
        </p:blipFill>
        <p:spPr>
          <a:xfrm>
            <a:off x="4300220" y="1513205"/>
            <a:ext cx="2343785" cy="19107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a:latin typeface="Times New Roman" panose="02020603050405020304" charset="0"/>
                <a:ea typeface="標楷體" panose="03000509000000000000" pitchFamily="65" charset="-120"/>
              </a:rPr>
              <a:t>報告結束</a:t>
            </a:r>
            <a:endParaRPr lang="zh-TW" altLang="en-US">
              <a:latin typeface="Times New Roman" panose="02020603050405020304" charset="0"/>
              <a:ea typeface="標楷體" panose="03000509000000000000" pitchFamily="65" charset="-120"/>
            </a:endParaRPr>
          </a:p>
        </p:txBody>
      </p:sp>
      <p:sp>
        <p:nvSpPr>
          <p:cNvPr id="3" name="副標題 2"/>
          <p:cNvSpPr>
            <a:spLocks noGrp="1"/>
          </p:cNvSpPr>
          <p:nvPr>
            <p:ph type="subTitle" idx="1"/>
          </p:nvPr>
        </p:nvSpPr>
        <p:spPr/>
        <p:txBody>
          <a:bodyPr/>
          <a:lstStyle/>
          <a:p>
            <a:endParaRPr lang="zh-TW" altLang="en-US">
              <a:latin typeface="Times New Roman" panose="02020603050405020304" charset="0"/>
              <a:ea typeface="標楷體" panose="03000509000000000000" pitchFamily="65" charset="-120"/>
              <a:cs typeface="Times New Roman" panose="02020603050405020304" charset="0"/>
            </a:endParaRPr>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20065" y="238760"/>
            <a:ext cx="10515600" cy="1325563"/>
          </a:xfrm>
        </p:spPr>
        <p:txBody>
          <a:bodyPr/>
          <a:lstStyle/>
          <a:p>
            <a:r>
              <a:rPr lang="zh-TW" altLang="en-US" dirty="0">
                <a:latin typeface="Times New Roman" panose="02020603050405020304" charset="0"/>
                <a:ea typeface="標楷體" panose="03000509000000000000" pitchFamily="65" charset="-120"/>
              </a:rPr>
              <a:t>目錄</a:t>
            </a:r>
            <a:endParaRPr lang="zh-TW" altLang="en-US" dirty="0">
              <a:latin typeface="Times New Roman" panose="02020603050405020304" charset="0"/>
              <a:ea typeface="標楷體" panose="03000509000000000000" pitchFamily="65" charset="-120"/>
            </a:endParaRPr>
          </a:p>
        </p:txBody>
      </p:sp>
      <p:sp>
        <p:nvSpPr>
          <p:cNvPr id="3" name="內容版面配置區 2"/>
          <p:cNvSpPr>
            <a:spLocks noGrp="1"/>
          </p:cNvSpPr>
          <p:nvPr>
            <p:ph idx="1"/>
          </p:nvPr>
        </p:nvSpPr>
        <p:spPr>
          <a:xfrm>
            <a:off x="1052830" y="1400175"/>
            <a:ext cx="10515600" cy="4351338"/>
          </a:xfrm>
        </p:spPr>
        <p:txBody>
          <a:bodyPr>
            <a:noAutofit/>
          </a:bodyPr>
          <a:lstStyle/>
          <a:p>
            <a:pPr>
              <a:lnSpc>
                <a:spcPct val="160000"/>
              </a:lnSpc>
            </a:pPr>
            <a:r>
              <a:rPr lang="zh-TW" altLang="en-US" sz="2400" dirty="0">
                <a:latin typeface="Times New Roman" panose="02020603050405020304" charset="0"/>
                <a:ea typeface="標楷體" panose="03000509000000000000" pitchFamily="65" charset="-120"/>
                <a:cs typeface="Times New Roman" panose="02020603050405020304" charset="0"/>
                <a:sym typeface="+mn-ea"/>
              </a:rPr>
              <a:t>研究動機</a:t>
            </a:r>
            <a:endParaRPr lang="zh-TW" altLang="en-US" sz="2400" dirty="0">
              <a:latin typeface="Times New Roman" panose="02020603050405020304" charset="0"/>
              <a:ea typeface="標楷體" panose="03000509000000000000" pitchFamily="65" charset="-120"/>
              <a:cs typeface="Times New Roman" panose="02020603050405020304" charset="0"/>
              <a:sym typeface="+mn-ea"/>
            </a:endParaRPr>
          </a:p>
          <a:p>
            <a:pPr>
              <a:lnSpc>
                <a:spcPct val="160000"/>
              </a:lnSpc>
            </a:pPr>
            <a:r>
              <a:rPr lang="zh-TW" altLang="en-US" sz="2400" dirty="0">
                <a:latin typeface="Times New Roman" panose="02020603050405020304" charset="0"/>
                <a:ea typeface="標楷體" panose="03000509000000000000" pitchFamily="65" charset="-120"/>
                <a:cs typeface="Times New Roman" panose="02020603050405020304" charset="0"/>
              </a:rPr>
              <a:t>實驗相關科目</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a:lnSpc>
                <a:spcPct val="160000"/>
              </a:lnSpc>
            </a:pPr>
            <a:r>
              <a:rPr lang="zh-TW" altLang="en-US" sz="2400" dirty="0">
                <a:latin typeface="Times New Roman" panose="02020603050405020304" charset="0"/>
                <a:ea typeface="標楷體" panose="03000509000000000000" pitchFamily="65" charset="-120"/>
                <a:cs typeface="Times New Roman" panose="02020603050405020304" charset="0"/>
                <a:sym typeface="+mn-ea"/>
              </a:rPr>
              <a:t>學期目標</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a:lnSpc>
                <a:spcPct val="160000"/>
              </a:lnSpc>
            </a:pPr>
            <a:r>
              <a:rPr lang="zh-TW" altLang="en-US" sz="2400" dirty="0">
                <a:latin typeface="Times New Roman" panose="02020603050405020304" charset="0"/>
                <a:ea typeface="標楷體" panose="03000509000000000000" pitchFamily="65" charset="-120"/>
                <a:cs typeface="Times New Roman" panose="02020603050405020304" charset="0"/>
              </a:rPr>
              <a:t>設備介紹</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a:lnSpc>
                <a:spcPct val="160000"/>
              </a:lnSpc>
            </a:pPr>
            <a:r>
              <a:rPr lang="zh-TW" altLang="en-US" sz="2400" dirty="0">
                <a:latin typeface="Times New Roman" panose="02020603050405020304" charset="0"/>
                <a:ea typeface="標楷體" panose="03000509000000000000" pitchFamily="65" charset="-120"/>
                <a:cs typeface="Times New Roman" panose="02020603050405020304" charset="0"/>
              </a:rPr>
              <a:t>甘特圖</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a:lnSpc>
                <a:spcPct val="160000"/>
              </a:lnSpc>
            </a:pPr>
            <a:r>
              <a:rPr lang="zh-TW" altLang="en-US" sz="2400" dirty="0">
                <a:latin typeface="Times New Roman" panose="02020603050405020304" charset="0"/>
                <a:ea typeface="標楷體" panose="03000509000000000000" pitchFamily="65" charset="-120"/>
                <a:cs typeface="Times New Roman" panose="02020603050405020304" charset="0"/>
              </a:rPr>
              <a:t>填充物進度報告</a:t>
            </a:r>
            <a:endParaRPr lang="zh-TW" altLang="en-US" sz="2400" dirty="0">
              <a:latin typeface="Times New Roman" panose="02020603050405020304" charset="0"/>
              <a:ea typeface="標楷體" panose="03000509000000000000" pitchFamily="65" charset="-120"/>
              <a:cs typeface="Times New Roman" panose="02020603050405020304" charset="0"/>
            </a:endParaRPr>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09905" y="452120"/>
            <a:ext cx="10515600" cy="1325563"/>
          </a:xfrm>
        </p:spPr>
        <p:txBody>
          <a:bodyPr/>
          <a:lstStyle/>
          <a:p>
            <a:r>
              <a:rPr lang="zh-TW" altLang="en-US" dirty="0">
                <a:latin typeface="Times New Roman" panose="02020603050405020304" charset="0"/>
                <a:ea typeface="標楷體" panose="03000509000000000000" pitchFamily="65" charset="-120"/>
                <a:sym typeface="+mn-ea"/>
              </a:rPr>
              <a:t>研究動機：</a:t>
            </a:r>
            <a:endParaRPr lang="zh-TW" altLang="en-US" dirty="0">
              <a:latin typeface="Times New Roman" panose="02020603050405020304" charset="0"/>
              <a:ea typeface="標楷體" panose="03000509000000000000" pitchFamily="65" charset="-120"/>
              <a:sym typeface="+mn-ea"/>
            </a:endParaRPr>
          </a:p>
        </p:txBody>
      </p:sp>
      <p:sp>
        <p:nvSpPr>
          <p:cNvPr id="3" name="內容版面配置區 2"/>
          <p:cNvSpPr>
            <a:spLocks noGrp="1"/>
          </p:cNvSpPr>
          <p:nvPr>
            <p:ph idx="1"/>
          </p:nvPr>
        </p:nvSpPr>
        <p:spPr>
          <a:xfrm>
            <a:off x="682625" y="1323340"/>
            <a:ext cx="10054590" cy="4893310"/>
          </a:xfrm>
        </p:spPr>
        <p:txBody>
          <a:bodyPr>
            <a:noAutofit/>
          </a:bodyPr>
          <a:lstStyle/>
          <a:p>
            <a:pPr marL="0" indent="0">
              <a:buNone/>
            </a:pP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457200" lvl="1" indent="0">
              <a:lnSpc>
                <a:spcPct val="240000"/>
              </a:lnSpc>
              <a:buNone/>
            </a:pPr>
            <a:r>
              <a:rPr lang="en-US" altLang="zh-TW" sz="2400" dirty="0">
                <a:latin typeface="Times New Roman" panose="02020603050405020304" charset="0"/>
                <a:ea typeface="標楷體" panose="03000509000000000000" pitchFamily="65" charset="-120"/>
                <a:cs typeface="Times New Roman" panose="02020603050405020304" charset="0"/>
              </a:rPr>
              <a:t>(1)</a:t>
            </a:r>
            <a:r>
              <a:rPr lang="zh-TW" altLang="en-US" sz="2400" dirty="0">
                <a:latin typeface="Times New Roman" panose="02020603050405020304" charset="0"/>
                <a:ea typeface="標楷體" panose="03000509000000000000" pitchFamily="65" charset="-120"/>
                <a:cs typeface="Times New Roman" panose="02020603050405020304" charset="0"/>
              </a:rPr>
              <a:t>學習吸收塔操作原理。</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457200" lvl="1" indent="0">
              <a:lnSpc>
                <a:spcPct val="240000"/>
              </a:lnSpc>
              <a:buNone/>
            </a:pPr>
            <a:r>
              <a:rPr lang="en-US" altLang="zh-TW" sz="2400" dirty="0">
                <a:latin typeface="Times New Roman" panose="02020603050405020304" charset="0"/>
                <a:ea typeface="標楷體" panose="03000509000000000000" pitchFamily="65" charset="-120"/>
                <a:cs typeface="Times New Roman" panose="02020603050405020304" charset="0"/>
              </a:rPr>
              <a:t>(2)</a:t>
            </a:r>
            <a:r>
              <a:rPr lang="zh-TW" altLang="en-US" sz="2400" dirty="0">
                <a:latin typeface="Times New Roman" panose="02020603050405020304" charset="0"/>
                <a:ea typeface="標楷體" panose="03000509000000000000" pitchFamily="65" charset="-120"/>
                <a:cs typeface="Times New Roman" panose="02020603050405020304" charset="0"/>
              </a:rPr>
              <a:t>探討吸收塔最佳化之填充物結構。</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457200" lvl="1" indent="0">
              <a:lnSpc>
                <a:spcPct val="240000"/>
              </a:lnSpc>
              <a:buNone/>
            </a:pPr>
            <a:r>
              <a:rPr lang="en-US" altLang="zh-TW" sz="2400" dirty="0">
                <a:latin typeface="Times New Roman" panose="02020603050405020304" charset="0"/>
                <a:ea typeface="標楷體" panose="03000509000000000000" pitchFamily="65" charset="-120"/>
                <a:cs typeface="Times New Roman" panose="02020603050405020304" charset="0"/>
              </a:rPr>
              <a:t>(3)</a:t>
            </a:r>
            <a:r>
              <a:rPr lang="zh-TW" altLang="en-US" sz="2400" dirty="0">
                <a:latin typeface="Times New Roman" panose="02020603050405020304" charset="0"/>
                <a:ea typeface="標楷體" panose="03000509000000000000" pitchFamily="65" charset="-120"/>
                <a:cs typeface="Times New Roman" panose="02020603050405020304" charset="0"/>
              </a:rPr>
              <a:t> 減少工廠排放廢氣中的 CO</a:t>
            </a:r>
            <a:r>
              <a:rPr lang="zh-TW" altLang="en-US" sz="2400" baseline="-25000" dirty="0">
                <a:latin typeface="Times New Roman" panose="02020603050405020304" charset="0"/>
                <a:ea typeface="標楷體" panose="03000509000000000000" pitchFamily="65" charset="-120"/>
                <a:cs typeface="Times New Roman" panose="02020603050405020304" charset="0"/>
              </a:rPr>
              <a:t>2</a:t>
            </a:r>
            <a:r>
              <a:rPr lang="zh-TW" altLang="en-US" sz="2400" dirty="0">
                <a:latin typeface="Times New Roman" panose="02020603050405020304" charset="0"/>
                <a:ea typeface="標楷體" panose="03000509000000000000" pitchFamily="65" charset="-120"/>
                <a:cs typeface="Times New Roman" panose="02020603050405020304" charset="0"/>
              </a:rPr>
              <a:t>，減緩全球暖化。</a:t>
            </a:r>
            <a:endParaRPr lang="zh-TW" altLang="en-US" dirty="0">
              <a:latin typeface="Times New Roman" panose="02020603050405020304" charset="0"/>
              <a:ea typeface="標楷體" panose="03000509000000000000" pitchFamily="65" charset="-120"/>
              <a:cs typeface="Times New Roman" panose="02020603050405020304" charset="0"/>
            </a:endParaRPr>
          </a:p>
          <a:p>
            <a:pPr marL="457200" lvl="1" indent="0">
              <a:buNone/>
            </a:pPr>
            <a:endParaRPr lang="zh-TW" altLang="en-US" dirty="0">
              <a:latin typeface="Times New Roman" panose="02020603050405020304" charset="0"/>
              <a:ea typeface="標楷體" panose="03000509000000000000" pitchFamily="65" charset="-120"/>
              <a:cs typeface="Times New Roman" panose="02020603050405020304" charset="0"/>
            </a:endParaRPr>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04800" y="327025"/>
            <a:ext cx="10515600" cy="1078230"/>
          </a:xfrm>
        </p:spPr>
        <p:txBody>
          <a:bodyPr>
            <a:normAutofit fontScale="90000"/>
          </a:bodyPr>
          <a:lstStyle/>
          <a:p>
            <a:pPr algn="l">
              <a:lnSpc>
                <a:spcPct val="80000"/>
              </a:lnSpc>
            </a:pPr>
            <a:r>
              <a:rPr lang="zh-TW" altLang="en-US" dirty="0">
                <a:latin typeface="Times New Roman" panose="02020603050405020304" charset="0"/>
                <a:ea typeface="標楷體" panose="03000509000000000000" pitchFamily="65" charset="-120"/>
                <a:cs typeface="Times New Roman" panose="02020603050405020304" charset="0"/>
                <a:sym typeface="+mn-ea"/>
              </a:rPr>
              <a:t>實驗相關科目</a:t>
            </a:r>
            <a:r>
              <a:rPr lang="en-US" altLang="zh-TW" dirty="0">
                <a:latin typeface="Times New Roman" panose="02020603050405020304" charset="0"/>
                <a:ea typeface="標楷體" panose="03000509000000000000" pitchFamily="65" charset="-120"/>
                <a:cs typeface="Times New Roman" panose="02020603050405020304" charset="0"/>
                <a:sym typeface="+mn-ea"/>
              </a:rPr>
              <a:t>:</a:t>
            </a:r>
            <a:r>
              <a:rPr lang="zh-TW" altLang="en-US" dirty="0">
                <a:latin typeface="Times New Roman" panose="02020603050405020304" charset="0"/>
                <a:ea typeface="標楷體" panose="03000509000000000000" pitchFamily="65" charset="-120"/>
                <a:cs typeface="Times New Roman" panose="02020603050405020304" charset="0"/>
                <a:sym typeface="+mn-ea"/>
              </a:rPr>
              <a:t>普通化學</a:t>
            </a:r>
            <a:br>
              <a:rPr lang="en-US" altLang="zh-TW" dirty="0">
                <a:latin typeface="Times New Roman" panose="02020603050405020304" charset="0"/>
                <a:ea typeface="標楷體" panose="03000509000000000000" pitchFamily="65" charset="-120"/>
                <a:cs typeface="Times New Roman" panose="02020603050405020304" charset="0"/>
              </a:rPr>
            </a:br>
            <a:endParaRPr lang="zh-TW" altLang="en-US" dirty="0">
              <a:latin typeface="Times New Roman" panose="02020603050405020304" charset="0"/>
              <a:cs typeface="Times New Roman" panose="02020603050405020304" charset="0"/>
            </a:endParaRPr>
          </a:p>
        </p:txBody>
      </p:sp>
      <p:sp>
        <p:nvSpPr>
          <p:cNvPr id="3" name="內容版面配置區 2"/>
          <p:cNvSpPr>
            <a:spLocks noGrp="1"/>
          </p:cNvSpPr>
          <p:nvPr>
            <p:ph idx="1"/>
          </p:nvPr>
        </p:nvSpPr>
        <p:spPr>
          <a:xfrm>
            <a:off x="305435" y="1302385"/>
            <a:ext cx="13658215" cy="5560695"/>
          </a:xfrm>
        </p:spPr>
        <p:txBody>
          <a:bodyPr/>
          <a:lstStyle/>
          <a:p>
            <a:pPr>
              <a:lnSpc>
                <a:spcPct val="200000"/>
              </a:lnSpc>
            </a:pPr>
            <a:r>
              <a:rPr lang="zh-TW" altLang="en-US" sz="2400" dirty="0">
                <a:latin typeface="Times New Roman" panose="02020603050405020304" charset="0"/>
                <a:ea typeface="標楷體" panose="03000509000000000000" pitchFamily="65" charset="-120"/>
                <a:cs typeface="Times New Roman" panose="02020603050405020304" charset="0"/>
              </a:rPr>
              <a:t>普通化學</a:t>
            </a:r>
            <a:r>
              <a:rPr lang="en-US" altLang="zh-TW" sz="2400" dirty="0">
                <a:latin typeface="Times New Roman" panose="02020603050405020304" charset="0"/>
                <a:ea typeface="標楷體" panose="03000509000000000000" pitchFamily="65" charset="-120"/>
                <a:cs typeface="Times New Roman" panose="02020603050405020304" charset="0"/>
              </a:rPr>
              <a:t>:</a:t>
            </a:r>
            <a:r>
              <a:rPr lang="zh-TW" altLang="en-US" sz="2400" dirty="0">
                <a:latin typeface="Times New Roman" panose="02020603050405020304" charset="0"/>
                <a:ea typeface="標楷體" panose="03000509000000000000" pitchFamily="65" charset="-120"/>
                <a:cs typeface="Times New Roman" panose="02020603050405020304" charset="0"/>
              </a:rPr>
              <a:t>重量莫耳濃度  </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457200" lvl="1" indent="0">
              <a:lnSpc>
                <a:spcPct val="150000"/>
              </a:lnSpc>
              <a:buNone/>
            </a:pPr>
            <a:r>
              <a:rPr lang="en-US" altLang="zh-TW" dirty="0">
                <a:latin typeface="Times New Roman" panose="02020603050405020304" charset="0"/>
                <a:ea typeface="標楷體" panose="03000509000000000000" pitchFamily="65" charset="-120"/>
                <a:cs typeface="Times New Roman" panose="02020603050405020304" charset="0"/>
              </a:rPr>
              <a:t>1.</a:t>
            </a:r>
            <a:r>
              <a:rPr lang="zh-TW" altLang="en-US" dirty="0">
                <a:latin typeface="Times New Roman" panose="02020603050405020304" charset="0"/>
                <a:ea typeface="標楷體" panose="03000509000000000000" pitchFamily="65" charset="-120"/>
                <a:cs typeface="Times New Roman" panose="02020603050405020304" charset="0"/>
              </a:rPr>
              <a:t>本次實驗以定量醋酸鉀的克數再用重量莫耳濃度的計算式導出需加入</a:t>
            </a:r>
            <a:endParaRPr lang="zh-TW" altLang="en-US" dirty="0">
              <a:latin typeface="Times New Roman" panose="02020603050405020304" charset="0"/>
              <a:ea typeface="標楷體" panose="03000509000000000000" pitchFamily="65" charset="-120"/>
              <a:cs typeface="Times New Roman" panose="02020603050405020304" charset="0"/>
            </a:endParaRPr>
          </a:p>
          <a:p>
            <a:pPr marL="457200" lvl="1" indent="0">
              <a:lnSpc>
                <a:spcPct val="150000"/>
              </a:lnSpc>
              <a:buNone/>
            </a:pPr>
            <a:r>
              <a:rPr lang="zh-TW" altLang="en-US" dirty="0">
                <a:latin typeface="Times New Roman" panose="02020603050405020304" charset="0"/>
                <a:ea typeface="標楷體" panose="03000509000000000000" pitchFamily="65" charset="-120"/>
                <a:cs typeface="Times New Roman" panose="02020603050405020304" charset="0"/>
              </a:rPr>
              <a:t>多少水分。</a:t>
            </a:r>
            <a:endParaRPr lang="zh-TW" altLang="en-US" dirty="0">
              <a:latin typeface="Times New Roman" panose="02020603050405020304" charset="0"/>
              <a:ea typeface="標楷體" panose="03000509000000000000" pitchFamily="65" charset="-120"/>
              <a:cs typeface="Times New Roman" panose="02020603050405020304" charset="0"/>
            </a:endParaRPr>
          </a:p>
          <a:p>
            <a:pPr marL="457200" lvl="1" indent="0">
              <a:lnSpc>
                <a:spcPct val="160000"/>
              </a:lnSpc>
              <a:buNone/>
            </a:pPr>
            <a:r>
              <a:rPr lang="en-US" altLang="zh-TW" dirty="0">
                <a:latin typeface="Times New Roman" panose="02020603050405020304" charset="0"/>
                <a:ea typeface="標楷體" panose="03000509000000000000" pitchFamily="65" charset="-120"/>
                <a:cs typeface="Times New Roman" panose="02020603050405020304" charset="0"/>
              </a:rPr>
              <a:t>2.</a:t>
            </a:r>
            <a:r>
              <a:rPr lang="zh-TW" altLang="en-US" dirty="0">
                <a:latin typeface="Times New Roman" panose="02020603050405020304" charset="0"/>
                <a:ea typeface="標楷體" panose="03000509000000000000" pitchFamily="65" charset="-120"/>
                <a:cs typeface="Times New Roman" panose="02020603050405020304" charset="0"/>
              </a:rPr>
              <a:t>計算所需的水量</a:t>
            </a:r>
            <a:endParaRPr lang="zh-TW" altLang="en-US" dirty="0">
              <a:latin typeface="Times New Roman" panose="02020603050405020304" charset="0"/>
              <a:ea typeface="標楷體" panose="03000509000000000000" pitchFamily="65" charset="-120"/>
              <a:cs typeface="Times New Roman" panose="02020603050405020304" charset="0"/>
            </a:endParaRPr>
          </a:p>
          <a:p>
            <a:pPr marL="457200" lvl="1" indent="0">
              <a:lnSpc>
                <a:spcPct val="160000"/>
              </a:lnSpc>
              <a:buNone/>
            </a:pPr>
            <a:r>
              <a:rPr lang="zh-TW" altLang="en-US" dirty="0">
                <a:latin typeface="Times New Roman" panose="02020603050405020304" charset="0"/>
                <a:ea typeface="標楷體" panose="03000509000000000000" pitchFamily="65" charset="-120"/>
                <a:cs typeface="Times New Roman" panose="02020603050405020304" charset="0"/>
              </a:rPr>
              <a:t>     計算式如下</a:t>
            </a:r>
            <a:r>
              <a:rPr lang="en-US" altLang="zh-TW" dirty="0">
                <a:latin typeface="Times New Roman" panose="02020603050405020304" charset="0"/>
                <a:ea typeface="標楷體" panose="03000509000000000000" pitchFamily="65" charset="-120"/>
                <a:cs typeface="Times New Roman" panose="02020603050405020304" charset="0"/>
              </a:rPr>
              <a:t>:  m=</a:t>
            </a:r>
            <a:r>
              <a:rPr lang="en-US" altLang="zh-TW" dirty="0">
                <a:latin typeface="Times New Roman" panose="02020603050405020304" charset="0"/>
                <a:ea typeface="標楷體" panose="03000509000000000000" pitchFamily="65" charset="-120"/>
                <a:cs typeface="Times New Roman" panose="02020603050405020304" charset="0"/>
                <a:sym typeface="+mn-ea"/>
              </a:rPr>
              <a:t>                                         </a:t>
            </a:r>
            <a:endParaRPr lang="en-US" altLang="zh-TW" dirty="0">
              <a:latin typeface="Times New Roman" panose="02020603050405020304" charset="0"/>
              <a:ea typeface="標楷體" panose="03000509000000000000" pitchFamily="65" charset="-120"/>
              <a:cs typeface="Times New Roman" panose="02020603050405020304" charset="0"/>
            </a:endParaRPr>
          </a:p>
          <a:p>
            <a:pPr marL="457200" lvl="1" indent="0">
              <a:lnSpc>
                <a:spcPct val="200000"/>
              </a:lnSpc>
              <a:buNone/>
            </a:pPr>
            <a:r>
              <a:rPr lang="en-US" altLang="zh-TW" dirty="0">
                <a:latin typeface="Times New Roman" panose="02020603050405020304" charset="0"/>
                <a:ea typeface="標楷體" panose="03000509000000000000" pitchFamily="65" charset="-120"/>
                <a:cs typeface="Times New Roman" panose="02020603050405020304" charset="0"/>
              </a:rPr>
              <a:t>  </a:t>
            </a:r>
            <a:endParaRPr lang="en-US" altLang="zh-TW" dirty="0">
              <a:latin typeface="Times New Roman" panose="02020603050405020304" charset="0"/>
              <a:ea typeface="標楷體" panose="03000509000000000000" pitchFamily="65" charset="-120"/>
              <a:cs typeface="Times New Roman" panose="02020603050405020304" charset="0"/>
            </a:endParaRPr>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graphicFrame>
        <p:nvGraphicFramePr>
          <p:cNvPr id="16" name="物件 15"/>
          <p:cNvGraphicFramePr/>
          <p:nvPr/>
        </p:nvGraphicFramePr>
        <p:xfrm>
          <a:off x="3482760" y="3513521"/>
          <a:ext cx="2594190" cy="1302148"/>
        </p:xfrm>
        <a:graphic>
          <a:graphicData uri="http://schemas.openxmlformats.org/presentationml/2006/ole">
            <mc:AlternateContent xmlns:mc="http://schemas.openxmlformats.org/markup-compatibility/2006">
              <mc:Choice xmlns:v="urn:schemas-microsoft-com:vml" Requires="v">
                <p:oleObj spid="_x0000_s1027" name="" r:id="rId1" imgW="2924175" imgH="1499235" progId="Equation.KSEE3">
                  <p:embed/>
                </p:oleObj>
              </mc:Choice>
              <mc:Fallback>
                <p:oleObj name="" r:id="rId1" imgW="2924175" imgH="1499235" progId="Equation.KSEE3">
                  <p:embed/>
                  <p:pic>
                    <p:nvPicPr>
                      <p:cNvPr id="0" name="圖片 16"/>
                      <p:cNvPicPr/>
                      <p:nvPr/>
                    </p:nvPicPr>
                    <p:blipFill>
                      <a:blip r:embed="rId2"/>
                      <a:stretch>
                        <a:fillRect/>
                      </a:stretch>
                    </p:blipFill>
                    <p:spPr>
                      <a:xfrm>
                        <a:off x="3482760" y="3513521"/>
                        <a:ext cx="2594190" cy="130214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942340"/>
          </a:xfrm>
        </p:spPr>
        <p:txBody>
          <a:bodyPr/>
          <a:lstStyle/>
          <a:p>
            <a:r>
              <a:rPr lang="zh-TW" altLang="en-US" dirty="0">
                <a:latin typeface="Tahoma" panose="020B0604030504040204" charset="0"/>
                <a:ea typeface="標楷體" panose="03000509000000000000" pitchFamily="65" charset="-120"/>
                <a:cs typeface="Tahoma" panose="020B0604030504040204" charset="0"/>
              </a:rPr>
              <a:t>實驗相關科目</a:t>
            </a:r>
            <a:r>
              <a:rPr lang="en-US" altLang="zh-TW" dirty="0">
                <a:latin typeface="Tahoma" panose="020B0604030504040204" charset="0"/>
                <a:ea typeface="標楷體" panose="03000509000000000000" pitchFamily="65" charset="-120"/>
                <a:cs typeface="Tahoma" panose="020B0604030504040204" charset="0"/>
              </a:rPr>
              <a:t>:化學工程概論</a:t>
            </a:r>
            <a:endParaRPr lang="en-US" altLang="zh-TW" dirty="0">
              <a:latin typeface="Tahoma" panose="020B0604030504040204" charset="0"/>
              <a:ea typeface="標楷體" panose="03000509000000000000" pitchFamily="65" charset="-120"/>
              <a:cs typeface="Tahoma" panose="020B0604030504040204" charset="0"/>
            </a:endParaRPr>
          </a:p>
        </p:txBody>
      </p:sp>
      <p:sp>
        <p:nvSpPr>
          <p:cNvPr id="3" name="內容版面配置區 2"/>
          <p:cNvSpPr>
            <a:spLocks noGrp="1"/>
          </p:cNvSpPr>
          <p:nvPr>
            <p:ph idx="1"/>
          </p:nvPr>
        </p:nvSpPr>
        <p:spPr>
          <a:xfrm>
            <a:off x="838200" y="1308100"/>
            <a:ext cx="10515600" cy="4824095"/>
          </a:xfrm>
        </p:spPr>
        <p:txBody>
          <a:bodyPr>
            <a:noAutofit/>
          </a:bodyPr>
          <a:lstStyle/>
          <a:p>
            <a:pPr>
              <a:buFont typeface="Wingdings" panose="05000000000000000000" pitchFamily="2" charset="2"/>
              <a:buChar char="u"/>
            </a:pPr>
            <a:r>
              <a:rPr lang="zh-TW" altLang="en-US" sz="2400" dirty="0">
                <a:latin typeface="Tahoma" panose="020B0604030504040204" charset="0"/>
                <a:ea typeface="標楷體" panose="03000509000000000000" pitchFamily="65" charset="-120"/>
                <a:cs typeface="Tahoma" panose="020B0604030504040204" charset="0"/>
              </a:rPr>
              <a:t>化學工程:討論工業中之化學與物理變化，研究如何使原料提高其利用價值，它是一種科學也是一種工藝。</a:t>
            </a:r>
            <a:endParaRPr lang="zh-TW" altLang="en-US" sz="2400" dirty="0">
              <a:latin typeface="Tahoma" panose="020B0604030504040204" charset="0"/>
              <a:ea typeface="標楷體" panose="03000509000000000000" pitchFamily="65" charset="-120"/>
              <a:cs typeface="Tahoma" panose="020B0604030504040204" charset="0"/>
            </a:endParaRPr>
          </a:p>
          <a:p>
            <a:pPr>
              <a:buFont typeface="Wingdings" panose="05000000000000000000" pitchFamily="2" charset="2"/>
              <a:buChar char="u"/>
            </a:pPr>
            <a:endParaRPr lang="zh-TW" altLang="en-US" sz="2400" dirty="0">
              <a:latin typeface="Tahoma" panose="020B0604030504040204" charset="0"/>
              <a:ea typeface="標楷體" panose="03000509000000000000" pitchFamily="65" charset="-120"/>
              <a:cs typeface="Tahoma" panose="020B0604030504040204" charset="0"/>
            </a:endParaRPr>
          </a:p>
          <a:p>
            <a:pPr>
              <a:buFont typeface="Wingdings" panose="05000000000000000000" pitchFamily="2" charset="2"/>
              <a:buChar char="u"/>
            </a:pPr>
            <a:r>
              <a:rPr lang="zh-TW" altLang="en-US" sz="2400" dirty="0">
                <a:latin typeface="Tahoma" panose="020B0604030504040204" charset="0"/>
                <a:ea typeface="標楷體" panose="03000509000000000000" pitchFamily="65" charset="-120"/>
                <a:cs typeface="Tahoma" panose="020B0604030504040204" charset="0"/>
              </a:rPr>
              <a:t>吸收:藉氣體與液體接觸使氣相中之氣體溶質溶入到液相中而達到氣體成分分離之操作。</a:t>
            </a:r>
            <a:endParaRPr lang="zh-TW" altLang="en-US" sz="2400" dirty="0">
              <a:latin typeface="Tahoma" panose="020B0604030504040204" charset="0"/>
              <a:ea typeface="標楷體" panose="03000509000000000000" pitchFamily="65" charset="-120"/>
              <a:cs typeface="Tahoma" panose="020B0604030504040204" charset="0"/>
            </a:endParaRPr>
          </a:p>
          <a:p>
            <a:pPr>
              <a:buFont typeface="Wingdings" panose="05000000000000000000" pitchFamily="2" charset="2"/>
              <a:buChar char="u"/>
            </a:pPr>
            <a:endParaRPr lang="zh-TW" altLang="en-US" sz="2400" dirty="0">
              <a:latin typeface="Tahoma" panose="020B0604030504040204" charset="0"/>
              <a:ea typeface="標楷體" panose="03000509000000000000" pitchFamily="65" charset="-120"/>
              <a:cs typeface="Tahoma" panose="020B0604030504040204" charset="0"/>
            </a:endParaRPr>
          </a:p>
          <a:p>
            <a:pPr>
              <a:buFont typeface="Wingdings" panose="05000000000000000000" pitchFamily="2" charset="2"/>
              <a:buChar char="u"/>
            </a:pPr>
            <a:r>
              <a:rPr lang="zh-TW" altLang="en-US" sz="2400" dirty="0">
                <a:latin typeface="Tahoma" panose="020B0604030504040204" charset="0"/>
                <a:ea typeface="標楷體" panose="03000509000000000000" pitchFamily="65" charset="-120"/>
                <a:cs typeface="Tahoma" panose="020B0604030504040204" charset="0"/>
              </a:rPr>
              <a:t>世界各國積極改善能源使用結構，提升能源使用效率，節約能源與減低碳排放管理等策略，其中以調整潔淨能源之使用，達到溫室氣體減量目標，開發無汙染的能源科技成為各國考量能源使用之重要課題。</a:t>
            </a:r>
            <a:endParaRPr lang="zh-TW" altLang="en-US" sz="2400" dirty="0">
              <a:latin typeface="Tahoma" panose="020B0604030504040204" charset="0"/>
              <a:ea typeface="標楷體" panose="03000509000000000000" pitchFamily="65" charset="-120"/>
              <a:cs typeface="Tahoma" panose="020B0604030504040204" charset="0"/>
            </a:endParaRPr>
          </a:p>
          <a:p>
            <a:pPr marL="0" indent="0">
              <a:buNone/>
            </a:pPr>
            <a:endParaRPr lang="zh-TW" altLang="en-US" sz="2400" dirty="0">
              <a:latin typeface="Tahoma" panose="020B0604030504040204" charset="0"/>
              <a:ea typeface="標楷體" panose="03000509000000000000" pitchFamily="65" charset="-120"/>
              <a:cs typeface="Tahoma" panose="020B0604030504040204" charset="0"/>
            </a:endParaRPr>
          </a:p>
          <a:p>
            <a:pPr marL="0" indent="0">
              <a:buNone/>
            </a:pPr>
            <a:r>
              <a:rPr lang="zh-TW" altLang="en-US" sz="2400" dirty="0">
                <a:latin typeface="Tahoma" panose="020B0604030504040204" charset="0"/>
                <a:ea typeface="標楷體" panose="03000509000000000000" pitchFamily="65" charset="-120"/>
                <a:cs typeface="Tahoma" panose="020B0604030504040204" charset="0"/>
              </a:rPr>
              <a:t>1. 再生能源</a:t>
            </a:r>
            <a:endParaRPr lang="zh-TW" altLang="en-US" sz="2400" dirty="0">
              <a:latin typeface="Tahoma" panose="020B0604030504040204" charset="0"/>
              <a:ea typeface="標楷體" panose="03000509000000000000" pitchFamily="65" charset="-120"/>
              <a:cs typeface="Tahoma" panose="020B0604030504040204" charset="0"/>
            </a:endParaRPr>
          </a:p>
          <a:p>
            <a:pPr marL="0" indent="0">
              <a:buNone/>
            </a:pPr>
            <a:r>
              <a:rPr lang="zh-TW" altLang="en-US" sz="2400" dirty="0">
                <a:latin typeface="Tahoma" panose="020B0604030504040204" charset="0"/>
                <a:ea typeface="標楷體" panose="03000509000000000000" pitchFamily="65" charset="-120"/>
                <a:cs typeface="Tahoma" panose="020B0604030504040204" charset="0"/>
              </a:rPr>
              <a:t>(1) 太陽能 (2) 風力 (3) 生質能 </a:t>
            </a:r>
            <a:r>
              <a:rPr lang="en-US" altLang="zh-TW" sz="2400" dirty="0">
                <a:latin typeface="Tahoma" panose="020B0604030504040204" charset="0"/>
                <a:ea typeface="標楷體" panose="03000509000000000000" pitchFamily="65" charset="-120"/>
                <a:cs typeface="Tahoma" panose="020B0604030504040204" charset="0"/>
              </a:rPr>
              <a:t>(</a:t>
            </a:r>
            <a:r>
              <a:rPr lang="zh-TW" altLang="en-US" sz="2400" dirty="0">
                <a:latin typeface="Tahoma" panose="020B0604030504040204" charset="0"/>
                <a:ea typeface="標楷體" panose="03000509000000000000" pitchFamily="65" charset="-120"/>
                <a:cs typeface="Tahoma" panose="020B0604030504040204" charset="0"/>
              </a:rPr>
              <a:t>4) 地熱能(5) 水力 (6) 海洋能</a:t>
            </a:r>
            <a:endParaRPr lang="zh-TW" altLang="en-US" sz="2400" dirty="0">
              <a:latin typeface="Tahoma" panose="020B0604030504040204" charset="0"/>
              <a:ea typeface="標楷體" panose="03000509000000000000" pitchFamily="65" charset="-120"/>
              <a:cs typeface="Tahoma" panose="020B0604030504040204" charset="0"/>
            </a:endParaRPr>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latin typeface="Tahoma" panose="020B0604030504040204" charset="0"/>
                <a:ea typeface="標楷體" panose="03000509000000000000" pitchFamily="65" charset="-120"/>
                <a:cs typeface="Tahoma" panose="020B0604030504040204" charset="0"/>
              </a:rPr>
            </a:fld>
            <a:endParaRPr lang="zh-TW" altLang="en-US">
              <a:latin typeface="Tahoma" panose="020B0604030504040204" charset="0"/>
              <a:ea typeface="標楷體" panose="03000509000000000000" pitchFamily="65" charset="-120"/>
              <a:cs typeface="Tahom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charset="0"/>
                <a:ea typeface="標楷體" panose="03000509000000000000" pitchFamily="65" charset="-120"/>
                <a:cs typeface="Times New Roman" panose="02020603050405020304" charset="0"/>
                <a:sym typeface="+mn-ea"/>
              </a:rPr>
              <a:t> 學習目標:</a:t>
            </a:r>
            <a:endParaRPr lang="zh-TW" altLang="en-US" dirty="0">
              <a:latin typeface="Times New Roman" panose="02020603050405020304" charset="0"/>
              <a:ea typeface="標楷體" panose="03000509000000000000" pitchFamily="65" charset="-120"/>
              <a:cs typeface="Times New Roman" panose="02020603050405020304" charset="0"/>
              <a:sym typeface="+mn-ea"/>
            </a:endParaRPr>
          </a:p>
        </p:txBody>
      </p:sp>
      <p:sp>
        <p:nvSpPr>
          <p:cNvPr id="3" name="內容版面配置區 2"/>
          <p:cNvSpPr>
            <a:spLocks noGrp="1"/>
          </p:cNvSpPr>
          <p:nvPr>
            <p:ph idx="1"/>
          </p:nvPr>
        </p:nvSpPr>
        <p:spPr>
          <a:xfrm>
            <a:off x="780415" y="1477645"/>
            <a:ext cx="10515600" cy="4149090"/>
          </a:xfrm>
        </p:spPr>
        <p:txBody>
          <a:bodyPr>
            <a:normAutofit/>
          </a:bodyPr>
          <a:lstStyle/>
          <a:p>
            <a:pPr marL="0" indent="0">
              <a:buNone/>
            </a:pPr>
            <a:r>
              <a:rPr lang="en-US" altLang="zh-TW" sz="2400" dirty="0">
                <a:latin typeface="Times New Roman" panose="02020603050405020304" charset="0"/>
                <a:ea typeface="標楷體" panose="03000509000000000000" pitchFamily="65" charset="-120"/>
                <a:cs typeface="Times New Roman" panose="02020603050405020304" charset="0"/>
                <a:sym typeface="+mn-ea"/>
              </a:rPr>
              <a:t>1.</a:t>
            </a:r>
            <a:r>
              <a:rPr lang="zh-TW" altLang="en-US" sz="2400" dirty="0">
                <a:latin typeface="Times New Roman" panose="02020603050405020304" charset="0"/>
                <a:ea typeface="標楷體" panose="03000509000000000000" pitchFamily="65" charset="-120"/>
                <a:cs typeface="Times New Roman" panose="02020603050405020304" charset="0"/>
                <a:sym typeface="+mn-ea"/>
              </a:rPr>
              <a:t>利用吸收塔操作原理，自行設計吸收塔填充物。</a:t>
            </a:r>
            <a:endParaRPr lang="zh-TW" altLang="en-US" sz="2400" dirty="0">
              <a:latin typeface="Times New Roman" panose="02020603050405020304" charset="0"/>
              <a:ea typeface="標楷體" panose="03000509000000000000" pitchFamily="65" charset="-120"/>
              <a:cs typeface="Times New Roman" panose="02020603050405020304" charset="0"/>
              <a:sym typeface="+mn-ea"/>
            </a:endParaRPr>
          </a:p>
          <a:p>
            <a:pPr marL="0" indent="0">
              <a:buNone/>
            </a:pPr>
            <a:r>
              <a:rPr lang="zh-TW" altLang="en-US" sz="2400" dirty="0">
                <a:latin typeface="Times New Roman" panose="02020603050405020304" charset="0"/>
                <a:ea typeface="標楷體" panose="03000509000000000000" pitchFamily="65" charset="-120"/>
                <a:cs typeface="Times New Roman" panose="02020603050405020304" charset="0"/>
                <a:sym typeface="+mn-ea"/>
              </a:rPr>
              <a:t>(三年級課程的單元操作與輸送現象中將會學習到的內容)</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0" indent="0">
              <a:buNone/>
            </a:pPr>
            <a:endParaRPr lang="zh-TW" altLang="en-US" sz="2400" dirty="0">
              <a:latin typeface="Times New Roman" panose="02020603050405020304" charset="0"/>
              <a:ea typeface="標楷體" panose="03000509000000000000" pitchFamily="65" charset="-120"/>
              <a:cs typeface="Times New Roman" panose="02020603050405020304" charset="0"/>
              <a:sym typeface="+mn-ea"/>
            </a:endParaRPr>
          </a:p>
          <a:p>
            <a:pPr marL="0" indent="0">
              <a:buNone/>
            </a:pPr>
            <a:r>
              <a:rPr lang="en-US" altLang="zh-TW" sz="2400" dirty="0">
                <a:latin typeface="Times New Roman" panose="02020603050405020304" charset="0"/>
                <a:ea typeface="標楷體" panose="03000509000000000000" pitchFamily="65" charset="-120"/>
                <a:cs typeface="Times New Roman" panose="02020603050405020304" charset="0"/>
                <a:sym typeface="+mn-ea"/>
              </a:rPr>
              <a:t>2.</a:t>
            </a:r>
            <a:r>
              <a:rPr lang="zh-TW" altLang="en-US" sz="2400" dirty="0">
                <a:latin typeface="Times New Roman" panose="02020603050405020304" charset="0"/>
                <a:ea typeface="標楷體" panose="03000509000000000000" pitchFamily="65" charset="-120"/>
                <a:cs typeface="Times New Roman" panose="02020603050405020304" charset="0"/>
                <a:sym typeface="+mn-ea"/>
              </a:rPr>
              <a:t> 跨領域學習 3D 繪圖與 3D 列印相關技術。</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0" indent="0">
              <a:buNone/>
            </a:pPr>
            <a:r>
              <a:rPr lang="zh-TW" altLang="en-US" sz="2400" dirty="0">
                <a:latin typeface="Times New Roman" panose="02020603050405020304" charset="0"/>
                <a:ea typeface="標楷體" panose="03000509000000000000" pitchFamily="65" charset="-120"/>
                <a:cs typeface="Times New Roman" panose="02020603050405020304" charset="0"/>
                <a:sym typeface="+mn-ea"/>
              </a:rPr>
              <a:t>(化材系所學不到的技術)</a:t>
            </a:r>
            <a:endParaRPr lang="zh-TW" altLang="en-US" sz="2400" dirty="0">
              <a:latin typeface="Times New Roman" panose="02020603050405020304" charset="0"/>
              <a:ea typeface="標楷體" panose="03000509000000000000" pitchFamily="65" charset="-120"/>
              <a:cs typeface="Times New Roman" panose="02020603050405020304" charset="0"/>
            </a:endParaRPr>
          </a:p>
          <a:p>
            <a:pPr marL="0" indent="0">
              <a:buNone/>
            </a:pPr>
            <a:endParaRPr lang="zh-TW" altLang="en-US" sz="2400" dirty="0">
              <a:latin typeface="Times New Roman" panose="02020603050405020304" charset="0"/>
              <a:ea typeface="標楷體" panose="03000509000000000000" pitchFamily="65" charset="-120"/>
              <a:cs typeface="Times New Roman" panose="02020603050405020304" charset="0"/>
              <a:sym typeface="+mn-ea"/>
            </a:endParaRPr>
          </a:p>
          <a:p>
            <a:pPr marL="0" indent="0">
              <a:buNone/>
            </a:pPr>
            <a:r>
              <a:rPr lang="en-US" altLang="zh-TW" sz="2400" dirty="0">
                <a:latin typeface="Times New Roman" panose="02020603050405020304" charset="0"/>
                <a:ea typeface="標楷體" panose="03000509000000000000" pitchFamily="65" charset="-120"/>
                <a:cs typeface="Times New Roman" panose="02020603050405020304" charset="0"/>
                <a:sym typeface="+mn-ea"/>
              </a:rPr>
              <a:t>3.</a:t>
            </a:r>
            <a:r>
              <a:rPr lang="zh-TW" altLang="en-US" sz="2400" dirty="0">
                <a:latin typeface="Times New Roman" panose="02020603050405020304" charset="0"/>
                <a:ea typeface="標楷體" panose="03000509000000000000" pitchFamily="65" charset="-120"/>
                <a:cs typeface="Times New Roman" panose="02020603050405020304" charset="0"/>
                <a:sym typeface="+mn-ea"/>
              </a:rPr>
              <a:t>為何使用 3D 列印?</a:t>
            </a:r>
            <a:endParaRPr lang="zh-TW" altLang="en-US" sz="2400" dirty="0">
              <a:latin typeface="Times New Roman" panose="02020603050405020304" charset="0"/>
              <a:ea typeface="標楷體" panose="03000509000000000000" pitchFamily="65" charset="-120"/>
              <a:cs typeface="Times New Roman" panose="02020603050405020304" charset="0"/>
              <a:sym typeface="+mn-ea"/>
            </a:endParaRPr>
          </a:p>
          <a:p>
            <a:pPr marL="0" indent="0">
              <a:buNone/>
            </a:pPr>
            <a:r>
              <a:rPr lang="zh-TW" altLang="en-US" sz="2400" dirty="0">
                <a:latin typeface="Times New Roman" panose="02020603050405020304" charset="0"/>
                <a:ea typeface="標楷體" panose="03000509000000000000" pitchFamily="65" charset="-120"/>
                <a:cs typeface="Times New Roman" panose="02020603050405020304" charset="0"/>
                <a:sym typeface="+mn-ea"/>
              </a:rPr>
              <a:t>答</a:t>
            </a:r>
            <a:r>
              <a:rPr lang="en-US" altLang="zh-TW" sz="2400" dirty="0">
                <a:latin typeface="Times New Roman" panose="02020603050405020304" charset="0"/>
                <a:ea typeface="標楷體" panose="03000509000000000000" pitchFamily="65" charset="-120"/>
                <a:cs typeface="Times New Roman" panose="02020603050405020304" charset="0"/>
                <a:sym typeface="+mn-ea"/>
              </a:rPr>
              <a:t>:</a:t>
            </a:r>
            <a:r>
              <a:rPr lang="zh-TW" altLang="en-US" sz="2400" dirty="0">
                <a:latin typeface="Times New Roman" panose="02020603050405020304" charset="0"/>
                <a:ea typeface="標楷體" panose="03000509000000000000" pitchFamily="65" charset="-120"/>
                <a:cs typeface="Times New Roman" panose="02020603050405020304" charset="0"/>
                <a:sym typeface="+mn-ea"/>
              </a:rPr>
              <a:t>由於製作成本遠低於金屬開模或是玻璃製作而且能更加快速的製作不同型態的填充物。</a:t>
            </a:r>
            <a:endParaRPr lang="zh-TW" altLang="en-US" sz="2000" dirty="0">
              <a:latin typeface="Times New Roman" panose="02020603050405020304" charset="0"/>
              <a:ea typeface="標楷體" panose="03000509000000000000" pitchFamily="65" charset="-120"/>
              <a:cs typeface="Times New Roman" panose="02020603050405020304" charset="0"/>
            </a:endParaRPr>
          </a:p>
          <a:p>
            <a:endParaRPr lang="zh-TW" altLang="en-US" sz="2000" dirty="0">
              <a:latin typeface="Times New Roman" panose="02020603050405020304" charset="0"/>
              <a:ea typeface="標楷體" panose="03000509000000000000" pitchFamily="65" charset="-120"/>
              <a:cs typeface="Times New Roman" panose="02020603050405020304" charset="0"/>
            </a:endParaRPr>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useBgFill="1">
        <p:nvSpPr>
          <p:cNvPr id="13" name="Rectangle 9"/>
          <p:cNvSpPr>
            <a:spLocks noGrp="1" noRot="1" noChangeAspect="1" noMove="1" noResize="1" noEditPoints="1" noAdjustHandles="1" noChangeArrowheads="1" noChangeShapeType="1" noTextEdit="1"/>
          </p:cNvSpPr>
          <p:nvPr/>
        </p:nvSpPr>
        <p:spPr>
          <a:xfrm>
            <a:off x="0" y="3937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ea typeface="標楷體" panose="03000509000000000000" pitchFamily="65" charset="-120"/>
              <a:cs typeface="Times New Roman" panose="02020603050405020304" charset="0"/>
            </a:endParaRPr>
          </a:p>
        </p:txBody>
      </p:sp>
      <p:pic>
        <p:nvPicPr>
          <p:cNvPr id="4" name="內容版面配置區 3" descr="BF0A45FB-5D82-4102-86BE-977143963BE9"/>
          <p:cNvPicPr>
            <a:picLocks noGrp="1" noChangeAspect="1"/>
          </p:cNvPicPr>
          <p:nvPr>
            <p:ph idx="1"/>
          </p:nvPr>
        </p:nvPicPr>
        <p:blipFill rotWithShape="1">
          <a:blip r:embed="rId1"/>
          <a:srcRect r="5203" b="-3"/>
          <a:stretch>
            <a:fillRect/>
          </a:stretch>
        </p:blipFill>
        <p:spPr>
          <a:xfrm rot="5400000">
            <a:off x="2762250" y="885190"/>
            <a:ext cx="6530340" cy="5166360"/>
          </a:xfrm>
          <a:prstGeom prst="rect">
            <a:avLst/>
          </a:prstGeom>
        </p:spPr>
      </p:pic>
      <p:cxnSp>
        <p:nvCxnSpPr>
          <p:cNvPr id="2" name="直線單箭頭接點 1"/>
          <p:cNvCxnSpPr/>
          <p:nvPr/>
        </p:nvCxnSpPr>
        <p:spPr>
          <a:xfrm flipH="1" flipV="1">
            <a:off x="2778125" y="2280285"/>
            <a:ext cx="2444115" cy="6350"/>
          </a:xfrm>
          <a:prstGeom prst="straightConnector1">
            <a:avLst/>
          </a:prstGeom>
          <a:ln w="285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sp>
        <p:nvSpPr>
          <p:cNvPr id="3" name="文字方塊 2"/>
          <p:cNvSpPr txBox="1"/>
          <p:nvPr/>
        </p:nvSpPr>
        <p:spPr>
          <a:xfrm>
            <a:off x="1617345" y="2083435"/>
            <a:ext cx="1160780" cy="460375"/>
          </a:xfrm>
          <a:prstGeom prst="rect">
            <a:avLst/>
          </a:prstGeom>
          <a:solidFill>
            <a:schemeClr val="bg1"/>
          </a:solidFill>
        </p:spPr>
        <p:txBody>
          <a:bodyPr wrap="square" rtlCol="0">
            <a:spAutoFit/>
          </a:bodyPr>
          <a:lstStyle/>
          <a:p>
            <a:r>
              <a:rPr lang="zh-TW" altLang="en-US" sz="2400">
                <a:latin typeface="Times New Roman" panose="02020603050405020304" charset="0"/>
                <a:ea typeface="標楷體" panose="03000509000000000000" pitchFamily="65" charset="-120"/>
              </a:rPr>
              <a:t>填充塔</a:t>
            </a:r>
            <a:endParaRPr lang="zh-TW" altLang="en-US" sz="2400">
              <a:latin typeface="Times New Roman" panose="02020603050405020304" charset="0"/>
              <a:ea typeface="標楷體" panose="03000509000000000000" pitchFamily="65" charset="-120"/>
            </a:endParaRPr>
          </a:p>
        </p:txBody>
      </p:sp>
      <p:sp>
        <p:nvSpPr>
          <p:cNvPr id="7" name="文字方塊 6"/>
          <p:cNvSpPr txBox="1"/>
          <p:nvPr/>
        </p:nvSpPr>
        <p:spPr>
          <a:xfrm>
            <a:off x="8610600" y="1400175"/>
            <a:ext cx="1669415" cy="460375"/>
          </a:xfrm>
          <a:prstGeom prst="rect">
            <a:avLst/>
          </a:prstGeom>
          <a:solidFill>
            <a:schemeClr val="bg1"/>
          </a:solidFill>
        </p:spPr>
        <p:txBody>
          <a:bodyPr wrap="square" rtlCol="0">
            <a:spAutoFit/>
          </a:bodyPr>
          <a:lstStyle/>
          <a:p>
            <a:r>
              <a:rPr lang="zh-TW" altLang="en-US" sz="2400">
                <a:latin typeface="Times New Roman" panose="02020603050405020304" charset="0"/>
                <a:ea typeface="標楷體" panose="03000509000000000000" pitchFamily="65" charset="-120"/>
              </a:rPr>
              <a:t>吸水器</a:t>
            </a:r>
            <a:endParaRPr lang="zh-TW" altLang="en-US" sz="2400">
              <a:latin typeface="Times New Roman" panose="02020603050405020304" charset="0"/>
              <a:ea typeface="標楷體" panose="03000509000000000000" pitchFamily="65" charset="-120"/>
            </a:endParaRPr>
          </a:p>
        </p:txBody>
      </p:sp>
      <p:sp>
        <p:nvSpPr>
          <p:cNvPr id="9" name="文字方塊 8"/>
          <p:cNvSpPr txBox="1"/>
          <p:nvPr/>
        </p:nvSpPr>
        <p:spPr>
          <a:xfrm>
            <a:off x="9921240" y="4663440"/>
            <a:ext cx="1187450" cy="460375"/>
          </a:xfrm>
          <a:prstGeom prst="rect">
            <a:avLst/>
          </a:prstGeom>
          <a:solidFill>
            <a:schemeClr val="bg1"/>
          </a:solidFill>
        </p:spPr>
        <p:txBody>
          <a:bodyPr wrap="square" rtlCol="0">
            <a:spAutoFit/>
          </a:bodyPr>
          <a:lstStyle/>
          <a:p>
            <a:r>
              <a:rPr lang="zh-TW" altLang="en-US" sz="2400">
                <a:latin typeface="Times New Roman" panose="02020603050405020304" charset="0"/>
                <a:ea typeface="標楷體" panose="03000509000000000000" pitchFamily="65" charset="-120"/>
              </a:rPr>
              <a:t>乾燥器</a:t>
            </a:r>
            <a:endParaRPr lang="zh-TW" altLang="en-US" sz="2400">
              <a:latin typeface="Times New Roman" panose="02020603050405020304" charset="0"/>
              <a:ea typeface="標楷體" panose="03000509000000000000" pitchFamily="65" charset="-120"/>
            </a:endParaRPr>
          </a:p>
        </p:txBody>
      </p:sp>
      <p:cxnSp>
        <p:nvCxnSpPr>
          <p:cNvPr id="10" name="直線單箭頭接點 9"/>
          <p:cNvCxnSpPr>
            <a:endCxn id="21" idx="3"/>
          </p:cNvCxnSpPr>
          <p:nvPr/>
        </p:nvCxnSpPr>
        <p:spPr>
          <a:xfrm flipH="1">
            <a:off x="2316480" y="6130925"/>
            <a:ext cx="4105275" cy="635"/>
          </a:xfrm>
          <a:prstGeom prst="straightConnector1">
            <a:avLst/>
          </a:prstGeom>
          <a:ln w="25400">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15" name="直線單箭頭接點 14"/>
          <p:cNvCxnSpPr>
            <a:endCxn id="17" idx="3"/>
          </p:cNvCxnSpPr>
          <p:nvPr/>
        </p:nvCxnSpPr>
        <p:spPr>
          <a:xfrm flipH="1">
            <a:off x="3345815" y="5224145"/>
            <a:ext cx="959485" cy="0"/>
          </a:xfrm>
          <a:prstGeom prst="straightConnector1">
            <a:avLst/>
          </a:prstGeom>
          <a:ln w="28575">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17" name="文字方塊 16"/>
          <p:cNvSpPr txBox="1"/>
          <p:nvPr/>
        </p:nvSpPr>
        <p:spPr>
          <a:xfrm>
            <a:off x="95250" y="4993640"/>
            <a:ext cx="3250565" cy="4603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zh-TW" altLang="en-US" sz="2400" dirty="0">
                <a:latin typeface="Times New Roman" panose="02020603050405020304" charset="0"/>
                <a:ea typeface="標楷體" panose="03000509000000000000" pitchFamily="65" charset="-120"/>
              </a:rPr>
              <a:t>醋酸鉀吸收劑的儲液槽</a:t>
            </a:r>
            <a:endParaRPr lang="zh-TW" altLang="en-US" sz="2400" dirty="0">
              <a:latin typeface="Times New Roman" panose="02020603050405020304" charset="0"/>
              <a:ea typeface="標楷體" panose="03000509000000000000" pitchFamily="65" charset="-120"/>
            </a:endParaRPr>
          </a:p>
        </p:txBody>
      </p:sp>
      <p:sp>
        <p:nvSpPr>
          <p:cNvPr id="19" name="投影片編號版面配置區 18"/>
          <p:cNvSpPr>
            <a:spLocks noGrp="1"/>
          </p:cNvSpPr>
          <p:nvPr>
            <p:ph type="sldNum" sz="quarter" idx="12"/>
          </p:nvPr>
        </p:nvSpPr>
        <p:spPr/>
        <p:txBody>
          <a:bodyPr/>
          <a:lstStyle/>
          <a:p>
            <a:fld id="{D00AFB9F-9A76-4833-BBFA-BFD914C38B6B}" type="slidenum">
              <a:rPr lang="zh-TW" altLang="en-US" smtClean="0">
                <a:latin typeface="Times New Roman" panose="02020603050405020304" charset="0"/>
                <a:ea typeface="標楷體" panose="03000509000000000000" pitchFamily="65" charset="-120"/>
                <a:cs typeface="Times New Roman" panose="02020603050405020304" charset="0"/>
              </a:rPr>
            </a:fld>
            <a:endParaRPr lang="zh-TW" altLang="en-US">
              <a:latin typeface="Times New Roman" panose="02020603050405020304" charset="0"/>
              <a:ea typeface="標楷體" panose="03000509000000000000" pitchFamily="65" charset="-120"/>
              <a:cs typeface="Times New Roman" panose="02020603050405020304" charset="0"/>
            </a:endParaRPr>
          </a:p>
        </p:txBody>
      </p:sp>
      <p:sp>
        <p:nvSpPr>
          <p:cNvPr id="20" name="矩形 19"/>
          <p:cNvSpPr/>
          <p:nvPr/>
        </p:nvSpPr>
        <p:spPr>
          <a:xfrm>
            <a:off x="-71755" y="3441065"/>
            <a:ext cx="3023235" cy="460375"/>
          </a:xfrm>
          <a:prstGeom prst="rect">
            <a:avLst/>
          </a:prstGeom>
        </p:spPr>
        <p:txBody>
          <a:bodyPr wrap="square">
            <a:spAutoFit/>
          </a:bodyPr>
          <a:lstStyle/>
          <a:p>
            <a:r>
              <a:rPr lang="en-US" altLang="zh-TW" sz="2400" dirty="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標楷體" panose="03000509000000000000" pitchFamily="65" charset="-120"/>
              </a:rPr>
              <a:t>15%CO</a:t>
            </a:r>
            <a:r>
              <a:rPr lang="en-US" altLang="zh-TW" sz="2400" baseline="-25000" dirty="0">
                <a:solidFill>
                  <a:schemeClr val="tx1"/>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cs typeface="標楷體" panose="03000509000000000000" pitchFamily="65" charset="-120"/>
              </a:rPr>
              <a:t>2</a:t>
            </a:r>
            <a:r>
              <a:rPr lang="en-US" altLang="zh-TW" sz="2400" baseline="-25000" dirty="0">
                <a:solidFill>
                  <a:srgbClr val="FF0000"/>
                </a:solidFill>
                <a:latin typeface="標楷體" panose="03000509000000000000" pitchFamily="65" charset="-120"/>
                <a:ea typeface="標楷體" panose="03000509000000000000" pitchFamily="65" charset="-120"/>
                <a:cs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cs typeface="標楷體" panose="03000509000000000000" pitchFamily="65" charset="-120"/>
              </a:rPr>
              <a:t>作為進氣孔</a:t>
            </a:r>
            <a:endParaRPr lang="zh-TW" altLang="en-US" sz="2400" dirty="0">
              <a:latin typeface="標楷體" panose="03000509000000000000" pitchFamily="65" charset="-120"/>
              <a:ea typeface="標楷體" panose="03000509000000000000" pitchFamily="65" charset="-120"/>
              <a:cs typeface="標楷體" panose="03000509000000000000" pitchFamily="65" charset="-120"/>
            </a:endParaRPr>
          </a:p>
        </p:txBody>
      </p:sp>
      <p:sp>
        <p:nvSpPr>
          <p:cNvPr id="21" name="文字方塊 20"/>
          <p:cNvSpPr txBox="1"/>
          <p:nvPr/>
        </p:nvSpPr>
        <p:spPr>
          <a:xfrm>
            <a:off x="510540" y="5901055"/>
            <a:ext cx="1805940" cy="460375"/>
          </a:xfrm>
          <a:prstGeom prst="rect">
            <a:avLst/>
          </a:prstGeom>
          <a:solidFill>
            <a:schemeClr val="bg1"/>
          </a:solidFill>
        </p:spPr>
        <p:txBody>
          <a:bodyPr wrap="none" rtlCol="0">
            <a:spAutoFit/>
          </a:bodyPr>
          <a:p>
            <a:pPr algn="l"/>
            <a:r>
              <a:rPr lang="en-US" altLang="zh-TW" sz="2400">
                <a:latin typeface="標楷體" panose="03000509000000000000" pitchFamily="65" charset="-120"/>
                <a:ea typeface="標楷體" panose="03000509000000000000" pitchFamily="65" charset="-120"/>
                <a:cs typeface="標楷體" panose="03000509000000000000" pitchFamily="65" charset="-120"/>
                <a:sym typeface="+mn-ea"/>
              </a:rPr>
              <a:t>CO</a:t>
            </a:r>
            <a:r>
              <a:rPr lang="en-US" altLang="zh-TW" sz="2400" baseline="-25000">
                <a:latin typeface="標楷體" panose="03000509000000000000" pitchFamily="65" charset="-120"/>
                <a:ea typeface="標楷體" panose="03000509000000000000" pitchFamily="65" charset="-120"/>
                <a:cs typeface="標楷體" panose="03000509000000000000" pitchFamily="65" charset="-120"/>
                <a:sym typeface="+mn-ea"/>
              </a:rPr>
              <a:t>2</a:t>
            </a:r>
            <a:r>
              <a:rPr lang="zh-TW" altLang="en-US" sz="2400">
                <a:latin typeface="標楷體" panose="03000509000000000000" pitchFamily="65" charset="-120"/>
                <a:ea typeface="標楷體" panose="03000509000000000000" pitchFamily="65" charset="-120"/>
                <a:cs typeface="標楷體" panose="03000509000000000000" pitchFamily="65" charset="-120"/>
                <a:sym typeface="+mn-ea"/>
              </a:rPr>
              <a:t>的</a:t>
            </a:r>
            <a:r>
              <a:rPr lang="en-US" altLang="zh-TW" sz="2400">
                <a:latin typeface="標楷體" panose="03000509000000000000" pitchFamily="65" charset="-120"/>
                <a:ea typeface="標楷體" panose="03000509000000000000" pitchFamily="65" charset="-120"/>
                <a:cs typeface="標楷體" panose="03000509000000000000" pitchFamily="65" charset="-120"/>
                <a:sym typeface="+mn-ea"/>
              </a:rPr>
              <a:t>SENSOR</a:t>
            </a:r>
            <a:endParaRPr lang="en-US" altLang="zh-TW" sz="2400">
              <a:latin typeface="標楷體" panose="03000509000000000000" pitchFamily="65" charset="-120"/>
              <a:ea typeface="標楷體" panose="03000509000000000000" pitchFamily="65" charset="-120"/>
              <a:cs typeface="標楷體" panose="03000509000000000000" pitchFamily="65" charset="-120"/>
              <a:sym typeface="+mn-ea"/>
            </a:endParaRPr>
          </a:p>
        </p:txBody>
      </p:sp>
      <p:cxnSp>
        <p:nvCxnSpPr>
          <p:cNvPr id="22" name="直線單箭頭接點 21"/>
          <p:cNvCxnSpPr/>
          <p:nvPr/>
        </p:nvCxnSpPr>
        <p:spPr>
          <a:xfrm flipH="1">
            <a:off x="5761990" y="2052955"/>
            <a:ext cx="3175" cy="233680"/>
          </a:xfrm>
          <a:prstGeom prst="straightConnector1">
            <a:avLst/>
          </a:prstGeom>
          <a:ln w="285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4" name="直線單箭頭接點 23"/>
          <p:cNvCxnSpPr/>
          <p:nvPr/>
        </p:nvCxnSpPr>
        <p:spPr>
          <a:xfrm flipH="1">
            <a:off x="5590540" y="2165985"/>
            <a:ext cx="3175" cy="233680"/>
          </a:xfrm>
          <a:prstGeom prst="straightConnector1">
            <a:avLst/>
          </a:prstGeom>
          <a:ln w="285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5" name="直線單箭頭接點 24"/>
          <p:cNvCxnSpPr/>
          <p:nvPr/>
        </p:nvCxnSpPr>
        <p:spPr>
          <a:xfrm flipH="1">
            <a:off x="5424805" y="2083435"/>
            <a:ext cx="3175" cy="233680"/>
          </a:xfrm>
          <a:prstGeom prst="straightConnector1">
            <a:avLst/>
          </a:prstGeom>
          <a:ln w="28575" cmpd="sng">
            <a:solidFill>
              <a:srgbClr val="FF0000"/>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6" name="直線單箭頭接點 25"/>
          <p:cNvCxnSpPr/>
          <p:nvPr/>
        </p:nvCxnSpPr>
        <p:spPr>
          <a:xfrm flipH="1" flipV="1">
            <a:off x="2658745" y="3622040"/>
            <a:ext cx="2563495" cy="1270"/>
          </a:xfrm>
          <a:prstGeom prst="straightConnector1">
            <a:avLst/>
          </a:prstGeom>
          <a:ln w="28575">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29" name="肘形接點 28"/>
          <p:cNvCxnSpPr/>
          <p:nvPr/>
        </p:nvCxnSpPr>
        <p:spPr>
          <a:xfrm rot="16200000">
            <a:off x="6750685" y="1941830"/>
            <a:ext cx="2239010" cy="2152015"/>
          </a:xfrm>
          <a:prstGeom prst="bentConnector3">
            <a:avLst>
              <a:gd name="adj1" fmla="val 49986"/>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cxnSp>
        <p:nvCxnSpPr>
          <p:cNvPr id="31" name="直線單箭頭接點 30"/>
          <p:cNvCxnSpPr/>
          <p:nvPr/>
        </p:nvCxnSpPr>
        <p:spPr>
          <a:xfrm flipV="1">
            <a:off x="7666355" y="4890770"/>
            <a:ext cx="2254885" cy="6350"/>
          </a:xfrm>
          <a:prstGeom prst="straightConnector1">
            <a:avLst/>
          </a:prstGeom>
          <a:ln w="28575">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32" name="文字方塊 31"/>
          <p:cNvSpPr txBox="1"/>
          <p:nvPr/>
        </p:nvSpPr>
        <p:spPr>
          <a:xfrm>
            <a:off x="95250" y="203200"/>
            <a:ext cx="3475355" cy="768350"/>
          </a:xfrm>
          <a:prstGeom prst="rect">
            <a:avLst/>
          </a:prstGeom>
          <a:noFill/>
        </p:spPr>
        <p:txBody>
          <a:bodyPr wrap="square" rtlCol="0">
            <a:spAutoFit/>
          </a:bodyPr>
          <a:p>
            <a:r>
              <a:rPr lang="zh-TW" altLang="en-US" sz="4400"/>
              <a:t>設備介紹：</a:t>
            </a:r>
            <a:endParaRPr lang="zh-TW" altLang="en-US" sz="440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grpSp>
        <p:nvGrpSpPr>
          <p:cNvPr id="3" name="群組 2"/>
          <p:cNvGrpSpPr/>
          <p:nvPr/>
        </p:nvGrpSpPr>
        <p:grpSpPr>
          <a:xfrm>
            <a:off x="1795780" y="768985"/>
            <a:ext cx="8441690" cy="5320030"/>
            <a:chOff x="2828" y="1211"/>
            <a:chExt cx="13294" cy="8378"/>
          </a:xfrm>
        </p:grpSpPr>
        <p:sp>
          <p:nvSpPr>
            <p:cNvPr id="57" name="等腰三角形 56"/>
            <p:cNvSpPr/>
            <p:nvPr/>
          </p:nvSpPr>
          <p:spPr>
            <a:xfrm>
              <a:off x="2828" y="2566"/>
              <a:ext cx="2679" cy="26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a:off x="3078" y="1211"/>
              <a:ext cx="13044" cy="8379"/>
              <a:chOff x="480" y="1200"/>
              <a:chExt cx="13044" cy="8379"/>
            </a:xfrm>
          </p:grpSpPr>
          <p:sp>
            <p:nvSpPr>
              <p:cNvPr id="9" name="流程圖: 磁碟 8"/>
              <p:cNvSpPr/>
              <p:nvPr/>
            </p:nvSpPr>
            <p:spPr>
              <a:xfrm>
                <a:off x="1715" y="5859"/>
                <a:ext cx="1581" cy="2838"/>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TW" dirty="0"/>
                  <a:t>15%CO</a:t>
                </a:r>
                <a:r>
                  <a:rPr lang="en-US" altLang="zh-TW" baseline="-25000" dirty="0"/>
                  <a:t>2</a:t>
                </a:r>
                <a:r>
                  <a:rPr lang="zh-TW" altLang="en-US" dirty="0"/>
                  <a:t>鋼瓶</a:t>
                </a:r>
                <a:endParaRPr lang="zh-TW" altLang="en-US" dirty="0"/>
              </a:p>
            </p:txBody>
          </p:sp>
          <p:sp>
            <p:nvSpPr>
              <p:cNvPr id="10" name="箭號: 向右 9"/>
              <p:cNvSpPr/>
              <p:nvPr/>
            </p:nvSpPr>
            <p:spPr>
              <a:xfrm>
                <a:off x="3628" y="6579"/>
                <a:ext cx="1271" cy="4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012" y="5548"/>
                <a:ext cx="649" cy="2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dirty="0">
                    <a:solidFill>
                      <a:schemeClr val="tx1"/>
                    </a:solidFill>
                  </a:rPr>
                  <a:t>氣體流量計</a:t>
                </a:r>
                <a:endParaRPr lang="zh-TW" altLang="en-US" dirty="0">
                  <a:solidFill>
                    <a:schemeClr val="tx1"/>
                  </a:solidFill>
                </a:endParaRPr>
              </a:p>
            </p:txBody>
          </p:sp>
          <p:sp>
            <p:nvSpPr>
              <p:cNvPr id="12" name="箭號: 向右 11"/>
              <p:cNvSpPr/>
              <p:nvPr/>
            </p:nvSpPr>
            <p:spPr>
              <a:xfrm>
                <a:off x="6056" y="5400"/>
                <a:ext cx="1384" cy="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p:cNvSpPr/>
              <p:nvPr/>
            </p:nvSpPr>
            <p:spPr>
              <a:xfrm>
                <a:off x="7440" y="2555"/>
                <a:ext cx="2259" cy="448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dirty="0"/>
                  <a:t> </a:t>
                </a:r>
                <a:r>
                  <a:rPr lang="zh-TW" altLang="en-US" b="1" dirty="0">
                    <a:solidFill>
                      <a:schemeClr val="tx1"/>
                    </a:solidFill>
                  </a:rPr>
                  <a:t>吸收塔</a:t>
                </a:r>
                <a:endParaRPr lang="zh-TW" altLang="en-US" b="1" dirty="0">
                  <a:solidFill>
                    <a:schemeClr val="tx1"/>
                  </a:solidFill>
                </a:endParaRPr>
              </a:p>
            </p:txBody>
          </p:sp>
          <p:sp>
            <p:nvSpPr>
              <p:cNvPr id="15" name="箭號: 左-右-上三向 14"/>
              <p:cNvSpPr/>
              <p:nvPr/>
            </p:nvSpPr>
            <p:spPr>
              <a:xfrm>
                <a:off x="8456" y="7073"/>
                <a:ext cx="240" cy="1341"/>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接點: 肘形 28"/>
              <p:cNvCxnSpPr/>
              <p:nvPr/>
            </p:nvCxnSpPr>
            <p:spPr>
              <a:xfrm flipV="1">
                <a:off x="9699" y="8287"/>
                <a:ext cx="1384" cy="833"/>
              </a:xfrm>
              <a:prstGeom prst="bentConnector3">
                <a:avLst>
                  <a:gd name="adj1" fmla="val 47959"/>
                </a:avLst>
              </a:prstGeom>
              <a:ln w="76200">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16" name="矩形: 圓角 15"/>
              <p:cNvSpPr/>
              <p:nvPr/>
            </p:nvSpPr>
            <p:spPr>
              <a:xfrm>
                <a:off x="7376" y="8407"/>
                <a:ext cx="2386" cy="1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吸收劑槽</a:t>
                </a:r>
                <a:endParaRPr lang="en-US" altLang="zh-TW" b="1" dirty="0">
                  <a:solidFill>
                    <a:schemeClr val="tx1"/>
                  </a:solidFill>
                </a:endParaRPr>
              </a:p>
            </p:txBody>
          </p:sp>
          <p:sp>
            <p:nvSpPr>
              <p:cNvPr id="35" name="六邊形 34"/>
              <p:cNvSpPr/>
              <p:nvPr/>
            </p:nvSpPr>
            <p:spPr>
              <a:xfrm>
                <a:off x="11464" y="8308"/>
                <a:ext cx="2061" cy="117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11584" y="6579"/>
                <a:ext cx="1821" cy="2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rPr>
                  <a:t>Pump</a:t>
                </a:r>
                <a:endParaRPr lang="zh-TW" altLang="en-US" b="1" dirty="0">
                  <a:solidFill>
                    <a:schemeClr val="tx1"/>
                  </a:solidFill>
                </a:endParaRPr>
              </a:p>
            </p:txBody>
          </p:sp>
          <p:cxnSp>
            <p:nvCxnSpPr>
              <p:cNvPr id="39" name="直線接點 38"/>
              <p:cNvCxnSpPr/>
              <p:nvPr/>
            </p:nvCxnSpPr>
            <p:spPr>
              <a:xfrm flipV="1">
                <a:off x="12509" y="1200"/>
                <a:ext cx="0" cy="53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H="1">
                <a:off x="8584" y="1285"/>
                <a:ext cx="3925"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48" name="直線單箭頭接點 47"/>
              <p:cNvCxnSpPr>
                <a:endCxn id="14" idx="0"/>
              </p:cNvCxnSpPr>
              <p:nvPr/>
            </p:nvCxnSpPr>
            <p:spPr>
              <a:xfrm>
                <a:off x="8569" y="1223"/>
                <a:ext cx="0" cy="133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箭號: 向左 49"/>
              <p:cNvSpPr/>
              <p:nvPr/>
            </p:nvSpPr>
            <p:spPr>
              <a:xfrm>
                <a:off x="5845" y="3459"/>
                <a:ext cx="1532" cy="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圓角 51"/>
              <p:cNvSpPr/>
              <p:nvPr/>
            </p:nvSpPr>
            <p:spPr>
              <a:xfrm>
                <a:off x="5195" y="2358"/>
                <a:ext cx="649" cy="2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緩衝瓶</a:t>
                </a:r>
                <a:endParaRPr lang="zh-TW" altLang="en-US" b="1" dirty="0">
                  <a:solidFill>
                    <a:schemeClr val="tx1"/>
                  </a:solidFill>
                </a:endParaRPr>
              </a:p>
            </p:txBody>
          </p:sp>
          <p:sp>
            <p:nvSpPr>
              <p:cNvPr id="53" name="箭號: 向左 52"/>
              <p:cNvSpPr/>
              <p:nvPr/>
            </p:nvSpPr>
            <p:spPr>
              <a:xfrm>
                <a:off x="4684" y="3459"/>
                <a:ext cx="480" cy="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圓角 53"/>
              <p:cNvSpPr/>
              <p:nvPr/>
            </p:nvSpPr>
            <p:spPr>
              <a:xfrm>
                <a:off x="4020" y="2287"/>
                <a:ext cx="649" cy="2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rPr>
                  <a:t>乾燥瓶</a:t>
                </a:r>
                <a:endParaRPr lang="zh-TW" altLang="en-US" b="1" dirty="0">
                  <a:solidFill>
                    <a:schemeClr val="tx1"/>
                  </a:solidFill>
                </a:endParaRPr>
              </a:p>
            </p:txBody>
          </p:sp>
          <p:sp>
            <p:nvSpPr>
              <p:cNvPr id="55" name="箭號: 向左 54"/>
              <p:cNvSpPr/>
              <p:nvPr/>
            </p:nvSpPr>
            <p:spPr>
              <a:xfrm>
                <a:off x="2749" y="3459"/>
                <a:ext cx="1271" cy="2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流程圖: 替代程序 55"/>
              <p:cNvSpPr/>
              <p:nvPr/>
            </p:nvSpPr>
            <p:spPr>
              <a:xfrm>
                <a:off x="480" y="2358"/>
                <a:ext cx="2178" cy="15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rPr>
                  <a:t>CO</a:t>
                </a:r>
                <a:r>
                  <a:rPr lang="en-US" altLang="zh-TW" b="1" baseline="-25000" dirty="0">
                    <a:solidFill>
                      <a:schemeClr val="tx1"/>
                    </a:solidFill>
                  </a:rPr>
                  <a:t>2</a:t>
                </a:r>
                <a:r>
                  <a:rPr lang="zh-TW" altLang="en-US" b="1" dirty="0">
                    <a:solidFill>
                      <a:schemeClr val="tx1"/>
                    </a:solidFill>
                  </a:rPr>
                  <a:t>偵測器</a:t>
                </a:r>
                <a:endParaRPr lang="zh-TW" altLang="en-US" b="1" baseline="-25000" dirty="0">
                  <a:solidFill>
                    <a:schemeClr val="tx1"/>
                  </a:solidFill>
                </a:endParaRPr>
              </a:p>
            </p:txBody>
          </p:sp>
        </p:grpSp>
      </p:grpSp>
      <p:sp>
        <p:nvSpPr>
          <p:cNvPr id="4" name="文字方塊 3"/>
          <p:cNvSpPr txBox="1"/>
          <p:nvPr/>
        </p:nvSpPr>
        <p:spPr>
          <a:xfrm>
            <a:off x="346710" y="435610"/>
            <a:ext cx="4485640" cy="768350"/>
          </a:xfrm>
          <a:prstGeom prst="rect">
            <a:avLst/>
          </a:prstGeom>
          <a:noFill/>
        </p:spPr>
        <p:txBody>
          <a:bodyPr wrap="square" rtlCol="0">
            <a:spAutoFit/>
          </a:bodyPr>
          <a:p>
            <a:r>
              <a:rPr lang="zh-TW" altLang="en-US" sz="4400"/>
              <a:t>吸收程序示意圖</a:t>
            </a:r>
            <a:endParaRPr lang="zh-TW" altLang="en-US" sz="440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圖片 8"/>
          <p:cNvPicPr>
            <a:picLocks noChangeAspect="1"/>
          </p:cNvPicPr>
          <p:nvPr/>
        </p:nvPicPr>
        <p:blipFill>
          <a:blip r:embed="rId1"/>
          <a:stretch>
            <a:fillRect/>
          </a:stretch>
        </p:blipFill>
        <p:spPr>
          <a:xfrm>
            <a:off x="476250" y="1024255"/>
            <a:ext cx="10312400" cy="5601970"/>
          </a:xfrm>
          <a:prstGeom prst="rect">
            <a:avLst/>
          </a:prstGeom>
        </p:spPr>
      </p:pic>
      <p:sp>
        <p:nvSpPr>
          <p:cNvPr id="41" name="Rectangle 27"/>
          <p:cNvSpPr>
            <a:spLocks noGrp="1" noRot="1" noChangeAspect="1" noMove="1" noResize="1" noEditPoints="1" noAdjustHandles="1" noChangeArrowheads="1" noChangeShapeType="1" noTextEdit="1"/>
          </p:cNvSpPr>
          <p:nvPr/>
        </p:nvSpPr>
        <p:spPr>
          <a:xfrm>
            <a:off x="0" y="330200"/>
            <a:ext cx="377190" cy="1437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內容版面配置區 2"/>
          <p:cNvSpPr>
            <a:spLocks noGrp="1"/>
          </p:cNvSpPr>
          <p:nvPr>
            <p:ph idx="1"/>
          </p:nvPr>
        </p:nvSpPr>
        <p:spPr>
          <a:xfrm>
            <a:off x="376873" y="-533696"/>
            <a:ext cx="3243262" cy="2101850"/>
          </a:xfrm>
        </p:spPr>
        <p:txBody>
          <a:bodyPr vert="horz" lIns="91440" tIns="45720" rIns="91440" bIns="45720" rtlCol="0" anchor="ctr">
            <a:normAutofit/>
          </a:bodyPr>
          <a:lstStyle/>
          <a:p>
            <a:pPr marL="0" indent="0">
              <a:buNone/>
            </a:pPr>
            <a:r>
              <a:rPr lang="zh-TW" altLang="en-US" sz="4400" dirty="0"/>
              <a:t>甘特圖</a:t>
            </a:r>
            <a:endParaRPr lang="zh-TW" altLang="en-US" sz="4400" dirty="0"/>
          </a:p>
        </p:txBody>
      </p:sp>
      <p:sp>
        <p:nvSpPr>
          <p:cNvPr id="4" name="投影片編號版面配置區 3"/>
          <p:cNvSpPr>
            <a:spLocks noGrp="1"/>
          </p:cNvSpPr>
          <p:nvPr>
            <p:ph type="sldNum" sz="quarter" idx="12"/>
          </p:nvPr>
        </p:nvSpPr>
        <p:spPr/>
        <p:txBody>
          <a:bodyPr/>
          <a:lstStyle/>
          <a:p>
            <a:fld id="{D00AFB9F-9A76-4833-BBFA-BFD914C38B6B}" type="slidenum">
              <a:rPr lang="zh-TW" altLang="en-US" smtClean="0"/>
            </a:fld>
            <a:endParaRPr lang="zh-TW" altLang="en-US"/>
          </a:p>
        </p:txBody>
      </p:sp>
      <p:sp>
        <p:nvSpPr>
          <p:cNvPr id="10" name="矩形 9"/>
          <p:cNvSpPr/>
          <p:nvPr/>
        </p:nvSpPr>
        <p:spPr>
          <a:xfrm>
            <a:off x="10887075" y="5344795"/>
            <a:ext cx="142875" cy="733425"/>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11134725" y="4798060"/>
            <a:ext cx="1275715" cy="306705"/>
          </a:xfrm>
          <a:prstGeom prst="rect">
            <a:avLst/>
          </a:prstGeom>
          <a:noFill/>
        </p:spPr>
        <p:txBody>
          <a:bodyPr wrap="square" rtlCol="0">
            <a:spAutoFit/>
          </a:bodyPr>
          <a:lstStyle/>
          <a:p>
            <a:r>
              <a:rPr lang="zh-TW" altLang="en-US" sz="1400"/>
              <a:t>實際進度線</a:t>
            </a:r>
            <a:endParaRPr lang="zh-TW" altLang="en-US" sz="1400"/>
          </a:p>
        </p:txBody>
      </p:sp>
      <p:sp>
        <p:nvSpPr>
          <p:cNvPr id="15" name="文字方塊 14"/>
          <p:cNvSpPr txBox="1"/>
          <p:nvPr/>
        </p:nvSpPr>
        <p:spPr>
          <a:xfrm>
            <a:off x="11134725" y="5771515"/>
            <a:ext cx="1209040" cy="306705"/>
          </a:xfrm>
          <a:prstGeom prst="rect">
            <a:avLst/>
          </a:prstGeom>
          <a:noFill/>
        </p:spPr>
        <p:txBody>
          <a:bodyPr wrap="square" rtlCol="0">
            <a:spAutoFit/>
          </a:bodyPr>
          <a:lstStyle/>
          <a:p>
            <a:r>
              <a:rPr lang="zh-TW" altLang="en-US" sz="1400"/>
              <a:t>預設進度線</a:t>
            </a:r>
            <a:endParaRPr lang="zh-TW" altLang="en-US" sz="1400"/>
          </a:p>
        </p:txBody>
      </p:sp>
      <p:cxnSp>
        <p:nvCxnSpPr>
          <p:cNvPr id="5" name="直線接點 4"/>
          <p:cNvCxnSpPr/>
          <p:nvPr/>
        </p:nvCxnSpPr>
        <p:spPr>
          <a:xfrm>
            <a:off x="2930525" y="1024255"/>
            <a:ext cx="9525" cy="558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842895" y="1024255"/>
            <a:ext cx="1270" cy="5578475"/>
          </a:xfrm>
          <a:prstGeom prst="line">
            <a:avLst/>
          </a:prstGeom>
          <a:ln w="25400">
            <a:solidFill>
              <a:srgbClr val="0000CC"/>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10957560" y="4330700"/>
            <a:ext cx="1270" cy="774065"/>
          </a:xfrm>
          <a:prstGeom prst="line">
            <a:avLst/>
          </a:prstGeom>
          <a:ln w="25400">
            <a:solidFill>
              <a:srgbClr val="0000C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807</Words>
  <Application>WPS Presentation</Application>
  <PresentationFormat>寬螢幕</PresentationFormat>
  <Paragraphs>117</Paragraphs>
  <Slides>11</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9" baseType="lpstr">
      <vt:lpstr>Arial</vt:lpstr>
      <vt:lpstr>新細明體</vt:lpstr>
      <vt:lpstr>Wingdings</vt:lpstr>
      <vt:lpstr>Times New Roman</vt:lpstr>
      <vt:lpstr>標楷體</vt:lpstr>
      <vt:lpstr>Tahoma</vt:lpstr>
      <vt:lpstr>Calibri</vt:lpstr>
      <vt:lpstr>Microsoft YaHei</vt:lpstr>
      <vt:lpstr>SimSun</vt:lpstr>
      <vt:lpstr>Arial Unicode MS</vt:lpstr>
      <vt:lpstr>Calibri Light</vt:lpstr>
      <vt:lpstr>Arial Black</vt:lpstr>
      <vt:lpstr>Arial Rounded MT Bold</vt:lpstr>
      <vt:lpstr>黑体</vt:lpstr>
      <vt:lpstr>Calibri</vt:lpstr>
      <vt:lpstr>新細明體</vt:lpstr>
      <vt:lpstr>Office 主题</vt:lpstr>
      <vt:lpstr>Equation.KSEE3</vt:lpstr>
      <vt:lpstr>3D列印製作填充物以吸收CO2及解吸之研究</vt:lpstr>
      <vt:lpstr>目錄</vt:lpstr>
      <vt:lpstr>研究動機：</vt:lpstr>
      <vt:lpstr>實驗相關科目:普通化學 </vt:lpstr>
      <vt:lpstr>實驗相關科目:化學工程概論</vt:lpstr>
      <vt:lpstr> 學習目標:</vt:lpstr>
      <vt:lpstr>PowerPoint 演示文稿</vt:lpstr>
      <vt:lpstr>PowerPoint 演示文稿</vt:lpstr>
      <vt:lpstr>PowerPoint 演示文稿</vt:lpstr>
      <vt:lpstr>填充物進度報告：</vt:lpstr>
      <vt:lpstr>報告結束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余冠賢</dc:creator>
  <cp:lastModifiedBy>余冠賢</cp:lastModifiedBy>
  <cp:revision>26</cp:revision>
  <dcterms:created xsi:type="dcterms:W3CDTF">2021-03-06T11:29:00Z</dcterms:created>
  <dcterms:modified xsi:type="dcterms:W3CDTF">2021-03-29T10:41:50Z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1028-10.8.2.6994</vt:lpwstr>
  </property>
</Properties>
</file>