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7"/>
  </p:notesMasterIdLst>
  <p:sldIdLst>
    <p:sldId id="299" r:id="rId2"/>
    <p:sldId id="256" r:id="rId3"/>
    <p:sldId id="298" r:id="rId4"/>
    <p:sldId id="291" r:id="rId5"/>
    <p:sldId id="258" r:id="rId6"/>
    <p:sldId id="277" r:id="rId7"/>
    <p:sldId id="259" r:id="rId8"/>
    <p:sldId id="261" r:id="rId9"/>
    <p:sldId id="292" r:id="rId10"/>
    <p:sldId id="264" r:id="rId11"/>
    <p:sldId id="265" r:id="rId12"/>
    <p:sldId id="293" r:id="rId13"/>
    <p:sldId id="284" r:id="rId14"/>
    <p:sldId id="285" r:id="rId15"/>
    <p:sldId id="290" r:id="rId16"/>
    <p:sldId id="289" r:id="rId17"/>
    <p:sldId id="288" r:id="rId18"/>
    <p:sldId id="287" r:id="rId19"/>
    <p:sldId id="286" r:id="rId20"/>
    <p:sldId id="300" r:id="rId21"/>
    <p:sldId id="296" r:id="rId22"/>
    <p:sldId id="295" r:id="rId23"/>
    <p:sldId id="294" r:id="rId24"/>
    <p:sldId id="297" r:id="rId25"/>
    <p:sldId id="283" r:id="rId2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4660"/>
  </p:normalViewPr>
  <p:slideViewPr>
    <p:cSldViewPr>
      <p:cViewPr>
        <p:scale>
          <a:sx n="106" d="100"/>
          <a:sy n="106" d="100"/>
        </p:scale>
        <p:origin x="-9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1E159-C21E-45F3-BE7F-A470B17B31D2}" type="datetimeFigureOut">
              <a:rPr lang="zh-TW" altLang="en-US" smtClean="0"/>
              <a:pPr/>
              <a:t>2014/5/22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F31CBF-2245-490A-8F17-6AC38A4081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2945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31CBF-2245-490A-8F17-6AC38A4081C2}" type="slidenum">
              <a:rPr lang="zh-TW" altLang="en-US" smtClean="0"/>
              <a:pPr/>
              <a:t>19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BFE0A-5364-4D93-A679-52E7D34C0644}" type="datetimeFigureOut">
              <a:rPr lang="zh-TW" altLang="en-US" smtClean="0"/>
              <a:pPr/>
              <a:t>2014/5/22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1FEDC-8868-4122-8BE1-91A025224D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BFE0A-5364-4D93-A679-52E7D34C0644}" type="datetimeFigureOut">
              <a:rPr lang="zh-TW" altLang="en-US" smtClean="0"/>
              <a:pPr/>
              <a:t>2014/5/22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1FEDC-8868-4122-8BE1-91A025224D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BFE0A-5364-4D93-A679-52E7D34C0644}" type="datetimeFigureOut">
              <a:rPr lang="zh-TW" altLang="en-US" smtClean="0"/>
              <a:pPr/>
              <a:t>2014/5/22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1FEDC-8868-4122-8BE1-91A025224D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BFE0A-5364-4D93-A679-52E7D34C0644}" type="datetimeFigureOut">
              <a:rPr lang="zh-TW" altLang="en-US" smtClean="0"/>
              <a:pPr/>
              <a:t>2014/5/22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1FEDC-8868-4122-8BE1-91A025224D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BFE0A-5364-4D93-A679-52E7D34C0644}" type="datetimeFigureOut">
              <a:rPr lang="zh-TW" altLang="en-US" smtClean="0"/>
              <a:pPr/>
              <a:t>2014/5/22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1FEDC-8868-4122-8BE1-91A025224D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BFE0A-5364-4D93-A679-52E7D34C0644}" type="datetimeFigureOut">
              <a:rPr lang="zh-TW" altLang="en-US" smtClean="0"/>
              <a:pPr/>
              <a:t>2014/5/22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1FEDC-8868-4122-8BE1-91A025224D6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BFE0A-5364-4D93-A679-52E7D34C0644}" type="datetimeFigureOut">
              <a:rPr lang="zh-TW" altLang="en-US" smtClean="0"/>
              <a:pPr/>
              <a:t>2014/5/22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1FEDC-8868-4122-8BE1-91A025224D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BFE0A-5364-4D93-A679-52E7D34C0644}" type="datetimeFigureOut">
              <a:rPr lang="zh-TW" altLang="en-US" smtClean="0"/>
              <a:pPr/>
              <a:t>2014/5/22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1FEDC-8868-4122-8BE1-91A025224D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BFE0A-5364-4D93-A679-52E7D34C0644}" type="datetimeFigureOut">
              <a:rPr lang="zh-TW" altLang="en-US" smtClean="0"/>
              <a:pPr/>
              <a:t>2014/5/22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1FEDC-8868-4122-8BE1-91A025224D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BFE0A-5364-4D93-A679-52E7D34C0644}" type="datetimeFigureOut">
              <a:rPr lang="zh-TW" altLang="en-US" smtClean="0"/>
              <a:pPr/>
              <a:t>2014/5/22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EB1FEDC-8868-4122-8BE1-91A025224D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BFE0A-5364-4D93-A679-52E7D34C0644}" type="datetimeFigureOut">
              <a:rPr lang="zh-TW" altLang="en-US" smtClean="0"/>
              <a:pPr/>
              <a:t>2014/5/22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1FEDC-8868-4122-8BE1-91A025224D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F0BFE0A-5364-4D93-A679-52E7D34C0644}" type="datetimeFigureOut">
              <a:rPr lang="zh-TW" altLang="en-US" smtClean="0"/>
              <a:pPr/>
              <a:t>2014/5/22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EB1FEDC-8868-4122-8BE1-91A025224D6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5328592" cy="1204306"/>
          </a:xfrm>
        </p:spPr>
        <p:txBody>
          <a:bodyPr/>
          <a:lstStyle/>
          <a:p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10202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讀書會</a:t>
            </a:r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788024" y="2564904"/>
            <a:ext cx="4355976" cy="4293096"/>
          </a:xfrm>
        </p:spPr>
        <p:txBody>
          <a:bodyPr>
            <a:normAutofit/>
          </a:bodyPr>
          <a:lstStyle/>
          <a:p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指導老師：</a:t>
            </a: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20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20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en-US" sz="220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陳金英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老師</a:t>
            </a: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讀書會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成員</a:t>
            </a:r>
            <a:r>
              <a:rPr lang="en-US" altLang="zh-TW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</a:p>
          <a:p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葉惠彬</a:t>
            </a: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郭芳吟</a:t>
            </a: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周鈺婷</a:t>
            </a: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葉名晏</a:t>
            </a: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陳思羽</a:t>
            </a: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呂雅雯</a:t>
            </a: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g41m64bit\AppData\Local\Microsoft\Windows\Temporary Internet Files\Content.IE5\QV8611U1\MC90029093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780928"/>
            <a:ext cx="862261" cy="129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g41m64bit\AppData\Local\Microsoft\Windows\Temporary Internet Files\Content.IE5\QV8611U1\MC90029093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80728"/>
            <a:ext cx="862261" cy="1295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1979415" y="1293445"/>
            <a:ext cx="3348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b="1" dirty="0" smtClean="0"/>
              <a:t>燈泡</a:t>
            </a:r>
            <a:r>
              <a:rPr lang="en-US" altLang="zh-TW" sz="2000" b="1" dirty="0" smtClean="0"/>
              <a:t>1</a:t>
            </a:r>
            <a:r>
              <a:rPr lang="zh-TW" altLang="en-US" sz="2000" dirty="0" smtClean="0"/>
              <a:t>   </a:t>
            </a:r>
            <a:r>
              <a:rPr lang="zh-TW" altLang="zh-TW" sz="2000" dirty="0" smtClean="0"/>
              <a:t>我們</a:t>
            </a:r>
            <a:r>
              <a:rPr lang="zh-TW" altLang="zh-TW" sz="2000" dirty="0"/>
              <a:t>已經知道的事物</a:t>
            </a:r>
            <a:endParaRPr lang="zh-TW" altLang="en-US" sz="20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1979415" y="3000000"/>
            <a:ext cx="28676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000" b="1" dirty="0"/>
              <a:t>燈泡</a:t>
            </a:r>
            <a:r>
              <a:rPr lang="en-US" altLang="zh-TW" sz="2000" b="1" dirty="0" smtClean="0"/>
              <a:t>2</a:t>
            </a:r>
            <a:r>
              <a:rPr lang="zh-TW" altLang="en-US" sz="2000" b="1" dirty="0" smtClean="0"/>
              <a:t>  </a:t>
            </a:r>
            <a:r>
              <a:rPr lang="en-US" altLang="zh-TW" sz="2000" b="1" dirty="0" smtClean="0"/>
              <a:t> </a:t>
            </a:r>
            <a:r>
              <a:rPr lang="zh-TW" altLang="zh-TW" sz="2000" dirty="0"/>
              <a:t>另一件我們已經知道</a:t>
            </a:r>
            <a:r>
              <a:rPr lang="zh-TW" altLang="zh-TW" sz="2000" dirty="0" smtClean="0"/>
              <a:t>、但和燈泡</a:t>
            </a:r>
            <a:r>
              <a:rPr lang="en-US" altLang="zh-TW" sz="2000" dirty="0" smtClean="0">
                <a:effectLst/>
              </a:rPr>
              <a:t>1</a:t>
            </a:r>
            <a:r>
              <a:rPr lang="zh-TW" altLang="zh-TW" sz="2000" dirty="0" smtClean="0"/>
              <a:t>無關的事物</a:t>
            </a:r>
            <a:r>
              <a:rPr lang="zh-TW" altLang="zh-TW" sz="2000" dirty="0" smtClean="0">
                <a:effectLst/>
              </a:rPr>
              <a:t> </a:t>
            </a:r>
            <a:endParaRPr lang="zh-TW" altLang="en-US" sz="2000" dirty="0"/>
          </a:p>
        </p:txBody>
      </p:sp>
      <p:pic>
        <p:nvPicPr>
          <p:cNvPr id="2052" name="Picture 4" descr="C:\Users\g41m64bit\AppData\Local\Microsoft\Windows\Temporary Internet Files\Content.IE5\WACVLPRQ\MC900236650[1].wm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957662"/>
            <a:ext cx="1152144" cy="1692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字方塊 5"/>
          <p:cNvSpPr txBox="1"/>
          <p:nvPr/>
        </p:nvSpPr>
        <p:spPr>
          <a:xfrm>
            <a:off x="6588224" y="2861500"/>
            <a:ext cx="229169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000" b="1" dirty="0" smtClean="0"/>
              <a:t>燈泡</a:t>
            </a:r>
            <a:r>
              <a:rPr lang="en-US" altLang="zh-TW" sz="2000" b="1" dirty="0" smtClean="0"/>
              <a:t>3</a:t>
            </a:r>
            <a:r>
              <a:rPr lang="en-US" altLang="zh-TW" sz="2000" dirty="0" smtClean="0"/>
              <a:t> </a:t>
            </a:r>
            <a:r>
              <a:rPr lang="zh-TW" altLang="en-US" sz="2000" dirty="0" smtClean="0"/>
              <a:t>   </a:t>
            </a:r>
            <a:r>
              <a:rPr lang="zh-TW" altLang="zh-TW" sz="2000" dirty="0" smtClean="0"/>
              <a:t>將燈泡</a:t>
            </a:r>
            <a:r>
              <a:rPr lang="en-US" altLang="zh-TW" sz="2000" dirty="0" smtClean="0"/>
              <a:t>1</a:t>
            </a:r>
            <a:r>
              <a:rPr lang="zh-TW" altLang="zh-TW" sz="2000" dirty="0" smtClean="0"/>
              <a:t>和燈泡</a:t>
            </a:r>
            <a:r>
              <a:rPr lang="en-US" altLang="zh-TW" sz="2000" dirty="0" smtClean="0"/>
              <a:t>2</a:t>
            </a:r>
            <a:r>
              <a:rPr lang="zh-TW" altLang="zh-TW" sz="2000" dirty="0" smtClean="0"/>
              <a:t>結合，產生新點子</a:t>
            </a:r>
          </a:p>
          <a:p>
            <a:endParaRPr lang="zh-TW" altLang="en-US" dirty="0"/>
          </a:p>
        </p:txBody>
      </p:sp>
      <p:sp>
        <p:nvSpPr>
          <p:cNvPr id="7" name="燕尾形向右箭號 6"/>
          <p:cNvSpPr/>
          <p:nvPr/>
        </p:nvSpPr>
        <p:spPr>
          <a:xfrm rot="1041817">
            <a:off x="5171893" y="1685772"/>
            <a:ext cx="989644" cy="674922"/>
          </a:xfrm>
          <a:prstGeom prst="notch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燕尾形向右箭號 10"/>
          <p:cNvSpPr/>
          <p:nvPr/>
        </p:nvSpPr>
        <p:spPr>
          <a:xfrm rot="20335971">
            <a:off x="5186324" y="2640031"/>
            <a:ext cx="1019978" cy="695641"/>
          </a:xfrm>
          <a:prstGeom prst="notch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/>
          <p:cNvSpPr txBox="1"/>
          <p:nvPr/>
        </p:nvSpPr>
        <p:spPr>
          <a:xfrm>
            <a:off x="2411760" y="4437112"/>
            <a:ext cx="2377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dirty="0"/>
              <a:t>▲</a:t>
            </a:r>
            <a:r>
              <a:rPr lang="zh-TW" altLang="zh-TW" sz="1600" dirty="0"/>
              <a:t>燈泡圖示解釋創意</a:t>
            </a:r>
          </a:p>
          <a:p>
            <a:endParaRPr lang="zh-TW" altLang="en-US" dirty="0"/>
          </a:p>
        </p:txBody>
      </p:sp>
      <p:sp>
        <p:nvSpPr>
          <p:cNvPr id="12" name="標題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7520940" cy="792088"/>
          </a:xfrm>
        </p:spPr>
        <p:txBody>
          <a:bodyPr/>
          <a:lstStyle/>
          <a:p>
            <a:pPr marL="571500" indent="-571500"/>
            <a:r>
              <a:rPr lang="en-US" altLang="zh-TW" sz="4000" b="1" dirty="0" smtClean="0"/>
              <a:t>2.</a:t>
            </a:r>
            <a:r>
              <a:rPr lang="zh-TW" altLang="en-US" sz="4000" b="1" dirty="0" smtClean="0"/>
              <a:t>燈泡   </a:t>
            </a:r>
            <a:r>
              <a:rPr lang="zh-TW" altLang="en-US" sz="3600" dirty="0" smtClean="0">
                <a:solidFill>
                  <a:srgbClr val="FF0000"/>
                </a:solidFill>
              </a:rPr>
              <a:t>點子和想法的比喻</a:t>
            </a:r>
            <a:endParaRPr lang="zh-TW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7654534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3600" b="1" dirty="0" smtClean="0"/>
              <a:t>真的</a:t>
            </a:r>
            <a:r>
              <a:rPr lang="zh-TW" altLang="en-US" sz="3600" b="1" dirty="0"/>
              <a:t>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Blip>
                <a:blip r:embed="rId2"/>
              </a:buBlip>
            </a:pPr>
            <a:r>
              <a:rPr lang="zh-TW" altLang="zh-TW" sz="2400" b="0" dirty="0"/>
              <a:t>滾珠式體香劑＝體香劑＋原子筆</a:t>
            </a:r>
          </a:p>
          <a:p>
            <a:pPr lvl="0">
              <a:buBlip>
                <a:blip r:embed="rId2"/>
              </a:buBlip>
            </a:pPr>
            <a:r>
              <a:rPr lang="zh-TW" altLang="zh-TW" sz="2400" b="0" dirty="0"/>
              <a:t>立可白＝打錯字＋油漆</a:t>
            </a:r>
          </a:p>
          <a:p>
            <a:pPr lvl="0">
              <a:buBlip>
                <a:blip r:embed="rId2"/>
              </a:buBlip>
            </a:pPr>
            <a:r>
              <a:rPr lang="zh-TW" altLang="zh-TW" sz="2400" b="0" dirty="0"/>
              <a:t>舊式投影機＝鏡頭＋光</a:t>
            </a:r>
          </a:p>
          <a:p>
            <a:pPr lvl="0">
              <a:buBlip>
                <a:blip r:embed="rId2"/>
              </a:buBlip>
            </a:pPr>
            <a:r>
              <a:rPr lang="zh-TW" altLang="zh-TW" sz="2400" b="0" dirty="0"/>
              <a:t>支票＝文字的承諾＋金錢</a:t>
            </a:r>
          </a:p>
          <a:p>
            <a:pPr lvl="0">
              <a:buBlip>
                <a:blip r:embed="rId2"/>
              </a:buBlip>
            </a:pPr>
            <a:r>
              <a:rPr lang="zh-TW" altLang="zh-TW" sz="2400" b="0" dirty="0"/>
              <a:t>手錶＝時鐘＋帶子</a:t>
            </a:r>
          </a:p>
          <a:p>
            <a:pPr lvl="0">
              <a:buBlip>
                <a:blip r:embed="rId2"/>
              </a:buBlip>
            </a:pPr>
            <a:r>
              <a:rPr lang="zh-TW" altLang="zh-TW" sz="2400" b="0" dirty="0"/>
              <a:t>笑話＝可預期的故事＋出乎意料的故事</a:t>
            </a:r>
          </a:p>
          <a:p>
            <a:pPr marL="0" indent="0"/>
            <a:endParaRPr lang="zh-TW" altLang="en-US" dirty="0"/>
          </a:p>
        </p:txBody>
      </p:sp>
      <p:pic>
        <p:nvPicPr>
          <p:cNvPr id="6147" name="Picture 3" descr="C:\Users\g41m64bit\AppData\Local\Microsoft\Windows\Temporary Internet Files\Content.IE5\FYJ1U0K8\MC90044193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549364"/>
            <a:ext cx="2160240" cy="2083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20988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683568" y="1556792"/>
            <a:ext cx="7776864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571500" lvl="0" indent="-571500" algn="ctr">
              <a:spcBef>
                <a:spcPct val="0"/>
              </a:spcBef>
            </a:pPr>
            <a:r>
              <a:rPr lang="zh-TW" altLang="en-US" sz="6600" b="1" cap="all" dirty="0" smtClean="0">
                <a:latin typeface="+mj-ea"/>
                <a:ea typeface="+mj-ea"/>
              </a:rPr>
              <a:t>創意聯結</a:t>
            </a:r>
            <a:endParaRPr kumimoji="0" lang="zh-TW" altLang="en-US" sz="6600" b="1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j-cs"/>
            </a:endParaRPr>
          </a:p>
        </p:txBody>
      </p:sp>
      <p:pic>
        <p:nvPicPr>
          <p:cNvPr id="5" name="圖片 4" descr="C:\Users\g41m64bit\AppData\Local\Microsoft\Windows\Temporary Internet Files\Content.IE5\FYJ1U0K8\MC900236650[1].wm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212976"/>
            <a:ext cx="1440160" cy="20000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683568" y="620688"/>
            <a:ext cx="7848872" cy="5112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zh-TW" altLang="en-US" sz="2000" b="1" dirty="0" smtClean="0">
                <a:latin typeface="+mj-ea"/>
                <a:ea typeface="+mj-ea"/>
              </a:rPr>
              <a:t>創意是</a:t>
            </a:r>
            <a:r>
              <a:rPr lang="zh-TW" altLang="en-US" sz="2800" b="1" dirty="0" smtClean="0">
                <a:solidFill>
                  <a:srgbClr val="FF0000"/>
                </a:solidFill>
                <a:latin typeface="+mj-ea"/>
                <a:ea typeface="+mj-ea"/>
              </a:rPr>
              <a:t>熟能生巧</a:t>
            </a:r>
            <a:endParaRPr lang="en-US" altLang="zh-TW" sz="2800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lang="zh-TW" altLang="en-US" sz="2000" b="1" dirty="0" smtClean="0">
                <a:latin typeface="+mj-ea"/>
                <a:ea typeface="+mj-ea"/>
              </a:rPr>
              <a:t>堅持下去，就會愈做愈好。有句話說「熟能生巧」，意思就是同</a:t>
            </a:r>
            <a:endParaRPr lang="en-US" altLang="zh-TW" sz="2000" b="1" dirty="0" smtClean="0">
              <a:latin typeface="+mj-ea"/>
              <a:ea typeface="+mj-ea"/>
            </a:endParaRPr>
          </a:p>
          <a:p>
            <a:r>
              <a:rPr lang="zh-TW" altLang="en-US" sz="2000" b="1" dirty="0" smtClean="0">
                <a:latin typeface="+mj-ea"/>
                <a:ea typeface="+mj-ea"/>
              </a:rPr>
              <a:t>一件事做愈多次，就會愈來愈清楚</a:t>
            </a:r>
            <a:r>
              <a:rPr lang="en-US" altLang="zh-TW" sz="2000" b="1" dirty="0" smtClean="0">
                <a:latin typeface="+mj-ea"/>
                <a:ea typeface="+mj-ea"/>
              </a:rPr>
              <a:t>!</a:t>
            </a:r>
          </a:p>
          <a:p>
            <a:endParaRPr lang="en-US" altLang="zh-TW" sz="2000" b="1" dirty="0" smtClean="0">
              <a:latin typeface="+mj-ea"/>
              <a:ea typeface="+mj-ea"/>
            </a:endParaRPr>
          </a:p>
          <a:p>
            <a:pPr lvl="0">
              <a:buFont typeface="Wingdings" pitchFamily="2" charset="2"/>
              <a:buChar char="ü"/>
            </a:pPr>
            <a:r>
              <a:rPr lang="zh-TW" altLang="en-US" sz="2000" b="1" dirty="0" smtClean="0">
                <a:latin typeface="+mj-ea"/>
                <a:ea typeface="+mj-ea"/>
              </a:rPr>
              <a:t>創意是</a:t>
            </a:r>
            <a:r>
              <a:rPr lang="zh-TW" altLang="en-US" sz="2800" b="1" dirty="0" smtClean="0">
                <a:solidFill>
                  <a:srgbClr val="FF0000"/>
                </a:solidFill>
                <a:latin typeface="+mj-ea"/>
                <a:ea typeface="+mj-ea"/>
              </a:rPr>
              <a:t>破除舊習慣</a:t>
            </a:r>
            <a:endParaRPr lang="en-US" altLang="zh-TW" sz="2800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 lvl="0"/>
            <a:r>
              <a:rPr lang="zh-TW" altLang="en-US" sz="2000" b="1" dirty="0" smtClean="0">
                <a:latin typeface="+mj-ea"/>
                <a:ea typeface="+mj-ea"/>
              </a:rPr>
              <a:t>改變是一個痛苦的過程，必須</a:t>
            </a:r>
            <a:r>
              <a:rPr lang="zh-TW" altLang="en-US" sz="2000" b="1" dirty="0" smtClean="0">
                <a:solidFill>
                  <a:srgbClr val="C00000"/>
                </a:solidFill>
                <a:latin typeface="+mj-ea"/>
                <a:ea typeface="+mj-ea"/>
              </a:rPr>
              <a:t>「受到更高目標的激勵，讓你願意放棄眼前想要的，去交換你想要的未來」</a:t>
            </a:r>
            <a:endParaRPr lang="en-US" altLang="zh-TW" sz="2000" b="1" dirty="0" smtClean="0">
              <a:solidFill>
                <a:srgbClr val="C00000"/>
              </a:solidFill>
              <a:latin typeface="+mj-ea"/>
              <a:ea typeface="+mj-ea"/>
            </a:endParaRPr>
          </a:p>
          <a:p>
            <a:pPr lvl="0"/>
            <a:endParaRPr lang="en-US" altLang="zh-TW" sz="2000" b="1" dirty="0" smtClean="0">
              <a:latin typeface="+mj-ea"/>
              <a:ea typeface="+mj-ea"/>
            </a:endParaRPr>
          </a:p>
          <a:p>
            <a:pPr lvl="0">
              <a:buFont typeface="Wingdings" pitchFamily="2" charset="2"/>
              <a:buChar char="ü"/>
            </a:pPr>
            <a:r>
              <a:rPr lang="zh-TW" altLang="en-US" sz="2000" b="1" dirty="0" smtClean="0">
                <a:latin typeface="+mj-ea"/>
                <a:ea typeface="+mj-ea"/>
              </a:rPr>
              <a:t>創意是</a:t>
            </a:r>
            <a:r>
              <a:rPr lang="zh-TW" altLang="en-US" sz="2800" b="1" dirty="0" smtClean="0">
                <a:solidFill>
                  <a:srgbClr val="FF0000"/>
                </a:solidFill>
                <a:latin typeface="+mj-ea"/>
                <a:ea typeface="+mj-ea"/>
              </a:rPr>
              <a:t>養成創意思考的習慣</a:t>
            </a:r>
            <a:endParaRPr lang="en-US" altLang="zh-TW" sz="2800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 lvl="0"/>
            <a:r>
              <a:rPr lang="zh-TW" altLang="en-US" sz="2000" b="1" dirty="0" smtClean="0">
                <a:latin typeface="+mj-ea"/>
                <a:ea typeface="+mj-ea"/>
              </a:rPr>
              <a:t>通過學習和練習而掌握，養成每次針對問題都能主動探尋創意解決方法的習慣</a:t>
            </a:r>
            <a:endParaRPr lang="en-US" altLang="zh-TW" sz="2000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 lvl="0"/>
            <a:endParaRPr lang="en-US" altLang="zh-TW" sz="2800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 lvl="0"/>
            <a:endParaRPr lang="en-US" altLang="zh-TW" sz="2800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 lvl="0">
              <a:buBlip>
                <a:blip r:embed="rId2"/>
              </a:buBlip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683568" y="1556792"/>
            <a:ext cx="7776864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571500" lvl="0" indent="-571500" algn="ctr">
              <a:spcBef>
                <a:spcPct val="0"/>
              </a:spcBef>
            </a:pPr>
            <a:r>
              <a:rPr kumimoji="0" lang="zh-TW" altLang="en-US" sz="6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j-cs"/>
              </a:rPr>
              <a:t>獲得創意</a:t>
            </a:r>
            <a:endParaRPr kumimoji="0" lang="zh-TW" altLang="en-US" sz="6600" b="1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j-cs"/>
            </a:endParaRPr>
          </a:p>
        </p:txBody>
      </p:sp>
      <p:pic>
        <p:nvPicPr>
          <p:cNvPr id="5" name="Picture 7" descr="C:\Users\g41m64bit\AppData\Local\Microsoft\Windows\Temporary Internet Files\Content.IE5\QV8611U1\MC90042114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996952"/>
            <a:ext cx="2612582" cy="1845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5576" y="44624"/>
            <a:ext cx="7520940" cy="792088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zh-TW" altLang="en-US" sz="3600" b="1" dirty="0" smtClean="0"/>
              <a:t>精緻的屍體</a:t>
            </a:r>
            <a:endParaRPr lang="zh-TW" altLang="en-US" sz="36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980728"/>
            <a:ext cx="7992888" cy="4032448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zh-TW" altLang="en-US" sz="2400" dirty="0" smtClean="0">
                <a:solidFill>
                  <a:srgbClr val="FF0000"/>
                </a:solidFill>
                <a:latin typeface="+mj-ea"/>
                <a:ea typeface="+mj-ea"/>
              </a:rPr>
              <a:t>超現實主義藝術創作中，有一個獲得創意點子的方法</a:t>
            </a:r>
            <a:endParaRPr lang="en-US" altLang="zh-TW" sz="2400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400" dirty="0" smtClean="0">
                <a:solidFill>
                  <a:srgbClr val="FF0000"/>
                </a:solidFill>
                <a:latin typeface="+mj-ea"/>
                <a:ea typeface="+mj-ea"/>
              </a:rPr>
              <a:t>叫作</a:t>
            </a:r>
            <a:r>
              <a:rPr lang="en-US" altLang="zh-TW" sz="2400" dirty="0" smtClean="0">
                <a:solidFill>
                  <a:srgbClr val="FF0000"/>
                </a:solidFill>
                <a:latin typeface="+mj-ea"/>
                <a:ea typeface="+mj-ea"/>
              </a:rPr>
              <a:t>”</a:t>
            </a:r>
            <a:r>
              <a:rPr lang="zh-TW" altLang="en-US" sz="2400" dirty="0" smtClean="0">
                <a:solidFill>
                  <a:srgbClr val="FF0000"/>
                </a:solidFill>
                <a:latin typeface="+mj-ea"/>
                <a:ea typeface="+mj-ea"/>
              </a:rPr>
              <a:t>精緻的屍體  </a:t>
            </a:r>
            <a:r>
              <a:rPr lang="en-US" altLang="zh-TW" sz="2400" dirty="0" smtClean="0">
                <a:solidFill>
                  <a:srgbClr val="FF0000"/>
                </a:solidFill>
                <a:latin typeface="+mj-ea"/>
                <a:ea typeface="+mj-ea"/>
              </a:rPr>
              <a:t>”</a:t>
            </a:r>
          </a:p>
          <a:p>
            <a:pPr>
              <a:defRPr/>
            </a:pPr>
            <a:r>
              <a:rPr lang="zh-TW" altLang="en-US" sz="2400" dirty="0" smtClean="0">
                <a:latin typeface="+mj-ea"/>
                <a:ea typeface="+mj-ea"/>
              </a:rPr>
              <a:t>方法</a:t>
            </a:r>
            <a:r>
              <a:rPr lang="en-US" altLang="zh-TW" sz="2400" dirty="0" smtClean="0">
                <a:latin typeface="+mj-ea"/>
                <a:ea typeface="+mj-ea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zh-TW" altLang="en-US" sz="2800" dirty="0" smtClean="0">
                <a:latin typeface="+mj-ea"/>
                <a:ea typeface="+mj-ea"/>
              </a:rPr>
              <a:t>一人想</a:t>
            </a:r>
            <a:r>
              <a:rPr lang="zh-TW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形容詞</a:t>
            </a:r>
            <a:endParaRPr lang="en-US" altLang="zh-TW" sz="2800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Font typeface="Arial" pitchFamily="34" charset="0"/>
              <a:buChar char="•"/>
            </a:pPr>
            <a:r>
              <a:rPr lang="zh-TW" altLang="en-US" sz="2800" dirty="0" smtClean="0">
                <a:latin typeface="+mj-ea"/>
                <a:ea typeface="+mj-ea"/>
              </a:rPr>
              <a:t>一人想</a:t>
            </a:r>
            <a:r>
              <a:rPr lang="zh-TW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名詞</a:t>
            </a:r>
            <a:endParaRPr lang="en-US" altLang="zh-TW" sz="2800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Font typeface="Arial" pitchFamily="34" charset="0"/>
              <a:buChar char="•"/>
            </a:pPr>
            <a:r>
              <a:rPr lang="zh-TW" altLang="en-US" sz="2800" dirty="0" smtClean="0">
                <a:latin typeface="+mj-ea"/>
                <a:ea typeface="+mj-ea"/>
              </a:rPr>
              <a:t>一人想</a:t>
            </a:r>
            <a:r>
              <a:rPr lang="zh-TW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動詞</a:t>
            </a:r>
            <a:endParaRPr lang="en-US" altLang="zh-TW" sz="2800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Font typeface="Arial" pitchFamily="34" charset="0"/>
              <a:buChar char="•"/>
            </a:pPr>
            <a:r>
              <a:rPr lang="zh-TW" altLang="en-US" sz="2800" dirty="0" smtClean="0">
                <a:latin typeface="+mj-ea"/>
                <a:ea typeface="+mj-ea"/>
              </a:rPr>
              <a:t>再來一個</a:t>
            </a:r>
            <a:r>
              <a:rPr lang="zh-TW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形容詞</a:t>
            </a:r>
            <a:endParaRPr lang="en-US" altLang="zh-TW" sz="2800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Font typeface="Arial" pitchFamily="34" charset="0"/>
              <a:buChar char="•"/>
            </a:pPr>
            <a:r>
              <a:rPr lang="zh-TW" altLang="en-US" sz="2800" dirty="0" smtClean="0">
                <a:latin typeface="+mj-ea"/>
                <a:ea typeface="+mj-ea"/>
              </a:rPr>
              <a:t>最後來一個</a:t>
            </a:r>
            <a:r>
              <a:rPr lang="zh-TW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名詞</a:t>
            </a:r>
            <a:endParaRPr lang="en-US" altLang="zh-TW" sz="2800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endParaRPr lang="zh-TW" altLang="en-US" dirty="0">
              <a:latin typeface="+mj-ea"/>
              <a:ea typeface="+mj-ea"/>
            </a:endParaRPr>
          </a:p>
        </p:txBody>
      </p:sp>
      <p:pic>
        <p:nvPicPr>
          <p:cNvPr id="4" name="圖片 3" descr="04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1989138"/>
            <a:ext cx="360045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idx="1"/>
          </p:nvPr>
        </p:nvSpPr>
        <p:spPr>
          <a:xfrm>
            <a:off x="467544" y="548680"/>
            <a:ext cx="8280920" cy="43204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sz="3200" dirty="0" smtClean="0">
                <a:latin typeface="+mj-ea"/>
                <a:ea typeface="+mj-ea"/>
              </a:rPr>
              <a:t>有群超現實主義藝術家們就是把他們各拼好</a:t>
            </a:r>
            <a:endParaRPr lang="en-US" altLang="zh-TW" sz="3200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3200" dirty="0" smtClean="0">
                <a:latin typeface="+mj-ea"/>
                <a:ea typeface="+mj-ea"/>
              </a:rPr>
              <a:t>的詞合併起來</a:t>
            </a:r>
            <a:endParaRPr lang="en-US" altLang="zh-TW" sz="3200" dirty="0" smtClean="0">
              <a:latin typeface="+mj-ea"/>
              <a:ea typeface="+mj-ea"/>
            </a:endParaRPr>
          </a:p>
          <a:p>
            <a:pPr>
              <a:defRPr/>
            </a:pPr>
            <a:endParaRPr lang="en-US" altLang="zh-TW" sz="3200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en-US" altLang="zh-TW" sz="3200" dirty="0" smtClean="0">
                <a:latin typeface="+mj-ea"/>
                <a:ea typeface="+mj-ea"/>
              </a:rPr>
              <a:t>“le </a:t>
            </a:r>
            <a:r>
              <a:rPr lang="en-US" altLang="zh-TW" sz="3200" dirty="0" err="1" smtClean="0">
                <a:latin typeface="+mj-ea"/>
                <a:ea typeface="+mj-ea"/>
              </a:rPr>
              <a:t>cadavre</a:t>
            </a:r>
            <a:r>
              <a:rPr lang="en-US" altLang="zh-TW" sz="3200" dirty="0" smtClean="0">
                <a:latin typeface="+mj-ea"/>
                <a:ea typeface="+mj-ea"/>
              </a:rPr>
              <a:t> </a:t>
            </a:r>
            <a:r>
              <a:rPr lang="en-US" altLang="zh-TW" sz="3200" dirty="0" err="1" smtClean="0">
                <a:latin typeface="+mj-ea"/>
                <a:ea typeface="+mj-ea"/>
              </a:rPr>
              <a:t>exquis</a:t>
            </a:r>
            <a:r>
              <a:rPr lang="en-US" altLang="zh-TW" sz="3200" dirty="0" smtClean="0">
                <a:latin typeface="+mj-ea"/>
                <a:ea typeface="+mj-ea"/>
              </a:rPr>
              <a:t> </a:t>
            </a:r>
            <a:r>
              <a:rPr lang="en-US" altLang="zh-TW" sz="3200" dirty="0" err="1" smtClean="0">
                <a:latin typeface="+mj-ea"/>
                <a:ea typeface="+mj-ea"/>
              </a:rPr>
              <a:t>boira</a:t>
            </a:r>
            <a:r>
              <a:rPr lang="en-US" altLang="zh-TW" sz="3200" dirty="0" smtClean="0">
                <a:latin typeface="+mj-ea"/>
                <a:ea typeface="+mj-ea"/>
              </a:rPr>
              <a:t> le </a:t>
            </a:r>
            <a:r>
              <a:rPr lang="en-US" altLang="zh-TW" sz="3200" dirty="0" err="1" smtClean="0">
                <a:latin typeface="+mj-ea"/>
                <a:ea typeface="+mj-ea"/>
              </a:rPr>
              <a:t>vin</a:t>
            </a:r>
            <a:r>
              <a:rPr lang="en-US" altLang="zh-TW" sz="3200" dirty="0" smtClean="0">
                <a:latin typeface="+mj-ea"/>
                <a:ea typeface="+mj-ea"/>
              </a:rPr>
              <a:t> nouveau”</a:t>
            </a:r>
          </a:p>
          <a:p>
            <a:pPr>
              <a:defRPr/>
            </a:pPr>
            <a:r>
              <a:rPr lang="en-US" altLang="zh-TW" sz="3600" dirty="0" smtClean="0">
                <a:latin typeface="+mj-ea"/>
                <a:ea typeface="+mj-ea"/>
              </a:rPr>
              <a:t>“</a:t>
            </a:r>
            <a:r>
              <a:rPr lang="zh-TW" altLang="en-US" sz="3600" dirty="0" smtClean="0">
                <a:solidFill>
                  <a:srgbClr val="FF0000"/>
                </a:solidFill>
                <a:latin typeface="+mj-ea"/>
                <a:ea typeface="+mj-ea"/>
              </a:rPr>
              <a:t>精緻的</a:t>
            </a:r>
            <a:r>
              <a:rPr lang="zh-TW" altLang="en-US" sz="3600" dirty="0" smtClean="0">
                <a:solidFill>
                  <a:srgbClr val="7030A0"/>
                </a:solidFill>
                <a:latin typeface="+mj-ea"/>
                <a:ea typeface="+mj-ea"/>
              </a:rPr>
              <a:t>屍體</a:t>
            </a:r>
            <a:r>
              <a:rPr lang="zh-TW" altLang="en-US" sz="3600" dirty="0" smtClean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將要喝掉</a:t>
            </a:r>
            <a:r>
              <a:rPr lang="zh-TW" altLang="en-US" sz="3600" dirty="0" smtClean="0">
                <a:solidFill>
                  <a:srgbClr val="7030A0"/>
                </a:solidFill>
                <a:latin typeface="+mj-ea"/>
                <a:ea typeface="+mj-ea"/>
              </a:rPr>
              <a:t>那杯</a:t>
            </a:r>
            <a:r>
              <a:rPr lang="zh-TW" altLang="en-US" sz="3600" dirty="0" smtClean="0">
                <a:solidFill>
                  <a:srgbClr val="FF0000"/>
                </a:solidFill>
                <a:latin typeface="+mj-ea"/>
                <a:ea typeface="+mj-ea"/>
              </a:rPr>
              <a:t>新的</a:t>
            </a:r>
            <a:r>
              <a:rPr lang="zh-TW" altLang="en-US" sz="3600" dirty="0" smtClean="0">
                <a:solidFill>
                  <a:srgbClr val="7030A0"/>
                </a:solidFill>
                <a:latin typeface="+mj-ea"/>
                <a:ea typeface="+mj-ea"/>
              </a:rPr>
              <a:t>紅酒</a:t>
            </a:r>
            <a:r>
              <a:rPr lang="en-US" altLang="zh-TW" sz="3600" dirty="0" smtClean="0">
                <a:latin typeface="+mj-ea"/>
                <a:ea typeface="+mj-ea"/>
              </a:rPr>
              <a:t>”</a:t>
            </a:r>
          </a:p>
          <a:p>
            <a:pPr>
              <a:defRPr/>
            </a:pPr>
            <a:endParaRPr lang="en-US" altLang="zh-TW" sz="3600" dirty="0" smtClean="0">
              <a:latin typeface="+mj-ea"/>
              <a:ea typeface="+mj-ea"/>
            </a:endParaRPr>
          </a:p>
          <a:p>
            <a:r>
              <a:rPr lang="zh-TW" altLang="en-US" sz="3200" dirty="0" smtClean="0">
                <a:latin typeface="+mj-ea"/>
                <a:ea typeface="+mj-ea"/>
              </a:rPr>
              <a:t>精緻的屍體就是由此而來</a:t>
            </a:r>
            <a:endParaRPr lang="zh-TW" altLang="en-US" sz="3200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467544" y="0"/>
            <a:ext cx="82296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是商業還是藝術？</a:t>
            </a:r>
            <a:endParaRPr kumimoji="0" lang="zh-TW" altLang="en-US" sz="4000" b="1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54006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en-US" altLang="zh-TW" sz="3200" b="0" dirty="0" smtClean="0">
                <a:latin typeface="+mj-ea"/>
                <a:ea typeface="+mj-ea"/>
              </a:rPr>
              <a:t>“</a:t>
            </a:r>
            <a:r>
              <a:rPr lang="zh-TW" altLang="en-US" sz="3200" b="0" dirty="0" smtClean="0">
                <a:latin typeface="+mj-ea"/>
                <a:ea typeface="+mj-ea"/>
              </a:rPr>
              <a:t>精緻的屍體</a:t>
            </a:r>
            <a:r>
              <a:rPr lang="en-US" altLang="zh-TW" sz="3200" b="0" dirty="0" smtClean="0">
                <a:latin typeface="+mj-ea"/>
                <a:ea typeface="+mj-ea"/>
              </a:rPr>
              <a:t>”</a:t>
            </a:r>
            <a:r>
              <a:rPr lang="zh-TW" altLang="en-US" sz="3200" b="0" dirty="0" smtClean="0">
                <a:latin typeface="+mj-ea"/>
                <a:ea typeface="+mj-ea"/>
              </a:rPr>
              <a:t>前面是由一群超現實主義藝</a:t>
            </a:r>
            <a:endParaRPr lang="en-US" altLang="zh-TW" sz="3200" b="0" dirty="0" smtClean="0">
              <a:latin typeface="+mj-ea"/>
              <a:ea typeface="+mj-ea"/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zh-TW" altLang="en-US" sz="3200" b="0" dirty="0" smtClean="0">
                <a:latin typeface="+mj-ea"/>
                <a:ea typeface="+mj-ea"/>
              </a:rPr>
              <a:t>術家創造，但是同時也能將屍體商業化</a:t>
            </a:r>
            <a:r>
              <a:rPr lang="en-US" altLang="zh-TW" sz="3200" b="0" dirty="0" smtClean="0">
                <a:latin typeface="+mj-ea"/>
                <a:ea typeface="+mj-ea"/>
              </a:rPr>
              <a:t>!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zh-TW" altLang="en-US" sz="3200" dirty="0" smtClean="0">
                <a:solidFill>
                  <a:srgbClr val="FE5230"/>
                </a:solidFill>
                <a:latin typeface="+mj-ea"/>
                <a:ea typeface="+mj-ea"/>
              </a:rPr>
              <a:t>燈泡</a:t>
            </a:r>
            <a:r>
              <a:rPr lang="en-US" altLang="zh-TW" sz="3200" dirty="0" smtClean="0">
                <a:solidFill>
                  <a:srgbClr val="FE5230"/>
                </a:solidFill>
                <a:latin typeface="+mj-ea"/>
                <a:ea typeface="+mj-ea"/>
              </a:rPr>
              <a:t>1</a:t>
            </a:r>
            <a:r>
              <a:rPr lang="zh-TW" altLang="en-US" sz="3200" dirty="0" smtClean="0">
                <a:latin typeface="+mj-ea"/>
                <a:ea typeface="+mj-ea"/>
              </a:rPr>
              <a:t> </a:t>
            </a:r>
            <a:r>
              <a:rPr lang="zh-TW" altLang="en-US" sz="3200" b="1" dirty="0" smtClean="0">
                <a:latin typeface="+mj-ea"/>
                <a:ea typeface="+mj-ea"/>
              </a:rPr>
              <a:t>就是目前經營的管理面臨的狀況</a:t>
            </a:r>
            <a:endParaRPr lang="en-US" altLang="zh-TW" sz="3200" b="1" dirty="0" smtClean="0">
              <a:latin typeface="+mj-ea"/>
              <a:ea typeface="+mj-ea"/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zh-TW" altLang="en-US" sz="3200" dirty="0" smtClean="0">
                <a:solidFill>
                  <a:srgbClr val="FE5230"/>
                </a:solidFill>
                <a:latin typeface="+mj-ea"/>
                <a:ea typeface="+mj-ea"/>
              </a:rPr>
              <a:t>燈泡</a:t>
            </a:r>
            <a:r>
              <a:rPr lang="en-US" altLang="zh-TW" sz="3200" dirty="0" smtClean="0">
                <a:solidFill>
                  <a:srgbClr val="FE5230"/>
                </a:solidFill>
                <a:latin typeface="+mj-ea"/>
                <a:ea typeface="+mj-ea"/>
              </a:rPr>
              <a:t>2</a:t>
            </a:r>
            <a:r>
              <a:rPr lang="zh-TW" altLang="en-US" sz="3200" dirty="0" smtClean="0">
                <a:latin typeface="+mj-ea"/>
                <a:ea typeface="+mj-ea"/>
              </a:rPr>
              <a:t> </a:t>
            </a:r>
            <a:r>
              <a:rPr lang="zh-TW" altLang="en-US" sz="3200" b="1" dirty="0" smtClean="0">
                <a:latin typeface="+mj-ea"/>
                <a:ea typeface="+mj-ea"/>
              </a:rPr>
              <a:t>屍體就是催化劑</a:t>
            </a:r>
            <a:r>
              <a:rPr lang="en-US" altLang="zh-TW" sz="3200" b="1" dirty="0" smtClean="0">
                <a:latin typeface="+mj-ea"/>
                <a:ea typeface="+mj-ea"/>
              </a:rPr>
              <a:t>!!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en-US" altLang="zh-TW" sz="3200" dirty="0" smtClean="0">
                <a:solidFill>
                  <a:srgbClr val="00B050"/>
                </a:solidFill>
                <a:latin typeface="+mj-ea"/>
                <a:ea typeface="+mj-ea"/>
              </a:rPr>
              <a:t>EX:</a:t>
            </a:r>
            <a:r>
              <a:rPr lang="zh-TW" altLang="en-US" sz="3200" dirty="0" smtClean="0">
                <a:solidFill>
                  <a:srgbClr val="00B050"/>
                </a:solidFill>
                <a:latin typeface="+mj-ea"/>
                <a:ea typeface="+mj-ea"/>
              </a:rPr>
              <a:t>奇特的自行車游出了出色的香蕉</a:t>
            </a:r>
            <a:endParaRPr lang="en-US" altLang="zh-TW" sz="3200" dirty="0" smtClean="0">
              <a:solidFill>
                <a:srgbClr val="00B050"/>
              </a:solidFill>
              <a:latin typeface="+mj-ea"/>
              <a:ea typeface="+mj-ea"/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zh-TW" altLang="en-US" sz="3200" b="0" dirty="0" smtClean="0">
                <a:latin typeface="+mj-ea"/>
                <a:ea typeface="+mj-ea"/>
              </a:rPr>
              <a:t>好搞笑啊</a:t>
            </a:r>
            <a:r>
              <a:rPr lang="en-US" altLang="zh-TW" sz="3200" b="0" dirty="0" smtClean="0">
                <a:latin typeface="+mj-ea"/>
                <a:ea typeface="+mj-ea"/>
              </a:rPr>
              <a:t>!</a:t>
            </a:r>
            <a:r>
              <a:rPr lang="zh-TW" altLang="en-US" sz="3200" b="0" dirty="0" smtClean="0">
                <a:latin typeface="+mj-ea"/>
                <a:ea typeface="+mj-ea"/>
              </a:rPr>
              <a:t> 但是你卻很有畫面</a:t>
            </a:r>
            <a:r>
              <a:rPr lang="en-US" altLang="zh-TW" sz="3200" b="0" dirty="0" smtClean="0">
                <a:latin typeface="+mj-ea"/>
                <a:ea typeface="+mj-ea"/>
              </a:rPr>
              <a:t>!</a:t>
            </a:r>
            <a:r>
              <a:rPr lang="zh-TW" altLang="en-US" sz="3200" b="0" dirty="0" smtClean="0">
                <a:latin typeface="+mj-ea"/>
                <a:ea typeface="+mj-ea"/>
              </a:rPr>
              <a:t> </a:t>
            </a:r>
            <a:endParaRPr lang="en-US" altLang="zh-TW" sz="3200" b="0" dirty="0" smtClean="0">
              <a:latin typeface="+mj-ea"/>
              <a:ea typeface="+mj-ea"/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zh-TW" altLang="en-US" sz="3200" b="0" dirty="0" smtClean="0">
                <a:latin typeface="+mj-ea"/>
                <a:ea typeface="+mj-ea"/>
              </a:rPr>
              <a:t>接著就能加以</a:t>
            </a:r>
            <a:r>
              <a:rPr lang="zh-TW" altLang="en-US" sz="3200" dirty="0" smtClean="0">
                <a:latin typeface="+mj-ea"/>
                <a:ea typeface="+mj-ea"/>
              </a:rPr>
              <a:t>聯想延伸</a:t>
            </a:r>
            <a:r>
              <a:rPr lang="en-US" altLang="zh-TW" sz="3200" b="0" dirty="0" smtClean="0">
                <a:latin typeface="+mj-ea"/>
                <a:ea typeface="+mj-ea"/>
              </a:rPr>
              <a:t>!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altLang="zh-TW" sz="3200" b="0" dirty="0" smtClean="0">
              <a:latin typeface="+mj-ea"/>
              <a:ea typeface="+mj-ea"/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zh-TW" altLang="en-US" sz="3200" dirty="0" smtClean="0">
                <a:latin typeface="+mj-ea"/>
                <a:ea typeface="+mj-ea"/>
              </a:rPr>
              <a:t>用往常的方式面對，可能只會更加沉溺在問</a:t>
            </a:r>
            <a:endParaRPr lang="en-US" altLang="zh-TW" sz="3200" dirty="0" smtClean="0">
              <a:latin typeface="+mj-ea"/>
              <a:ea typeface="+mj-ea"/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zh-TW" altLang="en-US" sz="3200" dirty="0" smtClean="0">
                <a:latin typeface="+mj-ea"/>
                <a:ea typeface="+mj-ea"/>
              </a:rPr>
              <a:t>題本身，所以要跳脫，跳出自己的創意</a:t>
            </a:r>
            <a:r>
              <a:rPr lang="en-US" altLang="zh-TW" sz="3200" dirty="0" smtClean="0">
                <a:latin typeface="+mj-ea"/>
                <a:ea typeface="+mj-ea"/>
              </a:rPr>
              <a:t>!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altLang="zh-TW" dirty="0" smtClean="0"/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altLang="zh-TW" dirty="0" smtClean="0"/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75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75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50"/>
                            </p:stCondLst>
                            <p:childTnLst>
                              <p:par>
                                <p:cTn id="3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750" tmFilter="0, 0; .2, .5; .8, .5; 1, 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375" autoRev="1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750" tmFilter="0, 0; .2, .5; .8, .5; 1, 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375" autoRev="1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683568" y="1556792"/>
            <a:ext cx="7776864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571500" lvl="0" indent="-571500" algn="ctr">
              <a:spcBef>
                <a:spcPct val="0"/>
              </a:spcBef>
            </a:pPr>
            <a:r>
              <a:rPr kumimoji="0" lang="zh-TW" altLang="en-US" sz="6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j-cs"/>
              </a:rPr>
              <a:t>商業創意思考</a:t>
            </a:r>
            <a:endParaRPr kumimoji="0" lang="zh-TW" altLang="en-US" sz="6600" b="1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j-cs"/>
            </a:endParaRPr>
          </a:p>
        </p:txBody>
      </p:sp>
      <p:pic>
        <p:nvPicPr>
          <p:cNvPr id="5" name="Picture 2" descr="C:\Users\g41m64bit\AppData\Local\Microsoft\Windows\Temporary Internet Files\Content.IE5\QV8611U1\MC90038355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284984"/>
            <a:ext cx="1440160" cy="3171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2960" y="260648"/>
            <a:ext cx="7520940" cy="72008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zh-TW" altLang="en-US" sz="3600" b="1" dirty="0" smtClean="0"/>
              <a:t>極度誇張法</a:t>
            </a:r>
            <a:endParaRPr lang="zh-TW" altLang="en-US" sz="36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1124744"/>
            <a:ext cx="7520940" cy="4176464"/>
          </a:xfrm>
        </p:spPr>
        <p:txBody>
          <a:bodyPr>
            <a:normAutofit lnSpcReduction="10000"/>
          </a:bodyPr>
          <a:lstStyle/>
          <a:p>
            <a:r>
              <a:rPr lang="en-US" altLang="zh-CN" sz="2400" dirty="0" smtClean="0">
                <a:latin typeface="微軟正黑體" pitchFamily="34" charset="-120"/>
                <a:ea typeface="微軟正黑體" pitchFamily="34" charset="-120"/>
              </a:rPr>
              <a:t>【</a:t>
            </a:r>
            <a:r>
              <a:rPr lang="zh-CN" altLang="en-US" sz="2400" dirty="0" smtClean="0">
                <a:latin typeface="微軟正黑體" pitchFamily="34" charset="-120"/>
                <a:ea typeface="微軟正黑體" pitchFamily="34" charset="-120"/>
              </a:rPr>
              <a:t>極度誇張法</a:t>
            </a:r>
            <a:r>
              <a:rPr lang="en-US" altLang="zh-CN" sz="2400" dirty="0" smtClean="0">
                <a:latin typeface="微軟正黑體" pitchFamily="34" charset="-120"/>
                <a:ea typeface="微軟正黑體" pitchFamily="34" charset="-120"/>
              </a:rPr>
              <a:t>】</a:t>
            </a:r>
            <a:r>
              <a:rPr lang="zh-CN" altLang="en-US" sz="2400" dirty="0" smtClean="0">
                <a:latin typeface="微軟正黑體" pitchFamily="34" charset="-120"/>
                <a:ea typeface="微軟正黑體" pitchFamily="34" charset="-120"/>
              </a:rPr>
              <a:t>能幫助你的產品或品牌</a:t>
            </a:r>
            <a:r>
              <a:rPr lang="zh-CN" altLang="en-US" sz="2400" u="heavy" dirty="0" smtClean="0">
                <a:uFill>
                  <a:solidFill>
                    <a:srgbClr val="FF0000"/>
                  </a:solidFill>
                </a:uFill>
                <a:latin typeface="微軟正黑體" pitchFamily="34" charset="-120"/>
                <a:ea typeface="微軟正黑體" pitchFamily="34" charset="-120"/>
              </a:rPr>
              <a:t>有效地被注意和</a:t>
            </a:r>
            <a:endParaRPr lang="en-US" altLang="zh-CN" sz="2400" u="heavy" dirty="0" smtClean="0">
              <a:uFill>
                <a:solidFill>
                  <a:srgbClr val="FF0000"/>
                </a:solidFill>
              </a:u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CN" altLang="en-US" sz="2400" u="heavy" dirty="0" smtClean="0">
                <a:uFill>
                  <a:solidFill>
                    <a:srgbClr val="FF0000"/>
                  </a:solidFill>
                </a:uFill>
                <a:latin typeface="微軟正黑體" pitchFamily="34" charset="-120"/>
                <a:ea typeface="微軟正黑體" pitchFamily="34" charset="-120"/>
              </a:rPr>
              <a:t>記得</a:t>
            </a:r>
            <a:r>
              <a:rPr lang="zh-CN" altLang="en-US" sz="2400" dirty="0" smtClean="0">
                <a:latin typeface="微軟正黑體" pitchFamily="34" charset="-120"/>
                <a:ea typeface="微軟正黑體" pitchFamily="34" charset="-120"/>
              </a:rPr>
              <a:t>，很適合用在</a:t>
            </a:r>
            <a:r>
              <a:rPr lang="zh-CN" altLang="en-US" sz="2400" u="heavy" dirty="0" smtClean="0">
                <a:uFill>
                  <a:solidFill>
                    <a:srgbClr val="FF0000"/>
                  </a:solidFill>
                </a:uFill>
                <a:latin typeface="微軟正黑體" pitchFamily="34" charset="-120"/>
                <a:ea typeface="微軟正黑體" pitchFamily="34" charset="-120"/>
              </a:rPr>
              <a:t>同質性高的產品類別</a:t>
            </a:r>
            <a:r>
              <a:rPr lang="zh-CN" altLang="en-US" sz="2400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CN" sz="2400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      </a:t>
            </a:r>
            <a:r>
              <a:rPr lang="en-US" altLang="zh-TW" sz="3200" dirty="0" smtClean="0">
                <a:latin typeface="微軟正黑體" pitchFamily="34" charset="-120"/>
                <a:ea typeface="微軟正黑體" pitchFamily="34" charset="-120"/>
              </a:rPr>
              <a:t>1.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誇張利益點</a:t>
            </a:r>
            <a:endParaRPr lang="en-US" altLang="zh-TW" sz="3200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32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      </a:t>
            </a:r>
            <a:r>
              <a:rPr lang="en-US" altLang="zh-TW" sz="3200" dirty="0" smtClean="0">
                <a:latin typeface="微軟正黑體" pitchFamily="34" charset="-120"/>
                <a:ea typeface="微軟正黑體" pitchFamily="34" charset="-120"/>
              </a:rPr>
              <a:t>2.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誇張特性</a:t>
            </a:r>
            <a:endParaRPr lang="en-US" altLang="zh-TW" sz="3200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32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      </a:t>
            </a:r>
            <a:r>
              <a:rPr lang="en-US" altLang="zh-TW" sz="3200" dirty="0" smtClean="0">
                <a:latin typeface="微軟正黑體" pitchFamily="34" charset="-120"/>
                <a:ea typeface="微軟正黑體" pitchFamily="34" charset="-120"/>
              </a:rPr>
              <a:t>3.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誇張問題</a:t>
            </a:r>
            <a:endParaRPr lang="zh-TW" altLang="en-US" sz="3200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19140000">
            <a:off x="775984" y="1898453"/>
            <a:ext cx="6727936" cy="1041066"/>
          </a:xfrm>
        </p:spPr>
        <p:txBody>
          <a:bodyPr>
            <a:prstTxWarp prst="textDoubleWave1">
              <a:avLst/>
            </a:prstTxWarp>
          </a:bodyPr>
          <a:lstStyle/>
          <a:p>
            <a:r>
              <a:rPr lang="zh-TW" altLang="en-US" sz="2400" b="1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創意沒什麼大不了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19140000">
            <a:off x="1649198" y="3076189"/>
            <a:ext cx="6511131" cy="329259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167121"/>
            <a:ext cx="4377600" cy="569087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25755">
            <a:off x="7621838" y="3016788"/>
            <a:ext cx="1353927" cy="18597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05"/>
          <a:stretch/>
        </p:blipFill>
        <p:spPr>
          <a:xfrm rot="20567352">
            <a:off x="147529" y="-117105"/>
            <a:ext cx="2319475" cy="2568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27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476672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極度誇張法 </a:t>
            </a:r>
            <a:r>
              <a:rPr lang="zh-CN" altLang="en-US" sz="2800" b="1" dirty="0" smtClean="0"/>
              <a:t>特點：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1340768"/>
            <a:ext cx="78581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 smtClean="0">
                <a:latin typeface="微軟正黑體" pitchFamily="34" charset="-120"/>
                <a:ea typeface="微軟正黑體" pitchFamily="34" charset="-120"/>
              </a:rPr>
              <a:t>在極度誇張法上必須誇張到讓人們覺得很誇張，</a:t>
            </a:r>
            <a:r>
              <a:rPr lang="zh-CN" altLang="en-US" sz="2000" dirty="0" smtClean="0">
                <a:latin typeface="微軟正黑體" pitchFamily="34" charset="-120"/>
                <a:ea typeface="微軟正黑體" pitchFamily="34" charset="-120"/>
              </a:rPr>
              <a:t>不真實</a:t>
            </a:r>
            <a:endParaRPr lang="en-US" altLang="zh-TW" sz="2000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000" dirty="0" smtClean="0">
                <a:latin typeface="微軟正黑體" pitchFamily="34" charset="-120"/>
                <a:ea typeface="微軟正黑體" pitchFamily="34" charset="-120"/>
              </a:rPr>
              <a:t>如果</a:t>
            </a:r>
            <a:r>
              <a:rPr lang="zh-CN" altLang="en-US" sz="2000" dirty="0" smtClean="0">
                <a:latin typeface="微軟正黑體" pitchFamily="34" charset="-120"/>
                <a:ea typeface="微軟正黑體" pitchFamily="34" charset="-120"/>
              </a:rPr>
              <a:t>效果不夠</a:t>
            </a:r>
            <a:r>
              <a:rPr lang="zh-TW" altLang="en-US" sz="2000" dirty="0" smtClean="0">
                <a:latin typeface="微軟正黑體" pitchFamily="34" charset="-120"/>
                <a:ea typeface="微軟正黑體" pitchFamily="34" charset="-120"/>
              </a:rPr>
              <a:t>誇張</a:t>
            </a:r>
            <a:r>
              <a:rPr lang="zh-CN" altLang="en-US" sz="2000" dirty="0" smtClean="0">
                <a:latin typeface="微軟正黑體" pitchFamily="34" charset="-120"/>
                <a:ea typeface="微軟正黑體" pitchFamily="34" charset="-120"/>
              </a:rPr>
              <a:t>的話，</a:t>
            </a:r>
            <a:r>
              <a:rPr lang="zh-TW" altLang="en-US" sz="2000" dirty="0" smtClean="0">
                <a:latin typeface="微軟正黑體" pitchFamily="34" charset="-120"/>
                <a:ea typeface="微軟正黑體" pitchFamily="34" charset="-120"/>
              </a:rPr>
              <a:t>會讓人們</a:t>
            </a:r>
            <a:r>
              <a:rPr lang="zh-CN" altLang="en-US" sz="2000" dirty="0" smtClean="0">
                <a:latin typeface="微軟正黑體" pitchFamily="34" charset="-120"/>
                <a:ea typeface="微軟正黑體" pitchFamily="34" charset="-120"/>
              </a:rPr>
              <a:t>產生錯覺以為這是真的，這會使消費者認為在欺騙他們。</a:t>
            </a:r>
            <a:endParaRPr lang="en-US" altLang="zh-CN" sz="2000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3212976"/>
            <a:ext cx="76740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重點：消費者知道這不是真實的，但這產品卻在他們</a:t>
            </a:r>
            <a:endParaRPr lang="en-US" altLang="zh-CN" sz="2400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CN" sz="24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            </a:t>
            </a:r>
            <a:r>
              <a:rPr lang="zh-CN" altLang="en-US" sz="24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心中留下了深刻的印象！</a:t>
            </a:r>
            <a:endParaRPr lang="en-US" sz="2400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520940" cy="548640"/>
          </a:xfrm>
        </p:spPr>
        <p:txBody>
          <a:bodyPr/>
          <a:lstStyle/>
          <a:p>
            <a:r>
              <a:rPr lang="en-US" altLang="zh-TW" sz="3200" b="1" dirty="0" smtClean="0">
                <a:latin typeface="微軟正黑體" pitchFamily="34" charset="-120"/>
                <a:ea typeface="微軟正黑體" pitchFamily="34" charset="-120"/>
              </a:rPr>
              <a:t>1.</a:t>
            </a:r>
            <a:r>
              <a:rPr lang="zh-TW" altLang="en-US" sz="3200" b="1" dirty="0" smtClean="0">
                <a:latin typeface="微軟正黑體" pitchFamily="34" charset="-120"/>
                <a:ea typeface="微軟正黑體" pitchFamily="34" charset="-120"/>
              </a:rPr>
              <a:t>誇張利益點</a:t>
            </a:r>
            <a:endParaRPr lang="zh-TW" altLang="en-US" sz="32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1556792"/>
            <a:ext cx="7520940" cy="2303686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rgbClr val="FFC000"/>
                </a:solidFill>
                <a:latin typeface="+mj-ea"/>
                <a:ea typeface="+mj-ea"/>
              </a:rPr>
              <a:t>了解產品的</a:t>
            </a:r>
            <a:r>
              <a:rPr lang="zh-TW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利益點</a:t>
            </a:r>
            <a:r>
              <a:rPr lang="zh-TW" altLang="en-US" sz="2800" dirty="0" smtClean="0">
                <a:solidFill>
                  <a:srgbClr val="FFC000"/>
                </a:solidFill>
                <a:latin typeface="+mj-ea"/>
                <a:ea typeface="+mj-ea"/>
              </a:rPr>
              <a:t>後，加以誇張表示</a:t>
            </a:r>
            <a:endParaRPr lang="en-US" altLang="zh-TW" sz="2800" dirty="0" smtClean="0">
              <a:solidFill>
                <a:srgbClr val="FFC000"/>
              </a:solidFill>
              <a:latin typeface="+mj-ea"/>
              <a:ea typeface="+mj-ea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2800" dirty="0" smtClean="0">
                <a:latin typeface="+mj-ea"/>
                <a:ea typeface="+mj-ea"/>
              </a:rPr>
              <a:t>它讓你變得強壯到。。。。。。的地步</a:t>
            </a:r>
            <a:endParaRPr lang="en-US" altLang="zh-CN" sz="2800" dirty="0" smtClean="0">
              <a:latin typeface="+mj-ea"/>
              <a:ea typeface="+mj-ea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2800" dirty="0" smtClean="0">
                <a:latin typeface="+mj-ea"/>
                <a:ea typeface="+mj-ea"/>
              </a:rPr>
              <a:t>它舒適到。。。。。。的地步</a:t>
            </a:r>
            <a:endParaRPr lang="en-US" altLang="zh-CN" sz="2800" dirty="0" smtClean="0">
              <a:latin typeface="+mj-ea"/>
              <a:ea typeface="+mj-ea"/>
            </a:endParaRPr>
          </a:p>
          <a:p>
            <a:pPr>
              <a:lnSpc>
                <a:spcPts val="1600"/>
              </a:lnSpc>
            </a:pPr>
            <a:endParaRPr lang="en-US" altLang="zh-TW" sz="2800" dirty="0" smtClean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endParaRPr lang="en-US" altLang="zh-CN" sz="2800" dirty="0" smtClean="0">
              <a:latin typeface="+mj-ea"/>
              <a:ea typeface="+mj-ea"/>
            </a:endParaRP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556792"/>
            <a:ext cx="7520940" cy="3579849"/>
          </a:xfrm>
        </p:spPr>
        <p:txBody>
          <a:bodyPr/>
          <a:lstStyle/>
          <a:p>
            <a:r>
              <a:rPr lang="zh-CN" altLang="en-US" sz="2800" dirty="0" smtClean="0">
                <a:latin typeface="+mn-ea"/>
              </a:rPr>
              <a:t>這個方法和誇張利益點相同，我們可以找出產</a:t>
            </a:r>
            <a:endParaRPr lang="en-US" altLang="zh-CN" sz="2800" dirty="0" smtClean="0">
              <a:latin typeface="+mn-ea"/>
            </a:endParaRPr>
          </a:p>
          <a:p>
            <a:r>
              <a:rPr lang="zh-CN" altLang="en-US" sz="2800" dirty="0" smtClean="0">
                <a:latin typeface="+mn-ea"/>
              </a:rPr>
              <a:t>品的</a:t>
            </a:r>
            <a:r>
              <a:rPr lang="zh-CN" altLang="en-US" sz="2800" dirty="0" smtClean="0">
                <a:solidFill>
                  <a:srgbClr val="FF0000"/>
                </a:solidFill>
                <a:latin typeface="+mn-ea"/>
              </a:rPr>
              <a:t>特性</a:t>
            </a:r>
            <a:r>
              <a:rPr lang="zh-CN" altLang="en-US" sz="2800" dirty="0" smtClean="0">
                <a:latin typeface="+mn-ea"/>
              </a:rPr>
              <a:t>加以誇張。</a:t>
            </a:r>
            <a:endParaRPr lang="en-US" altLang="zh-CN" sz="2800" dirty="0" smtClean="0">
              <a:latin typeface="+mn-ea"/>
            </a:endParaRPr>
          </a:p>
          <a:p>
            <a:endParaRPr lang="en-US" altLang="zh-CN" sz="2800" dirty="0" smtClean="0">
              <a:solidFill>
                <a:srgbClr val="FF0000"/>
              </a:solidFill>
              <a:latin typeface="+mn-ea"/>
            </a:endParaRPr>
          </a:p>
          <a:p>
            <a:pPr>
              <a:buFont typeface="Arial" pitchFamily="34" charset="0"/>
              <a:buChar char="•"/>
            </a:pPr>
            <a:r>
              <a:rPr lang="en-US" altLang="zh-CN" sz="2800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lang="zh-CN" altLang="en-US" sz="2800" dirty="0" smtClean="0">
                <a:solidFill>
                  <a:srgbClr val="FF0000"/>
                </a:solidFill>
                <a:latin typeface="+mn-ea"/>
              </a:rPr>
              <a:t>如此地。。。。到。。。。。。的地步</a:t>
            </a:r>
            <a:r>
              <a:rPr lang="en-US" altLang="zh-CN" sz="2800" dirty="0" smtClean="0">
                <a:solidFill>
                  <a:srgbClr val="FF0000"/>
                </a:solidFill>
                <a:latin typeface="+mn-ea"/>
              </a:rPr>
              <a:t>】</a:t>
            </a:r>
            <a:endParaRPr lang="en-US" altLang="zh-TW" sz="2800" dirty="0" smtClean="0">
              <a:solidFill>
                <a:srgbClr val="FF0000"/>
              </a:solidFill>
              <a:latin typeface="+mn-ea"/>
            </a:endParaRPr>
          </a:p>
          <a:p>
            <a:endParaRPr lang="zh-TW" altLang="en-US" dirty="0"/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827584" y="288072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3200" b="1" cap="all" dirty="0" smtClean="0">
                <a:latin typeface="微軟正黑體" pitchFamily="34" charset="-120"/>
                <a:ea typeface="微軟正黑體" pitchFamily="34" charset="-120"/>
                <a:cs typeface="+mj-cs"/>
              </a:rPr>
              <a:t>2.</a:t>
            </a:r>
            <a:r>
              <a:rPr kumimoji="0" lang="zh-TW" altLang="en-US" sz="32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j-cs"/>
              </a:rPr>
              <a:t>誇張特性</a:t>
            </a:r>
            <a:endParaRPr kumimoji="0" lang="zh-TW" altLang="en-US" sz="3200" b="1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雲朵形圖說文字 5"/>
          <p:cNvSpPr/>
          <p:nvPr/>
        </p:nvSpPr>
        <p:spPr>
          <a:xfrm>
            <a:off x="1259632" y="5013176"/>
            <a:ext cx="5688632" cy="1844824"/>
          </a:xfrm>
          <a:prstGeom prst="cloudCallout">
            <a:avLst>
              <a:gd name="adj1" fmla="val 58907"/>
              <a:gd name="adj2" fmla="val -6386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686976"/>
          </a:xfrm>
        </p:spPr>
        <p:txBody>
          <a:bodyPr/>
          <a:lstStyle/>
          <a:p>
            <a:r>
              <a:rPr lang="en-US" altLang="zh-TW" sz="3200" b="1" dirty="0" smtClean="0">
                <a:latin typeface="微軟正黑體" pitchFamily="34" charset="-120"/>
                <a:ea typeface="微軟正黑體" pitchFamily="34" charset="-120"/>
              </a:rPr>
              <a:t>3.</a:t>
            </a:r>
            <a:r>
              <a:rPr lang="zh-TW" altLang="en-US" sz="3200" b="1" dirty="0" smtClean="0">
                <a:latin typeface="微軟正黑體" pitchFamily="34" charset="-120"/>
                <a:ea typeface="微軟正黑體" pitchFamily="34" charset="-120"/>
              </a:rPr>
              <a:t>誇張問題</a:t>
            </a:r>
            <a:endParaRPr lang="zh-TW" altLang="en-US" sz="32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2960" y="1052736"/>
            <a:ext cx="7520940" cy="38884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zh-CN" altLang="en-US" sz="2000" dirty="0" smtClean="0">
                <a:latin typeface="微軟正黑體" pitchFamily="34" charset="-120"/>
                <a:ea typeface="微軟正黑體" pitchFamily="34" charset="-120"/>
              </a:rPr>
              <a:t>思考的是</a:t>
            </a:r>
            <a:r>
              <a:rPr lang="zh-CN" altLang="en-US" sz="20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問題的本身</a:t>
            </a:r>
            <a:r>
              <a:rPr lang="zh-CN" altLang="en-US" sz="2000" dirty="0" smtClean="0">
                <a:latin typeface="微軟正黑體" pitchFamily="34" charset="-120"/>
                <a:ea typeface="微軟正黑體" pitchFamily="34" charset="-120"/>
              </a:rPr>
              <a:t>而不是它的解決方案</a:t>
            </a:r>
            <a:endParaRPr lang="en-US" altLang="zh-CN" sz="2000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zh-CN" altLang="en-US" sz="2000" dirty="0" smtClean="0">
                <a:latin typeface="微軟正黑體" pitchFamily="34" charset="-120"/>
                <a:ea typeface="微軟正黑體" pitchFamily="34" charset="-120"/>
              </a:rPr>
              <a:t>用不尋常地誇大問題的方式來引人注意，</a:t>
            </a:r>
            <a:r>
              <a:rPr lang="zh-CN" altLang="en-US" sz="20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記得不只是要誇張一點點，而是要極度誇張。</a:t>
            </a:r>
            <a:endParaRPr lang="en-US" altLang="zh-CN" sz="2000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  <a:buClr>
                <a:srgbClr val="FF0000"/>
              </a:buClr>
            </a:pPr>
            <a:endParaRPr lang="en-US" altLang="zh-TW" sz="2000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CN" altLang="en-US" sz="2800" dirty="0" smtClean="0">
                <a:latin typeface="微軟正黑體" pitchFamily="34" charset="-120"/>
                <a:ea typeface="微軟正黑體" pitchFamily="34" charset="-120"/>
              </a:rPr>
              <a:t>爲了解決消費者的某個問題，如果</a:t>
            </a:r>
            <a:r>
              <a:rPr lang="zh-CN" altLang="en-US" sz="2800" u="heavy" dirty="0" smtClean="0">
                <a:uFill>
                  <a:solidFill>
                    <a:srgbClr val="FF0000"/>
                  </a:solidFill>
                </a:uFill>
                <a:latin typeface="微軟正黑體" pitchFamily="34" charset="-120"/>
                <a:ea typeface="微軟正黑體" pitchFamily="34" charset="-120"/>
              </a:rPr>
              <a:t>能將他們的</a:t>
            </a:r>
            <a:endParaRPr lang="en-US" altLang="zh-CN" sz="2800" u="heavy" dirty="0" smtClean="0">
              <a:uFill>
                <a:solidFill>
                  <a:srgbClr val="FF0000"/>
                </a:solidFill>
              </a:u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CN" altLang="en-US" sz="2800" u="heavy" dirty="0" smtClean="0">
                <a:uFill>
                  <a:solidFill>
                    <a:srgbClr val="FF0000"/>
                  </a:solidFill>
                </a:uFill>
                <a:latin typeface="微軟正黑體" pitchFamily="34" charset="-120"/>
                <a:ea typeface="微軟正黑體" pitchFamily="34" charset="-120"/>
              </a:rPr>
              <a:t>問題誇大</a:t>
            </a:r>
            <a:r>
              <a:rPr lang="zh-CN" altLang="en-US" sz="2800" dirty="0" smtClean="0">
                <a:latin typeface="微軟正黑體" pitchFamily="34" charset="-120"/>
                <a:ea typeface="微軟正黑體" pitchFamily="34" charset="-120"/>
              </a:rPr>
              <a:t>，并</a:t>
            </a:r>
            <a:r>
              <a:rPr lang="zh-CN" altLang="en-US" sz="2800" u="heavy" dirty="0" smtClean="0">
                <a:uFill>
                  <a:solidFill>
                    <a:srgbClr val="FF0000"/>
                  </a:solidFill>
                </a:uFill>
                <a:latin typeface="微軟正黑體" pitchFamily="34" charset="-120"/>
                <a:ea typeface="微軟正黑體" pitchFamily="34" charset="-120"/>
              </a:rPr>
              <a:t>展現我們的品牌和產品如何解決</a:t>
            </a:r>
            <a:endParaRPr lang="en-US" altLang="zh-CN" sz="2800" u="heavy" dirty="0" smtClean="0">
              <a:uFill>
                <a:solidFill>
                  <a:srgbClr val="FF0000"/>
                </a:solidFill>
              </a:u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CN" altLang="en-US" sz="2800" u="heavy" dirty="0" smtClean="0">
                <a:uFill>
                  <a:solidFill>
                    <a:srgbClr val="FF0000"/>
                  </a:solidFill>
                </a:uFill>
                <a:latin typeface="微軟正黑體" pitchFamily="34" charset="-120"/>
                <a:ea typeface="微軟正黑體" pitchFamily="34" charset="-120"/>
              </a:rPr>
              <a:t>那個問題</a:t>
            </a:r>
            <a:r>
              <a:rPr lang="zh-CN" altLang="en-US" sz="2800" dirty="0" smtClean="0">
                <a:latin typeface="+mn-ea"/>
              </a:rPr>
              <a:t>，消費者就會相信</a:t>
            </a:r>
            <a:r>
              <a:rPr lang="en-US" altLang="zh-TW" sz="2800" dirty="0" smtClean="0">
                <a:latin typeface="+mn-ea"/>
              </a:rPr>
              <a:t>!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077072"/>
            <a:ext cx="1224136" cy="2680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1907704" y="5445224"/>
            <a:ext cx="46085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dirty="0" smtClean="0">
                <a:latin typeface="+mn-ea"/>
              </a:rPr>
              <a:t>既然</a:t>
            </a:r>
            <a:r>
              <a:rPr lang="zh-CN" altLang="en-US" sz="2000" b="1" u="sng" dirty="0" smtClean="0">
                <a:uFill>
                  <a:solidFill>
                    <a:srgbClr val="FF0000"/>
                  </a:solidFill>
                </a:uFill>
                <a:latin typeface="+mn-ea"/>
              </a:rPr>
              <a:t>它連那麼嚴重的問題都能解決，那一定可以解決我的問題</a:t>
            </a:r>
            <a:r>
              <a:rPr lang="en-US" altLang="zh-TW" b="1" dirty="0" smtClean="0">
                <a:latin typeface="+mn-ea"/>
              </a:rPr>
              <a:t>!!</a:t>
            </a:r>
            <a:endParaRPr lang="zh-TW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987824" y="2420888"/>
            <a:ext cx="3028960" cy="548640"/>
          </a:xfrm>
        </p:spPr>
        <p:txBody>
          <a:bodyPr/>
          <a:lstStyle/>
          <a:p>
            <a:r>
              <a:rPr lang="zh-TW" altLang="en-US" sz="5400" b="1" dirty="0" smtClean="0"/>
              <a:t>影片欣賞</a:t>
            </a:r>
            <a:endParaRPr lang="zh-TW" altLang="en-US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2" y="1484785"/>
            <a:ext cx="7520940" cy="1872208"/>
          </a:xfrm>
        </p:spPr>
        <p:txBody>
          <a:bodyPr>
            <a:prstTxWarp prst="textStop">
              <a:avLst/>
            </a:prstTxWarp>
            <a:noAutofit/>
          </a:bodyPr>
          <a:lstStyle/>
          <a:p>
            <a:pPr algn="ctr"/>
            <a:r>
              <a:rPr lang="zh-TW" altLang="en-US" sz="11500" dirty="0" smtClean="0">
                <a:latin typeface="+mj-ea"/>
                <a:ea typeface="+mj-ea"/>
              </a:rPr>
              <a:t>謝謝觀賞</a:t>
            </a:r>
            <a:endParaRPr lang="zh-TW" altLang="en-US" sz="11500" dirty="0">
              <a:latin typeface="+mj-ea"/>
              <a:ea typeface="+mj-ea"/>
            </a:endParaRPr>
          </a:p>
        </p:txBody>
      </p:sp>
      <p:pic>
        <p:nvPicPr>
          <p:cNvPr id="11266" name="Picture 2" descr="C:\Users\g41m64bit\AppData\Local\Microsoft\Windows\Temporary Internet Files\Content.IE5\VW0HPA5K\MC90039162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2972">
            <a:off x="7461393" y="410744"/>
            <a:ext cx="1302224" cy="1345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1249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520940" cy="809288"/>
          </a:xfrm>
        </p:spPr>
        <p:txBody>
          <a:bodyPr/>
          <a:lstStyle/>
          <a:p>
            <a:r>
              <a:rPr lang="zh-TW" altLang="en-US" sz="3200" b="1" dirty="0" smtClean="0"/>
              <a:t>作者介紹</a:t>
            </a:r>
            <a:endParaRPr lang="zh-TW" altLang="en-US" sz="32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124744"/>
            <a:ext cx="5328592" cy="3672408"/>
          </a:xfrm>
        </p:spPr>
        <p:txBody>
          <a:bodyPr>
            <a:normAutofit/>
          </a:bodyPr>
          <a:lstStyle/>
          <a:p>
            <a:r>
              <a:rPr lang="zh-TW" altLang="en-US" sz="2400" dirty="0" smtClean="0">
                <a:solidFill>
                  <a:srgbClr val="FF0000"/>
                </a:solidFill>
              </a:rPr>
              <a:t>韋恩．羅特林頓（</a:t>
            </a:r>
            <a:r>
              <a:rPr lang="en-US" altLang="zh-TW" sz="2400" dirty="0" smtClean="0">
                <a:solidFill>
                  <a:srgbClr val="FF0000"/>
                </a:solidFill>
              </a:rPr>
              <a:t>Wayne </a:t>
            </a:r>
            <a:r>
              <a:rPr lang="en-US" altLang="zh-TW" sz="2400" dirty="0" err="1" smtClean="0">
                <a:solidFill>
                  <a:srgbClr val="FF0000"/>
                </a:solidFill>
              </a:rPr>
              <a:t>Lotherington</a:t>
            </a:r>
            <a:r>
              <a:rPr lang="zh-TW" altLang="en-US" sz="2400" dirty="0" smtClean="0">
                <a:solidFill>
                  <a:srgbClr val="FF0000"/>
                </a:solidFill>
              </a:rPr>
              <a:t>）</a:t>
            </a:r>
            <a:endParaRPr lang="en-US" altLang="zh-TW" sz="2400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lang="en-US" altLang="zh-TW" sz="1800" dirty="0" smtClean="0">
                <a:latin typeface="+mj-ea"/>
                <a:ea typeface="+mj-ea"/>
              </a:rPr>
              <a:t>Allsorts Habit Creation </a:t>
            </a:r>
            <a:r>
              <a:rPr lang="zh-TW" altLang="en-US" sz="1800" b="0" dirty="0" smtClean="0">
                <a:latin typeface="+mj-ea"/>
                <a:ea typeface="+mj-ea"/>
              </a:rPr>
              <a:t>的創始人和執行長。</a:t>
            </a:r>
            <a:endParaRPr lang="en-US" altLang="zh-TW" sz="1800" b="0" dirty="0" smtClean="0">
              <a:latin typeface="+mj-ea"/>
              <a:ea typeface="+mj-ea"/>
            </a:endParaRPr>
          </a:p>
          <a:p>
            <a:endParaRPr lang="en-US" altLang="zh-TW" sz="1800" b="0" dirty="0" smtClean="0">
              <a:latin typeface="+mj-ea"/>
              <a:ea typeface="+mj-ea"/>
            </a:endParaRPr>
          </a:p>
          <a:p>
            <a:r>
              <a:rPr lang="zh-TW" altLang="en-US" sz="1800" b="0" dirty="0" smtClean="0">
                <a:latin typeface="+mj-ea"/>
                <a:ea typeface="+mj-ea"/>
              </a:rPr>
              <a:t>該公司為全球包括來自亞洲、澳洲、歐洲和美洲</a:t>
            </a:r>
            <a:endParaRPr lang="en-US" altLang="zh-TW" sz="1800" b="0" dirty="0" smtClean="0">
              <a:latin typeface="+mj-ea"/>
              <a:ea typeface="+mj-ea"/>
            </a:endParaRPr>
          </a:p>
          <a:p>
            <a:r>
              <a:rPr lang="zh-TW" altLang="en-US" sz="1800" b="0" dirty="0" smtClean="0">
                <a:latin typeface="+mj-ea"/>
                <a:ea typeface="+mj-ea"/>
              </a:rPr>
              <a:t>等</a:t>
            </a:r>
            <a:r>
              <a:rPr lang="en-US" altLang="zh-TW" sz="1800" b="0" dirty="0" smtClean="0">
                <a:latin typeface="+mj-ea"/>
                <a:ea typeface="+mj-ea"/>
              </a:rPr>
              <a:t>38</a:t>
            </a:r>
            <a:r>
              <a:rPr lang="zh-TW" altLang="en-US" sz="1800" b="0" dirty="0" smtClean="0">
                <a:latin typeface="+mj-ea"/>
                <a:ea typeface="+mj-ea"/>
              </a:rPr>
              <a:t>個國家的公司</a:t>
            </a:r>
            <a:r>
              <a:rPr lang="zh-TW" altLang="en-US" sz="1800" dirty="0" smtClean="0">
                <a:latin typeface="+mj-ea"/>
                <a:ea typeface="+mj-ea"/>
              </a:rPr>
              <a:t>提供培訓和顧問諮詢服務</a:t>
            </a:r>
            <a:r>
              <a:rPr lang="zh-TW" altLang="en-US" sz="1800" b="0" dirty="0" smtClean="0">
                <a:latin typeface="+mj-ea"/>
                <a:ea typeface="+mj-ea"/>
              </a:rPr>
              <a:t>。</a:t>
            </a:r>
            <a:endParaRPr lang="en-US" altLang="zh-TW" sz="1800" b="0" dirty="0" smtClean="0">
              <a:latin typeface="+mj-ea"/>
              <a:ea typeface="+mj-ea"/>
            </a:endParaRPr>
          </a:p>
          <a:p>
            <a:endParaRPr lang="en-US" altLang="zh-TW" sz="1800" b="0" dirty="0" smtClean="0">
              <a:latin typeface="+mj-ea"/>
              <a:ea typeface="+mj-ea"/>
            </a:endParaRPr>
          </a:p>
          <a:p>
            <a:r>
              <a:rPr lang="zh-TW" altLang="en-US" sz="1800" b="0" dirty="0" smtClean="0">
                <a:latin typeface="+mj-ea"/>
                <a:ea typeface="+mj-ea"/>
              </a:rPr>
              <a:t>擁有</a:t>
            </a:r>
            <a:r>
              <a:rPr lang="en-US" altLang="zh-TW" sz="1800" b="0" dirty="0" smtClean="0">
                <a:latin typeface="+mj-ea"/>
                <a:ea typeface="+mj-ea"/>
              </a:rPr>
              <a:t>20</a:t>
            </a:r>
            <a:r>
              <a:rPr lang="zh-TW" altLang="en-US" sz="1800" b="0" dirty="0" smtClean="0">
                <a:latin typeface="+mj-ea"/>
                <a:ea typeface="+mj-ea"/>
              </a:rPr>
              <a:t>多年全球知名廣告公司和媒體公司的經驗，</a:t>
            </a:r>
            <a:endParaRPr lang="en-US" altLang="zh-TW" sz="1800" b="0" dirty="0" smtClean="0">
              <a:latin typeface="+mj-ea"/>
              <a:ea typeface="+mj-ea"/>
            </a:endParaRPr>
          </a:p>
          <a:p>
            <a:r>
              <a:rPr lang="zh-TW" altLang="en-US" sz="1800" b="0" dirty="0" smtClean="0">
                <a:latin typeface="+mj-ea"/>
                <a:ea typeface="+mj-ea"/>
              </a:rPr>
              <a:t>羅特林頓對創意、品牌和消費者有獨到的見解，</a:t>
            </a:r>
            <a:endParaRPr lang="en-US" altLang="zh-TW" sz="1800" b="0" dirty="0" smtClean="0">
              <a:latin typeface="+mj-ea"/>
              <a:ea typeface="+mj-ea"/>
            </a:endParaRPr>
          </a:p>
          <a:p>
            <a:r>
              <a:rPr lang="zh-TW" altLang="en-US" sz="1800" b="0" dirty="0" smtClean="0">
                <a:latin typeface="+mj-ea"/>
                <a:ea typeface="+mj-ea"/>
              </a:rPr>
              <a:t>目前也是四所學術機構的執行總監。</a:t>
            </a:r>
            <a:endParaRPr lang="zh-TW" altLang="en-US" sz="1800" dirty="0">
              <a:latin typeface="+mj-ea"/>
              <a:ea typeface="+mj-ea"/>
            </a:endParaRPr>
          </a:p>
        </p:txBody>
      </p:sp>
      <p:pic>
        <p:nvPicPr>
          <p:cNvPr id="5" name="圖片 4" descr="20080923190813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4168" y="764705"/>
            <a:ext cx="2520279" cy="374441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331640" y="2060848"/>
            <a:ext cx="65527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6600" b="1" dirty="0" smtClean="0">
                <a:latin typeface="+mj-ea"/>
                <a:ea typeface="+mj-ea"/>
              </a:rPr>
              <a:t>創意是什麼？</a:t>
            </a:r>
            <a:endParaRPr lang="zh-TW" altLang="en-US" sz="6600" dirty="0">
              <a:latin typeface="+mj-ea"/>
              <a:ea typeface="+mj-ea"/>
            </a:endParaRPr>
          </a:p>
        </p:txBody>
      </p:sp>
      <p:pic>
        <p:nvPicPr>
          <p:cNvPr id="6" name="Picture 2" descr="C:\Users\g41m64bit\AppData\Local\Microsoft\Windows\Temporary Internet Files\Content.IE5\WACVLPRQ\MC90029713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7518" y="3476756"/>
            <a:ext cx="2382914" cy="3142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/>
            <a:r>
              <a:rPr lang="en-US" altLang="zh-TW" sz="4000" b="1" dirty="0" smtClean="0"/>
              <a:t>1.</a:t>
            </a:r>
            <a:r>
              <a:rPr lang="zh-TW" altLang="en-US" sz="4000" b="1" dirty="0" smtClean="0"/>
              <a:t>創意是什麼？</a:t>
            </a:r>
            <a:endParaRPr lang="zh-TW" altLang="en-US" sz="40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b="0" dirty="0" smtClean="0"/>
              <a:t>  </a:t>
            </a:r>
            <a:endParaRPr lang="en-US" altLang="zh-TW" sz="2400" b="0" dirty="0" smtClean="0"/>
          </a:p>
          <a:p>
            <a:r>
              <a:rPr lang="zh-TW" altLang="en-US" sz="2400" b="0" dirty="0" smtClean="0"/>
              <a:t> 「</a:t>
            </a:r>
            <a:r>
              <a:rPr lang="zh-TW" altLang="en-US" sz="2400" b="0" dirty="0"/>
              <a:t>與眾不同、突出、不尋常、獨特、跳出盒子外思考、驚喜的、記憶深刻的</a:t>
            </a:r>
            <a:r>
              <a:rPr lang="en-US" altLang="zh-TW" sz="2400" b="0" dirty="0"/>
              <a:t>.……</a:t>
            </a:r>
            <a:r>
              <a:rPr lang="zh-TW" altLang="en-US" sz="2400" b="0" dirty="0" smtClean="0"/>
              <a:t>」</a:t>
            </a:r>
            <a:endParaRPr lang="en-US" altLang="zh-TW" sz="2400" b="0" dirty="0" smtClean="0"/>
          </a:p>
          <a:p>
            <a:endParaRPr lang="en-US" altLang="zh-TW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>
                <a:solidFill>
                  <a:srgbClr val="FF0000"/>
                </a:solidFill>
              </a:rPr>
              <a:t>但是創意本身很難定義</a:t>
            </a:r>
            <a:endParaRPr lang="zh-TW" altLang="en-US" sz="2800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Users\g41m64bit\AppData\Local\Microsoft\Windows\Temporary Internet Files\Content.IE5\FYJ1U0K8\MC90044190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717032"/>
            <a:ext cx="1872207" cy="2212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54633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100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Blip>
                <a:blip r:embed="rId2"/>
              </a:buBlip>
            </a:pPr>
            <a:r>
              <a:rPr lang="en-US" altLang="zh-TW" b="1" dirty="0"/>
              <a:t>M&amp;C</a:t>
            </a:r>
            <a:r>
              <a:rPr lang="zh-TW" altLang="zh-TW" b="1" dirty="0"/>
              <a:t>上奇廣告公司的同事們—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908720"/>
            <a:ext cx="7516316" cy="4248472"/>
          </a:xfrm>
        </p:spPr>
        <p:txBody>
          <a:bodyPr>
            <a:normAutofit lnSpcReduction="10000"/>
          </a:bodyPr>
          <a:lstStyle/>
          <a:p>
            <a:pPr algn="ctr"/>
            <a:r>
              <a:rPr lang="zh-TW" altLang="zh-TW" sz="2800" dirty="0">
                <a:solidFill>
                  <a:srgbClr val="FF0000"/>
                </a:solidFill>
              </a:rPr>
              <a:t>「</a:t>
            </a:r>
            <a:r>
              <a:rPr lang="en-US" altLang="zh-TW" sz="2800" dirty="0">
                <a:solidFill>
                  <a:srgbClr val="FF0000"/>
                </a:solidFill>
              </a:rPr>
              <a:t>EVITAERC</a:t>
            </a:r>
            <a:r>
              <a:rPr lang="zh-TW" altLang="zh-TW" sz="2800" dirty="0">
                <a:solidFill>
                  <a:srgbClr val="FF0000"/>
                </a:solidFill>
              </a:rPr>
              <a:t>」</a:t>
            </a:r>
            <a:r>
              <a:rPr lang="en-US" altLang="zh-TW" sz="1800" b="0" dirty="0"/>
              <a:t>(</a:t>
            </a:r>
            <a:r>
              <a:rPr lang="zh-TW" altLang="zh-TW" sz="1800" b="0" dirty="0"/>
              <a:t>創意的</a:t>
            </a:r>
            <a:r>
              <a:rPr lang="zh-TW" altLang="zh-TW" sz="1800" b="0" dirty="0" smtClean="0"/>
              <a:t>英文</a:t>
            </a:r>
            <a:r>
              <a:rPr lang="zh-TW" altLang="zh-TW" sz="1800" b="0" dirty="0"/>
              <a:t>一詞倒過來</a:t>
            </a:r>
            <a:r>
              <a:rPr lang="en-US" altLang="zh-TW" sz="1800" b="0" dirty="0" smtClean="0"/>
              <a:t>)</a:t>
            </a:r>
          </a:p>
          <a:p>
            <a:r>
              <a:rPr lang="zh-TW" altLang="en-US" sz="2400" dirty="0" smtClean="0">
                <a:solidFill>
                  <a:srgbClr val="FF0000"/>
                </a:solidFill>
              </a:rPr>
              <a:t>   </a:t>
            </a:r>
            <a:r>
              <a:rPr lang="en-US" altLang="zh-TW" sz="2400" dirty="0" smtClean="0">
                <a:solidFill>
                  <a:srgbClr val="FF0000"/>
                </a:solidFill>
              </a:rPr>
              <a:t>E</a:t>
            </a:r>
            <a:r>
              <a:rPr lang="en-US" altLang="zh-TW" sz="2000" dirty="0" smtClean="0"/>
              <a:t>very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(</a:t>
            </a:r>
            <a:r>
              <a:rPr lang="zh-TW" altLang="zh-TW" sz="2000" dirty="0"/>
              <a:t>每一個</a:t>
            </a:r>
            <a:r>
              <a:rPr lang="en-US" altLang="zh-TW" sz="2000" dirty="0"/>
              <a:t>) </a:t>
            </a:r>
            <a:endParaRPr lang="en-US" altLang="zh-TW" sz="2000" dirty="0" smtClean="0"/>
          </a:p>
          <a:p>
            <a:r>
              <a:rPr lang="zh-TW" altLang="en-US" sz="2400" dirty="0" smtClean="0">
                <a:solidFill>
                  <a:srgbClr val="FF0000"/>
                </a:solidFill>
              </a:rPr>
              <a:t>   </a:t>
            </a:r>
            <a:r>
              <a:rPr lang="en-US" altLang="zh-TW" sz="2400" dirty="0" smtClean="0">
                <a:solidFill>
                  <a:srgbClr val="FF0000"/>
                </a:solidFill>
              </a:rPr>
              <a:t>V</a:t>
            </a:r>
            <a:r>
              <a:rPr lang="en-US" altLang="zh-TW" sz="2000" dirty="0" smtClean="0"/>
              <a:t>irgin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(</a:t>
            </a:r>
            <a:r>
              <a:rPr lang="zh-TW" altLang="zh-TW" sz="2000" dirty="0"/>
              <a:t>前所未有的</a:t>
            </a:r>
            <a:r>
              <a:rPr lang="en-US" altLang="zh-TW" sz="2000" dirty="0"/>
              <a:t>) </a:t>
            </a:r>
            <a:endParaRPr lang="en-US" altLang="zh-TW" sz="2000" dirty="0" smtClean="0"/>
          </a:p>
          <a:p>
            <a:r>
              <a:rPr lang="zh-TW" altLang="en-US" sz="2400" dirty="0" smtClean="0">
                <a:solidFill>
                  <a:srgbClr val="FF0000"/>
                </a:solidFill>
              </a:rPr>
              <a:t>   </a:t>
            </a:r>
            <a:r>
              <a:rPr lang="en-US" altLang="zh-TW" sz="2400" dirty="0" smtClean="0">
                <a:solidFill>
                  <a:srgbClr val="FF0000"/>
                </a:solidFill>
              </a:rPr>
              <a:t>I</a:t>
            </a:r>
            <a:r>
              <a:rPr lang="zh-TW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zh-TW" sz="2000" dirty="0" err="1" smtClean="0"/>
              <a:t>dea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(</a:t>
            </a:r>
            <a:r>
              <a:rPr lang="zh-TW" altLang="zh-TW" sz="2000" dirty="0"/>
              <a:t>想法</a:t>
            </a:r>
            <a:r>
              <a:rPr lang="en-US" altLang="zh-TW" sz="2000" dirty="0"/>
              <a:t>) </a:t>
            </a:r>
            <a:endParaRPr lang="en-US" altLang="zh-TW" sz="2000" dirty="0" smtClean="0"/>
          </a:p>
          <a:p>
            <a:r>
              <a:rPr lang="zh-TW" altLang="en-US" sz="2400" dirty="0" smtClean="0">
                <a:solidFill>
                  <a:srgbClr val="FF0000"/>
                </a:solidFill>
              </a:rPr>
              <a:t>   </a:t>
            </a:r>
            <a:r>
              <a:rPr lang="en-US" altLang="zh-TW" sz="2400" dirty="0" smtClean="0">
                <a:solidFill>
                  <a:srgbClr val="FF0000"/>
                </a:solidFill>
              </a:rPr>
              <a:t>T</a:t>
            </a:r>
            <a:r>
              <a:rPr lang="en-US" altLang="zh-TW" sz="2000" dirty="0" smtClean="0"/>
              <a:t>akes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(</a:t>
            </a:r>
            <a:r>
              <a:rPr lang="zh-TW" altLang="zh-TW" sz="2000" dirty="0"/>
              <a:t>需要</a:t>
            </a:r>
            <a:r>
              <a:rPr lang="en-US" altLang="zh-TW" sz="2000" dirty="0"/>
              <a:t>) </a:t>
            </a:r>
            <a:endParaRPr lang="en-US" altLang="zh-TW" sz="2000" dirty="0" smtClean="0"/>
          </a:p>
          <a:p>
            <a:r>
              <a:rPr lang="zh-TW" altLang="en-US" sz="2400" dirty="0" smtClean="0">
                <a:solidFill>
                  <a:srgbClr val="FF0000"/>
                </a:solidFill>
              </a:rPr>
              <a:t>   </a:t>
            </a:r>
            <a:r>
              <a:rPr lang="en-US" altLang="zh-TW" sz="2400" dirty="0" smtClean="0">
                <a:solidFill>
                  <a:srgbClr val="FF0000"/>
                </a:solidFill>
              </a:rPr>
              <a:t>A</a:t>
            </a:r>
            <a:r>
              <a:rPr lang="en-US" altLang="zh-TW" sz="2000" dirty="0" smtClean="0">
                <a:solidFill>
                  <a:srgbClr val="FF0000"/>
                </a:solidFill>
              </a:rPr>
              <a:t> </a:t>
            </a:r>
            <a:r>
              <a:rPr lang="en-US" altLang="zh-TW" sz="2000" dirty="0" smtClean="0"/>
              <a:t>lot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(</a:t>
            </a:r>
            <a:r>
              <a:rPr lang="zh-TW" altLang="zh-TW" sz="2000" dirty="0"/>
              <a:t>很多</a:t>
            </a:r>
            <a:r>
              <a:rPr lang="en-US" altLang="zh-TW" sz="2000" dirty="0"/>
              <a:t>) </a:t>
            </a:r>
            <a:endParaRPr lang="en-US" altLang="zh-TW" sz="2000" dirty="0" smtClean="0"/>
          </a:p>
          <a:p>
            <a:r>
              <a:rPr lang="zh-TW" altLang="en-US" sz="2400" dirty="0" smtClean="0">
                <a:solidFill>
                  <a:srgbClr val="FF0000"/>
                </a:solidFill>
              </a:rPr>
              <a:t>   </a:t>
            </a:r>
            <a:r>
              <a:rPr lang="en-US" altLang="zh-TW" sz="2400" dirty="0" smtClean="0">
                <a:solidFill>
                  <a:srgbClr val="FF0000"/>
                </a:solidFill>
              </a:rPr>
              <a:t>E</a:t>
            </a:r>
            <a:r>
              <a:rPr lang="en-US" altLang="zh-TW" sz="2000" dirty="0" smtClean="0"/>
              <a:t>nergetic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(</a:t>
            </a:r>
            <a:r>
              <a:rPr lang="zh-TW" altLang="zh-TW" sz="2000" dirty="0"/>
              <a:t>活力充沛的</a:t>
            </a:r>
            <a:r>
              <a:rPr lang="en-US" altLang="zh-TW" sz="2000" dirty="0"/>
              <a:t>) </a:t>
            </a:r>
            <a:endParaRPr lang="en-US" altLang="zh-TW" sz="2000" dirty="0" smtClean="0"/>
          </a:p>
          <a:p>
            <a:r>
              <a:rPr lang="zh-TW" altLang="en-US" sz="2400" dirty="0" smtClean="0">
                <a:solidFill>
                  <a:srgbClr val="FF0000"/>
                </a:solidFill>
              </a:rPr>
              <a:t>   </a:t>
            </a:r>
            <a:r>
              <a:rPr lang="en-US" altLang="zh-TW" sz="2400" dirty="0" smtClean="0">
                <a:solidFill>
                  <a:srgbClr val="FF0000"/>
                </a:solidFill>
              </a:rPr>
              <a:t>R</a:t>
            </a:r>
            <a:r>
              <a:rPr lang="en-US" altLang="zh-TW" sz="2000" dirty="0" smtClean="0"/>
              <a:t>aw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(</a:t>
            </a:r>
            <a:r>
              <a:rPr lang="zh-TW" altLang="zh-TW" sz="2000" dirty="0"/>
              <a:t>原始的</a:t>
            </a:r>
            <a:r>
              <a:rPr lang="en-US" altLang="zh-TW" sz="2000" dirty="0"/>
              <a:t>) </a:t>
            </a:r>
            <a:endParaRPr lang="en-US" altLang="zh-TW" sz="2000" dirty="0" smtClean="0"/>
          </a:p>
          <a:p>
            <a:r>
              <a:rPr lang="zh-TW" altLang="en-US" sz="2400" dirty="0" smtClean="0">
                <a:solidFill>
                  <a:srgbClr val="FF0000"/>
                </a:solidFill>
              </a:rPr>
              <a:t>   </a:t>
            </a:r>
            <a:r>
              <a:rPr lang="en-US" altLang="zh-TW" sz="2400" dirty="0" smtClean="0">
                <a:solidFill>
                  <a:srgbClr val="FF0000"/>
                </a:solidFill>
              </a:rPr>
              <a:t>C</a:t>
            </a:r>
            <a:r>
              <a:rPr lang="en-US" altLang="zh-TW" sz="2000" dirty="0" smtClean="0"/>
              <a:t>ourage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(</a:t>
            </a:r>
            <a:r>
              <a:rPr lang="zh-TW" altLang="zh-TW" sz="2000" dirty="0"/>
              <a:t>勇氣</a:t>
            </a:r>
            <a:r>
              <a:rPr lang="en-US" altLang="zh-TW" sz="2000" dirty="0"/>
              <a:t>)</a:t>
            </a:r>
            <a:endParaRPr lang="zh-TW" altLang="zh-TW" sz="2000" dirty="0"/>
          </a:p>
          <a:p>
            <a:endParaRPr lang="zh-TW" altLang="en-US" b="0" dirty="0"/>
          </a:p>
        </p:txBody>
      </p:sp>
    </p:spTree>
    <p:extLst>
      <p:ext uri="{BB962C8B-B14F-4D97-AF65-F5344CB8AC3E}">
        <p14:creationId xmlns:p14="http://schemas.microsoft.com/office/powerpoint/2010/main" val="1212598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Blip>
                <a:blip r:embed="rId2"/>
              </a:buBlip>
            </a:pPr>
            <a:r>
              <a:rPr lang="zh-TW" altLang="zh-TW" b="1" dirty="0"/>
              <a:t>李奧貝納廣告越南公司同事們—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400" b="0" dirty="0"/>
              <a:t>「創意就是一個騎著自行車在天上飛的男人，一邊丟著兩</a:t>
            </a:r>
            <a:r>
              <a:rPr lang="zh-TW" altLang="zh-TW" sz="2400" b="0" dirty="0" smtClean="0"/>
              <a:t>個鳳梨</a:t>
            </a:r>
            <a:r>
              <a:rPr lang="zh-TW" altLang="zh-TW" sz="2400" b="0" dirty="0"/>
              <a:t>和一個保齡球平玩雜耍。</a:t>
            </a:r>
            <a:r>
              <a:rPr lang="zh-TW" altLang="zh-TW" sz="2400" b="0" dirty="0" smtClean="0"/>
              <a:t>」</a:t>
            </a:r>
            <a:endParaRPr lang="en-US" altLang="zh-TW" sz="2400" b="0" dirty="0" smtClean="0"/>
          </a:p>
          <a:p>
            <a:endParaRPr lang="en-US" altLang="zh-TW" sz="2400" b="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zh-TW" altLang="zh-TW" sz="2000" dirty="0"/>
              <a:t>創意的元素</a:t>
            </a:r>
            <a:r>
              <a:rPr lang="zh-TW" altLang="zh-TW" sz="2000" dirty="0" smtClean="0"/>
              <a:t>：</a:t>
            </a:r>
            <a:endParaRPr lang="en-US" altLang="zh-TW" sz="2000" dirty="0" smtClean="0"/>
          </a:p>
          <a:p>
            <a:pPr lvl="0"/>
            <a:r>
              <a:rPr lang="zh-TW" altLang="zh-TW" sz="1800" dirty="0" smtClean="0">
                <a:solidFill>
                  <a:srgbClr val="FF0000"/>
                </a:solidFill>
              </a:rPr>
              <a:t>平凡</a:t>
            </a:r>
            <a:r>
              <a:rPr lang="zh-TW" altLang="zh-TW" sz="1800" dirty="0">
                <a:solidFill>
                  <a:srgbClr val="FF0000"/>
                </a:solidFill>
              </a:rPr>
              <a:t>的</a:t>
            </a:r>
            <a:r>
              <a:rPr lang="en-US" altLang="zh-TW" sz="1800" b="0" dirty="0"/>
              <a:t>(</a:t>
            </a:r>
            <a:r>
              <a:rPr lang="zh-TW" altLang="zh-TW" sz="1800" b="0" dirty="0"/>
              <a:t>一個騎著自行車的男人</a:t>
            </a:r>
            <a:r>
              <a:rPr lang="en-US" altLang="zh-TW" sz="1800" b="0" dirty="0"/>
              <a:t>)</a:t>
            </a:r>
            <a:r>
              <a:rPr lang="zh-TW" altLang="zh-TW" sz="1800" b="0" dirty="0" smtClean="0"/>
              <a:t>、</a:t>
            </a:r>
            <a:endParaRPr lang="en-US" altLang="zh-TW" sz="1800" b="0" dirty="0" smtClean="0"/>
          </a:p>
          <a:p>
            <a:pPr lvl="0"/>
            <a:r>
              <a:rPr lang="zh-TW" altLang="zh-TW" sz="1800" dirty="0" smtClean="0">
                <a:solidFill>
                  <a:srgbClr val="FF0000"/>
                </a:solidFill>
              </a:rPr>
              <a:t>超乎</a:t>
            </a:r>
            <a:r>
              <a:rPr lang="zh-TW" altLang="zh-TW" sz="1800" dirty="0">
                <a:solidFill>
                  <a:srgbClr val="FF0000"/>
                </a:solidFill>
              </a:rPr>
              <a:t>想像的</a:t>
            </a:r>
            <a:r>
              <a:rPr lang="en-US" altLang="zh-TW" sz="1800" b="0" dirty="0"/>
              <a:t>(</a:t>
            </a:r>
            <a:r>
              <a:rPr lang="zh-TW" altLang="zh-TW" sz="1800" b="0" dirty="0"/>
              <a:t>在天空飛</a:t>
            </a:r>
            <a:r>
              <a:rPr lang="en-US" altLang="zh-TW" sz="1800" b="0" dirty="0"/>
              <a:t>)</a:t>
            </a:r>
            <a:r>
              <a:rPr lang="zh-TW" altLang="zh-TW" sz="1800" b="0" dirty="0" smtClean="0"/>
              <a:t>、</a:t>
            </a:r>
            <a:endParaRPr lang="en-US" altLang="zh-TW" sz="1800" b="0" dirty="0" smtClean="0"/>
          </a:p>
          <a:p>
            <a:pPr lvl="0"/>
            <a:r>
              <a:rPr lang="zh-TW" altLang="zh-TW" sz="1800" dirty="0" smtClean="0">
                <a:solidFill>
                  <a:srgbClr val="FF0000"/>
                </a:solidFill>
              </a:rPr>
              <a:t>困難</a:t>
            </a:r>
            <a:r>
              <a:rPr lang="en-US" altLang="zh-TW" sz="1800" b="0" dirty="0"/>
              <a:t>(</a:t>
            </a:r>
            <a:r>
              <a:rPr lang="zh-TW" altLang="zh-TW" sz="1800" b="0" dirty="0"/>
              <a:t>玩雜耍</a:t>
            </a:r>
            <a:r>
              <a:rPr lang="en-US" altLang="zh-TW" sz="1800" b="0" dirty="0" smtClean="0"/>
              <a:t>)</a:t>
            </a:r>
          </a:p>
          <a:p>
            <a:pPr lvl="0"/>
            <a:r>
              <a:rPr lang="zh-TW" altLang="zh-TW" sz="1800" dirty="0" smtClean="0">
                <a:solidFill>
                  <a:srgbClr val="FF0000"/>
                </a:solidFill>
              </a:rPr>
              <a:t>打破</a:t>
            </a:r>
            <a:r>
              <a:rPr lang="zh-TW" altLang="zh-TW" sz="1800" dirty="0">
                <a:solidFill>
                  <a:srgbClr val="FF0000"/>
                </a:solidFill>
              </a:rPr>
              <a:t>尋常的</a:t>
            </a:r>
            <a:r>
              <a:rPr lang="en-US" altLang="zh-TW" sz="1800" b="0" dirty="0"/>
              <a:t>(</a:t>
            </a:r>
            <a:r>
              <a:rPr lang="zh-TW" altLang="zh-TW" sz="1800" b="0" dirty="0"/>
              <a:t>兩個鳳梨和一個保齡球瓶</a:t>
            </a:r>
            <a:r>
              <a:rPr lang="en-US" altLang="zh-TW" sz="1800" b="0" dirty="0"/>
              <a:t>)</a:t>
            </a:r>
            <a:r>
              <a:rPr lang="zh-TW" altLang="zh-TW" sz="1800" b="0" dirty="0"/>
              <a:t>。</a:t>
            </a:r>
          </a:p>
          <a:p>
            <a:endParaRPr lang="zh-TW" altLang="en-US" sz="2400" b="0" dirty="0"/>
          </a:p>
        </p:txBody>
      </p:sp>
      <p:pic>
        <p:nvPicPr>
          <p:cNvPr id="5122" name="Picture 2" descr="C:\Users\g41m64bit\AppData\Local\Microsoft\Windows\Temporary Internet Files\Content.IE5\WACVLPRQ\dglxasset[1].aspx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80017">
            <a:off x="7478818" y="3686518"/>
            <a:ext cx="464819" cy="110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g41m64bit\AppData\Local\Microsoft\Windows\Temporary Internet Files\Content.IE5\VW0HPA5K\dglxasset[1].aspx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55258">
            <a:off x="6102076" y="2853548"/>
            <a:ext cx="1400325" cy="1571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g41m64bit\AppData\Local\Microsoft\Windows\Temporary Internet Files\Content.IE5\VW0HPA5K\dglxasset[1].aspx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18368">
            <a:off x="7143672" y="2290968"/>
            <a:ext cx="1071788" cy="1203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:\Users\g41m64bit\AppData\Local\Microsoft\Windows\Temporary Internet Files\Content.IE5\QV8611U1\MC900294264[1].wmf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8601" y="4834627"/>
            <a:ext cx="1452982" cy="1814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9404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Blip>
                <a:blip r:embed="rId2"/>
              </a:buBlip>
            </a:pPr>
            <a:r>
              <a:rPr lang="zh-TW" altLang="zh-TW" b="1" dirty="0"/>
              <a:t>鮑伯．厄爾文—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100628"/>
            <a:ext cx="7920880" cy="3579849"/>
          </a:xfrm>
        </p:spPr>
        <p:txBody>
          <a:bodyPr>
            <a:normAutofit/>
          </a:bodyPr>
          <a:lstStyle/>
          <a:p>
            <a:endParaRPr lang="en-US" altLang="zh-TW" sz="2400" dirty="0" smtClean="0"/>
          </a:p>
          <a:p>
            <a:endParaRPr lang="en-US" altLang="zh-TW" sz="2400" dirty="0" smtClean="0"/>
          </a:p>
          <a:p>
            <a:r>
              <a:rPr lang="zh-TW" altLang="zh-TW" sz="2400" dirty="0" smtClean="0"/>
              <a:t>「創意</a:t>
            </a:r>
            <a:r>
              <a:rPr lang="zh-TW" altLang="zh-TW" sz="2400" dirty="0"/>
              <a:t>讓人們聯結看似無關的事物，而在那聯結思考</a:t>
            </a:r>
            <a:r>
              <a:rPr lang="zh-TW" altLang="zh-TW" sz="2400" dirty="0" smtClean="0"/>
              <a:t>的</a:t>
            </a:r>
            <a:endParaRPr lang="en-US" altLang="zh-TW" sz="2400" dirty="0" smtClean="0"/>
          </a:p>
          <a:p>
            <a:r>
              <a:rPr lang="zh-TW" altLang="en-US" sz="2400" dirty="0"/>
              <a:t> </a:t>
            </a:r>
            <a:r>
              <a:rPr lang="zh-TW" altLang="en-US" sz="2400" dirty="0" smtClean="0"/>
              <a:t> </a:t>
            </a:r>
            <a:r>
              <a:rPr lang="zh-TW" altLang="zh-TW" sz="2400" dirty="0" smtClean="0"/>
              <a:t>過程</a:t>
            </a:r>
            <a:r>
              <a:rPr lang="zh-TW" altLang="zh-TW" sz="2400" dirty="0"/>
              <a:t>中，新的點子和想法油然而生。」</a:t>
            </a:r>
            <a:endParaRPr lang="zh-TW" altLang="en-US" sz="2400" dirty="0"/>
          </a:p>
        </p:txBody>
      </p:sp>
      <p:pic>
        <p:nvPicPr>
          <p:cNvPr id="5" name="Picture 2" descr="C:\Users\g41m64bit\AppData\Local\Microsoft\Windows\Temporary Internet Files\Content.IE5\VW0HPA5K\MC90044202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924943"/>
            <a:ext cx="1872208" cy="2181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3112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1115616" y="1772816"/>
            <a:ext cx="7776864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571500" marR="0" lvl="0" indent="-5715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54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燈泡   </a:t>
            </a:r>
            <a:r>
              <a:rPr kumimoji="0" lang="zh-TW" altLang="en-US" sz="54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點子和想法的比喻</a:t>
            </a:r>
            <a:endParaRPr kumimoji="0" lang="zh-TW" altLang="en-US" sz="5400" b="1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2" descr="C:\Users\g41m64bit\AppData\Local\Microsoft\Windows\Temporary Internet Files\Content.IE5\QV8611U1\MC90029093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68385">
            <a:off x="307289" y="1810851"/>
            <a:ext cx="862261" cy="129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角度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角度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1307</TotalTime>
  <Words>1031</Words>
  <Application>Microsoft Office PowerPoint</Application>
  <PresentationFormat>如螢幕大小 (4:3)</PresentationFormat>
  <Paragraphs>139</Paragraphs>
  <Slides>25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26" baseType="lpstr">
      <vt:lpstr>角度</vt:lpstr>
      <vt:lpstr>10202讀書會</vt:lpstr>
      <vt:lpstr>創意沒什麼大不了</vt:lpstr>
      <vt:lpstr>作者介紹</vt:lpstr>
      <vt:lpstr>PowerPoint 簡報</vt:lpstr>
      <vt:lpstr>1.創意是什麼？</vt:lpstr>
      <vt:lpstr>M&amp;C上奇廣告公司的同事們—</vt:lpstr>
      <vt:lpstr>李奧貝納廣告越南公司同事們—</vt:lpstr>
      <vt:lpstr>鮑伯．厄爾文—</vt:lpstr>
      <vt:lpstr>PowerPoint 簡報</vt:lpstr>
      <vt:lpstr>2.燈泡   點子和想法的比喻</vt:lpstr>
      <vt:lpstr>真的嗎</vt:lpstr>
      <vt:lpstr>PowerPoint 簡報</vt:lpstr>
      <vt:lpstr>PowerPoint 簡報</vt:lpstr>
      <vt:lpstr>PowerPoint 簡報</vt:lpstr>
      <vt:lpstr>精緻的屍體</vt:lpstr>
      <vt:lpstr>PowerPoint 簡報</vt:lpstr>
      <vt:lpstr>PowerPoint 簡報</vt:lpstr>
      <vt:lpstr>PowerPoint 簡報</vt:lpstr>
      <vt:lpstr>極度誇張法</vt:lpstr>
      <vt:lpstr>PowerPoint 簡報</vt:lpstr>
      <vt:lpstr>1.誇張利益點</vt:lpstr>
      <vt:lpstr>PowerPoint 簡報</vt:lpstr>
      <vt:lpstr>3.誇張問題</vt:lpstr>
      <vt:lpstr>影片欣賞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g41m64bit</dc:creator>
  <cp:lastModifiedBy>ginny1</cp:lastModifiedBy>
  <cp:revision>86</cp:revision>
  <dcterms:created xsi:type="dcterms:W3CDTF">2014-03-23T09:52:30Z</dcterms:created>
  <dcterms:modified xsi:type="dcterms:W3CDTF">2014-05-22T08:29:01Z</dcterms:modified>
</cp:coreProperties>
</file>