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AAB6E-0146-45EE-9902-3C28FC641FA4}" type="datetimeFigureOut">
              <a:rPr lang="zh-TW" altLang="en-US" smtClean="0"/>
              <a:pPr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3803-6E1F-45D1-A3E4-9B38F7D3B4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l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敵首祭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獵首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sz="3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獵首的動機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成年、為近親或族長報仇、獵場紛爭 、表示自己的清白、論婚嫁、</a:t>
            </a:r>
            <a:endParaRPr lang="en-US" altLang="zh-TW" sz="21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zh-TW" altLang="en-US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瘟疫流行、有人褻瀆神靈、顯耀自己的勇武博取眾人的尊敬崇拜</a:t>
            </a:r>
            <a:endParaRPr lang="en-US" altLang="zh-TW" sz="21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 …</a:t>
            </a:r>
            <a:r>
              <a:rPr lang="zh-TW" altLang="en-US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等。</a:t>
            </a:r>
            <a:endParaRPr lang="en-US" altLang="zh-TW" sz="21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altLang="zh-TW" sz="11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sz="3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出發前的儀式</a:t>
            </a:r>
            <a:endParaRPr lang="en-US" altLang="zh-TW" sz="31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altLang="zh-TW" sz="11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sz="3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獵首過程</a:t>
            </a:r>
            <a:endParaRPr lang="en-US" altLang="zh-TW" sz="31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altLang="zh-TW" sz="1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sz="3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凱旋歸來</a:t>
            </a:r>
            <a:endParaRPr lang="en-US" altLang="zh-TW" sz="31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altLang="zh-TW" sz="9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sz="3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入部落後的儀式</a:t>
            </a:r>
            <a:endParaRPr lang="en-US" altLang="zh-TW" sz="31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>
              <a:buNone/>
            </a:pP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</a:p>
          <a:p>
            <a:pPr>
              <a:buNone/>
            </a:pP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>
              <a:buBlip>
                <a:blip r:embed="rId2"/>
              </a:buBlip>
            </a:pPr>
            <a:endParaRPr lang="en-US" altLang="zh-TW" sz="21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Blip>
                <a:blip r:embed="rId2"/>
              </a:buBlip>
            </a:pPr>
            <a:endParaRPr lang="en-US" altLang="zh-TW" sz="21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1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對照→</a:t>
            </a:r>
            <a:r>
              <a:rPr lang="zh-TW" altLang="en-US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晨星出版</a:t>
            </a:r>
            <a:r>
              <a:rPr lang="zh-TW" altLang="en-US" sz="21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白棟樑</a:t>
            </a:r>
            <a:r>
              <a:rPr lang="en-US" altLang="zh-TW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平埔族跡</a:t>
            </a:r>
            <a:r>
              <a:rPr lang="en-US" altLang="zh-TW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》〈</a:t>
            </a:r>
            <a:r>
              <a:rPr lang="zh-TW" altLang="en-US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日落番花樹</a:t>
            </a:r>
            <a:r>
              <a:rPr lang="en-US" altLang="zh-TW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1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Blip>
                <a:blip r:embed="rId2"/>
              </a:buBlip>
            </a:pPr>
            <a:endParaRPr lang="zh-TW" altLang="en-US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C:\Documents and Settings\Administrator\My Documents\My Pictures\img292.jpg"/>
          <p:cNvPicPr>
            <a:picLocks noChangeAspect="1" noChangeArrowheads="1"/>
          </p:cNvPicPr>
          <p:nvPr/>
        </p:nvPicPr>
        <p:blipFill>
          <a:blip r:embed="rId3"/>
          <a:srcRect l="31896" t="8751" r="20947" b="67655"/>
          <a:stretch>
            <a:fillRect/>
          </a:stretch>
        </p:blipFill>
        <p:spPr bwMode="auto">
          <a:xfrm>
            <a:off x="3643306" y="2786058"/>
            <a:ext cx="4380780" cy="310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服飾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泰雅族的服裝有長衣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有身體的部分而無袖子的衣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服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、套袖（只有袖子而無衣身部分）、方巾、胸兜、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兜襠布、女子的腰裙、男子的藤帽、護腳布、婦女的頭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巾等。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裝飾品有頭環、耳飾、頸飾、胸飾、臂飾、手環、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指環、腳飾等。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C:\Documents and Settings\Administrator\My Documents\My Pictures\img388.jpg"/>
          <p:cNvPicPr>
            <a:picLocks noChangeAspect="1" noChangeArrowheads="1"/>
          </p:cNvPicPr>
          <p:nvPr/>
        </p:nvPicPr>
        <p:blipFill>
          <a:blip r:embed="rId2" cstate="print"/>
          <a:srcRect l="19495" t="31991" r="51593" b="4570"/>
          <a:stretch>
            <a:fillRect/>
          </a:stretch>
        </p:blipFill>
        <p:spPr bwMode="auto">
          <a:xfrm>
            <a:off x="6715140" y="0"/>
            <a:ext cx="2428860" cy="376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Administrator\My Documents\My Pictures\img389.jpg"/>
          <p:cNvPicPr>
            <a:picLocks noChangeAspect="1" noChangeArrowheads="1"/>
          </p:cNvPicPr>
          <p:nvPr/>
        </p:nvPicPr>
        <p:blipFill>
          <a:blip r:embed="rId3" cstate="print"/>
          <a:srcRect l="55470" t="31229" r="2477" b="31382"/>
          <a:stretch>
            <a:fillRect/>
          </a:stretch>
        </p:blipFill>
        <p:spPr bwMode="auto">
          <a:xfrm>
            <a:off x="4257162" y="3786190"/>
            <a:ext cx="4886838" cy="307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Administrator\My Documents\My Pictures\img384.jpg"/>
          <p:cNvPicPr>
            <a:picLocks noChangeAspect="1" noChangeArrowheads="1"/>
          </p:cNvPicPr>
          <p:nvPr/>
        </p:nvPicPr>
        <p:blipFill>
          <a:blip r:embed="rId4" cstate="print"/>
          <a:srcRect l="20034" t="31077" r="49870" b="1980"/>
          <a:stretch>
            <a:fillRect/>
          </a:stretch>
        </p:blipFill>
        <p:spPr bwMode="auto">
          <a:xfrm>
            <a:off x="2143108" y="3786190"/>
            <a:ext cx="195326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Administrator\My Documents\My Pictures\img393.jpg"/>
          <p:cNvPicPr>
            <a:picLocks noChangeAspect="1" noChangeArrowheads="1"/>
          </p:cNvPicPr>
          <p:nvPr/>
        </p:nvPicPr>
        <p:blipFill>
          <a:blip r:embed="rId5" cstate="print"/>
          <a:srcRect l="7617"/>
          <a:stretch>
            <a:fillRect/>
          </a:stretch>
        </p:blipFill>
        <p:spPr bwMode="auto">
          <a:xfrm>
            <a:off x="0" y="3795731"/>
            <a:ext cx="2000232" cy="30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Administrator\My Documents\My Pictures\img391.jpg"/>
          <p:cNvPicPr>
            <a:picLocks noChangeAspect="1" noChangeArrowheads="1"/>
          </p:cNvPicPr>
          <p:nvPr/>
        </p:nvPicPr>
        <p:blipFill>
          <a:blip r:embed="rId6" cstate="print"/>
          <a:srcRect l="18566" t="22552" r="15710" b="42411"/>
          <a:stretch>
            <a:fillRect/>
          </a:stretch>
        </p:blipFill>
        <p:spPr bwMode="auto">
          <a:xfrm>
            <a:off x="4071934" y="0"/>
            <a:ext cx="2179223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Documents and Settings\Administrator\My Documents\My Pictures\img392.jpg"/>
          <p:cNvPicPr>
            <a:picLocks noChangeAspect="1" noChangeArrowheads="1"/>
          </p:cNvPicPr>
          <p:nvPr/>
        </p:nvPicPr>
        <p:blipFill>
          <a:blip r:embed="rId7" cstate="print"/>
          <a:srcRect l="31896" t="36015" r="11425" b="29620"/>
          <a:stretch>
            <a:fillRect/>
          </a:stretch>
        </p:blipFill>
        <p:spPr bwMode="auto">
          <a:xfrm>
            <a:off x="1857356" y="0"/>
            <a:ext cx="1893263" cy="162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330753" name="Picture 1" descr="C:\Documents and Settings\Administrator\My Documents\My Pictures\img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3F1F8"/>
              </a:clrFrom>
              <a:clrTo>
                <a:srgbClr val="F3F1F8">
                  <a:alpha val="0"/>
                </a:srgbClr>
              </a:clrTo>
            </a:clrChange>
          </a:blip>
          <a:srcRect l="9045" t="21205" r="26183" b="13464"/>
          <a:stretch>
            <a:fillRect/>
          </a:stretch>
        </p:blipFill>
        <p:spPr bwMode="auto">
          <a:xfrm>
            <a:off x="4786314" y="428604"/>
            <a:ext cx="3905774" cy="5572140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My Documents\My Pictures\img3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6FD"/>
              </a:clrFrom>
              <a:clrTo>
                <a:srgbClr val="F1F6FD">
                  <a:alpha val="0"/>
                </a:srgbClr>
              </a:clrTo>
            </a:clrChange>
          </a:blip>
          <a:srcRect l="5237" t="19186" r="21423" b="15483"/>
          <a:stretch>
            <a:fillRect/>
          </a:stretch>
        </p:blipFill>
        <p:spPr bwMode="auto">
          <a:xfrm>
            <a:off x="0" y="571480"/>
            <a:ext cx="4536134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沙鴦之鐘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3498850" algn="l"/>
              </a:tabLst>
            </a:pP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1939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年宜蘭南澳鄉利有亨社的少女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，幫警手兼番童教育所的老師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北田正記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送別，不幸在南澳溪落水溺斃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。在當時皇民化的背景下，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的事件</a:t>
            </a:r>
            <a:r>
              <a:rPr lang="ja-JP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被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lang="ja-JP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作政治宣傳</a:t>
            </a:r>
            <a:r>
              <a:rPr lang="en-US" altLang="ja-JP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ja-JP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為國捐軀，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而成了當時小說、歌曲、繪畫、俳句、電影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等形式的創作題材，甚至被寫進教科書。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之鐘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就是在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1941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年日治末期開拍的一部國策電影，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在片中被塑造成一名愛國少女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。台灣總督長谷川清，並且頒贈一座正面刻有愛國之女沙鴦的鐘給</a:t>
            </a:r>
            <a:r>
              <a:rPr lang="ja-JP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她所屬女子青年團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，並於武塔部落南澳溪畔豎立紀念碑碣。</a:t>
            </a:r>
            <a:endParaRPr lang="en-US" altLang="zh-TW" sz="1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tabLst>
                <a:tab pos="3498850" algn="l"/>
              </a:tabLst>
            </a:pPr>
            <a:endParaRPr lang="en-US" altLang="zh-TW" sz="1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tabLst>
                <a:tab pos="3498850" algn="l"/>
              </a:tabLst>
            </a:pP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的故事、電影與歌曲，在二次大戰後仍深深影響台灣。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1958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年的台語片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紗蓉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將其改編成殉情女子的故事。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1959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之鐘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的主題曲重新被著作出版為台語流行歌曲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殉情花！紗容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1960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年又以中文填詞名為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月光小月曲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2004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年澎恰恰又再以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之歌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的原曲填詞為台語歌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莎詠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〉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tabLst>
                <a:tab pos="3498850" algn="l"/>
              </a:tabLst>
            </a:pPr>
            <a:endParaRPr lang="en-US" altLang="zh-TW" sz="1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tabLst>
                <a:tab pos="3498850" algn="l"/>
              </a:tabLst>
            </a:pP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1993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日日本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NHK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放映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聽見虛幻之歌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之鐘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，讓日本人和台灣人重新認識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的事蹟。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1994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日國家電影資料館舉辦「原影展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— 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影像中的原住民」活動，重回當年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之鐘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的拍攝地霧社，在仁愛高農重新放映這部電影，勾起一些曾經參與影片拍攝的族人的回憶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1994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日宜蘭縣政府縣史館為了呈現歷史真相，對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溺斃的地點和原居地的民俗風情進行田野調查，並於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日舉辦「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沙鴦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6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莎韻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之鐘的迷思」座談會。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ja-JP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文本選讀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None/>
            </a:pPr>
            <a:r>
              <a:rPr lang="zh-TW" altLang="en-US" sz="20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下山操子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流轉家族遠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》〈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代序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 lvl="1">
              <a:buNone/>
            </a:pPr>
            <a:endParaRPr lang="en-US" altLang="zh-TW" sz="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祖父</a:t>
            </a:r>
            <a:r>
              <a:rPr lang="zh-TW" altLang="en-US" sz="20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下山治平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是馬烈巴駐在所警部主任；祖母則是馬烈巴社頭目的長女</a:t>
            </a:r>
            <a:r>
              <a:rPr lang="zh-TW" altLang="en-US" sz="20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貝克．道雷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總督府安排的政略婚姻。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內妻（妾。</a:t>
            </a:r>
            <a:r>
              <a:rPr lang="zh-TW" altLang="en-US" sz="20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下山龍子，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生了六個小孩，二個夭折。）與正妻（大老婆。 </a:t>
            </a:r>
            <a:r>
              <a:rPr lang="zh-TW" altLang="en-US" sz="20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勝又仲子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，生二男一女。 ）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en-US" sz="20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下山治平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0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貝克．道雷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，到他們的長子</a:t>
            </a:r>
            <a:r>
              <a:rPr lang="zh-TW" altLang="en-US" sz="20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下山一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0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下山操子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之父）與妻子</a:t>
            </a:r>
            <a:r>
              <a:rPr lang="zh-TW" altLang="en-US" sz="20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井上．文枝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的故事。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從亡國奴到歸化人。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在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4/18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我們班上的「原住民仿古珠手鍊工作坊」中，你們有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什麼樣收穫？在班上提供一個與原住民朋友交流的平台，對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你們有什麼樣的幫助？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/>
          </a:p>
        </p:txBody>
      </p:sp>
      <p:pic>
        <p:nvPicPr>
          <p:cNvPr id="4" name="Picture 2" descr="C:\Documents and Settings\Administrator\My Documents\My Pictures\tomat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00100" y="5357826"/>
            <a:ext cx="366698" cy="27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延伸閱讀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6" name="Picture 2" descr="C:\Documents and Settings\Administrator\My Documents\My Pictures\img210.jpg"/>
          <p:cNvPicPr>
            <a:picLocks noChangeAspect="1" noChangeArrowheads="1"/>
          </p:cNvPicPr>
          <p:nvPr/>
        </p:nvPicPr>
        <p:blipFill>
          <a:blip r:embed="rId2" cstate="print"/>
          <a:srcRect l="23327" b="22888"/>
          <a:stretch>
            <a:fillRect/>
          </a:stretch>
        </p:blipFill>
        <p:spPr bwMode="auto">
          <a:xfrm>
            <a:off x="6143636" y="1643050"/>
            <a:ext cx="2712109" cy="3857652"/>
          </a:xfrm>
          <a:prstGeom prst="rect">
            <a:avLst/>
          </a:prstGeom>
          <a:noFill/>
        </p:spPr>
      </p:pic>
      <p:pic>
        <p:nvPicPr>
          <p:cNvPr id="7" name="Picture 3" descr="C:\Documents and Settings\Administrator\My Documents\My Pictures\img211.jpg"/>
          <p:cNvPicPr>
            <a:picLocks noChangeAspect="1" noChangeArrowheads="1"/>
          </p:cNvPicPr>
          <p:nvPr/>
        </p:nvPicPr>
        <p:blipFill>
          <a:blip r:embed="rId3" cstate="print"/>
          <a:srcRect l="34276" b="29957"/>
          <a:stretch>
            <a:fillRect/>
          </a:stretch>
        </p:blipFill>
        <p:spPr bwMode="auto">
          <a:xfrm>
            <a:off x="214282" y="1643050"/>
            <a:ext cx="2561307" cy="3860806"/>
          </a:xfrm>
          <a:prstGeom prst="rect">
            <a:avLst/>
          </a:prstGeom>
          <a:noFill/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9" name="Picture 2" descr="C:\Documents and Settings\Administrator\My Documents\My Pictures\img264.jpg"/>
          <p:cNvPicPr>
            <a:picLocks noChangeAspect="1" noChangeArrowheads="1"/>
          </p:cNvPicPr>
          <p:nvPr/>
        </p:nvPicPr>
        <p:blipFill>
          <a:blip r:embed="rId4" cstate="print"/>
          <a:srcRect l="23327" b="26591"/>
          <a:stretch>
            <a:fillRect/>
          </a:stretch>
        </p:blipFill>
        <p:spPr bwMode="auto">
          <a:xfrm>
            <a:off x="3071802" y="1643050"/>
            <a:ext cx="284881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755</Words>
  <Application>Microsoft Office PowerPoint</Application>
  <PresentationFormat>如螢幕大小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敵首祭﹙獵首﹚</vt:lpstr>
      <vt:lpstr>服飾</vt:lpstr>
      <vt:lpstr> </vt:lpstr>
      <vt:lpstr>沙鴦之鐘</vt:lpstr>
      <vt:lpstr>文本選讀</vt:lpstr>
      <vt:lpstr>延伸閱讀 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服飾</dc:title>
  <dc:creator>JCT-MEM</dc:creator>
  <cp:lastModifiedBy>JCT-MEM</cp:lastModifiedBy>
  <cp:revision>3</cp:revision>
  <dcterms:created xsi:type="dcterms:W3CDTF">2012-04-24T12:37:43Z</dcterms:created>
  <dcterms:modified xsi:type="dcterms:W3CDTF">2012-05-29T11:12:59Z</dcterms:modified>
</cp:coreProperties>
</file>