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5"/>
  </p:notesMasterIdLst>
  <p:sldIdLst>
    <p:sldId id="257" r:id="rId3"/>
    <p:sldId id="271" r:id="rId4"/>
    <p:sldId id="272" r:id="rId5"/>
    <p:sldId id="332" r:id="rId6"/>
    <p:sldId id="273" r:id="rId7"/>
    <p:sldId id="274" r:id="rId8"/>
    <p:sldId id="277" r:id="rId9"/>
    <p:sldId id="323" r:id="rId10"/>
    <p:sldId id="279" r:id="rId11"/>
    <p:sldId id="281" r:id="rId12"/>
    <p:sldId id="282" r:id="rId13"/>
    <p:sldId id="334" r:id="rId14"/>
    <p:sldId id="348" r:id="rId15"/>
    <p:sldId id="337" r:id="rId16"/>
    <p:sldId id="338" r:id="rId17"/>
    <p:sldId id="283" r:id="rId18"/>
    <p:sldId id="349" r:id="rId19"/>
    <p:sldId id="288" r:id="rId20"/>
    <p:sldId id="319" r:id="rId21"/>
    <p:sldId id="289" r:id="rId22"/>
    <p:sldId id="290" r:id="rId23"/>
    <p:sldId id="339" r:id="rId24"/>
    <p:sldId id="292" r:id="rId25"/>
    <p:sldId id="294" r:id="rId26"/>
    <p:sldId id="340" r:id="rId27"/>
    <p:sldId id="324" r:id="rId28"/>
    <p:sldId id="296" r:id="rId29"/>
    <p:sldId id="297" r:id="rId30"/>
    <p:sldId id="341" r:id="rId31"/>
    <p:sldId id="343" r:id="rId32"/>
    <p:sldId id="298" r:id="rId33"/>
    <p:sldId id="299" r:id="rId34"/>
    <p:sldId id="344" r:id="rId35"/>
    <p:sldId id="345" r:id="rId36"/>
    <p:sldId id="301" r:id="rId37"/>
    <p:sldId id="346" r:id="rId38"/>
    <p:sldId id="347" r:id="rId39"/>
    <p:sldId id="302" r:id="rId40"/>
    <p:sldId id="303" r:id="rId41"/>
    <p:sldId id="325" r:id="rId42"/>
    <p:sldId id="305" r:id="rId43"/>
    <p:sldId id="328" r:id="rId44"/>
    <p:sldId id="330" r:id="rId45"/>
    <p:sldId id="310" r:id="rId46"/>
    <p:sldId id="311" r:id="rId47"/>
    <p:sldId id="313" r:id="rId48"/>
    <p:sldId id="314" r:id="rId49"/>
    <p:sldId id="317" r:id="rId50"/>
    <p:sldId id="350" r:id="rId51"/>
    <p:sldId id="321" r:id="rId52"/>
    <p:sldId id="331" r:id="rId53"/>
    <p:sldId id="322" r:id="rId5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5400"/>
    <a:srgbClr val="8A9611"/>
    <a:srgbClr val="C3A87F"/>
    <a:srgbClr val="5184A4"/>
    <a:srgbClr val="DB4F03"/>
    <a:srgbClr val="006699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7EF04EF-C520-42A3-AF85-90ED5BDB68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085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AE930-A68B-4A92-9216-D3F8551F34CB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7F1FA-6ADC-416B-BAB2-81204FD797E7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1FE465CF-654A-4A16-AC0F-367AF38723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7D732CD3-5398-4C1A-A5A3-B755C3DBA1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80400" cy="8747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C263D5-029D-4D03-90A9-CBD730A4128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80400" cy="8747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1688" y="1557338"/>
            <a:ext cx="4064000" cy="233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1688" y="4044950"/>
            <a:ext cx="4064000" cy="233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AD82BA-62DC-42FD-874C-90C24C148B2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59073FDA-FF2A-4539-9E2E-27397CAF76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5796C706-4E85-4055-BF2C-8AC2E08EE6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401E0762-E02D-4141-A9B1-610017F3A1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9AB1B3EB-9F0E-4C45-B919-3A43195FF3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8F3131C2-C109-4D43-9951-73F1C3065E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096E11E7-D7F3-42E8-941B-69987E37AA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66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1016"/>
            <a:ext cx="8229600" cy="4855147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40B14962-1AB3-4FB6-9B0D-1D0AA01882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1511DDD5-2A2D-48BB-97E2-B81337DA0C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E21A532B-18D7-4772-A38E-4E950B71FA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343FE5EE-1D30-41F0-AE59-1576B885B3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BDB5354F-0680-4281-A7D0-8B66A51CB5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0CF24ABD-5D43-468F-A47C-CB2E893993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0258DC09-7B2E-4FE3-A801-CEA3BFF8AC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D4892294-E0B2-4DE7-8EB5-F30A80B9C0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580F482B-C383-44FD-B467-FB79EEE813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BBE9B5DD-E585-40A6-8A5D-E4115348A0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7006D228-9C7F-446B-938A-DAC572B288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ECC6C3DE-FF5E-4940-8613-516B72DBAD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6-</a:t>
            </a:r>
            <a:fld id="{0B7DDA5C-DAA4-4B8E-A414-D08F2BB7AD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10325"/>
            <a:ext cx="54895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0325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altLang="zh-TW"/>
              <a:t>6-</a:t>
            </a:r>
            <a:fld id="{AE2A1073-3303-43D2-BD88-D2CC61CDE7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95" r:id="rId12"/>
    <p:sldLayoutId id="2147483696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kumimoji="1" sz="2600" b="1">
          <a:solidFill>
            <a:srgbClr val="9B54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600" b="1">
          <a:solidFill>
            <a:schemeClr val="tx1"/>
          </a:solidFill>
          <a:latin typeface="+mn-lt"/>
          <a:ea typeface="+mn-ea"/>
        </a:defRPr>
      </a:lvl2pPr>
      <a:lvl3pPr marL="11430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2600" b="1">
          <a:solidFill>
            <a:schemeClr val="tx1"/>
          </a:solidFill>
          <a:latin typeface="+mn-lt"/>
          <a:ea typeface="+mn-ea"/>
        </a:defRPr>
      </a:lvl3pPr>
      <a:lvl4pPr marL="16002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600" b="1">
          <a:solidFill>
            <a:schemeClr val="tx1"/>
          </a:solidFill>
          <a:latin typeface="+mn-lt"/>
          <a:ea typeface="+mn-ea"/>
        </a:defRPr>
      </a:lvl4pPr>
      <a:lvl5pPr marL="20574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5pPr>
      <a:lvl6pPr marL="25146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6pPr>
      <a:lvl7pPr marL="29718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7pPr>
      <a:lvl8pPr marL="34290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8pPr>
      <a:lvl9pPr marL="38862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 userDrawn="1"/>
        </p:nvSpPr>
        <p:spPr bwMode="auto">
          <a:xfrm>
            <a:off x="0" y="6445250"/>
            <a:ext cx="5973763" cy="41275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 userDrawn="1"/>
        </p:nvSpPr>
        <p:spPr bwMode="auto">
          <a:xfrm>
            <a:off x="5868988" y="6445250"/>
            <a:ext cx="3275012" cy="412750"/>
          </a:xfrm>
          <a:prstGeom prst="rect">
            <a:avLst/>
          </a:prstGeom>
          <a:solidFill>
            <a:srgbClr val="DB4F0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2055" name="Picture 7" descr="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7475"/>
            <a:ext cx="54895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67475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6-</a:t>
            </a:r>
            <a:fld id="{26821AC3-4031-43EC-BFC6-667912A44E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4"/>
        </a:buBlip>
        <a:defRPr kumimoji="1"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defRPr kumimoji="1" sz="2400" b="1">
          <a:solidFill>
            <a:srgbClr val="5184A4"/>
          </a:solidFill>
          <a:latin typeface="+mn-lt"/>
          <a:ea typeface="+mn-ea"/>
        </a:defRPr>
      </a:lvl2pPr>
      <a:lvl3pPr marL="11430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kumimoji="1" sz="2400" b="1">
          <a:solidFill>
            <a:srgbClr val="DB4F03"/>
          </a:solidFill>
          <a:latin typeface="+mn-lt"/>
          <a:ea typeface="+mn-ea"/>
        </a:defRPr>
      </a:lvl3pPr>
      <a:lvl4pPr marL="16002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defRPr kumimoji="1" sz="2400" b="1">
          <a:solidFill>
            <a:srgbClr val="8A9611"/>
          </a:solidFill>
          <a:latin typeface="+mn-lt"/>
          <a:ea typeface="+mn-ea"/>
        </a:defRPr>
      </a:lvl4pPr>
      <a:lvl5pPr marL="20574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5pPr>
      <a:lvl6pPr marL="25146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6pPr>
      <a:lvl7pPr marL="29718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7pPr>
      <a:lvl8pPr marL="34290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8pPr>
      <a:lvl9pPr marL="38862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.png"/><Relationship Id="rId7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.png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3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slide" Target="slide1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8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54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slide" Target="slide1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8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9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6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9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版面配置區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40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AA2596E6-02ED-4980-B188-CE2BB614EDC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第六章</a:t>
            </a:r>
            <a:r>
              <a:rPr lang="en-US" altLang="zh-TW" dirty="0" smtClean="0"/>
              <a:t>--</a:t>
            </a:r>
            <a:r>
              <a:rPr lang="zh-TW" altLang="en-US" dirty="0" smtClean="0"/>
              <a:t>常用的機率分配</a:t>
            </a:r>
          </a:p>
        </p:txBody>
      </p:sp>
      <p:sp>
        <p:nvSpPr>
          <p:cNvPr id="410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76" y="1179576"/>
            <a:ext cx="8229600" cy="512978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間斷機率分配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hlinkClick r:id="rId2" action="ppaction://hlinksldjump"/>
            </a:endParaRP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2" action="ppaction://hlinksldjump"/>
              </a:rPr>
              <a:t>6.1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2" action="ppaction://hlinksldjump"/>
              </a:rPr>
              <a:t>二項分配</a:t>
            </a: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4" action="ppaction://hlinksldjump"/>
              </a:rPr>
              <a:t>6.2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4" action="ppaction://hlinksldjump"/>
              </a:rPr>
              <a:t>超幾何分配</a:t>
            </a:r>
            <a:endParaRPr lang="zh-TW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+mn-cs"/>
              <a:hlinkClick r:id="rId2" action="ppaction://hlinksldjump"/>
            </a:endParaRP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5" action="ppaction://hlinksldjump"/>
              </a:rPr>
              <a:t>6.3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5" action="ppaction://hlinksldjump"/>
              </a:rPr>
              <a:t>幾何分配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可跳過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)</a:t>
            </a:r>
            <a:endParaRPr lang="zh-TW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+mn-cs"/>
              <a:hlinkClick r:id="rId2" action="ppaction://hlinksldjump"/>
            </a:endParaRP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7" action="ppaction://hlinksldjump"/>
              </a:rPr>
              <a:t>6.4  Poisson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7" action="ppaction://hlinksldjump"/>
              </a:rPr>
              <a:t>分配</a:t>
            </a:r>
            <a:endParaRPr lang="zh-TW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+mn-cs"/>
              <a:hlinkClick r:id="rId2" action="ppaction://hlinksldjump"/>
            </a:endParaRP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6.5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負二項分配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可跳過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 smtClean="0">
                <a:hlinkClick r:id="rId6" action="ppaction://hlinksldjump"/>
              </a:rPr>
              <a:t> </a:t>
            </a:r>
            <a:endParaRPr lang="zh-TW" altLang="en-US" sz="2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TW" altLang="en-US" sz="2800" dirty="0" smtClean="0">
                <a:hlinkClick r:id="rId8" action="ppaction://hlinksldjump"/>
              </a:rPr>
              <a:t>連續</a:t>
            </a:r>
            <a:r>
              <a:rPr lang="zh-TW" altLang="en-US" sz="2800" dirty="0" smtClean="0">
                <a:hlinkClick r:id="rId2" action="ppaction://hlinksldjump"/>
              </a:rPr>
              <a:t>機率分配</a:t>
            </a:r>
            <a:endParaRPr lang="en-US" altLang="zh-TW" sz="2800" dirty="0" smtClean="0">
              <a:hlinkClick r:id="rId8" action="ppaction://hlinksldjump"/>
            </a:endParaRP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8" action="ppaction://hlinksldjump"/>
              </a:rPr>
              <a:t>6.6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8" action="ppaction://hlinksldjump"/>
              </a:rPr>
              <a:t>均勻分配</a:t>
            </a:r>
            <a:endParaRPr lang="zh-TW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+mn-cs"/>
              <a:hlinkClick r:id="rId2" action="ppaction://hlinksldjump"/>
            </a:endParaRP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8" action="ppaction://hlinksldjump"/>
              </a:rPr>
              <a:t>6.7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8" action="ppaction://hlinksldjump"/>
              </a:rPr>
              <a:t>常態分配</a:t>
            </a:r>
            <a:endParaRPr lang="zh-TW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+mn-cs"/>
              <a:hlinkClick r:id="rId2" action="ppaction://hlinksldjump"/>
            </a:endParaRP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" action="ppaction://noaction"/>
              </a:rPr>
              <a:t>6.8  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" action="ppaction://noaction"/>
              </a:rPr>
              <a:t>指數分配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可跳過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rId6" action="ppaction://hlinksldjump"/>
              </a:rPr>
              <a:t>)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  <a:hlinkClick r:id="" action="ppaction://noaction"/>
              </a:rPr>
              <a:t>       </a:t>
            </a:r>
            <a:endParaRPr lang="zh-TW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+mn-cs"/>
              <a:hlinkClick r:id="rId2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8906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二項分配查表法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484632" y="1067181"/>
            <a:ext cx="8174736" cy="1191387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0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6.6</a:t>
            </a:r>
            <a:r>
              <a:rPr lang="zh-TW" altLang="en-US" sz="20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000" dirty="0" smtClean="0"/>
              <a:t>假定一新藥品能治癒某疾病的機率為</a:t>
            </a:r>
            <a:r>
              <a:rPr lang="en-US" altLang="zh-TW" sz="2000" dirty="0" smtClean="0"/>
              <a:t>0.4</a:t>
            </a:r>
            <a:r>
              <a:rPr lang="zh-TW" altLang="en-US" sz="2000" dirty="0" smtClean="0"/>
              <a:t>，如果以</a:t>
            </a:r>
            <a:r>
              <a:rPr lang="en-US" altLang="zh-TW" sz="2000" dirty="0" smtClean="0"/>
              <a:t>15</a:t>
            </a:r>
            <a:r>
              <a:rPr lang="zh-TW" altLang="en-US" sz="2000" dirty="0" smtClean="0"/>
              <a:t>位病患進行試驗，試求下列機率：</a:t>
            </a:r>
            <a:r>
              <a:rPr lang="en-US" altLang="zh-TW" sz="2000" dirty="0" smtClean="0"/>
              <a:t>(a)</a:t>
            </a:r>
            <a:r>
              <a:rPr lang="zh-TW" altLang="en-US" sz="2000" dirty="0" smtClean="0"/>
              <a:t>最多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個人治癒；</a:t>
            </a:r>
            <a:r>
              <a:rPr lang="en-US" altLang="zh-TW" sz="2000" dirty="0" smtClean="0"/>
              <a:t>(b)</a:t>
            </a:r>
            <a:r>
              <a:rPr lang="zh-TW" altLang="en-US" sz="2000" dirty="0" smtClean="0"/>
              <a:t>治癒的人數介於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與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間（包含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與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）；</a:t>
            </a:r>
            <a:r>
              <a:rPr lang="en-US" altLang="zh-TW" sz="2000" dirty="0" smtClean="0"/>
              <a:t>(c)</a:t>
            </a:r>
            <a:r>
              <a:rPr lang="zh-TW" altLang="en-US" sz="2000" dirty="0" smtClean="0"/>
              <a:t>治癒人數至少</a:t>
            </a:r>
            <a:r>
              <a:rPr lang="en-US" altLang="zh-TW" sz="2000" dirty="0" smtClean="0"/>
              <a:t>12</a:t>
            </a:r>
            <a:r>
              <a:rPr lang="zh-TW" altLang="en-US" sz="2000" dirty="0" smtClean="0"/>
              <a:t>個人（含</a:t>
            </a:r>
            <a:r>
              <a:rPr lang="en-US" altLang="zh-TW" sz="2000" dirty="0" smtClean="0"/>
              <a:t>12</a:t>
            </a:r>
            <a:r>
              <a:rPr lang="zh-TW" altLang="en-US" sz="2000" dirty="0" smtClean="0"/>
              <a:t>）；</a:t>
            </a:r>
            <a:r>
              <a:rPr lang="en-US" altLang="zh-TW" sz="2000" dirty="0" smtClean="0"/>
              <a:t>(d)</a:t>
            </a:r>
            <a:r>
              <a:rPr lang="zh-TW" altLang="en-US" sz="2000" dirty="0" smtClean="0"/>
              <a:t>恰有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人治癒。</a:t>
            </a:r>
          </a:p>
        </p:txBody>
      </p:sp>
      <p:sp>
        <p:nvSpPr>
          <p:cNvPr id="1536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153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67CD5619-7A5E-4BFA-BF91-6085CE6FB34F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623888" y="1620838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TW" sz="2600" b="1" dirty="0">
              <a:solidFill>
                <a:srgbClr val="0066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1044" y="2416974"/>
            <a:ext cx="8229600" cy="3815013"/>
          </a:xfrm>
          <a:prstGeom prst="rect">
            <a:avLst/>
          </a:prstGeom>
          <a:noFill/>
          <a:ln w="9525" cap="flat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解：令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隨機變數</a:t>
            </a:r>
            <a:r>
              <a:rPr lang="en-US" altLang="zh-TW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</a:t>
            </a:r>
            <a:r>
              <a:rPr lang="en-US" altLang="zh-TW" sz="2000" b="1" dirty="0" smtClean="0">
                <a:latin typeface="+mn-lt"/>
                <a:ea typeface="+mj-ea"/>
              </a:rPr>
              <a:t>15</a:t>
            </a:r>
            <a:r>
              <a:rPr lang="zh-TW" altLang="en-US" sz="2000" b="1" dirty="0" smtClean="0">
                <a:latin typeface="+mn-lt"/>
                <a:ea typeface="+mj-ea"/>
              </a:rPr>
              <a:t>位病患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中，被</a:t>
            </a:r>
            <a:r>
              <a:rPr lang="zh-TW" altLang="en-US" sz="2000" b="1" dirty="0" smtClean="0">
                <a:latin typeface="+mn-lt"/>
                <a:ea typeface="+mj-ea"/>
              </a:rPr>
              <a:t>新藥品能治癒的人數。所以，</a:t>
            </a:r>
            <a:r>
              <a:rPr lang="en-US" altLang="zh-TW" sz="2000" b="1" dirty="0" smtClean="0">
                <a:latin typeface="+mn-lt"/>
                <a:ea typeface="+mj-ea"/>
              </a:rPr>
              <a:t>X~B(15, 0.4)</a:t>
            </a:r>
            <a:r>
              <a:rPr lang="zh-TW" altLang="en-US" sz="2000" b="1" dirty="0" smtClean="0">
                <a:latin typeface="+mn-lt"/>
                <a:ea typeface="+mj-ea"/>
              </a:rPr>
              <a:t>。此題可用</a:t>
            </a:r>
            <a:r>
              <a:rPr lang="en-US" altLang="zh-TW" sz="2000" b="1" dirty="0" smtClean="0">
                <a:latin typeface="+mn-lt"/>
                <a:ea typeface="+mj-ea"/>
              </a:rPr>
              <a:t>(1)</a:t>
            </a:r>
            <a:r>
              <a:rPr lang="zh-TW" altLang="en-US" sz="2000" b="1" dirty="0" smtClean="0">
                <a:latin typeface="+mn-lt"/>
                <a:ea typeface="+mj-ea"/>
              </a:rPr>
              <a:t>二項分配的查表與</a:t>
            </a:r>
            <a:r>
              <a:rPr lang="en-US" altLang="zh-TW" sz="2000" b="1" dirty="0" smtClean="0">
                <a:latin typeface="+mn-lt"/>
                <a:ea typeface="+mj-ea"/>
              </a:rPr>
              <a:t>(2)EXCEL</a:t>
            </a:r>
            <a:r>
              <a:rPr lang="zh-TW" altLang="en-US" sz="2000" b="1" dirty="0" smtClean="0">
                <a:latin typeface="+mn-lt"/>
                <a:ea typeface="+mj-ea"/>
              </a:rPr>
              <a:t>的統計函數來求得機率。</a:t>
            </a:r>
            <a:endParaRPr kumimoji="1" lang="zh-TW" alt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graphicFrame>
        <p:nvGraphicFramePr>
          <p:cNvPr id="36866" name="Object 2"/>
          <p:cNvGraphicFramePr>
            <a:graphicFrameLocks/>
          </p:cNvGraphicFramePr>
          <p:nvPr/>
        </p:nvGraphicFramePr>
        <p:xfrm>
          <a:off x="632779" y="3665171"/>
          <a:ext cx="7937500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Equation" r:id="rId3" imgW="4216320" imgH="1384200" progId="Equation.DSMT4">
                  <p:embed/>
                </p:oleObj>
              </mc:Choice>
              <mc:Fallback>
                <p:oleObj name="Equation" r:id="rId3" imgW="4216320" imgH="138420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9" y="3665171"/>
                        <a:ext cx="7937500" cy="2284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二項分配的圖形 </a:t>
            </a:r>
          </a:p>
        </p:txBody>
      </p:sp>
      <p:sp>
        <p:nvSpPr>
          <p:cNvPr id="1638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A8A9DACB-0917-4F65-A826-79F81F464C8D}" type="slidenum">
              <a:rPr lang="en-US" altLang="zh-TW"/>
              <a:pPr/>
              <a:t>11</a:t>
            </a:fld>
            <a:endParaRPr lang="en-US" altLang="zh-TW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 cstate="print"/>
          <a:srcRect b="33109"/>
          <a:stretch>
            <a:fillRect/>
          </a:stretch>
        </p:blipFill>
        <p:spPr bwMode="auto">
          <a:xfrm>
            <a:off x="298450" y="1336431"/>
            <a:ext cx="4314825" cy="48461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757639" y="4117047"/>
            <a:ext cx="417534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b="1" dirty="0">
                <a:latin typeface="+mn-lt"/>
                <a:ea typeface="+mj-ea"/>
              </a:rPr>
              <a:t>圖 </a:t>
            </a:r>
            <a:r>
              <a:rPr lang="en-US" altLang="zh-TW" b="1" dirty="0">
                <a:latin typeface="+mn-lt"/>
                <a:ea typeface="+mj-ea"/>
              </a:rPr>
              <a:t>6.1  </a:t>
            </a:r>
            <a:r>
              <a:rPr lang="zh-TW" altLang="en-US" b="1" dirty="0">
                <a:latin typeface="+mn-lt"/>
                <a:ea typeface="+mj-ea"/>
              </a:rPr>
              <a:t>不同的 </a:t>
            </a:r>
            <a:r>
              <a:rPr lang="en-US" altLang="zh-TW" b="1" i="1" dirty="0">
                <a:latin typeface="+mn-lt"/>
                <a:ea typeface="+mj-ea"/>
              </a:rPr>
              <a:t>n</a:t>
            </a:r>
            <a:r>
              <a:rPr lang="en-US" altLang="zh-TW" b="1" dirty="0">
                <a:latin typeface="+mn-lt"/>
                <a:ea typeface="+mj-ea"/>
              </a:rPr>
              <a:t> </a:t>
            </a:r>
            <a:r>
              <a:rPr lang="zh-TW" altLang="en-US" b="1" dirty="0">
                <a:latin typeface="+mn-lt"/>
                <a:ea typeface="+mj-ea"/>
              </a:rPr>
              <a:t>與 </a:t>
            </a:r>
            <a:r>
              <a:rPr lang="en-US" altLang="zh-TW" b="1" i="1" dirty="0">
                <a:latin typeface="+mn-lt"/>
                <a:ea typeface="+mj-ea"/>
              </a:rPr>
              <a:t>p </a:t>
            </a:r>
            <a:r>
              <a:rPr lang="zh-TW" altLang="en-US" b="1" dirty="0">
                <a:latin typeface="+mn-lt"/>
                <a:ea typeface="+mj-ea"/>
              </a:rPr>
              <a:t>組合之二項分配的圖形 </a:t>
            </a:r>
          </a:p>
        </p:txBody>
      </p:sp>
      <p:sp>
        <p:nvSpPr>
          <p:cNvPr id="1639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9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4" cstate="print"/>
          <a:srcRect t="67084"/>
          <a:stretch>
            <a:fillRect/>
          </a:stretch>
        </p:blipFill>
        <p:spPr bwMode="auto">
          <a:xfrm>
            <a:off x="4708086" y="1313532"/>
            <a:ext cx="4243388" cy="24059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356" y="371791"/>
            <a:ext cx="8280400" cy="23854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0850" lvl="0" indent="-450850" algn="l"/>
            <a:r>
              <a:rPr lang="zh-TW" altLang="en-US" sz="2400" dirty="0" smtClean="0">
                <a:solidFill>
                  <a:srgbClr val="006699"/>
                </a:solidFill>
              </a:rPr>
              <a:t>例</a:t>
            </a:r>
            <a:r>
              <a:rPr lang="en-US" altLang="zh-TW" sz="2400" dirty="0" smtClean="0">
                <a:solidFill>
                  <a:srgbClr val="006699"/>
                </a:solidFill>
              </a:rPr>
              <a:t>(</a:t>
            </a:r>
            <a:r>
              <a:rPr lang="zh-TW" altLang="en-US" sz="2400" dirty="0" smtClean="0">
                <a:solidFill>
                  <a:srgbClr val="006699"/>
                </a:solidFill>
              </a:rPr>
              <a:t>補充</a:t>
            </a:r>
            <a:r>
              <a:rPr lang="en-US" altLang="zh-TW" sz="2400" dirty="0" smtClean="0">
                <a:solidFill>
                  <a:srgbClr val="006699"/>
                </a:solidFill>
              </a:rPr>
              <a:t>)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zh-TW" sz="2400" dirty="0" smtClean="0"/>
              <a:t>張生考前沒有時間準備而全憑猜測作答。在一個只有</a:t>
            </a:r>
            <a:r>
              <a:rPr lang="en-US" altLang="zh-TW" sz="2400" dirty="0" smtClean="0"/>
              <a:t>10</a:t>
            </a:r>
            <a:r>
              <a:rPr lang="zh-TW" altLang="zh-TW" sz="2400" dirty="0" smtClean="0"/>
              <a:t>題是非題的考試當中，今考生答對的題數為隨機變數</a:t>
            </a:r>
            <a:r>
              <a:rPr lang="en-US" altLang="zh-TW" sz="2400" dirty="0" smtClean="0"/>
              <a:t>X</a:t>
            </a:r>
            <a:r>
              <a:rPr lang="zh-TW" altLang="zh-TW" sz="2400" dirty="0" smtClean="0"/>
              <a:t>， 試問：</a:t>
            </a:r>
            <a:br>
              <a:rPr lang="zh-TW" altLang="zh-TW" sz="2400" dirty="0" smtClean="0"/>
            </a:br>
            <a:r>
              <a:rPr lang="pt-BR" altLang="zh-TW" sz="2400" dirty="0" smtClean="0"/>
              <a:t>(a) </a:t>
            </a:r>
            <a:r>
              <a:rPr lang="zh-TW" altLang="zh-TW" sz="2400" dirty="0" smtClean="0"/>
              <a:t>此</a:t>
            </a:r>
            <a:r>
              <a:rPr lang="pt-BR" altLang="zh-TW" sz="2400" dirty="0" smtClean="0"/>
              <a:t>X</a:t>
            </a:r>
            <a:r>
              <a:rPr lang="zh-TW" altLang="zh-TW" sz="2400" dirty="0" smtClean="0"/>
              <a:t>的機率分配為何？</a:t>
            </a:r>
            <a:br>
              <a:rPr lang="zh-TW" altLang="zh-TW" sz="2400" dirty="0" smtClean="0"/>
            </a:br>
            <a:r>
              <a:rPr lang="pt-BR" altLang="zh-TW" sz="2400" dirty="0" smtClean="0"/>
              <a:t>(b) </a:t>
            </a:r>
            <a:r>
              <a:rPr lang="zh-TW" altLang="zh-TW" sz="2400" dirty="0" smtClean="0"/>
              <a:t>答對五題的機率為何？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>
                <a:solidFill>
                  <a:srgbClr val="FF0000"/>
                </a:solidFill>
              </a:rPr>
              <a:t> (91</a:t>
            </a:r>
            <a:r>
              <a:rPr lang="zh-TW" altLang="zh-TW" sz="2400" dirty="0" smtClean="0">
                <a:solidFill>
                  <a:srgbClr val="FF0000"/>
                </a:solidFill>
              </a:rPr>
              <a:t>年國立台灣大學會研所</a:t>
            </a:r>
            <a:r>
              <a:rPr lang="en-US" altLang="zh-TW" sz="2400" dirty="0" smtClean="0">
                <a:solidFill>
                  <a:srgbClr val="FF0000"/>
                </a:solidFill>
              </a:rPr>
              <a:t>) </a:t>
            </a:r>
            <a:endParaRPr lang="zh-TW" altLang="en-US" sz="2400" dirty="0" smtClean="0">
              <a:solidFill>
                <a:srgbClr val="9B5400"/>
              </a:solidFill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7" y="2935971"/>
            <a:ext cx="8353425" cy="1664164"/>
          </a:xfrm>
        </p:spPr>
        <p:txBody>
          <a:bodyPr/>
          <a:lstStyle/>
          <a:p>
            <a:pPr marL="633413" indent="-633413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 smtClean="0"/>
              <a:t>解</a:t>
            </a:r>
            <a:r>
              <a:rPr lang="zh-TW" altLang="zh-TW" sz="2400" dirty="0" smtClean="0"/>
              <a:t>：</a:t>
            </a:r>
            <a:r>
              <a:rPr lang="zh-TW" altLang="en-US" sz="2400" dirty="0" smtClean="0"/>
              <a:t>令隨機變數</a:t>
            </a:r>
            <a:r>
              <a:rPr lang="en-US" altLang="zh-TW" sz="2400" dirty="0" smtClean="0"/>
              <a:t>X</a:t>
            </a:r>
            <a:r>
              <a:rPr lang="zh-TW" altLang="en-US" sz="2400" dirty="0" smtClean="0"/>
              <a:t>代表</a:t>
            </a:r>
            <a:r>
              <a:rPr lang="en-US" altLang="zh-TW" sz="2400" dirty="0" smtClean="0"/>
              <a:t>10</a:t>
            </a:r>
            <a:r>
              <a:rPr lang="zh-TW" altLang="zh-TW" sz="2400" dirty="0" smtClean="0"/>
              <a:t>題是非題的考試當中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答對的題數</a:t>
            </a:r>
            <a:r>
              <a:rPr lang="zh-TW" altLang="en-US" sz="2400" dirty="0" smtClean="0"/>
              <a:t>。由於考生</a:t>
            </a:r>
            <a:r>
              <a:rPr lang="zh-TW" altLang="zh-TW" sz="2400" dirty="0" smtClean="0"/>
              <a:t>全憑猜測作答</a:t>
            </a:r>
            <a:r>
              <a:rPr lang="zh-TW" altLang="en-US" sz="2400" dirty="0" smtClean="0"/>
              <a:t>，答對的機率為</a:t>
            </a:r>
            <a:r>
              <a:rPr lang="en-US" altLang="zh-TW" sz="2400" dirty="0" smtClean="0"/>
              <a:t>0.5</a:t>
            </a:r>
            <a:r>
              <a:rPr lang="zh-TW" altLang="en-US" sz="2400" dirty="0" smtClean="0"/>
              <a:t> 。</a:t>
            </a:r>
            <a:endParaRPr lang="en-US" altLang="zh-TW" sz="2400" dirty="0" smtClean="0"/>
          </a:p>
          <a:p>
            <a:pPr marL="633413" indent="-633413">
              <a:lnSpc>
                <a:spcPct val="100000"/>
              </a:lnSpc>
              <a:spcBef>
                <a:spcPts val="0"/>
              </a:spcBef>
              <a:buAutoNum type="alphaLcParenBoth"/>
            </a:pPr>
            <a:r>
              <a:rPr lang="zh-TW" altLang="en-US" sz="2400" dirty="0" smtClean="0"/>
              <a:t>隨機變數</a:t>
            </a:r>
            <a:r>
              <a:rPr lang="en-US" altLang="zh-TW" sz="2400" dirty="0" smtClean="0"/>
              <a:t>X</a:t>
            </a:r>
            <a:r>
              <a:rPr lang="zh-TW" altLang="zh-TW" sz="2400" dirty="0" smtClean="0"/>
              <a:t>的機率分配</a:t>
            </a:r>
            <a:r>
              <a:rPr lang="zh-TW" altLang="en-US" sz="2400" dirty="0" smtClean="0"/>
              <a:t>為二項分配，</a:t>
            </a:r>
            <a:r>
              <a:rPr lang="pt-BR" altLang="zh-TW" sz="2400" dirty="0" smtClean="0"/>
              <a:t> X </a:t>
            </a:r>
            <a:r>
              <a:rPr lang="en-US" altLang="zh-TW" sz="2400" dirty="0" smtClean="0"/>
              <a:t>~B(10,0.5) 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633413" indent="-633413">
              <a:lnSpc>
                <a:spcPct val="100000"/>
              </a:lnSpc>
              <a:spcBef>
                <a:spcPts val="0"/>
              </a:spcBef>
              <a:buAutoNum type="alphaLcParenBoth"/>
            </a:pPr>
            <a:r>
              <a:rPr lang="zh-TW" altLang="zh-TW" sz="2400" dirty="0" smtClean="0"/>
              <a:t>答對五題的機率為</a:t>
            </a:r>
            <a:r>
              <a:rPr lang="zh-TW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60100" name="Object 4"/>
          <p:cNvGraphicFramePr>
            <a:graphicFrameLocks noGrp="1"/>
          </p:cNvGraphicFramePr>
          <p:nvPr>
            <p:ph sz="half" idx="2"/>
          </p:nvPr>
        </p:nvGraphicFramePr>
        <p:xfrm>
          <a:off x="1174896" y="4750289"/>
          <a:ext cx="3911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3" imgW="2514600" imgH="457200" progId="Equation.DSMT4">
                  <p:embed/>
                </p:oleObj>
              </mc:Choice>
              <mc:Fallback>
                <p:oleObj name="Equation" r:id="rId3" imgW="2514600" imgH="45720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896" y="4750289"/>
                        <a:ext cx="391160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0" y="6410325"/>
            <a:ext cx="5489575" cy="311150"/>
          </a:xfrm>
          <a:noFill/>
        </p:spPr>
        <p:txBody>
          <a:bodyPr/>
          <a:lstStyle/>
          <a:p>
            <a:pPr algn="l"/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6-</a:t>
            </a:r>
            <a:fld id="{0BC2E6C6-3BE4-4264-A984-A83A17A7EFAD}" type="slidenum">
              <a:rPr lang="en-US" altLang="zh-TW"/>
              <a:pPr/>
              <a:t>12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07962"/>
            <a:ext cx="8280400" cy="167405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125" indent="-365125" algn="l">
              <a:lnSpc>
                <a:spcPct val="80000"/>
              </a:lnSpc>
            </a:pPr>
            <a:r>
              <a:rPr lang="zh-TW" altLang="en-US" sz="2400" dirty="0" smtClean="0">
                <a:solidFill>
                  <a:srgbClr val="006699"/>
                </a:solidFill>
              </a:rPr>
              <a:t>例</a:t>
            </a:r>
            <a:r>
              <a:rPr lang="en-US" altLang="zh-TW" sz="2400" dirty="0" smtClean="0">
                <a:solidFill>
                  <a:srgbClr val="006699"/>
                </a:solidFill>
              </a:rPr>
              <a:t>(</a:t>
            </a:r>
            <a:r>
              <a:rPr lang="zh-TW" altLang="en-US" sz="2400" dirty="0" smtClean="0">
                <a:solidFill>
                  <a:srgbClr val="006699"/>
                </a:solidFill>
              </a:rPr>
              <a:t>補充</a:t>
            </a:r>
            <a:r>
              <a:rPr lang="en-US" altLang="zh-TW" sz="2400" dirty="0" smtClean="0">
                <a:solidFill>
                  <a:srgbClr val="006699"/>
                </a:solidFill>
              </a:rPr>
              <a:t>)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en-US" sz="2400" dirty="0" smtClean="0"/>
              <a:t>設</a:t>
            </a:r>
            <a:r>
              <a:rPr lang="en-US" altLang="zh-TW" sz="2400" dirty="0" smtClean="0"/>
              <a:t>10 </a:t>
            </a:r>
            <a:r>
              <a:rPr lang="zh-TW" altLang="en-US" sz="2400" dirty="0" smtClean="0"/>
              <a:t>個小孩的家庭中，男生之機率為</a:t>
            </a:r>
            <a:r>
              <a:rPr lang="en-US" altLang="zh-TW" sz="2400" dirty="0" smtClean="0"/>
              <a:t>0.6</a:t>
            </a:r>
            <a:r>
              <a:rPr lang="zh-TW" altLang="en-US" sz="2400" dirty="0" smtClean="0"/>
              <a:t>，試問：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(a) </a:t>
            </a:r>
            <a:r>
              <a:rPr lang="zh-TW" altLang="en-US" sz="2400" dirty="0" smtClean="0"/>
              <a:t>此家庭中恰有</a:t>
            </a:r>
            <a:r>
              <a:rPr lang="en-US" altLang="zh-TW" sz="2400" dirty="0" smtClean="0"/>
              <a:t>2 </a:t>
            </a:r>
            <a:r>
              <a:rPr lang="zh-TW" altLang="en-US" sz="2400" dirty="0" smtClean="0"/>
              <a:t>位男生之機率？</a:t>
            </a:r>
            <a:r>
              <a:rPr lang="en-US" altLang="zh-TW" sz="2400" dirty="0" smtClean="0"/>
              <a:t>(7 </a:t>
            </a:r>
            <a:r>
              <a:rPr lang="zh-TW" altLang="en-US" sz="2400" dirty="0" smtClean="0"/>
              <a:t>分</a:t>
            </a:r>
            <a:r>
              <a:rPr lang="en-US" altLang="zh-TW" sz="2400" dirty="0" smtClean="0"/>
              <a:t>)		</a:t>
            </a:r>
            <a:br>
              <a:rPr lang="en-US" altLang="zh-TW" sz="2400" dirty="0" smtClean="0"/>
            </a:br>
            <a:r>
              <a:rPr lang="en-US" altLang="zh-TW" sz="2400" dirty="0" smtClean="0"/>
              <a:t>(b) </a:t>
            </a:r>
            <a:r>
              <a:rPr lang="zh-TW" altLang="en-US" sz="2400" dirty="0" smtClean="0"/>
              <a:t>此家庭中至少有</a:t>
            </a:r>
            <a:r>
              <a:rPr lang="en-US" altLang="zh-TW" sz="2400" dirty="0" smtClean="0"/>
              <a:t>2 </a:t>
            </a:r>
            <a:r>
              <a:rPr lang="zh-TW" altLang="en-US" sz="2400" dirty="0" smtClean="0"/>
              <a:t>位男生之機率？</a:t>
            </a:r>
            <a:r>
              <a:rPr lang="en-US" altLang="zh-TW" sz="2400" dirty="0" smtClean="0"/>
              <a:t>(7 </a:t>
            </a:r>
            <a:r>
              <a:rPr lang="zh-TW" altLang="en-US" sz="2400" dirty="0" smtClean="0"/>
              <a:t>分</a:t>
            </a:r>
            <a:r>
              <a:rPr lang="en-US" altLang="zh-TW" sz="2400" dirty="0" smtClean="0"/>
              <a:t>)</a:t>
            </a:r>
            <a:br>
              <a:rPr lang="en-US" altLang="zh-TW" sz="2400" dirty="0" smtClean="0"/>
            </a:br>
            <a:r>
              <a:rPr lang="en-US" altLang="zh-TW" sz="2400" dirty="0" smtClean="0"/>
              <a:t>(c) </a:t>
            </a:r>
            <a:r>
              <a:rPr lang="zh-TW" altLang="en-US" sz="2400" dirty="0" smtClean="0"/>
              <a:t>此家庭之平均男孩數為何？（</a:t>
            </a:r>
            <a:r>
              <a:rPr lang="en-US" altLang="zh-TW" sz="2400" dirty="0" smtClean="0"/>
              <a:t>6 </a:t>
            </a:r>
            <a:r>
              <a:rPr lang="zh-TW" altLang="en-US" sz="2400" dirty="0" smtClean="0"/>
              <a:t>分）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>
                <a:solidFill>
                  <a:srgbClr val="FF0000"/>
                </a:solidFill>
              </a:rPr>
              <a:t>(93</a:t>
            </a:r>
            <a:r>
              <a:rPr lang="zh-TW" altLang="zh-TW" sz="2400" dirty="0" smtClean="0">
                <a:solidFill>
                  <a:srgbClr val="FF0000"/>
                </a:solidFill>
              </a:rPr>
              <a:t>年特種考試地方政府公務人員考試試題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kumimoji="0"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64898"/>
            <a:ext cx="8497887" cy="41168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 b="1" dirty="0" smtClean="0"/>
              <a:t>解</a:t>
            </a:r>
            <a:r>
              <a:rPr lang="zh-TW" altLang="zh-TW" sz="2000" b="1" dirty="0"/>
              <a:t>：</a:t>
            </a:r>
            <a:r>
              <a:rPr lang="zh-TW" altLang="en-US" sz="2000" b="1" dirty="0"/>
              <a:t>令隨機變數</a:t>
            </a:r>
            <a:r>
              <a:rPr lang="en-US" altLang="zh-TW" sz="2000" b="1" dirty="0"/>
              <a:t>X</a:t>
            </a:r>
            <a:r>
              <a:rPr lang="zh-TW" altLang="en-US" sz="2000" b="1" dirty="0"/>
              <a:t>代表</a:t>
            </a:r>
            <a:r>
              <a:rPr lang="en-US" altLang="zh-TW" sz="2000" b="1" dirty="0"/>
              <a:t>10 </a:t>
            </a:r>
            <a:r>
              <a:rPr lang="zh-TW" altLang="en-US" sz="2000" b="1" dirty="0"/>
              <a:t>個小孩的家庭中，男生的人數</a:t>
            </a:r>
            <a:r>
              <a:rPr lang="zh-TW" altLang="en-US" sz="2000" b="1" dirty="0" smtClean="0"/>
              <a:t>。則</a:t>
            </a:r>
            <a:r>
              <a:rPr lang="zh-TW" altLang="en-US" sz="2000" b="1" dirty="0"/>
              <a:t>隨機變數</a:t>
            </a:r>
            <a:r>
              <a:rPr lang="en-US" altLang="zh-TW" sz="2000" b="1" dirty="0"/>
              <a:t>X~B(10,0.6) </a:t>
            </a:r>
            <a:r>
              <a:rPr lang="zh-TW" altLang="en-US" sz="2000" b="1" dirty="0"/>
              <a:t>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b="1" dirty="0" smtClean="0"/>
              <a:t>(a) </a:t>
            </a:r>
            <a:endParaRPr lang="en-US" altLang="zh-TW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0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b="1" dirty="0" smtClean="0"/>
              <a:t>(b) </a:t>
            </a:r>
            <a:endParaRPr lang="en-US" altLang="zh-TW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20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b="1" dirty="0" smtClean="0"/>
              <a:t>(c)  </a:t>
            </a:r>
            <a:r>
              <a:rPr lang="en-US" altLang="zh-TW" sz="2000" b="1" dirty="0"/>
              <a:t>E(X)=</a:t>
            </a:r>
            <a:r>
              <a:rPr lang="en-US" altLang="zh-TW" sz="2000" b="1" dirty="0" err="1"/>
              <a:t>np</a:t>
            </a:r>
            <a:r>
              <a:rPr lang="en-US" altLang="zh-TW" sz="2000" b="1" dirty="0"/>
              <a:t>=10×0.6=6</a:t>
            </a:r>
          </a:p>
        </p:txBody>
      </p:sp>
      <p:graphicFrame>
        <p:nvGraphicFramePr>
          <p:cNvPr id="282629" name="Object 5"/>
          <p:cNvGraphicFramePr>
            <a:graphicFrameLocks noGrp="1"/>
          </p:cNvGraphicFramePr>
          <p:nvPr>
            <p:ph sz="quarter" idx="2"/>
          </p:nvPr>
        </p:nvGraphicFramePr>
        <p:xfrm>
          <a:off x="1132278" y="2987505"/>
          <a:ext cx="41767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Equation" r:id="rId3" imgW="1828800" imgH="393480" progId="Equation.DSMT4">
                  <p:embed/>
                </p:oleObj>
              </mc:Choice>
              <mc:Fallback>
                <p:oleObj name="Equation" r:id="rId3" imgW="1828800" imgH="39348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278" y="2987505"/>
                        <a:ext cx="4176712" cy="863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1" name="Object 7"/>
          <p:cNvGraphicFramePr>
            <a:graphicFrameLocks noGrp="1"/>
          </p:cNvGraphicFramePr>
          <p:nvPr>
            <p:ph sz="quarter" idx="3"/>
          </p:nvPr>
        </p:nvGraphicFramePr>
        <p:xfrm>
          <a:off x="1132279" y="3852203"/>
          <a:ext cx="69850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Equation" r:id="rId5" imgW="3454200" imgH="571320" progId="Equation.DSMT4">
                  <p:embed/>
                </p:oleObj>
              </mc:Choice>
              <mc:Fallback>
                <p:oleObj name="Equation" r:id="rId5" imgW="3454200" imgH="57132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279" y="3852203"/>
                        <a:ext cx="6985000" cy="1152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0" y="6410325"/>
            <a:ext cx="5489575" cy="311150"/>
          </a:xfrm>
          <a:noFill/>
        </p:spPr>
        <p:txBody>
          <a:bodyPr/>
          <a:lstStyle/>
          <a:p>
            <a:pPr algn="l"/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6-</a:t>
            </a:r>
            <a:fld id="{0BC2E6C6-3BE4-4264-A984-A83A17A7EFAD}" type="slidenum">
              <a:rPr lang="en-US" altLang="zh-TW"/>
              <a:pPr/>
              <a:t>13</a:t>
            </a:fld>
            <a:endParaRPr lang="en-US" altLang="zh-TW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/>
              <a:t>6-2 </a:t>
            </a:r>
            <a:r>
              <a:rPr lang="zh-TW" altLang="en-US" dirty="0" smtClean="0"/>
              <a:t>超幾何分配</a:t>
            </a:r>
            <a:endParaRPr lang="en-US" altLang="zh-TW" dirty="0" smtClean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355" y="1261917"/>
            <a:ext cx="8424862" cy="4824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超幾何分配常用於不放回抽樣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(without replacement)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超幾何實驗的特性</a:t>
            </a:r>
          </a:p>
          <a:p>
            <a:pPr marL="984250" lvl="1" indent="-52705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從一含有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物的有限母體中，採不放回抽樣抽出大小為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的隨機樣本。</a:t>
            </a:r>
          </a:p>
          <a:p>
            <a:pPr marL="501650" lvl="1" indent="-4445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物中有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個屬成功類，另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個屬失敗類。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由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母體中以</a:t>
            </a:r>
            <a:r>
              <a:rPr lang="zh-TW" alt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不放回抽樣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抽出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個元素，令隨機變數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代表抽出的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個元素中，屬於成功類的個數，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則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服從一個超幾何分配，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且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稱為超幾何隨機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變數，記作</a:t>
            </a:r>
            <a:r>
              <a:rPr lang="en-US" altLang="zh-TW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X~H(</a:t>
            </a:r>
            <a:r>
              <a:rPr lang="en-US" altLang="zh-TW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N,S,n</a:t>
            </a:r>
            <a:r>
              <a:rPr lang="en-US" altLang="zh-TW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超幾何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分配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altLang="zh-TW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Hypergeometric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Dist.)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具有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下列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的機率密度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函數</a:t>
            </a:r>
            <a:r>
              <a:rPr lang="zh-TW" altLang="en-US" sz="2400" b="1" dirty="0"/>
              <a:t>：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TW" alt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TW" altLang="en-US" sz="2400" b="1" dirty="0"/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732224" y="4770198"/>
          <a:ext cx="8004517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3" imgW="5130720" imgH="914400" progId="Equation.DSMT4">
                  <p:embed/>
                </p:oleObj>
              </mc:Choice>
              <mc:Fallback>
                <p:oleObj name="Equation" r:id="rId3" imgW="5130720" imgH="914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24" y="4770198"/>
                        <a:ext cx="8004517" cy="131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6-</a:t>
            </a:r>
            <a:fld id="{0BC2E6C6-3BE4-4264-A984-A83A17A7EFAD}" type="slidenum">
              <a:rPr lang="en-US" altLang="zh-TW"/>
              <a:pPr/>
              <a:t>14</a:t>
            </a:fld>
            <a:endParaRPr lang="en-US" altLang="zh-TW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0" y="6410325"/>
            <a:ext cx="5489575" cy="311150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6-2 </a:t>
            </a:r>
            <a:r>
              <a:rPr lang="zh-TW" altLang="en-US" dirty="0" smtClean="0"/>
              <a:t>超幾何分配</a:t>
            </a:r>
            <a:r>
              <a:rPr lang="en-US" altLang="zh-TW" sz="2000" dirty="0" smtClean="0"/>
              <a:t>2/2</a:t>
            </a:r>
          </a:p>
        </p:txBody>
      </p:sp>
      <p:sp>
        <p:nvSpPr>
          <p:cNvPr id="2048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204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6-</a:t>
            </a:r>
            <a:fld id="{0BC2E6C6-3BE4-4264-A984-A83A17A7EFAD}" type="slidenum">
              <a:rPr lang="en-US" altLang="zh-TW"/>
              <a:pPr/>
              <a:t>15</a:t>
            </a:fld>
            <a:endParaRPr lang="en-US" altLang="zh-TW" dirty="0"/>
          </a:p>
        </p:txBody>
      </p:sp>
      <p:graphicFrame>
        <p:nvGraphicFramePr>
          <p:cNvPr id="430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386205" y="1664208"/>
          <a:ext cx="4155059" cy="150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3" imgW="2501640" imgH="1218960" progId="Equation.DSMT4">
                  <p:embed/>
                </p:oleObj>
              </mc:Choice>
              <mc:Fallback>
                <p:oleObj name="Equation" r:id="rId3" imgW="2501640" imgH="1218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205" y="1664208"/>
                        <a:ext cx="4155059" cy="150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074068"/>
            <a:ext cx="8229600" cy="69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1" lang="zh-TW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超幾何分配的重要統計量數如下：</a:t>
            </a:r>
            <a:endParaRPr kumimoji="1" lang="zh-TW" altLang="en-US" sz="2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8114" y="3200820"/>
            <a:ext cx="8334193" cy="77682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例題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6.7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：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在例題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6.3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中，採不放回抽樣方式抽出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個球，令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代表紅球的個數，試求出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的機率分配。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4468" y="4004369"/>
            <a:ext cx="8229600" cy="777944"/>
          </a:xfrm>
          <a:prstGeom prst="rect">
            <a:avLst/>
          </a:prstGeom>
          <a:noFill/>
          <a:ln w="9525" cap="flat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解：令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隨機變數</a:t>
            </a:r>
            <a:r>
              <a:rPr lang="en-US" altLang="zh-TW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代表由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10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球以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不放回抽樣方式抽出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3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個球中，紅球的個數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。所以，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X~H(10,3,3)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，則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的機率分配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endParaRPr kumimoji="1" lang="en-US" altLang="zh-TW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endParaRPr kumimoji="1" lang="zh-TW" alt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596901" y="4876800"/>
          <a:ext cx="385380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6" imgW="2692080" imgH="863280" progId="Equation.DSMT4">
                  <p:embed/>
                </p:oleObj>
              </mc:Choice>
              <mc:Fallback>
                <p:oleObj name="Equation" r:id="rId6" imgW="2692080" imgH="863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1" y="4876800"/>
                        <a:ext cx="385380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572001" y="5126632"/>
          <a:ext cx="4049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/>
                <a:gridCol w="674914"/>
                <a:gridCol w="674914"/>
                <a:gridCol w="674914"/>
                <a:gridCol w="674914"/>
                <a:gridCol w="6749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x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1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3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合計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f(x)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7/24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21/40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7/40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1/120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1.00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5977050" y="166242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(6-4)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974002" y="22263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(6-5)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174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CDF4F196-7000-4725-8F19-A7ECBB9C2E3E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7963"/>
            <a:ext cx="8229600" cy="689317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6.8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從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男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女中隨機抽取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人組成委員會，求此委員會中男性人數的機率分配。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67047" y="3007643"/>
            <a:ext cx="8201025" cy="695677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6.9</a:t>
            </a:r>
            <a:r>
              <a:rPr lang="zh-TW" altLang="en-US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000" b="1" dirty="0" smtClean="0">
                <a:solidFill>
                  <a:srgbClr val="9B5400"/>
                </a:solidFill>
                <a:latin typeface="+mn-lt"/>
                <a:ea typeface="+mn-ea"/>
              </a:rPr>
              <a:t>試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計算例題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6.7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中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X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之機率分配的期望值與變異數，並驗證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(6-4)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與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(6-5)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式。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2756" y="1169729"/>
            <a:ext cx="8229600" cy="1714148"/>
          </a:xfrm>
          <a:prstGeom prst="rect">
            <a:avLst/>
          </a:prstGeom>
          <a:noFill/>
          <a:ln w="9525" cap="flat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解：令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隨機變數</a:t>
            </a:r>
            <a:r>
              <a:rPr lang="en-US" altLang="zh-TW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代表由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9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人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抽出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4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人中，</a:t>
            </a:r>
            <a:r>
              <a:rPr lang="zh-TW" altLang="en-US" sz="2000" b="1" dirty="0" smtClean="0">
                <a:latin typeface="+mn-lt"/>
                <a:ea typeface="+mj-ea"/>
              </a:rPr>
              <a:t>男性的人數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。所以，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X~H(9,6,4)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，則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的機率分配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endParaRPr kumimoji="1" lang="en-US" altLang="zh-TW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endParaRPr kumimoji="1" lang="zh-TW" alt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33400" y="2030413"/>
          <a:ext cx="3715043" cy="87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3" imgW="2743200" imgH="863280" progId="Equation.DSMT4">
                  <p:embed/>
                </p:oleObj>
              </mc:Choice>
              <mc:Fallback>
                <p:oleObj name="Equation" r:id="rId3" imgW="2743200" imgH="863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30413"/>
                        <a:ext cx="3715043" cy="877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343399" y="2050028"/>
          <a:ext cx="41394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903"/>
                <a:gridCol w="689903"/>
                <a:gridCol w="689903"/>
                <a:gridCol w="689903"/>
                <a:gridCol w="689903"/>
                <a:gridCol w="6899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x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1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zh-TW" altLang="en-US" sz="16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zh-TW" altLang="en-US" sz="16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合計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f(x)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0.048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0.357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0.476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0.119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1.00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398265" y="4549857"/>
          <a:ext cx="4049484" cy="742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/>
                <a:gridCol w="674914"/>
                <a:gridCol w="674914"/>
                <a:gridCol w="674914"/>
                <a:gridCol w="674914"/>
                <a:gridCol w="674914"/>
              </a:tblGrid>
              <a:tr h="3879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x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1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3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合計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f(x)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7/24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21/40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7/40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1/120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1.00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87340" y="3775768"/>
            <a:ext cx="8292425" cy="2596897"/>
          </a:xfrm>
          <a:prstGeom prst="rect">
            <a:avLst/>
          </a:prstGeom>
          <a:noFill/>
          <a:ln w="9525" cap="flat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3888" lvl="0" indent="-623888" algn="just">
              <a:spcBef>
                <a:spcPts val="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解：令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隨機變數</a:t>
            </a:r>
            <a:r>
              <a:rPr lang="en-US" altLang="zh-TW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代表由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10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球以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不放回抽樣方式抽出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3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個球中，紅球的個數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。所以，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X~H(10,3,3)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，則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的機率分配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endParaRPr kumimoji="1" lang="en-US" altLang="zh-TW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endParaRPr kumimoji="1" lang="zh-TW" alt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graphicFrame>
        <p:nvGraphicFramePr>
          <p:cNvPr id="44035" name="Object 3"/>
          <p:cNvGraphicFramePr>
            <a:graphicFrameLocks/>
          </p:cNvGraphicFramePr>
          <p:nvPr/>
        </p:nvGraphicFramePr>
        <p:xfrm>
          <a:off x="501396" y="4562095"/>
          <a:ext cx="3046476" cy="75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5" imgW="2527200" imgH="812520" progId="Equation.DSMT4">
                  <p:embed/>
                </p:oleObj>
              </mc:Choice>
              <mc:Fallback>
                <p:oleObj name="Equation" r:id="rId5" imgW="2527200" imgH="81252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96" y="4562095"/>
                        <a:ext cx="3046476" cy="759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/>
          </p:cNvGraphicFramePr>
          <p:nvPr/>
        </p:nvGraphicFramePr>
        <p:xfrm>
          <a:off x="547202" y="5431536"/>
          <a:ext cx="6216650" cy="92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7" imgW="5155920" imgH="888840" progId="Equation.DSMT4">
                  <p:embed/>
                </p:oleObj>
              </mc:Choice>
              <mc:Fallback>
                <p:oleObj name="Equation" r:id="rId7" imgW="5155920" imgH="888840" progId="Equation.DSMT4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02" y="5431536"/>
                        <a:ext cx="6216650" cy="921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474785" y="507843"/>
            <a:ext cx="8229600" cy="1686717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lvl="0" algn="l" fontAlgn="b"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</a:t>
            </a:r>
            <a:r>
              <a:rPr lang="en-US" altLang="zh-TW" sz="2000" dirty="0" smtClean="0">
                <a:solidFill>
                  <a:srgbClr val="006699"/>
                </a:solidFill>
              </a:rPr>
              <a:t>(</a:t>
            </a:r>
            <a:r>
              <a:rPr lang="zh-TW" altLang="en-US" sz="2000" dirty="0" smtClean="0">
                <a:solidFill>
                  <a:srgbClr val="006699"/>
                </a:solidFill>
              </a:rPr>
              <a:t>補充</a:t>
            </a:r>
            <a:r>
              <a:rPr lang="en-US" altLang="zh-TW" sz="2000" dirty="0" smtClean="0">
                <a:solidFill>
                  <a:srgbClr val="006699"/>
                </a:solidFill>
              </a:rPr>
              <a:t>)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zh-TW" sz="2000" dirty="0" smtClean="0">
                <a:solidFill>
                  <a:schemeClr val="tx1"/>
                </a:solidFill>
              </a:rPr>
              <a:t>由裝有</a:t>
            </a:r>
            <a:r>
              <a:rPr lang="en-US" altLang="zh-TW" sz="2000" dirty="0" smtClean="0">
                <a:solidFill>
                  <a:schemeClr val="tx1"/>
                </a:solidFill>
              </a:rPr>
              <a:t>2 </a:t>
            </a:r>
            <a:r>
              <a:rPr lang="zh-TW" altLang="zh-TW" sz="2000" dirty="0" smtClean="0">
                <a:solidFill>
                  <a:schemeClr val="tx1"/>
                </a:solidFill>
              </a:rPr>
              <a:t>打燈泡（內含有</a:t>
            </a:r>
            <a:r>
              <a:rPr lang="en-US" altLang="zh-TW" sz="2000" dirty="0" smtClean="0">
                <a:solidFill>
                  <a:schemeClr val="tx1"/>
                </a:solidFill>
              </a:rPr>
              <a:t>2 </a:t>
            </a:r>
            <a:r>
              <a:rPr lang="zh-TW" altLang="zh-TW" sz="2000" dirty="0" smtClean="0">
                <a:solidFill>
                  <a:schemeClr val="tx1"/>
                </a:solidFill>
              </a:rPr>
              <a:t>個不良品）箱內，任抽出</a:t>
            </a:r>
            <a:r>
              <a:rPr lang="en-US" altLang="zh-TW" sz="2000" dirty="0" smtClean="0">
                <a:solidFill>
                  <a:schemeClr val="tx1"/>
                </a:solidFill>
              </a:rPr>
              <a:t>4 </a:t>
            </a:r>
            <a:r>
              <a:rPr lang="zh-TW" altLang="zh-TW" sz="2000" dirty="0" smtClean="0">
                <a:solidFill>
                  <a:schemeClr val="tx1"/>
                </a:solidFill>
              </a:rPr>
              <a:t>個，並將其含有不良品之個數作為機率變數</a:t>
            </a:r>
            <a:r>
              <a:rPr lang="en-US" altLang="zh-TW" sz="2000" dirty="0" smtClean="0">
                <a:solidFill>
                  <a:schemeClr val="tx1"/>
                </a:solidFill>
              </a:rPr>
              <a:t>X</a:t>
            </a:r>
            <a:r>
              <a:rPr lang="zh-TW" altLang="zh-TW" sz="2000" dirty="0" smtClean="0">
                <a:solidFill>
                  <a:schemeClr val="tx1"/>
                </a:solidFill>
              </a:rPr>
              <a:t>，求：</a:t>
            </a:r>
            <a:r>
              <a:rPr lang="en-US" altLang="zh-TW" sz="2000" dirty="0" smtClean="0">
                <a:solidFill>
                  <a:schemeClr val="tx1"/>
                </a:solidFill>
              </a:rPr>
              <a:t>	</a:t>
            </a:r>
            <a:endParaRPr lang="zh-TW" altLang="zh-TW" sz="2000" dirty="0" smtClean="0">
              <a:solidFill>
                <a:schemeClr val="tx1"/>
              </a:solidFill>
            </a:endParaRPr>
          </a:p>
          <a:p>
            <a:pPr fontAlgn="b">
              <a:buNone/>
            </a:pPr>
            <a:r>
              <a:rPr lang="en-US" altLang="zh-TW" sz="2000" dirty="0" smtClean="0">
                <a:solidFill>
                  <a:schemeClr val="tx1"/>
                </a:solidFill>
              </a:rPr>
              <a:t>	 (</a:t>
            </a:r>
            <a:r>
              <a:rPr lang="zh-TW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a) X </a:t>
            </a:r>
            <a:r>
              <a:rPr lang="zh-TW" altLang="zh-TW" sz="2000" dirty="0" smtClean="0">
                <a:solidFill>
                  <a:schemeClr val="tx1"/>
                </a:solidFill>
              </a:rPr>
              <a:t>之機率分配；</a:t>
            </a:r>
            <a:r>
              <a:rPr lang="en-US" altLang="zh-TW" sz="2000" dirty="0" smtClean="0">
                <a:solidFill>
                  <a:schemeClr val="tx1"/>
                </a:solidFill>
              </a:rPr>
              <a:t>			(b) E(X)</a:t>
            </a:r>
            <a:r>
              <a:rPr lang="zh-TW" altLang="zh-TW" sz="2000" dirty="0" smtClean="0">
                <a:solidFill>
                  <a:schemeClr val="tx1"/>
                </a:solidFill>
              </a:rPr>
              <a:t>、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Var</a:t>
            </a:r>
            <a:r>
              <a:rPr lang="en-US" altLang="zh-TW" sz="2000" dirty="0" smtClean="0">
                <a:solidFill>
                  <a:schemeClr val="tx1"/>
                </a:solidFill>
              </a:rPr>
              <a:t>(X)</a:t>
            </a:r>
            <a:r>
              <a:rPr lang="zh-TW" altLang="zh-TW" sz="2000" dirty="0" smtClean="0">
                <a:solidFill>
                  <a:schemeClr val="tx1"/>
                </a:solidFill>
              </a:rPr>
              <a:t>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indent="22225" fontAlgn="b"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(95 </a:t>
            </a:r>
            <a:r>
              <a:rPr lang="zh-TW" altLang="zh-TW" sz="2000" dirty="0" smtClean="0">
                <a:solidFill>
                  <a:srgbClr val="FF0000"/>
                </a:solidFill>
              </a:rPr>
              <a:t>年公務人員特種考試警察人員考試試題）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zh-TW" altLang="en-US" sz="2000" dirty="0" smtClean="0"/>
          </a:p>
        </p:txBody>
      </p:sp>
      <p:sp>
        <p:nvSpPr>
          <p:cNvPr id="2253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61B5A36A-7CBE-4ACE-867C-A948BB1751FF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2253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78301" y="2288907"/>
            <a:ext cx="8187396" cy="4093428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534988" lvl="0" indent="-534988" algn="just">
              <a:spcBef>
                <a:spcPts val="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解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Wingdings" pitchFamily="2" charset="2"/>
              </a:rPr>
              <a:t>：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Wingdings" pitchFamily="2" charset="2"/>
              </a:rPr>
              <a:t>(a) 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令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隨機變數</a:t>
            </a:r>
            <a:r>
              <a:rPr lang="en-US" altLang="zh-TW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代表由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24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個</a:t>
            </a:r>
            <a:r>
              <a:rPr lang="zh-TW" altLang="zh-TW" sz="2000" b="1" dirty="0" smtClean="0">
                <a:latin typeface="+mn-lt"/>
                <a:ea typeface="+mj-ea"/>
              </a:rPr>
              <a:t>燈泡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抽出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4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個中，</a:t>
            </a:r>
            <a:r>
              <a:rPr lang="zh-TW" altLang="zh-TW" sz="2000" b="1" dirty="0" smtClean="0">
                <a:latin typeface="+mn-lt"/>
                <a:ea typeface="+mj-ea"/>
              </a:rPr>
              <a:t>不良品之個數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。所以，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X~H(24,2,4)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，則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的機率分配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</a:t>
            </a:r>
            <a:r>
              <a:rPr lang="zh-TW" altLang="en-US" sz="2000" b="1" dirty="0" smtClean="0">
                <a:latin typeface="+mn-lt"/>
                <a:ea typeface="+mj-ea"/>
              </a:rPr>
              <a:t>：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r>
              <a:rPr lang="en-US" altLang="zh-TW" sz="2000" b="1" dirty="0" smtClean="0">
                <a:latin typeface="+mn-lt"/>
                <a:ea typeface="+mj-ea"/>
              </a:rPr>
              <a:t>(b)</a:t>
            </a:r>
            <a:r>
              <a:rPr lang="zh-TW" altLang="en-US" sz="2000" b="1" dirty="0" smtClean="0">
                <a:latin typeface="+mn-lt"/>
                <a:ea typeface="+mj-ea"/>
              </a:rPr>
              <a:t> 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隨機變數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</a:t>
            </a:r>
            <a:r>
              <a:rPr lang="en-US" altLang="zh-TW" sz="2000" b="1" dirty="0" smtClean="0">
                <a:latin typeface="+mn-lt"/>
                <a:ea typeface="+mj-ea"/>
              </a:rPr>
              <a:t>E(X)</a:t>
            </a:r>
            <a:r>
              <a:rPr lang="zh-TW" altLang="zh-TW" sz="2000" b="1" dirty="0" smtClean="0">
                <a:latin typeface="+mn-lt"/>
                <a:ea typeface="+mj-ea"/>
              </a:rPr>
              <a:t>、</a:t>
            </a:r>
            <a:r>
              <a:rPr lang="en-US" altLang="zh-TW" sz="2000" b="1" dirty="0" err="1" smtClean="0">
                <a:latin typeface="+mn-lt"/>
                <a:ea typeface="+mj-ea"/>
              </a:rPr>
              <a:t>Var</a:t>
            </a:r>
            <a:r>
              <a:rPr lang="en-US" altLang="zh-TW" sz="2000" b="1" dirty="0" smtClean="0">
                <a:latin typeface="+mn-lt"/>
                <a:ea typeface="+mj-ea"/>
              </a:rPr>
              <a:t>(X)</a:t>
            </a:r>
            <a:r>
              <a:rPr lang="zh-TW" altLang="en-US" sz="2000" b="1" dirty="0" smtClean="0">
                <a:latin typeface="+mn-lt"/>
                <a:ea typeface="+mj-ea"/>
              </a:rPr>
              <a:t>分別為：</a:t>
            </a: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1536650" y="4937759"/>
          <a:ext cx="5478463" cy="1251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Equation" r:id="rId4" imgW="3454200" imgH="812520" progId="Equation.DSMT4">
                  <p:embed/>
                </p:oleObj>
              </mc:Choice>
              <mc:Fallback>
                <p:oleObj name="Equation" r:id="rId4" imgW="345420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650" y="4937759"/>
                        <a:ext cx="5478463" cy="1251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528983" y="3064927"/>
          <a:ext cx="3746500" cy="1296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Equation" r:id="rId6" imgW="2361960" imgH="914400" progId="Equation.DSMT4">
                  <p:embed/>
                </p:oleObj>
              </mc:Choice>
              <mc:Fallback>
                <p:oleObj name="Equation" r:id="rId6" imgW="236196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983" y="3064927"/>
                        <a:ext cx="3746500" cy="1296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超幾何分配與二項分配的關係 </a:t>
            </a:r>
          </a:p>
        </p:txBody>
      </p:sp>
      <p:sp>
        <p:nvSpPr>
          <p:cNvPr id="2150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215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EB30CD93-3247-4A0E-8891-F47582085EF2}" type="slidenum">
              <a:rPr lang="en-US" altLang="zh-TW"/>
              <a:pPr/>
              <a:t>18</a:t>
            </a:fld>
            <a:endParaRPr lang="en-US" altLang="zh-TW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15" y="3310128"/>
            <a:ext cx="7956105" cy="30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210050" y="6337364"/>
            <a:ext cx="3518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b="1" dirty="0">
                <a:latin typeface="+mn-lt"/>
                <a:ea typeface="+mj-ea"/>
              </a:rPr>
              <a:t>表 </a:t>
            </a:r>
            <a:r>
              <a:rPr lang="en-US" altLang="zh-TW" sz="1600" b="1" dirty="0">
                <a:latin typeface="+mn-lt"/>
                <a:ea typeface="+mj-ea"/>
              </a:rPr>
              <a:t>6.1  </a:t>
            </a:r>
            <a:r>
              <a:rPr lang="zh-TW" altLang="en-US" sz="1600" b="1" dirty="0">
                <a:latin typeface="+mn-lt"/>
                <a:ea typeface="+mj-ea"/>
              </a:rPr>
              <a:t>二項分配與超幾何分配之比較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756" y="1169728"/>
            <a:ext cx="8229600" cy="2030672"/>
          </a:xfrm>
          <a:prstGeom prst="rect">
            <a:avLst/>
          </a:prstGeom>
          <a:noFill/>
          <a:ln w="9525" cap="flat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一般而言，當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n/N ≦0.05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時，</a:t>
            </a:r>
            <a:r>
              <a:rPr lang="zh-TW" altLang="en-US" sz="2000" b="1" dirty="0" smtClean="0">
                <a:latin typeface="+mn-lt"/>
                <a:ea typeface="+mj-ea"/>
              </a:rPr>
              <a:t>二項分配會是超幾何分配的良好近似值。事實上，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當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n/N ≦0.05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時，校正因子可修改為：</a:t>
            </a: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lvl="0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lvl="0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lvl="0" algn="just">
              <a:spcBef>
                <a:spcPts val="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因此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lang="zh-TW" altLang="en-US" sz="2000" b="1" dirty="0" smtClean="0">
                <a:latin typeface="+mn-lt"/>
                <a:ea typeface="+mj-ea"/>
              </a:rPr>
              <a:t>二項分配的變異數近似於超幾何分配的變異數，也就是說，此時以二項分配來逼近超幾何分配，結果是相當理想的。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623888" lvl="0" indent="-623888" algn="just">
              <a:spcBef>
                <a:spcPts val="0"/>
              </a:spcBef>
              <a:defRPr/>
            </a:pPr>
            <a:endParaRPr kumimoji="1" lang="en-US" altLang="zh-TW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+mn-lt"/>
              <a:ea typeface="+mj-ea"/>
              <a:cs typeface="+mn-cs"/>
            </a:endParaRPr>
          </a:p>
          <a:p>
            <a:pPr marL="623888" lvl="0" indent="-623888" algn="just">
              <a:spcBef>
                <a:spcPts val="0"/>
              </a:spcBef>
              <a:defRPr/>
            </a:pPr>
            <a:endParaRPr kumimoji="1" lang="zh-TW" alt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+mn-lt"/>
              <a:ea typeface="+mj-ea"/>
              <a:cs typeface="+mn-cs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862072" y="1905508"/>
          <a:ext cx="2898648" cy="49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4" imgW="2095200" imgH="393480" progId="Equation.DSMT4">
                  <p:embed/>
                </p:oleObj>
              </mc:Choice>
              <mc:Fallback>
                <p:oleObj name="Equation" r:id="rId4" imgW="20952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072" y="1905508"/>
                        <a:ext cx="2898648" cy="499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474785" y="507843"/>
            <a:ext cx="8229600" cy="983332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</a:rPr>
              <a:t>6.10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en-US" sz="2400" dirty="0" smtClean="0"/>
              <a:t>一批產品</a:t>
            </a:r>
            <a:r>
              <a:rPr lang="en-US" altLang="zh-TW" sz="2400" dirty="0" smtClean="0"/>
              <a:t>N=5,000</a:t>
            </a:r>
            <a:r>
              <a:rPr lang="zh-TW" altLang="en-US" sz="2400" dirty="0" smtClean="0"/>
              <a:t>，其中有</a:t>
            </a:r>
            <a:r>
              <a:rPr lang="en-US" altLang="zh-TW" sz="2400" dirty="0" smtClean="0"/>
              <a:t>1,000</a:t>
            </a:r>
            <a:r>
              <a:rPr lang="zh-TW" altLang="en-US" sz="2400" dirty="0" smtClean="0"/>
              <a:t>個為不良品。若隨機取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個，則恰有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個不良品的機率為何？ </a:t>
            </a:r>
          </a:p>
        </p:txBody>
      </p:sp>
      <p:sp>
        <p:nvSpPr>
          <p:cNvPr id="2253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61B5A36A-7CBE-4ACE-867C-A948BB1751FF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2253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4234" y="1712130"/>
            <a:ext cx="8187396" cy="3170099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534988" lvl="0" indent="-534988" algn="just">
              <a:spcBef>
                <a:spcPts val="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解：由於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n/N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=10/5000=0.002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是相當小，明顯小於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0.05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，我們可用</a:t>
            </a:r>
            <a:r>
              <a:rPr lang="zh-TW" altLang="en-US" sz="2000" b="1" dirty="0" smtClean="0">
                <a:latin typeface="+mn-lt"/>
                <a:ea typeface="+mj-ea"/>
              </a:rPr>
              <a:t>二項分配來近似超幾何分配的機率。也就是說，雖然</a:t>
            </a:r>
            <a:r>
              <a:rPr lang="en-US" altLang="zh-TW" sz="2000" b="1" dirty="0" smtClean="0">
                <a:latin typeface="+mn-lt"/>
                <a:ea typeface="+mj-ea"/>
              </a:rPr>
              <a:t>X~H(5000,1000,10)</a:t>
            </a:r>
            <a:r>
              <a:rPr lang="zh-TW" altLang="en-US" sz="2000" b="1" dirty="0" smtClean="0">
                <a:latin typeface="+mn-lt"/>
                <a:ea typeface="+mj-ea"/>
              </a:rPr>
              <a:t>，但</a:t>
            </a:r>
            <a:r>
              <a:rPr lang="en-US" altLang="zh-TW" sz="2000" b="1" dirty="0" smtClean="0">
                <a:latin typeface="+mn-lt"/>
                <a:ea typeface="+mj-ea"/>
              </a:rPr>
              <a:t>X≒B(10, 0.2)</a:t>
            </a:r>
            <a:r>
              <a:rPr lang="zh-TW" altLang="en-US" sz="2000" b="1" dirty="0" smtClean="0">
                <a:latin typeface="+mn-lt"/>
                <a:ea typeface="+mj-ea"/>
              </a:rPr>
              <a:t>。所以，恰有</a:t>
            </a:r>
            <a:r>
              <a:rPr lang="en-US" altLang="zh-TW" sz="2000" b="1" dirty="0" smtClean="0">
                <a:latin typeface="+mn-lt"/>
                <a:ea typeface="+mj-ea"/>
              </a:rPr>
              <a:t>3</a:t>
            </a:r>
            <a:r>
              <a:rPr lang="zh-TW" altLang="en-US" sz="2000" b="1" dirty="0" smtClean="0">
                <a:latin typeface="+mn-lt"/>
                <a:ea typeface="+mj-ea"/>
              </a:rPr>
              <a:t>個不良品的機率為：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1659988" y="2982033"/>
          <a:ext cx="5739618" cy="153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4" imgW="3619440" imgH="914400" progId="Equation.DSMT4">
                  <p:embed/>
                </p:oleObj>
              </mc:Choice>
              <mc:Fallback>
                <p:oleObj name="Equation" r:id="rId4" imgW="3619440" imgH="914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988" y="2982033"/>
                        <a:ext cx="5739618" cy="1533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各種分配的觀念與使用情形</a:t>
            </a:r>
          </a:p>
        </p:txBody>
      </p:sp>
      <p:sp>
        <p:nvSpPr>
          <p:cNvPr id="512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9CC9248D-1034-4938-92D5-5671495E84CB}" type="slidenum">
              <a:rPr lang="en-US" altLang="zh-TW"/>
              <a:pPr/>
              <a:t>2</a:t>
            </a:fld>
            <a:endParaRPr lang="en-US" altLang="zh-TW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" y="1463675"/>
            <a:ext cx="8293608" cy="477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6.3  </a:t>
            </a:r>
            <a:r>
              <a:rPr lang="zh-TW" altLang="en-US" dirty="0" smtClean="0"/>
              <a:t>幾何分配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471267" y="1158474"/>
            <a:ext cx="8229600" cy="4855147"/>
          </a:xfrm>
          <a:ln cap="flat">
            <a:solidFill>
              <a:srgbClr val="DB4F03"/>
            </a:solidFill>
            <a:prstDash val="dash"/>
          </a:ln>
        </p:spPr>
        <p:txBody>
          <a:bodyPr/>
          <a:lstStyle/>
          <a:p>
            <a:pPr marL="365125" indent="-365125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幾何分配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(Geometric distribution)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乃是柏努利試驗中所衍伸出的第二個間斷型機率分配，</a:t>
            </a:r>
            <a:r>
              <a:rPr lang="zh-TW" altLang="en-US" sz="2400" u="sng" dirty="0" smtClean="0">
                <a:solidFill>
                  <a:srgbClr val="FF0000"/>
                </a:solidFill>
              </a:rPr>
              <a:t>與二項分配不同的是不預先固定試驗的次數，但固定成功的次數為</a:t>
            </a:r>
            <a:r>
              <a:rPr lang="en-US" altLang="zh-TW" sz="2400" u="sng" dirty="0" smtClean="0">
                <a:solidFill>
                  <a:srgbClr val="FF0000"/>
                </a:solidFill>
              </a:rPr>
              <a:t>1</a:t>
            </a:r>
            <a:r>
              <a:rPr lang="zh-TW" altLang="en-US" sz="2400" u="sng" dirty="0" smtClean="0">
                <a:solidFill>
                  <a:srgbClr val="FF0000"/>
                </a:solidFill>
              </a:rPr>
              <a:t>，當出現第</a:t>
            </a:r>
            <a:r>
              <a:rPr lang="en-US" altLang="zh-TW" sz="2400" u="sng" dirty="0" smtClean="0">
                <a:solidFill>
                  <a:srgbClr val="FF0000"/>
                </a:solidFill>
              </a:rPr>
              <a:t>1</a:t>
            </a:r>
            <a:r>
              <a:rPr lang="zh-TW" altLang="en-US" sz="2400" u="sng" dirty="0" smtClean="0">
                <a:solidFill>
                  <a:srgbClr val="FF0000"/>
                </a:solidFill>
              </a:rPr>
              <a:t>次成功時，就停止柏努利試驗。</a:t>
            </a:r>
            <a:endParaRPr lang="en-US" altLang="zh-TW" sz="2400" u="sng" dirty="0" smtClean="0">
              <a:solidFill>
                <a:srgbClr val="FF0000"/>
              </a:solidFill>
            </a:endParaRPr>
          </a:p>
          <a:p>
            <a:pPr marL="365125" indent="-365125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令隨機變數</a:t>
            </a:r>
            <a:r>
              <a:rPr lang="en-US" altLang="zh-TW" sz="2400" i="1" dirty="0" smtClean="0"/>
              <a:t>X</a:t>
            </a:r>
            <a:r>
              <a:rPr lang="zh-TW" altLang="en-US" sz="2400" dirty="0" smtClean="0"/>
              <a:t>表示第一次成功發生所需的柏努利試驗次數，且</a:t>
            </a:r>
            <a:r>
              <a:rPr lang="en-US" altLang="zh-TW" sz="2400" i="1" dirty="0" smtClean="0"/>
              <a:t>p</a:t>
            </a:r>
            <a:r>
              <a:rPr lang="zh-TW" altLang="en-US" sz="2400" dirty="0" smtClean="0"/>
              <a:t>表示成功機率，而</a:t>
            </a:r>
            <a:r>
              <a:rPr lang="en-US" altLang="zh-TW" sz="2400" i="1" dirty="0" smtClean="0"/>
              <a:t>q</a:t>
            </a:r>
            <a:r>
              <a:rPr lang="en-US" altLang="zh-TW" sz="2400" dirty="0" smtClean="0"/>
              <a:t>=1-</a:t>
            </a:r>
            <a:r>
              <a:rPr lang="en-US" altLang="zh-TW" sz="2400" i="1" dirty="0" smtClean="0"/>
              <a:t>p</a:t>
            </a:r>
            <a:r>
              <a:rPr lang="zh-TW" altLang="en-US" sz="2400" dirty="0" smtClean="0"/>
              <a:t>，則</a:t>
            </a:r>
            <a:r>
              <a:rPr lang="en-US" altLang="zh-TW" sz="2400" i="1" dirty="0" smtClean="0"/>
              <a:t>X</a:t>
            </a:r>
            <a:r>
              <a:rPr lang="zh-TW" altLang="en-US" sz="2400" dirty="0" smtClean="0"/>
              <a:t>的機率分配為：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zh-TW" altLang="en-US" sz="2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endParaRPr lang="en-US" altLang="zh-TW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endParaRPr lang="en-US" altLang="zh-TW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幾何分配記作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X~G(p)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，則隨機變數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的期望值與變異數為：</a:t>
            </a:r>
            <a:endParaRPr lang="zh-TW" alt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5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2C4B9088-8D72-4490-9BFC-531C1187A2D4}" type="slidenum">
              <a:rPr lang="en-US" altLang="zh-TW"/>
              <a:pPr/>
              <a:t>20</a:t>
            </a:fld>
            <a:endParaRPr lang="en-US" altLang="zh-TW"/>
          </a:p>
        </p:txBody>
      </p:sp>
      <p:graphicFrame>
        <p:nvGraphicFramePr>
          <p:cNvPr id="46084" name="Object 4"/>
          <p:cNvGraphicFramePr>
            <a:graphicFrameLocks/>
          </p:cNvGraphicFramePr>
          <p:nvPr/>
        </p:nvGraphicFramePr>
        <p:xfrm>
          <a:off x="2617642" y="3696068"/>
          <a:ext cx="3246437" cy="45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3" imgW="1574640" imgH="228600" progId="Equation.DSMT4">
                  <p:embed/>
                </p:oleObj>
              </mc:Choice>
              <mc:Fallback>
                <p:oleObj name="Equation" r:id="rId3" imgW="1574640" imgH="228600" progId="Equation.DSMT4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642" y="3696068"/>
                        <a:ext cx="3246437" cy="4539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/>
          </p:cNvGraphicFramePr>
          <p:nvPr/>
        </p:nvGraphicFramePr>
        <p:xfrm>
          <a:off x="2442137" y="5053184"/>
          <a:ext cx="34829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5" imgW="1688760" imgH="431640" progId="Equation.DSMT4">
                  <p:embed/>
                </p:oleObj>
              </mc:Choice>
              <mc:Fallback>
                <p:oleObj name="Equation" r:id="rId5" imgW="1688760" imgH="43164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137" y="5053184"/>
                        <a:ext cx="3482975" cy="858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466344" y="292608"/>
            <a:ext cx="8229600" cy="1170431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</a:rPr>
              <a:t>6.11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en-US" sz="2400" dirty="0" smtClean="0"/>
              <a:t>某製造過程中，已知平均每</a:t>
            </a:r>
            <a:r>
              <a:rPr lang="en-US" altLang="zh-TW" sz="2400" dirty="0" smtClean="0"/>
              <a:t>100</a:t>
            </a:r>
            <a:r>
              <a:rPr lang="zh-TW" altLang="en-US" sz="2400" dirty="0" smtClean="0"/>
              <a:t>個產品中有一個不良品；那麼在一個不良品發現之前，檢驗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個產品的機率為何？期望值為何？意義為何？ </a:t>
            </a:r>
          </a:p>
        </p:txBody>
      </p:sp>
      <p:sp>
        <p:nvSpPr>
          <p:cNvPr id="24578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1" y="6386732"/>
            <a:ext cx="3552092" cy="334743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245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6-</a:t>
            </a:r>
            <a:fld id="{D95D7D02-7D09-4FC1-8FE1-EBB102489867}" type="slidenum">
              <a:rPr lang="en-US" altLang="zh-TW"/>
              <a:pPr/>
              <a:t>21</a:t>
            </a:fld>
            <a:endParaRPr lang="en-US" altLang="zh-TW" dirty="0"/>
          </a:p>
        </p:txBody>
      </p:sp>
      <p:sp>
        <p:nvSpPr>
          <p:cNvPr id="2458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4234" y="1712131"/>
            <a:ext cx="8187396" cy="3170099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534988" lvl="0" indent="-534988" algn="just">
              <a:spcBef>
                <a:spcPts val="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解：令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發現一個不良品所需檢驗產品個數，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X~G(p=0.01)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。所以，在一個不良品發現之前，檢驗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5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個產品的機率為：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</a:t>
            </a:r>
            <a:r>
              <a:rPr lang="zh-TW" altLang="en-US" sz="2000" b="1" dirty="0" smtClean="0">
                <a:latin typeface="+mn-lt"/>
                <a:ea typeface="+mj-ea"/>
              </a:rPr>
              <a:t>期望值為</a:t>
            </a: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其意義為</a:t>
            </a:r>
            <a:r>
              <a:rPr lang="zh-TW" altLang="en-US" sz="2000" b="1" dirty="0" smtClean="0">
                <a:latin typeface="+mn-lt"/>
                <a:ea typeface="+mj-ea"/>
              </a:rPr>
              <a:t>平均檢驗</a:t>
            </a:r>
            <a:r>
              <a:rPr lang="en-US" altLang="zh-TW" sz="2000" b="1" dirty="0" smtClean="0">
                <a:latin typeface="+mn-lt"/>
                <a:ea typeface="+mj-ea"/>
              </a:rPr>
              <a:t>100</a:t>
            </a:r>
            <a:r>
              <a:rPr lang="zh-TW" altLang="en-US" sz="2000" b="1" dirty="0" smtClean="0">
                <a:latin typeface="+mn-lt"/>
                <a:ea typeface="+mj-ea"/>
              </a:rPr>
              <a:t>個產品才會發現一個不良品。</a:t>
            </a: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183127" y="2606919"/>
          <a:ext cx="4401747" cy="48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4" imgW="2641320" imgH="279360" progId="Equation.DSMT4">
                  <p:embed/>
                </p:oleObj>
              </mc:Choice>
              <mc:Fallback>
                <p:oleObj name="Equation" r:id="rId4" imgW="264132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127" y="2606919"/>
                        <a:ext cx="4401747" cy="487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/>
          </p:cNvGraphicFramePr>
          <p:nvPr/>
        </p:nvGraphicFramePr>
        <p:xfrm>
          <a:off x="2159391" y="3459507"/>
          <a:ext cx="30638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6" imgW="1485720" imgH="419040" progId="Equation.DSMT4">
                  <p:embed/>
                </p:oleObj>
              </mc:Choice>
              <mc:Fallback>
                <p:oleObj name="Equation" r:id="rId6" imgW="1485720" imgH="41904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391" y="3459507"/>
                        <a:ext cx="3063875" cy="679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/>
              <a:t>6-4 </a:t>
            </a:r>
            <a:r>
              <a:rPr lang="zh-TW" altLang="en-US" dirty="0" smtClean="0"/>
              <a:t>卜瓦松分配</a:t>
            </a:r>
            <a:endParaRPr lang="en-US" altLang="zh-TW" dirty="0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335" y="1102204"/>
            <a:ext cx="8306972" cy="48551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2400" b="1" dirty="0"/>
              <a:t>卜瓦松</a:t>
            </a:r>
            <a:r>
              <a:rPr lang="zh-TW" altLang="en-US" sz="2400" b="1" dirty="0" smtClean="0"/>
              <a:t>試驗</a:t>
            </a:r>
            <a:r>
              <a:rPr lang="en-US" altLang="zh-TW" sz="2400" b="1" dirty="0" smtClean="0"/>
              <a:t>(</a:t>
            </a:r>
            <a:r>
              <a:rPr lang="en-US" altLang="zh-TW" sz="2400" dirty="0" smtClean="0"/>
              <a:t>Poisson</a:t>
            </a:r>
            <a:r>
              <a:rPr lang="zh-TW" altLang="en-US" sz="2400" dirty="0" smtClean="0"/>
              <a:t>實驗</a:t>
            </a:r>
            <a:r>
              <a:rPr lang="en-US" altLang="zh-TW" sz="2400" dirty="0" smtClean="0"/>
              <a:t>)</a:t>
            </a:r>
            <a:r>
              <a:rPr lang="zh-TW" altLang="en-US" sz="2400" b="1" dirty="0" smtClean="0"/>
              <a:t>具有</a:t>
            </a:r>
            <a:r>
              <a:rPr lang="zh-TW" altLang="en-US" sz="2400" b="1" dirty="0"/>
              <a:t>下列三個特性：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TW" altLang="en-US" sz="2200" b="1" dirty="0"/>
              <a:t>在一區間內發生某事件的個數，與另一區間內該事件發生的次數互不相關。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TW" altLang="en-US" sz="2200" b="1" dirty="0"/>
              <a:t>在一區間內發生某事件的期望值與該區間之大小成比例。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TW" altLang="en-US" sz="2200" b="1" dirty="0"/>
              <a:t>在一極短的區間內，事件只可能發生一次或根本不發生，不會有發生兩次或以上的情形。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2400" b="1" dirty="0"/>
              <a:t>卜瓦松</a:t>
            </a:r>
            <a:r>
              <a:rPr lang="zh-TW" altLang="en-US" sz="2400" b="1" dirty="0" smtClean="0"/>
              <a:t>分配</a:t>
            </a:r>
            <a:r>
              <a:rPr lang="en-US" altLang="zh-TW" sz="2400" dirty="0" smtClean="0"/>
              <a:t>(Poisson Distribution)</a:t>
            </a:r>
            <a:r>
              <a:rPr lang="zh-TW" altLang="en-US" sz="2400" b="1" dirty="0" smtClean="0"/>
              <a:t>具有以下隨機</a:t>
            </a:r>
            <a:r>
              <a:rPr lang="zh-TW" altLang="en-US" sz="2400" b="1" dirty="0"/>
              <a:t>密度函數：</a:t>
            </a:r>
            <a:br>
              <a:rPr lang="zh-TW" altLang="en-US" sz="2400" b="1" dirty="0"/>
            </a:br>
            <a:r>
              <a:rPr lang="zh-TW" altLang="en-US" sz="2400" b="1" dirty="0"/>
              <a:t/>
            </a:r>
            <a:br>
              <a:rPr lang="zh-TW" altLang="en-US" sz="2400" b="1" dirty="0"/>
            </a:br>
            <a:r>
              <a:rPr lang="zh-TW" altLang="en-US" sz="2400" b="1" dirty="0"/>
              <a:t/>
            </a:r>
            <a:br>
              <a:rPr lang="zh-TW" altLang="en-US" sz="2400" b="1" dirty="0"/>
            </a:br>
            <a:r>
              <a:rPr lang="el-GR" altLang="zh-TW" sz="2400" dirty="0" smtClean="0">
                <a:solidFill>
                  <a:srgbClr val="5184A4"/>
                </a:solidFill>
              </a:rPr>
              <a:t> </a:t>
            </a:r>
            <a:r>
              <a:rPr lang="el-GR" altLang="zh-TW" sz="2400" dirty="0" smtClean="0"/>
              <a:t>λ</a:t>
            </a:r>
            <a:r>
              <a:rPr lang="zh-TW" altLang="en-US" sz="2400" dirty="0" smtClean="0"/>
              <a:t>表示在某特定區間內某事件所發生的平均次數，記作</a:t>
            </a:r>
            <a:r>
              <a:rPr lang="en-US" altLang="zh-TW" sz="2400" dirty="0" smtClean="0"/>
              <a:t>X~P(</a:t>
            </a:r>
            <a:r>
              <a:rPr lang="el-GR" altLang="zh-TW" sz="2400" dirty="0" smtClean="0"/>
              <a:t>λ 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342900" lvl="1" indent="-342900" algn="l">
              <a:lnSpc>
                <a:spcPct val="10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zh-TW" altLang="en-US" sz="2400" dirty="0" smtClean="0">
                <a:solidFill>
                  <a:srgbClr val="9B5400"/>
                </a:solidFill>
                <a:cs typeface="+mn-cs"/>
              </a:rPr>
              <a:t>卜瓦松分配的期望值與變異數，則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zh-TW" altLang="en-US" sz="2400" dirty="0"/>
          </a:p>
        </p:txBody>
      </p:sp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2313696" y="3876407"/>
          <a:ext cx="4013200" cy="76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4" imgW="2006280" imgH="419040" progId="Equation.DSMT4">
                  <p:embed/>
                </p:oleObj>
              </mc:Choice>
              <mc:Fallback>
                <p:oleObj name="Equation" r:id="rId4" imgW="20062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696" y="3876407"/>
                        <a:ext cx="4013200" cy="765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600202" y="5863835"/>
          <a:ext cx="337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6" imgW="1688760" imgH="203040" progId="Equation.DSMT4">
                  <p:embed/>
                </p:oleObj>
              </mc:Choice>
              <mc:Fallback>
                <p:oleObj name="Equation" r:id="rId6" imgW="16887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202" y="5863835"/>
                        <a:ext cx="3378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1" y="6386732"/>
            <a:ext cx="3552092" cy="334743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6-</a:t>
            </a:r>
            <a:fld id="{D95D7D02-7D09-4FC1-8FE1-EBB102489867}" type="slidenum">
              <a:rPr lang="en-US" altLang="zh-TW"/>
              <a:pPr/>
              <a:t>22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66344" y="338328"/>
            <a:ext cx="8229600" cy="1636776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6.12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假定到達醫院的病患人數符合</a:t>
            </a:r>
            <a:r>
              <a:rPr lang="en-US" altLang="zh-TW" sz="2000" dirty="0" smtClean="0"/>
              <a:t>Poisson</a:t>
            </a:r>
            <a:r>
              <a:rPr lang="zh-TW" altLang="en-US" sz="2000" dirty="0" smtClean="0"/>
              <a:t>過程，且平均每小時有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人到達，試問：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(a)1</a:t>
            </a:r>
            <a:r>
              <a:rPr lang="zh-TW" altLang="en-US" sz="2000" dirty="0" smtClean="0"/>
              <a:t>小時內沒有病患到達的機率。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(b)1</a:t>
            </a:r>
            <a:r>
              <a:rPr lang="zh-TW" altLang="en-US" sz="2000" dirty="0" smtClean="0"/>
              <a:t>小時內到達的病患少於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人的機率。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(c)2</a:t>
            </a:r>
            <a:r>
              <a:rPr lang="zh-TW" altLang="en-US" sz="2000" dirty="0" smtClean="0"/>
              <a:t>小時內沒有病患到達的機率。 </a:t>
            </a:r>
          </a:p>
        </p:txBody>
      </p:sp>
      <p:sp>
        <p:nvSpPr>
          <p:cNvPr id="2662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9424FC9B-5A4B-40CA-912B-7124A455B4F2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478301" y="2063823"/>
            <a:ext cx="8187396" cy="4401205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534988" lvl="0" indent="-534988" algn="just">
              <a:spcBef>
                <a:spcPts val="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解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Wingdings" pitchFamily="2" charset="2"/>
              </a:rPr>
              <a:t>：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Wingdings" pitchFamily="2" charset="2"/>
              </a:rPr>
              <a:t>(a) 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令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</a:t>
            </a:r>
            <a:r>
              <a:rPr lang="en-US" altLang="zh-TW" sz="2000" b="1" dirty="0" smtClean="0">
                <a:latin typeface="+mn-lt"/>
                <a:ea typeface="+mj-ea"/>
              </a:rPr>
              <a:t>1</a:t>
            </a:r>
            <a:r>
              <a:rPr lang="zh-TW" altLang="en-US" sz="2000" b="1" dirty="0" smtClean="0">
                <a:latin typeface="+mn-lt"/>
                <a:ea typeface="+mj-ea"/>
              </a:rPr>
              <a:t>小時內到達醫院的病患人數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</a:t>
            </a:r>
            <a:r>
              <a:rPr lang="en-US" altLang="zh-TW" sz="2000" b="1" dirty="0" smtClean="0">
                <a:latin typeface="+mn-lt"/>
                <a:ea typeface="+mj-ea"/>
              </a:rPr>
              <a:t> X~P(</a:t>
            </a:r>
            <a:r>
              <a:rPr lang="el-GR" altLang="zh-TW" sz="2000" b="1" dirty="0" smtClean="0">
                <a:latin typeface="+mn-lt"/>
                <a:ea typeface="+mj-ea"/>
              </a:rPr>
              <a:t>λ</a:t>
            </a:r>
            <a:r>
              <a:rPr lang="en-US" altLang="zh-TW" sz="2000" b="1" dirty="0" smtClean="0">
                <a:latin typeface="+mn-lt"/>
                <a:ea typeface="+mj-ea"/>
              </a:rPr>
              <a:t>=1) 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。所以，</a:t>
            </a:r>
            <a:r>
              <a:rPr lang="en-US" altLang="zh-TW" sz="2000" b="1" dirty="0" smtClean="0">
                <a:latin typeface="+mn-lt"/>
                <a:ea typeface="+mj-ea"/>
              </a:rPr>
              <a:t> 1</a:t>
            </a:r>
            <a:r>
              <a:rPr lang="zh-TW" altLang="en-US" sz="2000" b="1" dirty="0" smtClean="0">
                <a:latin typeface="+mn-lt"/>
                <a:ea typeface="+mj-ea"/>
              </a:rPr>
              <a:t>小時內沒有病患到達的機率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為：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r>
              <a:rPr lang="en-US" altLang="zh-TW" sz="2000" b="1" dirty="0" smtClean="0">
                <a:latin typeface="+mn-lt"/>
                <a:ea typeface="+mj-ea"/>
              </a:rPr>
              <a:t>(b)  1</a:t>
            </a:r>
            <a:r>
              <a:rPr lang="zh-TW" altLang="en-US" sz="2000" b="1" dirty="0" smtClean="0">
                <a:latin typeface="+mn-lt"/>
                <a:ea typeface="+mj-ea"/>
              </a:rPr>
              <a:t>小時內到達的病患少於</a:t>
            </a:r>
            <a:r>
              <a:rPr lang="en-US" altLang="zh-TW" sz="2000" b="1" dirty="0" smtClean="0">
                <a:latin typeface="+mn-lt"/>
                <a:ea typeface="+mj-ea"/>
              </a:rPr>
              <a:t>4</a:t>
            </a:r>
            <a:r>
              <a:rPr lang="zh-TW" altLang="en-US" sz="2000" b="1" dirty="0" smtClean="0">
                <a:latin typeface="+mn-lt"/>
                <a:ea typeface="+mj-ea"/>
              </a:rPr>
              <a:t>人的機率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為：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0850" lvl="0" indent="-450850" algn="just">
              <a:spcBef>
                <a:spcPts val="0"/>
              </a:spcBef>
              <a:defRPr/>
            </a:pP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(c) 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令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Y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2</a:t>
            </a:r>
            <a:r>
              <a:rPr lang="zh-TW" altLang="en-US" sz="2000" b="1" dirty="0" smtClean="0">
                <a:latin typeface="+mn-lt"/>
                <a:ea typeface="+mj-ea"/>
              </a:rPr>
              <a:t>小時內到達醫院的病患人數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</a:t>
            </a:r>
            <a:r>
              <a:rPr lang="en-US" altLang="zh-TW" sz="2000" b="1" dirty="0" smtClean="0">
                <a:latin typeface="+mn-lt"/>
                <a:ea typeface="+mj-ea"/>
              </a:rPr>
              <a:t> Y~P(</a:t>
            </a:r>
            <a:r>
              <a:rPr lang="el-GR" altLang="zh-TW" sz="2000" b="1" dirty="0" smtClean="0">
                <a:latin typeface="+mn-lt"/>
                <a:ea typeface="+mj-ea"/>
              </a:rPr>
              <a:t>λ</a:t>
            </a:r>
            <a:r>
              <a:rPr lang="en-US" altLang="zh-TW" sz="2000" b="1" dirty="0" smtClean="0">
                <a:latin typeface="+mn-lt"/>
                <a:ea typeface="+mj-ea"/>
              </a:rPr>
              <a:t>=2) 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。所以，</a:t>
            </a:r>
            <a:r>
              <a:rPr lang="en-US" altLang="zh-TW" sz="2000" b="1" dirty="0" smtClean="0">
                <a:latin typeface="+mn-lt"/>
                <a:ea typeface="+mj-ea"/>
              </a:rPr>
              <a:t> 2</a:t>
            </a:r>
            <a:r>
              <a:rPr lang="zh-TW" altLang="en-US" sz="2000" b="1" dirty="0" smtClean="0">
                <a:latin typeface="+mn-lt"/>
                <a:ea typeface="+mj-ea"/>
              </a:rPr>
              <a:t>小時內沒有病患到達的機率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為： 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266700" lvl="0" indent="-266700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266700" lvl="0" indent="-266700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266700" lvl="0" indent="-266700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283236" y="2808192"/>
          <a:ext cx="3429000" cy="7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3" imgW="1714320" imgH="419040" progId="Equation.DSMT4">
                  <p:embed/>
                </p:oleObj>
              </mc:Choice>
              <mc:Fallback>
                <p:oleObj name="Equation" r:id="rId3" imgW="171432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236" y="2808192"/>
                        <a:ext cx="3429000" cy="72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001126" y="3981157"/>
          <a:ext cx="7172204" cy="787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5" imgW="3949560" imgH="444240" progId="Equation.DSMT4">
                  <p:embed/>
                </p:oleObj>
              </mc:Choice>
              <mc:Fallback>
                <p:oleObj name="Equation" r:id="rId5" imgW="394956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126" y="3981157"/>
                        <a:ext cx="7172204" cy="787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544638" y="5478414"/>
          <a:ext cx="4927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7" imgW="2463480" imgH="419040" progId="Equation.DSMT4">
                  <p:embed/>
                </p:oleObj>
              </mc:Choice>
              <mc:Fallback>
                <p:oleObj name="Equation" r:id="rId7" imgW="246348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5478414"/>
                        <a:ext cx="49276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卜瓦松分配與二項分配之間的關係 </a:t>
            </a:r>
          </a:p>
        </p:txBody>
      </p:sp>
      <p:sp>
        <p:nvSpPr>
          <p:cNvPr id="2867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286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1B4C4609-2F4D-4DB9-8B7A-FB4AB0AC010C}" type="slidenum">
              <a:rPr lang="en-US" altLang="zh-TW"/>
              <a:pPr/>
              <a:t>24</a:t>
            </a:fld>
            <a:endParaRPr lang="en-US" altLang="zh-TW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987" y="2901205"/>
            <a:ext cx="4338761" cy="32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85775" y="4241800"/>
            <a:ext cx="8229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TW" sz="2600" b="1" dirty="0">
              <a:solidFill>
                <a:srgbClr val="0066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2756" y="1169728"/>
            <a:ext cx="8229600" cy="1587540"/>
          </a:xfrm>
          <a:prstGeom prst="rect">
            <a:avLst/>
          </a:prstGeom>
          <a:noFill/>
          <a:ln w="9525" cap="flat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365125"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一般而言，若</a:t>
            </a:r>
            <a:r>
              <a:rPr lang="en-US" altLang="zh-TW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n</a:t>
            </a:r>
            <a:r>
              <a:rPr lang="zh-TW" altLang="en-US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很大且</a:t>
            </a:r>
            <a:r>
              <a:rPr lang="en-US" altLang="zh-TW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p</a:t>
            </a:r>
            <a:r>
              <a:rPr lang="zh-TW" altLang="en-US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很小時，可用</a:t>
            </a:r>
            <a:r>
              <a:rPr lang="zh-TW" altLang="en-US" sz="2400" b="1" dirty="0" smtClean="0">
                <a:latin typeface="+mn-lt"/>
                <a:ea typeface="+mj-ea"/>
              </a:rPr>
              <a:t>卜瓦松分配近似二項分配。通常只要</a:t>
            </a:r>
            <a:r>
              <a:rPr lang="en-US" altLang="zh-TW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n&gt;20 </a:t>
            </a:r>
            <a:r>
              <a:rPr lang="zh-TW" altLang="en-US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且</a:t>
            </a:r>
            <a:r>
              <a:rPr lang="en-US" altLang="zh-TW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np≦7</a:t>
            </a:r>
            <a:r>
              <a:rPr lang="zh-TW" altLang="en-US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時，</a:t>
            </a:r>
            <a:r>
              <a:rPr lang="zh-TW" altLang="en-US" sz="2400" b="1" dirty="0" smtClean="0">
                <a:latin typeface="+mn-lt"/>
                <a:ea typeface="+mj-ea"/>
              </a:rPr>
              <a:t>此時以卜瓦松分配來逼近二項分配，結果是相當理想的。</a:t>
            </a:r>
            <a:endParaRPr lang="en-US" altLang="zh-TW" sz="2400" b="1" dirty="0" smtClean="0">
              <a:latin typeface="+mn-lt"/>
              <a:ea typeface="+mj-ea"/>
            </a:endParaRPr>
          </a:p>
          <a:p>
            <a:pPr marL="365125" lvl="0" indent="-365125"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例如：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n=20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和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p=0.05</a:t>
            </a:r>
          </a:p>
          <a:p>
            <a:pPr marL="623888" lvl="0" indent="-623888" algn="just">
              <a:spcBef>
                <a:spcPts val="0"/>
              </a:spcBef>
              <a:defRPr/>
            </a:pPr>
            <a:endParaRPr kumimoji="1" lang="en-US" altLang="zh-TW" sz="24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+mn-lt"/>
              <a:ea typeface="+mj-ea"/>
              <a:cs typeface="+mn-cs"/>
            </a:endParaRPr>
          </a:p>
          <a:p>
            <a:pPr marL="623888" lvl="0" indent="-623888" algn="just">
              <a:spcBef>
                <a:spcPts val="0"/>
              </a:spcBef>
              <a:defRPr/>
            </a:pPr>
            <a:endParaRPr kumimoji="1" lang="zh-TW" altLang="en-US" sz="24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+mn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統計學導論   </a:t>
            </a:r>
            <a:r>
              <a:rPr lang="en-US" altLang="zh-TW" smtClean="0"/>
              <a:t>Chapter 6   </a:t>
            </a:r>
            <a:r>
              <a:rPr lang="zh-TW" altLang="en-US" smtClean="0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40B14962-1AB3-4FB6-9B0D-1D0AA01882D9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329079"/>
          </a:xfrm>
          <a:noFill/>
          <a:ln w="38100">
            <a:solidFill>
              <a:srgbClr val="006699"/>
            </a:solidFill>
          </a:ln>
        </p:spPr>
        <p:txBody>
          <a:bodyPr/>
          <a:lstStyle/>
          <a:p>
            <a:pPr marL="0" indent="0" algn="l" eaLnBrk="1" hangingPunct="1">
              <a:lnSpc>
                <a:spcPct val="100000"/>
              </a:lnSpc>
              <a:spcBef>
                <a:spcPts val="0"/>
              </a:spcBef>
              <a:buNone/>
              <a:tabLst>
                <a:tab pos="365125" algn="l"/>
              </a:tabLst>
            </a:pPr>
            <a:r>
              <a:rPr lang="zh-TW" altLang="en-US" sz="24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6.13</a:t>
            </a:r>
            <a:r>
              <a:rPr lang="zh-TW" altLang="en-US" sz="24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400" dirty="0" smtClean="0"/>
              <a:t>茲有一批產品，設每</a:t>
            </a:r>
            <a:r>
              <a:rPr lang="en-US" altLang="zh-TW" sz="2400" dirty="0" smtClean="0"/>
              <a:t>1,000</a:t>
            </a:r>
            <a:r>
              <a:rPr lang="zh-TW" altLang="en-US" sz="2400" dirty="0" smtClean="0"/>
              <a:t>件中，平均有一件為不良品。</a:t>
            </a:r>
            <a:r>
              <a:rPr lang="en-US" altLang="zh-TW" sz="2400" dirty="0" smtClean="0"/>
              <a:t>8,000</a:t>
            </a:r>
            <a:r>
              <a:rPr lang="zh-TW" altLang="en-US" sz="2400" dirty="0" smtClean="0"/>
              <a:t>件的隨機樣本，問其中不良品數少於</a:t>
            </a:r>
            <a:r>
              <a:rPr lang="en-US" altLang="zh-TW" sz="2400" dirty="0" smtClean="0"/>
              <a:t>7</a:t>
            </a:r>
            <a:r>
              <a:rPr lang="zh-TW" altLang="en-US" sz="2400" dirty="0" smtClean="0"/>
              <a:t>的機率為何？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43131" y="1861860"/>
            <a:ext cx="8229600" cy="2308324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534988" lvl="0" indent="-534988">
              <a:spcBef>
                <a:spcPts val="0"/>
              </a:spcBef>
              <a:buNone/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解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Wingdings" pitchFamily="2" charset="2"/>
              </a:rPr>
              <a:t>：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代表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8,000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件隨機樣本中之不良品數，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X~B(80000.001) 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。而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sym typeface="Wingdings" pitchFamily="2" charset="2"/>
              </a:rPr>
              <a:t>n=8000(n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sym typeface="Wingdings" pitchFamily="2" charset="2"/>
              </a:rPr>
              <a:t>很大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sym typeface="Wingdings" pitchFamily="2" charset="2"/>
              </a:rPr>
              <a:t>)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sym typeface="Wingdings" pitchFamily="2" charset="2"/>
              </a:rPr>
              <a:t>與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sym typeface="Wingdings" pitchFamily="2" charset="2"/>
              </a:rPr>
              <a:t>p=0.001(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很小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，故可用卜瓦松分配近似二項分。</a:t>
            </a:r>
            <a:r>
              <a:rPr lang="el-GR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因此，</a:t>
            </a:r>
            <a:r>
              <a:rPr lang="el-GR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np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=8000*0.001=8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和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P(8)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。不良品數少於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的機率為：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4988" lvl="0" indent="-534988">
              <a:spcBef>
                <a:spcPts val="0"/>
              </a:spcBef>
              <a:buNone/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266700" lvl="0" indent="-266700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256765" y="3179568"/>
          <a:ext cx="4635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Equation" r:id="rId3" imgW="2552400" imgH="444240" progId="Equation.DSMT4">
                  <p:embed/>
                </p:oleObj>
              </mc:Choice>
              <mc:Fallback>
                <p:oleObj name="Equation" r:id="rId3" imgW="25524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765" y="3179568"/>
                        <a:ext cx="46355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065" y="344976"/>
            <a:ext cx="8229600" cy="88665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超幾何、二項與卜瓦松三種分配之間的關係 </a:t>
            </a:r>
          </a:p>
        </p:txBody>
      </p:sp>
      <p:sp>
        <p:nvSpPr>
          <p:cNvPr id="2969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296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97C79987-8FC6-41FB-8489-E4FFA3CDA57F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2970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4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75" y="1879503"/>
            <a:ext cx="8088924" cy="214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6.5  </a:t>
            </a:r>
            <a:r>
              <a:rPr lang="zh-TW" altLang="en-US" dirty="0" smtClean="0"/>
              <a:t>負二項分配 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1017"/>
            <a:ext cx="8335108" cy="428572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負二項分配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(Negative </a:t>
            </a:r>
            <a:r>
              <a:rPr lang="en-US" altLang="zh-TW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Noemal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distribution)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乃是柏努利試驗中所衍伸出的第三個間斷型機率分配，</a:t>
            </a:r>
            <a:r>
              <a:rPr lang="zh-TW" altLang="en-US" sz="2400" u="sng" dirty="0" smtClean="0">
                <a:solidFill>
                  <a:srgbClr val="FF0000"/>
                </a:solidFill>
              </a:rPr>
              <a:t>與二項分配不同的是不預先固定試驗的次數，但成功的次數固定為</a:t>
            </a:r>
            <a:r>
              <a:rPr lang="en-US" altLang="zh-TW" sz="2400" u="sng" dirty="0" smtClean="0">
                <a:solidFill>
                  <a:srgbClr val="FF0000"/>
                </a:solidFill>
              </a:rPr>
              <a:t>r</a:t>
            </a:r>
            <a:r>
              <a:rPr lang="zh-TW" altLang="en-US" sz="2400" u="sng" dirty="0" smtClean="0">
                <a:solidFill>
                  <a:srgbClr val="FF0000"/>
                </a:solidFill>
              </a:rPr>
              <a:t>，當出現第</a:t>
            </a:r>
            <a:r>
              <a:rPr lang="en-US" altLang="zh-TW" sz="2400" u="sng" dirty="0" smtClean="0">
                <a:solidFill>
                  <a:srgbClr val="FF0000"/>
                </a:solidFill>
              </a:rPr>
              <a:t>r</a:t>
            </a:r>
            <a:r>
              <a:rPr lang="zh-TW" altLang="en-US" sz="2400" u="sng" dirty="0" smtClean="0">
                <a:solidFill>
                  <a:srgbClr val="FF0000"/>
                </a:solidFill>
              </a:rPr>
              <a:t>次成功時，就停止柏努利試驗。</a:t>
            </a:r>
            <a:endParaRPr lang="en-US" altLang="zh-TW" sz="2400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在執行獨立的柏努利試驗，直到第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次「成功」發生時才停止柏努利隨機試驗，所需試驗的次數為一個隨機變數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，則此隨機變數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的機率分配即稱為負二項分配。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負二項分配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記作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X~NB(</a:t>
            </a:r>
            <a:r>
              <a:rPr lang="en-US" altLang="zh-TW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r,p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，則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的期望值與變異數為：</a:t>
            </a:r>
            <a:endParaRPr lang="zh-TW" alt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2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307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BBF422CE-89FD-4EE3-8E10-756FDBBD86B1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6" name="圓角矩形 5"/>
          <p:cNvSpPr/>
          <p:nvPr/>
        </p:nvSpPr>
        <p:spPr>
          <a:xfrm>
            <a:off x="0" y="0"/>
            <a:ext cx="1097280" cy="5345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可跳過</a:t>
            </a:r>
            <a:endParaRPr lang="zh-TW" altLang="en-US" dirty="0"/>
          </a:p>
        </p:txBody>
      </p:sp>
      <p:graphicFrame>
        <p:nvGraphicFramePr>
          <p:cNvPr id="52226" name="Object 2"/>
          <p:cNvGraphicFramePr>
            <a:graphicFrameLocks/>
          </p:cNvGraphicFramePr>
          <p:nvPr/>
        </p:nvGraphicFramePr>
        <p:xfrm>
          <a:off x="1435515" y="4045927"/>
          <a:ext cx="6400189" cy="82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Equation" r:id="rId3" imgW="3390840" imgH="457200" progId="Equation.DSMT4">
                  <p:embed/>
                </p:oleObj>
              </mc:Choice>
              <mc:Fallback>
                <p:oleObj name="Equation" r:id="rId3" imgW="3390840" imgH="45720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515" y="4045927"/>
                        <a:ext cx="6400189" cy="8214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/>
          </p:cNvGraphicFramePr>
          <p:nvPr/>
        </p:nvGraphicFramePr>
        <p:xfrm>
          <a:off x="2835471" y="5531316"/>
          <a:ext cx="3482975" cy="728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5" imgW="1688760" imgH="431640" progId="Equation.DSMT4">
                  <p:embed/>
                </p:oleObj>
              </mc:Choice>
              <mc:Fallback>
                <p:oleObj name="Equation" r:id="rId5" imgW="1688760" imgH="43164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471" y="5531316"/>
                        <a:ext cx="3482975" cy="7288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485335" y="545124"/>
            <a:ext cx="8229600" cy="1255542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6.14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過年的氣氛愈來愈濃厚，每個人都會在新的一年中去廟裡祈求平安，假設在廟裡擲出「聖筊」的機率為</a:t>
            </a:r>
            <a:r>
              <a:rPr lang="en-US" altLang="zh-TW" sz="2000" dirty="0" smtClean="0"/>
              <a:t>0.5</a:t>
            </a:r>
            <a:r>
              <a:rPr lang="zh-TW" altLang="en-US" sz="2000" dirty="0" smtClean="0"/>
              <a:t>，則連續擲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次之後，才出現第一個聖筊的機率為何？出現第三個聖筊的機率又為何？ </a:t>
            </a:r>
          </a:p>
        </p:txBody>
      </p:sp>
      <p:sp>
        <p:nvSpPr>
          <p:cNvPr id="3174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317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9F7920E2-522C-49F9-8779-B92925E7C07D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3175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0" y="0"/>
            <a:ext cx="1097280" cy="5345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可跳過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78302" y="1895011"/>
            <a:ext cx="8187396" cy="3477875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900113" lvl="0" indent="-900113" algn="just">
              <a:spcBef>
                <a:spcPts val="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解：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(1)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令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</a:t>
            </a:r>
            <a:r>
              <a:rPr lang="zh-TW" altLang="en-US" sz="2000" b="1" dirty="0" smtClean="0">
                <a:latin typeface="+mn-lt"/>
                <a:ea typeface="+mj-ea"/>
              </a:rPr>
              <a:t>出現第一個聖筊，所需擲筊的次數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X~NB(1,0.5)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。所以，</a:t>
            </a:r>
            <a:r>
              <a:rPr lang="zh-TW" altLang="en-US" sz="2000" b="1" dirty="0" smtClean="0">
                <a:latin typeface="+mn-lt"/>
                <a:ea typeface="+mj-ea"/>
              </a:rPr>
              <a:t>第一個聖筊是在第</a:t>
            </a:r>
            <a:r>
              <a:rPr lang="en-US" altLang="zh-TW" sz="2000" b="1" dirty="0" smtClean="0">
                <a:latin typeface="+mn-lt"/>
                <a:ea typeface="+mj-ea"/>
              </a:rPr>
              <a:t>5</a:t>
            </a:r>
            <a:r>
              <a:rPr lang="zh-TW" altLang="en-US" sz="2000" b="1" dirty="0" smtClean="0">
                <a:latin typeface="+mn-lt"/>
                <a:ea typeface="+mj-ea"/>
              </a:rPr>
              <a:t>次擲筊時出現的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的機率為：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534988" lvl="0" indent="-534988" algn="just">
              <a:spcBef>
                <a:spcPts val="0"/>
              </a:spcBef>
              <a:defRPr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984250" lvl="0" indent="-449263" algn="just">
              <a:spcBef>
                <a:spcPts val="0"/>
              </a:spcBef>
              <a:defRPr/>
            </a:pP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(2)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令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</a:t>
            </a:r>
            <a:r>
              <a:rPr lang="zh-TW" altLang="en-US" sz="2000" b="1" dirty="0" smtClean="0">
                <a:latin typeface="+mn-lt"/>
                <a:ea typeface="+mj-ea"/>
              </a:rPr>
              <a:t>出現第</a:t>
            </a:r>
            <a:r>
              <a:rPr lang="en-US" altLang="zh-TW" sz="2000" b="1" dirty="0" smtClean="0">
                <a:latin typeface="+mn-lt"/>
                <a:ea typeface="+mj-ea"/>
              </a:rPr>
              <a:t>3</a:t>
            </a:r>
            <a:r>
              <a:rPr lang="zh-TW" altLang="en-US" sz="2000" b="1" dirty="0" smtClean="0">
                <a:latin typeface="+mn-lt"/>
                <a:ea typeface="+mj-ea"/>
              </a:rPr>
              <a:t>個聖筊，所需擲筊的次數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Y~NB(3,0.5)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。所以，</a:t>
            </a:r>
            <a:r>
              <a:rPr lang="zh-TW" altLang="en-US" sz="2000" b="1" dirty="0" smtClean="0">
                <a:latin typeface="+mn-lt"/>
                <a:ea typeface="+mj-ea"/>
              </a:rPr>
              <a:t>第</a:t>
            </a:r>
            <a:r>
              <a:rPr lang="en-US" altLang="zh-TW" sz="2000" b="1" dirty="0" smtClean="0">
                <a:latin typeface="+mn-lt"/>
                <a:ea typeface="+mj-ea"/>
              </a:rPr>
              <a:t>3</a:t>
            </a:r>
            <a:r>
              <a:rPr lang="zh-TW" altLang="en-US" sz="2000" b="1" dirty="0" smtClean="0">
                <a:latin typeface="+mn-lt"/>
                <a:ea typeface="+mj-ea"/>
              </a:rPr>
              <a:t>個聖筊是在第</a:t>
            </a:r>
            <a:r>
              <a:rPr lang="en-US" altLang="zh-TW" sz="2000" b="1" dirty="0" smtClean="0">
                <a:latin typeface="+mn-lt"/>
                <a:ea typeface="+mj-ea"/>
              </a:rPr>
              <a:t>5</a:t>
            </a:r>
            <a:r>
              <a:rPr lang="zh-TW" altLang="en-US" sz="2000" b="1" dirty="0" smtClean="0">
                <a:latin typeface="+mn-lt"/>
                <a:ea typeface="+mj-ea"/>
              </a:rPr>
              <a:t>次擲筊時出現的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的機率為：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365125" lvl="0" indent="-365125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365125" lvl="0" indent="-365125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365125" lvl="0" indent="-365125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365125" lvl="0" indent="-365125" algn="just">
              <a:spcBef>
                <a:spcPts val="0"/>
              </a:spcBef>
              <a:defRPr/>
            </a:pPr>
            <a:endParaRPr lang="en-US" altLang="zh-TW" sz="20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938338" y="2687638"/>
          <a:ext cx="42973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4" imgW="2577960" imgH="279360" progId="Equation.DSMT4">
                  <p:embed/>
                </p:oleObj>
              </mc:Choice>
              <mc:Fallback>
                <p:oleObj name="Equation" r:id="rId4" imgW="257796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2687638"/>
                        <a:ext cx="42973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934186" y="4208463"/>
          <a:ext cx="59912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6" imgW="3593880" imgH="457200" progId="Equation.DSMT4">
                  <p:embed/>
                </p:oleObj>
              </mc:Choice>
              <mc:Fallback>
                <p:oleObj name="Equation" r:id="rId6" imgW="359388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186" y="4208463"/>
                        <a:ext cx="5991225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統計學導論   </a:t>
            </a:r>
            <a:r>
              <a:rPr lang="en-US" altLang="zh-TW" smtClean="0"/>
              <a:t>Chapter 6   </a:t>
            </a:r>
            <a:r>
              <a:rPr lang="zh-TW" altLang="en-US" smtClean="0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7006D228-9C7F-446B-938A-DAC572B28861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1484141" y="19302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rId2" action="ppaction://hlinksldjump"/>
              </a:rPr>
              <a:t>連續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rId3" action="ppaction://hlinksldjump"/>
              </a:rPr>
              <a:t>機率分配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  <a:hlinkClick r:id="rId2" action="ppaction://hlinksldjump"/>
            </a:endParaRP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rId2" action="ppaction://hlinksldjump"/>
              </a:rPr>
              <a:t>6.6  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rId2" action="ppaction://hlinksldjump"/>
              </a:rPr>
              <a:t>均勻分配</a:t>
            </a:r>
            <a:endParaRPr lang="zh-TW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  <a:hlinkClick r:id="rId3" action="ppaction://hlinksldjump"/>
            </a:endParaRP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rId5" action="ppaction://hlinksldjump"/>
              </a:rPr>
              <a:t>6.7  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rId5" action="ppaction://hlinksldjump"/>
              </a:rPr>
              <a:t>常態分配</a:t>
            </a:r>
            <a:endParaRPr lang="zh-TW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  <a:hlinkClick r:id="rId3" action="ppaction://hlinksldjump"/>
            </a:endParaRPr>
          </a:p>
          <a:p>
            <a:pPr marL="742950" lvl="2" indent="-342900" eaLnBrk="1" hangingPunct="1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" action="ppaction://noaction"/>
              </a:rPr>
              <a:t>6.8  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" action="ppaction://noaction"/>
              </a:rPr>
              <a:t>指數分配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rId6" action="ppaction://hlinksldjump"/>
              </a:rPr>
              <a:t>(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rId6" action="ppaction://hlinksldjump"/>
              </a:rPr>
              <a:t>可跳過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rId6" action="ppaction://hlinksldjump"/>
              </a:rPr>
              <a:t>)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hlinkClick r:id="" action="ppaction://noaction"/>
              </a:rPr>
              <a:t>       </a:t>
            </a:r>
            <a:endParaRPr lang="zh-TW" alt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6.1  </a:t>
            </a:r>
            <a:r>
              <a:rPr lang="zh-TW" altLang="en-US" dirty="0" smtClean="0"/>
              <a:t>二項分配 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3"/>
            <a:ext cx="8229600" cy="4437697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二項實驗的特性</a:t>
            </a:r>
          </a:p>
          <a:p>
            <a:pPr marL="722313" indent="-357188">
              <a:buNone/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(1)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重複進行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n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次完全相同的試驗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(trials)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722313" indent="-722313">
              <a:buNone/>
              <a:tabLst>
                <a:tab pos="354013" algn="l"/>
              </a:tabLst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(2)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每一次試驗皆僅有兩種可能結果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(outcome)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；其一稱為「成功」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S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，另一則為「失敗」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F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722313" indent="-722313">
              <a:buNone/>
              <a:tabLst>
                <a:tab pos="354013" algn="l"/>
              </a:tabLst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(3)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每一次試驗中，出現成功的結果之機率固定為	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p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，出現失敗之結果的機率固定為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(1-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722313" indent="-722313">
              <a:buNone/>
              <a:tabLst>
                <a:tab pos="354013" algn="l"/>
              </a:tabLst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(4)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每一次試驗之間皆互為獨立。 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61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03B3DF05-7962-4EA0-B3D1-B0F7B6E7B357}" type="slidenum">
              <a:rPr lang="en-US" altLang="zh-TW"/>
              <a:pPr/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1175" y="1818445"/>
            <a:ext cx="6217920" cy="313338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6.6  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均勻分配</a:t>
            </a:r>
            <a:b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6.7  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常態分配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6.8   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指數分配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可跳過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4516" y="430799"/>
            <a:ext cx="7772400" cy="1500187"/>
          </a:xfrm>
        </p:spPr>
        <p:txBody>
          <a:bodyPr anchor="ctr"/>
          <a:lstStyle/>
          <a:p>
            <a:pPr algn="ctr"/>
            <a:r>
              <a:rPr lang="zh-TW" altLang="en-US" sz="4800" dirty="0" smtClean="0"/>
              <a:t>連續機率分配</a:t>
            </a:r>
            <a:endParaRPr lang="zh-TW" altLang="en-US" sz="4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統計學導論   </a:t>
            </a:r>
            <a:r>
              <a:rPr lang="en-US" altLang="zh-TW" smtClean="0"/>
              <a:t>Chapter 6   </a:t>
            </a:r>
            <a:r>
              <a:rPr lang="zh-TW" altLang="en-US" smtClean="0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0258DC09-7B2E-4FE3-A801-CEA3BFF8ACA0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6.6  </a:t>
            </a:r>
            <a:r>
              <a:rPr lang="zh-TW" altLang="en-US" dirty="0" smtClean="0"/>
              <a:t>均勻分配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xfrm>
            <a:off x="499403" y="1318846"/>
            <a:ext cx="8229600" cy="3745523"/>
          </a:xfrm>
          <a:ln cap="flat">
            <a:solidFill>
              <a:srgbClr val="DB4F03"/>
            </a:solidFill>
            <a:prstDash val="dash"/>
          </a:ln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令隨機變數</a:t>
            </a:r>
            <a:r>
              <a:rPr lang="en-US" altLang="zh-TW" sz="2400" i="1" dirty="0" smtClean="0"/>
              <a:t>X</a:t>
            </a:r>
            <a:r>
              <a:rPr lang="zh-TW" altLang="en-US" sz="2400" dirty="0" smtClean="0"/>
              <a:t>的可能值之範圍為區間</a:t>
            </a:r>
            <a:r>
              <a:rPr lang="en-US" altLang="zh-TW" sz="2400" dirty="0" smtClean="0"/>
              <a:t>(a, b)</a:t>
            </a:r>
            <a:r>
              <a:rPr lang="zh-TW" altLang="en-US" sz="2400" dirty="0" smtClean="0"/>
              <a:t>，且呈均勻分配，則其機率密度函數為：</a:t>
            </a:r>
            <a:endParaRPr lang="en-US" altLang="zh-TW" sz="2400" dirty="0" smtClean="0"/>
          </a:p>
          <a:p>
            <a:pPr eaLnBrk="1" hangingPunct="1">
              <a:buFontTx/>
              <a:buNone/>
              <a:defRPr/>
            </a:pP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均勻分配記作</a:t>
            </a:r>
            <a:r>
              <a:rPr lang="en-US" altLang="zh-TW" sz="2400" dirty="0" smtClean="0"/>
              <a:t>X~U(</a:t>
            </a:r>
            <a:r>
              <a:rPr lang="en-US" altLang="zh-TW" sz="2400" dirty="0" err="1" smtClean="0"/>
              <a:t>a,b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，則</a:t>
            </a:r>
            <a:r>
              <a:rPr lang="en-US" altLang="zh-TW" sz="2400" dirty="0" smtClean="0"/>
              <a:t>X</a:t>
            </a:r>
            <a:r>
              <a:rPr lang="zh-TW" altLang="en-US" sz="2400" dirty="0" smtClean="0"/>
              <a:t>的期望值與變異數為：</a:t>
            </a: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 eaLnBrk="1" hangingPunct="1">
              <a:buFont typeface="Wingdings" pitchFamily="2" charset="2"/>
              <a:buChar char="l"/>
              <a:defRPr/>
            </a:pPr>
            <a:endParaRPr lang="zh-TW" altLang="en-US" sz="2400" dirty="0" smtClean="0"/>
          </a:p>
          <a:p>
            <a:pPr eaLnBrk="1" hangingPunct="1">
              <a:buFontTx/>
              <a:buNone/>
              <a:defRPr/>
            </a:pPr>
            <a:endParaRPr lang="zh-TW" altLang="en-US" sz="2400" dirty="0" smtClean="0"/>
          </a:p>
        </p:txBody>
      </p:sp>
      <p:sp>
        <p:nvSpPr>
          <p:cNvPr id="3277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327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D70100DC-76C7-4575-B4FE-D39810C23556}" type="slidenum">
              <a:rPr lang="en-US" altLang="zh-TW"/>
              <a:pPr/>
              <a:t>31</a:t>
            </a:fld>
            <a:endParaRPr lang="en-US" altLang="zh-TW"/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021404" y="2359293"/>
          <a:ext cx="29733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3" imgW="1574640" imgH="393480" progId="Equation.DSMT4">
                  <p:embed/>
                </p:oleObj>
              </mc:Choice>
              <mc:Fallback>
                <p:oleObj name="Equation" r:id="rId3" imgW="1574640" imgH="39348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404" y="2359293"/>
                        <a:ext cx="2973387" cy="706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/>
          </p:cNvGraphicFramePr>
          <p:nvPr/>
        </p:nvGraphicFramePr>
        <p:xfrm>
          <a:off x="2046703" y="3805311"/>
          <a:ext cx="47482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5" imgW="2514600" imgH="457200" progId="Equation.DSMT4">
                  <p:embed/>
                </p:oleObj>
              </mc:Choice>
              <mc:Fallback>
                <p:oleObj name="Equation" r:id="rId5" imgW="2514600" imgH="45720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703" y="3805311"/>
                        <a:ext cx="47482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>
          <a:xfrm>
            <a:off x="414997" y="334108"/>
            <a:ext cx="8229600" cy="1804181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6.15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假定某班火車抵達車站的時間在</a:t>
            </a:r>
            <a:r>
              <a:rPr lang="en-US" altLang="zh-TW" sz="2000" dirty="0" smtClean="0"/>
              <a:t>8:00</a:t>
            </a:r>
            <a:r>
              <a:rPr lang="zh-TW" altLang="en-US" sz="2000" dirty="0" smtClean="0"/>
              <a:t>～</a:t>
            </a:r>
            <a:r>
              <a:rPr lang="en-US" altLang="zh-TW" sz="2000" dirty="0" smtClean="0"/>
              <a:t>8:10</a:t>
            </a:r>
            <a:r>
              <a:rPr lang="zh-TW" altLang="en-US" sz="2000" dirty="0" smtClean="0"/>
              <a:t>分之間，且在此時段中任何時點到站的可能性均相同。試求：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(a)</a:t>
            </a:r>
            <a:r>
              <a:rPr lang="zh-TW" altLang="en-US" sz="2000" dirty="0" smtClean="0"/>
              <a:t>某乘客在</a:t>
            </a:r>
            <a:r>
              <a:rPr lang="en-US" altLang="zh-TW" sz="2000" dirty="0" smtClean="0"/>
              <a:t>8:03</a:t>
            </a:r>
            <a:r>
              <a:rPr lang="zh-TW" altLang="en-US" sz="2000" dirty="0" smtClean="0"/>
              <a:t>分抵達車站，可搭上火車的機率？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(b)</a:t>
            </a:r>
            <a:r>
              <a:rPr lang="zh-TW" altLang="en-US" sz="2000" dirty="0" smtClean="0"/>
              <a:t>某乘客在</a:t>
            </a:r>
            <a:r>
              <a:rPr lang="en-US" altLang="zh-TW" sz="2000" dirty="0" smtClean="0"/>
              <a:t>8:08</a:t>
            </a:r>
            <a:r>
              <a:rPr lang="zh-TW" altLang="en-US" sz="2000" dirty="0" smtClean="0"/>
              <a:t>分抵達車站，火車已開走的機率？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(c)</a:t>
            </a:r>
            <a:r>
              <a:rPr lang="zh-TW" altLang="en-US" sz="2000" dirty="0" smtClean="0"/>
              <a:t>計算期望值與變異數，並解釋期望值的意義。 </a:t>
            </a:r>
          </a:p>
        </p:txBody>
      </p:sp>
      <p:sp>
        <p:nvSpPr>
          <p:cNvPr id="3379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337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6-</a:t>
            </a:r>
            <a:fld id="{F17900F5-985E-41F9-9467-240524676398}" type="slidenum">
              <a:rPr lang="en-US" altLang="zh-TW"/>
              <a:pPr/>
              <a:t>32</a:t>
            </a:fld>
            <a:endParaRPr lang="en-US" altLang="zh-TW" dirty="0"/>
          </a:p>
        </p:txBody>
      </p:sp>
      <p:sp>
        <p:nvSpPr>
          <p:cNvPr id="3379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7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2030" y="2255834"/>
            <a:ext cx="8271803" cy="383547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1" lang="zh-TW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解：令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 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為均勻</a:t>
            </a:r>
            <a:r>
              <a:rPr lang="zh-TW" altLang="en-US" sz="2000" b="1" dirty="0" smtClean="0">
                <a:latin typeface="+mj-lt"/>
                <a:ea typeface="+mn-ea"/>
              </a:rPr>
              <a:t>分配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，</a:t>
            </a:r>
            <a:r>
              <a:rPr kumimoji="1" lang="en-US" altLang="zh-TW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X~U(0,10)</a:t>
            </a:r>
            <a:r>
              <a:rPr kumimoji="1" lang="zh-TW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，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j-cs"/>
              </a:rPr>
              <a:t>其中，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j-cs"/>
              </a:rPr>
              <a:t>f(x)=1/10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j-cs"/>
              </a:rPr>
              <a:t>，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j-cs"/>
              </a:rPr>
              <a:t>0&lt;x&lt;10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j-cs"/>
              </a:rPr>
              <a:t>，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則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lvl="0" indent="-457200">
              <a:buAutoNum type="alphaLcParenBoth"/>
            </a:pPr>
            <a:r>
              <a:rPr lang="zh-TW" altLang="en-US" sz="2000" b="1" dirty="0" smtClean="0">
                <a:latin typeface="+mj-lt"/>
                <a:ea typeface="+mn-ea"/>
              </a:rPr>
              <a:t>該乘客可搭上火車，則火車在</a:t>
            </a:r>
            <a:r>
              <a:rPr lang="en-US" altLang="zh-TW" sz="2000" b="1" dirty="0" smtClean="0">
                <a:latin typeface="+mj-lt"/>
                <a:ea typeface="+mn-ea"/>
              </a:rPr>
              <a:t>8:03</a:t>
            </a:r>
            <a:r>
              <a:rPr lang="zh-TW" altLang="en-US" sz="2000" b="1" dirty="0" smtClean="0">
                <a:latin typeface="+mj-lt"/>
                <a:ea typeface="+mn-ea"/>
              </a:rPr>
              <a:t>分以後抵達車站，其機率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為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indent="-457200">
              <a:buFontTx/>
              <a:buAutoNum type="alphaLcParenBoth"/>
            </a:pPr>
            <a:r>
              <a:rPr lang="zh-TW" altLang="en-US" sz="2000" b="1" dirty="0" smtClean="0">
                <a:latin typeface="+mj-lt"/>
                <a:ea typeface="+mn-ea"/>
              </a:rPr>
              <a:t>某乘客在</a:t>
            </a:r>
            <a:r>
              <a:rPr lang="en-US" altLang="zh-TW" sz="2000" b="1" dirty="0" smtClean="0">
                <a:latin typeface="+mj-lt"/>
                <a:ea typeface="+mn-ea"/>
              </a:rPr>
              <a:t>8:08</a:t>
            </a:r>
            <a:r>
              <a:rPr lang="zh-TW" altLang="en-US" sz="2000" b="1" dirty="0" smtClean="0">
                <a:latin typeface="+mj-lt"/>
                <a:ea typeface="+mn-ea"/>
              </a:rPr>
              <a:t>分抵達車站，搭不上火車，表示火車在</a:t>
            </a:r>
            <a:r>
              <a:rPr lang="en-US" altLang="zh-TW" sz="2000" b="1" dirty="0" smtClean="0">
                <a:latin typeface="+mj-lt"/>
                <a:ea typeface="+mn-ea"/>
              </a:rPr>
              <a:t>8:08</a:t>
            </a:r>
            <a:r>
              <a:rPr lang="zh-TW" altLang="en-US" sz="2000" b="1" dirty="0" smtClean="0">
                <a:latin typeface="+mj-lt"/>
                <a:ea typeface="+mn-ea"/>
              </a:rPr>
              <a:t>分前抵達車站，其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機率為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indent="-457200">
              <a:buFontTx/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indent="-457200">
              <a:buFontTx/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indent="-457200">
              <a:buFontTx/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indent="-457200">
              <a:buFontTx/>
              <a:buAutoNum type="alphaLcParenBoth"/>
            </a:pPr>
            <a:r>
              <a:rPr lang="en-US" altLang="zh-TW" sz="2000" b="1" dirty="0" smtClean="0">
                <a:latin typeface="+mj-lt"/>
                <a:ea typeface="+mn-ea"/>
              </a:rPr>
              <a:t>X</a:t>
            </a:r>
            <a:r>
              <a:rPr lang="zh-TW" altLang="en-US" sz="2000" b="1" dirty="0" smtClean="0">
                <a:latin typeface="+mj-lt"/>
                <a:ea typeface="+mn-ea"/>
              </a:rPr>
              <a:t>的期望值與變異數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為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indent="-457200">
              <a:buFontTx/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lvl="0" indent="-457200"/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lvl="0" indent="-457200"/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  <a:p>
            <a:pPr marL="457200" lvl="0" indent="-457200">
              <a:buAutoNum type="alphaLcParenBoth"/>
            </a:pPr>
            <a:endParaRPr kumimoji="1" lang="en-US" altLang="zh-TW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j-cs"/>
            </a:endParaRPr>
          </a:p>
          <a:p>
            <a:pPr marL="457200" lvl="0" indent="-457200">
              <a:buAutoNum type="alphaLcParenBoth"/>
            </a:pPr>
            <a:endParaRPr kumimoji="1" lang="zh-TW" alt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j-cs"/>
            </a:endParaRPr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1086462" y="2997811"/>
          <a:ext cx="2298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Equation" r:id="rId4" imgW="1638000" imgH="393480" progId="Equation.DSMT4">
                  <p:embed/>
                </p:oleObj>
              </mc:Choice>
              <mc:Fallback>
                <p:oleObj name="Equation" r:id="rId4" imgW="163800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462" y="2997811"/>
                        <a:ext cx="2298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162050" y="4528869"/>
          <a:ext cx="22272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Equation" r:id="rId6" imgW="1587240" imgH="393480" progId="Equation.DSMT4">
                  <p:embed/>
                </p:oleObj>
              </mc:Choice>
              <mc:Fallback>
                <p:oleObj name="Equation" r:id="rId6" imgW="15872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528869"/>
                        <a:ext cx="22272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3698704" y="5181381"/>
          <a:ext cx="42402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Equation" r:id="rId8" imgW="3022560" imgH="457200" progId="Equation.DSMT4">
                  <p:embed/>
                </p:oleObj>
              </mc:Choice>
              <mc:Fallback>
                <p:oleObj name="Equation" r:id="rId8" imgW="302256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704" y="5181381"/>
                        <a:ext cx="424021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458200" cy="8588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/>
              <a:t>6-7  </a:t>
            </a:r>
            <a:r>
              <a:rPr lang="zh-TW" altLang="en-US" dirty="0" smtClean="0"/>
              <a:t>常態分配</a:t>
            </a:r>
            <a:r>
              <a:rPr lang="en-US" altLang="zh-TW" dirty="0" smtClean="0"/>
              <a:t>(Normal Distribution)</a:t>
            </a:r>
            <a:endParaRPr lang="zh-TW" altLang="en-US" dirty="0" smtClean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424" y="1323561"/>
            <a:ext cx="8280400" cy="203861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400" b="1" dirty="0"/>
              <a:t>連續性隨機變數</a:t>
            </a:r>
            <a:r>
              <a:rPr lang="en-US" altLang="zh-TW" sz="2400" b="1" dirty="0"/>
              <a:t>X</a:t>
            </a:r>
            <a:r>
              <a:rPr lang="zh-TW" altLang="en-US" sz="2400" b="1" dirty="0"/>
              <a:t>具有下列的機率密度函數：</a:t>
            </a:r>
            <a:br>
              <a:rPr lang="zh-TW" altLang="en-US" sz="2400" b="1" dirty="0"/>
            </a:br>
            <a:r>
              <a:rPr lang="zh-TW" altLang="en-US" sz="2400" b="1" dirty="0"/>
              <a:t/>
            </a:r>
            <a:br>
              <a:rPr lang="zh-TW" altLang="en-US" sz="2400" b="1" dirty="0"/>
            </a:br>
            <a:r>
              <a:rPr lang="zh-TW" altLang="en-US" sz="2400" b="1" dirty="0"/>
              <a:t/>
            </a:r>
            <a:br>
              <a:rPr lang="zh-TW" altLang="en-US" sz="2400" b="1" dirty="0"/>
            </a:br>
            <a:endParaRPr lang="zh-TW" altLang="en-US" sz="24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400" b="1" dirty="0"/>
              <a:t>上述機率密度函數稱為常態分配</a:t>
            </a:r>
            <a:r>
              <a:rPr lang="zh-TW" altLang="el-GR" sz="2400" b="1" dirty="0"/>
              <a:t>，</a:t>
            </a:r>
            <a:r>
              <a:rPr lang="zh-TW" altLang="en-US" sz="2400" b="1" dirty="0"/>
              <a:t>記作</a:t>
            </a:r>
            <a:r>
              <a:rPr lang="en-US" altLang="zh-TW" sz="2400" b="1" dirty="0"/>
              <a:t>N(</a:t>
            </a:r>
            <a:r>
              <a:rPr lang="el-GR" altLang="zh-TW" sz="2400" b="1" dirty="0"/>
              <a:t>μ</a:t>
            </a:r>
            <a:r>
              <a:rPr lang="en-US" altLang="zh-TW" sz="2400" b="1" dirty="0"/>
              <a:t>,</a:t>
            </a:r>
            <a:r>
              <a:rPr lang="el-GR" altLang="zh-TW" sz="2400" b="1" dirty="0"/>
              <a:t>σ</a:t>
            </a:r>
            <a:r>
              <a:rPr lang="en-US" altLang="zh-TW" sz="2400" b="1" baseline="30000" dirty="0"/>
              <a:t>2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。</a:t>
            </a:r>
            <a:endParaRPr lang="zh-TW" altLang="el-GR" sz="2400" b="1" dirty="0"/>
          </a:p>
        </p:txBody>
      </p:sp>
      <p:graphicFrame>
        <p:nvGraphicFramePr>
          <p:cNvPr id="290820" name="Object 4"/>
          <p:cNvGraphicFramePr>
            <a:graphicFrameLocks noChangeAspect="1"/>
          </p:cNvGraphicFramePr>
          <p:nvPr/>
        </p:nvGraphicFramePr>
        <p:xfrm>
          <a:off x="1389283" y="1863628"/>
          <a:ext cx="5278803" cy="724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3" imgW="1993680" imgH="380880" progId="Equation.DSMT4">
                  <p:embed/>
                </p:oleObj>
              </mc:Choice>
              <mc:Fallback>
                <p:oleObj name="Equation" r:id="rId3" imgW="199368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283" y="1863628"/>
                        <a:ext cx="5278803" cy="7248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272" y="3193367"/>
            <a:ext cx="4908550" cy="300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0" y="6410325"/>
            <a:ext cx="5489575" cy="311150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6-</a:t>
            </a:r>
            <a:fld id="{F17900F5-985E-41F9-9467-240524676398}" type="slidenum">
              <a:rPr lang="en-US" altLang="zh-TW"/>
              <a:pPr/>
              <a:t>33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1355725" y="3651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05787" cy="4605337"/>
          </a:xfrm>
          <a:noFill/>
          <a:ln/>
        </p:spPr>
        <p:txBody>
          <a:bodyPr lIns="90488" tIns="44450" rIns="90488" bIns="44450"/>
          <a:lstStyle/>
          <a:p>
            <a:pPr marL="450850" lvl="1" indent="-450850">
              <a:lnSpc>
                <a:spcPct val="100000"/>
              </a:lnSpc>
              <a:spcBef>
                <a:spcPts val="0"/>
              </a:spcBef>
              <a:buClr>
                <a:srgbClr val="790015"/>
              </a:buClr>
              <a:buSzPct val="125000"/>
              <a:buFont typeface="+mj-lt"/>
              <a:buAutoNum type="arabicPeriod"/>
            </a:pPr>
            <a:r>
              <a:rPr lang="zh-TW" altLang="en-US" sz="2400" b="1" dirty="0" smtClean="0">
                <a:solidFill>
                  <a:srgbClr val="000000"/>
                </a:solidFill>
              </a:rPr>
              <a:t>鐘</a:t>
            </a:r>
            <a:r>
              <a:rPr lang="zh-TW" altLang="en-US" sz="2400" b="1" dirty="0">
                <a:solidFill>
                  <a:srgbClr val="000000"/>
                </a:solidFill>
              </a:rPr>
              <a:t>形</a:t>
            </a:r>
            <a:r>
              <a:rPr lang="en-US" altLang="zh-TW" sz="2400" b="1" dirty="0">
                <a:solidFill>
                  <a:srgbClr val="000000"/>
                </a:solidFill>
              </a:rPr>
              <a:t>(Bell-shaped )</a:t>
            </a:r>
            <a:r>
              <a:rPr lang="zh-TW" altLang="en-US" sz="2400" b="1" dirty="0">
                <a:solidFill>
                  <a:srgbClr val="000000"/>
                </a:solidFill>
              </a:rPr>
              <a:t>且對稱的</a:t>
            </a:r>
            <a:r>
              <a:rPr lang="en-US" altLang="zh-TW" sz="2400" b="1" dirty="0">
                <a:solidFill>
                  <a:srgbClr val="000000"/>
                </a:solidFill>
              </a:rPr>
              <a:t>(symmetric)</a:t>
            </a:r>
            <a:r>
              <a:rPr lang="zh-TW" altLang="en-US" sz="2400" b="1" dirty="0">
                <a:solidFill>
                  <a:srgbClr val="000000"/>
                </a:solidFill>
              </a:rPr>
              <a:t>分配， 因為常態機率分配是對稱的，在平均數的左右邊各佔一半</a:t>
            </a:r>
            <a:r>
              <a:rPr lang="en-US" altLang="zh-TW" sz="2400" b="1" dirty="0">
                <a:solidFill>
                  <a:srgbClr val="000000"/>
                </a:solidFill>
              </a:rPr>
              <a:t>(.50 or 50%) </a:t>
            </a:r>
            <a:r>
              <a:rPr lang="zh-TW" altLang="en-US" sz="2400" b="1" dirty="0">
                <a:solidFill>
                  <a:srgbClr val="000000"/>
                </a:solidFill>
              </a:rPr>
              <a:t>。</a:t>
            </a:r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buClr>
                <a:srgbClr val="790015"/>
              </a:buClr>
              <a:buSzPct val="125000"/>
              <a:buFont typeface="+mj-lt"/>
              <a:buAutoNum type="arabicPeriod"/>
            </a:pPr>
            <a:r>
              <a:rPr lang="zh-TW" altLang="en-US" sz="2400" b="1" dirty="0">
                <a:solidFill>
                  <a:srgbClr val="000000"/>
                </a:solidFill>
              </a:rPr>
              <a:t>常態機率分配主要由兩個參數平均數</a:t>
            </a:r>
            <a:r>
              <a:rPr lang="en-US" altLang="zh-TW" sz="2400" b="1" dirty="0">
                <a:solidFill>
                  <a:srgbClr val="000000"/>
                </a:solidFill>
              </a:rPr>
              <a:t>μ </a:t>
            </a:r>
            <a:r>
              <a:rPr lang="zh-TW" altLang="en-US" sz="2400" b="1" dirty="0">
                <a:solidFill>
                  <a:srgbClr val="000000"/>
                </a:solidFill>
              </a:rPr>
              <a:t>和變異數</a:t>
            </a:r>
            <a:r>
              <a:rPr lang="en-US" altLang="zh-TW" sz="2400" b="1" dirty="0">
                <a:solidFill>
                  <a:srgbClr val="000000"/>
                </a:solidFill>
              </a:rPr>
              <a:t>σ</a:t>
            </a:r>
            <a:r>
              <a:rPr lang="en-US" altLang="zh-TW" sz="2400" b="1" baseline="18000" dirty="0">
                <a:solidFill>
                  <a:srgbClr val="000000"/>
                </a:solidFill>
              </a:rPr>
              <a:t>2</a:t>
            </a:r>
            <a:r>
              <a:rPr lang="en-US" altLang="zh-TW" sz="2400" b="1" dirty="0">
                <a:solidFill>
                  <a:srgbClr val="00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；來</a:t>
            </a:r>
            <a:r>
              <a:rPr lang="zh-TW" altLang="en-US" sz="2400" b="1" dirty="0">
                <a:solidFill>
                  <a:srgbClr val="000000"/>
                </a:solidFill>
              </a:rPr>
              <a:t>控制常態機率分配的型態</a:t>
            </a:r>
            <a:r>
              <a:rPr lang="zh-TW" altLang="zh-TW" sz="2400" b="1" dirty="0">
                <a:solidFill>
                  <a:srgbClr val="000000"/>
                </a:solidFill>
              </a:rPr>
              <a:t>；</a:t>
            </a:r>
            <a:r>
              <a:rPr lang="zh-TW" altLang="en-US" sz="2400" b="1" dirty="0">
                <a:solidFill>
                  <a:srgbClr val="000000"/>
                </a:solidFill>
              </a:rPr>
              <a:t>並記作 </a:t>
            </a:r>
            <a:r>
              <a:rPr lang="en-US" altLang="zh-TW" sz="2400" b="1" dirty="0">
                <a:solidFill>
                  <a:srgbClr val="000000"/>
                </a:solidFill>
              </a:rPr>
              <a:t>X~N(μ,σ</a:t>
            </a:r>
            <a:r>
              <a:rPr lang="en-US" altLang="zh-TW" sz="2400" b="1" baseline="18000" dirty="0">
                <a:solidFill>
                  <a:srgbClr val="000000"/>
                </a:solidFill>
              </a:rPr>
              <a:t>2</a:t>
            </a:r>
            <a:r>
              <a:rPr lang="en-US" altLang="zh-TW" sz="2400" b="1" dirty="0">
                <a:solidFill>
                  <a:srgbClr val="000000"/>
                </a:solidFill>
              </a:rPr>
              <a:t>) </a:t>
            </a:r>
            <a:r>
              <a:rPr lang="zh-TW" altLang="en-US" sz="2400" b="1" dirty="0">
                <a:solidFill>
                  <a:srgbClr val="000000"/>
                </a:solidFill>
              </a:rPr>
              <a:t>。</a:t>
            </a:r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buClr>
                <a:srgbClr val="790015"/>
              </a:buClr>
              <a:buSzPct val="125000"/>
              <a:buFont typeface="+mj-lt"/>
              <a:buAutoNum type="arabicPeriod"/>
            </a:pPr>
            <a:r>
              <a:rPr lang="zh-TW" altLang="en-US" sz="2400" b="1" dirty="0">
                <a:solidFill>
                  <a:srgbClr val="000000"/>
                </a:solidFill>
              </a:rPr>
              <a:t>每一條常態機率分配曲線皆以橫軸</a:t>
            </a:r>
            <a:r>
              <a:rPr lang="en-US" altLang="zh-TW" sz="2400" b="1" dirty="0">
                <a:solidFill>
                  <a:srgbClr val="000000"/>
                </a:solidFill>
              </a:rPr>
              <a:t>(horizontal axis)</a:t>
            </a:r>
            <a:r>
              <a:rPr lang="zh-TW" altLang="en-US" sz="2400" b="1" dirty="0">
                <a:solidFill>
                  <a:srgbClr val="000000"/>
                </a:solidFill>
              </a:rPr>
              <a:t>為漸近線。</a:t>
            </a:r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buClr>
                <a:srgbClr val="790015"/>
              </a:buClr>
              <a:buSzPct val="125000"/>
              <a:buFont typeface="+mj-lt"/>
              <a:buAutoNum type="arabicPeriod"/>
            </a:pPr>
            <a:r>
              <a:rPr lang="zh-TW" altLang="en-US" sz="2400" b="1" dirty="0">
                <a:solidFill>
                  <a:srgbClr val="000000"/>
                </a:solidFill>
              </a:rPr>
              <a:t>在任何一個常態機率分配下，其在平均數左右各</a:t>
            </a:r>
            <a:r>
              <a:rPr lang="en-US" altLang="zh-TW" sz="2400" b="1" dirty="0">
                <a:solidFill>
                  <a:srgbClr val="000000"/>
                </a:solidFill>
              </a:rPr>
              <a:t>k</a:t>
            </a:r>
            <a:r>
              <a:rPr lang="zh-TW" altLang="en-US" sz="2400" b="1" dirty="0">
                <a:solidFill>
                  <a:srgbClr val="000000"/>
                </a:solidFill>
              </a:rPr>
              <a:t>倍標準差的區間所圍住的面積皆是相同，不管其平均數和標準差的值為何。</a:t>
            </a:r>
            <a:endParaRPr lang="en-US" altLang="zh-TW" sz="2400" b="1" dirty="0">
              <a:solidFill>
                <a:srgbClr val="000000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0" y="6410325"/>
            <a:ext cx="5489575" cy="311150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6-</a:t>
            </a:r>
            <a:fld id="{F17900F5-985E-41F9-9467-240524676398}" type="slidenum">
              <a:rPr lang="en-US" altLang="zh-TW"/>
              <a:pPr/>
              <a:t>34</a:t>
            </a:fld>
            <a:endParaRPr lang="en-US" altLang="zh-TW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8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B4F0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常態分配及其性質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DB4F0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常態分配及其性質 </a:t>
            </a:r>
            <a:r>
              <a:rPr lang="en-US" altLang="zh-TW" sz="2000" dirty="0" smtClean="0"/>
              <a:t>2/2</a:t>
            </a:r>
          </a:p>
        </p:txBody>
      </p:sp>
      <p:sp>
        <p:nvSpPr>
          <p:cNvPr id="3584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358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CEC0802D-1E7C-4CE2-B4C6-5DA4F15BF4F4}" type="slidenum">
              <a:rPr lang="en-US" altLang="zh-TW"/>
              <a:pPr/>
              <a:t>35</a:t>
            </a:fld>
            <a:endParaRPr lang="en-US" altLang="zh-TW"/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99" y="1793875"/>
            <a:ext cx="46926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893" y="4088130"/>
            <a:ext cx="4038600" cy="225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63524" y="2990850"/>
            <a:ext cx="3534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</a:rPr>
              <a:t>圖 </a:t>
            </a:r>
            <a:r>
              <a:rPr lang="en-US" altLang="zh-TW" dirty="0">
                <a:latin typeface="Times New Roman" pitchFamily="18" charset="0"/>
              </a:rPr>
              <a:t>6.5  </a:t>
            </a:r>
            <a:r>
              <a:rPr lang="zh-TW" altLang="en-US" dirty="0">
                <a:latin typeface="Times New Roman" pitchFamily="18" charset="0"/>
              </a:rPr>
              <a:t>常態曲線，</a:t>
            </a:r>
            <a:r>
              <a:rPr lang="el-GR" altLang="zh-TW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l-GR" altLang="zh-TW" i="1" dirty="0">
                <a:latin typeface="Times New Roman" pitchFamily="18" charset="0"/>
              </a:rPr>
              <a:t>μ</a:t>
            </a:r>
            <a:r>
              <a:rPr lang="en-US" altLang="zh-TW" dirty="0">
                <a:latin typeface="Times New Roman" pitchFamily="18" charset="0"/>
              </a:rPr>
              <a:t> </a:t>
            </a:r>
            <a:r>
              <a:rPr lang="en-US" altLang="zh-TW" baseline="-25000" dirty="0">
                <a:latin typeface="Times New Roman" pitchFamily="18" charset="0"/>
              </a:rPr>
              <a:t>2</a:t>
            </a:r>
            <a:r>
              <a:rPr lang="en-US" altLang="zh-TW" dirty="0">
                <a:latin typeface="Times New Roman" pitchFamily="18" charset="0"/>
              </a:rPr>
              <a:t>, </a:t>
            </a:r>
            <a:r>
              <a:rPr lang="el-GR" altLang="zh-TW" dirty="0">
                <a:latin typeface="Times New Roman" pitchFamily="18" charset="0"/>
                <a:cs typeface="Arial" charset="0"/>
              </a:rPr>
              <a:t>σ</a:t>
            </a:r>
            <a:r>
              <a:rPr lang="en-US" altLang="zh-TW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n-US" altLang="zh-TW" dirty="0">
                <a:latin typeface="Times New Roman" pitchFamily="18" charset="0"/>
                <a:cs typeface="Arial" charset="0"/>
              </a:rPr>
              <a:t>= </a:t>
            </a:r>
            <a:r>
              <a:rPr lang="el-GR" altLang="zh-TW" dirty="0">
                <a:latin typeface="Times New Roman" pitchFamily="18" charset="0"/>
              </a:rPr>
              <a:t>σ</a:t>
            </a:r>
            <a:r>
              <a:rPr lang="en-US" altLang="zh-TW" baseline="-25000" dirty="0">
                <a:latin typeface="Times New Roman" pitchFamily="18" charset="0"/>
              </a:rPr>
              <a:t>2</a:t>
            </a:r>
            <a:r>
              <a:rPr lang="en-US" altLang="zh-TW" dirty="0">
                <a:latin typeface="Times New Roman" pitchFamily="18" charset="0"/>
              </a:rPr>
              <a:t> 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219294" y="5608687"/>
            <a:ext cx="3874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</a:rPr>
              <a:t>圖 </a:t>
            </a:r>
            <a:r>
              <a:rPr lang="en-US" altLang="zh-TW" dirty="0">
                <a:latin typeface="Times New Roman" pitchFamily="18" charset="0"/>
              </a:rPr>
              <a:t>6.6  </a:t>
            </a:r>
            <a:r>
              <a:rPr lang="zh-TW" altLang="en-US" dirty="0">
                <a:latin typeface="Times New Roman" pitchFamily="18" charset="0"/>
              </a:rPr>
              <a:t>常態曲線， </a:t>
            </a:r>
            <a:r>
              <a:rPr lang="el-GR" altLang="zh-TW" dirty="0">
                <a:latin typeface="Times New Roman" pitchFamily="18" charset="0"/>
                <a:cs typeface="Arial" charset="0"/>
              </a:rPr>
              <a:t>σ</a:t>
            </a:r>
            <a:r>
              <a:rPr lang="en-US" altLang="zh-TW" baseline="-25000" dirty="0">
                <a:latin typeface="Times New Roman" pitchFamily="18" charset="0"/>
                <a:cs typeface="Arial" charset="0"/>
              </a:rPr>
              <a:t>1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l-GR" altLang="zh-TW" dirty="0">
                <a:latin typeface="Times New Roman" pitchFamily="18" charset="0"/>
              </a:rPr>
              <a:t>σ</a:t>
            </a:r>
            <a:r>
              <a:rPr lang="en-US" altLang="zh-TW" baseline="-25000" dirty="0">
                <a:latin typeface="Times New Roman" pitchFamily="18" charset="0"/>
              </a:rPr>
              <a:t>2</a:t>
            </a:r>
            <a:r>
              <a:rPr lang="en-US" altLang="zh-TW" dirty="0">
                <a:latin typeface="Times New Roman" pitchFamily="18" charset="0"/>
              </a:rPr>
              <a:t> , </a:t>
            </a:r>
            <a:r>
              <a:rPr lang="el-GR" altLang="zh-TW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Arial" charset="0"/>
              </a:rPr>
              <a:t>= </a:t>
            </a:r>
            <a:r>
              <a:rPr lang="el-GR" altLang="zh-TW" i="1" dirty="0">
                <a:latin typeface="Times New Roman" pitchFamily="18" charset="0"/>
              </a:rPr>
              <a:t>μ</a:t>
            </a:r>
            <a:r>
              <a:rPr lang="en-US" altLang="zh-TW" i="1" baseline="-25000" dirty="0">
                <a:latin typeface="Times New Roman" pitchFamily="18" charset="0"/>
              </a:rPr>
              <a:t>2</a:t>
            </a:r>
            <a:r>
              <a:rPr lang="en-US" altLang="zh-TW" dirty="0">
                <a:latin typeface="Times New Roman" pitchFamily="18" charset="0"/>
              </a:rPr>
              <a:t> </a:t>
            </a:r>
            <a:r>
              <a:rPr lang="en-US" altLang="zh-TW" dirty="0"/>
              <a:t>= </a:t>
            </a:r>
            <a:r>
              <a:rPr lang="el-GR" altLang="zh-TW" i="1" dirty="0">
                <a:latin typeface="Times New Roman" pitchFamily="18" charset="0"/>
              </a:rPr>
              <a:t>μ</a:t>
            </a:r>
            <a:r>
              <a:rPr lang="en-US" altLang="zh-TW" dirty="0"/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2463" y="3903956"/>
            <a:ext cx="4468349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400" b="1" dirty="0" smtClean="0">
                <a:latin typeface="+mn-lt"/>
                <a:ea typeface="+mj-ea"/>
              </a:rPr>
              <a:t>2.</a:t>
            </a:r>
            <a:r>
              <a:rPr lang="zh-TW" altLang="en-US" sz="2400" b="1" dirty="0" smtClean="0">
                <a:latin typeface="+mn-lt"/>
                <a:ea typeface="+mj-ea"/>
              </a:rPr>
              <a:t> 不同</a:t>
            </a:r>
            <a:r>
              <a:rPr lang="zh-TW" altLang="en-US" sz="2400" b="1" dirty="0">
                <a:latin typeface="+mn-lt"/>
                <a:ea typeface="+mj-ea"/>
              </a:rPr>
              <a:t>的標準差的常態分配</a:t>
            </a:r>
            <a:r>
              <a:rPr lang="zh-TW" altLang="en-US" sz="2400" b="1" dirty="0" smtClean="0">
                <a:latin typeface="+mn-lt"/>
                <a:ea typeface="+mj-ea"/>
              </a:rPr>
              <a:t>曲線</a:t>
            </a:r>
            <a:endParaRPr lang="zh-TW" altLang="en-US" sz="2400" b="1" dirty="0">
              <a:latin typeface="+mn-lt"/>
              <a:ea typeface="+mj-ea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7298" y="1371771"/>
            <a:ext cx="4497582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400" b="1" dirty="0" smtClean="0">
                <a:solidFill>
                  <a:schemeClr val="dk1"/>
                </a:solidFill>
                <a:latin typeface="+mn-lt"/>
                <a:ea typeface="+mj-ea"/>
              </a:rPr>
              <a:t>1.</a:t>
            </a:r>
            <a:r>
              <a:rPr lang="zh-TW" altLang="en-US" sz="2400" b="1" dirty="0" smtClean="0">
                <a:solidFill>
                  <a:schemeClr val="dk1"/>
                </a:solidFill>
                <a:latin typeface="+mn-lt"/>
                <a:ea typeface="+mj-ea"/>
              </a:rPr>
              <a:t> 不同</a:t>
            </a:r>
            <a:r>
              <a:rPr lang="zh-TW" altLang="en-US" sz="2400" b="1" dirty="0">
                <a:solidFill>
                  <a:schemeClr val="dk1"/>
                </a:solidFill>
                <a:latin typeface="+mn-lt"/>
                <a:ea typeface="+mj-ea"/>
              </a:rPr>
              <a:t>的平均數的常態分配</a:t>
            </a:r>
            <a:r>
              <a:rPr lang="zh-TW" altLang="en-US" sz="2400" b="1" dirty="0" smtClean="0">
                <a:solidFill>
                  <a:schemeClr val="dk1"/>
                </a:solidFill>
                <a:latin typeface="+mn-lt"/>
                <a:ea typeface="+mj-ea"/>
              </a:rPr>
              <a:t>曲線</a:t>
            </a:r>
            <a:endParaRPr lang="zh-TW" altLang="en-US" sz="2400" b="1" dirty="0">
              <a:solidFill>
                <a:schemeClr val="dk1"/>
              </a:solidFill>
              <a:latin typeface="+mn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395288" y="1341438"/>
            <a:ext cx="84582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buFont typeface="Wingdings" pitchFamily="2" charset="2"/>
              <a:buChar char="l"/>
            </a:pPr>
            <a:r>
              <a:rPr lang="zh-TW" altLang="en-US" sz="2400" b="1" dirty="0" smtClean="0">
                <a:latin typeface="+mj-lt"/>
                <a:ea typeface="+mj-ea"/>
              </a:rPr>
              <a:t> 下面</a:t>
            </a:r>
            <a:r>
              <a:rPr lang="zh-TW" altLang="en-US" sz="2400" b="1" dirty="0">
                <a:latin typeface="+mj-lt"/>
                <a:ea typeface="+mj-ea"/>
              </a:rPr>
              <a:t>都是常態分配，只是有不同的平均數與變異數。</a:t>
            </a:r>
            <a:endParaRPr lang="en-US" altLang="zh-TW" sz="2400" b="1" dirty="0">
              <a:latin typeface="+mj-lt"/>
              <a:ea typeface="+mj-ea"/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039813" y="6092825"/>
            <a:ext cx="105798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b="1" dirty="0">
                <a:solidFill>
                  <a:srgbClr val="3333FF"/>
                </a:solidFill>
                <a:latin typeface="+mj-lt"/>
                <a:ea typeface="新細明體" pitchFamily="18" charset="-120"/>
              </a:rPr>
              <a:t>Z~N(0,1)</a:t>
            </a:r>
            <a:endParaRPr lang="en-US" altLang="zh-TW" sz="1800" b="1" dirty="0">
              <a:latin typeface="+mj-lt"/>
              <a:ea typeface="新細明體" pitchFamily="18" charset="-120"/>
            </a:endParaRPr>
          </a:p>
        </p:txBody>
      </p:sp>
      <p:sp>
        <p:nvSpPr>
          <p:cNvPr id="296965" name="Freeform 5"/>
          <p:cNvSpPr>
            <a:spLocks/>
          </p:cNvSpPr>
          <p:nvPr/>
        </p:nvSpPr>
        <p:spPr bwMode="auto">
          <a:xfrm>
            <a:off x="304800" y="4229100"/>
            <a:ext cx="2668588" cy="1878013"/>
          </a:xfrm>
          <a:custGeom>
            <a:avLst/>
            <a:gdLst/>
            <a:ahLst/>
            <a:cxnLst>
              <a:cxn ang="0">
                <a:pos x="0" y="1182"/>
              </a:cxn>
              <a:cxn ang="0">
                <a:pos x="1680" y="1182"/>
              </a:cxn>
              <a:cxn ang="0">
                <a:pos x="1680" y="0"/>
              </a:cxn>
              <a:cxn ang="0">
                <a:pos x="0" y="0"/>
              </a:cxn>
              <a:cxn ang="0">
                <a:pos x="0" y="1182"/>
              </a:cxn>
            </a:cxnLst>
            <a:rect l="0" t="0" r="r" b="b"/>
            <a:pathLst>
              <a:path w="1681" h="1183">
                <a:moveTo>
                  <a:pt x="0" y="1182"/>
                </a:moveTo>
                <a:lnTo>
                  <a:pt x="1680" y="1182"/>
                </a:lnTo>
                <a:lnTo>
                  <a:pt x="1680" y="0"/>
                </a:lnTo>
                <a:lnTo>
                  <a:pt x="0" y="0"/>
                </a:lnTo>
                <a:lnTo>
                  <a:pt x="0" y="118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1788" y="4241800"/>
            <a:ext cx="2568575" cy="1833563"/>
            <a:chOff x="305" y="2708"/>
            <a:chExt cx="1232" cy="1107"/>
          </a:xfrm>
        </p:grpSpPr>
        <p:sp>
          <p:nvSpPr>
            <p:cNvPr id="296967" name="Freeform 7"/>
            <p:cNvSpPr>
              <a:spLocks/>
            </p:cNvSpPr>
            <p:nvPr/>
          </p:nvSpPr>
          <p:spPr bwMode="auto">
            <a:xfrm>
              <a:off x="528" y="2902"/>
              <a:ext cx="1009" cy="710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1008" y="709"/>
                </a:cxn>
                <a:cxn ang="0">
                  <a:pos x="1008" y="0"/>
                </a:cxn>
                <a:cxn ang="0">
                  <a:pos x="0" y="0"/>
                </a:cxn>
                <a:cxn ang="0">
                  <a:pos x="0" y="709"/>
                </a:cxn>
              </a:cxnLst>
              <a:rect l="0" t="0" r="r" b="b"/>
              <a:pathLst>
                <a:path w="1009" h="710">
                  <a:moveTo>
                    <a:pt x="0" y="709"/>
                  </a:moveTo>
                  <a:lnTo>
                    <a:pt x="1008" y="709"/>
                  </a:lnTo>
                  <a:lnTo>
                    <a:pt x="1008" y="0"/>
                  </a:lnTo>
                  <a:lnTo>
                    <a:pt x="0" y="0"/>
                  </a:lnTo>
                  <a:lnTo>
                    <a:pt x="0" y="7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6968" name="Rectangle 8"/>
            <p:cNvSpPr>
              <a:spLocks noChangeArrowheads="1"/>
            </p:cNvSpPr>
            <p:nvPr/>
          </p:nvSpPr>
          <p:spPr bwMode="auto">
            <a:xfrm>
              <a:off x="1425" y="3619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6969" name="Rectangle 9"/>
            <p:cNvSpPr>
              <a:spLocks noChangeArrowheads="1"/>
            </p:cNvSpPr>
            <p:nvPr/>
          </p:nvSpPr>
          <p:spPr bwMode="auto">
            <a:xfrm>
              <a:off x="965" y="3619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6970" name="Rectangle 10"/>
            <p:cNvSpPr>
              <a:spLocks noChangeArrowheads="1"/>
            </p:cNvSpPr>
            <p:nvPr/>
          </p:nvSpPr>
          <p:spPr bwMode="auto">
            <a:xfrm>
              <a:off x="496" y="3619"/>
              <a:ext cx="10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-</a:t>
              </a:r>
            </a:p>
          </p:txBody>
        </p:sp>
        <p:sp>
          <p:nvSpPr>
            <p:cNvPr id="296971" name="Rectangle 11"/>
            <p:cNvSpPr>
              <a:spLocks noChangeArrowheads="1"/>
            </p:cNvSpPr>
            <p:nvPr/>
          </p:nvSpPr>
          <p:spPr bwMode="auto">
            <a:xfrm>
              <a:off x="509" y="3619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6972" name="Line 12"/>
            <p:cNvSpPr>
              <a:spLocks noChangeShapeType="1"/>
            </p:cNvSpPr>
            <p:nvPr/>
          </p:nvSpPr>
          <p:spPr bwMode="auto">
            <a:xfrm>
              <a:off x="1491" y="3615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6973" name="Line 13"/>
            <p:cNvSpPr>
              <a:spLocks noChangeShapeType="1"/>
            </p:cNvSpPr>
            <p:nvPr/>
          </p:nvSpPr>
          <p:spPr bwMode="auto">
            <a:xfrm>
              <a:off x="1032" y="3615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6974" name="Line 14"/>
            <p:cNvSpPr>
              <a:spLocks noChangeShapeType="1"/>
            </p:cNvSpPr>
            <p:nvPr/>
          </p:nvSpPr>
          <p:spPr bwMode="auto">
            <a:xfrm>
              <a:off x="572" y="3615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6975" name="Rectangle 15"/>
            <p:cNvSpPr>
              <a:spLocks noChangeArrowheads="1"/>
            </p:cNvSpPr>
            <p:nvPr/>
          </p:nvSpPr>
          <p:spPr bwMode="auto">
            <a:xfrm>
              <a:off x="357" y="2867"/>
              <a:ext cx="11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6976" name="Rectangle 16"/>
            <p:cNvSpPr>
              <a:spLocks noChangeArrowheads="1"/>
            </p:cNvSpPr>
            <p:nvPr/>
          </p:nvSpPr>
          <p:spPr bwMode="auto">
            <a:xfrm>
              <a:off x="379" y="2867"/>
              <a:ext cx="99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6977" name="Rectangle 17"/>
            <p:cNvSpPr>
              <a:spLocks noChangeArrowheads="1"/>
            </p:cNvSpPr>
            <p:nvPr/>
          </p:nvSpPr>
          <p:spPr bwMode="auto">
            <a:xfrm>
              <a:off x="389" y="2867"/>
              <a:ext cx="11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296978" name="Rectangle 18"/>
            <p:cNvSpPr>
              <a:spLocks noChangeArrowheads="1"/>
            </p:cNvSpPr>
            <p:nvPr/>
          </p:nvSpPr>
          <p:spPr bwMode="auto">
            <a:xfrm>
              <a:off x="357" y="3038"/>
              <a:ext cx="11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6979" name="Rectangle 19"/>
            <p:cNvSpPr>
              <a:spLocks noChangeArrowheads="1"/>
            </p:cNvSpPr>
            <p:nvPr/>
          </p:nvSpPr>
          <p:spPr bwMode="auto">
            <a:xfrm>
              <a:off x="379" y="3038"/>
              <a:ext cx="99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6980" name="Rectangle 20"/>
            <p:cNvSpPr>
              <a:spLocks noChangeArrowheads="1"/>
            </p:cNvSpPr>
            <p:nvPr/>
          </p:nvSpPr>
          <p:spPr bwMode="auto">
            <a:xfrm>
              <a:off x="389" y="3038"/>
              <a:ext cx="11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296981" name="Rectangle 21"/>
            <p:cNvSpPr>
              <a:spLocks noChangeArrowheads="1"/>
            </p:cNvSpPr>
            <p:nvPr/>
          </p:nvSpPr>
          <p:spPr bwMode="auto">
            <a:xfrm>
              <a:off x="357" y="3207"/>
              <a:ext cx="11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6982" name="Rectangle 22"/>
            <p:cNvSpPr>
              <a:spLocks noChangeArrowheads="1"/>
            </p:cNvSpPr>
            <p:nvPr/>
          </p:nvSpPr>
          <p:spPr bwMode="auto">
            <a:xfrm>
              <a:off x="379" y="3207"/>
              <a:ext cx="99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6983" name="Rectangle 23"/>
            <p:cNvSpPr>
              <a:spLocks noChangeArrowheads="1"/>
            </p:cNvSpPr>
            <p:nvPr/>
          </p:nvSpPr>
          <p:spPr bwMode="auto">
            <a:xfrm>
              <a:off x="389" y="3207"/>
              <a:ext cx="11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296984" name="Rectangle 24"/>
            <p:cNvSpPr>
              <a:spLocks noChangeArrowheads="1"/>
            </p:cNvSpPr>
            <p:nvPr/>
          </p:nvSpPr>
          <p:spPr bwMode="auto">
            <a:xfrm>
              <a:off x="357" y="3378"/>
              <a:ext cx="11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6985" name="Rectangle 25"/>
            <p:cNvSpPr>
              <a:spLocks noChangeArrowheads="1"/>
            </p:cNvSpPr>
            <p:nvPr/>
          </p:nvSpPr>
          <p:spPr bwMode="auto">
            <a:xfrm>
              <a:off x="379" y="3378"/>
              <a:ext cx="99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6986" name="Rectangle 26"/>
            <p:cNvSpPr>
              <a:spLocks noChangeArrowheads="1"/>
            </p:cNvSpPr>
            <p:nvPr/>
          </p:nvSpPr>
          <p:spPr bwMode="auto">
            <a:xfrm>
              <a:off x="389" y="3378"/>
              <a:ext cx="11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296987" name="Rectangle 27"/>
            <p:cNvSpPr>
              <a:spLocks noChangeArrowheads="1"/>
            </p:cNvSpPr>
            <p:nvPr/>
          </p:nvSpPr>
          <p:spPr bwMode="auto">
            <a:xfrm>
              <a:off x="357" y="3550"/>
              <a:ext cx="110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6988" name="Rectangle 28"/>
            <p:cNvSpPr>
              <a:spLocks noChangeArrowheads="1"/>
            </p:cNvSpPr>
            <p:nvPr/>
          </p:nvSpPr>
          <p:spPr bwMode="auto">
            <a:xfrm>
              <a:off x="379" y="3550"/>
              <a:ext cx="99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6989" name="Rectangle 29"/>
            <p:cNvSpPr>
              <a:spLocks noChangeArrowheads="1"/>
            </p:cNvSpPr>
            <p:nvPr/>
          </p:nvSpPr>
          <p:spPr bwMode="auto">
            <a:xfrm>
              <a:off x="389" y="3550"/>
              <a:ext cx="110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6990" name="Line 30"/>
            <p:cNvSpPr>
              <a:spLocks noChangeShapeType="1"/>
            </p:cNvSpPr>
            <p:nvPr/>
          </p:nvSpPr>
          <p:spPr bwMode="auto">
            <a:xfrm flipH="1">
              <a:off x="489" y="2915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6991" name="Line 31"/>
            <p:cNvSpPr>
              <a:spLocks noChangeShapeType="1"/>
            </p:cNvSpPr>
            <p:nvPr/>
          </p:nvSpPr>
          <p:spPr bwMode="auto">
            <a:xfrm flipH="1">
              <a:off x="489" y="3087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6992" name="Line 32"/>
            <p:cNvSpPr>
              <a:spLocks noChangeShapeType="1"/>
            </p:cNvSpPr>
            <p:nvPr/>
          </p:nvSpPr>
          <p:spPr bwMode="auto">
            <a:xfrm flipH="1">
              <a:off x="489" y="3255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6993" name="Line 33"/>
            <p:cNvSpPr>
              <a:spLocks noChangeShapeType="1"/>
            </p:cNvSpPr>
            <p:nvPr/>
          </p:nvSpPr>
          <p:spPr bwMode="auto">
            <a:xfrm flipH="1">
              <a:off x="489" y="3426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6994" name="Line 34"/>
            <p:cNvSpPr>
              <a:spLocks noChangeShapeType="1"/>
            </p:cNvSpPr>
            <p:nvPr/>
          </p:nvSpPr>
          <p:spPr bwMode="auto">
            <a:xfrm flipH="1">
              <a:off x="489" y="3598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6995" name="Rectangle 35"/>
            <p:cNvSpPr>
              <a:spLocks noChangeArrowheads="1"/>
            </p:cNvSpPr>
            <p:nvPr/>
          </p:nvSpPr>
          <p:spPr bwMode="auto">
            <a:xfrm>
              <a:off x="965" y="3688"/>
              <a:ext cx="111" cy="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z</a:t>
              </a:r>
            </a:p>
          </p:txBody>
        </p:sp>
        <p:sp>
          <p:nvSpPr>
            <p:cNvPr id="296996" name="Line 36"/>
            <p:cNvSpPr>
              <a:spLocks noChangeShapeType="1"/>
            </p:cNvSpPr>
            <p:nvPr/>
          </p:nvSpPr>
          <p:spPr bwMode="auto">
            <a:xfrm>
              <a:off x="548" y="3611"/>
              <a:ext cx="9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6997" name="Rectangle 37"/>
            <p:cNvSpPr>
              <a:spLocks noChangeArrowheads="1"/>
            </p:cNvSpPr>
            <p:nvPr/>
          </p:nvSpPr>
          <p:spPr bwMode="auto">
            <a:xfrm rot="16200000">
              <a:off x="292" y="3229"/>
              <a:ext cx="127" cy="1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f</a:t>
              </a:r>
            </a:p>
          </p:txBody>
        </p:sp>
        <p:sp>
          <p:nvSpPr>
            <p:cNvPr id="296998" name="Rectangle 38"/>
            <p:cNvSpPr>
              <a:spLocks noChangeArrowheads="1"/>
            </p:cNvSpPr>
            <p:nvPr/>
          </p:nvSpPr>
          <p:spPr bwMode="auto">
            <a:xfrm rot="16200000">
              <a:off x="291" y="3216"/>
              <a:ext cx="129" cy="1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(</a:t>
              </a:r>
            </a:p>
          </p:txBody>
        </p:sp>
        <p:sp>
          <p:nvSpPr>
            <p:cNvPr id="296999" name="Rectangle 39"/>
            <p:cNvSpPr>
              <a:spLocks noChangeArrowheads="1"/>
            </p:cNvSpPr>
            <p:nvPr/>
          </p:nvSpPr>
          <p:spPr bwMode="auto">
            <a:xfrm rot="16200000">
              <a:off x="286" y="3194"/>
              <a:ext cx="140" cy="1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z</a:t>
              </a:r>
            </a:p>
          </p:txBody>
        </p:sp>
        <p:sp>
          <p:nvSpPr>
            <p:cNvPr id="297000" name="Rectangle 40"/>
            <p:cNvSpPr>
              <a:spLocks noChangeArrowheads="1"/>
            </p:cNvSpPr>
            <p:nvPr/>
          </p:nvSpPr>
          <p:spPr bwMode="auto">
            <a:xfrm rot="16200000">
              <a:off x="291" y="3177"/>
              <a:ext cx="130" cy="1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)</a:t>
              </a:r>
            </a:p>
          </p:txBody>
        </p:sp>
        <p:sp>
          <p:nvSpPr>
            <p:cNvPr id="297001" name="Line 41"/>
            <p:cNvSpPr>
              <a:spLocks noChangeShapeType="1"/>
            </p:cNvSpPr>
            <p:nvPr/>
          </p:nvSpPr>
          <p:spPr bwMode="auto">
            <a:xfrm flipV="1">
              <a:off x="528" y="2911"/>
              <a:ext cx="0" cy="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02" name="Freeform 42"/>
            <p:cNvSpPr>
              <a:spLocks/>
            </p:cNvSpPr>
            <p:nvPr/>
          </p:nvSpPr>
          <p:spPr bwMode="auto">
            <a:xfrm>
              <a:off x="572" y="2915"/>
              <a:ext cx="920" cy="684"/>
            </a:xfrm>
            <a:custGeom>
              <a:avLst/>
              <a:gdLst/>
              <a:ahLst/>
              <a:cxnLst>
                <a:cxn ang="0">
                  <a:pos x="22" y="683"/>
                </a:cxn>
                <a:cxn ang="0">
                  <a:pos x="51" y="683"/>
                </a:cxn>
                <a:cxn ang="0">
                  <a:pos x="80" y="683"/>
                </a:cxn>
                <a:cxn ang="0">
                  <a:pos x="108" y="683"/>
                </a:cxn>
                <a:cxn ang="0">
                  <a:pos x="137" y="683"/>
                </a:cxn>
                <a:cxn ang="0">
                  <a:pos x="162" y="680"/>
                </a:cxn>
                <a:cxn ang="0">
                  <a:pos x="187" y="677"/>
                </a:cxn>
                <a:cxn ang="0">
                  <a:pos x="209" y="667"/>
                </a:cxn>
                <a:cxn ang="0">
                  <a:pos x="228" y="654"/>
                </a:cxn>
                <a:cxn ang="0">
                  <a:pos x="247" y="635"/>
                </a:cxn>
                <a:cxn ang="0">
                  <a:pos x="263" y="616"/>
                </a:cxn>
                <a:cxn ang="0">
                  <a:pos x="273" y="594"/>
                </a:cxn>
                <a:cxn ang="0">
                  <a:pos x="286" y="572"/>
                </a:cxn>
                <a:cxn ang="0">
                  <a:pos x="295" y="550"/>
                </a:cxn>
                <a:cxn ang="0">
                  <a:pos x="305" y="524"/>
                </a:cxn>
                <a:cxn ang="0">
                  <a:pos x="314" y="496"/>
                </a:cxn>
                <a:cxn ang="0">
                  <a:pos x="320" y="467"/>
                </a:cxn>
                <a:cxn ang="0">
                  <a:pos x="330" y="435"/>
                </a:cxn>
                <a:cxn ang="0">
                  <a:pos x="336" y="403"/>
                </a:cxn>
                <a:cxn ang="0">
                  <a:pos x="346" y="369"/>
                </a:cxn>
                <a:cxn ang="0">
                  <a:pos x="355" y="330"/>
                </a:cxn>
                <a:cxn ang="0">
                  <a:pos x="362" y="295"/>
                </a:cxn>
                <a:cxn ang="0">
                  <a:pos x="371" y="257"/>
                </a:cxn>
                <a:cxn ang="0">
                  <a:pos x="381" y="219"/>
                </a:cxn>
                <a:cxn ang="0">
                  <a:pos x="387" y="184"/>
                </a:cxn>
                <a:cxn ang="0">
                  <a:pos x="396" y="149"/>
                </a:cxn>
                <a:cxn ang="0">
                  <a:pos x="403" y="118"/>
                </a:cxn>
                <a:cxn ang="0">
                  <a:pos x="412" y="86"/>
                </a:cxn>
                <a:cxn ang="0">
                  <a:pos x="422" y="57"/>
                </a:cxn>
                <a:cxn ang="0">
                  <a:pos x="431" y="35"/>
                </a:cxn>
                <a:cxn ang="0">
                  <a:pos x="444" y="13"/>
                </a:cxn>
                <a:cxn ang="0">
                  <a:pos x="463" y="0"/>
                </a:cxn>
                <a:cxn ang="0">
                  <a:pos x="479" y="16"/>
                </a:cxn>
                <a:cxn ang="0">
                  <a:pos x="492" y="38"/>
                </a:cxn>
                <a:cxn ang="0">
                  <a:pos x="501" y="64"/>
                </a:cxn>
                <a:cxn ang="0">
                  <a:pos x="511" y="92"/>
                </a:cxn>
                <a:cxn ang="0">
                  <a:pos x="517" y="124"/>
                </a:cxn>
                <a:cxn ang="0">
                  <a:pos x="526" y="156"/>
                </a:cxn>
                <a:cxn ang="0">
                  <a:pos x="533" y="191"/>
                </a:cxn>
                <a:cxn ang="0">
                  <a:pos x="542" y="229"/>
                </a:cxn>
                <a:cxn ang="0">
                  <a:pos x="552" y="267"/>
                </a:cxn>
                <a:cxn ang="0">
                  <a:pos x="558" y="302"/>
                </a:cxn>
                <a:cxn ang="0">
                  <a:pos x="568" y="340"/>
                </a:cxn>
                <a:cxn ang="0">
                  <a:pos x="574" y="375"/>
                </a:cxn>
                <a:cxn ang="0">
                  <a:pos x="583" y="410"/>
                </a:cxn>
                <a:cxn ang="0">
                  <a:pos x="593" y="442"/>
                </a:cxn>
                <a:cxn ang="0">
                  <a:pos x="599" y="473"/>
                </a:cxn>
                <a:cxn ang="0">
                  <a:pos x="609" y="502"/>
                </a:cxn>
                <a:cxn ang="0">
                  <a:pos x="618" y="531"/>
                </a:cxn>
                <a:cxn ang="0">
                  <a:pos x="628" y="553"/>
                </a:cxn>
                <a:cxn ang="0">
                  <a:pos x="637" y="575"/>
                </a:cxn>
                <a:cxn ang="0">
                  <a:pos x="647" y="600"/>
                </a:cxn>
                <a:cxn ang="0">
                  <a:pos x="659" y="623"/>
                </a:cxn>
                <a:cxn ang="0">
                  <a:pos x="675" y="642"/>
                </a:cxn>
                <a:cxn ang="0">
                  <a:pos x="694" y="658"/>
                </a:cxn>
                <a:cxn ang="0">
                  <a:pos x="717" y="670"/>
                </a:cxn>
                <a:cxn ang="0">
                  <a:pos x="739" y="677"/>
                </a:cxn>
                <a:cxn ang="0">
                  <a:pos x="761" y="683"/>
                </a:cxn>
                <a:cxn ang="0">
                  <a:pos x="789" y="683"/>
                </a:cxn>
                <a:cxn ang="0">
                  <a:pos x="818" y="683"/>
                </a:cxn>
                <a:cxn ang="0">
                  <a:pos x="846" y="683"/>
                </a:cxn>
                <a:cxn ang="0">
                  <a:pos x="875" y="683"/>
                </a:cxn>
                <a:cxn ang="0">
                  <a:pos x="904" y="683"/>
                </a:cxn>
              </a:cxnLst>
              <a:rect l="0" t="0" r="r" b="b"/>
              <a:pathLst>
                <a:path w="920" h="684">
                  <a:moveTo>
                    <a:pt x="0" y="683"/>
                  </a:moveTo>
                  <a:lnTo>
                    <a:pt x="0" y="683"/>
                  </a:lnTo>
                  <a:lnTo>
                    <a:pt x="3" y="683"/>
                  </a:lnTo>
                  <a:lnTo>
                    <a:pt x="7" y="683"/>
                  </a:lnTo>
                  <a:lnTo>
                    <a:pt x="10" y="683"/>
                  </a:lnTo>
                  <a:lnTo>
                    <a:pt x="13" y="683"/>
                  </a:lnTo>
                  <a:lnTo>
                    <a:pt x="16" y="683"/>
                  </a:lnTo>
                  <a:lnTo>
                    <a:pt x="19" y="683"/>
                  </a:lnTo>
                  <a:lnTo>
                    <a:pt x="22" y="683"/>
                  </a:lnTo>
                  <a:lnTo>
                    <a:pt x="26" y="683"/>
                  </a:lnTo>
                  <a:lnTo>
                    <a:pt x="29" y="683"/>
                  </a:lnTo>
                  <a:lnTo>
                    <a:pt x="32" y="683"/>
                  </a:lnTo>
                  <a:lnTo>
                    <a:pt x="35" y="683"/>
                  </a:lnTo>
                  <a:lnTo>
                    <a:pt x="38" y="683"/>
                  </a:lnTo>
                  <a:lnTo>
                    <a:pt x="42" y="683"/>
                  </a:lnTo>
                  <a:lnTo>
                    <a:pt x="45" y="683"/>
                  </a:lnTo>
                  <a:lnTo>
                    <a:pt x="48" y="683"/>
                  </a:lnTo>
                  <a:lnTo>
                    <a:pt x="51" y="683"/>
                  </a:lnTo>
                  <a:lnTo>
                    <a:pt x="54" y="683"/>
                  </a:lnTo>
                  <a:lnTo>
                    <a:pt x="57" y="683"/>
                  </a:lnTo>
                  <a:lnTo>
                    <a:pt x="61" y="683"/>
                  </a:lnTo>
                  <a:lnTo>
                    <a:pt x="64" y="683"/>
                  </a:lnTo>
                  <a:lnTo>
                    <a:pt x="67" y="683"/>
                  </a:lnTo>
                  <a:lnTo>
                    <a:pt x="70" y="683"/>
                  </a:lnTo>
                  <a:lnTo>
                    <a:pt x="73" y="683"/>
                  </a:lnTo>
                  <a:lnTo>
                    <a:pt x="76" y="683"/>
                  </a:lnTo>
                  <a:lnTo>
                    <a:pt x="80" y="683"/>
                  </a:lnTo>
                  <a:lnTo>
                    <a:pt x="83" y="683"/>
                  </a:lnTo>
                  <a:lnTo>
                    <a:pt x="86" y="683"/>
                  </a:lnTo>
                  <a:lnTo>
                    <a:pt x="89" y="683"/>
                  </a:lnTo>
                  <a:lnTo>
                    <a:pt x="92" y="683"/>
                  </a:lnTo>
                  <a:lnTo>
                    <a:pt x="95" y="683"/>
                  </a:lnTo>
                  <a:lnTo>
                    <a:pt x="99" y="683"/>
                  </a:lnTo>
                  <a:lnTo>
                    <a:pt x="102" y="683"/>
                  </a:lnTo>
                  <a:lnTo>
                    <a:pt x="105" y="683"/>
                  </a:lnTo>
                  <a:lnTo>
                    <a:pt x="108" y="683"/>
                  </a:lnTo>
                  <a:lnTo>
                    <a:pt x="111" y="683"/>
                  </a:lnTo>
                  <a:lnTo>
                    <a:pt x="114" y="683"/>
                  </a:lnTo>
                  <a:lnTo>
                    <a:pt x="118" y="683"/>
                  </a:lnTo>
                  <a:lnTo>
                    <a:pt x="121" y="683"/>
                  </a:lnTo>
                  <a:lnTo>
                    <a:pt x="124" y="683"/>
                  </a:lnTo>
                  <a:lnTo>
                    <a:pt x="127" y="683"/>
                  </a:lnTo>
                  <a:lnTo>
                    <a:pt x="130" y="683"/>
                  </a:lnTo>
                  <a:lnTo>
                    <a:pt x="133" y="683"/>
                  </a:lnTo>
                  <a:lnTo>
                    <a:pt x="137" y="683"/>
                  </a:lnTo>
                  <a:lnTo>
                    <a:pt x="140" y="683"/>
                  </a:lnTo>
                  <a:lnTo>
                    <a:pt x="143" y="683"/>
                  </a:lnTo>
                  <a:lnTo>
                    <a:pt x="146" y="683"/>
                  </a:lnTo>
                  <a:lnTo>
                    <a:pt x="149" y="683"/>
                  </a:lnTo>
                  <a:lnTo>
                    <a:pt x="152" y="683"/>
                  </a:lnTo>
                  <a:lnTo>
                    <a:pt x="156" y="683"/>
                  </a:lnTo>
                  <a:lnTo>
                    <a:pt x="159" y="683"/>
                  </a:lnTo>
                  <a:lnTo>
                    <a:pt x="159" y="680"/>
                  </a:lnTo>
                  <a:lnTo>
                    <a:pt x="162" y="680"/>
                  </a:lnTo>
                  <a:lnTo>
                    <a:pt x="165" y="680"/>
                  </a:lnTo>
                  <a:lnTo>
                    <a:pt x="168" y="680"/>
                  </a:lnTo>
                  <a:lnTo>
                    <a:pt x="171" y="680"/>
                  </a:lnTo>
                  <a:lnTo>
                    <a:pt x="175" y="680"/>
                  </a:lnTo>
                  <a:lnTo>
                    <a:pt x="178" y="680"/>
                  </a:lnTo>
                  <a:lnTo>
                    <a:pt x="178" y="677"/>
                  </a:lnTo>
                  <a:lnTo>
                    <a:pt x="181" y="677"/>
                  </a:lnTo>
                  <a:lnTo>
                    <a:pt x="184" y="677"/>
                  </a:lnTo>
                  <a:lnTo>
                    <a:pt x="187" y="677"/>
                  </a:lnTo>
                  <a:lnTo>
                    <a:pt x="190" y="677"/>
                  </a:lnTo>
                  <a:lnTo>
                    <a:pt x="190" y="673"/>
                  </a:lnTo>
                  <a:lnTo>
                    <a:pt x="194" y="673"/>
                  </a:lnTo>
                  <a:lnTo>
                    <a:pt x="197" y="673"/>
                  </a:lnTo>
                  <a:lnTo>
                    <a:pt x="200" y="673"/>
                  </a:lnTo>
                  <a:lnTo>
                    <a:pt x="200" y="670"/>
                  </a:lnTo>
                  <a:lnTo>
                    <a:pt x="203" y="670"/>
                  </a:lnTo>
                  <a:lnTo>
                    <a:pt x="206" y="670"/>
                  </a:lnTo>
                  <a:lnTo>
                    <a:pt x="209" y="667"/>
                  </a:lnTo>
                  <a:lnTo>
                    <a:pt x="213" y="667"/>
                  </a:lnTo>
                  <a:lnTo>
                    <a:pt x="216" y="664"/>
                  </a:lnTo>
                  <a:lnTo>
                    <a:pt x="219" y="664"/>
                  </a:lnTo>
                  <a:lnTo>
                    <a:pt x="219" y="661"/>
                  </a:lnTo>
                  <a:lnTo>
                    <a:pt x="222" y="661"/>
                  </a:lnTo>
                  <a:lnTo>
                    <a:pt x="225" y="661"/>
                  </a:lnTo>
                  <a:lnTo>
                    <a:pt x="225" y="658"/>
                  </a:lnTo>
                  <a:lnTo>
                    <a:pt x="228" y="658"/>
                  </a:lnTo>
                  <a:lnTo>
                    <a:pt x="228" y="654"/>
                  </a:lnTo>
                  <a:lnTo>
                    <a:pt x="232" y="654"/>
                  </a:lnTo>
                  <a:lnTo>
                    <a:pt x="232" y="651"/>
                  </a:lnTo>
                  <a:lnTo>
                    <a:pt x="235" y="651"/>
                  </a:lnTo>
                  <a:lnTo>
                    <a:pt x="238" y="648"/>
                  </a:lnTo>
                  <a:lnTo>
                    <a:pt x="238" y="645"/>
                  </a:lnTo>
                  <a:lnTo>
                    <a:pt x="241" y="645"/>
                  </a:lnTo>
                  <a:lnTo>
                    <a:pt x="244" y="642"/>
                  </a:lnTo>
                  <a:lnTo>
                    <a:pt x="247" y="639"/>
                  </a:lnTo>
                  <a:lnTo>
                    <a:pt x="247" y="635"/>
                  </a:lnTo>
                  <a:lnTo>
                    <a:pt x="251" y="635"/>
                  </a:lnTo>
                  <a:lnTo>
                    <a:pt x="251" y="632"/>
                  </a:lnTo>
                  <a:lnTo>
                    <a:pt x="254" y="632"/>
                  </a:lnTo>
                  <a:lnTo>
                    <a:pt x="254" y="629"/>
                  </a:lnTo>
                  <a:lnTo>
                    <a:pt x="257" y="626"/>
                  </a:lnTo>
                  <a:lnTo>
                    <a:pt x="257" y="623"/>
                  </a:lnTo>
                  <a:lnTo>
                    <a:pt x="260" y="623"/>
                  </a:lnTo>
                  <a:lnTo>
                    <a:pt x="260" y="619"/>
                  </a:lnTo>
                  <a:lnTo>
                    <a:pt x="263" y="616"/>
                  </a:lnTo>
                  <a:lnTo>
                    <a:pt x="263" y="613"/>
                  </a:lnTo>
                  <a:lnTo>
                    <a:pt x="267" y="613"/>
                  </a:lnTo>
                  <a:lnTo>
                    <a:pt x="267" y="610"/>
                  </a:lnTo>
                  <a:lnTo>
                    <a:pt x="267" y="607"/>
                  </a:lnTo>
                  <a:lnTo>
                    <a:pt x="270" y="607"/>
                  </a:lnTo>
                  <a:lnTo>
                    <a:pt x="270" y="604"/>
                  </a:lnTo>
                  <a:lnTo>
                    <a:pt x="273" y="600"/>
                  </a:lnTo>
                  <a:lnTo>
                    <a:pt x="273" y="597"/>
                  </a:lnTo>
                  <a:lnTo>
                    <a:pt x="273" y="594"/>
                  </a:lnTo>
                  <a:lnTo>
                    <a:pt x="276" y="594"/>
                  </a:lnTo>
                  <a:lnTo>
                    <a:pt x="276" y="591"/>
                  </a:lnTo>
                  <a:lnTo>
                    <a:pt x="279" y="588"/>
                  </a:lnTo>
                  <a:lnTo>
                    <a:pt x="279" y="585"/>
                  </a:lnTo>
                  <a:lnTo>
                    <a:pt x="282" y="581"/>
                  </a:lnTo>
                  <a:lnTo>
                    <a:pt x="282" y="578"/>
                  </a:lnTo>
                  <a:lnTo>
                    <a:pt x="282" y="575"/>
                  </a:lnTo>
                  <a:lnTo>
                    <a:pt x="286" y="575"/>
                  </a:lnTo>
                  <a:lnTo>
                    <a:pt x="286" y="572"/>
                  </a:lnTo>
                  <a:lnTo>
                    <a:pt x="286" y="569"/>
                  </a:lnTo>
                  <a:lnTo>
                    <a:pt x="289" y="569"/>
                  </a:lnTo>
                  <a:lnTo>
                    <a:pt x="289" y="565"/>
                  </a:lnTo>
                  <a:lnTo>
                    <a:pt x="289" y="562"/>
                  </a:lnTo>
                  <a:lnTo>
                    <a:pt x="292" y="559"/>
                  </a:lnTo>
                  <a:lnTo>
                    <a:pt x="292" y="556"/>
                  </a:lnTo>
                  <a:lnTo>
                    <a:pt x="292" y="553"/>
                  </a:lnTo>
                  <a:lnTo>
                    <a:pt x="295" y="553"/>
                  </a:lnTo>
                  <a:lnTo>
                    <a:pt x="295" y="550"/>
                  </a:lnTo>
                  <a:lnTo>
                    <a:pt x="295" y="546"/>
                  </a:lnTo>
                  <a:lnTo>
                    <a:pt x="295" y="543"/>
                  </a:lnTo>
                  <a:lnTo>
                    <a:pt x="298" y="543"/>
                  </a:lnTo>
                  <a:lnTo>
                    <a:pt x="298" y="540"/>
                  </a:lnTo>
                  <a:lnTo>
                    <a:pt x="298" y="537"/>
                  </a:lnTo>
                  <a:lnTo>
                    <a:pt x="301" y="534"/>
                  </a:lnTo>
                  <a:lnTo>
                    <a:pt x="301" y="531"/>
                  </a:lnTo>
                  <a:lnTo>
                    <a:pt x="301" y="527"/>
                  </a:lnTo>
                  <a:lnTo>
                    <a:pt x="305" y="524"/>
                  </a:lnTo>
                  <a:lnTo>
                    <a:pt x="305" y="521"/>
                  </a:lnTo>
                  <a:lnTo>
                    <a:pt x="305" y="518"/>
                  </a:lnTo>
                  <a:lnTo>
                    <a:pt x="308" y="515"/>
                  </a:lnTo>
                  <a:lnTo>
                    <a:pt x="308" y="511"/>
                  </a:lnTo>
                  <a:lnTo>
                    <a:pt x="308" y="508"/>
                  </a:lnTo>
                  <a:lnTo>
                    <a:pt x="311" y="505"/>
                  </a:lnTo>
                  <a:lnTo>
                    <a:pt x="311" y="502"/>
                  </a:lnTo>
                  <a:lnTo>
                    <a:pt x="311" y="499"/>
                  </a:lnTo>
                  <a:lnTo>
                    <a:pt x="314" y="496"/>
                  </a:lnTo>
                  <a:lnTo>
                    <a:pt x="314" y="492"/>
                  </a:lnTo>
                  <a:lnTo>
                    <a:pt x="314" y="489"/>
                  </a:lnTo>
                  <a:lnTo>
                    <a:pt x="317" y="486"/>
                  </a:lnTo>
                  <a:lnTo>
                    <a:pt x="317" y="483"/>
                  </a:lnTo>
                  <a:lnTo>
                    <a:pt x="317" y="480"/>
                  </a:lnTo>
                  <a:lnTo>
                    <a:pt x="317" y="477"/>
                  </a:lnTo>
                  <a:lnTo>
                    <a:pt x="320" y="473"/>
                  </a:lnTo>
                  <a:lnTo>
                    <a:pt x="320" y="470"/>
                  </a:lnTo>
                  <a:lnTo>
                    <a:pt x="320" y="467"/>
                  </a:lnTo>
                  <a:lnTo>
                    <a:pt x="324" y="464"/>
                  </a:lnTo>
                  <a:lnTo>
                    <a:pt x="324" y="461"/>
                  </a:lnTo>
                  <a:lnTo>
                    <a:pt x="324" y="454"/>
                  </a:lnTo>
                  <a:lnTo>
                    <a:pt x="324" y="451"/>
                  </a:lnTo>
                  <a:lnTo>
                    <a:pt x="327" y="448"/>
                  </a:lnTo>
                  <a:lnTo>
                    <a:pt x="327" y="445"/>
                  </a:lnTo>
                  <a:lnTo>
                    <a:pt x="327" y="442"/>
                  </a:lnTo>
                  <a:lnTo>
                    <a:pt x="330" y="438"/>
                  </a:lnTo>
                  <a:lnTo>
                    <a:pt x="330" y="435"/>
                  </a:lnTo>
                  <a:lnTo>
                    <a:pt x="330" y="432"/>
                  </a:lnTo>
                  <a:lnTo>
                    <a:pt x="330" y="429"/>
                  </a:lnTo>
                  <a:lnTo>
                    <a:pt x="333" y="426"/>
                  </a:lnTo>
                  <a:lnTo>
                    <a:pt x="333" y="419"/>
                  </a:lnTo>
                  <a:lnTo>
                    <a:pt x="333" y="416"/>
                  </a:lnTo>
                  <a:lnTo>
                    <a:pt x="336" y="413"/>
                  </a:lnTo>
                  <a:lnTo>
                    <a:pt x="336" y="410"/>
                  </a:lnTo>
                  <a:lnTo>
                    <a:pt x="336" y="407"/>
                  </a:lnTo>
                  <a:lnTo>
                    <a:pt x="336" y="403"/>
                  </a:lnTo>
                  <a:lnTo>
                    <a:pt x="339" y="397"/>
                  </a:lnTo>
                  <a:lnTo>
                    <a:pt x="339" y="394"/>
                  </a:lnTo>
                  <a:lnTo>
                    <a:pt x="339" y="391"/>
                  </a:lnTo>
                  <a:lnTo>
                    <a:pt x="343" y="388"/>
                  </a:lnTo>
                  <a:lnTo>
                    <a:pt x="343" y="384"/>
                  </a:lnTo>
                  <a:lnTo>
                    <a:pt x="343" y="378"/>
                  </a:lnTo>
                  <a:lnTo>
                    <a:pt x="346" y="375"/>
                  </a:lnTo>
                  <a:lnTo>
                    <a:pt x="346" y="372"/>
                  </a:lnTo>
                  <a:lnTo>
                    <a:pt x="346" y="369"/>
                  </a:lnTo>
                  <a:lnTo>
                    <a:pt x="346" y="362"/>
                  </a:lnTo>
                  <a:lnTo>
                    <a:pt x="349" y="359"/>
                  </a:lnTo>
                  <a:lnTo>
                    <a:pt x="349" y="356"/>
                  </a:lnTo>
                  <a:lnTo>
                    <a:pt x="349" y="353"/>
                  </a:lnTo>
                  <a:lnTo>
                    <a:pt x="352" y="346"/>
                  </a:lnTo>
                  <a:lnTo>
                    <a:pt x="352" y="343"/>
                  </a:lnTo>
                  <a:lnTo>
                    <a:pt x="352" y="340"/>
                  </a:lnTo>
                  <a:lnTo>
                    <a:pt x="352" y="337"/>
                  </a:lnTo>
                  <a:lnTo>
                    <a:pt x="355" y="330"/>
                  </a:lnTo>
                  <a:lnTo>
                    <a:pt x="355" y="327"/>
                  </a:lnTo>
                  <a:lnTo>
                    <a:pt x="355" y="324"/>
                  </a:lnTo>
                  <a:lnTo>
                    <a:pt x="358" y="318"/>
                  </a:lnTo>
                  <a:lnTo>
                    <a:pt x="358" y="314"/>
                  </a:lnTo>
                  <a:lnTo>
                    <a:pt x="358" y="311"/>
                  </a:lnTo>
                  <a:lnTo>
                    <a:pt x="358" y="308"/>
                  </a:lnTo>
                  <a:lnTo>
                    <a:pt x="362" y="302"/>
                  </a:lnTo>
                  <a:lnTo>
                    <a:pt x="362" y="299"/>
                  </a:lnTo>
                  <a:lnTo>
                    <a:pt x="362" y="295"/>
                  </a:lnTo>
                  <a:lnTo>
                    <a:pt x="365" y="289"/>
                  </a:lnTo>
                  <a:lnTo>
                    <a:pt x="365" y="286"/>
                  </a:lnTo>
                  <a:lnTo>
                    <a:pt x="365" y="283"/>
                  </a:lnTo>
                  <a:lnTo>
                    <a:pt x="365" y="276"/>
                  </a:lnTo>
                  <a:lnTo>
                    <a:pt x="368" y="273"/>
                  </a:lnTo>
                  <a:lnTo>
                    <a:pt x="368" y="270"/>
                  </a:lnTo>
                  <a:lnTo>
                    <a:pt x="368" y="267"/>
                  </a:lnTo>
                  <a:lnTo>
                    <a:pt x="371" y="260"/>
                  </a:lnTo>
                  <a:lnTo>
                    <a:pt x="371" y="257"/>
                  </a:lnTo>
                  <a:lnTo>
                    <a:pt x="371" y="254"/>
                  </a:lnTo>
                  <a:lnTo>
                    <a:pt x="371" y="248"/>
                  </a:lnTo>
                  <a:lnTo>
                    <a:pt x="374" y="245"/>
                  </a:lnTo>
                  <a:lnTo>
                    <a:pt x="374" y="241"/>
                  </a:lnTo>
                  <a:lnTo>
                    <a:pt x="374" y="235"/>
                  </a:lnTo>
                  <a:lnTo>
                    <a:pt x="377" y="232"/>
                  </a:lnTo>
                  <a:lnTo>
                    <a:pt x="377" y="229"/>
                  </a:lnTo>
                  <a:lnTo>
                    <a:pt x="377" y="226"/>
                  </a:lnTo>
                  <a:lnTo>
                    <a:pt x="381" y="219"/>
                  </a:lnTo>
                  <a:lnTo>
                    <a:pt x="381" y="216"/>
                  </a:lnTo>
                  <a:lnTo>
                    <a:pt x="381" y="213"/>
                  </a:lnTo>
                  <a:lnTo>
                    <a:pt x="381" y="206"/>
                  </a:lnTo>
                  <a:lnTo>
                    <a:pt x="384" y="203"/>
                  </a:lnTo>
                  <a:lnTo>
                    <a:pt x="384" y="200"/>
                  </a:lnTo>
                  <a:lnTo>
                    <a:pt x="384" y="197"/>
                  </a:lnTo>
                  <a:lnTo>
                    <a:pt x="387" y="191"/>
                  </a:lnTo>
                  <a:lnTo>
                    <a:pt x="387" y="187"/>
                  </a:lnTo>
                  <a:lnTo>
                    <a:pt x="387" y="184"/>
                  </a:lnTo>
                  <a:lnTo>
                    <a:pt x="387" y="181"/>
                  </a:lnTo>
                  <a:lnTo>
                    <a:pt x="390" y="175"/>
                  </a:lnTo>
                  <a:lnTo>
                    <a:pt x="390" y="172"/>
                  </a:lnTo>
                  <a:lnTo>
                    <a:pt x="390" y="168"/>
                  </a:lnTo>
                  <a:lnTo>
                    <a:pt x="393" y="165"/>
                  </a:lnTo>
                  <a:lnTo>
                    <a:pt x="393" y="159"/>
                  </a:lnTo>
                  <a:lnTo>
                    <a:pt x="393" y="156"/>
                  </a:lnTo>
                  <a:lnTo>
                    <a:pt x="393" y="152"/>
                  </a:lnTo>
                  <a:lnTo>
                    <a:pt x="396" y="149"/>
                  </a:lnTo>
                  <a:lnTo>
                    <a:pt x="396" y="146"/>
                  </a:lnTo>
                  <a:lnTo>
                    <a:pt x="396" y="143"/>
                  </a:lnTo>
                  <a:lnTo>
                    <a:pt x="400" y="137"/>
                  </a:lnTo>
                  <a:lnTo>
                    <a:pt x="400" y="133"/>
                  </a:lnTo>
                  <a:lnTo>
                    <a:pt x="400" y="130"/>
                  </a:lnTo>
                  <a:lnTo>
                    <a:pt x="400" y="127"/>
                  </a:lnTo>
                  <a:lnTo>
                    <a:pt x="403" y="124"/>
                  </a:lnTo>
                  <a:lnTo>
                    <a:pt x="403" y="121"/>
                  </a:lnTo>
                  <a:lnTo>
                    <a:pt x="403" y="118"/>
                  </a:lnTo>
                  <a:lnTo>
                    <a:pt x="406" y="114"/>
                  </a:lnTo>
                  <a:lnTo>
                    <a:pt x="406" y="108"/>
                  </a:lnTo>
                  <a:lnTo>
                    <a:pt x="406" y="105"/>
                  </a:lnTo>
                  <a:lnTo>
                    <a:pt x="406" y="102"/>
                  </a:lnTo>
                  <a:lnTo>
                    <a:pt x="409" y="98"/>
                  </a:lnTo>
                  <a:lnTo>
                    <a:pt x="409" y="95"/>
                  </a:lnTo>
                  <a:lnTo>
                    <a:pt x="409" y="92"/>
                  </a:lnTo>
                  <a:lnTo>
                    <a:pt x="412" y="89"/>
                  </a:lnTo>
                  <a:lnTo>
                    <a:pt x="412" y="86"/>
                  </a:lnTo>
                  <a:lnTo>
                    <a:pt x="412" y="83"/>
                  </a:lnTo>
                  <a:lnTo>
                    <a:pt x="415" y="79"/>
                  </a:lnTo>
                  <a:lnTo>
                    <a:pt x="415" y="76"/>
                  </a:lnTo>
                  <a:lnTo>
                    <a:pt x="415" y="73"/>
                  </a:lnTo>
                  <a:lnTo>
                    <a:pt x="419" y="70"/>
                  </a:lnTo>
                  <a:lnTo>
                    <a:pt x="419" y="67"/>
                  </a:lnTo>
                  <a:lnTo>
                    <a:pt x="419" y="64"/>
                  </a:lnTo>
                  <a:lnTo>
                    <a:pt x="422" y="60"/>
                  </a:lnTo>
                  <a:lnTo>
                    <a:pt x="422" y="57"/>
                  </a:lnTo>
                  <a:lnTo>
                    <a:pt x="422" y="54"/>
                  </a:lnTo>
                  <a:lnTo>
                    <a:pt x="425" y="51"/>
                  </a:lnTo>
                  <a:lnTo>
                    <a:pt x="425" y="48"/>
                  </a:lnTo>
                  <a:lnTo>
                    <a:pt x="425" y="44"/>
                  </a:lnTo>
                  <a:lnTo>
                    <a:pt x="428" y="44"/>
                  </a:lnTo>
                  <a:lnTo>
                    <a:pt x="428" y="41"/>
                  </a:lnTo>
                  <a:lnTo>
                    <a:pt x="428" y="38"/>
                  </a:lnTo>
                  <a:lnTo>
                    <a:pt x="428" y="35"/>
                  </a:lnTo>
                  <a:lnTo>
                    <a:pt x="431" y="35"/>
                  </a:lnTo>
                  <a:lnTo>
                    <a:pt x="431" y="32"/>
                  </a:lnTo>
                  <a:lnTo>
                    <a:pt x="434" y="29"/>
                  </a:lnTo>
                  <a:lnTo>
                    <a:pt x="434" y="25"/>
                  </a:lnTo>
                  <a:lnTo>
                    <a:pt x="434" y="22"/>
                  </a:lnTo>
                  <a:lnTo>
                    <a:pt x="438" y="22"/>
                  </a:lnTo>
                  <a:lnTo>
                    <a:pt x="438" y="19"/>
                  </a:lnTo>
                  <a:lnTo>
                    <a:pt x="441" y="16"/>
                  </a:lnTo>
                  <a:lnTo>
                    <a:pt x="441" y="13"/>
                  </a:lnTo>
                  <a:lnTo>
                    <a:pt x="444" y="13"/>
                  </a:lnTo>
                  <a:lnTo>
                    <a:pt x="444" y="10"/>
                  </a:lnTo>
                  <a:lnTo>
                    <a:pt x="447" y="6"/>
                  </a:lnTo>
                  <a:lnTo>
                    <a:pt x="450" y="6"/>
                  </a:lnTo>
                  <a:lnTo>
                    <a:pt x="450" y="3"/>
                  </a:lnTo>
                  <a:lnTo>
                    <a:pt x="453" y="3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0" y="0"/>
                  </a:lnTo>
                  <a:lnTo>
                    <a:pt x="463" y="0"/>
                  </a:lnTo>
                  <a:lnTo>
                    <a:pt x="466" y="0"/>
                  </a:lnTo>
                  <a:lnTo>
                    <a:pt x="466" y="3"/>
                  </a:lnTo>
                  <a:lnTo>
                    <a:pt x="469" y="3"/>
                  </a:lnTo>
                  <a:lnTo>
                    <a:pt x="469" y="6"/>
                  </a:lnTo>
                  <a:lnTo>
                    <a:pt x="473" y="6"/>
                  </a:lnTo>
                  <a:lnTo>
                    <a:pt x="476" y="10"/>
                  </a:lnTo>
                  <a:lnTo>
                    <a:pt x="476" y="13"/>
                  </a:lnTo>
                  <a:lnTo>
                    <a:pt x="479" y="13"/>
                  </a:lnTo>
                  <a:lnTo>
                    <a:pt x="479" y="16"/>
                  </a:lnTo>
                  <a:lnTo>
                    <a:pt x="482" y="19"/>
                  </a:lnTo>
                  <a:lnTo>
                    <a:pt x="482" y="22"/>
                  </a:lnTo>
                  <a:lnTo>
                    <a:pt x="485" y="22"/>
                  </a:lnTo>
                  <a:lnTo>
                    <a:pt x="485" y="25"/>
                  </a:lnTo>
                  <a:lnTo>
                    <a:pt x="485" y="29"/>
                  </a:lnTo>
                  <a:lnTo>
                    <a:pt x="488" y="32"/>
                  </a:lnTo>
                  <a:lnTo>
                    <a:pt x="488" y="35"/>
                  </a:lnTo>
                  <a:lnTo>
                    <a:pt x="492" y="35"/>
                  </a:lnTo>
                  <a:lnTo>
                    <a:pt x="492" y="38"/>
                  </a:lnTo>
                  <a:lnTo>
                    <a:pt x="492" y="41"/>
                  </a:lnTo>
                  <a:lnTo>
                    <a:pt x="492" y="44"/>
                  </a:lnTo>
                  <a:lnTo>
                    <a:pt x="495" y="44"/>
                  </a:lnTo>
                  <a:lnTo>
                    <a:pt x="495" y="48"/>
                  </a:lnTo>
                  <a:lnTo>
                    <a:pt x="495" y="51"/>
                  </a:lnTo>
                  <a:lnTo>
                    <a:pt x="498" y="54"/>
                  </a:lnTo>
                  <a:lnTo>
                    <a:pt x="498" y="57"/>
                  </a:lnTo>
                  <a:lnTo>
                    <a:pt x="498" y="60"/>
                  </a:lnTo>
                  <a:lnTo>
                    <a:pt x="501" y="64"/>
                  </a:lnTo>
                  <a:lnTo>
                    <a:pt x="501" y="67"/>
                  </a:lnTo>
                  <a:lnTo>
                    <a:pt x="501" y="70"/>
                  </a:lnTo>
                  <a:lnTo>
                    <a:pt x="504" y="73"/>
                  </a:lnTo>
                  <a:lnTo>
                    <a:pt x="504" y="76"/>
                  </a:lnTo>
                  <a:lnTo>
                    <a:pt x="504" y="79"/>
                  </a:lnTo>
                  <a:lnTo>
                    <a:pt x="507" y="83"/>
                  </a:lnTo>
                  <a:lnTo>
                    <a:pt x="507" y="86"/>
                  </a:lnTo>
                  <a:lnTo>
                    <a:pt x="507" y="89"/>
                  </a:lnTo>
                  <a:lnTo>
                    <a:pt x="511" y="92"/>
                  </a:lnTo>
                  <a:lnTo>
                    <a:pt x="511" y="95"/>
                  </a:lnTo>
                  <a:lnTo>
                    <a:pt x="511" y="98"/>
                  </a:lnTo>
                  <a:lnTo>
                    <a:pt x="514" y="102"/>
                  </a:lnTo>
                  <a:lnTo>
                    <a:pt x="514" y="105"/>
                  </a:lnTo>
                  <a:lnTo>
                    <a:pt x="514" y="108"/>
                  </a:lnTo>
                  <a:lnTo>
                    <a:pt x="514" y="114"/>
                  </a:lnTo>
                  <a:lnTo>
                    <a:pt x="517" y="118"/>
                  </a:lnTo>
                  <a:lnTo>
                    <a:pt x="517" y="121"/>
                  </a:lnTo>
                  <a:lnTo>
                    <a:pt x="517" y="124"/>
                  </a:lnTo>
                  <a:lnTo>
                    <a:pt x="520" y="127"/>
                  </a:lnTo>
                  <a:lnTo>
                    <a:pt x="520" y="130"/>
                  </a:lnTo>
                  <a:lnTo>
                    <a:pt x="520" y="133"/>
                  </a:lnTo>
                  <a:lnTo>
                    <a:pt x="520" y="137"/>
                  </a:lnTo>
                  <a:lnTo>
                    <a:pt x="523" y="143"/>
                  </a:lnTo>
                  <a:lnTo>
                    <a:pt x="523" y="146"/>
                  </a:lnTo>
                  <a:lnTo>
                    <a:pt x="523" y="149"/>
                  </a:lnTo>
                  <a:lnTo>
                    <a:pt x="526" y="152"/>
                  </a:lnTo>
                  <a:lnTo>
                    <a:pt x="526" y="156"/>
                  </a:lnTo>
                  <a:lnTo>
                    <a:pt x="526" y="159"/>
                  </a:lnTo>
                  <a:lnTo>
                    <a:pt x="526" y="165"/>
                  </a:lnTo>
                  <a:lnTo>
                    <a:pt x="530" y="168"/>
                  </a:lnTo>
                  <a:lnTo>
                    <a:pt x="530" y="172"/>
                  </a:lnTo>
                  <a:lnTo>
                    <a:pt x="530" y="175"/>
                  </a:lnTo>
                  <a:lnTo>
                    <a:pt x="533" y="181"/>
                  </a:lnTo>
                  <a:lnTo>
                    <a:pt x="533" y="184"/>
                  </a:lnTo>
                  <a:lnTo>
                    <a:pt x="533" y="187"/>
                  </a:lnTo>
                  <a:lnTo>
                    <a:pt x="533" y="191"/>
                  </a:lnTo>
                  <a:lnTo>
                    <a:pt x="536" y="197"/>
                  </a:lnTo>
                  <a:lnTo>
                    <a:pt x="536" y="200"/>
                  </a:lnTo>
                  <a:lnTo>
                    <a:pt x="536" y="203"/>
                  </a:lnTo>
                  <a:lnTo>
                    <a:pt x="539" y="206"/>
                  </a:lnTo>
                  <a:lnTo>
                    <a:pt x="539" y="213"/>
                  </a:lnTo>
                  <a:lnTo>
                    <a:pt x="539" y="216"/>
                  </a:lnTo>
                  <a:lnTo>
                    <a:pt x="539" y="219"/>
                  </a:lnTo>
                  <a:lnTo>
                    <a:pt x="542" y="226"/>
                  </a:lnTo>
                  <a:lnTo>
                    <a:pt x="542" y="229"/>
                  </a:lnTo>
                  <a:lnTo>
                    <a:pt x="542" y="232"/>
                  </a:lnTo>
                  <a:lnTo>
                    <a:pt x="545" y="235"/>
                  </a:lnTo>
                  <a:lnTo>
                    <a:pt x="545" y="241"/>
                  </a:lnTo>
                  <a:lnTo>
                    <a:pt x="545" y="245"/>
                  </a:lnTo>
                  <a:lnTo>
                    <a:pt x="549" y="248"/>
                  </a:lnTo>
                  <a:lnTo>
                    <a:pt x="549" y="254"/>
                  </a:lnTo>
                  <a:lnTo>
                    <a:pt x="549" y="257"/>
                  </a:lnTo>
                  <a:lnTo>
                    <a:pt x="549" y="260"/>
                  </a:lnTo>
                  <a:lnTo>
                    <a:pt x="552" y="267"/>
                  </a:lnTo>
                  <a:lnTo>
                    <a:pt x="552" y="270"/>
                  </a:lnTo>
                  <a:lnTo>
                    <a:pt x="552" y="273"/>
                  </a:lnTo>
                  <a:lnTo>
                    <a:pt x="555" y="276"/>
                  </a:lnTo>
                  <a:lnTo>
                    <a:pt x="555" y="283"/>
                  </a:lnTo>
                  <a:lnTo>
                    <a:pt x="555" y="286"/>
                  </a:lnTo>
                  <a:lnTo>
                    <a:pt x="555" y="289"/>
                  </a:lnTo>
                  <a:lnTo>
                    <a:pt x="558" y="295"/>
                  </a:lnTo>
                  <a:lnTo>
                    <a:pt x="558" y="299"/>
                  </a:lnTo>
                  <a:lnTo>
                    <a:pt x="558" y="302"/>
                  </a:lnTo>
                  <a:lnTo>
                    <a:pt x="561" y="308"/>
                  </a:lnTo>
                  <a:lnTo>
                    <a:pt x="561" y="311"/>
                  </a:lnTo>
                  <a:lnTo>
                    <a:pt x="561" y="314"/>
                  </a:lnTo>
                  <a:lnTo>
                    <a:pt x="561" y="318"/>
                  </a:lnTo>
                  <a:lnTo>
                    <a:pt x="564" y="324"/>
                  </a:lnTo>
                  <a:lnTo>
                    <a:pt x="564" y="327"/>
                  </a:lnTo>
                  <a:lnTo>
                    <a:pt x="564" y="330"/>
                  </a:lnTo>
                  <a:lnTo>
                    <a:pt x="568" y="337"/>
                  </a:lnTo>
                  <a:lnTo>
                    <a:pt x="568" y="340"/>
                  </a:lnTo>
                  <a:lnTo>
                    <a:pt x="568" y="343"/>
                  </a:lnTo>
                  <a:lnTo>
                    <a:pt x="568" y="346"/>
                  </a:lnTo>
                  <a:lnTo>
                    <a:pt x="571" y="353"/>
                  </a:lnTo>
                  <a:lnTo>
                    <a:pt x="571" y="356"/>
                  </a:lnTo>
                  <a:lnTo>
                    <a:pt x="571" y="359"/>
                  </a:lnTo>
                  <a:lnTo>
                    <a:pt x="574" y="362"/>
                  </a:lnTo>
                  <a:lnTo>
                    <a:pt x="574" y="369"/>
                  </a:lnTo>
                  <a:lnTo>
                    <a:pt x="574" y="372"/>
                  </a:lnTo>
                  <a:lnTo>
                    <a:pt x="574" y="375"/>
                  </a:lnTo>
                  <a:lnTo>
                    <a:pt x="577" y="378"/>
                  </a:lnTo>
                  <a:lnTo>
                    <a:pt x="577" y="384"/>
                  </a:lnTo>
                  <a:lnTo>
                    <a:pt x="577" y="388"/>
                  </a:lnTo>
                  <a:lnTo>
                    <a:pt x="580" y="391"/>
                  </a:lnTo>
                  <a:lnTo>
                    <a:pt x="580" y="394"/>
                  </a:lnTo>
                  <a:lnTo>
                    <a:pt x="580" y="397"/>
                  </a:lnTo>
                  <a:lnTo>
                    <a:pt x="583" y="403"/>
                  </a:lnTo>
                  <a:lnTo>
                    <a:pt x="583" y="407"/>
                  </a:lnTo>
                  <a:lnTo>
                    <a:pt x="583" y="410"/>
                  </a:lnTo>
                  <a:lnTo>
                    <a:pt x="583" y="413"/>
                  </a:lnTo>
                  <a:lnTo>
                    <a:pt x="587" y="416"/>
                  </a:lnTo>
                  <a:lnTo>
                    <a:pt x="587" y="419"/>
                  </a:lnTo>
                  <a:lnTo>
                    <a:pt x="587" y="426"/>
                  </a:lnTo>
                  <a:lnTo>
                    <a:pt x="590" y="429"/>
                  </a:lnTo>
                  <a:lnTo>
                    <a:pt x="590" y="432"/>
                  </a:lnTo>
                  <a:lnTo>
                    <a:pt x="590" y="435"/>
                  </a:lnTo>
                  <a:lnTo>
                    <a:pt x="590" y="438"/>
                  </a:lnTo>
                  <a:lnTo>
                    <a:pt x="593" y="442"/>
                  </a:lnTo>
                  <a:lnTo>
                    <a:pt x="593" y="445"/>
                  </a:lnTo>
                  <a:lnTo>
                    <a:pt x="593" y="448"/>
                  </a:lnTo>
                  <a:lnTo>
                    <a:pt x="596" y="451"/>
                  </a:lnTo>
                  <a:lnTo>
                    <a:pt x="596" y="454"/>
                  </a:lnTo>
                  <a:lnTo>
                    <a:pt x="596" y="461"/>
                  </a:lnTo>
                  <a:lnTo>
                    <a:pt x="596" y="464"/>
                  </a:lnTo>
                  <a:lnTo>
                    <a:pt x="599" y="467"/>
                  </a:lnTo>
                  <a:lnTo>
                    <a:pt x="599" y="470"/>
                  </a:lnTo>
                  <a:lnTo>
                    <a:pt x="599" y="473"/>
                  </a:lnTo>
                  <a:lnTo>
                    <a:pt x="602" y="477"/>
                  </a:lnTo>
                  <a:lnTo>
                    <a:pt x="602" y="480"/>
                  </a:lnTo>
                  <a:lnTo>
                    <a:pt x="602" y="483"/>
                  </a:lnTo>
                  <a:lnTo>
                    <a:pt x="602" y="486"/>
                  </a:lnTo>
                  <a:lnTo>
                    <a:pt x="606" y="489"/>
                  </a:lnTo>
                  <a:lnTo>
                    <a:pt x="606" y="492"/>
                  </a:lnTo>
                  <a:lnTo>
                    <a:pt x="606" y="496"/>
                  </a:lnTo>
                  <a:lnTo>
                    <a:pt x="609" y="499"/>
                  </a:lnTo>
                  <a:lnTo>
                    <a:pt x="609" y="502"/>
                  </a:lnTo>
                  <a:lnTo>
                    <a:pt x="609" y="505"/>
                  </a:lnTo>
                  <a:lnTo>
                    <a:pt x="612" y="508"/>
                  </a:lnTo>
                  <a:lnTo>
                    <a:pt x="612" y="511"/>
                  </a:lnTo>
                  <a:lnTo>
                    <a:pt x="612" y="515"/>
                  </a:lnTo>
                  <a:lnTo>
                    <a:pt x="615" y="518"/>
                  </a:lnTo>
                  <a:lnTo>
                    <a:pt x="615" y="521"/>
                  </a:lnTo>
                  <a:lnTo>
                    <a:pt x="615" y="524"/>
                  </a:lnTo>
                  <a:lnTo>
                    <a:pt x="618" y="527"/>
                  </a:lnTo>
                  <a:lnTo>
                    <a:pt x="618" y="531"/>
                  </a:lnTo>
                  <a:lnTo>
                    <a:pt x="618" y="534"/>
                  </a:lnTo>
                  <a:lnTo>
                    <a:pt x="621" y="537"/>
                  </a:lnTo>
                  <a:lnTo>
                    <a:pt x="621" y="540"/>
                  </a:lnTo>
                  <a:lnTo>
                    <a:pt x="621" y="543"/>
                  </a:lnTo>
                  <a:lnTo>
                    <a:pt x="625" y="543"/>
                  </a:lnTo>
                  <a:lnTo>
                    <a:pt x="625" y="546"/>
                  </a:lnTo>
                  <a:lnTo>
                    <a:pt x="625" y="550"/>
                  </a:lnTo>
                  <a:lnTo>
                    <a:pt x="625" y="553"/>
                  </a:lnTo>
                  <a:lnTo>
                    <a:pt x="628" y="553"/>
                  </a:lnTo>
                  <a:lnTo>
                    <a:pt x="628" y="556"/>
                  </a:lnTo>
                  <a:lnTo>
                    <a:pt x="628" y="559"/>
                  </a:lnTo>
                  <a:lnTo>
                    <a:pt x="631" y="562"/>
                  </a:lnTo>
                  <a:lnTo>
                    <a:pt x="631" y="565"/>
                  </a:lnTo>
                  <a:lnTo>
                    <a:pt x="631" y="569"/>
                  </a:lnTo>
                  <a:lnTo>
                    <a:pt x="634" y="569"/>
                  </a:lnTo>
                  <a:lnTo>
                    <a:pt x="634" y="572"/>
                  </a:lnTo>
                  <a:lnTo>
                    <a:pt x="634" y="575"/>
                  </a:lnTo>
                  <a:lnTo>
                    <a:pt x="637" y="575"/>
                  </a:lnTo>
                  <a:lnTo>
                    <a:pt x="637" y="578"/>
                  </a:lnTo>
                  <a:lnTo>
                    <a:pt x="637" y="581"/>
                  </a:lnTo>
                  <a:lnTo>
                    <a:pt x="640" y="585"/>
                  </a:lnTo>
                  <a:lnTo>
                    <a:pt x="640" y="588"/>
                  </a:lnTo>
                  <a:lnTo>
                    <a:pt x="644" y="591"/>
                  </a:lnTo>
                  <a:lnTo>
                    <a:pt x="644" y="594"/>
                  </a:lnTo>
                  <a:lnTo>
                    <a:pt x="647" y="594"/>
                  </a:lnTo>
                  <a:lnTo>
                    <a:pt x="647" y="597"/>
                  </a:lnTo>
                  <a:lnTo>
                    <a:pt x="647" y="600"/>
                  </a:lnTo>
                  <a:lnTo>
                    <a:pt x="650" y="604"/>
                  </a:lnTo>
                  <a:lnTo>
                    <a:pt x="650" y="607"/>
                  </a:lnTo>
                  <a:lnTo>
                    <a:pt x="653" y="607"/>
                  </a:lnTo>
                  <a:lnTo>
                    <a:pt x="653" y="610"/>
                  </a:lnTo>
                  <a:lnTo>
                    <a:pt x="653" y="613"/>
                  </a:lnTo>
                  <a:lnTo>
                    <a:pt x="656" y="613"/>
                  </a:lnTo>
                  <a:lnTo>
                    <a:pt x="656" y="616"/>
                  </a:lnTo>
                  <a:lnTo>
                    <a:pt x="659" y="619"/>
                  </a:lnTo>
                  <a:lnTo>
                    <a:pt x="659" y="623"/>
                  </a:lnTo>
                  <a:lnTo>
                    <a:pt x="663" y="623"/>
                  </a:lnTo>
                  <a:lnTo>
                    <a:pt x="663" y="626"/>
                  </a:lnTo>
                  <a:lnTo>
                    <a:pt x="666" y="629"/>
                  </a:lnTo>
                  <a:lnTo>
                    <a:pt x="666" y="632"/>
                  </a:lnTo>
                  <a:lnTo>
                    <a:pt x="669" y="632"/>
                  </a:lnTo>
                  <a:lnTo>
                    <a:pt x="669" y="635"/>
                  </a:lnTo>
                  <a:lnTo>
                    <a:pt x="672" y="635"/>
                  </a:lnTo>
                  <a:lnTo>
                    <a:pt x="672" y="639"/>
                  </a:lnTo>
                  <a:lnTo>
                    <a:pt x="675" y="642"/>
                  </a:lnTo>
                  <a:lnTo>
                    <a:pt x="679" y="645"/>
                  </a:lnTo>
                  <a:lnTo>
                    <a:pt x="682" y="645"/>
                  </a:lnTo>
                  <a:lnTo>
                    <a:pt x="682" y="648"/>
                  </a:lnTo>
                  <a:lnTo>
                    <a:pt x="685" y="651"/>
                  </a:lnTo>
                  <a:lnTo>
                    <a:pt x="688" y="651"/>
                  </a:lnTo>
                  <a:lnTo>
                    <a:pt x="688" y="654"/>
                  </a:lnTo>
                  <a:lnTo>
                    <a:pt x="691" y="654"/>
                  </a:lnTo>
                  <a:lnTo>
                    <a:pt x="691" y="658"/>
                  </a:lnTo>
                  <a:lnTo>
                    <a:pt x="694" y="658"/>
                  </a:lnTo>
                  <a:lnTo>
                    <a:pt x="694" y="661"/>
                  </a:lnTo>
                  <a:lnTo>
                    <a:pt x="698" y="661"/>
                  </a:lnTo>
                  <a:lnTo>
                    <a:pt x="701" y="661"/>
                  </a:lnTo>
                  <a:lnTo>
                    <a:pt x="701" y="664"/>
                  </a:lnTo>
                  <a:lnTo>
                    <a:pt x="704" y="664"/>
                  </a:lnTo>
                  <a:lnTo>
                    <a:pt x="707" y="667"/>
                  </a:lnTo>
                  <a:lnTo>
                    <a:pt x="710" y="667"/>
                  </a:lnTo>
                  <a:lnTo>
                    <a:pt x="713" y="670"/>
                  </a:lnTo>
                  <a:lnTo>
                    <a:pt x="717" y="670"/>
                  </a:lnTo>
                  <a:lnTo>
                    <a:pt x="720" y="670"/>
                  </a:lnTo>
                  <a:lnTo>
                    <a:pt x="720" y="673"/>
                  </a:lnTo>
                  <a:lnTo>
                    <a:pt x="723" y="673"/>
                  </a:lnTo>
                  <a:lnTo>
                    <a:pt x="726" y="673"/>
                  </a:lnTo>
                  <a:lnTo>
                    <a:pt x="729" y="673"/>
                  </a:lnTo>
                  <a:lnTo>
                    <a:pt x="729" y="677"/>
                  </a:lnTo>
                  <a:lnTo>
                    <a:pt x="732" y="677"/>
                  </a:lnTo>
                  <a:lnTo>
                    <a:pt x="736" y="677"/>
                  </a:lnTo>
                  <a:lnTo>
                    <a:pt x="739" y="677"/>
                  </a:lnTo>
                  <a:lnTo>
                    <a:pt x="742" y="677"/>
                  </a:lnTo>
                  <a:lnTo>
                    <a:pt x="742" y="680"/>
                  </a:lnTo>
                  <a:lnTo>
                    <a:pt x="745" y="680"/>
                  </a:lnTo>
                  <a:lnTo>
                    <a:pt x="748" y="680"/>
                  </a:lnTo>
                  <a:lnTo>
                    <a:pt x="751" y="680"/>
                  </a:lnTo>
                  <a:lnTo>
                    <a:pt x="755" y="680"/>
                  </a:lnTo>
                  <a:lnTo>
                    <a:pt x="758" y="680"/>
                  </a:lnTo>
                  <a:lnTo>
                    <a:pt x="761" y="680"/>
                  </a:lnTo>
                  <a:lnTo>
                    <a:pt x="761" y="683"/>
                  </a:lnTo>
                  <a:lnTo>
                    <a:pt x="764" y="683"/>
                  </a:lnTo>
                  <a:lnTo>
                    <a:pt x="767" y="683"/>
                  </a:lnTo>
                  <a:lnTo>
                    <a:pt x="770" y="683"/>
                  </a:lnTo>
                  <a:lnTo>
                    <a:pt x="774" y="683"/>
                  </a:lnTo>
                  <a:lnTo>
                    <a:pt x="777" y="683"/>
                  </a:lnTo>
                  <a:lnTo>
                    <a:pt x="780" y="683"/>
                  </a:lnTo>
                  <a:lnTo>
                    <a:pt x="783" y="683"/>
                  </a:lnTo>
                  <a:lnTo>
                    <a:pt x="786" y="683"/>
                  </a:lnTo>
                  <a:lnTo>
                    <a:pt x="789" y="683"/>
                  </a:lnTo>
                  <a:lnTo>
                    <a:pt x="793" y="683"/>
                  </a:lnTo>
                  <a:lnTo>
                    <a:pt x="796" y="683"/>
                  </a:lnTo>
                  <a:lnTo>
                    <a:pt x="799" y="683"/>
                  </a:lnTo>
                  <a:lnTo>
                    <a:pt x="802" y="683"/>
                  </a:lnTo>
                  <a:lnTo>
                    <a:pt x="805" y="683"/>
                  </a:lnTo>
                  <a:lnTo>
                    <a:pt x="808" y="683"/>
                  </a:lnTo>
                  <a:lnTo>
                    <a:pt x="812" y="683"/>
                  </a:lnTo>
                  <a:lnTo>
                    <a:pt x="815" y="683"/>
                  </a:lnTo>
                  <a:lnTo>
                    <a:pt x="818" y="683"/>
                  </a:lnTo>
                  <a:lnTo>
                    <a:pt x="821" y="683"/>
                  </a:lnTo>
                  <a:lnTo>
                    <a:pt x="824" y="683"/>
                  </a:lnTo>
                  <a:lnTo>
                    <a:pt x="827" y="683"/>
                  </a:lnTo>
                  <a:lnTo>
                    <a:pt x="831" y="683"/>
                  </a:lnTo>
                  <a:lnTo>
                    <a:pt x="834" y="683"/>
                  </a:lnTo>
                  <a:lnTo>
                    <a:pt x="837" y="683"/>
                  </a:lnTo>
                  <a:lnTo>
                    <a:pt x="840" y="683"/>
                  </a:lnTo>
                  <a:lnTo>
                    <a:pt x="843" y="683"/>
                  </a:lnTo>
                  <a:lnTo>
                    <a:pt x="846" y="683"/>
                  </a:lnTo>
                  <a:lnTo>
                    <a:pt x="850" y="683"/>
                  </a:lnTo>
                  <a:lnTo>
                    <a:pt x="853" y="683"/>
                  </a:lnTo>
                  <a:lnTo>
                    <a:pt x="856" y="683"/>
                  </a:lnTo>
                  <a:lnTo>
                    <a:pt x="859" y="683"/>
                  </a:lnTo>
                  <a:lnTo>
                    <a:pt x="862" y="683"/>
                  </a:lnTo>
                  <a:lnTo>
                    <a:pt x="865" y="683"/>
                  </a:lnTo>
                  <a:lnTo>
                    <a:pt x="869" y="683"/>
                  </a:lnTo>
                  <a:lnTo>
                    <a:pt x="872" y="683"/>
                  </a:lnTo>
                  <a:lnTo>
                    <a:pt x="875" y="683"/>
                  </a:lnTo>
                  <a:lnTo>
                    <a:pt x="878" y="683"/>
                  </a:lnTo>
                  <a:lnTo>
                    <a:pt x="881" y="683"/>
                  </a:lnTo>
                  <a:lnTo>
                    <a:pt x="885" y="683"/>
                  </a:lnTo>
                  <a:lnTo>
                    <a:pt x="888" y="683"/>
                  </a:lnTo>
                  <a:lnTo>
                    <a:pt x="891" y="683"/>
                  </a:lnTo>
                  <a:lnTo>
                    <a:pt x="894" y="683"/>
                  </a:lnTo>
                  <a:lnTo>
                    <a:pt x="897" y="683"/>
                  </a:lnTo>
                  <a:lnTo>
                    <a:pt x="900" y="683"/>
                  </a:lnTo>
                  <a:lnTo>
                    <a:pt x="904" y="683"/>
                  </a:lnTo>
                  <a:lnTo>
                    <a:pt x="907" y="683"/>
                  </a:lnTo>
                  <a:lnTo>
                    <a:pt x="910" y="683"/>
                  </a:lnTo>
                  <a:lnTo>
                    <a:pt x="913" y="683"/>
                  </a:lnTo>
                  <a:lnTo>
                    <a:pt x="916" y="683"/>
                  </a:lnTo>
                  <a:lnTo>
                    <a:pt x="919" y="68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03" name="Rectangle 43"/>
            <p:cNvSpPr>
              <a:spLocks noChangeArrowheads="1"/>
            </p:cNvSpPr>
            <p:nvPr/>
          </p:nvSpPr>
          <p:spPr bwMode="auto">
            <a:xfrm>
              <a:off x="582" y="2708"/>
              <a:ext cx="13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N</a:t>
              </a:r>
            </a:p>
          </p:txBody>
        </p:sp>
        <p:sp>
          <p:nvSpPr>
            <p:cNvPr id="297004" name="Rectangle 44"/>
            <p:cNvSpPr>
              <a:spLocks noChangeArrowheads="1"/>
            </p:cNvSpPr>
            <p:nvPr/>
          </p:nvSpPr>
          <p:spPr bwMode="auto">
            <a:xfrm>
              <a:off x="623" y="2708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o</a:t>
              </a:r>
            </a:p>
          </p:txBody>
        </p:sp>
        <p:sp>
          <p:nvSpPr>
            <p:cNvPr id="297005" name="Rectangle 45"/>
            <p:cNvSpPr>
              <a:spLocks noChangeArrowheads="1"/>
            </p:cNvSpPr>
            <p:nvPr/>
          </p:nvSpPr>
          <p:spPr bwMode="auto">
            <a:xfrm>
              <a:off x="658" y="2708"/>
              <a:ext cx="108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r</a:t>
              </a:r>
            </a:p>
          </p:txBody>
        </p:sp>
        <p:sp>
          <p:nvSpPr>
            <p:cNvPr id="297006" name="Rectangle 46"/>
            <p:cNvSpPr>
              <a:spLocks noChangeArrowheads="1"/>
            </p:cNvSpPr>
            <p:nvPr/>
          </p:nvSpPr>
          <p:spPr bwMode="auto">
            <a:xfrm>
              <a:off x="677" y="2708"/>
              <a:ext cx="138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m</a:t>
              </a:r>
            </a:p>
          </p:txBody>
        </p:sp>
        <p:sp>
          <p:nvSpPr>
            <p:cNvPr id="297007" name="Rectangle 47"/>
            <p:cNvSpPr>
              <a:spLocks noChangeArrowheads="1"/>
            </p:cNvSpPr>
            <p:nvPr/>
          </p:nvSpPr>
          <p:spPr bwMode="auto">
            <a:xfrm>
              <a:off x="728" y="2708"/>
              <a:ext cx="120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a</a:t>
              </a:r>
            </a:p>
          </p:txBody>
        </p:sp>
        <p:sp>
          <p:nvSpPr>
            <p:cNvPr id="297008" name="Rectangle 48"/>
            <p:cNvSpPr>
              <a:spLocks noChangeArrowheads="1"/>
            </p:cNvSpPr>
            <p:nvPr/>
          </p:nvSpPr>
          <p:spPr bwMode="auto">
            <a:xfrm>
              <a:off x="759" y="2708"/>
              <a:ext cx="100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l</a:t>
              </a:r>
            </a:p>
          </p:txBody>
        </p:sp>
        <p:sp>
          <p:nvSpPr>
            <p:cNvPr id="297009" name="Rectangle 49"/>
            <p:cNvSpPr>
              <a:spLocks noChangeArrowheads="1"/>
            </p:cNvSpPr>
            <p:nvPr/>
          </p:nvSpPr>
          <p:spPr bwMode="auto">
            <a:xfrm>
              <a:off x="772" y="2708"/>
              <a:ext cx="10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010" name="Rectangle 50"/>
            <p:cNvSpPr>
              <a:spLocks noChangeArrowheads="1"/>
            </p:cNvSpPr>
            <p:nvPr/>
          </p:nvSpPr>
          <p:spPr bwMode="auto">
            <a:xfrm>
              <a:off x="788" y="2708"/>
              <a:ext cx="13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D</a:t>
              </a:r>
            </a:p>
          </p:txBody>
        </p:sp>
        <p:sp>
          <p:nvSpPr>
            <p:cNvPr id="297011" name="Rectangle 51"/>
            <p:cNvSpPr>
              <a:spLocks noChangeArrowheads="1"/>
            </p:cNvSpPr>
            <p:nvPr/>
          </p:nvSpPr>
          <p:spPr bwMode="auto">
            <a:xfrm>
              <a:off x="832" y="2708"/>
              <a:ext cx="10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012" name="Rectangle 52"/>
            <p:cNvSpPr>
              <a:spLocks noChangeArrowheads="1"/>
            </p:cNvSpPr>
            <p:nvPr/>
          </p:nvSpPr>
          <p:spPr bwMode="auto">
            <a:xfrm>
              <a:off x="845" y="2708"/>
              <a:ext cx="117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s</a:t>
              </a:r>
            </a:p>
          </p:txBody>
        </p:sp>
        <p:sp>
          <p:nvSpPr>
            <p:cNvPr id="297013" name="Rectangle 53"/>
            <p:cNvSpPr>
              <a:spLocks noChangeArrowheads="1"/>
            </p:cNvSpPr>
            <p:nvPr/>
          </p:nvSpPr>
          <p:spPr bwMode="auto">
            <a:xfrm>
              <a:off x="877" y="2708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97014" name="Rectangle 54"/>
            <p:cNvSpPr>
              <a:spLocks noChangeArrowheads="1"/>
            </p:cNvSpPr>
            <p:nvPr/>
          </p:nvSpPr>
          <p:spPr bwMode="auto">
            <a:xfrm>
              <a:off x="892" y="2708"/>
              <a:ext cx="108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r</a:t>
              </a:r>
            </a:p>
          </p:txBody>
        </p:sp>
        <p:sp>
          <p:nvSpPr>
            <p:cNvPr id="297015" name="Rectangle 55"/>
            <p:cNvSpPr>
              <a:spLocks noChangeArrowheads="1"/>
            </p:cNvSpPr>
            <p:nvPr/>
          </p:nvSpPr>
          <p:spPr bwMode="auto">
            <a:xfrm>
              <a:off x="911" y="2708"/>
              <a:ext cx="10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016" name="Rectangle 56"/>
            <p:cNvSpPr>
              <a:spLocks noChangeArrowheads="1"/>
            </p:cNvSpPr>
            <p:nvPr/>
          </p:nvSpPr>
          <p:spPr bwMode="auto">
            <a:xfrm>
              <a:off x="924" y="2708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b</a:t>
              </a:r>
            </a:p>
          </p:txBody>
        </p:sp>
        <p:sp>
          <p:nvSpPr>
            <p:cNvPr id="297017" name="Rectangle 57"/>
            <p:cNvSpPr>
              <a:spLocks noChangeArrowheads="1"/>
            </p:cNvSpPr>
            <p:nvPr/>
          </p:nvSpPr>
          <p:spPr bwMode="auto">
            <a:xfrm>
              <a:off x="959" y="2708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97018" name="Rectangle 58"/>
            <p:cNvSpPr>
              <a:spLocks noChangeArrowheads="1"/>
            </p:cNvSpPr>
            <p:nvPr/>
          </p:nvSpPr>
          <p:spPr bwMode="auto">
            <a:xfrm>
              <a:off x="991" y="2708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97019" name="Rectangle 59"/>
            <p:cNvSpPr>
              <a:spLocks noChangeArrowheads="1"/>
            </p:cNvSpPr>
            <p:nvPr/>
          </p:nvSpPr>
          <p:spPr bwMode="auto">
            <a:xfrm>
              <a:off x="1007" y="2708"/>
              <a:ext cx="10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020" name="Rectangle 60"/>
            <p:cNvSpPr>
              <a:spLocks noChangeArrowheads="1"/>
            </p:cNvSpPr>
            <p:nvPr/>
          </p:nvSpPr>
          <p:spPr bwMode="auto">
            <a:xfrm>
              <a:off x="1019" y="2708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o</a:t>
              </a:r>
            </a:p>
          </p:txBody>
        </p:sp>
        <p:sp>
          <p:nvSpPr>
            <p:cNvPr id="297021" name="Rectangle 61"/>
            <p:cNvSpPr>
              <a:spLocks noChangeArrowheads="1"/>
            </p:cNvSpPr>
            <p:nvPr/>
          </p:nvSpPr>
          <p:spPr bwMode="auto">
            <a:xfrm>
              <a:off x="1054" y="2708"/>
              <a:ext cx="120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n</a:t>
              </a:r>
            </a:p>
          </p:txBody>
        </p:sp>
        <p:sp>
          <p:nvSpPr>
            <p:cNvPr id="297022" name="Rectangle 62"/>
            <p:cNvSpPr>
              <a:spLocks noChangeArrowheads="1"/>
            </p:cNvSpPr>
            <p:nvPr/>
          </p:nvSpPr>
          <p:spPr bwMode="auto">
            <a:xfrm>
              <a:off x="1086" y="2708"/>
              <a:ext cx="10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:</a:t>
              </a:r>
            </a:p>
          </p:txBody>
        </p:sp>
        <p:sp>
          <p:nvSpPr>
            <p:cNvPr id="297023" name="Rectangle 63"/>
            <p:cNvSpPr>
              <a:spLocks noChangeArrowheads="1"/>
            </p:cNvSpPr>
            <p:nvPr/>
          </p:nvSpPr>
          <p:spPr bwMode="auto">
            <a:xfrm>
              <a:off x="1102" y="2708"/>
              <a:ext cx="10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024" name="Rectangle 64"/>
            <p:cNvSpPr>
              <a:spLocks noChangeArrowheads="1"/>
            </p:cNvSpPr>
            <p:nvPr/>
          </p:nvSpPr>
          <p:spPr bwMode="auto">
            <a:xfrm>
              <a:off x="1117" y="2708"/>
              <a:ext cx="15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</a:t>
              </a:r>
            </a:p>
          </p:txBody>
        </p:sp>
        <p:sp>
          <p:nvSpPr>
            <p:cNvPr id="297025" name="Rectangle 65"/>
            <p:cNvSpPr>
              <a:spLocks noChangeArrowheads="1"/>
            </p:cNvSpPr>
            <p:nvPr/>
          </p:nvSpPr>
          <p:spPr bwMode="auto">
            <a:xfrm>
              <a:off x="1168" y="2708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=</a:t>
              </a:r>
            </a:p>
          </p:txBody>
        </p:sp>
        <p:sp>
          <p:nvSpPr>
            <p:cNvPr id="297026" name="Rectangle 66"/>
            <p:cNvSpPr>
              <a:spLocks noChangeArrowheads="1"/>
            </p:cNvSpPr>
            <p:nvPr/>
          </p:nvSpPr>
          <p:spPr bwMode="auto">
            <a:xfrm>
              <a:off x="1203" y="2708"/>
              <a:ext cx="120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027" name="Rectangle 67"/>
            <p:cNvSpPr>
              <a:spLocks noChangeArrowheads="1"/>
            </p:cNvSpPr>
            <p:nvPr/>
          </p:nvSpPr>
          <p:spPr bwMode="auto">
            <a:xfrm>
              <a:off x="1238" y="2708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,</a:t>
              </a:r>
            </a:p>
          </p:txBody>
        </p:sp>
        <p:sp>
          <p:nvSpPr>
            <p:cNvPr id="297028" name="Rectangle 68"/>
            <p:cNvSpPr>
              <a:spLocks noChangeArrowheads="1"/>
            </p:cNvSpPr>
            <p:nvPr/>
          </p:nvSpPr>
          <p:spPr bwMode="auto">
            <a:xfrm>
              <a:off x="1254" y="2708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029" name="Rectangle 69"/>
            <p:cNvSpPr>
              <a:spLocks noChangeArrowheads="1"/>
            </p:cNvSpPr>
            <p:nvPr/>
          </p:nvSpPr>
          <p:spPr bwMode="auto">
            <a:xfrm>
              <a:off x="1270" y="2708"/>
              <a:ext cx="12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</a:t>
              </a:r>
            </a:p>
          </p:txBody>
        </p:sp>
        <p:sp>
          <p:nvSpPr>
            <p:cNvPr id="297030" name="Rectangle 70"/>
            <p:cNvSpPr>
              <a:spLocks noChangeArrowheads="1"/>
            </p:cNvSpPr>
            <p:nvPr/>
          </p:nvSpPr>
          <p:spPr bwMode="auto">
            <a:xfrm>
              <a:off x="1301" y="2708"/>
              <a:ext cx="12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=</a:t>
              </a:r>
            </a:p>
          </p:txBody>
        </p:sp>
        <p:sp>
          <p:nvSpPr>
            <p:cNvPr id="297031" name="Rectangle 71"/>
            <p:cNvSpPr>
              <a:spLocks noChangeArrowheads="1"/>
            </p:cNvSpPr>
            <p:nvPr/>
          </p:nvSpPr>
          <p:spPr bwMode="auto">
            <a:xfrm>
              <a:off x="1336" y="2708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1</a:t>
              </a:r>
            </a:p>
          </p:txBody>
        </p:sp>
      </p:grpSp>
      <p:sp>
        <p:nvSpPr>
          <p:cNvPr id="297032" name="Freeform 72"/>
          <p:cNvSpPr>
            <a:spLocks/>
          </p:cNvSpPr>
          <p:nvPr/>
        </p:nvSpPr>
        <p:spPr bwMode="auto">
          <a:xfrm>
            <a:off x="6205538" y="1981200"/>
            <a:ext cx="2668587" cy="1878013"/>
          </a:xfrm>
          <a:custGeom>
            <a:avLst/>
            <a:gdLst/>
            <a:ahLst/>
            <a:cxnLst>
              <a:cxn ang="0">
                <a:pos x="0" y="1182"/>
              </a:cxn>
              <a:cxn ang="0">
                <a:pos x="1680" y="1182"/>
              </a:cxn>
              <a:cxn ang="0">
                <a:pos x="1680" y="0"/>
              </a:cxn>
              <a:cxn ang="0">
                <a:pos x="0" y="0"/>
              </a:cxn>
              <a:cxn ang="0">
                <a:pos x="0" y="1182"/>
              </a:cxn>
            </a:cxnLst>
            <a:rect l="0" t="0" r="r" b="b"/>
            <a:pathLst>
              <a:path w="1681" h="1183">
                <a:moveTo>
                  <a:pt x="0" y="1182"/>
                </a:moveTo>
                <a:lnTo>
                  <a:pt x="1680" y="1182"/>
                </a:lnTo>
                <a:lnTo>
                  <a:pt x="1680" y="0"/>
                </a:lnTo>
                <a:lnTo>
                  <a:pt x="0" y="0"/>
                </a:lnTo>
                <a:lnTo>
                  <a:pt x="0" y="118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97033" name="Rectangle 73"/>
          <p:cNvSpPr>
            <a:spLocks noChangeArrowheads="1"/>
          </p:cNvSpPr>
          <p:nvPr/>
        </p:nvSpPr>
        <p:spPr bwMode="auto">
          <a:xfrm>
            <a:off x="939800" y="3844925"/>
            <a:ext cx="12503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b="1" dirty="0">
                <a:solidFill>
                  <a:srgbClr val="3333FF"/>
                </a:solidFill>
                <a:latin typeface="+mj-lt"/>
                <a:ea typeface="新細明體" pitchFamily="18" charset="-120"/>
              </a:rPr>
              <a:t>W~N(40,1)</a:t>
            </a:r>
          </a:p>
        </p:txBody>
      </p:sp>
      <p:sp>
        <p:nvSpPr>
          <p:cNvPr id="297034" name="Rectangle 74"/>
          <p:cNvSpPr>
            <a:spLocks noChangeArrowheads="1"/>
          </p:cNvSpPr>
          <p:nvPr/>
        </p:nvSpPr>
        <p:spPr bwMode="auto">
          <a:xfrm>
            <a:off x="3956050" y="3844925"/>
            <a:ext cx="131446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b="1" dirty="0">
                <a:solidFill>
                  <a:srgbClr val="3333FF"/>
                </a:solidFill>
                <a:latin typeface="+mj-lt"/>
                <a:ea typeface="新細明體" pitchFamily="18" charset="-120"/>
              </a:rPr>
              <a:t>X~N(30,25)</a:t>
            </a:r>
            <a:endParaRPr lang="en-US" altLang="zh-TW" sz="1800" b="1" dirty="0">
              <a:latin typeface="+mj-lt"/>
              <a:ea typeface="新細明體" pitchFamily="18" charset="-120"/>
            </a:endParaRPr>
          </a:p>
        </p:txBody>
      </p:sp>
      <p:sp>
        <p:nvSpPr>
          <p:cNvPr id="297035" name="Freeform 75"/>
          <p:cNvSpPr>
            <a:spLocks/>
          </p:cNvSpPr>
          <p:nvPr/>
        </p:nvSpPr>
        <p:spPr bwMode="auto">
          <a:xfrm>
            <a:off x="261938" y="1981200"/>
            <a:ext cx="2668587" cy="1878013"/>
          </a:xfrm>
          <a:custGeom>
            <a:avLst/>
            <a:gdLst/>
            <a:ahLst/>
            <a:cxnLst>
              <a:cxn ang="0">
                <a:pos x="0" y="1182"/>
              </a:cxn>
              <a:cxn ang="0">
                <a:pos x="1680" y="1182"/>
              </a:cxn>
              <a:cxn ang="0">
                <a:pos x="1680" y="0"/>
              </a:cxn>
              <a:cxn ang="0">
                <a:pos x="0" y="0"/>
              </a:cxn>
              <a:cxn ang="0">
                <a:pos x="0" y="1182"/>
              </a:cxn>
            </a:cxnLst>
            <a:rect l="0" t="0" r="r" b="b"/>
            <a:pathLst>
              <a:path w="1681" h="1183">
                <a:moveTo>
                  <a:pt x="0" y="1182"/>
                </a:moveTo>
                <a:lnTo>
                  <a:pt x="1680" y="1182"/>
                </a:lnTo>
                <a:lnTo>
                  <a:pt x="1680" y="0"/>
                </a:lnTo>
                <a:lnTo>
                  <a:pt x="0" y="0"/>
                </a:lnTo>
                <a:lnTo>
                  <a:pt x="0" y="118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287338" y="1993900"/>
            <a:ext cx="2547937" cy="1833563"/>
            <a:chOff x="277" y="1292"/>
            <a:chExt cx="1242" cy="1107"/>
          </a:xfrm>
        </p:grpSpPr>
        <p:sp>
          <p:nvSpPr>
            <p:cNvPr id="297037" name="Freeform 77"/>
            <p:cNvSpPr>
              <a:spLocks/>
            </p:cNvSpPr>
            <p:nvPr/>
          </p:nvSpPr>
          <p:spPr bwMode="auto">
            <a:xfrm>
              <a:off x="501" y="1486"/>
              <a:ext cx="1009" cy="710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1008" y="709"/>
                </a:cxn>
                <a:cxn ang="0">
                  <a:pos x="1008" y="0"/>
                </a:cxn>
                <a:cxn ang="0">
                  <a:pos x="0" y="0"/>
                </a:cxn>
                <a:cxn ang="0">
                  <a:pos x="0" y="709"/>
                </a:cxn>
              </a:cxnLst>
              <a:rect l="0" t="0" r="r" b="b"/>
              <a:pathLst>
                <a:path w="1009" h="710">
                  <a:moveTo>
                    <a:pt x="0" y="709"/>
                  </a:moveTo>
                  <a:lnTo>
                    <a:pt x="1008" y="709"/>
                  </a:lnTo>
                  <a:lnTo>
                    <a:pt x="1008" y="0"/>
                  </a:lnTo>
                  <a:lnTo>
                    <a:pt x="0" y="0"/>
                  </a:lnTo>
                  <a:lnTo>
                    <a:pt x="0" y="7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38" name="Rectangle 78"/>
            <p:cNvSpPr>
              <a:spLocks noChangeArrowheads="1"/>
            </p:cNvSpPr>
            <p:nvPr/>
          </p:nvSpPr>
          <p:spPr bwMode="auto">
            <a:xfrm>
              <a:off x="1385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297039" name="Rectangle 79"/>
            <p:cNvSpPr>
              <a:spLocks noChangeArrowheads="1"/>
            </p:cNvSpPr>
            <p:nvPr/>
          </p:nvSpPr>
          <p:spPr bwMode="auto">
            <a:xfrm>
              <a:off x="1407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7040" name="Rectangle 80"/>
            <p:cNvSpPr>
              <a:spLocks noChangeArrowheads="1"/>
            </p:cNvSpPr>
            <p:nvPr/>
          </p:nvSpPr>
          <p:spPr bwMode="auto">
            <a:xfrm>
              <a:off x="926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297041" name="Rectangle 81"/>
            <p:cNvSpPr>
              <a:spLocks noChangeArrowheads="1"/>
            </p:cNvSpPr>
            <p:nvPr/>
          </p:nvSpPr>
          <p:spPr bwMode="auto">
            <a:xfrm>
              <a:off x="948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042" name="Rectangle 82"/>
            <p:cNvSpPr>
              <a:spLocks noChangeArrowheads="1"/>
            </p:cNvSpPr>
            <p:nvPr/>
          </p:nvSpPr>
          <p:spPr bwMode="auto">
            <a:xfrm>
              <a:off x="466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297043" name="Rectangle 83"/>
            <p:cNvSpPr>
              <a:spLocks noChangeArrowheads="1"/>
            </p:cNvSpPr>
            <p:nvPr/>
          </p:nvSpPr>
          <p:spPr bwMode="auto">
            <a:xfrm>
              <a:off x="488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7044" name="Line 84"/>
            <p:cNvSpPr>
              <a:spLocks noChangeShapeType="1"/>
            </p:cNvSpPr>
            <p:nvPr/>
          </p:nvSpPr>
          <p:spPr bwMode="auto">
            <a:xfrm>
              <a:off x="1464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45" name="Line 85"/>
            <p:cNvSpPr>
              <a:spLocks noChangeShapeType="1"/>
            </p:cNvSpPr>
            <p:nvPr/>
          </p:nvSpPr>
          <p:spPr bwMode="auto">
            <a:xfrm>
              <a:off x="1005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46" name="Line 86"/>
            <p:cNvSpPr>
              <a:spLocks noChangeShapeType="1"/>
            </p:cNvSpPr>
            <p:nvPr/>
          </p:nvSpPr>
          <p:spPr bwMode="auto">
            <a:xfrm>
              <a:off x="545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47" name="Rectangle 87"/>
            <p:cNvSpPr>
              <a:spLocks noChangeArrowheads="1"/>
            </p:cNvSpPr>
            <p:nvPr/>
          </p:nvSpPr>
          <p:spPr bwMode="auto">
            <a:xfrm>
              <a:off x="330" y="1451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048" name="Rectangle 88"/>
            <p:cNvSpPr>
              <a:spLocks noChangeArrowheads="1"/>
            </p:cNvSpPr>
            <p:nvPr/>
          </p:nvSpPr>
          <p:spPr bwMode="auto">
            <a:xfrm>
              <a:off x="352" y="1451"/>
              <a:ext cx="10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049" name="Rectangle 89"/>
            <p:cNvSpPr>
              <a:spLocks noChangeArrowheads="1"/>
            </p:cNvSpPr>
            <p:nvPr/>
          </p:nvSpPr>
          <p:spPr bwMode="auto">
            <a:xfrm>
              <a:off x="362" y="1451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297050" name="Rectangle 90"/>
            <p:cNvSpPr>
              <a:spLocks noChangeArrowheads="1"/>
            </p:cNvSpPr>
            <p:nvPr/>
          </p:nvSpPr>
          <p:spPr bwMode="auto">
            <a:xfrm>
              <a:off x="330" y="1622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051" name="Rectangle 91"/>
            <p:cNvSpPr>
              <a:spLocks noChangeArrowheads="1"/>
            </p:cNvSpPr>
            <p:nvPr/>
          </p:nvSpPr>
          <p:spPr bwMode="auto">
            <a:xfrm>
              <a:off x="352" y="1622"/>
              <a:ext cx="10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052" name="Rectangle 92"/>
            <p:cNvSpPr>
              <a:spLocks noChangeArrowheads="1"/>
            </p:cNvSpPr>
            <p:nvPr/>
          </p:nvSpPr>
          <p:spPr bwMode="auto">
            <a:xfrm>
              <a:off x="362" y="1622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297053" name="Rectangle 93"/>
            <p:cNvSpPr>
              <a:spLocks noChangeArrowheads="1"/>
            </p:cNvSpPr>
            <p:nvPr/>
          </p:nvSpPr>
          <p:spPr bwMode="auto">
            <a:xfrm>
              <a:off x="330" y="1791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054" name="Rectangle 94"/>
            <p:cNvSpPr>
              <a:spLocks noChangeArrowheads="1"/>
            </p:cNvSpPr>
            <p:nvPr/>
          </p:nvSpPr>
          <p:spPr bwMode="auto">
            <a:xfrm>
              <a:off x="352" y="1791"/>
              <a:ext cx="10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055" name="Rectangle 95"/>
            <p:cNvSpPr>
              <a:spLocks noChangeArrowheads="1"/>
            </p:cNvSpPr>
            <p:nvPr/>
          </p:nvSpPr>
          <p:spPr bwMode="auto">
            <a:xfrm>
              <a:off x="362" y="1791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297056" name="Rectangle 96"/>
            <p:cNvSpPr>
              <a:spLocks noChangeArrowheads="1"/>
            </p:cNvSpPr>
            <p:nvPr/>
          </p:nvSpPr>
          <p:spPr bwMode="auto">
            <a:xfrm>
              <a:off x="330" y="1962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057" name="Rectangle 97"/>
            <p:cNvSpPr>
              <a:spLocks noChangeArrowheads="1"/>
            </p:cNvSpPr>
            <p:nvPr/>
          </p:nvSpPr>
          <p:spPr bwMode="auto">
            <a:xfrm>
              <a:off x="352" y="1962"/>
              <a:ext cx="10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058" name="Rectangle 98"/>
            <p:cNvSpPr>
              <a:spLocks noChangeArrowheads="1"/>
            </p:cNvSpPr>
            <p:nvPr/>
          </p:nvSpPr>
          <p:spPr bwMode="auto">
            <a:xfrm>
              <a:off x="362" y="1962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297059" name="Rectangle 99"/>
            <p:cNvSpPr>
              <a:spLocks noChangeArrowheads="1"/>
            </p:cNvSpPr>
            <p:nvPr/>
          </p:nvSpPr>
          <p:spPr bwMode="auto">
            <a:xfrm>
              <a:off x="330" y="2134"/>
              <a:ext cx="112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060" name="Rectangle 100"/>
            <p:cNvSpPr>
              <a:spLocks noChangeArrowheads="1"/>
            </p:cNvSpPr>
            <p:nvPr/>
          </p:nvSpPr>
          <p:spPr bwMode="auto">
            <a:xfrm>
              <a:off x="352" y="2134"/>
              <a:ext cx="101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061" name="Rectangle 101"/>
            <p:cNvSpPr>
              <a:spLocks noChangeArrowheads="1"/>
            </p:cNvSpPr>
            <p:nvPr/>
          </p:nvSpPr>
          <p:spPr bwMode="auto">
            <a:xfrm>
              <a:off x="362" y="2134"/>
              <a:ext cx="112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062" name="Line 102"/>
            <p:cNvSpPr>
              <a:spLocks noChangeShapeType="1"/>
            </p:cNvSpPr>
            <p:nvPr/>
          </p:nvSpPr>
          <p:spPr bwMode="auto">
            <a:xfrm flipH="1">
              <a:off x="462" y="1499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63" name="Line 103"/>
            <p:cNvSpPr>
              <a:spLocks noChangeShapeType="1"/>
            </p:cNvSpPr>
            <p:nvPr/>
          </p:nvSpPr>
          <p:spPr bwMode="auto">
            <a:xfrm flipH="1">
              <a:off x="462" y="1671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64" name="Line 104"/>
            <p:cNvSpPr>
              <a:spLocks noChangeShapeType="1"/>
            </p:cNvSpPr>
            <p:nvPr/>
          </p:nvSpPr>
          <p:spPr bwMode="auto">
            <a:xfrm flipH="1">
              <a:off x="462" y="1839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65" name="Line 105"/>
            <p:cNvSpPr>
              <a:spLocks noChangeShapeType="1"/>
            </p:cNvSpPr>
            <p:nvPr/>
          </p:nvSpPr>
          <p:spPr bwMode="auto">
            <a:xfrm flipH="1">
              <a:off x="462" y="2010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66" name="Line 106"/>
            <p:cNvSpPr>
              <a:spLocks noChangeShapeType="1"/>
            </p:cNvSpPr>
            <p:nvPr/>
          </p:nvSpPr>
          <p:spPr bwMode="auto">
            <a:xfrm flipH="1">
              <a:off x="462" y="2182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67" name="Rectangle 107"/>
            <p:cNvSpPr>
              <a:spLocks noChangeArrowheads="1"/>
            </p:cNvSpPr>
            <p:nvPr/>
          </p:nvSpPr>
          <p:spPr bwMode="auto">
            <a:xfrm>
              <a:off x="932" y="2272"/>
              <a:ext cx="124" cy="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w</a:t>
              </a:r>
            </a:p>
          </p:txBody>
        </p:sp>
        <p:sp>
          <p:nvSpPr>
            <p:cNvPr id="297068" name="Line 108"/>
            <p:cNvSpPr>
              <a:spLocks noChangeShapeType="1"/>
            </p:cNvSpPr>
            <p:nvPr/>
          </p:nvSpPr>
          <p:spPr bwMode="auto">
            <a:xfrm>
              <a:off x="521" y="2195"/>
              <a:ext cx="9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69" name="Rectangle 109"/>
            <p:cNvSpPr>
              <a:spLocks noChangeArrowheads="1"/>
            </p:cNvSpPr>
            <p:nvPr/>
          </p:nvSpPr>
          <p:spPr bwMode="auto">
            <a:xfrm rot="16200000">
              <a:off x="266" y="1818"/>
              <a:ext cx="126" cy="1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f</a:t>
              </a:r>
            </a:p>
          </p:txBody>
        </p:sp>
        <p:sp>
          <p:nvSpPr>
            <p:cNvPr id="297070" name="Rectangle 110"/>
            <p:cNvSpPr>
              <a:spLocks noChangeArrowheads="1"/>
            </p:cNvSpPr>
            <p:nvPr/>
          </p:nvSpPr>
          <p:spPr bwMode="auto">
            <a:xfrm rot="16200000">
              <a:off x="264" y="1805"/>
              <a:ext cx="130" cy="1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(</a:t>
              </a:r>
            </a:p>
          </p:txBody>
        </p:sp>
        <p:sp>
          <p:nvSpPr>
            <p:cNvPr id="297071" name="Rectangle 111"/>
            <p:cNvSpPr>
              <a:spLocks noChangeArrowheads="1"/>
            </p:cNvSpPr>
            <p:nvPr/>
          </p:nvSpPr>
          <p:spPr bwMode="auto">
            <a:xfrm rot="16200000">
              <a:off x="252" y="1776"/>
              <a:ext cx="154" cy="1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w</a:t>
              </a:r>
            </a:p>
          </p:txBody>
        </p:sp>
        <p:sp>
          <p:nvSpPr>
            <p:cNvPr id="297072" name="Rectangle 112"/>
            <p:cNvSpPr>
              <a:spLocks noChangeArrowheads="1"/>
            </p:cNvSpPr>
            <p:nvPr/>
          </p:nvSpPr>
          <p:spPr bwMode="auto">
            <a:xfrm rot="16200000">
              <a:off x="264" y="1755"/>
              <a:ext cx="129" cy="1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)</a:t>
              </a:r>
            </a:p>
          </p:txBody>
        </p:sp>
        <p:sp>
          <p:nvSpPr>
            <p:cNvPr id="297073" name="Line 113"/>
            <p:cNvSpPr>
              <a:spLocks noChangeShapeType="1"/>
            </p:cNvSpPr>
            <p:nvPr/>
          </p:nvSpPr>
          <p:spPr bwMode="auto">
            <a:xfrm flipV="1">
              <a:off x="501" y="1495"/>
              <a:ext cx="0" cy="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74" name="Freeform 114"/>
            <p:cNvSpPr>
              <a:spLocks/>
            </p:cNvSpPr>
            <p:nvPr/>
          </p:nvSpPr>
          <p:spPr bwMode="auto">
            <a:xfrm>
              <a:off x="545" y="1499"/>
              <a:ext cx="920" cy="684"/>
            </a:xfrm>
            <a:custGeom>
              <a:avLst/>
              <a:gdLst/>
              <a:ahLst/>
              <a:cxnLst>
                <a:cxn ang="0">
                  <a:pos x="22" y="683"/>
                </a:cxn>
                <a:cxn ang="0">
                  <a:pos x="51" y="683"/>
                </a:cxn>
                <a:cxn ang="0">
                  <a:pos x="80" y="683"/>
                </a:cxn>
                <a:cxn ang="0">
                  <a:pos x="108" y="683"/>
                </a:cxn>
                <a:cxn ang="0">
                  <a:pos x="137" y="683"/>
                </a:cxn>
                <a:cxn ang="0">
                  <a:pos x="162" y="680"/>
                </a:cxn>
                <a:cxn ang="0">
                  <a:pos x="187" y="677"/>
                </a:cxn>
                <a:cxn ang="0">
                  <a:pos x="209" y="667"/>
                </a:cxn>
                <a:cxn ang="0">
                  <a:pos x="228" y="654"/>
                </a:cxn>
                <a:cxn ang="0">
                  <a:pos x="247" y="635"/>
                </a:cxn>
                <a:cxn ang="0">
                  <a:pos x="263" y="616"/>
                </a:cxn>
                <a:cxn ang="0">
                  <a:pos x="273" y="594"/>
                </a:cxn>
                <a:cxn ang="0">
                  <a:pos x="286" y="572"/>
                </a:cxn>
                <a:cxn ang="0">
                  <a:pos x="295" y="550"/>
                </a:cxn>
                <a:cxn ang="0">
                  <a:pos x="305" y="524"/>
                </a:cxn>
                <a:cxn ang="0">
                  <a:pos x="314" y="496"/>
                </a:cxn>
                <a:cxn ang="0">
                  <a:pos x="320" y="467"/>
                </a:cxn>
                <a:cxn ang="0">
                  <a:pos x="330" y="435"/>
                </a:cxn>
                <a:cxn ang="0">
                  <a:pos x="336" y="403"/>
                </a:cxn>
                <a:cxn ang="0">
                  <a:pos x="346" y="369"/>
                </a:cxn>
                <a:cxn ang="0">
                  <a:pos x="355" y="330"/>
                </a:cxn>
                <a:cxn ang="0">
                  <a:pos x="362" y="295"/>
                </a:cxn>
                <a:cxn ang="0">
                  <a:pos x="371" y="257"/>
                </a:cxn>
                <a:cxn ang="0">
                  <a:pos x="381" y="219"/>
                </a:cxn>
                <a:cxn ang="0">
                  <a:pos x="387" y="184"/>
                </a:cxn>
                <a:cxn ang="0">
                  <a:pos x="396" y="149"/>
                </a:cxn>
                <a:cxn ang="0">
                  <a:pos x="403" y="118"/>
                </a:cxn>
                <a:cxn ang="0">
                  <a:pos x="412" y="86"/>
                </a:cxn>
                <a:cxn ang="0">
                  <a:pos x="422" y="57"/>
                </a:cxn>
                <a:cxn ang="0">
                  <a:pos x="431" y="35"/>
                </a:cxn>
                <a:cxn ang="0">
                  <a:pos x="444" y="13"/>
                </a:cxn>
                <a:cxn ang="0">
                  <a:pos x="463" y="0"/>
                </a:cxn>
                <a:cxn ang="0">
                  <a:pos x="479" y="16"/>
                </a:cxn>
                <a:cxn ang="0">
                  <a:pos x="492" y="38"/>
                </a:cxn>
                <a:cxn ang="0">
                  <a:pos x="501" y="64"/>
                </a:cxn>
                <a:cxn ang="0">
                  <a:pos x="511" y="92"/>
                </a:cxn>
                <a:cxn ang="0">
                  <a:pos x="517" y="124"/>
                </a:cxn>
                <a:cxn ang="0">
                  <a:pos x="526" y="156"/>
                </a:cxn>
                <a:cxn ang="0">
                  <a:pos x="533" y="191"/>
                </a:cxn>
                <a:cxn ang="0">
                  <a:pos x="542" y="229"/>
                </a:cxn>
                <a:cxn ang="0">
                  <a:pos x="552" y="267"/>
                </a:cxn>
                <a:cxn ang="0">
                  <a:pos x="558" y="302"/>
                </a:cxn>
                <a:cxn ang="0">
                  <a:pos x="568" y="340"/>
                </a:cxn>
                <a:cxn ang="0">
                  <a:pos x="574" y="375"/>
                </a:cxn>
                <a:cxn ang="0">
                  <a:pos x="583" y="410"/>
                </a:cxn>
                <a:cxn ang="0">
                  <a:pos x="593" y="442"/>
                </a:cxn>
                <a:cxn ang="0">
                  <a:pos x="599" y="473"/>
                </a:cxn>
                <a:cxn ang="0">
                  <a:pos x="609" y="502"/>
                </a:cxn>
                <a:cxn ang="0">
                  <a:pos x="618" y="531"/>
                </a:cxn>
                <a:cxn ang="0">
                  <a:pos x="628" y="553"/>
                </a:cxn>
                <a:cxn ang="0">
                  <a:pos x="637" y="575"/>
                </a:cxn>
                <a:cxn ang="0">
                  <a:pos x="647" y="600"/>
                </a:cxn>
                <a:cxn ang="0">
                  <a:pos x="659" y="623"/>
                </a:cxn>
                <a:cxn ang="0">
                  <a:pos x="675" y="642"/>
                </a:cxn>
                <a:cxn ang="0">
                  <a:pos x="694" y="658"/>
                </a:cxn>
                <a:cxn ang="0">
                  <a:pos x="717" y="670"/>
                </a:cxn>
                <a:cxn ang="0">
                  <a:pos x="739" y="677"/>
                </a:cxn>
                <a:cxn ang="0">
                  <a:pos x="761" y="683"/>
                </a:cxn>
                <a:cxn ang="0">
                  <a:pos x="789" y="683"/>
                </a:cxn>
                <a:cxn ang="0">
                  <a:pos x="818" y="683"/>
                </a:cxn>
                <a:cxn ang="0">
                  <a:pos x="846" y="683"/>
                </a:cxn>
                <a:cxn ang="0">
                  <a:pos x="875" y="683"/>
                </a:cxn>
                <a:cxn ang="0">
                  <a:pos x="904" y="683"/>
                </a:cxn>
              </a:cxnLst>
              <a:rect l="0" t="0" r="r" b="b"/>
              <a:pathLst>
                <a:path w="920" h="684">
                  <a:moveTo>
                    <a:pt x="0" y="683"/>
                  </a:moveTo>
                  <a:lnTo>
                    <a:pt x="0" y="683"/>
                  </a:lnTo>
                  <a:lnTo>
                    <a:pt x="3" y="683"/>
                  </a:lnTo>
                  <a:lnTo>
                    <a:pt x="7" y="683"/>
                  </a:lnTo>
                  <a:lnTo>
                    <a:pt x="10" y="683"/>
                  </a:lnTo>
                  <a:lnTo>
                    <a:pt x="13" y="683"/>
                  </a:lnTo>
                  <a:lnTo>
                    <a:pt x="16" y="683"/>
                  </a:lnTo>
                  <a:lnTo>
                    <a:pt x="19" y="683"/>
                  </a:lnTo>
                  <a:lnTo>
                    <a:pt x="22" y="683"/>
                  </a:lnTo>
                  <a:lnTo>
                    <a:pt x="26" y="683"/>
                  </a:lnTo>
                  <a:lnTo>
                    <a:pt x="29" y="683"/>
                  </a:lnTo>
                  <a:lnTo>
                    <a:pt x="32" y="683"/>
                  </a:lnTo>
                  <a:lnTo>
                    <a:pt x="35" y="683"/>
                  </a:lnTo>
                  <a:lnTo>
                    <a:pt x="38" y="683"/>
                  </a:lnTo>
                  <a:lnTo>
                    <a:pt x="42" y="683"/>
                  </a:lnTo>
                  <a:lnTo>
                    <a:pt x="45" y="683"/>
                  </a:lnTo>
                  <a:lnTo>
                    <a:pt x="48" y="683"/>
                  </a:lnTo>
                  <a:lnTo>
                    <a:pt x="51" y="683"/>
                  </a:lnTo>
                  <a:lnTo>
                    <a:pt x="54" y="683"/>
                  </a:lnTo>
                  <a:lnTo>
                    <a:pt x="57" y="683"/>
                  </a:lnTo>
                  <a:lnTo>
                    <a:pt x="61" y="683"/>
                  </a:lnTo>
                  <a:lnTo>
                    <a:pt x="64" y="683"/>
                  </a:lnTo>
                  <a:lnTo>
                    <a:pt x="67" y="683"/>
                  </a:lnTo>
                  <a:lnTo>
                    <a:pt x="70" y="683"/>
                  </a:lnTo>
                  <a:lnTo>
                    <a:pt x="73" y="683"/>
                  </a:lnTo>
                  <a:lnTo>
                    <a:pt x="76" y="683"/>
                  </a:lnTo>
                  <a:lnTo>
                    <a:pt x="80" y="683"/>
                  </a:lnTo>
                  <a:lnTo>
                    <a:pt x="83" y="683"/>
                  </a:lnTo>
                  <a:lnTo>
                    <a:pt x="86" y="683"/>
                  </a:lnTo>
                  <a:lnTo>
                    <a:pt x="89" y="683"/>
                  </a:lnTo>
                  <a:lnTo>
                    <a:pt x="92" y="683"/>
                  </a:lnTo>
                  <a:lnTo>
                    <a:pt x="95" y="683"/>
                  </a:lnTo>
                  <a:lnTo>
                    <a:pt x="99" y="683"/>
                  </a:lnTo>
                  <a:lnTo>
                    <a:pt x="102" y="683"/>
                  </a:lnTo>
                  <a:lnTo>
                    <a:pt x="105" y="683"/>
                  </a:lnTo>
                  <a:lnTo>
                    <a:pt x="108" y="683"/>
                  </a:lnTo>
                  <a:lnTo>
                    <a:pt x="111" y="683"/>
                  </a:lnTo>
                  <a:lnTo>
                    <a:pt x="114" y="683"/>
                  </a:lnTo>
                  <a:lnTo>
                    <a:pt x="118" y="683"/>
                  </a:lnTo>
                  <a:lnTo>
                    <a:pt x="121" y="683"/>
                  </a:lnTo>
                  <a:lnTo>
                    <a:pt x="124" y="683"/>
                  </a:lnTo>
                  <a:lnTo>
                    <a:pt x="127" y="683"/>
                  </a:lnTo>
                  <a:lnTo>
                    <a:pt x="130" y="683"/>
                  </a:lnTo>
                  <a:lnTo>
                    <a:pt x="133" y="683"/>
                  </a:lnTo>
                  <a:lnTo>
                    <a:pt x="137" y="683"/>
                  </a:lnTo>
                  <a:lnTo>
                    <a:pt x="140" y="683"/>
                  </a:lnTo>
                  <a:lnTo>
                    <a:pt x="143" y="683"/>
                  </a:lnTo>
                  <a:lnTo>
                    <a:pt x="146" y="683"/>
                  </a:lnTo>
                  <a:lnTo>
                    <a:pt x="149" y="683"/>
                  </a:lnTo>
                  <a:lnTo>
                    <a:pt x="152" y="683"/>
                  </a:lnTo>
                  <a:lnTo>
                    <a:pt x="156" y="683"/>
                  </a:lnTo>
                  <a:lnTo>
                    <a:pt x="159" y="683"/>
                  </a:lnTo>
                  <a:lnTo>
                    <a:pt x="159" y="680"/>
                  </a:lnTo>
                  <a:lnTo>
                    <a:pt x="162" y="680"/>
                  </a:lnTo>
                  <a:lnTo>
                    <a:pt x="165" y="680"/>
                  </a:lnTo>
                  <a:lnTo>
                    <a:pt x="168" y="680"/>
                  </a:lnTo>
                  <a:lnTo>
                    <a:pt x="171" y="680"/>
                  </a:lnTo>
                  <a:lnTo>
                    <a:pt x="175" y="680"/>
                  </a:lnTo>
                  <a:lnTo>
                    <a:pt x="178" y="680"/>
                  </a:lnTo>
                  <a:lnTo>
                    <a:pt x="178" y="677"/>
                  </a:lnTo>
                  <a:lnTo>
                    <a:pt x="181" y="677"/>
                  </a:lnTo>
                  <a:lnTo>
                    <a:pt x="184" y="677"/>
                  </a:lnTo>
                  <a:lnTo>
                    <a:pt x="187" y="677"/>
                  </a:lnTo>
                  <a:lnTo>
                    <a:pt x="190" y="677"/>
                  </a:lnTo>
                  <a:lnTo>
                    <a:pt x="190" y="673"/>
                  </a:lnTo>
                  <a:lnTo>
                    <a:pt x="194" y="673"/>
                  </a:lnTo>
                  <a:lnTo>
                    <a:pt x="197" y="673"/>
                  </a:lnTo>
                  <a:lnTo>
                    <a:pt x="200" y="673"/>
                  </a:lnTo>
                  <a:lnTo>
                    <a:pt x="200" y="670"/>
                  </a:lnTo>
                  <a:lnTo>
                    <a:pt x="203" y="670"/>
                  </a:lnTo>
                  <a:lnTo>
                    <a:pt x="206" y="670"/>
                  </a:lnTo>
                  <a:lnTo>
                    <a:pt x="209" y="667"/>
                  </a:lnTo>
                  <a:lnTo>
                    <a:pt x="213" y="667"/>
                  </a:lnTo>
                  <a:lnTo>
                    <a:pt x="216" y="664"/>
                  </a:lnTo>
                  <a:lnTo>
                    <a:pt x="219" y="664"/>
                  </a:lnTo>
                  <a:lnTo>
                    <a:pt x="219" y="661"/>
                  </a:lnTo>
                  <a:lnTo>
                    <a:pt x="222" y="661"/>
                  </a:lnTo>
                  <a:lnTo>
                    <a:pt x="225" y="661"/>
                  </a:lnTo>
                  <a:lnTo>
                    <a:pt x="225" y="658"/>
                  </a:lnTo>
                  <a:lnTo>
                    <a:pt x="228" y="658"/>
                  </a:lnTo>
                  <a:lnTo>
                    <a:pt x="228" y="654"/>
                  </a:lnTo>
                  <a:lnTo>
                    <a:pt x="232" y="654"/>
                  </a:lnTo>
                  <a:lnTo>
                    <a:pt x="232" y="651"/>
                  </a:lnTo>
                  <a:lnTo>
                    <a:pt x="235" y="651"/>
                  </a:lnTo>
                  <a:lnTo>
                    <a:pt x="238" y="648"/>
                  </a:lnTo>
                  <a:lnTo>
                    <a:pt x="238" y="645"/>
                  </a:lnTo>
                  <a:lnTo>
                    <a:pt x="241" y="645"/>
                  </a:lnTo>
                  <a:lnTo>
                    <a:pt x="244" y="642"/>
                  </a:lnTo>
                  <a:lnTo>
                    <a:pt x="247" y="639"/>
                  </a:lnTo>
                  <a:lnTo>
                    <a:pt x="247" y="635"/>
                  </a:lnTo>
                  <a:lnTo>
                    <a:pt x="251" y="635"/>
                  </a:lnTo>
                  <a:lnTo>
                    <a:pt x="251" y="632"/>
                  </a:lnTo>
                  <a:lnTo>
                    <a:pt x="254" y="632"/>
                  </a:lnTo>
                  <a:lnTo>
                    <a:pt x="254" y="629"/>
                  </a:lnTo>
                  <a:lnTo>
                    <a:pt x="257" y="626"/>
                  </a:lnTo>
                  <a:lnTo>
                    <a:pt x="257" y="623"/>
                  </a:lnTo>
                  <a:lnTo>
                    <a:pt x="260" y="623"/>
                  </a:lnTo>
                  <a:lnTo>
                    <a:pt x="260" y="619"/>
                  </a:lnTo>
                  <a:lnTo>
                    <a:pt x="263" y="616"/>
                  </a:lnTo>
                  <a:lnTo>
                    <a:pt x="263" y="613"/>
                  </a:lnTo>
                  <a:lnTo>
                    <a:pt x="267" y="613"/>
                  </a:lnTo>
                  <a:lnTo>
                    <a:pt x="267" y="610"/>
                  </a:lnTo>
                  <a:lnTo>
                    <a:pt x="267" y="607"/>
                  </a:lnTo>
                  <a:lnTo>
                    <a:pt x="270" y="607"/>
                  </a:lnTo>
                  <a:lnTo>
                    <a:pt x="270" y="604"/>
                  </a:lnTo>
                  <a:lnTo>
                    <a:pt x="273" y="600"/>
                  </a:lnTo>
                  <a:lnTo>
                    <a:pt x="273" y="597"/>
                  </a:lnTo>
                  <a:lnTo>
                    <a:pt x="273" y="594"/>
                  </a:lnTo>
                  <a:lnTo>
                    <a:pt x="276" y="594"/>
                  </a:lnTo>
                  <a:lnTo>
                    <a:pt x="276" y="591"/>
                  </a:lnTo>
                  <a:lnTo>
                    <a:pt x="279" y="588"/>
                  </a:lnTo>
                  <a:lnTo>
                    <a:pt x="279" y="585"/>
                  </a:lnTo>
                  <a:lnTo>
                    <a:pt x="282" y="581"/>
                  </a:lnTo>
                  <a:lnTo>
                    <a:pt x="282" y="578"/>
                  </a:lnTo>
                  <a:lnTo>
                    <a:pt x="282" y="575"/>
                  </a:lnTo>
                  <a:lnTo>
                    <a:pt x="286" y="575"/>
                  </a:lnTo>
                  <a:lnTo>
                    <a:pt x="286" y="572"/>
                  </a:lnTo>
                  <a:lnTo>
                    <a:pt x="286" y="569"/>
                  </a:lnTo>
                  <a:lnTo>
                    <a:pt x="289" y="569"/>
                  </a:lnTo>
                  <a:lnTo>
                    <a:pt x="289" y="565"/>
                  </a:lnTo>
                  <a:lnTo>
                    <a:pt x="289" y="562"/>
                  </a:lnTo>
                  <a:lnTo>
                    <a:pt x="292" y="559"/>
                  </a:lnTo>
                  <a:lnTo>
                    <a:pt x="292" y="556"/>
                  </a:lnTo>
                  <a:lnTo>
                    <a:pt x="292" y="553"/>
                  </a:lnTo>
                  <a:lnTo>
                    <a:pt x="295" y="553"/>
                  </a:lnTo>
                  <a:lnTo>
                    <a:pt x="295" y="550"/>
                  </a:lnTo>
                  <a:lnTo>
                    <a:pt x="295" y="546"/>
                  </a:lnTo>
                  <a:lnTo>
                    <a:pt x="295" y="543"/>
                  </a:lnTo>
                  <a:lnTo>
                    <a:pt x="298" y="543"/>
                  </a:lnTo>
                  <a:lnTo>
                    <a:pt x="298" y="540"/>
                  </a:lnTo>
                  <a:lnTo>
                    <a:pt x="298" y="537"/>
                  </a:lnTo>
                  <a:lnTo>
                    <a:pt x="301" y="534"/>
                  </a:lnTo>
                  <a:lnTo>
                    <a:pt x="301" y="531"/>
                  </a:lnTo>
                  <a:lnTo>
                    <a:pt x="301" y="527"/>
                  </a:lnTo>
                  <a:lnTo>
                    <a:pt x="305" y="524"/>
                  </a:lnTo>
                  <a:lnTo>
                    <a:pt x="305" y="521"/>
                  </a:lnTo>
                  <a:lnTo>
                    <a:pt x="305" y="518"/>
                  </a:lnTo>
                  <a:lnTo>
                    <a:pt x="308" y="515"/>
                  </a:lnTo>
                  <a:lnTo>
                    <a:pt x="308" y="511"/>
                  </a:lnTo>
                  <a:lnTo>
                    <a:pt x="308" y="508"/>
                  </a:lnTo>
                  <a:lnTo>
                    <a:pt x="311" y="505"/>
                  </a:lnTo>
                  <a:lnTo>
                    <a:pt x="311" y="502"/>
                  </a:lnTo>
                  <a:lnTo>
                    <a:pt x="311" y="499"/>
                  </a:lnTo>
                  <a:lnTo>
                    <a:pt x="314" y="496"/>
                  </a:lnTo>
                  <a:lnTo>
                    <a:pt x="314" y="492"/>
                  </a:lnTo>
                  <a:lnTo>
                    <a:pt x="314" y="489"/>
                  </a:lnTo>
                  <a:lnTo>
                    <a:pt x="317" y="486"/>
                  </a:lnTo>
                  <a:lnTo>
                    <a:pt x="317" y="483"/>
                  </a:lnTo>
                  <a:lnTo>
                    <a:pt x="317" y="480"/>
                  </a:lnTo>
                  <a:lnTo>
                    <a:pt x="317" y="477"/>
                  </a:lnTo>
                  <a:lnTo>
                    <a:pt x="320" y="473"/>
                  </a:lnTo>
                  <a:lnTo>
                    <a:pt x="320" y="470"/>
                  </a:lnTo>
                  <a:lnTo>
                    <a:pt x="320" y="467"/>
                  </a:lnTo>
                  <a:lnTo>
                    <a:pt x="324" y="464"/>
                  </a:lnTo>
                  <a:lnTo>
                    <a:pt x="324" y="461"/>
                  </a:lnTo>
                  <a:lnTo>
                    <a:pt x="324" y="454"/>
                  </a:lnTo>
                  <a:lnTo>
                    <a:pt x="324" y="451"/>
                  </a:lnTo>
                  <a:lnTo>
                    <a:pt x="327" y="448"/>
                  </a:lnTo>
                  <a:lnTo>
                    <a:pt x="327" y="445"/>
                  </a:lnTo>
                  <a:lnTo>
                    <a:pt x="327" y="442"/>
                  </a:lnTo>
                  <a:lnTo>
                    <a:pt x="330" y="438"/>
                  </a:lnTo>
                  <a:lnTo>
                    <a:pt x="330" y="435"/>
                  </a:lnTo>
                  <a:lnTo>
                    <a:pt x="330" y="432"/>
                  </a:lnTo>
                  <a:lnTo>
                    <a:pt x="330" y="429"/>
                  </a:lnTo>
                  <a:lnTo>
                    <a:pt x="333" y="426"/>
                  </a:lnTo>
                  <a:lnTo>
                    <a:pt x="333" y="419"/>
                  </a:lnTo>
                  <a:lnTo>
                    <a:pt x="333" y="416"/>
                  </a:lnTo>
                  <a:lnTo>
                    <a:pt x="336" y="413"/>
                  </a:lnTo>
                  <a:lnTo>
                    <a:pt x="336" y="410"/>
                  </a:lnTo>
                  <a:lnTo>
                    <a:pt x="336" y="407"/>
                  </a:lnTo>
                  <a:lnTo>
                    <a:pt x="336" y="403"/>
                  </a:lnTo>
                  <a:lnTo>
                    <a:pt x="339" y="397"/>
                  </a:lnTo>
                  <a:lnTo>
                    <a:pt x="339" y="394"/>
                  </a:lnTo>
                  <a:lnTo>
                    <a:pt x="339" y="391"/>
                  </a:lnTo>
                  <a:lnTo>
                    <a:pt x="343" y="388"/>
                  </a:lnTo>
                  <a:lnTo>
                    <a:pt x="343" y="384"/>
                  </a:lnTo>
                  <a:lnTo>
                    <a:pt x="343" y="378"/>
                  </a:lnTo>
                  <a:lnTo>
                    <a:pt x="346" y="375"/>
                  </a:lnTo>
                  <a:lnTo>
                    <a:pt x="346" y="372"/>
                  </a:lnTo>
                  <a:lnTo>
                    <a:pt x="346" y="369"/>
                  </a:lnTo>
                  <a:lnTo>
                    <a:pt x="346" y="362"/>
                  </a:lnTo>
                  <a:lnTo>
                    <a:pt x="349" y="359"/>
                  </a:lnTo>
                  <a:lnTo>
                    <a:pt x="349" y="356"/>
                  </a:lnTo>
                  <a:lnTo>
                    <a:pt x="349" y="353"/>
                  </a:lnTo>
                  <a:lnTo>
                    <a:pt x="352" y="346"/>
                  </a:lnTo>
                  <a:lnTo>
                    <a:pt x="352" y="343"/>
                  </a:lnTo>
                  <a:lnTo>
                    <a:pt x="352" y="340"/>
                  </a:lnTo>
                  <a:lnTo>
                    <a:pt x="352" y="337"/>
                  </a:lnTo>
                  <a:lnTo>
                    <a:pt x="355" y="330"/>
                  </a:lnTo>
                  <a:lnTo>
                    <a:pt x="355" y="327"/>
                  </a:lnTo>
                  <a:lnTo>
                    <a:pt x="355" y="324"/>
                  </a:lnTo>
                  <a:lnTo>
                    <a:pt x="358" y="318"/>
                  </a:lnTo>
                  <a:lnTo>
                    <a:pt x="358" y="314"/>
                  </a:lnTo>
                  <a:lnTo>
                    <a:pt x="358" y="311"/>
                  </a:lnTo>
                  <a:lnTo>
                    <a:pt x="358" y="308"/>
                  </a:lnTo>
                  <a:lnTo>
                    <a:pt x="362" y="302"/>
                  </a:lnTo>
                  <a:lnTo>
                    <a:pt x="362" y="299"/>
                  </a:lnTo>
                  <a:lnTo>
                    <a:pt x="362" y="295"/>
                  </a:lnTo>
                  <a:lnTo>
                    <a:pt x="365" y="289"/>
                  </a:lnTo>
                  <a:lnTo>
                    <a:pt x="365" y="286"/>
                  </a:lnTo>
                  <a:lnTo>
                    <a:pt x="365" y="283"/>
                  </a:lnTo>
                  <a:lnTo>
                    <a:pt x="365" y="276"/>
                  </a:lnTo>
                  <a:lnTo>
                    <a:pt x="368" y="273"/>
                  </a:lnTo>
                  <a:lnTo>
                    <a:pt x="368" y="270"/>
                  </a:lnTo>
                  <a:lnTo>
                    <a:pt x="368" y="267"/>
                  </a:lnTo>
                  <a:lnTo>
                    <a:pt x="371" y="260"/>
                  </a:lnTo>
                  <a:lnTo>
                    <a:pt x="371" y="257"/>
                  </a:lnTo>
                  <a:lnTo>
                    <a:pt x="371" y="254"/>
                  </a:lnTo>
                  <a:lnTo>
                    <a:pt x="371" y="248"/>
                  </a:lnTo>
                  <a:lnTo>
                    <a:pt x="374" y="245"/>
                  </a:lnTo>
                  <a:lnTo>
                    <a:pt x="374" y="241"/>
                  </a:lnTo>
                  <a:lnTo>
                    <a:pt x="374" y="235"/>
                  </a:lnTo>
                  <a:lnTo>
                    <a:pt x="377" y="232"/>
                  </a:lnTo>
                  <a:lnTo>
                    <a:pt x="377" y="229"/>
                  </a:lnTo>
                  <a:lnTo>
                    <a:pt x="377" y="226"/>
                  </a:lnTo>
                  <a:lnTo>
                    <a:pt x="381" y="219"/>
                  </a:lnTo>
                  <a:lnTo>
                    <a:pt x="381" y="216"/>
                  </a:lnTo>
                  <a:lnTo>
                    <a:pt x="381" y="213"/>
                  </a:lnTo>
                  <a:lnTo>
                    <a:pt x="381" y="206"/>
                  </a:lnTo>
                  <a:lnTo>
                    <a:pt x="384" y="203"/>
                  </a:lnTo>
                  <a:lnTo>
                    <a:pt x="384" y="200"/>
                  </a:lnTo>
                  <a:lnTo>
                    <a:pt x="384" y="197"/>
                  </a:lnTo>
                  <a:lnTo>
                    <a:pt x="387" y="191"/>
                  </a:lnTo>
                  <a:lnTo>
                    <a:pt x="387" y="187"/>
                  </a:lnTo>
                  <a:lnTo>
                    <a:pt x="387" y="184"/>
                  </a:lnTo>
                  <a:lnTo>
                    <a:pt x="387" y="181"/>
                  </a:lnTo>
                  <a:lnTo>
                    <a:pt x="390" y="175"/>
                  </a:lnTo>
                  <a:lnTo>
                    <a:pt x="390" y="172"/>
                  </a:lnTo>
                  <a:lnTo>
                    <a:pt x="390" y="168"/>
                  </a:lnTo>
                  <a:lnTo>
                    <a:pt x="393" y="165"/>
                  </a:lnTo>
                  <a:lnTo>
                    <a:pt x="393" y="159"/>
                  </a:lnTo>
                  <a:lnTo>
                    <a:pt x="393" y="156"/>
                  </a:lnTo>
                  <a:lnTo>
                    <a:pt x="393" y="152"/>
                  </a:lnTo>
                  <a:lnTo>
                    <a:pt x="396" y="149"/>
                  </a:lnTo>
                  <a:lnTo>
                    <a:pt x="396" y="146"/>
                  </a:lnTo>
                  <a:lnTo>
                    <a:pt x="396" y="143"/>
                  </a:lnTo>
                  <a:lnTo>
                    <a:pt x="400" y="137"/>
                  </a:lnTo>
                  <a:lnTo>
                    <a:pt x="400" y="133"/>
                  </a:lnTo>
                  <a:lnTo>
                    <a:pt x="400" y="130"/>
                  </a:lnTo>
                  <a:lnTo>
                    <a:pt x="400" y="127"/>
                  </a:lnTo>
                  <a:lnTo>
                    <a:pt x="403" y="124"/>
                  </a:lnTo>
                  <a:lnTo>
                    <a:pt x="403" y="121"/>
                  </a:lnTo>
                  <a:lnTo>
                    <a:pt x="403" y="118"/>
                  </a:lnTo>
                  <a:lnTo>
                    <a:pt x="406" y="114"/>
                  </a:lnTo>
                  <a:lnTo>
                    <a:pt x="406" y="108"/>
                  </a:lnTo>
                  <a:lnTo>
                    <a:pt x="406" y="105"/>
                  </a:lnTo>
                  <a:lnTo>
                    <a:pt x="406" y="102"/>
                  </a:lnTo>
                  <a:lnTo>
                    <a:pt x="409" y="98"/>
                  </a:lnTo>
                  <a:lnTo>
                    <a:pt x="409" y="95"/>
                  </a:lnTo>
                  <a:lnTo>
                    <a:pt x="409" y="92"/>
                  </a:lnTo>
                  <a:lnTo>
                    <a:pt x="412" y="89"/>
                  </a:lnTo>
                  <a:lnTo>
                    <a:pt x="412" y="86"/>
                  </a:lnTo>
                  <a:lnTo>
                    <a:pt x="412" y="83"/>
                  </a:lnTo>
                  <a:lnTo>
                    <a:pt x="415" y="79"/>
                  </a:lnTo>
                  <a:lnTo>
                    <a:pt x="415" y="76"/>
                  </a:lnTo>
                  <a:lnTo>
                    <a:pt x="415" y="73"/>
                  </a:lnTo>
                  <a:lnTo>
                    <a:pt x="419" y="70"/>
                  </a:lnTo>
                  <a:lnTo>
                    <a:pt x="419" y="67"/>
                  </a:lnTo>
                  <a:lnTo>
                    <a:pt x="419" y="64"/>
                  </a:lnTo>
                  <a:lnTo>
                    <a:pt x="422" y="60"/>
                  </a:lnTo>
                  <a:lnTo>
                    <a:pt x="422" y="57"/>
                  </a:lnTo>
                  <a:lnTo>
                    <a:pt x="422" y="54"/>
                  </a:lnTo>
                  <a:lnTo>
                    <a:pt x="425" y="51"/>
                  </a:lnTo>
                  <a:lnTo>
                    <a:pt x="425" y="48"/>
                  </a:lnTo>
                  <a:lnTo>
                    <a:pt x="425" y="44"/>
                  </a:lnTo>
                  <a:lnTo>
                    <a:pt x="428" y="44"/>
                  </a:lnTo>
                  <a:lnTo>
                    <a:pt x="428" y="41"/>
                  </a:lnTo>
                  <a:lnTo>
                    <a:pt x="428" y="38"/>
                  </a:lnTo>
                  <a:lnTo>
                    <a:pt x="428" y="35"/>
                  </a:lnTo>
                  <a:lnTo>
                    <a:pt x="431" y="35"/>
                  </a:lnTo>
                  <a:lnTo>
                    <a:pt x="431" y="32"/>
                  </a:lnTo>
                  <a:lnTo>
                    <a:pt x="434" y="29"/>
                  </a:lnTo>
                  <a:lnTo>
                    <a:pt x="434" y="25"/>
                  </a:lnTo>
                  <a:lnTo>
                    <a:pt x="434" y="22"/>
                  </a:lnTo>
                  <a:lnTo>
                    <a:pt x="438" y="22"/>
                  </a:lnTo>
                  <a:lnTo>
                    <a:pt x="438" y="19"/>
                  </a:lnTo>
                  <a:lnTo>
                    <a:pt x="441" y="16"/>
                  </a:lnTo>
                  <a:lnTo>
                    <a:pt x="441" y="13"/>
                  </a:lnTo>
                  <a:lnTo>
                    <a:pt x="444" y="13"/>
                  </a:lnTo>
                  <a:lnTo>
                    <a:pt x="444" y="10"/>
                  </a:lnTo>
                  <a:lnTo>
                    <a:pt x="447" y="6"/>
                  </a:lnTo>
                  <a:lnTo>
                    <a:pt x="450" y="6"/>
                  </a:lnTo>
                  <a:lnTo>
                    <a:pt x="450" y="3"/>
                  </a:lnTo>
                  <a:lnTo>
                    <a:pt x="453" y="3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0" y="0"/>
                  </a:lnTo>
                  <a:lnTo>
                    <a:pt x="463" y="0"/>
                  </a:lnTo>
                  <a:lnTo>
                    <a:pt x="466" y="0"/>
                  </a:lnTo>
                  <a:lnTo>
                    <a:pt x="466" y="3"/>
                  </a:lnTo>
                  <a:lnTo>
                    <a:pt x="469" y="3"/>
                  </a:lnTo>
                  <a:lnTo>
                    <a:pt x="469" y="6"/>
                  </a:lnTo>
                  <a:lnTo>
                    <a:pt x="473" y="6"/>
                  </a:lnTo>
                  <a:lnTo>
                    <a:pt x="476" y="10"/>
                  </a:lnTo>
                  <a:lnTo>
                    <a:pt x="476" y="13"/>
                  </a:lnTo>
                  <a:lnTo>
                    <a:pt x="479" y="13"/>
                  </a:lnTo>
                  <a:lnTo>
                    <a:pt x="479" y="16"/>
                  </a:lnTo>
                  <a:lnTo>
                    <a:pt x="482" y="19"/>
                  </a:lnTo>
                  <a:lnTo>
                    <a:pt x="482" y="22"/>
                  </a:lnTo>
                  <a:lnTo>
                    <a:pt x="485" y="22"/>
                  </a:lnTo>
                  <a:lnTo>
                    <a:pt x="485" y="25"/>
                  </a:lnTo>
                  <a:lnTo>
                    <a:pt x="485" y="29"/>
                  </a:lnTo>
                  <a:lnTo>
                    <a:pt x="488" y="32"/>
                  </a:lnTo>
                  <a:lnTo>
                    <a:pt x="488" y="35"/>
                  </a:lnTo>
                  <a:lnTo>
                    <a:pt x="492" y="35"/>
                  </a:lnTo>
                  <a:lnTo>
                    <a:pt x="492" y="38"/>
                  </a:lnTo>
                  <a:lnTo>
                    <a:pt x="492" y="41"/>
                  </a:lnTo>
                  <a:lnTo>
                    <a:pt x="492" y="44"/>
                  </a:lnTo>
                  <a:lnTo>
                    <a:pt x="495" y="44"/>
                  </a:lnTo>
                  <a:lnTo>
                    <a:pt x="495" y="48"/>
                  </a:lnTo>
                  <a:lnTo>
                    <a:pt x="495" y="51"/>
                  </a:lnTo>
                  <a:lnTo>
                    <a:pt x="498" y="54"/>
                  </a:lnTo>
                  <a:lnTo>
                    <a:pt x="498" y="57"/>
                  </a:lnTo>
                  <a:lnTo>
                    <a:pt x="498" y="60"/>
                  </a:lnTo>
                  <a:lnTo>
                    <a:pt x="501" y="64"/>
                  </a:lnTo>
                  <a:lnTo>
                    <a:pt x="501" y="67"/>
                  </a:lnTo>
                  <a:lnTo>
                    <a:pt x="501" y="70"/>
                  </a:lnTo>
                  <a:lnTo>
                    <a:pt x="504" y="73"/>
                  </a:lnTo>
                  <a:lnTo>
                    <a:pt x="504" y="76"/>
                  </a:lnTo>
                  <a:lnTo>
                    <a:pt x="504" y="79"/>
                  </a:lnTo>
                  <a:lnTo>
                    <a:pt x="507" y="83"/>
                  </a:lnTo>
                  <a:lnTo>
                    <a:pt x="507" y="86"/>
                  </a:lnTo>
                  <a:lnTo>
                    <a:pt x="507" y="89"/>
                  </a:lnTo>
                  <a:lnTo>
                    <a:pt x="511" y="92"/>
                  </a:lnTo>
                  <a:lnTo>
                    <a:pt x="511" y="95"/>
                  </a:lnTo>
                  <a:lnTo>
                    <a:pt x="511" y="98"/>
                  </a:lnTo>
                  <a:lnTo>
                    <a:pt x="514" y="102"/>
                  </a:lnTo>
                  <a:lnTo>
                    <a:pt x="514" y="105"/>
                  </a:lnTo>
                  <a:lnTo>
                    <a:pt x="514" y="108"/>
                  </a:lnTo>
                  <a:lnTo>
                    <a:pt x="514" y="114"/>
                  </a:lnTo>
                  <a:lnTo>
                    <a:pt x="517" y="118"/>
                  </a:lnTo>
                  <a:lnTo>
                    <a:pt x="517" y="121"/>
                  </a:lnTo>
                  <a:lnTo>
                    <a:pt x="517" y="124"/>
                  </a:lnTo>
                  <a:lnTo>
                    <a:pt x="520" y="127"/>
                  </a:lnTo>
                  <a:lnTo>
                    <a:pt x="520" y="130"/>
                  </a:lnTo>
                  <a:lnTo>
                    <a:pt x="520" y="133"/>
                  </a:lnTo>
                  <a:lnTo>
                    <a:pt x="520" y="137"/>
                  </a:lnTo>
                  <a:lnTo>
                    <a:pt x="523" y="143"/>
                  </a:lnTo>
                  <a:lnTo>
                    <a:pt x="523" y="146"/>
                  </a:lnTo>
                  <a:lnTo>
                    <a:pt x="523" y="149"/>
                  </a:lnTo>
                  <a:lnTo>
                    <a:pt x="526" y="152"/>
                  </a:lnTo>
                  <a:lnTo>
                    <a:pt x="526" y="156"/>
                  </a:lnTo>
                  <a:lnTo>
                    <a:pt x="526" y="159"/>
                  </a:lnTo>
                  <a:lnTo>
                    <a:pt x="526" y="165"/>
                  </a:lnTo>
                  <a:lnTo>
                    <a:pt x="530" y="168"/>
                  </a:lnTo>
                  <a:lnTo>
                    <a:pt x="530" y="172"/>
                  </a:lnTo>
                  <a:lnTo>
                    <a:pt x="530" y="175"/>
                  </a:lnTo>
                  <a:lnTo>
                    <a:pt x="533" y="181"/>
                  </a:lnTo>
                  <a:lnTo>
                    <a:pt x="533" y="184"/>
                  </a:lnTo>
                  <a:lnTo>
                    <a:pt x="533" y="187"/>
                  </a:lnTo>
                  <a:lnTo>
                    <a:pt x="533" y="191"/>
                  </a:lnTo>
                  <a:lnTo>
                    <a:pt x="536" y="197"/>
                  </a:lnTo>
                  <a:lnTo>
                    <a:pt x="536" y="200"/>
                  </a:lnTo>
                  <a:lnTo>
                    <a:pt x="536" y="203"/>
                  </a:lnTo>
                  <a:lnTo>
                    <a:pt x="539" y="206"/>
                  </a:lnTo>
                  <a:lnTo>
                    <a:pt x="539" y="213"/>
                  </a:lnTo>
                  <a:lnTo>
                    <a:pt x="539" y="216"/>
                  </a:lnTo>
                  <a:lnTo>
                    <a:pt x="539" y="219"/>
                  </a:lnTo>
                  <a:lnTo>
                    <a:pt x="542" y="226"/>
                  </a:lnTo>
                  <a:lnTo>
                    <a:pt x="542" y="229"/>
                  </a:lnTo>
                  <a:lnTo>
                    <a:pt x="542" y="232"/>
                  </a:lnTo>
                  <a:lnTo>
                    <a:pt x="545" y="235"/>
                  </a:lnTo>
                  <a:lnTo>
                    <a:pt x="545" y="241"/>
                  </a:lnTo>
                  <a:lnTo>
                    <a:pt x="545" y="245"/>
                  </a:lnTo>
                  <a:lnTo>
                    <a:pt x="549" y="248"/>
                  </a:lnTo>
                  <a:lnTo>
                    <a:pt x="549" y="254"/>
                  </a:lnTo>
                  <a:lnTo>
                    <a:pt x="549" y="257"/>
                  </a:lnTo>
                  <a:lnTo>
                    <a:pt x="549" y="260"/>
                  </a:lnTo>
                  <a:lnTo>
                    <a:pt x="552" y="267"/>
                  </a:lnTo>
                  <a:lnTo>
                    <a:pt x="552" y="270"/>
                  </a:lnTo>
                  <a:lnTo>
                    <a:pt x="552" y="273"/>
                  </a:lnTo>
                  <a:lnTo>
                    <a:pt x="555" y="276"/>
                  </a:lnTo>
                  <a:lnTo>
                    <a:pt x="555" y="283"/>
                  </a:lnTo>
                  <a:lnTo>
                    <a:pt x="555" y="286"/>
                  </a:lnTo>
                  <a:lnTo>
                    <a:pt x="555" y="289"/>
                  </a:lnTo>
                  <a:lnTo>
                    <a:pt x="558" y="295"/>
                  </a:lnTo>
                  <a:lnTo>
                    <a:pt x="558" y="299"/>
                  </a:lnTo>
                  <a:lnTo>
                    <a:pt x="558" y="302"/>
                  </a:lnTo>
                  <a:lnTo>
                    <a:pt x="561" y="308"/>
                  </a:lnTo>
                  <a:lnTo>
                    <a:pt x="561" y="311"/>
                  </a:lnTo>
                  <a:lnTo>
                    <a:pt x="561" y="314"/>
                  </a:lnTo>
                  <a:lnTo>
                    <a:pt x="561" y="318"/>
                  </a:lnTo>
                  <a:lnTo>
                    <a:pt x="564" y="324"/>
                  </a:lnTo>
                  <a:lnTo>
                    <a:pt x="564" y="327"/>
                  </a:lnTo>
                  <a:lnTo>
                    <a:pt x="564" y="330"/>
                  </a:lnTo>
                  <a:lnTo>
                    <a:pt x="568" y="337"/>
                  </a:lnTo>
                  <a:lnTo>
                    <a:pt x="568" y="340"/>
                  </a:lnTo>
                  <a:lnTo>
                    <a:pt x="568" y="343"/>
                  </a:lnTo>
                  <a:lnTo>
                    <a:pt x="568" y="346"/>
                  </a:lnTo>
                  <a:lnTo>
                    <a:pt x="571" y="353"/>
                  </a:lnTo>
                  <a:lnTo>
                    <a:pt x="571" y="356"/>
                  </a:lnTo>
                  <a:lnTo>
                    <a:pt x="571" y="359"/>
                  </a:lnTo>
                  <a:lnTo>
                    <a:pt x="574" y="362"/>
                  </a:lnTo>
                  <a:lnTo>
                    <a:pt x="574" y="369"/>
                  </a:lnTo>
                  <a:lnTo>
                    <a:pt x="574" y="372"/>
                  </a:lnTo>
                  <a:lnTo>
                    <a:pt x="574" y="375"/>
                  </a:lnTo>
                  <a:lnTo>
                    <a:pt x="577" y="378"/>
                  </a:lnTo>
                  <a:lnTo>
                    <a:pt x="577" y="384"/>
                  </a:lnTo>
                  <a:lnTo>
                    <a:pt x="577" y="388"/>
                  </a:lnTo>
                  <a:lnTo>
                    <a:pt x="580" y="391"/>
                  </a:lnTo>
                  <a:lnTo>
                    <a:pt x="580" y="394"/>
                  </a:lnTo>
                  <a:lnTo>
                    <a:pt x="580" y="397"/>
                  </a:lnTo>
                  <a:lnTo>
                    <a:pt x="583" y="403"/>
                  </a:lnTo>
                  <a:lnTo>
                    <a:pt x="583" y="407"/>
                  </a:lnTo>
                  <a:lnTo>
                    <a:pt x="583" y="410"/>
                  </a:lnTo>
                  <a:lnTo>
                    <a:pt x="583" y="413"/>
                  </a:lnTo>
                  <a:lnTo>
                    <a:pt x="587" y="416"/>
                  </a:lnTo>
                  <a:lnTo>
                    <a:pt x="587" y="419"/>
                  </a:lnTo>
                  <a:lnTo>
                    <a:pt x="587" y="426"/>
                  </a:lnTo>
                  <a:lnTo>
                    <a:pt x="590" y="429"/>
                  </a:lnTo>
                  <a:lnTo>
                    <a:pt x="590" y="432"/>
                  </a:lnTo>
                  <a:lnTo>
                    <a:pt x="590" y="435"/>
                  </a:lnTo>
                  <a:lnTo>
                    <a:pt x="590" y="438"/>
                  </a:lnTo>
                  <a:lnTo>
                    <a:pt x="593" y="442"/>
                  </a:lnTo>
                  <a:lnTo>
                    <a:pt x="593" y="445"/>
                  </a:lnTo>
                  <a:lnTo>
                    <a:pt x="593" y="448"/>
                  </a:lnTo>
                  <a:lnTo>
                    <a:pt x="596" y="451"/>
                  </a:lnTo>
                  <a:lnTo>
                    <a:pt x="596" y="454"/>
                  </a:lnTo>
                  <a:lnTo>
                    <a:pt x="596" y="461"/>
                  </a:lnTo>
                  <a:lnTo>
                    <a:pt x="596" y="464"/>
                  </a:lnTo>
                  <a:lnTo>
                    <a:pt x="599" y="467"/>
                  </a:lnTo>
                  <a:lnTo>
                    <a:pt x="599" y="470"/>
                  </a:lnTo>
                  <a:lnTo>
                    <a:pt x="599" y="473"/>
                  </a:lnTo>
                  <a:lnTo>
                    <a:pt x="602" y="477"/>
                  </a:lnTo>
                  <a:lnTo>
                    <a:pt x="602" y="480"/>
                  </a:lnTo>
                  <a:lnTo>
                    <a:pt x="602" y="483"/>
                  </a:lnTo>
                  <a:lnTo>
                    <a:pt x="602" y="486"/>
                  </a:lnTo>
                  <a:lnTo>
                    <a:pt x="606" y="489"/>
                  </a:lnTo>
                  <a:lnTo>
                    <a:pt x="606" y="492"/>
                  </a:lnTo>
                  <a:lnTo>
                    <a:pt x="606" y="496"/>
                  </a:lnTo>
                  <a:lnTo>
                    <a:pt x="609" y="499"/>
                  </a:lnTo>
                  <a:lnTo>
                    <a:pt x="609" y="502"/>
                  </a:lnTo>
                  <a:lnTo>
                    <a:pt x="609" y="505"/>
                  </a:lnTo>
                  <a:lnTo>
                    <a:pt x="612" y="508"/>
                  </a:lnTo>
                  <a:lnTo>
                    <a:pt x="612" y="511"/>
                  </a:lnTo>
                  <a:lnTo>
                    <a:pt x="612" y="515"/>
                  </a:lnTo>
                  <a:lnTo>
                    <a:pt x="615" y="518"/>
                  </a:lnTo>
                  <a:lnTo>
                    <a:pt x="615" y="521"/>
                  </a:lnTo>
                  <a:lnTo>
                    <a:pt x="615" y="524"/>
                  </a:lnTo>
                  <a:lnTo>
                    <a:pt x="618" y="527"/>
                  </a:lnTo>
                  <a:lnTo>
                    <a:pt x="618" y="531"/>
                  </a:lnTo>
                  <a:lnTo>
                    <a:pt x="618" y="534"/>
                  </a:lnTo>
                  <a:lnTo>
                    <a:pt x="621" y="537"/>
                  </a:lnTo>
                  <a:lnTo>
                    <a:pt x="621" y="540"/>
                  </a:lnTo>
                  <a:lnTo>
                    <a:pt x="621" y="543"/>
                  </a:lnTo>
                  <a:lnTo>
                    <a:pt x="625" y="543"/>
                  </a:lnTo>
                  <a:lnTo>
                    <a:pt x="625" y="546"/>
                  </a:lnTo>
                  <a:lnTo>
                    <a:pt x="625" y="550"/>
                  </a:lnTo>
                  <a:lnTo>
                    <a:pt x="625" y="553"/>
                  </a:lnTo>
                  <a:lnTo>
                    <a:pt x="628" y="553"/>
                  </a:lnTo>
                  <a:lnTo>
                    <a:pt x="628" y="556"/>
                  </a:lnTo>
                  <a:lnTo>
                    <a:pt x="628" y="559"/>
                  </a:lnTo>
                  <a:lnTo>
                    <a:pt x="631" y="562"/>
                  </a:lnTo>
                  <a:lnTo>
                    <a:pt x="631" y="565"/>
                  </a:lnTo>
                  <a:lnTo>
                    <a:pt x="631" y="569"/>
                  </a:lnTo>
                  <a:lnTo>
                    <a:pt x="634" y="569"/>
                  </a:lnTo>
                  <a:lnTo>
                    <a:pt x="634" y="572"/>
                  </a:lnTo>
                  <a:lnTo>
                    <a:pt x="634" y="575"/>
                  </a:lnTo>
                  <a:lnTo>
                    <a:pt x="637" y="575"/>
                  </a:lnTo>
                  <a:lnTo>
                    <a:pt x="637" y="578"/>
                  </a:lnTo>
                  <a:lnTo>
                    <a:pt x="637" y="581"/>
                  </a:lnTo>
                  <a:lnTo>
                    <a:pt x="640" y="585"/>
                  </a:lnTo>
                  <a:lnTo>
                    <a:pt x="640" y="588"/>
                  </a:lnTo>
                  <a:lnTo>
                    <a:pt x="644" y="591"/>
                  </a:lnTo>
                  <a:lnTo>
                    <a:pt x="644" y="594"/>
                  </a:lnTo>
                  <a:lnTo>
                    <a:pt x="647" y="594"/>
                  </a:lnTo>
                  <a:lnTo>
                    <a:pt x="647" y="597"/>
                  </a:lnTo>
                  <a:lnTo>
                    <a:pt x="647" y="600"/>
                  </a:lnTo>
                  <a:lnTo>
                    <a:pt x="650" y="604"/>
                  </a:lnTo>
                  <a:lnTo>
                    <a:pt x="650" y="607"/>
                  </a:lnTo>
                  <a:lnTo>
                    <a:pt x="653" y="607"/>
                  </a:lnTo>
                  <a:lnTo>
                    <a:pt x="653" y="610"/>
                  </a:lnTo>
                  <a:lnTo>
                    <a:pt x="653" y="613"/>
                  </a:lnTo>
                  <a:lnTo>
                    <a:pt x="656" y="613"/>
                  </a:lnTo>
                  <a:lnTo>
                    <a:pt x="656" y="616"/>
                  </a:lnTo>
                  <a:lnTo>
                    <a:pt x="659" y="619"/>
                  </a:lnTo>
                  <a:lnTo>
                    <a:pt x="659" y="623"/>
                  </a:lnTo>
                  <a:lnTo>
                    <a:pt x="663" y="623"/>
                  </a:lnTo>
                  <a:lnTo>
                    <a:pt x="663" y="626"/>
                  </a:lnTo>
                  <a:lnTo>
                    <a:pt x="666" y="629"/>
                  </a:lnTo>
                  <a:lnTo>
                    <a:pt x="666" y="632"/>
                  </a:lnTo>
                  <a:lnTo>
                    <a:pt x="669" y="632"/>
                  </a:lnTo>
                  <a:lnTo>
                    <a:pt x="669" y="635"/>
                  </a:lnTo>
                  <a:lnTo>
                    <a:pt x="672" y="635"/>
                  </a:lnTo>
                  <a:lnTo>
                    <a:pt x="672" y="639"/>
                  </a:lnTo>
                  <a:lnTo>
                    <a:pt x="675" y="642"/>
                  </a:lnTo>
                  <a:lnTo>
                    <a:pt x="679" y="645"/>
                  </a:lnTo>
                  <a:lnTo>
                    <a:pt x="682" y="645"/>
                  </a:lnTo>
                  <a:lnTo>
                    <a:pt x="682" y="648"/>
                  </a:lnTo>
                  <a:lnTo>
                    <a:pt x="685" y="651"/>
                  </a:lnTo>
                  <a:lnTo>
                    <a:pt x="688" y="651"/>
                  </a:lnTo>
                  <a:lnTo>
                    <a:pt x="688" y="654"/>
                  </a:lnTo>
                  <a:lnTo>
                    <a:pt x="691" y="654"/>
                  </a:lnTo>
                  <a:lnTo>
                    <a:pt x="691" y="658"/>
                  </a:lnTo>
                  <a:lnTo>
                    <a:pt x="694" y="658"/>
                  </a:lnTo>
                  <a:lnTo>
                    <a:pt x="694" y="661"/>
                  </a:lnTo>
                  <a:lnTo>
                    <a:pt x="698" y="661"/>
                  </a:lnTo>
                  <a:lnTo>
                    <a:pt x="701" y="661"/>
                  </a:lnTo>
                  <a:lnTo>
                    <a:pt x="701" y="664"/>
                  </a:lnTo>
                  <a:lnTo>
                    <a:pt x="704" y="664"/>
                  </a:lnTo>
                  <a:lnTo>
                    <a:pt x="707" y="667"/>
                  </a:lnTo>
                  <a:lnTo>
                    <a:pt x="710" y="667"/>
                  </a:lnTo>
                  <a:lnTo>
                    <a:pt x="713" y="670"/>
                  </a:lnTo>
                  <a:lnTo>
                    <a:pt x="717" y="670"/>
                  </a:lnTo>
                  <a:lnTo>
                    <a:pt x="720" y="670"/>
                  </a:lnTo>
                  <a:lnTo>
                    <a:pt x="720" y="673"/>
                  </a:lnTo>
                  <a:lnTo>
                    <a:pt x="723" y="673"/>
                  </a:lnTo>
                  <a:lnTo>
                    <a:pt x="726" y="673"/>
                  </a:lnTo>
                  <a:lnTo>
                    <a:pt x="729" y="673"/>
                  </a:lnTo>
                  <a:lnTo>
                    <a:pt x="729" y="677"/>
                  </a:lnTo>
                  <a:lnTo>
                    <a:pt x="732" y="677"/>
                  </a:lnTo>
                  <a:lnTo>
                    <a:pt x="736" y="677"/>
                  </a:lnTo>
                  <a:lnTo>
                    <a:pt x="739" y="677"/>
                  </a:lnTo>
                  <a:lnTo>
                    <a:pt x="742" y="677"/>
                  </a:lnTo>
                  <a:lnTo>
                    <a:pt x="742" y="680"/>
                  </a:lnTo>
                  <a:lnTo>
                    <a:pt x="745" y="680"/>
                  </a:lnTo>
                  <a:lnTo>
                    <a:pt x="748" y="680"/>
                  </a:lnTo>
                  <a:lnTo>
                    <a:pt x="751" y="680"/>
                  </a:lnTo>
                  <a:lnTo>
                    <a:pt x="755" y="680"/>
                  </a:lnTo>
                  <a:lnTo>
                    <a:pt x="758" y="680"/>
                  </a:lnTo>
                  <a:lnTo>
                    <a:pt x="761" y="680"/>
                  </a:lnTo>
                  <a:lnTo>
                    <a:pt x="761" y="683"/>
                  </a:lnTo>
                  <a:lnTo>
                    <a:pt x="764" y="683"/>
                  </a:lnTo>
                  <a:lnTo>
                    <a:pt x="767" y="683"/>
                  </a:lnTo>
                  <a:lnTo>
                    <a:pt x="770" y="683"/>
                  </a:lnTo>
                  <a:lnTo>
                    <a:pt x="774" y="683"/>
                  </a:lnTo>
                  <a:lnTo>
                    <a:pt x="777" y="683"/>
                  </a:lnTo>
                  <a:lnTo>
                    <a:pt x="780" y="683"/>
                  </a:lnTo>
                  <a:lnTo>
                    <a:pt x="783" y="683"/>
                  </a:lnTo>
                  <a:lnTo>
                    <a:pt x="786" y="683"/>
                  </a:lnTo>
                  <a:lnTo>
                    <a:pt x="789" y="683"/>
                  </a:lnTo>
                  <a:lnTo>
                    <a:pt x="793" y="683"/>
                  </a:lnTo>
                  <a:lnTo>
                    <a:pt x="796" y="683"/>
                  </a:lnTo>
                  <a:lnTo>
                    <a:pt x="799" y="683"/>
                  </a:lnTo>
                  <a:lnTo>
                    <a:pt x="802" y="683"/>
                  </a:lnTo>
                  <a:lnTo>
                    <a:pt x="805" y="683"/>
                  </a:lnTo>
                  <a:lnTo>
                    <a:pt x="808" y="683"/>
                  </a:lnTo>
                  <a:lnTo>
                    <a:pt x="812" y="683"/>
                  </a:lnTo>
                  <a:lnTo>
                    <a:pt x="815" y="683"/>
                  </a:lnTo>
                  <a:lnTo>
                    <a:pt x="818" y="683"/>
                  </a:lnTo>
                  <a:lnTo>
                    <a:pt x="821" y="683"/>
                  </a:lnTo>
                  <a:lnTo>
                    <a:pt x="824" y="683"/>
                  </a:lnTo>
                  <a:lnTo>
                    <a:pt x="827" y="683"/>
                  </a:lnTo>
                  <a:lnTo>
                    <a:pt x="831" y="683"/>
                  </a:lnTo>
                  <a:lnTo>
                    <a:pt x="834" y="683"/>
                  </a:lnTo>
                  <a:lnTo>
                    <a:pt x="837" y="683"/>
                  </a:lnTo>
                  <a:lnTo>
                    <a:pt x="840" y="683"/>
                  </a:lnTo>
                  <a:lnTo>
                    <a:pt x="843" y="683"/>
                  </a:lnTo>
                  <a:lnTo>
                    <a:pt x="846" y="683"/>
                  </a:lnTo>
                  <a:lnTo>
                    <a:pt x="850" y="683"/>
                  </a:lnTo>
                  <a:lnTo>
                    <a:pt x="853" y="683"/>
                  </a:lnTo>
                  <a:lnTo>
                    <a:pt x="856" y="683"/>
                  </a:lnTo>
                  <a:lnTo>
                    <a:pt x="859" y="683"/>
                  </a:lnTo>
                  <a:lnTo>
                    <a:pt x="862" y="683"/>
                  </a:lnTo>
                  <a:lnTo>
                    <a:pt x="865" y="683"/>
                  </a:lnTo>
                  <a:lnTo>
                    <a:pt x="869" y="683"/>
                  </a:lnTo>
                  <a:lnTo>
                    <a:pt x="872" y="683"/>
                  </a:lnTo>
                  <a:lnTo>
                    <a:pt x="875" y="683"/>
                  </a:lnTo>
                  <a:lnTo>
                    <a:pt x="878" y="683"/>
                  </a:lnTo>
                  <a:lnTo>
                    <a:pt x="881" y="683"/>
                  </a:lnTo>
                  <a:lnTo>
                    <a:pt x="885" y="683"/>
                  </a:lnTo>
                  <a:lnTo>
                    <a:pt x="888" y="683"/>
                  </a:lnTo>
                  <a:lnTo>
                    <a:pt x="891" y="683"/>
                  </a:lnTo>
                  <a:lnTo>
                    <a:pt x="894" y="683"/>
                  </a:lnTo>
                  <a:lnTo>
                    <a:pt x="897" y="683"/>
                  </a:lnTo>
                  <a:lnTo>
                    <a:pt x="900" y="683"/>
                  </a:lnTo>
                  <a:lnTo>
                    <a:pt x="904" y="683"/>
                  </a:lnTo>
                  <a:lnTo>
                    <a:pt x="907" y="683"/>
                  </a:lnTo>
                  <a:lnTo>
                    <a:pt x="910" y="683"/>
                  </a:lnTo>
                  <a:lnTo>
                    <a:pt x="913" y="683"/>
                  </a:lnTo>
                  <a:lnTo>
                    <a:pt x="916" y="683"/>
                  </a:lnTo>
                  <a:lnTo>
                    <a:pt x="919" y="68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75" name="Rectangle 115"/>
            <p:cNvSpPr>
              <a:spLocks noChangeArrowheads="1"/>
            </p:cNvSpPr>
            <p:nvPr/>
          </p:nvSpPr>
          <p:spPr bwMode="auto">
            <a:xfrm>
              <a:off x="536" y="1292"/>
              <a:ext cx="13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N</a:t>
              </a:r>
            </a:p>
          </p:txBody>
        </p:sp>
        <p:sp>
          <p:nvSpPr>
            <p:cNvPr id="297076" name="Rectangle 116"/>
            <p:cNvSpPr>
              <a:spLocks noChangeArrowheads="1"/>
            </p:cNvSpPr>
            <p:nvPr/>
          </p:nvSpPr>
          <p:spPr bwMode="auto">
            <a:xfrm>
              <a:off x="577" y="1292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o</a:t>
              </a:r>
            </a:p>
          </p:txBody>
        </p:sp>
        <p:sp>
          <p:nvSpPr>
            <p:cNvPr id="297077" name="Rectangle 117"/>
            <p:cNvSpPr>
              <a:spLocks noChangeArrowheads="1"/>
            </p:cNvSpPr>
            <p:nvPr/>
          </p:nvSpPr>
          <p:spPr bwMode="auto">
            <a:xfrm>
              <a:off x="612" y="1292"/>
              <a:ext cx="110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r</a:t>
              </a:r>
            </a:p>
          </p:txBody>
        </p:sp>
        <p:sp>
          <p:nvSpPr>
            <p:cNvPr id="297078" name="Rectangle 118"/>
            <p:cNvSpPr>
              <a:spLocks noChangeArrowheads="1"/>
            </p:cNvSpPr>
            <p:nvPr/>
          </p:nvSpPr>
          <p:spPr bwMode="auto">
            <a:xfrm>
              <a:off x="631" y="1292"/>
              <a:ext cx="140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m</a:t>
              </a:r>
            </a:p>
          </p:txBody>
        </p:sp>
        <p:sp>
          <p:nvSpPr>
            <p:cNvPr id="297079" name="Rectangle 119"/>
            <p:cNvSpPr>
              <a:spLocks noChangeArrowheads="1"/>
            </p:cNvSpPr>
            <p:nvPr/>
          </p:nvSpPr>
          <p:spPr bwMode="auto">
            <a:xfrm>
              <a:off x="682" y="1292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a</a:t>
              </a:r>
            </a:p>
          </p:txBody>
        </p:sp>
        <p:sp>
          <p:nvSpPr>
            <p:cNvPr id="297080" name="Rectangle 120"/>
            <p:cNvSpPr>
              <a:spLocks noChangeArrowheads="1"/>
            </p:cNvSpPr>
            <p:nvPr/>
          </p:nvSpPr>
          <p:spPr bwMode="auto">
            <a:xfrm>
              <a:off x="713" y="1292"/>
              <a:ext cx="10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l</a:t>
              </a:r>
            </a:p>
          </p:txBody>
        </p:sp>
        <p:sp>
          <p:nvSpPr>
            <p:cNvPr id="297081" name="Rectangle 121"/>
            <p:cNvSpPr>
              <a:spLocks noChangeArrowheads="1"/>
            </p:cNvSpPr>
            <p:nvPr/>
          </p:nvSpPr>
          <p:spPr bwMode="auto">
            <a:xfrm>
              <a:off x="726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082" name="Rectangle 122"/>
            <p:cNvSpPr>
              <a:spLocks noChangeArrowheads="1"/>
            </p:cNvSpPr>
            <p:nvPr/>
          </p:nvSpPr>
          <p:spPr bwMode="auto">
            <a:xfrm>
              <a:off x="742" y="1292"/>
              <a:ext cx="13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D</a:t>
              </a:r>
            </a:p>
          </p:txBody>
        </p:sp>
        <p:sp>
          <p:nvSpPr>
            <p:cNvPr id="297083" name="Rectangle 123"/>
            <p:cNvSpPr>
              <a:spLocks noChangeArrowheads="1"/>
            </p:cNvSpPr>
            <p:nvPr/>
          </p:nvSpPr>
          <p:spPr bwMode="auto">
            <a:xfrm>
              <a:off x="786" y="1292"/>
              <a:ext cx="10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084" name="Rectangle 124"/>
            <p:cNvSpPr>
              <a:spLocks noChangeArrowheads="1"/>
            </p:cNvSpPr>
            <p:nvPr/>
          </p:nvSpPr>
          <p:spPr bwMode="auto">
            <a:xfrm>
              <a:off x="799" y="1292"/>
              <a:ext cx="119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s</a:t>
              </a:r>
            </a:p>
          </p:txBody>
        </p:sp>
        <p:sp>
          <p:nvSpPr>
            <p:cNvPr id="297085" name="Rectangle 125"/>
            <p:cNvSpPr>
              <a:spLocks noChangeArrowheads="1"/>
            </p:cNvSpPr>
            <p:nvPr/>
          </p:nvSpPr>
          <p:spPr bwMode="auto">
            <a:xfrm>
              <a:off x="831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97086" name="Rectangle 126"/>
            <p:cNvSpPr>
              <a:spLocks noChangeArrowheads="1"/>
            </p:cNvSpPr>
            <p:nvPr/>
          </p:nvSpPr>
          <p:spPr bwMode="auto">
            <a:xfrm>
              <a:off x="846" y="1292"/>
              <a:ext cx="109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r</a:t>
              </a:r>
            </a:p>
          </p:txBody>
        </p:sp>
        <p:sp>
          <p:nvSpPr>
            <p:cNvPr id="297087" name="Rectangle 127"/>
            <p:cNvSpPr>
              <a:spLocks noChangeArrowheads="1"/>
            </p:cNvSpPr>
            <p:nvPr/>
          </p:nvSpPr>
          <p:spPr bwMode="auto">
            <a:xfrm>
              <a:off x="865" y="1292"/>
              <a:ext cx="10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088" name="Rectangle 128"/>
            <p:cNvSpPr>
              <a:spLocks noChangeArrowheads="1"/>
            </p:cNvSpPr>
            <p:nvPr/>
          </p:nvSpPr>
          <p:spPr bwMode="auto">
            <a:xfrm>
              <a:off x="878" y="1292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b</a:t>
              </a:r>
            </a:p>
          </p:txBody>
        </p:sp>
        <p:sp>
          <p:nvSpPr>
            <p:cNvPr id="297089" name="Rectangle 129"/>
            <p:cNvSpPr>
              <a:spLocks noChangeArrowheads="1"/>
            </p:cNvSpPr>
            <p:nvPr/>
          </p:nvSpPr>
          <p:spPr bwMode="auto">
            <a:xfrm>
              <a:off x="913" y="1292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97090" name="Rectangle 130"/>
            <p:cNvSpPr>
              <a:spLocks noChangeArrowheads="1"/>
            </p:cNvSpPr>
            <p:nvPr/>
          </p:nvSpPr>
          <p:spPr bwMode="auto">
            <a:xfrm>
              <a:off x="945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97091" name="Rectangle 131"/>
            <p:cNvSpPr>
              <a:spLocks noChangeArrowheads="1"/>
            </p:cNvSpPr>
            <p:nvPr/>
          </p:nvSpPr>
          <p:spPr bwMode="auto">
            <a:xfrm>
              <a:off x="961" y="1292"/>
              <a:ext cx="10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092" name="Rectangle 132"/>
            <p:cNvSpPr>
              <a:spLocks noChangeArrowheads="1"/>
            </p:cNvSpPr>
            <p:nvPr/>
          </p:nvSpPr>
          <p:spPr bwMode="auto">
            <a:xfrm>
              <a:off x="973" y="1292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o</a:t>
              </a:r>
            </a:p>
          </p:txBody>
        </p:sp>
        <p:sp>
          <p:nvSpPr>
            <p:cNvPr id="297093" name="Rectangle 133"/>
            <p:cNvSpPr>
              <a:spLocks noChangeArrowheads="1"/>
            </p:cNvSpPr>
            <p:nvPr/>
          </p:nvSpPr>
          <p:spPr bwMode="auto">
            <a:xfrm>
              <a:off x="1008" y="1292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n</a:t>
              </a:r>
            </a:p>
          </p:txBody>
        </p:sp>
        <p:sp>
          <p:nvSpPr>
            <p:cNvPr id="297094" name="Rectangle 134"/>
            <p:cNvSpPr>
              <a:spLocks noChangeArrowheads="1"/>
            </p:cNvSpPr>
            <p:nvPr/>
          </p:nvSpPr>
          <p:spPr bwMode="auto">
            <a:xfrm>
              <a:off x="1040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:</a:t>
              </a:r>
            </a:p>
          </p:txBody>
        </p:sp>
        <p:sp>
          <p:nvSpPr>
            <p:cNvPr id="297095" name="Rectangle 135"/>
            <p:cNvSpPr>
              <a:spLocks noChangeArrowheads="1"/>
            </p:cNvSpPr>
            <p:nvPr/>
          </p:nvSpPr>
          <p:spPr bwMode="auto">
            <a:xfrm>
              <a:off x="1056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096" name="Rectangle 136"/>
            <p:cNvSpPr>
              <a:spLocks noChangeArrowheads="1"/>
            </p:cNvSpPr>
            <p:nvPr/>
          </p:nvSpPr>
          <p:spPr bwMode="auto">
            <a:xfrm>
              <a:off x="1071" y="1292"/>
              <a:ext cx="12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</a:t>
              </a:r>
            </a:p>
          </p:txBody>
        </p:sp>
        <p:sp>
          <p:nvSpPr>
            <p:cNvPr id="297097" name="Rectangle 137"/>
            <p:cNvSpPr>
              <a:spLocks noChangeArrowheads="1"/>
            </p:cNvSpPr>
            <p:nvPr/>
          </p:nvSpPr>
          <p:spPr bwMode="auto">
            <a:xfrm>
              <a:off x="1122" y="1292"/>
              <a:ext cx="12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=</a:t>
              </a:r>
            </a:p>
          </p:txBody>
        </p:sp>
        <p:sp>
          <p:nvSpPr>
            <p:cNvPr id="297098" name="Rectangle 138"/>
            <p:cNvSpPr>
              <a:spLocks noChangeArrowheads="1"/>
            </p:cNvSpPr>
            <p:nvPr/>
          </p:nvSpPr>
          <p:spPr bwMode="auto">
            <a:xfrm>
              <a:off x="1157" y="1292"/>
              <a:ext cx="12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297099" name="Rectangle 139"/>
            <p:cNvSpPr>
              <a:spLocks noChangeArrowheads="1"/>
            </p:cNvSpPr>
            <p:nvPr/>
          </p:nvSpPr>
          <p:spPr bwMode="auto">
            <a:xfrm>
              <a:off x="1192" y="1292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00" name="Rectangle 140"/>
            <p:cNvSpPr>
              <a:spLocks noChangeArrowheads="1"/>
            </p:cNvSpPr>
            <p:nvPr/>
          </p:nvSpPr>
          <p:spPr bwMode="auto">
            <a:xfrm>
              <a:off x="1227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,</a:t>
              </a:r>
            </a:p>
          </p:txBody>
        </p:sp>
        <p:sp>
          <p:nvSpPr>
            <p:cNvPr id="297101" name="Rectangle 141"/>
            <p:cNvSpPr>
              <a:spLocks noChangeArrowheads="1"/>
            </p:cNvSpPr>
            <p:nvPr/>
          </p:nvSpPr>
          <p:spPr bwMode="auto">
            <a:xfrm>
              <a:off x="1243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102" name="Rectangle 142"/>
            <p:cNvSpPr>
              <a:spLocks noChangeArrowheads="1"/>
            </p:cNvSpPr>
            <p:nvPr/>
          </p:nvSpPr>
          <p:spPr bwMode="auto">
            <a:xfrm>
              <a:off x="1258" y="1292"/>
              <a:ext cx="12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</a:t>
              </a:r>
            </a:p>
          </p:txBody>
        </p:sp>
        <p:sp>
          <p:nvSpPr>
            <p:cNvPr id="297103" name="Rectangle 143"/>
            <p:cNvSpPr>
              <a:spLocks noChangeArrowheads="1"/>
            </p:cNvSpPr>
            <p:nvPr/>
          </p:nvSpPr>
          <p:spPr bwMode="auto">
            <a:xfrm>
              <a:off x="1290" y="1292"/>
              <a:ext cx="12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=</a:t>
              </a:r>
            </a:p>
          </p:txBody>
        </p:sp>
        <p:sp>
          <p:nvSpPr>
            <p:cNvPr id="297104" name="Rectangle 144"/>
            <p:cNvSpPr>
              <a:spLocks noChangeArrowheads="1"/>
            </p:cNvSpPr>
            <p:nvPr/>
          </p:nvSpPr>
          <p:spPr bwMode="auto">
            <a:xfrm>
              <a:off x="1325" y="1292"/>
              <a:ext cx="12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1</a:t>
              </a:r>
            </a:p>
          </p:txBody>
        </p:sp>
      </p:grpSp>
      <p:sp>
        <p:nvSpPr>
          <p:cNvPr id="297105" name="Freeform 145"/>
          <p:cNvSpPr>
            <a:spLocks/>
          </p:cNvSpPr>
          <p:nvPr/>
        </p:nvSpPr>
        <p:spPr bwMode="auto">
          <a:xfrm>
            <a:off x="3157538" y="1981200"/>
            <a:ext cx="2668587" cy="1878013"/>
          </a:xfrm>
          <a:custGeom>
            <a:avLst/>
            <a:gdLst/>
            <a:ahLst/>
            <a:cxnLst>
              <a:cxn ang="0">
                <a:pos x="0" y="1182"/>
              </a:cxn>
              <a:cxn ang="0">
                <a:pos x="1680" y="1182"/>
              </a:cxn>
              <a:cxn ang="0">
                <a:pos x="1680" y="0"/>
              </a:cxn>
              <a:cxn ang="0">
                <a:pos x="0" y="0"/>
              </a:cxn>
              <a:cxn ang="0">
                <a:pos x="0" y="1182"/>
              </a:cxn>
            </a:cxnLst>
            <a:rect l="0" t="0" r="r" b="b"/>
            <a:pathLst>
              <a:path w="1681" h="1183">
                <a:moveTo>
                  <a:pt x="0" y="1182"/>
                </a:moveTo>
                <a:lnTo>
                  <a:pt x="1680" y="1182"/>
                </a:lnTo>
                <a:lnTo>
                  <a:pt x="1680" y="0"/>
                </a:lnTo>
                <a:lnTo>
                  <a:pt x="0" y="0"/>
                </a:lnTo>
                <a:lnTo>
                  <a:pt x="0" y="118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3184525" y="1993900"/>
            <a:ext cx="2625725" cy="1833563"/>
            <a:chOff x="2102" y="1292"/>
            <a:chExt cx="1269" cy="1107"/>
          </a:xfrm>
        </p:grpSpPr>
        <p:sp>
          <p:nvSpPr>
            <p:cNvPr id="297107" name="Freeform 147"/>
            <p:cNvSpPr>
              <a:spLocks/>
            </p:cNvSpPr>
            <p:nvPr/>
          </p:nvSpPr>
          <p:spPr bwMode="auto">
            <a:xfrm>
              <a:off x="2325" y="1486"/>
              <a:ext cx="1009" cy="710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1008" y="709"/>
                </a:cxn>
                <a:cxn ang="0">
                  <a:pos x="1008" y="0"/>
                </a:cxn>
                <a:cxn ang="0">
                  <a:pos x="0" y="0"/>
                </a:cxn>
                <a:cxn ang="0">
                  <a:pos x="0" y="709"/>
                </a:cxn>
              </a:cxnLst>
              <a:rect l="0" t="0" r="r" b="b"/>
              <a:pathLst>
                <a:path w="1009" h="710">
                  <a:moveTo>
                    <a:pt x="0" y="709"/>
                  </a:moveTo>
                  <a:lnTo>
                    <a:pt x="1008" y="709"/>
                  </a:lnTo>
                  <a:lnTo>
                    <a:pt x="1008" y="0"/>
                  </a:lnTo>
                  <a:lnTo>
                    <a:pt x="0" y="0"/>
                  </a:lnTo>
                  <a:lnTo>
                    <a:pt x="0" y="7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08" name="Rectangle 148"/>
            <p:cNvSpPr>
              <a:spLocks noChangeArrowheads="1"/>
            </p:cNvSpPr>
            <p:nvPr/>
          </p:nvSpPr>
          <p:spPr bwMode="auto">
            <a:xfrm>
              <a:off x="3238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6</a:t>
              </a:r>
            </a:p>
          </p:txBody>
        </p:sp>
        <p:sp>
          <p:nvSpPr>
            <p:cNvPr id="297109" name="Rectangle 149"/>
            <p:cNvSpPr>
              <a:spLocks noChangeArrowheads="1"/>
            </p:cNvSpPr>
            <p:nvPr/>
          </p:nvSpPr>
          <p:spPr bwMode="auto">
            <a:xfrm>
              <a:off x="3260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10" name="Rectangle 150"/>
            <p:cNvSpPr>
              <a:spLocks noChangeArrowheads="1"/>
            </p:cNvSpPr>
            <p:nvPr/>
          </p:nvSpPr>
          <p:spPr bwMode="auto">
            <a:xfrm>
              <a:off x="3076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7111" name="Rectangle 151"/>
            <p:cNvSpPr>
              <a:spLocks noChangeArrowheads="1"/>
            </p:cNvSpPr>
            <p:nvPr/>
          </p:nvSpPr>
          <p:spPr bwMode="auto">
            <a:xfrm>
              <a:off x="3098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12" name="Rectangle 152"/>
            <p:cNvSpPr>
              <a:spLocks noChangeArrowheads="1"/>
            </p:cNvSpPr>
            <p:nvPr/>
          </p:nvSpPr>
          <p:spPr bwMode="auto">
            <a:xfrm>
              <a:off x="2911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297113" name="Rectangle 153"/>
            <p:cNvSpPr>
              <a:spLocks noChangeArrowheads="1"/>
            </p:cNvSpPr>
            <p:nvPr/>
          </p:nvSpPr>
          <p:spPr bwMode="auto">
            <a:xfrm>
              <a:off x="2933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14" name="Rectangle 154"/>
            <p:cNvSpPr>
              <a:spLocks noChangeArrowheads="1"/>
            </p:cNvSpPr>
            <p:nvPr/>
          </p:nvSpPr>
          <p:spPr bwMode="auto">
            <a:xfrm>
              <a:off x="2750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297115" name="Rectangle 155"/>
            <p:cNvSpPr>
              <a:spLocks noChangeArrowheads="1"/>
            </p:cNvSpPr>
            <p:nvPr/>
          </p:nvSpPr>
          <p:spPr bwMode="auto">
            <a:xfrm>
              <a:off x="2772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16" name="Rectangle 156"/>
            <p:cNvSpPr>
              <a:spLocks noChangeArrowheads="1"/>
            </p:cNvSpPr>
            <p:nvPr/>
          </p:nvSpPr>
          <p:spPr bwMode="auto">
            <a:xfrm>
              <a:off x="2588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297117" name="Rectangle 157"/>
            <p:cNvSpPr>
              <a:spLocks noChangeArrowheads="1"/>
            </p:cNvSpPr>
            <p:nvPr/>
          </p:nvSpPr>
          <p:spPr bwMode="auto">
            <a:xfrm>
              <a:off x="2610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18" name="Rectangle 158"/>
            <p:cNvSpPr>
              <a:spLocks noChangeArrowheads="1"/>
            </p:cNvSpPr>
            <p:nvPr/>
          </p:nvSpPr>
          <p:spPr bwMode="auto">
            <a:xfrm>
              <a:off x="2423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297119" name="Rectangle 159"/>
            <p:cNvSpPr>
              <a:spLocks noChangeArrowheads="1"/>
            </p:cNvSpPr>
            <p:nvPr/>
          </p:nvSpPr>
          <p:spPr bwMode="auto">
            <a:xfrm>
              <a:off x="2445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20" name="Rectangle 160"/>
            <p:cNvSpPr>
              <a:spLocks noChangeArrowheads="1"/>
            </p:cNvSpPr>
            <p:nvPr/>
          </p:nvSpPr>
          <p:spPr bwMode="auto">
            <a:xfrm>
              <a:off x="2274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21" name="Line 161"/>
            <p:cNvSpPr>
              <a:spLocks noChangeShapeType="1"/>
            </p:cNvSpPr>
            <p:nvPr/>
          </p:nvSpPr>
          <p:spPr bwMode="auto">
            <a:xfrm>
              <a:off x="3317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22" name="Line 162"/>
            <p:cNvSpPr>
              <a:spLocks noChangeShapeType="1"/>
            </p:cNvSpPr>
            <p:nvPr/>
          </p:nvSpPr>
          <p:spPr bwMode="auto">
            <a:xfrm>
              <a:off x="3155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23" name="Line 163"/>
            <p:cNvSpPr>
              <a:spLocks noChangeShapeType="1"/>
            </p:cNvSpPr>
            <p:nvPr/>
          </p:nvSpPr>
          <p:spPr bwMode="auto">
            <a:xfrm>
              <a:off x="2990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24" name="Line 164"/>
            <p:cNvSpPr>
              <a:spLocks noChangeShapeType="1"/>
            </p:cNvSpPr>
            <p:nvPr/>
          </p:nvSpPr>
          <p:spPr bwMode="auto">
            <a:xfrm>
              <a:off x="2829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25" name="Line 165"/>
            <p:cNvSpPr>
              <a:spLocks noChangeShapeType="1"/>
            </p:cNvSpPr>
            <p:nvPr/>
          </p:nvSpPr>
          <p:spPr bwMode="auto">
            <a:xfrm>
              <a:off x="2667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26" name="Line 166"/>
            <p:cNvSpPr>
              <a:spLocks noChangeShapeType="1"/>
            </p:cNvSpPr>
            <p:nvPr/>
          </p:nvSpPr>
          <p:spPr bwMode="auto">
            <a:xfrm>
              <a:off x="2502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27" name="Line 167"/>
            <p:cNvSpPr>
              <a:spLocks noChangeShapeType="1"/>
            </p:cNvSpPr>
            <p:nvPr/>
          </p:nvSpPr>
          <p:spPr bwMode="auto">
            <a:xfrm>
              <a:off x="2341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28" name="Rectangle 168"/>
            <p:cNvSpPr>
              <a:spLocks noChangeArrowheads="1"/>
            </p:cNvSpPr>
            <p:nvPr/>
          </p:nvSpPr>
          <p:spPr bwMode="auto">
            <a:xfrm>
              <a:off x="2154" y="1451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29" name="Rectangle 169"/>
            <p:cNvSpPr>
              <a:spLocks noChangeArrowheads="1"/>
            </p:cNvSpPr>
            <p:nvPr/>
          </p:nvSpPr>
          <p:spPr bwMode="auto">
            <a:xfrm>
              <a:off x="2176" y="1451"/>
              <a:ext cx="99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130" name="Rectangle 170"/>
            <p:cNvSpPr>
              <a:spLocks noChangeArrowheads="1"/>
            </p:cNvSpPr>
            <p:nvPr/>
          </p:nvSpPr>
          <p:spPr bwMode="auto">
            <a:xfrm>
              <a:off x="2186" y="1451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297131" name="Rectangle 171"/>
            <p:cNvSpPr>
              <a:spLocks noChangeArrowheads="1"/>
            </p:cNvSpPr>
            <p:nvPr/>
          </p:nvSpPr>
          <p:spPr bwMode="auto">
            <a:xfrm>
              <a:off x="2154" y="1791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32" name="Rectangle 172"/>
            <p:cNvSpPr>
              <a:spLocks noChangeArrowheads="1"/>
            </p:cNvSpPr>
            <p:nvPr/>
          </p:nvSpPr>
          <p:spPr bwMode="auto">
            <a:xfrm>
              <a:off x="2176" y="1791"/>
              <a:ext cx="99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133" name="Rectangle 173"/>
            <p:cNvSpPr>
              <a:spLocks noChangeArrowheads="1"/>
            </p:cNvSpPr>
            <p:nvPr/>
          </p:nvSpPr>
          <p:spPr bwMode="auto">
            <a:xfrm>
              <a:off x="2186" y="1791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297134" name="Rectangle 174"/>
            <p:cNvSpPr>
              <a:spLocks noChangeArrowheads="1"/>
            </p:cNvSpPr>
            <p:nvPr/>
          </p:nvSpPr>
          <p:spPr bwMode="auto">
            <a:xfrm>
              <a:off x="2154" y="2134"/>
              <a:ext cx="111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35" name="Rectangle 175"/>
            <p:cNvSpPr>
              <a:spLocks noChangeArrowheads="1"/>
            </p:cNvSpPr>
            <p:nvPr/>
          </p:nvSpPr>
          <p:spPr bwMode="auto">
            <a:xfrm>
              <a:off x="2176" y="2134"/>
              <a:ext cx="99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136" name="Rectangle 176"/>
            <p:cNvSpPr>
              <a:spLocks noChangeArrowheads="1"/>
            </p:cNvSpPr>
            <p:nvPr/>
          </p:nvSpPr>
          <p:spPr bwMode="auto">
            <a:xfrm>
              <a:off x="2186" y="2134"/>
              <a:ext cx="112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37" name="Line 177"/>
            <p:cNvSpPr>
              <a:spLocks noChangeShapeType="1"/>
            </p:cNvSpPr>
            <p:nvPr/>
          </p:nvSpPr>
          <p:spPr bwMode="auto">
            <a:xfrm flipH="1">
              <a:off x="2286" y="1499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38" name="Line 178"/>
            <p:cNvSpPr>
              <a:spLocks noChangeShapeType="1"/>
            </p:cNvSpPr>
            <p:nvPr/>
          </p:nvSpPr>
          <p:spPr bwMode="auto">
            <a:xfrm flipH="1">
              <a:off x="2286" y="1839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39" name="Line 179"/>
            <p:cNvSpPr>
              <a:spLocks noChangeShapeType="1"/>
            </p:cNvSpPr>
            <p:nvPr/>
          </p:nvSpPr>
          <p:spPr bwMode="auto">
            <a:xfrm flipH="1">
              <a:off x="2286" y="2182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40" name="Rectangle 180"/>
            <p:cNvSpPr>
              <a:spLocks noChangeArrowheads="1"/>
            </p:cNvSpPr>
            <p:nvPr/>
          </p:nvSpPr>
          <p:spPr bwMode="auto">
            <a:xfrm>
              <a:off x="2762" y="2272"/>
              <a:ext cx="112" cy="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x</a:t>
              </a:r>
            </a:p>
          </p:txBody>
        </p:sp>
        <p:sp>
          <p:nvSpPr>
            <p:cNvPr id="297141" name="Line 181"/>
            <p:cNvSpPr>
              <a:spLocks noChangeShapeType="1"/>
            </p:cNvSpPr>
            <p:nvPr/>
          </p:nvSpPr>
          <p:spPr bwMode="auto">
            <a:xfrm>
              <a:off x="2345" y="2195"/>
              <a:ext cx="9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42" name="Rectangle 182"/>
            <p:cNvSpPr>
              <a:spLocks noChangeArrowheads="1"/>
            </p:cNvSpPr>
            <p:nvPr/>
          </p:nvSpPr>
          <p:spPr bwMode="auto">
            <a:xfrm rot="16200000">
              <a:off x="2089" y="1813"/>
              <a:ext cx="127" cy="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f</a:t>
              </a:r>
            </a:p>
          </p:txBody>
        </p:sp>
        <p:sp>
          <p:nvSpPr>
            <p:cNvPr id="297143" name="Rectangle 183"/>
            <p:cNvSpPr>
              <a:spLocks noChangeArrowheads="1"/>
            </p:cNvSpPr>
            <p:nvPr/>
          </p:nvSpPr>
          <p:spPr bwMode="auto">
            <a:xfrm rot="16200000">
              <a:off x="2088" y="1800"/>
              <a:ext cx="129" cy="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(</a:t>
              </a:r>
            </a:p>
          </p:txBody>
        </p:sp>
        <p:sp>
          <p:nvSpPr>
            <p:cNvPr id="297144" name="Rectangle 184"/>
            <p:cNvSpPr>
              <a:spLocks noChangeArrowheads="1"/>
            </p:cNvSpPr>
            <p:nvPr/>
          </p:nvSpPr>
          <p:spPr bwMode="auto">
            <a:xfrm rot="16200000">
              <a:off x="2083" y="1778"/>
              <a:ext cx="140" cy="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x</a:t>
              </a:r>
            </a:p>
          </p:txBody>
        </p:sp>
        <p:sp>
          <p:nvSpPr>
            <p:cNvPr id="297145" name="Rectangle 185"/>
            <p:cNvSpPr>
              <a:spLocks noChangeArrowheads="1"/>
            </p:cNvSpPr>
            <p:nvPr/>
          </p:nvSpPr>
          <p:spPr bwMode="auto">
            <a:xfrm rot="16200000">
              <a:off x="2088" y="1761"/>
              <a:ext cx="130" cy="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)</a:t>
              </a:r>
            </a:p>
          </p:txBody>
        </p:sp>
        <p:sp>
          <p:nvSpPr>
            <p:cNvPr id="297146" name="Line 186"/>
            <p:cNvSpPr>
              <a:spLocks noChangeShapeType="1"/>
            </p:cNvSpPr>
            <p:nvPr/>
          </p:nvSpPr>
          <p:spPr bwMode="auto">
            <a:xfrm flipV="1">
              <a:off x="2325" y="1495"/>
              <a:ext cx="0" cy="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47" name="Freeform 187"/>
            <p:cNvSpPr>
              <a:spLocks/>
            </p:cNvSpPr>
            <p:nvPr/>
          </p:nvSpPr>
          <p:spPr bwMode="auto">
            <a:xfrm>
              <a:off x="2423" y="1909"/>
              <a:ext cx="812" cy="274"/>
            </a:xfrm>
            <a:custGeom>
              <a:avLst/>
              <a:gdLst/>
              <a:ahLst/>
              <a:cxnLst>
                <a:cxn ang="0">
                  <a:pos x="16" y="273"/>
                </a:cxn>
                <a:cxn ang="0">
                  <a:pos x="35" y="273"/>
                </a:cxn>
                <a:cxn ang="0">
                  <a:pos x="54" y="273"/>
                </a:cxn>
                <a:cxn ang="0">
                  <a:pos x="73" y="273"/>
                </a:cxn>
                <a:cxn ang="0">
                  <a:pos x="92" y="273"/>
                </a:cxn>
                <a:cxn ang="0">
                  <a:pos x="111" y="273"/>
                </a:cxn>
                <a:cxn ang="0">
                  <a:pos x="130" y="273"/>
                </a:cxn>
                <a:cxn ang="0">
                  <a:pos x="149" y="273"/>
                </a:cxn>
                <a:cxn ang="0">
                  <a:pos x="168" y="270"/>
                </a:cxn>
                <a:cxn ang="0">
                  <a:pos x="187" y="267"/>
                </a:cxn>
                <a:cxn ang="0">
                  <a:pos x="206" y="263"/>
                </a:cxn>
                <a:cxn ang="0">
                  <a:pos x="219" y="257"/>
                </a:cxn>
                <a:cxn ang="0">
                  <a:pos x="232" y="248"/>
                </a:cxn>
                <a:cxn ang="0">
                  <a:pos x="244" y="238"/>
                </a:cxn>
                <a:cxn ang="0">
                  <a:pos x="254" y="229"/>
                </a:cxn>
                <a:cxn ang="0">
                  <a:pos x="266" y="213"/>
                </a:cxn>
                <a:cxn ang="0">
                  <a:pos x="279" y="197"/>
                </a:cxn>
                <a:cxn ang="0">
                  <a:pos x="289" y="181"/>
                </a:cxn>
                <a:cxn ang="0">
                  <a:pos x="298" y="162"/>
                </a:cxn>
                <a:cxn ang="0">
                  <a:pos x="308" y="143"/>
                </a:cxn>
                <a:cxn ang="0">
                  <a:pos x="317" y="121"/>
                </a:cxn>
                <a:cxn ang="0">
                  <a:pos x="327" y="101"/>
                </a:cxn>
                <a:cxn ang="0">
                  <a:pos x="339" y="82"/>
                </a:cxn>
                <a:cxn ang="0">
                  <a:pos x="349" y="63"/>
                </a:cxn>
                <a:cxn ang="0">
                  <a:pos x="358" y="47"/>
                </a:cxn>
                <a:cxn ang="0">
                  <a:pos x="368" y="32"/>
                </a:cxn>
                <a:cxn ang="0">
                  <a:pos x="377" y="16"/>
                </a:cxn>
                <a:cxn ang="0">
                  <a:pos x="387" y="6"/>
                </a:cxn>
                <a:cxn ang="0">
                  <a:pos x="403" y="0"/>
                </a:cxn>
                <a:cxn ang="0">
                  <a:pos x="419" y="3"/>
                </a:cxn>
                <a:cxn ang="0">
                  <a:pos x="431" y="13"/>
                </a:cxn>
                <a:cxn ang="0">
                  <a:pos x="441" y="25"/>
                </a:cxn>
                <a:cxn ang="0">
                  <a:pos x="450" y="41"/>
                </a:cxn>
                <a:cxn ang="0">
                  <a:pos x="460" y="57"/>
                </a:cxn>
                <a:cxn ang="0">
                  <a:pos x="469" y="76"/>
                </a:cxn>
                <a:cxn ang="0">
                  <a:pos x="482" y="95"/>
                </a:cxn>
                <a:cxn ang="0">
                  <a:pos x="491" y="114"/>
                </a:cxn>
                <a:cxn ang="0">
                  <a:pos x="501" y="136"/>
                </a:cxn>
                <a:cxn ang="0">
                  <a:pos x="510" y="155"/>
                </a:cxn>
                <a:cxn ang="0">
                  <a:pos x="520" y="175"/>
                </a:cxn>
                <a:cxn ang="0">
                  <a:pos x="529" y="190"/>
                </a:cxn>
                <a:cxn ang="0">
                  <a:pos x="542" y="206"/>
                </a:cxn>
                <a:cxn ang="0">
                  <a:pos x="555" y="225"/>
                </a:cxn>
                <a:cxn ang="0">
                  <a:pos x="564" y="235"/>
                </a:cxn>
                <a:cxn ang="0">
                  <a:pos x="574" y="244"/>
                </a:cxn>
                <a:cxn ang="0">
                  <a:pos x="590" y="254"/>
                </a:cxn>
                <a:cxn ang="0">
                  <a:pos x="602" y="260"/>
                </a:cxn>
                <a:cxn ang="0">
                  <a:pos x="618" y="267"/>
                </a:cxn>
                <a:cxn ang="0">
                  <a:pos x="637" y="270"/>
                </a:cxn>
                <a:cxn ang="0">
                  <a:pos x="656" y="273"/>
                </a:cxn>
                <a:cxn ang="0">
                  <a:pos x="675" y="273"/>
                </a:cxn>
                <a:cxn ang="0">
                  <a:pos x="694" y="273"/>
                </a:cxn>
                <a:cxn ang="0">
                  <a:pos x="713" y="273"/>
                </a:cxn>
                <a:cxn ang="0">
                  <a:pos x="732" y="273"/>
                </a:cxn>
                <a:cxn ang="0">
                  <a:pos x="751" y="273"/>
                </a:cxn>
                <a:cxn ang="0">
                  <a:pos x="770" y="273"/>
                </a:cxn>
                <a:cxn ang="0">
                  <a:pos x="789" y="273"/>
                </a:cxn>
                <a:cxn ang="0">
                  <a:pos x="808" y="273"/>
                </a:cxn>
              </a:cxnLst>
              <a:rect l="0" t="0" r="r" b="b"/>
              <a:pathLst>
                <a:path w="812" h="274">
                  <a:moveTo>
                    <a:pt x="0" y="273"/>
                  </a:moveTo>
                  <a:lnTo>
                    <a:pt x="3" y="273"/>
                  </a:lnTo>
                  <a:lnTo>
                    <a:pt x="7" y="273"/>
                  </a:lnTo>
                  <a:lnTo>
                    <a:pt x="10" y="273"/>
                  </a:lnTo>
                  <a:lnTo>
                    <a:pt x="13" y="273"/>
                  </a:lnTo>
                  <a:lnTo>
                    <a:pt x="16" y="273"/>
                  </a:lnTo>
                  <a:lnTo>
                    <a:pt x="19" y="273"/>
                  </a:lnTo>
                  <a:lnTo>
                    <a:pt x="22" y="273"/>
                  </a:lnTo>
                  <a:lnTo>
                    <a:pt x="26" y="273"/>
                  </a:lnTo>
                  <a:lnTo>
                    <a:pt x="29" y="273"/>
                  </a:lnTo>
                  <a:lnTo>
                    <a:pt x="32" y="273"/>
                  </a:lnTo>
                  <a:lnTo>
                    <a:pt x="35" y="273"/>
                  </a:lnTo>
                  <a:lnTo>
                    <a:pt x="38" y="273"/>
                  </a:lnTo>
                  <a:lnTo>
                    <a:pt x="41" y="273"/>
                  </a:lnTo>
                  <a:lnTo>
                    <a:pt x="45" y="273"/>
                  </a:lnTo>
                  <a:lnTo>
                    <a:pt x="48" y="273"/>
                  </a:lnTo>
                  <a:lnTo>
                    <a:pt x="51" y="273"/>
                  </a:lnTo>
                  <a:lnTo>
                    <a:pt x="54" y="273"/>
                  </a:lnTo>
                  <a:lnTo>
                    <a:pt x="57" y="273"/>
                  </a:lnTo>
                  <a:lnTo>
                    <a:pt x="60" y="273"/>
                  </a:lnTo>
                  <a:lnTo>
                    <a:pt x="64" y="273"/>
                  </a:lnTo>
                  <a:lnTo>
                    <a:pt x="67" y="273"/>
                  </a:lnTo>
                  <a:lnTo>
                    <a:pt x="70" y="273"/>
                  </a:lnTo>
                  <a:lnTo>
                    <a:pt x="73" y="273"/>
                  </a:lnTo>
                  <a:lnTo>
                    <a:pt x="76" y="273"/>
                  </a:lnTo>
                  <a:lnTo>
                    <a:pt x="79" y="273"/>
                  </a:lnTo>
                  <a:lnTo>
                    <a:pt x="83" y="273"/>
                  </a:lnTo>
                  <a:lnTo>
                    <a:pt x="86" y="273"/>
                  </a:lnTo>
                  <a:lnTo>
                    <a:pt x="89" y="273"/>
                  </a:lnTo>
                  <a:lnTo>
                    <a:pt x="92" y="273"/>
                  </a:lnTo>
                  <a:lnTo>
                    <a:pt x="95" y="273"/>
                  </a:lnTo>
                  <a:lnTo>
                    <a:pt x="98" y="273"/>
                  </a:lnTo>
                  <a:lnTo>
                    <a:pt x="102" y="273"/>
                  </a:lnTo>
                  <a:lnTo>
                    <a:pt x="105" y="273"/>
                  </a:lnTo>
                  <a:lnTo>
                    <a:pt x="108" y="273"/>
                  </a:lnTo>
                  <a:lnTo>
                    <a:pt x="111" y="273"/>
                  </a:lnTo>
                  <a:lnTo>
                    <a:pt x="114" y="273"/>
                  </a:lnTo>
                  <a:lnTo>
                    <a:pt x="117" y="273"/>
                  </a:lnTo>
                  <a:lnTo>
                    <a:pt x="121" y="273"/>
                  </a:lnTo>
                  <a:lnTo>
                    <a:pt x="124" y="273"/>
                  </a:lnTo>
                  <a:lnTo>
                    <a:pt x="127" y="273"/>
                  </a:lnTo>
                  <a:lnTo>
                    <a:pt x="130" y="273"/>
                  </a:lnTo>
                  <a:lnTo>
                    <a:pt x="133" y="273"/>
                  </a:lnTo>
                  <a:lnTo>
                    <a:pt x="136" y="273"/>
                  </a:lnTo>
                  <a:lnTo>
                    <a:pt x="140" y="273"/>
                  </a:lnTo>
                  <a:lnTo>
                    <a:pt x="143" y="273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2" y="273"/>
                  </a:lnTo>
                  <a:lnTo>
                    <a:pt x="155" y="273"/>
                  </a:lnTo>
                  <a:lnTo>
                    <a:pt x="159" y="273"/>
                  </a:lnTo>
                  <a:lnTo>
                    <a:pt x="162" y="273"/>
                  </a:lnTo>
                  <a:lnTo>
                    <a:pt x="165" y="270"/>
                  </a:lnTo>
                  <a:lnTo>
                    <a:pt x="168" y="270"/>
                  </a:lnTo>
                  <a:lnTo>
                    <a:pt x="171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1" y="270"/>
                  </a:lnTo>
                  <a:lnTo>
                    <a:pt x="184" y="267"/>
                  </a:lnTo>
                  <a:lnTo>
                    <a:pt x="187" y="267"/>
                  </a:lnTo>
                  <a:lnTo>
                    <a:pt x="190" y="267"/>
                  </a:lnTo>
                  <a:lnTo>
                    <a:pt x="193" y="267"/>
                  </a:lnTo>
                  <a:lnTo>
                    <a:pt x="197" y="263"/>
                  </a:lnTo>
                  <a:lnTo>
                    <a:pt x="200" y="263"/>
                  </a:lnTo>
                  <a:lnTo>
                    <a:pt x="203" y="263"/>
                  </a:lnTo>
                  <a:lnTo>
                    <a:pt x="206" y="263"/>
                  </a:lnTo>
                  <a:lnTo>
                    <a:pt x="206" y="260"/>
                  </a:lnTo>
                  <a:lnTo>
                    <a:pt x="209" y="260"/>
                  </a:lnTo>
                  <a:lnTo>
                    <a:pt x="213" y="260"/>
                  </a:lnTo>
                  <a:lnTo>
                    <a:pt x="213" y="257"/>
                  </a:lnTo>
                  <a:lnTo>
                    <a:pt x="216" y="257"/>
                  </a:lnTo>
                  <a:lnTo>
                    <a:pt x="219" y="257"/>
                  </a:lnTo>
                  <a:lnTo>
                    <a:pt x="219" y="254"/>
                  </a:lnTo>
                  <a:lnTo>
                    <a:pt x="222" y="254"/>
                  </a:lnTo>
                  <a:lnTo>
                    <a:pt x="225" y="251"/>
                  </a:lnTo>
                  <a:lnTo>
                    <a:pt x="228" y="251"/>
                  </a:lnTo>
                  <a:lnTo>
                    <a:pt x="228" y="248"/>
                  </a:lnTo>
                  <a:lnTo>
                    <a:pt x="232" y="248"/>
                  </a:lnTo>
                  <a:lnTo>
                    <a:pt x="235" y="244"/>
                  </a:lnTo>
                  <a:lnTo>
                    <a:pt x="238" y="244"/>
                  </a:lnTo>
                  <a:lnTo>
                    <a:pt x="238" y="241"/>
                  </a:lnTo>
                  <a:lnTo>
                    <a:pt x="241" y="241"/>
                  </a:lnTo>
                  <a:lnTo>
                    <a:pt x="241" y="238"/>
                  </a:lnTo>
                  <a:lnTo>
                    <a:pt x="244" y="238"/>
                  </a:lnTo>
                  <a:lnTo>
                    <a:pt x="244" y="235"/>
                  </a:lnTo>
                  <a:lnTo>
                    <a:pt x="247" y="235"/>
                  </a:lnTo>
                  <a:lnTo>
                    <a:pt x="247" y="232"/>
                  </a:lnTo>
                  <a:lnTo>
                    <a:pt x="251" y="232"/>
                  </a:lnTo>
                  <a:lnTo>
                    <a:pt x="251" y="229"/>
                  </a:lnTo>
                  <a:lnTo>
                    <a:pt x="254" y="229"/>
                  </a:lnTo>
                  <a:lnTo>
                    <a:pt x="254" y="225"/>
                  </a:lnTo>
                  <a:lnTo>
                    <a:pt x="257" y="225"/>
                  </a:lnTo>
                  <a:lnTo>
                    <a:pt x="257" y="222"/>
                  </a:lnTo>
                  <a:lnTo>
                    <a:pt x="260" y="219"/>
                  </a:lnTo>
                  <a:lnTo>
                    <a:pt x="263" y="216"/>
                  </a:lnTo>
                  <a:lnTo>
                    <a:pt x="266" y="213"/>
                  </a:lnTo>
                  <a:lnTo>
                    <a:pt x="270" y="209"/>
                  </a:lnTo>
                  <a:lnTo>
                    <a:pt x="270" y="206"/>
                  </a:lnTo>
                  <a:lnTo>
                    <a:pt x="273" y="206"/>
                  </a:lnTo>
                  <a:lnTo>
                    <a:pt x="273" y="203"/>
                  </a:lnTo>
                  <a:lnTo>
                    <a:pt x="276" y="200"/>
                  </a:lnTo>
                  <a:lnTo>
                    <a:pt x="279" y="197"/>
                  </a:lnTo>
                  <a:lnTo>
                    <a:pt x="279" y="194"/>
                  </a:lnTo>
                  <a:lnTo>
                    <a:pt x="282" y="190"/>
                  </a:lnTo>
                  <a:lnTo>
                    <a:pt x="282" y="187"/>
                  </a:lnTo>
                  <a:lnTo>
                    <a:pt x="285" y="187"/>
                  </a:lnTo>
                  <a:lnTo>
                    <a:pt x="285" y="184"/>
                  </a:lnTo>
                  <a:lnTo>
                    <a:pt x="289" y="181"/>
                  </a:lnTo>
                  <a:lnTo>
                    <a:pt x="289" y="178"/>
                  </a:lnTo>
                  <a:lnTo>
                    <a:pt x="292" y="175"/>
                  </a:lnTo>
                  <a:lnTo>
                    <a:pt x="292" y="171"/>
                  </a:lnTo>
                  <a:lnTo>
                    <a:pt x="295" y="168"/>
                  </a:lnTo>
                  <a:lnTo>
                    <a:pt x="295" y="165"/>
                  </a:lnTo>
                  <a:lnTo>
                    <a:pt x="298" y="162"/>
                  </a:lnTo>
                  <a:lnTo>
                    <a:pt x="298" y="159"/>
                  </a:lnTo>
                  <a:lnTo>
                    <a:pt x="301" y="155"/>
                  </a:lnTo>
                  <a:lnTo>
                    <a:pt x="304" y="152"/>
                  </a:lnTo>
                  <a:lnTo>
                    <a:pt x="304" y="149"/>
                  </a:lnTo>
                  <a:lnTo>
                    <a:pt x="308" y="146"/>
                  </a:lnTo>
                  <a:lnTo>
                    <a:pt x="308" y="143"/>
                  </a:lnTo>
                  <a:lnTo>
                    <a:pt x="311" y="140"/>
                  </a:lnTo>
                  <a:lnTo>
                    <a:pt x="311" y="136"/>
                  </a:lnTo>
                  <a:lnTo>
                    <a:pt x="314" y="130"/>
                  </a:lnTo>
                  <a:lnTo>
                    <a:pt x="314" y="127"/>
                  </a:lnTo>
                  <a:lnTo>
                    <a:pt x="317" y="124"/>
                  </a:lnTo>
                  <a:lnTo>
                    <a:pt x="317" y="121"/>
                  </a:lnTo>
                  <a:lnTo>
                    <a:pt x="320" y="117"/>
                  </a:lnTo>
                  <a:lnTo>
                    <a:pt x="320" y="114"/>
                  </a:lnTo>
                  <a:lnTo>
                    <a:pt x="323" y="111"/>
                  </a:lnTo>
                  <a:lnTo>
                    <a:pt x="323" y="108"/>
                  </a:lnTo>
                  <a:lnTo>
                    <a:pt x="327" y="105"/>
                  </a:lnTo>
                  <a:lnTo>
                    <a:pt x="327" y="101"/>
                  </a:lnTo>
                  <a:lnTo>
                    <a:pt x="330" y="98"/>
                  </a:lnTo>
                  <a:lnTo>
                    <a:pt x="330" y="95"/>
                  </a:lnTo>
                  <a:lnTo>
                    <a:pt x="333" y="92"/>
                  </a:lnTo>
                  <a:lnTo>
                    <a:pt x="333" y="89"/>
                  </a:lnTo>
                  <a:lnTo>
                    <a:pt x="336" y="86"/>
                  </a:lnTo>
                  <a:lnTo>
                    <a:pt x="339" y="82"/>
                  </a:lnTo>
                  <a:lnTo>
                    <a:pt x="339" y="79"/>
                  </a:lnTo>
                  <a:lnTo>
                    <a:pt x="342" y="76"/>
                  </a:lnTo>
                  <a:lnTo>
                    <a:pt x="342" y="73"/>
                  </a:lnTo>
                  <a:lnTo>
                    <a:pt x="346" y="70"/>
                  </a:lnTo>
                  <a:lnTo>
                    <a:pt x="346" y="67"/>
                  </a:lnTo>
                  <a:lnTo>
                    <a:pt x="349" y="63"/>
                  </a:lnTo>
                  <a:lnTo>
                    <a:pt x="349" y="60"/>
                  </a:lnTo>
                  <a:lnTo>
                    <a:pt x="352" y="57"/>
                  </a:lnTo>
                  <a:lnTo>
                    <a:pt x="352" y="54"/>
                  </a:lnTo>
                  <a:lnTo>
                    <a:pt x="355" y="51"/>
                  </a:lnTo>
                  <a:lnTo>
                    <a:pt x="355" y="47"/>
                  </a:lnTo>
                  <a:lnTo>
                    <a:pt x="358" y="47"/>
                  </a:lnTo>
                  <a:lnTo>
                    <a:pt x="358" y="44"/>
                  </a:lnTo>
                  <a:lnTo>
                    <a:pt x="361" y="41"/>
                  </a:lnTo>
                  <a:lnTo>
                    <a:pt x="361" y="38"/>
                  </a:lnTo>
                  <a:lnTo>
                    <a:pt x="365" y="35"/>
                  </a:lnTo>
                  <a:lnTo>
                    <a:pt x="365" y="32"/>
                  </a:lnTo>
                  <a:lnTo>
                    <a:pt x="368" y="32"/>
                  </a:lnTo>
                  <a:lnTo>
                    <a:pt x="368" y="28"/>
                  </a:lnTo>
                  <a:lnTo>
                    <a:pt x="371" y="25"/>
                  </a:lnTo>
                  <a:lnTo>
                    <a:pt x="374" y="22"/>
                  </a:lnTo>
                  <a:lnTo>
                    <a:pt x="374" y="19"/>
                  </a:lnTo>
                  <a:lnTo>
                    <a:pt x="377" y="19"/>
                  </a:lnTo>
                  <a:lnTo>
                    <a:pt x="377" y="16"/>
                  </a:lnTo>
                  <a:lnTo>
                    <a:pt x="380" y="16"/>
                  </a:lnTo>
                  <a:lnTo>
                    <a:pt x="380" y="13"/>
                  </a:lnTo>
                  <a:lnTo>
                    <a:pt x="384" y="13"/>
                  </a:lnTo>
                  <a:lnTo>
                    <a:pt x="384" y="9"/>
                  </a:lnTo>
                  <a:lnTo>
                    <a:pt x="387" y="9"/>
                  </a:lnTo>
                  <a:lnTo>
                    <a:pt x="387" y="6"/>
                  </a:lnTo>
                  <a:lnTo>
                    <a:pt x="390" y="6"/>
                  </a:lnTo>
                  <a:lnTo>
                    <a:pt x="393" y="3"/>
                  </a:lnTo>
                  <a:lnTo>
                    <a:pt x="396" y="3"/>
                  </a:lnTo>
                  <a:lnTo>
                    <a:pt x="399" y="3"/>
                  </a:lnTo>
                  <a:lnTo>
                    <a:pt x="399" y="0"/>
                  </a:lnTo>
                  <a:lnTo>
                    <a:pt x="403" y="0"/>
                  </a:lnTo>
                  <a:lnTo>
                    <a:pt x="406" y="0"/>
                  </a:lnTo>
                  <a:lnTo>
                    <a:pt x="409" y="0"/>
                  </a:lnTo>
                  <a:lnTo>
                    <a:pt x="412" y="0"/>
                  </a:lnTo>
                  <a:lnTo>
                    <a:pt x="412" y="3"/>
                  </a:lnTo>
                  <a:lnTo>
                    <a:pt x="415" y="3"/>
                  </a:lnTo>
                  <a:lnTo>
                    <a:pt x="419" y="3"/>
                  </a:lnTo>
                  <a:lnTo>
                    <a:pt x="422" y="6"/>
                  </a:lnTo>
                  <a:lnTo>
                    <a:pt x="425" y="6"/>
                  </a:lnTo>
                  <a:lnTo>
                    <a:pt x="425" y="9"/>
                  </a:lnTo>
                  <a:lnTo>
                    <a:pt x="428" y="9"/>
                  </a:lnTo>
                  <a:lnTo>
                    <a:pt x="428" y="13"/>
                  </a:lnTo>
                  <a:lnTo>
                    <a:pt x="431" y="13"/>
                  </a:lnTo>
                  <a:lnTo>
                    <a:pt x="431" y="16"/>
                  </a:lnTo>
                  <a:lnTo>
                    <a:pt x="434" y="16"/>
                  </a:lnTo>
                  <a:lnTo>
                    <a:pt x="434" y="19"/>
                  </a:lnTo>
                  <a:lnTo>
                    <a:pt x="438" y="19"/>
                  </a:lnTo>
                  <a:lnTo>
                    <a:pt x="438" y="22"/>
                  </a:lnTo>
                  <a:lnTo>
                    <a:pt x="441" y="25"/>
                  </a:lnTo>
                  <a:lnTo>
                    <a:pt x="444" y="28"/>
                  </a:lnTo>
                  <a:lnTo>
                    <a:pt x="444" y="32"/>
                  </a:lnTo>
                  <a:lnTo>
                    <a:pt x="447" y="32"/>
                  </a:lnTo>
                  <a:lnTo>
                    <a:pt x="447" y="35"/>
                  </a:lnTo>
                  <a:lnTo>
                    <a:pt x="450" y="38"/>
                  </a:lnTo>
                  <a:lnTo>
                    <a:pt x="450" y="41"/>
                  </a:lnTo>
                  <a:lnTo>
                    <a:pt x="453" y="44"/>
                  </a:lnTo>
                  <a:lnTo>
                    <a:pt x="453" y="47"/>
                  </a:lnTo>
                  <a:lnTo>
                    <a:pt x="457" y="47"/>
                  </a:lnTo>
                  <a:lnTo>
                    <a:pt x="457" y="51"/>
                  </a:lnTo>
                  <a:lnTo>
                    <a:pt x="460" y="54"/>
                  </a:lnTo>
                  <a:lnTo>
                    <a:pt x="460" y="57"/>
                  </a:lnTo>
                  <a:lnTo>
                    <a:pt x="463" y="60"/>
                  </a:lnTo>
                  <a:lnTo>
                    <a:pt x="463" y="63"/>
                  </a:lnTo>
                  <a:lnTo>
                    <a:pt x="466" y="67"/>
                  </a:lnTo>
                  <a:lnTo>
                    <a:pt x="466" y="70"/>
                  </a:lnTo>
                  <a:lnTo>
                    <a:pt x="469" y="73"/>
                  </a:lnTo>
                  <a:lnTo>
                    <a:pt x="469" y="76"/>
                  </a:lnTo>
                  <a:lnTo>
                    <a:pt x="472" y="79"/>
                  </a:lnTo>
                  <a:lnTo>
                    <a:pt x="472" y="82"/>
                  </a:lnTo>
                  <a:lnTo>
                    <a:pt x="476" y="86"/>
                  </a:lnTo>
                  <a:lnTo>
                    <a:pt x="479" y="89"/>
                  </a:lnTo>
                  <a:lnTo>
                    <a:pt x="479" y="92"/>
                  </a:lnTo>
                  <a:lnTo>
                    <a:pt x="482" y="95"/>
                  </a:lnTo>
                  <a:lnTo>
                    <a:pt x="482" y="98"/>
                  </a:lnTo>
                  <a:lnTo>
                    <a:pt x="485" y="101"/>
                  </a:lnTo>
                  <a:lnTo>
                    <a:pt x="485" y="105"/>
                  </a:lnTo>
                  <a:lnTo>
                    <a:pt x="488" y="108"/>
                  </a:lnTo>
                  <a:lnTo>
                    <a:pt x="488" y="111"/>
                  </a:lnTo>
                  <a:lnTo>
                    <a:pt x="491" y="114"/>
                  </a:lnTo>
                  <a:lnTo>
                    <a:pt x="491" y="117"/>
                  </a:lnTo>
                  <a:lnTo>
                    <a:pt x="495" y="121"/>
                  </a:lnTo>
                  <a:lnTo>
                    <a:pt x="495" y="124"/>
                  </a:lnTo>
                  <a:lnTo>
                    <a:pt x="498" y="127"/>
                  </a:lnTo>
                  <a:lnTo>
                    <a:pt x="498" y="130"/>
                  </a:lnTo>
                  <a:lnTo>
                    <a:pt x="501" y="136"/>
                  </a:lnTo>
                  <a:lnTo>
                    <a:pt x="501" y="140"/>
                  </a:lnTo>
                  <a:lnTo>
                    <a:pt x="504" y="143"/>
                  </a:lnTo>
                  <a:lnTo>
                    <a:pt x="504" y="146"/>
                  </a:lnTo>
                  <a:lnTo>
                    <a:pt x="507" y="149"/>
                  </a:lnTo>
                  <a:lnTo>
                    <a:pt x="507" y="152"/>
                  </a:lnTo>
                  <a:lnTo>
                    <a:pt x="510" y="155"/>
                  </a:lnTo>
                  <a:lnTo>
                    <a:pt x="514" y="159"/>
                  </a:lnTo>
                  <a:lnTo>
                    <a:pt x="514" y="162"/>
                  </a:lnTo>
                  <a:lnTo>
                    <a:pt x="517" y="165"/>
                  </a:lnTo>
                  <a:lnTo>
                    <a:pt x="517" y="168"/>
                  </a:lnTo>
                  <a:lnTo>
                    <a:pt x="520" y="171"/>
                  </a:lnTo>
                  <a:lnTo>
                    <a:pt x="520" y="175"/>
                  </a:lnTo>
                  <a:lnTo>
                    <a:pt x="523" y="178"/>
                  </a:lnTo>
                  <a:lnTo>
                    <a:pt x="523" y="181"/>
                  </a:lnTo>
                  <a:lnTo>
                    <a:pt x="526" y="184"/>
                  </a:lnTo>
                  <a:lnTo>
                    <a:pt x="526" y="187"/>
                  </a:lnTo>
                  <a:lnTo>
                    <a:pt x="529" y="187"/>
                  </a:lnTo>
                  <a:lnTo>
                    <a:pt x="529" y="190"/>
                  </a:lnTo>
                  <a:lnTo>
                    <a:pt x="533" y="194"/>
                  </a:lnTo>
                  <a:lnTo>
                    <a:pt x="533" y="197"/>
                  </a:lnTo>
                  <a:lnTo>
                    <a:pt x="536" y="200"/>
                  </a:lnTo>
                  <a:lnTo>
                    <a:pt x="539" y="203"/>
                  </a:lnTo>
                  <a:lnTo>
                    <a:pt x="539" y="206"/>
                  </a:lnTo>
                  <a:lnTo>
                    <a:pt x="542" y="206"/>
                  </a:lnTo>
                  <a:lnTo>
                    <a:pt x="542" y="209"/>
                  </a:lnTo>
                  <a:lnTo>
                    <a:pt x="545" y="213"/>
                  </a:lnTo>
                  <a:lnTo>
                    <a:pt x="548" y="216"/>
                  </a:lnTo>
                  <a:lnTo>
                    <a:pt x="552" y="219"/>
                  </a:lnTo>
                  <a:lnTo>
                    <a:pt x="555" y="222"/>
                  </a:lnTo>
                  <a:lnTo>
                    <a:pt x="555" y="225"/>
                  </a:lnTo>
                  <a:lnTo>
                    <a:pt x="558" y="225"/>
                  </a:lnTo>
                  <a:lnTo>
                    <a:pt x="558" y="229"/>
                  </a:lnTo>
                  <a:lnTo>
                    <a:pt x="561" y="229"/>
                  </a:lnTo>
                  <a:lnTo>
                    <a:pt x="561" y="232"/>
                  </a:lnTo>
                  <a:lnTo>
                    <a:pt x="564" y="232"/>
                  </a:lnTo>
                  <a:lnTo>
                    <a:pt x="564" y="235"/>
                  </a:lnTo>
                  <a:lnTo>
                    <a:pt x="567" y="235"/>
                  </a:lnTo>
                  <a:lnTo>
                    <a:pt x="567" y="238"/>
                  </a:lnTo>
                  <a:lnTo>
                    <a:pt x="571" y="238"/>
                  </a:lnTo>
                  <a:lnTo>
                    <a:pt x="571" y="241"/>
                  </a:lnTo>
                  <a:lnTo>
                    <a:pt x="574" y="241"/>
                  </a:lnTo>
                  <a:lnTo>
                    <a:pt x="574" y="244"/>
                  </a:lnTo>
                  <a:lnTo>
                    <a:pt x="577" y="244"/>
                  </a:lnTo>
                  <a:lnTo>
                    <a:pt x="580" y="248"/>
                  </a:lnTo>
                  <a:lnTo>
                    <a:pt x="583" y="248"/>
                  </a:lnTo>
                  <a:lnTo>
                    <a:pt x="583" y="251"/>
                  </a:lnTo>
                  <a:lnTo>
                    <a:pt x="586" y="251"/>
                  </a:lnTo>
                  <a:lnTo>
                    <a:pt x="590" y="254"/>
                  </a:lnTo>
                  <a:lnTo>
                    <a:pt x="593" y="254"/>
                  </a:lnTo>
                  <a:lnTo>
                    <a:pt x="593" y="257"/>
                  </a:lnTo>
                  <a:lnTo>
                    <a:pt x="596" y="257"/>
                  </a:lnTo>
                  <a:lnTo>
                    <a:pt x="599" y="257"/>
                  </a:lnTo>
                  <a:lnTo>
                    <a:pt x="599" y="260"/>
                  </a:lnTo>
                  <a:lnTo>
                    <a:pt x="602" y="260"/>
                  </a:lnTo>
                  <a:lnTo>
                    <a:pt x="605" y="260"/>
                  </a:lnTo>
                  <a:lnTo>
                    <a:pt x="605" y="263"/>
                  </a:lnTo>
                  <a:lnTo>
                    <a:pt x="609" y="263"/>
                  </a:lnTo>
                  <a:lnTo>
                    <a:pt x="612" y="263"/>
                  </a:lnTo>
                  <a:lnTo>
                    <a:pt x="615" y="263"/>
                  </a:lnTo>
                  <a:lnTo>
                    <a:pt x="618" y="267"/>
                  </a:lnTo>
                  <a:lnTo>
                    <a:pt x="621" y="267"/>
                  </a:lnTo>
                  <a:lnTo>
                    <a:pt x="625" y="267"/>
                  </a:lnTo>
                  <a:lnTo>
                    <a:pt x="628" y="267"/>
                  </a:lnTo>
                  <a:lnTo>
                    <a:pt x="631" y="270"/>
                  </a:lnTo>
                  <a:lnTo>
                    <a:pt x="634" y="270"/>
                  </a:lnTo>
                  <a:lnTo>
                    <a:pt x="637" y="270"/>
                  </a:lnTo>
                  <a:lnTo>
                    <a:pt x="640" y="270"/>
                  </a:lnTo>
                  <a:lnTo>
                    <a:pt x="644" y="270"/>
                  </a:lnTo>
                  <a:lnTo>
                    <a:pt x="647" y="270"/>
                  </a:lnTo>
                  <a:lnTo>
                    <a:pt x="650" y="273"/>
                  </a:lnTo>
                  <a:lnTo>
                    <a:pt x="653" y="273"/>
                  </a:lnTo>
                  <a:lnTo>
                    <a:pt x="656" y="273"/>
                  </a:lnTo>
                  <a:lnTo>
                    <a:pt x="659" y="273"/>
                  </a:lnTo>
                  <a:lnTo>
                    <a:pt x="663" y="273"/>
                  </a:lnTo>
                  <a:lnTo>
                    <a:pt x="666" y="273"/>
                  </a:lnTo>
                  <a:lnTo>
                    <a:pt x="669" y="273"/>
                  </a:lnTo>
                  <a:lnTo>
                    <a:pt x="672" y="273"/>
                  </a:lnTo>
                  <a:lnTo>
                    <a:pt x="675" y="273"/>
                  </a:lnTo>
                  <a:lnTo>
                    <a:pt x="678" y="273"/>
                  </a:lnTo>
                  <a:lnTo>
                    <a:pt x="682" y="273"/>
                  </a:lnTo>
                  <a:lnTo>
                    <a:pt x="685" y="273"/>
                  </a:lnTo>
                  <a:lnTo>
                    <a:pt x="688" y="273"/>
                  </a:lnTo>
                  <a:lnTo>
                    <a:pt x="691" y="273"/>
                  </a:lnTo>
                  <a:lnTo>
                    <a:pt x="694" y="273"/>
                  </a:lnTo>
                  <a:lnTo>
                    <a:pt x="697" y="273"/>
                  </a:lnTo>
                  <a:lnTo>
                    <a:pt x="701" y="273"/>
                  </a:lnTo>
                  <a:lnTo>
                    <a:pt x="704" y="273"/>
                  </a:lnTo>
                  <a:lnTo>
                    <a:pt x="707" y="273"/>
                  </a:lnTo>
                  <a:lnTo>
                    <a:pt x="710" y="273"/>
                  </a:lnTo>
                  <a:lnTo>
                    <a:pt x="713" y="273"/>
                  </a:lnTo>
                  <a:lnTo>
                    <a:pt x="716" y="273"/>
                  </a:lnTo>
                  <a:lnTo>
                    <a:pt x="720" y="273"/>
                  </a:lnTo>
                  <a:lnTo>
                    <a:pt x="723" y="273"/>
                  </a:lnTo>
                  <a:lnTo>
                    <a:pt x="726" y="273"/>
                  </a:lnTo>
                  <a:lnTo>
                    <a:pt x="729" y="273"/>
                  </a:lnTo>
                  <a:lnTo>
                    <a:pt x="732" y="273"/>
                  </a:lnTo>
                  <a:lnTo>
                    <a:pt x="735" y="273"/>
                  </a:lnTo>
                  <a:lnTo>
                    <a:pt x="739" y="273"/>
                  </a:lnTo>
                  <a:lnTo>
                    <a:pt x="742" y="273"/>
                  </a:lnTo>
                  <a:lnTo>
                    <a:pt x="745" y="273"/>
                  </a:lnTo>
                  <a:lnTo>
                    <a:pt x="748" y="273"/>
                  </a:lnTo>
                  <a:lnTo>
                    <a:pt x="751" y="273"/>
                  </a:lnTo>
                  <a:lnTo>
                    <a:pt x="754" y="273"/>
                  </a:lnTo>
                  <a:lnTo>
                    <a:pt x="758" y="273"/>
                  </a:lnTo>
                  <a:lnTo>
                    <a:pt x="761" y="273"/>
                  </a:lnTo>
                  <a:lnTo>
                    <a:pt x="764" y="273"/>
                  </a:lnTo>
                  <a:lnTo>
                    <a:pt x="767" y="273"/>
                  </a:lnTo>
                  <a:lnTo>
                    <a:pt x="770" y="273"/>
                  </a:lnTo>
                  <a:lnTo>
                    <a:pt x="773" y="273"/>
                  </a:lnTo>
                  <a:lnTo>
                    <a:pt x="777" y="273"/>
                  </a:lnTo>
                  <a:lnTo>
                    <a:pt x="780" y="273"/>
                  </a:lnTo>
                  <a:lnTo>
                    <a:pt x="783" y="273"/>
                  </a:lnTo>
                  <a:lnTo>
                    <a:pt x="786" y="273"/>
                  </a:lnTo>
                  <a:lnTo>
                    <a:pt x="789" y="273"/>
                  </a:lnTo>
                  <a:lnTo>
                    <a:pt x="792" y="273"/>
                  </a:lnTo>
                  <a:lnTo>
                    <a:pt x="796" y="273"/>
                  </a:lnTo>
                  <a:lnTo>
                    <a:pt x="799" y="273"/>
                  </a:lnTo>
                  <a:lnTo>
                    <a:pt x="802" y="273"/>
                  </a:lnTo>
                  <a:lnTo>
                    <a:pt x="805" y="273"/>
                  </a:lnTo>
                  <a:lnTo>
                    <a:pt x="808" y="273"/>
                  </a:lnTo>
                  <a:lnTo>
                    <a:pt x="811" y="2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48" name="Rectangle 188"/>
            <p:cNvSpPr>
              <a:spLocks noChangeArrowheads="1"/>
            </p:cNvSpPr>
            <p:nvPr/>
          </p:nvSpPr>
          <p:spPr bwMode="auto">
            <a:xfrm>
              <a:off x="2360" y="1292"/>
              <a:ext cx="13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N</a:t>
              </a:r>
            </a:p>
          </p:txBody>
        </p:sp>
        <p:sp>
          <p:nvSpPr>
            <p:cNvPr id="297149" name="Rectangle 189"/>
            <p:cNvSpPr>
              <a:spLocks noChangeArrowheads="1"/>
            </p:cNvSpPr>
            <p:nvPr/>
          </p:nvSpPr>
          <p:spPr bwMode="auto">
            <a:xfrm>
              <a:off x="2401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o</a:t>
              </a:r>
            </a:p>
          </p:txBody>
        </p:sp>
        <p:sp>
          <p:nvSpPr>
            <p:cNvPr id="297150" name="Rectangle 190"/>
            <p:cNvSpPr>
              <a:spLocks noChangeArrowheads="1"/>
            </p:cNvSpPr>
            <p:nvPr/>
          </p:nvSpPr>
          <p:spPr bwMode="auto">
            <a:xfrm>
              <a:off x="2436" y="1292"/>
              <a:ext cx="109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r</a:t>
              </a:r>
            </a:p>
          </p:txBody>
        </p:sp>
        <p:sp>
          <p:nvSpPr>
            <p:cNvPr id="297151" name="Rectangle 191"/>
            <p:cNvSpPr>
              <a:spLocks noChangeArrowheads="1"/>
            </p:cNvSpPr>
            <p:nvPr/>
          </p:nvSpPr>
          <p:spPr bwMode="auto">
            <a:xfrm>
              <a:off x="2455" y="1292"/>
              <a:ext cx="139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m</a:t>
              </a:r>
            </a:p>
          </p:txBody>
        </p:sp>
        <p:sp>
          <p:nvSpPr>
            <p:cNvPr id="297152" name="Rectangle 192"/>
            <p:cNvSpPr>
              <a:spLocks noChangeArrowheads="1"/>
            </p:cNvSpPr>
            <p:nvPr/>
          </p:nvSpPr>
          <p:spPr bwMode="auto">
            <a:xfrm>
              <a:off x="2506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a</a:t>
              </a:r>
            </a:p>
          </p:txBody>
        </p:sp>
        <p:sp>
          <p:nvSpPr>
            <p:cNvPr id="297153" name="Rectangle 193"/>
            <p:cNvSpPr>
              <a:spLocks noChangeArrowheads="1"/>
            </p:cNvSpPr>
            <p:nvPr/>
          </p:nvSpPr>
          <p:spPr bwMode="auto">
            <a:xfrm>
              <a:off x="2537" y="1292"/>
              <a:ext cx="10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l</a:t>
              </a:r>
            </a:p>
          </p:txBody>
        </p:sp>
        <p:sp>
          <p:nvSpPr>
            <p:cNvPr id="297154" name="Rectangle 194"/>
            <p:cNvSpPr>
              <a:spLocks noChangeArrowheads="1"/>
            </p:cNvSpPr>
            <p:nvPr/>
          </p:nvSpPr>
          <p:spPr bwMode="auto">
            <a:xfrm>
              <a:off x="2550" y="1292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155" name="Rectangle 195"/>
            <p:cNvSpPr>
              <a:spLocks noChangeArrowheads="1"/>
            </p:cNvSpPr>
            <p:nvPr/>
          </p:nvSpPr>
          <p:spPr bwMode="auto">
            <a:xfrm>
              <a:off x="2566" y="1292"/>
              <a:ext cx="13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D</a:t>
              </a:r>
            </a:p>
          </p:txBody>
        </p:sp>
        <p:sp>
          <p:nvSpPr>
            <p:cNvPr id="297156" name="Rectangle 196"/>
            <p:cNvSpPr>
              <a:spLocks noChangeArrowheads="1"/>
            </p:cNvSpPr>
            <p:nvPr/>
          </p:nvSpPr>
          <p:spPr bwMode="auto">
            <a:xfrm>
              <a:off x="2610" y="1292"/>
              <a:ext cx="10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157" name="Rectangle 197"/>
            <p:cNvSpPr>
              <a:spLocks noChangeArrowheads="1"/>
            </p:cNvSpPr>
            <p:nvPr/>
          </p:nvSpPr>
          <p:spPr bwMode="auto">
            <a:xfrm>
              <a:off x="2623" y="1292"/>
              <a:ext cx="118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s</a:t>
              </a:r>
            </a:p>
          </p:txBody>
        </p:sp>
        <p:sp>
          <p:nvSpPr>
            <p:cNvPr id="297158" name="Rectangle 198"/>
            <p:cNvSpPr>
              <a:spLocks noChangeArrowheads="1"/>
            </p:cNvSpPr>
            <p:nvPr/>
          </p:nvSpPr>
          <p:spPr bwMode="auto">
            <a:xfrm>
              <a:off x="2655" y="1292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97159" name="Rectangle 199"/>
            <p:cNvSpPr>
              <a:spLocks noChangeArrowheads="1"/>
            </p:cNvSpPr>
            <p:nvPr/>
          </p:nvSpPr>
          <p:spPr bwMode="auto">
            <a:xfrm>
              <a:off x="2670" y="1292"/>
              <a:ext cx="108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r</a:t>
              </a:r>
            </a:p>
          </p:txBody>
        </p:sp>
        <p:sp>
          <p:nvSpPr>
            <p:cNvPr id="297160" name="Rectangle 200"/>
            <p:cNvSpPr>
              <a:spLocks noChangeArrowheads="1"/>
            </p:cNvSpPr>
            <p:nvPr/>
          </p:nvSpPr>
          <p:spPr bwMode="auto">
            <a:xfrm>
              <a:off x="2689" y="1292"/>
              <a:ext cx="10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161" name="Rectangle 201"/>
            <p:cNvSpPr>
              <a:spLocks noChangeArrowheads="1"/>
            </p:cNvSpPr>
            <p:nvPr/>
          </p:nvSpPr>
          <p:spPr bwMode="auto">
            <a:xfrm>
              <a:off x="2702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b</a:t>
              </a:r>
            </a:p>
          </p:txBody>
        </p:sp>
        <p:sp>
          <p:nvSpPr>
            <p:cNvPr id="297162" name="Rectangle 202"/>
            <p:cNvSpPr>
              <a:spLocks noChangeArrowheads="1"/>
            </p:cNvSpPr>
            <p:nvPr/>
          </p:nvSpPr>
          <p:spPr bwMode="auto">
            <a:xfrm>
              <a:off x="2737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97163" name="Rectangle 203"/>
            <p:cNvSpPr>
              <a:spLocks noChangeArrowheads="1"/>
            </p:cNvSpPr>
            <p:nvPr/>
          </p:nvSpPr>
          <p:spPr bwMode="auto">
            <a:xfrm>
              <a:off x="2769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97164" name="Rectangle 204"/>
            <p:cNvSpPr>
              <a:spLocks noChangeArrowheads="1"/>
            </p:cNvSpPr>
            <p:nvPr/>
          </p:nvSpPr>
          <p:spPr bwMode="auto">
            <a:xfrm>
              <a:off x="2785" y="1292"/>
              <a:ext cx="10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165" name="Rectangle 205"/>
            <p:cNvSpPr>
              <a:spLocks noChangeArrowheads="1"/>
            </p:cNvSpPr>
            <p:nvPr/>
          </p:nvSpPr>
          <p:spPr bwMode="auto">
            <a:xfrm>
              <a:off x="2797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o</a:t>
              </a:r>
            </a:p>
          </p:txBody>
        </p:sp>
        <p:sp>
          <p:nvSpPr>
            <p:cNvPr id="297166" name="Rectangle 206"/>
            <p:cNvSpPr>
              <a:spLocks noChangeArrowheads="1"/>
            </p:cNvSpPr>
            <p:nvPr/>
          </p:nvSpPr>
          <p:spPr bwMode="auto">
            <a:xfrm>
              <a:off x="2832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n</a:t>
              </a:r>
            </a:p>
          </p:txBody>
        </p:sp>
        <p:sp>
          <p:nvSpPr>
            <p:cNvPr id="297167" name="Rectangle 207"/>
            <p:cNvSpPr>
              <a:spLocks noChangeArrowheads="1"/>
            </p:cNvSpPr>
            <p:nvPr/>
          </p:nvSpPr>
          <p:spPr bwMode="auto">
            <a:xfrm>
              <a:off x="2864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:</a:t>
              </a:r>
            </a:p>
          </p:txBody>
        </p:sp>
        <p:sp>
          <p:nvSpPr>
            <p:cNvPr id="297168" name="Rectangle 208"/>
            <p:cNvSpPr>
              <a:spLocks noChangeArrowheads="1"/>
            </p:cNvSpPr>
            <p:nvPr/>
          </p:nvSpPr>
          <p:spPr bwMode="auto">
            <a:xfrm>
              <a:off x="2880" y="1292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169" name="Rectangle 209"/>
            <p:cNvSpPr>
              <a:spLocks noChangeArrowheads="1"/>
            </p:cNvSpPr>
            <p:nvPr/>
          </p:nvSpPr>
          <p:spPr bwMode="auto">
            <a:xfrm>
              <a:off x="2895" y="1292"/>
              <a:ext cx="12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</a:t>
              </a:r>
            </a:p>
          </p:txBody>
        </p:sp>
        <p:sp>
          <p:nvSpPr>
            <p:cNvPr id="297170" name="Rectangle 210"/>
            <p:cNvSpPr>
              <a:spLocks noChangeArrowheads="1"/>
            </p:cNvSpPr>
            <p:nvPr/>
          </p:nvSpPr>
          <p:spPr bwMode="auto">
            <a:xfrm>
              <a:off x="2946" y="1292"/>
              <a:ext cx="12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=</a:t>
              </a:r>
            </a:p>
          </p:txBody>
        </p:sp>
        <p:sp>
          <p:nvSpPr>
            <p:cNvPr id="297171" name="Rectangle 211"/>
            <p:cNvSpPr>
              <a:spLocks noChangeArrowheads="1"/>
            </p:cNvSpPr>
            <p:nvPr/>
          </p:nvSpPr>
          <p:spPr bwMode="auto">
            <a:xfrm>
              <a:off x="2981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297172" name="Rectangle 212"/>
            <p:cNvSpPr>
              <a:spLocks noChangeArrowheads="1"/>
            </p:cNvSpPr>
            <p:nvPr/>
          </p:nvSpPr>
          <p:spPr bwMode="auto">
            <a:xfrm>
              <a:off x="3016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73" name="Rectangle 213"/>
            <p:cNvSpPr>
              <a:spLocks noChangeArrowheads="1"/>
            </p:cNvSpPr>
            <p:nvPr/>
          </p:nvSpPr>
          <p:spPr bwMode="auto">
            <a:xfrm>
              <a:off x="3051" y="1292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,</a:t>
              </a:r>
            </a:p>
          </p:txBody>
        </p:sp>
        <p:sp>
          <p:nvSpPr>
            <p:cNvPr id="297174" name="Rectangle 214"/>
            <p:cNvSpPr>
              <a:spLocks noChangeArrowheads="1"/>
            </p:cNvSpPr>
            <p:nvPr/>
          </p:nvSpPr>
          <p:spPr bwMode="auto">
            <a:xfrm>
              <a:off x="3067" y="1292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175" name="Rectangle 215"/>
            <p:cNvSpPr>
              <a:spLocks noChangeArrowheads="1"/>
            </p:cNvSpPr>
            <p:nvPr/>
          </p:nvSpPr>
          <p:spPr bwMode="auto">
            <a:xfrm>
              <a:off x="3082" y="1292"/>
              <a:ext cx="12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</a:t>
              </a:r>
            </a:p>
          </p:txBody>
        </p:sp>
        <p:sp>
          <p:nvSpPr>
            <p:cNvPr id="297176" name="Rectangle 216"/>
            <p:cNvSpPr>
              <a:spLocks noChangeArrowheads="1"/>
            </p:cNvSpPr>
            <p:nvPr/>
          </p:nvSpPr>
          <p:spPr bwMode="auto">
            <a:xfrm>
              <a:off x="3114" y="1292"/>
              <a:ext cx="12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=</a:t>
              </a:r>
            </a:p>
          </p:txBody>
        </p:sp>
        <p:sp>
          <p:nvSpPr>
            <p:cNvPr id="297177" name="Rectangle 217"/>
            <p:cNvSpPr>
              <a:spLocks noChangeArrowheads="1"/>
            </p:cNvSpPr>
            <p:nvPr/>
          </p:nvSpPr>
          <p:spPr bwMode="auto">
            <a:xfrm>
              <a:off x="3149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</p:grpSp>
      <p:sp>
        <p:nvSpPr>
          <p:cNvPr id="297178" name="Rectangle 218"/>
          <p:cNvSpPr>
            <a:spLocks noChangeArrowheads="1"/>
          </p:cNvSpPr>
          <p:nvPr/>
        </p:nvSpPr>
        <p:spPr bwMode="auto">
          <a:xfrm>
            <a:off x="6851650" y="3844925"/>
            <a:ext cx="119904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b="1" dirty="0">
                <a:solidFill>
                  <a:srgbClr val="3333FF"/>
                </a:solidFill>
                <a:latin typeface="+mj-lt"/>
                <a:ea typeface="新細明體" pitchFamily="18" charset="-120"/>
              </a:rPr>
              <a:t>Y~N(50,9)</a:t>
            </a:r>
          </a:p>
        </p:txBody>
      </p:sp>
      <p:grpSp>
        <p:nvGrpSpPr>
          <p:cNvPr id="5" name="Group 219"/>
          <p:cNvGrpSpPr>
            <a:grpSpLocks/>
          </p:cNvGrpSpPr>
          <p:nvPr/>
        </p:nvGrpSpPr>
        <p:grpSpPr bwMode="auto">
          <a:xfrm>
            <a:off x="6232525" y="1993900"/>
            <a:ext cx="2560638" cy="1833563"/>
            <a:chOff x="4022" y="1292"/>
            <a:chExt cx="1240" cy="1107"/>
          </a:xfrm>
        </p:grpSpPr>
        <p:sp>
          <p:nvSpPr>
            <p:cNvPr id="297180" name="Freeform 220"/>
            <p:cNvSpPr>
              <a:spLocks/>
            </p:cNvSpPr>
            <p:nvPr/>
          </p:nvSpPr>
          <p:spPr bwMode="auto">
            <a:xfrm>
              <a:off x="4245" y="1486"/>
              <a:ext cx="1009" cy="710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1008" y="709"/>
                </a:cxn>
                <a:cxn ang="0">
                  <a:pos x="1008" y="0"/>
                </a:cxn>
                <a:cxn ang="0">
                  <a:pos x="0" y="0"/>
                </a:cxn>
                <a:cxn ang="0">
                  <a:pos x="0" y="709"/>
                </a:cxn>
              </a:cxnLst>
              <a:rect l="0" t="0" r="r" b="b"/>
              <a:pathLst>
                <a:path w="1009" h="710">
                  <a:moveTo>
                    <a:pt x="0" y="709"/>
                  </a:moveTo>
                  <a:lnTo>
                    <a:pt x="1008" y="709"/>
                  </a:lnTo>
                  <a:lnTo>
                    <a:pt x="1008" y="0"/>
                  </a:lnTo>
                  <a:lnTo>
                    <a:pt x="0" y="0"/>
                  </a:lnTo>
                  <a:lnTo>
                    <a:pt x="0" y="7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81" name="Rectangle 221"/>
            <p:cNvSpPr>
              <a:spLocks noChangeArrowheads="1"/>
            </p:cNvSpPr>
            <p:nvPr/>
          </p:nvSpPr>
          <p:spPr bwMode="auto">
            <a:xfrm>
              <a:off x="5130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6</a:t>
              </a:r>
            </a:p>
          </p:txBody>
        </p:sp>
        <p:sp>
          <p:nvSpPr>
            <p:cNvPr id="297182" name="Rectangle 222"/>
            <p:cNvSpPr>
              <a:spLocks noChangeArrowheads="1"/>
            </p:cNvSpPr>
            <p:nvPr/>
          </p:nvSpPr>
          <p:spPr bwMode="auto">
            <a:xfrm>
              <a:off x="5151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7183" name="Rectangle 223"/>
            <p:cNvSpPr>
              <a:spLocks noChangeArrowheads="1"/>
            </p:cNvSpPr>
            <p:nvPr/>
          </p:nvSpPr>
          <p:spPr bwMode="auto">
            <a:xfrm>
              <a:off x="4822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7184" name="Rectangle 224"/>
            <p:cNvSpPr>
              <a:spLocks noChangeArrowheads="1"/>
            </p:cNvSpPr>
            <p:nvPr/>
          </p:nvSpPr>
          <p:spPr bwMode="auto">
            <a:xfrm>
              <a:off x="4844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7185" name="Rectangle 225"/>
            <p:cNvSpPr>
              <a:spLocks noChangeArrowheads="1"/>
            </p:cNvSpPr>
            <p:nvPr/>
          </p:nvSpPr>
          <p:spPr bwMode="auto">
            <a:xfrm>
              <a:off x="4518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297186" name="Rectangle 226"/>
            <p:cNvSpPr>
              <a:spLocks noChangeArrowheads="1"/>
            </p:cNvSpPr>
            <p:nvPr/>
          </p:nvSpPr>
          <p:spPr bwMode="auto">
            <a:xfrm>
              <a:off x="4540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7187" name="Rectangle 227"/>
            <p:cNvSpPr>
              <a:spLocks noChangeArrowheads="1"/>
            </p:cNvSpPr>
            <p:nvPr/>
          </p:nvSpPr>
          <p:spPr bwMode="auto">
            <a:xfrm>
              <a:off x="4210" y="2203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297188" name="Rectangle 228"/>
            <p:cNvSpPr>
              <a:spLocks noChangeArrowheads="1"/>
            </p:cNvSpPr>
            <p:nvPr/>
          </p:nvSpPr>
          <p:spPr bwMode="auto">
            <a:xfrm>
              <a:off x="4232" y="2203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7189" name="Line 229"/>
            <p:cNvSpPr>
              <a:spLocks noChangeShapeType="1"/>
            </p:cNvSpPr>
            <p:nvPr/>
          </p:nvSpPr>
          <p:spPr bwMode="auto">
            <a:xfrm>
              <a:off x="5208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90" name="Line 230"/>
            <p:cNvSpPr>
              <a:spLocks noChangeShapeType="1"/>
            </p:cNvSpPr>
            <p:nvPr/>
          </p:nvSpPr>
          <p:spPr bwMode="auto">
            <a:xfrm>
              <a:off x="4901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91" name="Line 231"/>
            <p:cNvSpPr>
              <a:spLocks noChangeShapeType="1"/>
            </p:cNvSpPr>
            <p:nvPr/>
          </p:nvSpPr>
          <p:spPr bwMode="auto">
            <a:xfrm>
              <a:off x="4597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92" name="Line 232"/>
            <p:cNvSpPr>
              <a:spLocks noChangeShapeType="1"/>
            </p:cNvSpPr>
            <p:nvPr/>
          </p:nvSpPr>
          <p:spPr bwMode="auto">
            <a:xfrm>
              <a:off x="4289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93" name="Rectangle 233"/>
            <p:cNvSpPr>
              <a:spLocks noChangeArrowheads="1"/>
            </p:cNvSpPr>
            <p:nvPr/>
          </p:nvSpPr>
          <p:spPr bwMode="auto">
            <a:xfrm>
              <a:off x="4074" y="1451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94" name="Rectangle 234"/>
            <p:cNvSpPr>
              <a:spLocks noChangeArrowheads="1"/>
            </p:cNvSpPr>
            <p:nvPr/>
          </p:nvSpPr>
          <p:spPr bwMode="auto">
            <a:xfrm>
              <a:off x="4096" y="1451"/>
              <a:ext cx="10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195" name="Rectangle 235"/>
            <p:cNvSpPr>
              <a:spLocks noChangeArrowheads="1"/>
            </p:cNvSpPr>
            <p:nvPr/>
          </p:nvSpPr>
          <p:spPr bwMode="auto">
            <a:xfrm>
              <a:off x="4106" y="1451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297196" name="Rectangle 236"/>
            <p:cNvSpPr>
              <a:spLocks noChangeArrowheads="1"/>
            </p:cNvSpPr>
            <p:nvPr/>
          </p:nvSpPr>
          <p:spPr bwMode="auto">
            <a:xfrm>
              <a:off x="4074" y="1791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197" name="Rectangle 237"/>
            <p:cNvSpPr>
              <a:spLocks noChangeArrowheads="1"/>
            </p:cNvSpPr>
            <p:nvPr/>
          </p:nvSpPr>
          <p:spPr bwMode="auto">
            <a:xfrm>
              <a:off x="4096" y="1791"/>
              <a:ext cx="100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198" name="Rectangle 238"/>
            <p:cNvSpPr>
              <a:spLocks noChangeArrowheads="1"/>
            </p:cNvSpPr>
            <p:nvPr/>
          </p:nvSpPr>
          <p:spPr bwMode="auto">
            <a:xfrm>
              <a:off x="4106" y="1791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297199" name="Rectangle 239"/>
            <p:cNvSpPr>
              <a:spLocks noChangeArrowheads="1"/>
            </p:cNvSpPr>
            <p:nvPr/>
          </p:nvSpPr>
          <p:spPr bwMode="auto">
            <a:xfrm>
              <a:off x="4074" y="2134"/>
              <a:ext cx="112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200" name="Rectangle 240"/>
            <p:cNvSpPr>
              <a:spLocks noChangeArrowheads="1"/>
            </p:cNvSpPr>
            <p:nvPr/>
          </p:nvSpPr>
          <p:spPr bwMode="auto">
            <a:xfrm>
              <a:off x="4096" y="2134"/>
              <a:ext cx="100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.</a:t>
              </a:r>
            </a:p>
          </p:txBody>
        </p:sp>
        <p:sp>
          <p:nvSpPr>
            <p:cNvPr id="297201" name="Rectangle 241"/>
            <p:cNvSpPr>
              <a:spLocks noChangeArrowheads="1"/>
            </p:cNvSpPr>
            <p:nvPr/>
          </p:nvSpPr>
          <p:spPr bwMode="auto">
            <a:xfrm>
              <a:off x="4106" y="2134"/>
              <a:ext cx="111" cy="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202" name="Line 242"/>
            <p:cNvSpPr>
              <a:spLocks noChangeShapeType="1"/>
            </p:cNvSpPr>
            <p:nvPr/>
          </p:nvSpPr>
          <p:spPr bwMode="auto">
            <a:xfrm flipH="1">
              <a:off x="4206" y="1499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03" name="Line 243"/>
            <p:cNvSpPr>
              <a:spLocks noChangeShapeType="1"/>
            </p:cNvSpPr>
            <p:nvPr/>
          </p:nvSpPr>
          <p:spPr bwMode="auto">
            <a:xfrm flipH="1">
              <a:off x="4206" y="1839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04" name="Line 244"/>
            <p:cNvSpPr>
              <a:spLocks noChangeShapeType="1"/>
            </p:cNvSpPr>
            <p:nvPr/>
          </p:nvSpPr>
          <p:spPr bwMode="auto">
            <a:xfrm flipH="1">
              <a:off x="4206" y="2182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05" name="Rectangle 245"/>
            <p:cNvSpPr>
              <a:spLocks noChangeArrowheads="1"/>
            </p:cNvSpPr>
            <p:nvPr/>
          </p:nvSpPr>
          <p:spPr bwMode="auto">
            <a:xfrm>
              <a:off x="4682" y="2272"/>
              <a:ext cx="112" cy="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y</a:t>
              </a:r>
            </a:p>
          </p:txBody>
        </p:sp>
        <p:sp>
          <p:nvSpPr>
            <p:cNvPr id="297206" name="Line 246"/>
            <p:cNvSpPr>
              <a:spLocks noChangeShapeType="1"/>
            </p:cNvSpPr>
            <p:nvPr/>
          </p:nvSpPr>
          <p:spPr bwMode="auto">
            <a:xfrm>
              <a:off x="4265" y="2195"/>
              <a:ext cx="9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07" name="Rectangle 247"/>
            <p:cNvSpPr>
              <a:spLocks noChangeArrowheads="1"/>
            </p:cNvSpPr>
            <p:nvPr/>
          </p:nvSpPr>
          <p:spPr bwMode="auto">
            <a:xfrm rot="16200000">
              <a:off x="4009" y="1813"/>
              <a:ext cx="127" cy="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f</a:t>
              </a:r>
            </a:p>
          </p:txBody>
        </p:sp>
        <p:sp>
          <p:nvSpPr>
            <p:cNvPr id="297208" name="Rectangle 248"/>
            <p:cNvSpPr>
              <a:spLocks noChangeArrowheads="1"/>
            </p:cNvSpPr>
            <p:nvPr/>
          </p:nvSpPr>
          <p:spPr bwMode="auto">
            <a:xfrm rot="16200000">
              <a:off x="4008" y="1800"/>
              <a:ext cx="129" cy="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(</a:t>
              </a:r>
            </a:p>
          </p:txBody>
        </p:sp>
        <p:sp>
          <p:nvSpPr>
            <p:cNvPr id="297209" name="Rectangle 249"/>
            <p:cNvSpPr>
              <a:spLocks noChangeArrowheads="1"/>
            </p:cNvSpPr>
            <p:nvPr/>
          </p:nvSpPr>
          <p:spPr bwMode="auto">
            <a:xfrm rot="16200000">
              <a:off x="4003" y="1778"/>
              <a:ext cx="140" cy="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y</a:t>
              </a:r>
            </a:p>
          </p:txBody>
        </p:sp>
        <p:sp>
          <p:nvSpPr>
            <p:cNvPr id="297210" name="Rectangle 250"/>
            <p:cNvSpPr>
              <a:spLocks noChangeArrowheads="1"/>
            </p:cNvSpPr>
            <p:nvPr/>
          </p:nvSpPr>
          <p:spPr bwMode="auto">
            <a:xfrm rot="16200000">
              <a:off x="4008" y="1761"/>
              <a:ext cx="130" cy="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8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)</a:t>
              </a:r>
            </a:p>
          </p:txBody>
        </p:sp>
        <p:sp>
          <p:nvSpPr>
            <p:cNvPr id="297211" name="Line 251"/>
            <p:cNvSpPr>
              <a:spLocks noChangeShapeType="1"/>
            </p:cNvSpPr>
            <p:nvPr/>
          </p:nvSpPr>
          <p:spPr bwMode="auto">
            <a:xfrm flipV="1">
              <a:off x="4245" y="1495"/>
              <a:ext cx="0" cy="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12" name="Freeform 252"/>
            <p:cNvSpPr>
              <a:spLocks/>
            </p:cNvSpPr>
            <p:nvPr/>
          </p:nvSpPr>
          <p:spPr bwMode="auto">
            <a:xfrm>
              <a:off x="4289" y="1728"/>
              <a:ext cx="920" cy="455"/>
            </a:xfrm>
            <a:custGeom>
              <a:avLst/>
              <a:gdLst/>
              <a:ahLst/>
              <a:cxnLst>
                <a:cxn ang="0">
                  <a:pos x="13" y="454"/>
                </a:cxn>
                <a:cxn ang="0">
                  <a:pos x="29" y="454"/>
                </a:cxn>
                <a:cxn ang="0">
                  <a:pos x="45" y="454"/>
                </a:cxn>
                <a:cxn ang="0">
                  <a:pos x="61" y="454"/>
                </a:cxn>
                <a:cxn ang="0">
                  <a:pos x="76" y="454"/>
                </a:cxn>
                <a:cxn ang="0">
                  <a:pos x="92" y="454"/>
                </a:cxn>
                <a:cxn ang="0">
                  <a:pos x="108" y="454"/>
                </a:cxn>
                <a:cxn ang="0">
                  <a:pos x="124" y="454"/>
                </a:cxn>
                <a:cxn ang="0">
                  <a:pos x="140" y="454"/>
                </a:cxn>
                <a:cxn ang="0">
                  <a:pos x="156" y="454"/>
                </a:cxn>
                <a:cxn ang="0">
                  <a:pos x="171" y="451"/>
                </a:cxn>
                <a:cxn ang="0">
                  <a:pos x="187" y="451"/>
                </a:cxn>
                <a:cxn ang="0">
                  <a:pos x="203" y="448"/>
                </a:cxn>
                <a:cxn ang="0">
                  <a:pos x="219" y="441"/>
                </a:cxn>
                <a:cxn ang="0">
                  <a:pos x="235" y="435"/>
                </a:cxn>
                <a:cxn ang="0">
                  <a:pos x="247" y="422"/>
                </a:cxn>
                <a:cxn ang="0">
                  <a:pos x="263" y="410"/>
                </a:cxn>
                <a:cxn ang="0">
                  <a:pos x="279" y="390"/>
                </a:cxn>
                <a:cxn ang="0">
                  <a:pos x="295" y="365"/>
                </a:cxn>
                <a:cxn ang="0">
                  <a:pos x="311" y="336"/>
                </a:cxn>
                <a:cxn ang="0">
                  <a:pos x="327" y="302"/>
                </a:cxn>
                <a:cxn ang="0">
                  <a:pos x="339" y="260"/>
                </a:cxn>
                <a:cxn ang="0">
                  <a:pos x="355" y="216"/>
                </a:cxn>
                <a:cxn ang="0">
                  <a:pos x="371" y="168"/>
                </a:cxn>
                <a:cxn ang="0">
                  <a:pos x="387" y="124"/>
                </a:cxn>
                <a:cxn ang="0">
                  <a:pos x="403" y="82"/>
                </a:cxn>
                <a:cxn ang="0">
                  <a:pos x="415" y="47"/>
                </a:cxn>
                <a:cxn ang="0">
                  <a:pos x="431" y="19"/>
                </a:cxn>
                <a:cxn ang="0">
                  <a:pos x="447" y="3"/>
                </a:cxn>
                <a:cxn ang="0">
                  <a:pos x="463" y="0"/>
                </a:cxn>
                <a:cxn ang="0">
                  <a:pos x="479" y="9"/>
                </a:cxn>
                <a:cxn ang="0">
                  <a:pos x="495" y="28"/>
                </a:cxn>
                <a:cxn ang="0">
                  <a:pos x="507" y="60"/>
                </a:cxn>
                <a:cxn ang="0">
                  <a:pos x="523" y="98"/>
                </a:cxn>
                <a:cxn ang="0">
                  <a:pos x="539" y="143"/>
                </a:cxn>
                <a:cxn ang="0">
                  <a:pos x="555" y="187"/>
                </a:cxn>
                <a:cxn ang="0">
                  <a:pos x="571" y="235"/>
                </a:cxn>
                <a:cxn ang="0">
                  <a:pos x="587" y="276"/>
                </a:cxn>
                <a:cxn ang="0">
                  <a:pos x="599" y="314"/>
                </a:cxn>
                <a:cxn ang="0">
                  <a:pos x="615" y="349"/>
                </a:cxn>
                <a:cxn ang="0">
                  <a:pos x="631" y="375"/>
                </a:cxn>
                <a:cxn ang="0">
                  <a:pos x="647" y="397"/>
                </a:cxn>
                <a:cxn ang="0">
                  <a:pos x="663" y="416"/>
                </a:cxn>
                <a:cxn ang="0">
                  <a:pos x="679" y="429"/>
                </a:cxn>
                <a:cxn ang="0">
                  <a:pos x="691" y="438"/>
                </a:cxn>
                <a:cxn ang="0">
                  <a:pos x="707" y="444"/>
                </a:cxn>
                <a:cxn ang="0">
                  <a:pos x="723" y="448"/>
                </a:cxn>
                <a:cxn ang="0">
                  <a:pos x="739" y="451"/>
                </a:cxn>
                <a:cxn ang="0">
                  <a:pos x="755" y="454"/>
                </a:cxn>
                <a:cxn ang="0">
                  <a:pos x="770" y="454"/>
                </a:cxn>
                <a:cxn ang="0">
                  <a:pos x="786" y="454"/>
                </a:cxn>
                <a:cxn ang="0">
                  <a:pos x="802" y="454"/>
                </a:cxn>
                <a:cxn ang="0">
                  <a:pos x="818" y="454"/>
                </a:cxn>
                <a:cxn ang="0">
                  <a:pos x="834" y="454"/>
                </a:cxn>
                <a:cxn ang="0">
                  <a:pos x="850" y="454"/>
                </a:cxn>
                <a:cxn ang="0">
                  <a:pos x="865" y="454"/>
                </a:cxn>
                <a:cxn ang="0">
                  <a:pos x="881" y="454"/>
                </a:cxn>
                <a:cxn ang="0">
                  <a:pos x="897" y="454"/>
                </a:cxn>
                <a:cxn ang="0">
                  <a:pos x="913" y="454"/>
                </a:cxn>
              </a:cxnLst>
              <a:rect l="0" t="0" r="r" b="b"/>
              <a:pathLst>
                <a:path w="920" h="455">
                  <a:moveTo>
                    <a:pt x="0" y="454"/>
                  </a:moveTo>
                  <a:lnTo>
                    <a:pt x="3" y="454"/>
                  </a:lnTo>
                  <a:lnTo>
                    <a:pt x="7" y="454"/>
                  </a:lnTo>
                  <a:lnTo>
                    <a:pt x="10" y="454"/>
                  </a:lnTo>
                  <a:lnTo>
                    <a:pt x="13" y="454"/>
                  </a:lnTo>
                  <a:lnTo>
                    <a:pt x="16" y="454"/>
                  </a:lnTo>
                  <a:lnTo>
                    <a:pt x="19" y="454"/>
                  </a:lnTo>
                  <a:lnTo>
                    <a:pt x="22" y="454"/>
                  </a:lnTo>
                  <a:lnTo>
                    <a:pt x="26" y="454"/>
                  </a:lnTo>
                  <a:lnTo>
                    <a:pt x="29" y="454"/>
                  </a:lnTo>
                  <a:lnTo>
                    <a:pt x="32" y="454"/>
                  </a:lnTo>
                  <a:lnTo>
                    <a:pt x="35" y="454"/>
                  </a:lnTo>
                  <a:lnTo>
                    <a:pt x="38" y="454"/>
                  </a:lnTo>
                  <a:lnTo>
                    <a:pt x="42" y="454"/>
                  </a:lnTo>
                  <a:lnTo>
                    <a:pt x="45" y="454"/>
                  </a:lnTo>
                  <a:lnTo>
                    <a:pt x="48" y="454"/>
                  </a:lnTo>
                  <a:lnTo>
                    <a:pt x="51" y="454"/>
                  </a:lnTo>
                  <a:lnTo>
                    <a:pt x="54" y="454"/>
                  </a:lnTo>
                  <a:lnTo>
                    <a:pt x="57" y="454"/>
                  </a:lnTo>
                  <a:lnTo>
                    <a:pt x="61" y="454"/>
                  </a:lnTo>
                  <a:lnTo>
                    <a:pt x="64" y="454"/>
                  </a:lnTo>
                  <a:lnTo>
                    <a:pt x="67" y="454"/>
                  </a:lnTo>
                  <a:lnTo>
                    <a:pt x="70" y="454"/>
                  </a:lnTo>
                  <a:lnTo>
                    <a:pt x="73" y="454"/>
                  </a:lnTo>
                  <a:lnTo>
                    <a:pt x="76" y="454"/>
                  </a:lnTo>
                  <a:lnTo>
                    <a:pt x="80" y="454"/>
                  </a:lnTo>
                  <a:lnTo>
                    <a:pt x="83" y="454"/>
                  </a:lnTo>
                  <a:lnTo>
                    <a:pt x="86" y="454"/>
                  </a:lnTo>
                  <a:lnTo>
                    <a:pt x="89" y="454"/>
                  </a:lnTo>
                  <a:lnTo>
                    <a:pt x="92" y="454"/>
                  </a:lnTo>
                  <a:lnTo>
                    <a:pt x="95" y="454"/>
                  </a:lnTo>
                  <a:lnTo>
                    <a:pt x="99" y="454"/>
                  </a:lnTo>
                  <a:lnTo>
                    <a:pt x="102" y="454"/>
                  </a:lnTo>
                  <a:lnTo>
                    <a:pt x="105" y="454"/>
                  </a:lnTo>
                  <a:lnTo>
                    <a:pt x="108" y="454"/>
                  </a:lnTo>
                  <a:lnTo>
                    <a:pt x="111" y="454"/>
                  </a:lnTo>
                  <a:lnTo>
                    <a:pt x="114" y="454"/>
                  </a:lnTo>
                  <a:lnTo>
                    <a:pt x="118" y="454"/>
                  </a:lnTo>
                  <a:lnTo>
                    <a:pt x="121" y="454"/>
                  </a:lnTo>
                  <a:lnTo>
                    <a:pt x="124" y="454"/>
                  </a:lnTo>
                  <a:lnTo>
                    <a:pt x="127" y="454"/>
                  </a:lnTo>
                  <a:lnTo>
                    <a:pt x="130" y="454"/>
                  </a:lnTo>
                  <a:lnTo>
                    <a:pt x="133" y="454"/>
                  </a:lnTo>
                  <a:lnTo>
                    <a:pt x="137" y="454"/>
                  </a:lnTo>
                  <a:lnTo>
                    <a:pt x="140" y="454"/>
                  </a:lnTo>
                  <a:lnTo>
                    <a:pt x="143" y="454"/>
                  </a:lnTo>
                  <a:lnTo>
                    <a:pt x="146" y="454"/>
                  </a:lnTo>
                  <a:lnTo>
                    <a:pt x="149" y="454"/>
                  </a:lnTo>
                  <a:lnTo>
                    <a:pt x="152" y="454"/>
                  </a:lnTo>
                  <a:lnTo>
                    <a:pt x="156" y="454"/>
                  </a:lnTo>
                  <a:lnTo>
                    <a:pt x="159" y="454"/>
                  </a:lnTo>
                  <a:lnTo>
                    <a:pt x="162" y="454"/>
                  </a:lnTo>
                  <a:lnTo>
                    <a:pt x="165" y="454"/>
                  </a:lnTo>
                  <a:lnTo>
                    <a:pt x="168" y="454"/>
                  </a:lnTo>
                  <a:lnTo>
                    <a:pt x="171" y="451"/>
                  </a:lnTo>
                  <a:lnTo>
                    <a:pt x="175" y="451"/>
                  </a:lnTo>
                  <a:lnTo>
                    <a:pt x="178" y="451"/>
                  </a:lnTo>
                  <a:lnTo>
                    <a:pt x="181" y="451"/>
                  </a:lnTo>
                  <a:lnTo>
                    <a:pt x="184" y="451"/>
                  </a:lnTo>
                  <a:lnTo>
                    <a:pt x="187" y="451"/>
                  </a:lnTo>
                  <a:lnTo>
                    <a:pt x="190" y="451"/>
                  </a:lnTo>
                  <a:lnTo>
                    <a:pt x="194" y="448"/>
                  </a:lnTo>
                  <a:lnTo>
                    <a:pt x="197" y="448"/>
                  </a:lnTo>
                  <a:lnTo>
                    <a:pt x="200" y="448"/>
                  </a:lnTo>
                  <a:lnTo>
                    <a:pt x="203" y="448"/>
                  </a:lnTo>
                  <a:lnTo>
                    <a:pt x="206" y="444"/>
                  </a:lnTo>
                  <a:lnTo>
                    <a:pt x="209" y="444"/>
                  </a:lnTo>
                  <a:lnTo>
                    <a:pt x="213" y="444"/>
                  </a:lnTo>
                  <a:lnTo>
                    <a:pt x="216" y="441"/>
                  </a:lnTo>
                  <a:lnTo>
                    <a:pt x="219" y="441"/>
                  </a:lnTo>
                  <a:lnTo>
                    <a:pt x="222" y="441"/>
                  </a:lnTo>
                  <a:lnTo>
                    <a:pt x="225" y="438"/>
                  </a:lnTo>
                  <a:lnTo>
                    <a:pt x="228" y="438"/>
                  </a:lnTo>
                  <a:lnTo>
                    <a:pt x="232" y="435"/>
                  </a:lnTo>
                  <a:lnTo>
                    <a:pt x="235" y="435"/>
                  </a:lnTo>
                  <a:lnTo>
                    <a:pt x="238" y="432"/>
                  </a:lnTo>
                  <a:lnTo>
                    <a:pt x="238" y="429"/>
                  </a:lnTo>
                  <a:lnTo>
                    <a:pt x="241" y="429"/>
                  </a:lnTo>
                  <a:lnTo>
                    <a:pt x="244" y="425"/>
                  </a:lnTo>
                  <a:lnTo>
                    <a:pt x="247" y="422"/>
                  </a:lnTo>
                  <a:lnTo>
                    <a:pt x="251" y="419"/>
                  </a:lnTo>
                  <a:lnTo>
                    <a:pt x="254" y="419"/>
                  </a:lnTo>
                  <a:lnTo>
                    <a:pt x="257" y="416"/>
                  </a:lnTo>
                  <a:lnTo>
                    <a:pt x="260" y="413"/>
                  </a:lnTo>
                  <a:lnTo>
                    <a:pt x="263" y="410"/>
                  </a:lnTo>
                  <a:lnTo>
                    <a:pt x="267" y="406"/>
                  </a:lnTo>
                  <a:lnTo>
                    <a:pt x="270" y="403"/>
                  </a:lnTo>
                  <a:lnTo>
                    <a:pt x="273" y="397"/>
                  </a:lnTo>
                  <a:lnTo>
                    <a:pt x="276" y="394"/>
                  </a:lnTo>
                  <a:lnTo>
                    <a:pt x="279" y="390"/>
                  </a:lnTo>
                  <a:lnTo>
                    <a:pt x="282" y="384"/>
                  </a:lnTo>
                  <a:lnTo>
                    <a:pt x="286" y="381"/>
                  </a:lnTo>
                  <a:lnTo>
                    <a:pt x="289" y="375"/>
                  </a:lnTo>
                  <a:lnTo>
                    <a:pt x="292" y="371"/>
                  </a:lnTo>
                  <a:lnTo>
                    <a:pt x="295" y="365"/>
                  </a:lnTo>
                  <a:lnTo>
                    <a:pt x="298" y="359"/>
                  </a:lnTo>
                  <a:lnTo>
                    <a:pt x="301" y="356"/>
                  </a:lnTo>
                  <a:lnTo>
                    <a:pt x="305" y="349"/>
                  </a:lnTo>
                  <a:lnTo>
                    <a:pt x="308" y="343"/>
                  </a:lnTo>
                  <a:lnTo>
                    <a:pt x="311" y="336"/>
                  </a:lnTo>
                  <a:lnTo>
                    <a:pt x="314" y="330"/>
                  </a:lnTo>
                  <a:lnTo>
                    <a:pt x="317" y="321"/>
                  </a:lnTo>
                  <a:lnTo>
                    <a:pt x="320" y="314"/>
                  </a:lnTo>
                  <a:lnTo>
                    <a:pt x="324" y="308"/>
                  </a:lnTo>
                  <a:lnTo>
                    <a:pt x="327" y="302"/>
                  </a:lnTo>
                  <a:lnTo>
                    <a:pt x="327" y="292"/>
                  </a:lnTo>
                  <a:lnTo>
                    <a:pt x="330" y="286"/>
                  </a:lnTo>
                  <a:lnTo>
                    <a:pt x="333" y="276"/>
                  </a:lnTo>
                  <a:lnTo>
                    <a:pt x="336" y="267"/>
                  </a:lnTo>
                  <a:lnTo>
                    <a:pt x="339" y="260"/>
                  </a:lnTo>
                  <a:lnTo>
                    <a:pt x="343" y="251"/>
                  </a:lnTo>
                  <a:lnTo>
                    <a:pt x="346" y="241"/>
                  </a:lnTo>
                  <a:lnTo>
                    <a:pt x="349" y="235"/>
                  </a:lnTo>
                  <a:lnTo>
                    <a:pt x="352" y="225"/>
                  </a:lnTo>
                  <a:lnTo>
                    <a:pt x="355" y="216"/>
                  </a:lnTo>
                  <a:lnTo>
                    <a:pt x="358" y="206"/>
                  </a:lnTo>
                  <a:lnTo>
                    <a:pt x="362" y="197"/>
                  </a:lnTo>
                  <a:lnTo>
                    <a:pt x="365" y="187"/>
                  </a:lnTo>
                  <a:lnTo>
                    <a:pt x="368" y="178"/>
                  </a:lnTo>
                  <a:lnTo>
                    <a:pt x="371" y="168"/>
                  </a:lnTo>
                  <a:lnTo>
                    <a:pt x="374" y="162"/>
                  </a:lnTo>
                  <a:lnTo>
                    <a:pt x="377" y="152"/>
                  </a:lnTo>
                  <a:lnTo>
                    <a:pt x="381" y="143"/>
                  </a:lnTo>
                  <a:lnTo>
                    <a:pt x="384" y="133"/>
                  </a:lnTo>
                  <a:lnTo>
                    <a:pt x="387" y="124"/>
                  </a:lnTo>
                  <a:lnTo>
                    <a:pt x="390" y="114"/>
                  </a:lnTo>
                  <a:lnTo>
                    <a:pt x="393" y="108"/>
                  </a:lnTo>
                  <a:lnTo>
                    <a:pt x="396" y="98"/>
                  </a:lnTo>
                  <a:lnTo>
                    <a:pt x="400" y="89"/>
                  </a:lnTo>
                  <a:lnTo>
                    <a:pt x="403" y="82"/>
                  </a:lnTo>
                  <a:lnTo>
                    <a:pt x="406" y="76"/>
                  </a:lnTo>
                  <a:lnTo>
                    <a:pt x="409" y="66"/>
                  </a:lnTo>
                  <a:lnTo>
                    <a:pt x="412" y="60"/>
                  </a:lnTo>
                  <a:lnTo>
                    <a:pt x="415" y="54"/>
                  </a:lnTo>
                  <a:lnTo>
                    <a:pt x="415" y="47"/>
                  </a:lnTo>
                  <a:lnTo>
                    <a:pt x="419" y="41"/>
                  </a:lnTo>
                  <a:lnTo>
                    <a:pt x="422" y="35"/>
                  </a:lnTo>
                  <a:lnTo>
                    <a:pt x="425" y="28"/>
                  </a:lnTo>
                  <a:lnTo>
                    <a:pt x="428" y="25"/>
                  </a:lnTo>
                  <a:lnTo>
                    <a:pt x="431" y="19"/>
                  </a:lnTo>
                  <a:lnTo>
                    <a:pt x="434" y="16"/>
                  </a:lnTo>
                  <a:lnTo>
                    <a:pt x="438" y="12"/>
                  </a:lnTo>
                  <a:lnTo>
                    <a:pt x="441" y="9"/>
                  </a:lnTo>
                  <a:lnTo>
                    <a:pt x="444" y="6"/>
                  </a:lnTo>
                  <a:lnTo>
                    <a:pt x="447" y="3"/>
                  </a:lnTo>
                  <a:lnTo>
                    <a:pt x="450" y="3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0" y="0"/>
                  </a:lnTo>
                  <a:lnTo>
                    <a:pt x="463" y="0"/>
                  </a:lnTo>
                  <a:lnTo>
                    <a:pt x="466" y="0"/>
                  </a:lnTo>
                  <a:lnTo>
                    <a:pt x="469" y="3"/>
                  </a:lnTo>
                  <a:lnTo>
                    <a:pt x="473" y="3"/>
                  </a:lnTo>
                  <a:lnTo>
                    <a:pt x="476" y="6"/>
                  </a:lnTo>
                  <a:lnTo>
                    <a:pt x="479" y="9"/>
                  </a:lnTo>
                  <a:lnTo>
                    <a:pt x="482" y="12"/>
                  </a:lnTo>
                  <a:lnTo>
                    <a:pt x="485" y="16"/>
                  </a:lnTo>
                  <a:lnTo>
                    <a:pt x="488" y="19"/>
                  </a:lnTo>
                  <a:lnTo>
                    <a:pt x="492" y="25"/>
                  </a:lnTo>
                  <a:lnTo>
                    <a:pt x="495" y="28"/>
                  </a:lnTo>
                  <a:lnTo>
                    <a:pt x="498" y="35"/>
                  </a:lnTo>
                  <a:lnTo>
                    <a:pt x="501" y="41"/>
                  </a:lnTo>
                  <a:lnTo>
                    <a:pt x="504" y="47"/>
                  </a:lnTo>
                  <a:lnTo>
                    <a:pt x="504" y="54"/>
                  </a:lnTo>
                  <a:lnTo>
                    <a:pt x="507" y="60"/>
                  </a:lnTo>
                  <a:lnTo>
                    <a:pt x="511" y="66"/>
                  </a:lnTo>
                  <a:lnTo>
                    <a:pt x="514" y="76"/>
                  </a:lnTo>
                  <a:lnTo>
                    <a:pt x="517" y="82"/>
                  </a:lnTo>
                  <a:lnTo>
                    <a:pt x="520" y="89"/>
                  </a:lnTo>
                  <a:lnTo>
                    <a:pt x="523" y="98"/>
                  </a:lnTo>
                  <a:lnTo>
                    <a:pt x="526" y="108"/>
                  </a:lnTo>
                  <a:lnTo>
                    <a:pt x="530" y="114"/>
                  </a:lnTo>
                  <a:lnTo>
                    <a:pt x="533" y="124"/>
                  </a:lnTo>
                  <a:lnTo>
                    <a:pt x="536" y="133"/>
                  </a:lnTo>
                  <a:lnTo>
                    <a:pt x="539" y="143"/>
                  </a:lnTo>
                  <a:lnTo>
                    <a:pt x="542" y="152"/>
                  </a:lnTo>
                  <a:lnTo>
                    <a:pt x="545" y="162"/>
                  </a:lnTo>
                  <a:lnTo>
                    <a:pt x="549" y="168"/>
                  </a:lnTo>
                  <a:lnTo>
                    <a:pt x="552" y="178"/>
                  </a:lnTo>
                  <a:lnTo>
                    <a:pt x="555" y="187"/>
                  </a:lnTo>
                  <a:lnTo>
                    <a:pt x="558" y="197"/>
                  </a:lnTo>
                  <a:lnTo>
                    <a:pt x="561" y="206"/>
                  </a:lnTo>
                  <a:lnTo>
                    <a:pt x="564" y="216"/>
                  </a:lnTo>
                  <a:lnTo>
                    <a:pt x="568" y="225"/>
                  </a:lnTo>
                  <a:lnTo>
                    <a:pt x="571" y="235"/>
                  </a:lnTo>
                  <a:lnTo>
                    <a:pt x="574" y="241"/>
                  </a:lnTo>
                  <a:lnTo>
                    <a:pt x="577" y="251"/>
                  </a:lnTo>
                  <a:lnTo>
                    <a:pt x="580" y="260"/>
                  </a:lnTo>
                  <a:lnTo>
                    <a:pt x="583" y="267"/>
                  </a:lnTo>
                  <a:lnTo>
                    <a:pt x="587" y="276"/>
                  </a:lnTo>
                  <a:lnTo>
                    <a:pt x="590" y="286"/>
                  </a:lnTo>
                  <a:lnTo>
                    <a:pt x="593" y="292"/>
                  </a:lnTo>
                  <a:lnTo>
                    <a:pt x="593" y="302"/>
                  </a:lnTo>
                  <a:lnTo>
                    <a:pt x="596" y="308"/>
                  </a:lnTo>
                  <a:lnTo>
                    <a:pt x="599" y="314"/>
                  </a:lnTo>
                  <a:lnTo>
                    <a:pt x="602" y="321"/>
                  </a:lnTo>
                  <a:lnTo>
                    <a:pt x="606" y="330"/>
                  </a:lnTo>
                  <a:lnTo>
                    <a:pt x="609" y="336"/>
                  </a:lnTo>
                  <a:lnTo>
                    <a:pt x="612" y="343"/>
                  </a:lnTo>
                  <a:lnTo>
                    <a:pt x="615" y="349"/>
                  </a:lnTo>
                  <a:lnTo>
                    <a:pt x="618" y="356"/>
                  </a:lnTo>
                  <a:lnTo>
                    <a:pt x="621" y="359"/>
                  </a:lnTo>
                  <a:lnTo>
                    <a:pt x="625" y="365"/>
                  </a:lnTo>
                  <a:lnTo>
                    <a:pt x="628" y="371"/>
                  </a:lnTo>
                  <a:lnTo>
                    <a:pt x="631" y="375"/>
                  </a:lnTo>
                  <a:lnTo>
                    <a:pt x="634" y="381"/>
                  </a:lnTo>
                  <a:lnTo>
                    <a:pt x="637" y="384"/>
                  </a:lnTo>
                  <a:lnTo>
                    <a:pt x="640" y="390"/>
                  </a:lnTo>
                  <a:lnTo>
                    <a:pt x="644" y="394"/>
                  </a:lnTo>
                  <a:lnTo>
                    <a:pt x="647" y="397"/>
                  </a:lnTo>
                  <a:lnTo>
                    <a:pt x="650" y="403"/>
                  </a:lnTo>
                  <a:lnTo>
                    <a:pt x="653" y="406"/>
                  </a:lnTo>
                  <a:lnTo>
                    <a:pt x="656" y="410"/>
                  </a:lnTo>
                  <a:lnTo>
                    <a:pt x="659" y="413"/>
                  </a:lnTo>
                  <a:lnTo>
                    <a:pt x="663" y="416"/>
                  </a:lnTo>
                  <a:lnTo>
                    <a:pt x="666" y="419"/>
                  </a:lnTo>
                  <a:lnTo>
                    <a:pt x="669" y="419"/>
                  </a:lnTo>
                  <a:lnTo>
                    <a:pt x="672" y="422"/>
                  </a:lnTo>
                  <a:lnTo>
                    <a:pt x="675" y="425"/>
                  </a:lnTo>
                  <a:lnTo>
                    <a:pt x="679" y="429"/>
                  </a:lnTo>
                  <a:lnTo>
                    <a:pt x="682" y="429"/>
                  </a:lnTo>
                  <a:lnTo>
                    <a:pt x="682" y="432"/>
                  </a:lnTo>
                  <a:lnTo>
                    <a:pt x="685" y="435"/>
                  </a:lnTo>
                  <a:lnTo>
                    <a:pt x="688" y="435"/>
                  </a:lnTo>
                  <a:lnTo>
                    <a:pt x="691" y="438"/>
                  </a:lnTo>
                  <a:lnTo>
                    <a:pt x="694" y="438"/>
                  </a:lnTo>
                  <a:lnTo>
                    <a:pt x="698" y="441"/>
                  </a:lnTo>
                  <a:lnTo>
                    <a:pt x="701" y="441"/>
                  </a:lnTo>
                  <a:lnTo>
                    <a:pt x="704" y="441"/>
                  </a:lnTo>
                  <a:lnTo>
                    <a:pt x="707" y="444"/>
                  </a:lnTo>
                  <a:lnTo>
                    <a:pt x="710" y="444"/>
                  </a:lnTo>
                  <a:lnTo>
                    <a:pt x="713" y="444"/>
                  </a:lnTo>
                  <a:lnTo>
                    <a:pt x="717" y="448"/>
                  </a:lnTo>
                  <a:lnTo>
                    <a:pt x="720" y="448"/>
                  </a:lnTo>
                  <a:lnTo>
                    <a:pt x="723" y="448"/>
                  </a:lnTo>
                  <a:lnTo>
                    <a:pt x="726" y="448"/>
                  </a:lnTo>
                  <a:lnTo>
                    <a:pt x="729" y="451"/>
                  </a:lnTo>
                  <a:lnTo>
                    <a:pt x="732" y="451"/>
                  </a:lnTo>
                  <a:lnTo>
                    <a:pt x="736" y="451"/>
                  </a:lnTo>
                  <a:lnTo>
                    <a:pt x="739" y="451"/>
                  </a:lnTo>
                  <a:lnTo>
                    <a:pt x="742" y="451"/>
                  </a:lnTo>
                  <a:lnTo>
                    <a:pt x="745" y="451"/>
                  </a:lnTo>
                  <a:lnTo>
                    <a:pt x="748" y="451"/>
                  </a:lnTo>
                  <a:lnTo>
                    <a:pt x="751" y="454"/>
                  </a:lnTo>
                  <a:lnTo>
                    <a:pt x="755" y="454"/>
                  </a:lnTo>
                  <a:lnTo>
                    <a:pt x="758" y="454"/>
                  </a:lnTo>
                  <a:lnTo>
                    <a:pt x="761" y="454"/>
                  </a:lnTo>
                  <a:lnTo>
                    <a:pt x="764" y="454"/>
                  </a:lnTo>
                  <a:lnTo>
                    <a:pt x="767" y="454"/>
                  </a:lnTo>
                  <a:lnTo>
                    <a:pt x="770" y="454"/>
                  </a:lnTo>
                  <a:lnTo>
                    <a:pt x="774" y="454"/>
                  </a:lnTo>
                  <a:lnTo>
                    <a:pt x="777" y="454"/>
                  </a:lnTo>
                  <a:lnTo>
                    <a:pt x="780" y="454"/>
                  </a:lnTo>
                  <a:lnTo>
                    <a:pt x="783" y="454"/>
                  </a:lnTo>
                  <a:lnTo>
                    <a:pt x="786" y="454"/>
                  </a:lnTo>
                  <a:lnTo>
                    <a:pt x="789" y="454"/>
                  </a:lnTo>
                  <a:lnTo>
                    <a:pt x="793" y="454"/>
                  </a:lnTo>
                  <a:lnTo>
                    <a:pt x="796" y="454"/>
                  </a:lnTo>
                  <a:lnTo>
                    <a:pt x="799" y="454"/>
                  </a:lnTo>
                  <a:lnTo>
                    <a:pt x="802" y="454"/>
                  </a:lnTo>
                  <a:lnTo>
                    <a:pt x="805" y="454"/>
                  </a:lnTo>
                  <a:lnTo>
                    <a:pt x="808" y="454"/>
                  </a:lnTo>
                  <a:lnTo>
                    <a:pt x="812" y="454"/>
                  </a:lnTo>
                  <a:lnTo>
                    <a:pt x="815" y="454"/>
                  </a:lnTo>
                  <a:lnTo>
                    <a:pt x="818" y="454"/>
                  </a:lnTo>
                  <a:lnTo>
                    <a:pt x="821" y="454"/>
                  </a:lnTo>
                  <a:lnTo>
                    <a:pt x="824" y="454"/>
                  </a:lnTo>
                  <a:lnTo>
                    <a:pt x="827" y="454"/>
                  </a:lnTo>
                  <a:lnTo>
                    <a:pt x="831" y="454"/>
                  </a:lnTo>
                  <a:lnTo>
                    <a:pt x="834" y="454"/>
                  </a:lnTo>
                  <a:lnTo>
                    <a:pt x="837" y="454"/>
                  </a:lnTo>
                  <a:lnTo>
                    <a:pt x="840" y="454"/>
                  </a:lnTo>
                  <a:lnTo>
                    <a:pt x="843" y="454"/>
                  </a:lnTo>
                  <a:lnTo>
                    <a:pt x="846" y="454"/>
                  </a:lnTo>
                  <a:lnTo>
                    <a:pt x="850" y="454"/>
                  </a:lnTo>
                  <a:lnTo>
                    <a:pt x="853" y="454"/>
                  </a:lnTo>
                  <a:lnTo>
                    <a:pt x="856" y="454"/>
                  </a:lnTo>
                  <a:lnTo>
                    <a:pt x="859" y="454"/>
                  </a:lnTo>
                  <a:lnTo>
                    <a:pt x="862" y="454"/>
                  </a:lnTo>
                  <a:lnTo>
                    <a:pt x="865" y="454"/>
                  </a:lnTo>
                  <a:lnTo>
                    <a:pt x="869" y="454"/>
                  </a:lnTo>
                  <a:lnTo>
                    <a:pt x="872" y="454"/>
                  </a:lnTo>
                  <a:lnTo>
                    <a:pt x="875" y="454"/>
                  </a:lnTo>
                  <a:lnTo>
                    <a:pt x="878" y="454"/>
                  </a:lnTo>
                  <a:lnTo>
                    <a:pt x="881" y="454"/>
                  </a:lnTo>
                  <a:lnTo>
                    <a:pt x="885" y="454"/>
                  </a:lnTo>
                  <a:lnTo>
                    <a:pt x="888" y="454"/>
                  </a:lnTo>
                  <a:lnTo>
                    <a:pt x="891" y="454"/>
                  </a:lnTo>
                  <a:lnTo>
                    <a:pt x="894" y="454"/>
                  </a:lnTo>
                  <a:lnTo>
                    <a:pt x="897" y="454"/>
                  </a:lnTo>
                  <a:lnTo>
                    <a:pt x="900" y="454"/>
                  </a:lnTo>
                  <a:lnTo>
                    <a:pt x="904" y="454"/>
                  </a:lnTo>
                  <a:lnTo>
                    <a:pt x="907" y="454"/>
                  </a:lnTo>
                  <a:lnTo>
                    <a:pt x="910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9" y="4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213" name="Rectangle 253"/>
            <p:cNvSpPr>
              <a:spLocks noChangeArrowheads="1"/>
            </p:cNvSpPr>
            <p:nvPr/>
          </p:nvSpPr>
          <p:spPr bwMode="auto">
            <a:xfrm>
              <a:off x="4280" y="1292"/>
              <a:ext cx="13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N</a:t>
              </a:r>
            </a:p>
          </p:txBody>
        </p:sp>
        <p:sp>
          <p:nvSpPr>
            <p:cNvPr id="297214" name="Rectangle 254"/>
            <p:cNvSpPr>
              <a:spLocks noChangeArrowheads="1"/>
            </p:cNvSpPr>
            <p:nvPr/>
          </p:nvSpPr>
          <p:spPr bwMode="auto">
            <a:xfrm>
              <a:off x="4321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o</a:t>
              </a:r>
            </a:p>
          </p:txBody>
        </p:sp>
        <p:sp>
          <p:nvSpPr>
            <p:cNvPr id="297215" name="Rectangle 255"/>
            <p:cNvSpPr>
              <a:spLocks noChangeArrowheads="1"/>
            </p:cNvSpPr>
            <p:nvPr/>
          </p:nvSpPr>
          <p:spPr bwMode="auto">
            <a:xfrm>
              <a:off x="4356" y="1292"/>
              <a:ext cx="109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r</a:t>
              </a:r>
            </a:p>
          </p:txBody>
        </p:sp>
        <p:sp>
          <p:nvSpPr>
            <p:cNvPr id="297216" name="Rectangle 256"/>
            <p:cNvSpPr>
              <a:spLocks noChangeArrowheads="1"/>
            </p:cNvSpPr>
            <p:nvPr/>
          </p:nvSpPr>
          <p:spPr bwMode="auto">
            <a:xfrm>
              <a:off x="4375" y="1292"/>
              <a:ext cx="139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m</a:t>
              </a:r>
            </a:p>
          </p:txBody>
        </p:sp>
        <p:sp>
          <p:nvSpPr>
            <p:cNvPr id="297217" name="Rectangle 257"/>
            <p:cNvSpPr>
              <a:spLocks noChangeArrowheads="1"/>
            </p:cNvSpPr>
            <p:nvPr/>
          </p:nvSpPr>
          <p:spPr bwMode="auto">
            <a:xfrm>
              <a:off x="4426" y="1292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a</a:t>
              </a:r>
            </a:p>
          </p:txBody>
        </p:sp>
        <p:sp>
          <p:nvSpPr>
            <p:cNvPr id="297218" name="Rectangle 258"/>
            <p:cNvSpPr>
              <a:spLocks noChangeArrowheads="1"/>
            </p:cNvSpPr>
            <p:nvPr/>
          </p:nvSpPr>
          <p:spPr bwMode="auto">
            <a:xfrm>
              <a:off x="4457" y="1292"/>
              <a:ext cx="10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l</a:t>
              </a:r>
            </a:p>
          </p:txBody>
        </p:sp>
        <p:sp>
          <p:nvSpPr>
            <p:cNvPr id="297219" name="Rectangle 259"/>
            <p:cNvSpPr>
              <a:spLocks noChangeArrowheads="1"/>
            </p:cNvSpPr>
            <p:nvPr/>
          </p:nvSpPr>
          <p:spPr bwMode="auto">
            <a:xfrm>
              <a:off x="4470" y="1292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220" name="Rectangle 260"/>
            <p:cNvSpPr>
              <a:spLocks noChangeArrowheads="1"/>
            </p:cNvSpPr>
            <p:nvPr/>
          </p:nvSpPr>
          <p:spPr bwMode="auto">
            <a:xfrm>
              <a:off x="4486" y="1292"/>
              <a:ext cx="13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D</a:t>
              </a:r>
            </a:p>
          </p:txBody>
        </p:sp>
        <p:sp>
          <p:nvSpPr>
            <p:cNvPr id="297221" name="Rectangle 261"/>
            <p:cNvSpPr>
              <a:spLocks noChangeArrowheads="1"/>
            </p:cNvSpPr>
            <p:nvPr/>
          </p:nvSpPr>
          <p:spPr bwMode="auto">
            <a:xfrm>
              <a:off x="4530" y="1292"/>
              <a:ext cx="10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222" name="Rectangle 262"/>
            <p:cNvSpPr>
              <a:spLocks noChangeArrowheads="1"/>
            </p:cNvSpPr>
            <p:nvPr/>
          </p:nvSpPr>
          <p:spPr bwMode="auto">
            <a:xfrm>
              <a:off x="4543" y="1292"/>
              <a:ext cx="118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s</a:t>
              </a:r>
            </a:p>
          </p:txBody>
        </p:sp>
        <p:sp>
          <p:nvSpPr>
            <p:cNvPr id="297223" name="Rectangle 263"/>
            <p:cNvSpPr>
              <a:spLocks noChangeArrowheads="1"/>
            </p:cNvSpPr>
            <p:nvPr/>
          </p:nvSpPr>
          <p:spPr bwMode="auto">
            <a:xfrm>
              <a:off x="4575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97224" name="Rectangle 264"/>
            <p:cNvSpPr>
              <a:spLocks noChangeArrowheads="1"/>
            </p:cNvSpPr>
            <p:nvPr/>
          </p:nvSpPr>
          <p:spPr bwMode="auto">
            <a:xfrm>
              <a:off x="4590" y="1292"/>
              <a:ext cx="108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r</a:t>
              </a:r>
            </a:p>
          </p:txBody>
        </p:sp>
        <p:sp>
          <p:nvSpPr>
            <p:cNvPr id="297225" name="Rectangle 265"/>
            <p:cNvSpPr>
              <a:spLocks noChangeArrowheads="1"/>
            </p:cNvSpPr>
            <p:nvPr/>
          </p:nvSpPr>
          <p:spPr bwMode="auto">
            <a:xfrm>
              <a:off x="4609" y="1292"/>
              <a:ext cx="10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226" name="Rectangle 266"/>
            <p:cNvSpPr>
              <a:spLocks noChangeArrowheads="1"/>
            </p:cNvSpPr>
            <p:nvPr/>
          </p:nvSpPr>
          <p:spPr bwMode="auto">
            <a:xfrm>
              <a:off x="4622" y="1292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b</a:t>
              </a:r>
            </a:p>
          </p:txBody>
        </p:sp>
        <p:sp>
          <p:nvSpPr>
            <p:cNvPr id="297227" name="Rectangle 267"/>
            <p:cNvSpPr>
              <a:spLocks noChangeArrowheads="1"/>
            </p:cNvSpPr>
            <p:nvPr/>
          </p:nvSpPr>
          <p:spPr bwMode="auto">
            <a:xfrm>
              <a:off x="4657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97228" name="Rectangle 268"/>
            <p:cNvSpPr>
              <a:spLocks noChangeArrowheads="1"/>
            </p:cNvSpPr>
            <p:nvPr/>
          </p:nvSpPr>
          <p:spPr bwMode="auto">
            <a:xfrm>
              <a:off x="4689" y="1292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97229" name="Rectangle 269"/>
            <p:cNvSpPr>
              <a:spLocks noChangeArrowheads="1"/>
            </p:cNvSpPr>
            <p:nvPr/>
          </p:nvSpPr>
          <p:spPr bwMode="auto">
            <a:xfrm>
              <a:off x="4705" y="1292"/>
              <a:ext cx="10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i</a:t>
              </a:r>
            </a:p>
          </p:txBody>
        </p:sp>
        <p:sp>
          <p:nvSpPr>
            <p:cNvPr id="297230" name="Rectangle 270"/>
            <p:cNvSpPr>
              <a:spLocks noChangeArrowheads="1"/>
            </p:cNvSpPr>
            <p:nvPr/>
          </p:nvSpPr>
          <p:spPr bwMode="auto">
            <a:xfrm>
              <a:off x="4717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o</a:t>
              </a:r>
            </a:p>
          </p:txBody>
        </p:sp>
        <p:sp>
          <p:nvSpPr>
            <p:cNvPr id="297231" name="Rectangle 271"/>
            <p:cNvSpPr>
              <a:spLocks noChangeArrowheads="1"/>
            </p:cNvSpPr>
            <p:nvPr/>
          </p:nvSpPr>
          <p:spPr bwMode="auto">
            <a:xfrm>
              <a:off x="4752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n</a:t>
              </a:r>
            </a:p>
          </p:txBody>
        </p:sp>
        <p:sp>
          <p:nvSpPr>
            <p:cNvPr id="297232" name="Rectangle 272"/>
            <p:cNvSpPr>
              <a:spLocks noChangeArrowheads="1"/>
            </p:cNvSpPr>
            <p:nvPr/>
          </p:nvSpPr>
          <p:spPr bwMode="auto">
            <a:xfrm>
              <a:off x="4784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:</a:t>
              </a:r>
            </a:p>
          </p:txBody>
        </p:sp>
        <p:sp>
          <p:nvSpPr>
            <p:cNvPr id="297233" name="Rectangle 273"/>
            <p:cNvSpPr>
              <a:spLocks noChangeArrowheads="1"/>
            </p:cNvSpPr>
            <p:nvPr/>
          </p:nvSpPr>
          <p:spPr bwMode="auto">
            <a:xfrm>
              <a:off x="4800" y="1292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234" name="Rectangle 274"/>
            <p:cNvSpPr>
              <a:spLocks noChangeArrowheads="1"/>
            </p:cNvSpPr>
            <p:nvPr/>
          </p:nvSpPr>
          <p:spPr bwMode="auto">
            <a:xfrm>
              <a:off x="4815" y="1292"/>
              <a:ext cx="12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</a:t>
              </a:r>
            </a:p>
          </p:txBody>
        </p:sp>
        <p:sp>
          <p:nvSpPr>
            <p:cNvPr id="297235" name="Rectangle 275"/>
            <p:cNvSpPr>
              <a:spLocks noChangeArrowheads="1"/>
            </p:cNvSpPr>
            <p:nvPr/>
          </p:nvSpPr>
          <p:spPr bwMode="auto">
            <a:xfrm>
              <a:off x="4866" y="1292"/>
              <a:ext cx="123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=</a:t>
              </a:r>
            </a:p>
          </p:txBody>
        </p:sp>
        <p:sp>
          <p:nvSpPr>
            <p:cNvPr id="297236" name="Rectangle 276"/>
            <p:cNvSpPr>
              <a:spLocks noChangeArrowheads="1"/>
            </p:cNvSpPr>
            <p:nvPr/>
          </p:nvSpPr>
          <p:spPr bwMode="auto">
            <a:xfrm>
              <a:off x="4901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7237" name="Rectangle 277"/>
            <p:cNvSpPr>
              <a:spLocks noChangeArrowheads="1"/>
            </p:cNvSpPr>
            <p:nvPr/>
          </p:nvSpPr>
          <p:spPr bwMode="auto">
            <a:xfrm>
              <a:off x="4936" y="1292"/>
              <a:ext cx="121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238" name="Rectangle 278"/>
            <p:cNvSpPr>
              <a:spLocks noChangeArrowheads="1"/>
            </p:cNvSpPr>
            <p:nvPr/>
          </p:nvSpPr>
          <p:spPr bwMode="auto">
            <a:xfrm>
              <a:off x="4971" y="1292"/>
              <a:ext cx="10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,</a:t>
              </a:r>
            </a:p>
          </p:txBody>
        </p:sp>
        <p:sp>
          <p:nvSpPr>
            <p:cNvPr id="297239" name="Rectangle 279"/>
            <p:cNvSpPr>
              <a:spLocks noChangeArrowheads="1"/>
            </p:cNvSpPr>
            <p:nvPr/>
          </p:nvSpPr>
          <p:spPr bwMode="auto">
            <a:xfrm>
              <a:off x="4987" y="1292"/>
              <a:ext cx="105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 </a:t>
              </a:r>
            </a:p>
          </p:txBody>
        </p:sp>
        <p:sp>
          <p:nvSpPr>
            <p:cNvPr id="297240" name="Rectangle 280"/>
            <p:cNvSpPr>
              <a:spLocks noChangeArrowheads="1"/>
            </p:cNvSpPr>
            <p:nvPr/>
          </p:nvSpPr>
          <p:spPr bwMode="auto">
            <a:xfrm>
              <a:off x="5002" y="1292"/>
              <a:ext cx="12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</a:t>
              </a:r>
            </a:p>
          </p:txBody>
        </p:sp>
        <p:sp>
          <p:nvSpPr>
            <p:cNvPr id="297241" name="Rectangle 281"/>
            <p:cNvSpPr>
              <a:spLocks noChangeArrowheads="1"/>
            </p:cNvSpPr>
            <p:nvPr/>
          </p:nvSpPr>
          <p:spPr bwMode="auto">
            <a:xfrm>
              <a:off x="5034" y="1292"/>
              <a:ext cx="124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=</a:t>
              </a:r>
            </a:p>
          </p:txBody>
        </p:sp>
        <p:sp>
          <p:nvSpPr>
            <p:cNvPr id="297242" name="Rectangle 282"/>
            <p:cNvSpPr>
              <a:spLocks noChangeArrowheads="1"/>
            </p:cNvSpPr>
            <p:nvPr/>
          </p:nvSpPr>
          <p:spPr bwMode="auto">
            <a:xfrm>
              <a:off x="5069" y="1292"/>
              <a:ext cx="122" cy="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297243" name="Rectangle 283"/>
            <p:cNvSpPr>
              <a:spLocks noChangeArrowheads="1"/>
            </p:cNvSpPr>
            <p:nvPr/>
          </p:nvSpPr>
          <p:spPr bwMode="auto">
            <a:xfrm>
              <a:off x="4662" y="2204"/>
              <a:ext cx="111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297244" name="Rectangle 284"/>
            <p:cNvSpPr>
              <a:spLocks noChangeArrowheads="1"/>
            </p:cNvSpPr>
            <p:nvPr/>
          </p:nvSpPr>
          <p:spPr bwMode="auto">
            <a:xfrm>
              <a:off x="4684" y="2204"/>
              <a:ext cx="112" cy="1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70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297245" name="Line 285"/>
            <p:cNvSpPr>
              <a:spLocks noChangeShapeType="1"/>
            </p:cNvSpPr>
            <p:nvPr/>
          </p:nvSpPr>
          <p:spPr bwMode="auto">
            <a:xfrm>
              <a:off x="4741" y="2199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97246" name="Rectangle 286"/>
          <p:cNvSpPr>
            <a:spLocks noChangeArrowheads="1"/>
          </p:cNvSpPr>
          <p:nvPr/>
        </p:nvSpPr>
        <p:spPr bwMode="auto">
          <a:xfrm>
            <a:off x="3324665" y="4295335"/>
            <a:ext cx="2071688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1028700" eaLnBrk="0" hangingPunct="0"/>
            <a:r>
              <a:rPr lang="en-US" altLang="zh-TW" sz="2000" b="1" dirty="0">
                <a:ea typeface="新細明體" pitchFamily="18" charset="-120"/>
              </a:rPr>
              <a:t>Consider:</a:t>
            </a:r>
          </a:p>
          <a:p>
            <a:pPr defTabSz="1028700" eaLnBrk="0" hangingPunct="0"/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P(39 </a:t>
            </a:r>
            <a:r>
              <a:rPr lang="en-US" altLang="zh-TW" sz="2000" b="1" dirty="0">
                <a:solidFill>
                  <a:srgbClr val="00279F"/>
                </a:solidFill>
                <a:latin typeface="Symbol" pitchFamily="18" charset="2"/>
                <a:ea typeface="新細明體" pitchFamily="18" charset="-120"/>
              </a:rPr>
              <a:t> </a:t>
            </a:r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W </a:t>
            </a:r>
            <a:r>
              <a:rPr lang="en-US" altLang="zh-TW" sz="2000" b="1" dirty="0">
                <a:solidFill>
                  <a:srgbClr val="00279F"/>
                </a:solidFill>
                <a:latin typeface="Symbol" pitchFamily="18" charset="2"/>
                <a:ea typeface="新細明體" pitchFamily="18" charset="-120"/>
              </a:rPr>
              <a:t> </a:t>
            </a:r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41)</a:t>
            </a:r>
          </a:p>
          <a:p>
            <a:pPr defTabSz="1028700" eaLnBrk="0" hangingPunct="0"/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P(25 </a:t>
            </a:r>
            <a:r>
              <a:rPr lang="en-US" altLang="zh-TW" sz="2000" b="1" dirty="0">
                <a:solidFill>
                  <a:srgbClr val="00279F"/>
                </a:solidFill>
                <a:latin typeface="Symbol" pitchFamily="18" charset="2"/>
                <a:ea typeface="新細明體" pitchFamily="18" charset="-120"/>
              </a:rPr>
              <a:t> </a:t>
            </a:r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X </a:t>
            </a:r>
            <a:r>
              <a:rPr lang="en-US" altLang="zh-TW" sz="2000" b="1" dirty="0">
                <a:solidFill>
                  <a:srgbClr val="00279F"/>
                </a:solidFill>
                <a:latin typeface="Symbol" pitchFamily="18" charset="2"/>
                <a:ea typeface="新細明體" pitchFamily="18" charset="-120"/>
              </a:rPr>
              <a:t> </a:t>
            </a:r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35)</a:t>
            </a:r>
          </a:p>
          <a:p>
            <a:pPr defTabSz="1028700" eaLnBrk="0" hangingPunct="0"/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P(47 </a:t>
            </a:r>
            <a:r>
              <a:rPr lang="en-US" altLang="zh-TW" sz="2000" b="1" dirty="0">
                <a:solidFill>
                  <a:srgbClr val="00279F"/>
                </a:solidFill>
                <a:latin typeface="Symbol" pitchFamily="18" charset="2"/>
                <a:ea typeface="新細明體" pitchFamily="18" charset="-120"/>
              </a:rPr>
              <a:t> </a:t>
            </a:r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Y </a:t>
            </a:r>
            <a:r>
              <a:rPr lang="en-US" altLang="zh-TW" sz="2000" b="1" dirty="0">
                <a:solidFill>
                  <a:srgbClr val="00279F"/>
                </a:solidFill>
                <a:latin typeface="Symbol" pitchFamily="18" charset="2"/>
                <a:ea typeface="新細明體" pitchFamily="18" charset="-120"/>
              </a:rPr>
              <a:t> </a:t>
            </a:r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53)</a:t>
            </a:r>
          </a:p>
          <a:p>
            <a:pPr defTabSz="1028700" eaLnBrk="0" hangingPunct="0"/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P(-1 </a:t>
            </a:r>
            <a:r>
              <a:rPr lang="en-US" altLang="zh-TW" sz="2000" b="1" dirty="0">
                <a:solidFill>
                  <a:srgbClr val="00279F"/>
                </a:solidFill>
                <a:latin typeface="Symbol" pitchFamily="18" charset="2"/>
                <a:ea typeface="新細明體" pitchFamily="18" charset="-120"/>
              </a:rPr>
              <a:t> </a:t>
            </a:r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Z </a:t>
            </a:r>
            <a:r>
              <a:rPr lang="en-US" altLang="zh-TW" sz="2000" b="1" dirty="0">
                <a:solidFill>
                  <a:srgbClr val="00279F"/>
                </a:solidFill>
                <a:latin typeface="Symbol" pitchFamily="18" charset="2"/>
                <a:ea typeface="新細明體" pitchFamily="18" charset="-120"/>
              </a:rPr>
              <a:t> </a:t>
            </a:r>
            <a:r>
              <a:rPr lang="en-US" altLang="zh-TW" sz="2000" b="1" dirty="0">
                <a:solidFill>
                  <a:srgbClr val="00279F"/>
                </a:solidFill>
                <a:ea typeface="新細明體" pitchFamily="18" charset="-120"/>
              </a:rPr>
              <a:t>1)</a:t>
            </a:r>
          </a:p>
          <a:p>
            <a:pPr defTabSz="1028700" hangingPunct="0"/>
            <a:endParaRPr lang="zh-TW" altLang="en-US" sz="2000" dirty="0">
              <a:ea typeface="新細明體" pitchFamily="18" charset="-120"/>
            </a:endParaRPr>
          </a:p>
        </p:txBody>
      </p:sp>
      <p:sp>
        <p:nvSpPr>
          <p:cNvPr id="297247" name="Rectangle 287"/>
          <p:cNvSpPr>
            <a:spLocks noChangeArrowheads="1"/>
          </p:cNvSpPr>
          <p:nvPr/>
        </p:nvSpPr>
        <p:spPr bwMode="auto">
          <a:xfrm>
            <a:off x="5303520" y="4506642"/>
            <a:ext cx="3516923" cy="16286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marL="266700" indent="-266700" algn="just" eaLnBrk="0" hangingPunct="0">
              <a:buFont typeface="Wingdings" pitchFamily="2" charset="2"/>
              <a:buChar char="l"/>
            </a:pPr>
            <a:r>
              <a:rPr lang="zh-TW" altLang="en-US" sz="2000" b="1" dirty="0">
                <a:solidFill>
                  <a:srgbClr val="790015"/>
                </a:solidFill>
                <a:latin typeface="+mn-lt"/>
                <a:ea typeface="+mj-ea"/>
              </a:rPr>
              <a:t>左邊四個</a:t>
            </a:r>
            <a:r>
              <a:rPr lang="zh-TW" altLang="en-US" sz="2000" b="1" dirty="0" smtClean="0">
                <a:solidFill>
                  <a:srgbClr val="790015"/>
                </a:solidFill>
                <a:latin typeface="+mn-lt"/>
                <a:ea typeface="+mj-ea"/>
              </a:rPr>
              <a:t>區間雖來自不同平均數與變異數的常態分配，但都是以平均數為中間左右</a:t>
            </a:r>
            <a:r>
              <a:rPr lang="en-US" altLang="zh-TW" sz="2000" b="1" dirty="0" smtClean="0">
                <a:solidFill>
                  <a:srgbClr val="790015"/>
                </a:solidFill>
                <a:latin typeface="+mn-lt"/>
                <a:ea typeface="+mj-ea"/>
              </a:rPr>
              <a:t>1</a:t>
            </a:r>
            <a:r>
              <a:rPr lang="zh-TW" altLang="en-US" sz="2000" b="1" dirty="0" smtClean="0">
                <a:solidFill>
                  <a:srgbClr val="790015"/>
                </a:solidFill>
                <a:latin typeface="+mn-lt"/>
                <a:ea typeface="+mj-ea"/>
              </a:rPr>
              <a:t>倍標準差的區間，四個區間所得</a:t>
            </a:r>
            <a:r>
              <a:rPr lang="zh-TW" altLang="en-US" sz="2000" b="1" dirty="0">
                <a:solidFill>
                  <a:srgbClr val="790015"/>
                </a:solidFill>
                <a:latin typeface="+mn-lt"/>
                <a:ea typeface="+mj-ea"/>
              </a:rPr>
              <a:t>的機率卻相同。</a:t>
            </a:r>
            <a:r>
              <a:rPr lang="en-US" altLang="zh-TW" sz="2000" dirty="0">
                <a:solidFill>
                  <a:srgbClr val="790015"/>
                </a:solidFill>
                <a:latin typeface="+mn-lt"/>
                <a:ea typeface="+mj-ea"/>
              </a:rPr>
              <a:t> </a:t>
            </a:r>
          </a:p>
        </p:txBody>
      </p:sp>
      <p:sp>
        <p:nvSpPr>
          <p:cNvPr id="297248" name="Rectangle 288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常態分配機率計算方法</a:t>
            </a:r>
            <a:endParaRPr lang="en-US" altLang="zh-TW" dirty="0" smtClean="0"/>
          </a:p>
        </p:txBody>
      </p:sp>
      <p:sp>
        <p:nvSpPr>
          <p:cNvPr id="289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0" y="6410325"/>
            <a:ext cx="5489575" cy="311150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29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6-</a:t>
            </a:r>
            <a:fld id="{73E84A6A-FEB9-41F7-BEA8-EE55A92A4749}" type="slidenum">
              <a:rPr lang="en-US" altLang="zh-TW"/>
              <a:pPr/>
              <a:t>36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24862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標準常態分配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035" y="1346324"/>
            <a:ext cx="8131175" cy="27333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400" b="1" dirty="0"/>
              <a:t>有鑑於常態分配求算機率值殊為不易，統計學家便將之標準化，使各種不同的常態分配，皆能轉換為</a:t>
            </a:r>
            <a:r>
              <a:rPr lang="zh-TW" altLang="en-US" sz="2400" b="1" u="sng" dirty="0"/>
              <a:t>標準常態分配</a:t>
            </a:r>
            <a:r>
              <a:rPr lang="zh-TW" altLang="en-US" sz="2400" b="1" dirty="0"/>
              <a:t>， 透過查表即可求得機率值。標準化的方法如下：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zh-TW" altLang="en-US" sz="2400" b="1" dirty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zh-TW" altLang="en-US" sz="2400" b="1" dirty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zh-TW" altLang="en-US" sz="2400" b="1" dirty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zh-TW" altLang="en-US" sz="2400" b="1" dirty="0"/>
              <a:t>標準常態分配 </a:t>
            </a:r>
            <a:r>
              <a:rPr lang="en-US" altLang="zh-TW" sz="2400" b="1" dirty="0"/>
              <a:t>(standard normal distribution)</a:t>
            </a:r>
            <a:r>
              <a:rPr lang="zh-TW" altLang="en-US" sz="2400" b="1" dirty="0"/>
              <a:t>是一常態隨機變數 </a:t>
            </a:r>
            <a:r>
              <a:rPr lang="en-US" altLang="zh-TW" sz="2400" b="1" dirty="0"/>
              <a:t>Z</a:t>
            </a:r>
            <a:r>
              <a:rPr lang="zh-TW" altLang="en-US" sz="2400" b="1" dirty="0"/>
              <a:t>；其平均數</a:t>
            </a:r>
            <a:r>
              <a:rPr lang="en-US" altLang="zh-TW" sz="2400" b="1" dirty="0"/>
              <a:t>μ = 0 </a:t>
            </a:r>
            <a:r>
              <a:rPr lang="zh-TW" altLang="en-US" sz="2400" b="1" dirty="0"/>
              <a:t>和標準差 </a:t>
            </a:r>
            <a:r>
              <a:rPr lang="en-US" altLang="zh-TW" sz="2400" b="1" dirty="0"/>
              <a:t>σ = 1</a:t>
            </a:r>
            <a:r>
              <a:rPr lang="zh-TW" altLang="en-US" sz="2400" b="1" dirty="0"/>
              <a:t>；也就是說 </a:t>
            </a:r>
            <a:r>
              <a:rPr lang="en-US" altLang="zh-TW" sz="2400" b="1" dirty="0"/>
              <a:t>Z~N(0,1) </a:t>
            </a:r>
            <a:r>
              <a:rPr lang="zh-TW" altLang="en-US" sz="2400" b="1" dirty="0" smtClean="0"/>
              <a:t>。</a:t>
            </a:r>
            <a:endParaRPr lang="en-US" altLang="zh-TW" sz="2400" b="1" dirty="0"/>
          </a:p>
          <a:p>
            <a:pPr>
              <a:lnSpc>
                <a:spcPct val="80000"/>
              </a:lnSpc>
            </a:pPr>
            <a:endParaRPr lang="zh-TW" altLang="en-US" sz="2400" b="1" dirty="0"/>
          </a:p>
        </p:txBody>
      </p:sp>
      <p:pic>
        <p:nvPicPr>
          <p:cNvPr id="29901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9144" y="4281219"/>
            <a:ext cx="7430551" cy="2021107"/>
          </a:xfrm>
          <a:noFill/>
          <a:ln/>
        </p:spPr>
      </p:pic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311427" y="2405574"/>
          <a:ext cx="2034296" cy="54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Equation" r:id="rId4" imgW="1282680" imgH="393480" progId="Equation.DSMT4">
                  <p:embed/>
                </p:oleObj>
              </mc:Choice>
              <mc:Fallback>
                <p:oleObj name="Equation" r:id="rId4" imgW="12826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427" y="2405574"/>
                        <a:ext cx="2034296" cy="544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0" y="6410325"/>
            <a:ext cx="5489575" cy="311150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6-</a:t>
            </a:r>
            <a:fld id="{73E84A6A-FEB9-41F7-BEA8-EE55A92A4749}" type="slidenum">
              <a:rPr lang="en-US" altLang="zh-TW"/>
              <a:pPr/>
              <a:t>37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常態分配標準化示意圖</a:t>
            </a:r>
          </a:p>
        </p:txBody>
      </p:sp>
      <p:sp>
        <p:nvSpPr>
          <p:cNvPr id="3686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368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6-</a:t>
            </a:r>
            <a:fld id="{73E84A6A-FEB9-41F7-BEA8-EE55A92A4749}" type="slidenum">
              <a:rPr lang="en-US" altLang="zh-TW"/>
              <a:pPr/>
              <a:t>38</a:t>
            </a:fld>
            <a:endParaRPr lang="en-US" altLang="zh-TW" dirty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473200"/>
            <a:ext cx="6964363" cy="449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5310188" y="5870575"/>
            <a:ext cx="3427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 dirty="0">
                <a:latin typeface="+mn-lt"/>
                <a:ea typeface="+mj-ea"/>
              </a:rPr>
              <a:t>圖 </a:t>
            </a:r>
            <a:r>
              <a:rPr lang="en-US" altLang="zh-TW" b="1" dirty="0">
                <a:latin typeface="+mn-lt"/>
                <a:ea typeface="+mj-ea"/>
              </a:rPr>
              <a:t>6.7  </a:t>
            </a:r>
            <a:r>
              <a:rPr lang="zh-TW" altLang="en-US" b="1" dirty="0">
                <a:latin typeface="+mn-lt"/>
                <a:ea typeface="+mj-ea"/>
              </a:rPr>
              <a:t>一般常態分配的標準化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標準常態分配的特性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1719775"/>
          </a:xfrm>
          <a:ln cap="flat">
            <a:solidFill>
              <a:srgbClr val="DB4F03"/>
            </a:solidFill>
            <a:prstDash val="dash"/>
          </a:ln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dirty="0" smtClean="0"/>
              <a:t>標準常態分配最重要的特性就是對稱的分配：</a:t>
            </a:r>
            <a:endParaRPr lang="en-US" altLang="zh-TW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378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2786D84E-E811-41AF-9EF6-DBA2F98EB8D4}" type="slidenum">
              <a:rPr lang="en-US" altLang="zh-TW"/>
              <a:pPr/>
              <a:t>39</a:t>
            </a:fld>
            <a:endParaRPr lang="en-US" altLang="zh-TW"/>
          </a:p>
        </p:txBody>
      </p:sp>
      <p:pic>
        <p:nvPicPr>
          <p:cNvPr id="378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3414713"/>
            <a:ext cx="45958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6121400" y="5335588"/>
            <a:ext cx="2319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+mn-lt"/>
                <a:ea typeface="+mj-ea"/>
              </a:rPr>
              <a:t>圖 </a:t>
            </a:r>
            <a:r>
              <a:rPr lang="en-US" altLang="zh-TW" b="1" dirty="0">
                <a:latin typeface="+mn-lt"/>
                <a:ea typeface="+mj-ea"/>
              </a:rPr>
              <a:t>6.8  </a:t>
            </a:r>
            <a:r>
              <a:rPr lang="zh-TW" altLang="en-US" b="1" dirty="0">
                <a:latin typeface="+mn-lt"/>
                <a:ea typeface="+mj-ea"/>
              </a:rPr>
              <a:t>標準常態曲線 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876227" y="2194561"/>
          <a:ext cx="4750850" cy="87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Equation" r:id="rId4" imgW="2616120" imgH="431640" progId="Equation.DSMT4">
                  <p:embed/>
                </p:oleObj>
              </mc:Choice>
              <mc:Fallback>
                <p:oleObj name="Equation" r:id="rId4" imgW="26161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227" y="2194561"/>
                        <a:ext cx="4750850" cy="872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/>
              <a:t>6-1  </a:t>
            </a:r>
            <a:r>
              <a:rPr lang="zh-TW" altLang="en-US" dirty="0" smtClean="0"/>
              <a:t>二項分配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柏努利試驗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220" y="1191578"/>
            <a:ext cx="8353425" cy="4824412"/>
          </a:xfrm>
          <a:noFill/>
        </p:spPr>
        <p:txBody>
          <a:bodyPr/>
          <a:lstStyle/>
          <a:p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柏努利試驗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(Bernoulli Trial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只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滿足上面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(2)(3)(4)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三個特性</a:t>
            </a:r>
            <a:r>
              <a:rPr lang="zh-TW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</a:t>
            </a:r>
            <a:endParaRPr lang="en-US" altLang="zh-TW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zh-TW" altLang="en-US" sz="2000" b="1" dirty="0"/>
              <a:t>隨機試驗只進行一次</a:t>
            </a:r>
            <a:r>
              <a:rPr lang="zh-TW" altLang="en-US" sz="2000" b="1" dirty="0" smtClean="0"/>
              <a:t>。</a:t>
            </a:r>
            <a:endParaRPr lang="en-US" altLang="zh-TW" sz="2000" b="1" dirty="0" smtClean="0"/>
          </a:p>
          <a:p>
            <a:pPr lvl="1"/>
            <a:r>
              <a:rPr lang="en-US" altLang="zh-TW" sz="2000" dirty="0" smtClean="0"/>
              <a:t>James Bernoulli, 1654-1704, </a:t>
            </a:r>
            <a:r>
              <a:rPr lang="zh-TW" altLang="en-US" sz="2000" dirty="0" smtClean="0"/>
              <a:t>瑞士數學家</a:t>
            </a:r>
            <a:endParaRPr lang="zh-TW" altLang="en-US" sz="2000" b="1" dirty="0"/>
          </a:p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二項實驗可分割成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次試驗，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假設每次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柏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努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利試驗成功的機率為</a:t>
            </a:r>
            <a:r>
              <a:rPr lang="en-US" altLang="zh-TW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，且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定義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第</a:t>
            </a:r>
            <a:r>
              <a:rPr lang="en-US" altLang="zh-TW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次柏努利試驗試驗成功的次數為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隨機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變數</a:t>
            </a:r>
            <a:r>
              <a:rPr lang="en-US" altLang="zh-TW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n-US" altLang="zh-TW" sz="2400" b="1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，則</a:t>
            </a:r>
            <a:endParaRPr lang="en-US" altLang="zh-TW" sz="2400" b="1" i="1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sz="2400" b="1" dirty="0"/>
          </a:p>
          <a:p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則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隨機變數</a:t>
            </a:r>
            <a:r>
              <a:rPr lang="en-US" altLang="zh-TW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sz="2400" i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機率分配為：</a:t>
            </a:r>
          </a:p>
          <a:p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隨機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變數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n-US" altLang="zh-TW" sz="2400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機率分配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稱為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柏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努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利分配，記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做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n-US" altLang="zh-TW" sz="2400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~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b(1,p) 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1237468" y="5029200"/>
          <a:ext cx="2886476" cy="42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625400" imgH="241200" progId="Equation.DSMT4">
                  <p:embed/>
                </p:oleObj>
              </mc:Choice>
              <mc:Fallback>
                <p:oleObj name="Equation" r:id="rId3" imgW="162540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468" y="5029200"/>
                        <a:ext cx="2886476" cy="420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425744" y="3741973"/>
          <a:ext cx="5199648" cy="6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4012920" imgH="457200" progId="Equation.DSMT4">
                  <p:embed/>
                </p:oleObj>
              </mc:Choice>
              <mc:Fallback>
                <p:oleObj name="Equation" r:id="rId5" imgW="401292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44" y="3741973"/>
                        <a:ext cx="5199648" cy="6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362323" y="5099876"/>
          <a:ext cx="32734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2527200" imgH="228600" progId="Equation.DSMT4">
                  <p:embed/>
                </p:oleObj>
              </mc:Choice>
              <mc:Fallback>
                <p:oleObj name="Equation" r:id="rId7" imgW="25272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323" y="5099876"/>
                        <a:ext cx="3273425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415"/>
            <a:ext cx="8180363" cy="809596"/>
          </a:xfrm>
        </p:spPr>
        <p:txBody>
          <a:bodyPr/>
          <a:lstStyle/>
          <a:p>
            <a:pPr algn="l" eaLnBrk="1" hangingPunct="1"/>
            <a:r>
              <a:rPr lang="zh-TW" altLang="en-US" sz="2000" dirty="0" smtClean="0"/>
              <a:t>解：</a:t>
            </a:r>
            <a:r>
              <a:rPr lang="en-US" altLang="zh-TW" sz="2000" i="1" dirty="0" smtClean="0"/>
              <a:t> P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Z</a:t>
            </a:r>
            <a:r>
              <a:rPr lang="en-US" altLang="zh-TW" sz="2000" dirty="0" smtClean="0">
                <a:cs typeface="Times New Roman" pitchFamily="18" charset="0"/>
              </a:rPr>
              <a:t>≤</a:t>
            </a:r>
            <a:r>
              <a:rPr lang="en-US" altLang="zh-TW" sz="2000" dirty="0" smtClean="0"/>
              <a:t>1.37)=0.9147</a:t>
            </a:r>
            <a:r>
              <a:rPr lang="zh-TW" altLang="en-US" sz="2000" dirty="0" smtClean="0"/>
              <a:t>，</a:t>
            </a:r>
            <a:r>
              <a:rPr lang="en-US" altLang="zh-TW" sz="2000" i="1" dirty="0" smtClean="0"/>
              <a:t>P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Z</a:t>
            </a:r>
            <a:r>
              <a:rPr lang="en-US" altLang="zh-TW" sz="2000" dirty="0" smtClean="0">
                <a:cs typeface="Times New Roman" pitchFamily="18" charset="0"/>
              </a:rPr>
              <a:t>≥</a:t>
            </a:r>
            <a:r>
              <a:rPr lang="en-US" altLang="zh-TW" sz="2000" dirty="0" smtClean="0"/>
              <a:t>1.37)=1-</a:t>
            </a:r>
            <a:r>
              <a:rPr lang="en-US" altLang="zh-TW" sz="2000" i="1" dirty="0" smtClean="0"/>
              <a:t> P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Z</a:t>
            </a:r>
            <a:r>
              <a:rPr lang="en-US" altLang="zh-TW" sz="2000" dirty="0" smtClean="0">
                <a:cs typeface="Times New Roman" pitchFamily="18" charset="0"/>
              </a:rPr>
              <a:t>≤</a:t>
            </a:r>
            <a:r>
              <a:rPr lang="en-US" altLang="zh-TW" sz="2000" dirty="0" smtClean="0"/>
              <a:t>1.37)=1-0.9147=0.0853</a:t>
            </a:r>
            <a:endParaRPr lang="zh-TW" altLang="en-US" sz="2000" dirty="0" smtClean="0"/>
          </a:p>
        </p:txBody>
      </p:sp>
      <p:sp>
        <p:nvSpPr>
          <p:cNvPr id="3993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399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82B71B7B-00DB-42A9-9385-4AFB30E9827B}" type="slidenum">
              <a:rPr lang="en-US" altLang="zh-TW"/>
              <a:pPr/>
              <a:t>40</a:t>
            </a:fld>
            <a:endParaRPr lang="en-US" altLang="zh-TW"/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121" y="2215590"/>
            <a:ext cx="3260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456" y="2154555"/>
            <a:ext cx="42354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50948" y="4622849"/>
            <a:ext cx="3055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+mn-lt"/>
                <a:ea typeface="+mj-ea"/>
              </a:rPr>
              <a:t>表 </a:t>
            </a:r>
            <a:r>
              <a:rPr lang="en-US" altLang="zh-TW" b="1" dirty="0">
                <a:latin typeface="+mn-lt"/>
                <a:ea typeface="+mj-ea"/>
              </a:rPr>
              <a:t>6.2  </a:t>
            </a:r>
            <a:r>
              <a:rPr lang="zh-TW" altLang="en-US" b="1" dirty="0">
                <a:latin typeface="+mn-lt"/>
                <a:ea typeface="+mj-ea"/>
              </a:rPr>
              <a:t>查表法：求</a:t>
            </a:r>
            <a:r>
              <a:rPr lang="en-US" altLang="zh-TW" b="1" i="1" dirty="0">
                <a:latin typeface="+mn-lt"/>
                <a:ea typeface="+mj-ea"/>
              </a:rPr>
              <a:t>P</a:t>
            </a:r>
            <a:r>
              <a:rPr lang="en-US" altLang="zh-TW" b="1" dirty="0">
                <a:latin typeface="+mn-lt"/>
                <a:ea typeface="+mj-ea"/>
              </a:rPr>
              <a:t>(Z</a:t>
            </a:r>
            <a:r>
              <a:rPr lang="en-US" altLang="zh-TW" b="1" dirty="0">
                <a:latin typeface="+mn-lt"/>
                <a:ea typeface="+mj-ea"/>
                <a:cs typeface="Times New Roman" pitchFamily="18" charset="0"/>
              </a:rPr>
              <a:t>≤</a:t>
            </a:r>
            <a:r>
              <a:rPr lang="en-US" altLang="zh-TW" b="1" dirty="0">
                <a:latin typeface="+mn-lt"/>
                <a:ea typeface="+mj-ea"/>
              </a:rPr>
              <a:t>1.37) </a:t>
            </a: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5595938" y="4557713"/>
            <a:ext cx="1935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/>
              <a:t>圖 </a:t>
            </a:r>
            <a:r>
              <a:rPr lang="en-US" altLang="zh-TW" dirty="0"/>
              <a:t>6.9 P(Z</a:t>
            </a:r>
            <a:r>
              <a:rPr lang="en-US" altLang="zh-TW" dirty="0">
                <a:cs typeface="Arial" charset="0"/>
              </a:rPr>
              <a:t>≥</a:t>
            </a:r>
            <a:r>
              <a:rPr lang="en-US" altLang="zh-TW" dirty="0"/>
              <a:t>1.37)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8514"/>
            <a:ext cx="8229600" cy="661988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006699"/>
                </a:solidFill>
              </a:rPr>
              <a:t>例題 </a:t>
            </a:r>
            <a:r>
              <a:rPr lang="en-US" altLang="zh-TW" dirty="0" smtClean="0">
                <a:solidFill>
                  <a:srgbClr val="006699"/>
                </a:solidFill>
              </a:rPr>
              <a:t>6.16</a:t>
            </a:r>
            <a:r>
              <a:rPr lang="zh-TW" altLang="en-US" dirty="0" smtClean="0">
                <a:solidFill>
                  <a:srgbClr val="006699"/>
                </a:solidFill>
              </a:rPr>
              <a:t>：</a:t>
            </a:r>
            <a:r>
              <a:rPr lang="zh-TW" altLang="en-US" dirty="0" smtClean="0"/>
              <a:t>試求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Z</a:t>
            </a:r>
            <a:r>
              <a:rPr lang="en-US" altLang="zh-TW" dirty="0" smtClean="0">
                <a:cs typeface="Times New Roman" pitchFamily="18" charset="0"/>
              </a:rPr>
              <a:t>≤</a:t>
            </a:r>
            <a:r>
              <a:rPr lang="en-US" altLang="zh-TW" dirty="0" smtClean="0"/>
              <a:t>1.37)</a:t>
            </a:r>
            <a:r>
              <a:rPr lang="zh-TW" altLang="en-US" dirty="0" smtClean="0"/>
              <a:t>與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Z</a:t>
            </a:r>
            <a:r>
              <a:rPr lang="en-US" altLang="zh-TW" dirty="0" smtClean="0">
                <a:cs typeface="Times New Roman" pitchFamily="18" charset="0"/>
              </a:rPr>
              <a:t>≥</a:t>
            </a:r>
            <a:r>
              <a:rPr lang="en-US" altLang="zh-TW" dirty="0" smtClean="0"/>
              <a:t>1.37)</a:t>
            </a:r>
            <a:r>
              <a:rPr lang="zh-TW" altLang="en-US" dirty="0" smtClean="0"/>
              <a:t>。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正查表法</a:t>
            </a:r>
            <a:r>
              <a:rPr lang="en-US" altLang="zh-TW" sz="2800" dirty="0" smtClean="0"/>
              <a:t>)</a:t>
            </a:r>
            <a:r>
              <a:rPr lang="zh-TW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443132" y="418513"/>
            <a:ext cx="8229600" cy="495887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6.17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試計算</a:t>
            </a:r>
            <a:r>
              <a:rPr lang="en-US" altLang="zh-TW" sz="2000" i="1" dirty="0" smtClean="0"/>
              <a:t>P</a:t>
            </a:r>
            <a:r>
              <a:rPr lang="en-US" altLang="zh-TW" sz="2000" dirty="0" smtClean="0"/>
              <a:t>(</a:t>
            </a:r>
            <a:r>
              <a:rPr lang="en-US" altLang="zh-TW" sz="2000" dirty="0" smtClean="0">
                <a:sym typeface="Symbol" pitchFamily="18" charset="2"/>
              </a:rPr>
              <a:t></a:t>
            </a:r>
            <a:r>
              <a:rPr lang="en-US" altLang="zh-TW" sz="2000" dirty="0" smtClean="0"/>
              <a:t>0.15 </a:t>
            </a:r>
            <a:r>
              <a:rPr lang="en-US" altLang="zh-TW" sz="2000" dirty="0" smtClean="0">
                <a:cs typeface="Times New Roman" pitchFamily="18" charset="0"/>
              </a:rPr>
              <a:t>≤ </a:t>
            </a:r>
            <a:r>
              <a:rPr lang="en-US" altLang="zh-TW" sz="2000" i="1" dirty="0" smtClean="0"/>
              <a:t>Z </a:t>
            </a:r>
            <a:r>
              <a:rPr lang="en-US" altLang="zh-TW" sz="2000" dirty="0" smtClean="0">
                <a:cs typeface="Times New Roman" pitchFamily="18" charset="0"/>
              </a:rPr>
              <a:t>≤ 1</a:t>
            </a:r>
            <a:r>
              <a:rPr lang="en-US" altLang="zh-TW" sz="2000" dirty="0" smtClean="0"/>
              <a:t>.60)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正查表法</a:t>
            </a:r>
            <a:r>
              <a:rPr lang="en-US" altLang="zh-TW" sz="2000" dirty="0" smtClean="0"/>
              <a:t>)</a:t>
            </a:r>
            <a:endParaRPr lang="zh-TW" altLang="en-US" sz="2000" dirty="0" smtClean="0"/>
          </a:p>
          <a:p>
            <a:pPr eaLnBrk="1" hangingPunct="1">
              <a:buFontTx/>
              <a:buNone/>
            </a:pPr>
            <a:r>
              <a:rPr lang="zh-TW" altLang="en-US" sz="2000" dirty="0" smtClean="0"/>
              <a:t> </a:t>
            </a:r>
          </a:p>
        </p:txBody>
      </p:sp>
      <p:sp>
        <p:nvSpPr>
          <p:cNvPr id="4096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409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2B9F496B-004C-4B44-B59C-F6BD332227AE}" type="slidenum">
              <a:rPr lang="en-US" altLang="zh-TW"/>
              <a:pPr/>
              <a:t>41</a:t>
            </a:fld>
            <a:endParaRPr lang="en-US" altLang="zh-TW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061" y="956432"/>
            <a:ext cx="3516923" cy="22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33" y="1006158"/>
            <a:ext cx="4902590" cy="1976193"/>
          </a:xfrm>
        </p:spPr>
        <p:txBody>
          <a:bodyPr anchor="t"/>
          <a:lstStyle/>
          <a:p>
            <a:pPr algn="l" eaLnBrk="1" hangingPunct="1">
              <a:spcBef>
                <a:spcPts val="600"/>
              </a:spcBef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解：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altLang="zh-TW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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0.15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≤ </a:t>
            </a:r>
            <a:r>
              <a:rPr lang="en-US" altLang="zh-TW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≤ 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.60)</a:t>
            </a:r>
            <a:b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en-US" altLang="zh-TW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TW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≤ 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.60)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  </a:t>
            </a:r>
            <a:r>
              <a:rPr lang="en-US" altLang="zh-TW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(Z&lt;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 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0.15) </a:t>
            </a:r>
            <a:b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=0.9452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  </a:t>
            </a:r>
            <a:r>
              <a:rPr lang="en-US" altLang="zh-TW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(Z&gt;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 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0.15)</a:t>
            </a:r>
            <a:b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=0.9452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  ( 1  </a:t>
            </a:r>
            <a:r>
              <a:rPr lang="en-US" altLang="zh-TW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(Z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≤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0.15) )</a:t>
            </a:r>
            <a:b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0.9452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  0.4404=0.5048</a:t>
            </a:r>
            <a:endParaRPr lang="zh-TW" alt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3470" y="3161714"/>
            <a:ext cx="8229600" cy="495886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例題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6.18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試求出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≤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-1.9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或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≥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2.1)</a:t>
            </a:r>
            <a:r>
              <a:rPr lang="zh-TW" altLang="en-US" sz="2000" b="1" kern="0" dirty="0" smtClean="0">
                <a:solidFill>
                  <a:srgbClr val="9B5400"/>
                </a:solidFill>
                <a:latin typeface="+mn-lt"/>
                <a:ea typeface="+mn-ea"/>
              </a:rPr>
              <a:t> 。</a:t>
            </a:r>
            <a:r>
              <a:rPr lang="en-US" altLang="zh-TW" sz="2000" b="1" kern="0" dirty="0" smtClean="0">
                <a:solidFill>
                  <a:srgbClr val="9B5400"/>
                </a:solidFill>
                <a:latin typeface="+mn-lt"/>
                <a:ea typeface="+mn-ea"/>
              </a:rPr>
              <a:t>(</a:t>
            </a:r>
            <a:r>
              <a:rPr lang="zh-TW" altLang="en-US" sz="2000" b="1" kern="0" dirty="0" smtClean="0">
                <a:solidFill>
                  <a:srgbClr val="9B5400"/>
                </a:solidFill>
                <a:latin typeface="+mn-lt"/>
                <a:ea typeface="+mn-ea"/>
              </a:rPr>
              <a:t>正查表法</a:t>
            </a:r>
            <a:r>
              <a:rPr lang="en-US" altLang="zh-TW" sz="2000" b="1" kern="0" dirty="0" smtClean="0">
                <a:solidFill>
                  <a:srgbClr val="9B5400"/>
                </a:solidFill>
                <a:latin typeface="+mn-lt"/>
                <a:ea typeface="+mn-ea"/>
              </a:rPr>
              <a:t>)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467" y="4091476"/>
            <a:ext cx="3404381" cy="198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11127" y="3901758"/>
            <a:ext cx="4902590" cy="218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00"/>
              </a:spcBef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解：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(Z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≤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-1.9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或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Z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≥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2.1 )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=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 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Z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≤-1.9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Symbol" pitchFamily="18" charset="2"/>
              </a:rPr>
              <a:t> + 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(Z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≥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2.1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 </a:t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=1-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(Z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≤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1.9)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Symbol" pitchFamily="18" charset="2"/>
              </a:rPr>
              <a:t> 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  <a:sym typeface="Symbol" pitchFamily="18" charset="2"/>
              </a:rPr>
              <a:t>+1-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Symbol" pitchFamily="18" charset="2"/>
              </a:rPr>
              <a:t> 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(Z&lt;2.1)</a:t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=1-0.9713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Symbol" pitchFamily="18" charset="2"/>
              </a:rPr>
              <a:t>+ 1 0.9821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= 0.0287+0.0179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Symbol" pitchFamily="18" charset="2"/>
              </a:rPr>
              <a:t>=0.0446</a:t>
            </a:r>
            <a:endParaRPr kumimoji="1" lang="zh-TW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6   </a:t>
            </a:r>
            <a:r>
              <a:rPr lang="zh-TW" altLang="en-US" dirty="0"/>
              <a:t>常用的機率分配</a:t>
            </a:r>
          </a:p>
        </p:txBody>
      </p:sp>
      <p:sp>
        <p:nvSpPr>
          <p:cNvPr id="460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40880CDA-9A7C-4B8F-B99B-F8B17B1EC2D2}" type="slidenum">
              <a:rPr lang="en-US" altLang="zh-TW"/>
              <a:pPr/>
              <a:t>42</a:t>
            </a:fld>
            <a:endParaRPr lang="en-US" altLang="zh-TW"/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41084"/>
            <a:ext cx="3341395" cy="208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93895" y="320040"/>
            <a:ext cx="8405447" cy="594360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6.19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試找出滿足</a:t>
            </a:r>
            <a:r>
              <a:rPr lang="en-US" altLang="zh-TW" sz="2000" i="1" dirty="0" smtClean="0"/>
              <a:t>P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Z</a:t>
            </a:r>
            <a:r>
              <a:rPr lang="en-US" altLang="zh-TW" sz="2000" dirty="0" smtClean="0">
                <a:cs typeface="Times New Roman" pitchFamily="18" charset="0"/>
              </a:rPr>
              <a:t>≥</a:t>
            </a:r>
            <a:r>
              <a:rPr lang="en-US" altLang="zh-TW" sz="2000" dirty="0" smtClean="0"/>
              <a:t> </a:t>
            </a:r>
            <a:r>
              <a:rPr lang="en-US" altLang="zh-TW" sz="2000" i="1" dirty="0" smtClean="0"/>
              <a:t>z</a:t>
            </a:r>
            <a:r>
              <a:rPr lang="en-US" altLang="zh-TW" sz="2000" dirty="0" smtClean="0"/>
              <a:t>)=0.025</a:t>
            </a:r>
            <a:r>
              <a:rPr lang="zh-TW" altLang="en-US" sz="2000" dirty="0" smtClean="0"/>
              <a:t>之</a:t>
            </a:r>
            <a:r>
              <a:rPr lang="en-US" altLang="zh-TW" sz="2000" i="1" dirty="0" smtClean="0"/>
              <a:t>z</a:t>
            </a:r>
            <a:r>
              <a:rPr lang="zh-TW" altLang="en-US" sz="2000" dirty="0" smtClean="0"/>
              <a:t>值。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反查表法</a:t>
            </a:r>
            <a:r>
              <a:rPr lang="en-US" altLang="zh-TW" sz="2000" dirty="0" smtClean="0"/>
              <a:t>)</a:t>
            </a:r>
            <a:endParaRPr lang="zh-TW" altLang="en-US" sz="2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4998" y="1090564"/>
            <a:ext cx="4986996" cy="1976193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00"/>
              </a:spcBef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解：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lang="en-US" altLang="zh-TW" sz="2000" b="1" i="1" dirty="0" smtClean="0">
                <a:latin typeface="+mn-lt"/>
                <a:ea typeface="+mj-ea"/>
              </a:rPr>
              <a:t>P</a:t>
            </a:r>
            <a:r>
              <a:rPr lang="en-US" altLang="zh-TW" sz="2000" b="1" dirty="0" smtClean="0">
                <a:latin typeface="+mn-lt"/>
                <a:ea typeface="+mj-ea"/>
              </a:rPr>
              <a:t>(</a:t>
            </a:r>
            <a:r>
              <a:rPr lang="en-US" altLang="zh-TW" sz="2000" b="1" i="1" dirty="0" smtClean="0">
                <a:latin typeface="+mn-lt"/>
                <a:ea typeface="+mj-ea"/>
              </a:rPr>
              <a:t>Z</a:t>
            </a:r>
            <a:r>
              <a:rPr lang="en-US" altLang="zh-TW" sz="2000" b="1" dirty="0" smtClean="0">
                <a:latin typeface="+mn-lt"/>
                <a:ea typeface="+mj-ea"/>
                <a:cs typeface="Times New Roman" pitchFamily="18" charset="0"/>
              </a:rPr>
              <a:t>≥</a:t>
            </a:r>
            <a:r>
              <a:rPr lang="en-US" altLang="zh-TW" sz="2000" b="1" dirty="0" smtClean="0">
                <a:latin typeface="+mn-lt"/>
                <a:ea typeface="+mj-ea"/>
              </a:rPr>
              <a:t> </a:t>
            </a:r>
            <a:r>
              <a:rPr lang="en-US" altLang="zh-TW" sz="2000" b="1" i="1" dirty="0" smtClean="0">
                <a:latin typeface="+mn-lt"/>
                <a:ea typeface="+mj-ea"/>
              </a:rPr>
              <a:t>z</a:t>
            </a:r>
            <a:r>
              <a:rPr lang="en-US" altLang="zh-TW" sz="2000" b="1" dirty="0" smtClean="0">
                <a:latin typeface="+mn-lt"/>
                <a:ea typeface="+mj-ea"/>
              </a:rPr>
              <a:t>)=0.025 </a:t>
            </a:r>
            <a:r>
              <a:rPr lang="en-US" altLang="zh-TW" sz="2000" b="1" dirty="0" smtClean="0">
                <a:latin typeface="+mn-lt"/>
                <a:ea typeface="+mj-ea"/>
                <a:sym typeface="Symbol"/>
              </a:rPr>
              <a:t>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 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Z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≤z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)=0.975</a:t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查表得知，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P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(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Z 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≤1.96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)=0.975 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，所以，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z=1.96 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</a:t>
            </a:r>
            <a:endParaRPr kumimoji="1" lang="zh-TW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9403" y="3217985"/>
            <a:ext cx="8229600" cy="552157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例題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6.20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：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試找出滿足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P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(-</a:t>
            </a:r>
            <a:r>
              <a:rPr kumimoji="1" lang="en-US" altLang="zh-TW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z</a:t>
            </a:r>
            <a:r>
              <a:rPr kumimoji="1" lang="en-US" altLang="zh-TW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≤</a:t>
            </a:r>
            <a:r>
              <a:rPr kumimoji="1" lang="en-US" altLang="zh-TW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Z</a:t>
            </a:r>
            <a:r>
              <a:rPr kumimoji="1" lang="en-US" altLang="zh-TW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≤</a:t>
            </a:r>
            <a:r>
              <a:rPr kumimoji="1" lang="en-US" altLang="zh-TW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z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)=0.9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之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z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值</a:t>
            </a:r>
            <a:r>
              <a:rPr lang="zh-TW" altLang="en-US" sz="2000" b="1" kern="0" dirty="0" smtClean="0">
                <a:solidFill>
                  <a:srgbClr val="9B5400"/>
                </a:solidFill>
                <a:latin typeface="+mn-lt"/>
                <a:ea typeface="+mj-ea"/>
              </a:rPr>
              <a:t>。 </a:t>
            </a:r>
            <a:r>
              <a:rPr lang="en-US" altLang="zh-TW" sz="2000" b="1" kern="0" dirty="0" smtClean="0">
                <a:solidFill>
                  <a:srgbClr val="9B5400"/>
                </a:solidFill>
                <a:latin typeface="+mn-lt"/>
                <a:ea typeface="+mj-ea"/>
              </a:rPr>
              <a:t>(</a:t>
            </a:r>
            <a:r>
              <a:rPr lang="zh-TW" altLang="en-US" sz="2000" b="1" kern="0" dirty="0" smtClean="0">
                <a:solidFill>
                  <a:srgbClr val="9B5400"/>
                </a:solidFill>
                <a:latin typeface="+mn-lt"/>
                <a:ea typeface="+mj-ea"/>
              </a:rPr>
              <a:t>反查表法</a:t>
            </a:r>
            <a:r>
              <a:rPr lang="en-US" altLang="zh-TW" sz="2000" b="1" kern="0" dirty="0" smtClean="0">
                <a:solidFill>
                  <a:srgbClr val="9B5400"/>
                </a:solidFill>
                <a:latin typeface="+mn-lt"/>
                <a:ea typeface="+mj-ea"/>
              </a:rPr>
              <a:t>)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552" y="4044438"/>
            <a:ext cx="3320366" cy="20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11127" y="4014299"/>
            <a:ext cx="4902590" cy="1976193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00"/>
              </a:spcBef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解：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由右圖得知</a:t>
            </a:r>
            <a:r>
              <a:rPr lang="en-US" altLang="zh-TW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P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(</a:t>
            </a:r>
            <a:r>
              <a:rPr lang="en-US" altLang="zh-TW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Z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≥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</a:t>
            </a:r>
            <a:r>
              <a:rPr lang="en-US" altLang="zh-TW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z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)=0.05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 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Z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≤-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z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1" lang="en-US" altLang="zh-TW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)=0.05 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，所以，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P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(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Z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≤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z 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)=0.95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查表得知，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P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(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altLang="zh-TW" sz="2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Z 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≤1.645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)=0.95 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，所以，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z=1.645 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</a:t>
            </a:r>
            <a:endParaRPr kumimoji="1" lang="zh-TW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62" y="1203106"/>
            <a:ext cx="3868615" cy="639762"/>
          </a:xfrm>
        </p:spPr>
        <p:txBody>
          <a:bodyPr/>
          <a:lstStyle/>
          <a:p>
            <a:pPr algn="l" eaLnBrk="1" hangingPunct="1"/>
            <a:r>
              <a:rPr lang="zh-TW" altLang="en-US" sz="2000" dirty="0" smtClean="0">
                <a:latin typeface="+mn-lt"/>
              </a:rPr>
              <a:t>解：</a:t>
            </a:r>
            <a:r>
              <a:rPr lang="en-US" altLang="zh-TW" sz="2000" dirty="0" smtClean="0">
                <a:latin typeface="+mn-lt"/>
              </a:rPr>
              <a:t>X~N(400,2500)</a:t>
            </a:r>
            <a:r>
              <a:rPr lang="zh-TW" altLang="en-US" sz="2000" dirty="0" smtClean="0">
                <a:latin typeface="+mn-lt"/>
              </a:rPr>
              <a:t>，則</a:t>
            </a:r>
          </a:p>
        </p:txBody>
      </p:sp>
      <p:sp>
        <p:nvSpPr>
          <p:cNvPr id="5017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501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985FFF68-82FF-488F-8BBE-C5CD66B8B291}" type="slidenum">
              <a:rPr lang="en-US" altLang="zh-TW"/>
              <a:pPr/>
              <a:t>43</a:t>
            </a:fld>
            <a:endParaRPr lang="en-US" altLang="zh-TW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116" y="1563566"/>
            <a:ext cx="4533900" cy="34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5302349" y="5242705"/>
            <a:ext cx="3010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+mn-lt"/>
                <a:ea typeface="+mj-ea"/>
              </a:rPr>
              <a:t>圖 </a:t>
            </a:r>
            <a:r>
              <a:rPr lang="en-US" altLang="zh-TW" dirty="0">
                <a:latin typeface="+mn-lt"/>
                <a:ea typeface="+mj-ea"/>
              </a:rPr>
              <a:t>6.14  </a:t>
            </a:r>
            <a:r>
              <a:rPr lang="en-US" altLang="zh-TW" i="1" dirty="0">
                <a:latin typeface="+mn-lt"/>
                <a:ea typeface="+mj-ea"/>
              </a:rPr>
              <a:t>P</a:t>
            </a:r>
            <a:r>
              <a:rPr lang="en-US" altLang="zh-TW" dirty="0">
                <a:latin typeface="+mn-lt"/>
                <a:ea typeface="+mj-ea"/>
              </a:rPr>
              <a:t>(</a:t>
            </a:r>
            <a:r>
              <a:rPr lang="en-US" altLang="zh-TW" i="1" dirty="0">
                <a:latin typeface="+mn-lt"/>
                <a:ea typeface="+mj-ea"/>
              </a:rPr>
              <a:t>X</a:t>
            </a:r>
            <a:r>
              <a:rPr lang="en-US" altLang="zh-TW" dirty="0">
                <a:latin typeface="+mn-lt"/>
                <a:ea typeface="+mj-ea"/>
              </a:rPr>
              <a:t>&lt;360)=</a:t>
            </a:r>
            <a:r>
              <a:rPr lang="en-US" altLang="zh-TW" i="1" dirty="0">
                <a:latin typeface="+mn-lt"/>
                <a:ea typeface="+mj-ea"/>
              </a:rPr>
              <a:t>P</a:t>
            </a:r>
            <a:r>
              <a:rPr lang="en-US" altLang="zh-TW" dirty="0">
                <a:latin typeface="+mn-lt"/>
                <a:ea typeface="+mj-ea"/>
              </a:rPr>
              <a:t>(</a:t>
            </a:r>
            <a:r>
              <a:rPr lang="en-US" altLang="zh-TW" i="1" dirty="0">
                <a:latin typeface="+mn-lt"/>
                <a:ea typeface="+mj-ea"/>
              </a:rPr>
              <a:t>Z</a:t>
            </a:r>
            <a:r>
              <a:rPr lang="en-US" altLang="zh-TW" dirty="0">
                <a:latin typeface="+mn-lt"/>
                <a:ea typeface="+mj-ea"/>
              </a:rPr>
              <a:t>&lt;-0.8)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36098" y="207499"/>
            <a:ext cx="8271804" cy="917916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6.21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設</a:t>
            </a:r>
            <a:r>
              <a:rPr lang="en-US" altLang="zh-TW" sz="2000" i="1" dirty="0" smtClean="0"/>
              <a:t>X</a:t>
            </a:r>
            <a:r>
              <a:rPr lang="zh-TW" altLang="en-US" sz="2000" dirty="0" smtClean="0"/>
              <a:t>為一常態分配，且已知其平均數</a:t>
            </a:r>
            <a:r>
              <a:rPr lang="el-GR" altLang="zh-TW" sz="2000" dirty="0" smtClean="0">
                <a:cs typeface="Times New Roman" pitchFamily="18" charset="0"/>
              </a:rPr>
              <a:t>μ</a:t>
            </a:r>
            <a:r>
              <a:rPr lang="en-US" altLang="zh-TW" sz="2000" dirty="0" smtClean="0"/>
              <a:t>=400</a:t>
            </a:r>
            <a:r>
              <a:rPr lang="zh-TW" altLang="en-US" sz="2000" dirty="0" smtClean="0"/>
              <a:t>，標準差</a:t>
            </a:r>
            <a:r>
              <a:rPr lang="el-GR" altLang="zh-TW" sz="2000" dirty="0" smtClean="0">
                <a:cs typeface="Times New Roman" pitchFamily="18" charset="0"/>
              </a:rPr>
              <a:t>σ</a:t>
            </a:r>
            <a:r>
              <a:rPr lang="en-US" altLang="zh-TW" sz="2000" dirty="0" smtClean="0"/>
              <a:t>=50</a:t>
            </a:r>
            <a:r>
              <a:rPr lang="zh-TW" altLang="en-US" sz="2000" dirty="0" smtClean="0"/>
              <a:t>，試求：</a:t>
            </a:r>
            <a:r>
              <a:rPr lang="en-US" altLang="zh-TW" sz="2000" dirty="0" smtClean="0"/>
              <a:t>(a)</a:t>
            </a:r>
            <a:r>
              <a:rPr lang="en-US" altLang="zh-TW" sz="2000" i="1" dirty="0" smtClean="0"/>
              <a:t>X</a:t>
            </a:r>
            <a:r>
              <a:rPr lang="zh-TW" altLang="en-US" sz="2000" dirty="0" smtClean="0"/>
              <a:t>值小於</a:t>
            </a:r>
            <a:r>
              <a:rPr lang="en-US" altLang="zh-TW" sz="2000" dirty="0" smtClean="0"/>
              <a:t>360</a:t>
            </a:r>
            <a:r>
              <a:rPr lang="zh-TW" altLang="en-US" sz="2000" dirty="0" smtClean="0"/>
              <a:t>的機率；</a:t>
            </a:r>
            <a:r>
              <a:rPr lang="en-US" altLang="zh-TW" sz="2000" dirty="0" smtClean="0"/>
              <a:t>(b)</a:t>
            </a:r>
            <a:r>
              <a:rPr lang="en-US" altLang="zh-TW" sz="2000" i="1" dirty="0" smtClean="0"/>
              <a:t>X</a:t>
            </a:r>
            <a:r>
              <a:rPr lang="zh-TW" altLang="en-US" sz="2000" dirty="0" smtClean="0"/>
              <a:t>值介於</a:t>
            </a:r>
            <a:r>
              <a:rPr lang="en-US" altLang="zh-TW" sz="2000" dirty="0" smtClean="0"/>
              <a:t>350</a:t>
            </a:r>
            <a:r>
              <a:rPr lang="zh-TW" altLang="en-US" sz="2000" dirty="0" smtClean="0"/>
              <a:t>與</a:t>
            </a:r>
            <a:r>
              <a:rPr lang="en-US" altLang="zh-TW" sz="2000" dirty="0" smtClean="0"/>
              <a:t>460</a:t>
            </a:r>
            <a:r>
              <a:rPr lang="zh-TW" altLang="en-US" sz="2000" dirty="0" smtClean="0"/>
              <a:t>之間的機率。 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521970" y="1846580"/>
          <a:ext cx="3452813" cy="393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4" imgW="2628720" imgH="2412720" progId="Equation.DSMT4">
                  <p:embed/>
                </p:oleObj>
              </mc:Choice>
              <mc:Fallback>
                <p:oleObj name="Equation" r:id="rId4" imgW="2628720" imgH="241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" y="1846580"/>
                        <a:ext cx="3452813" cy="393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idx="1"/>
          </p:nvPr>
        </p:nvSpPr>
        <p:spPr>
          <a:xfrm>
            <a:off x="566908" y="266163"/>
            <a:ext cx="8169130" cy="1379757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6.22</a:t>
            </a:r>
            <a:r>
              <a:rPr lang="zh-TW" altLang="en-US" sz="20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000" dirty="0" smtClean="0"/>
              <a:t>假設某校</a:t>
            </a:r>
            <a:r>
              <a:rPr lang="en-US" altLang="zh-TW" sz="2000" dirty="0" smtClean="0"/>
              <a:t>100</a:t>
            </a:r>
            <a:r>
              <a:rPr lang="zh-TW" altLang="en-US" sz="2000" dirty="0" smtClean="0"/>
              <a:t>名學生的統計學測驗成績合於常態分配，且其平均成績為</a:t>
            </a:r>
            <a:r>
              <a:rPr lang="en-US" altLang="zh-TW" sz="2000" dirty="0" smtClean="0"/>
              <a:t>80</a:t>
            </a:r>
            <a:r>
              <a:rPr lang="zh-TW" altLang="en-US" sz="2000" dirty="0" smtClean="0"/>
              <a:t>分，標準差為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分。試求：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(a)</a:t>
            </a:r>
            <a:r>
              <a:rPr lang="zh-TW" altLang="en-US" sz="2000" dirty="0" smtClean="0"/>
              <a:t>成績在</a:t>
            </a:r>
            <a:r>
              <a:rPr lang="en-US" altLang="zh-TW" sz="2000" dirty="0" smtClean="0"/>
              <a:t>65</a:t>
            </a:r>
            <a:r>
              <a:rPr lang="zh-TW" altLang="en-US" sz="2000" dirty="0" smtClean="0"/>
              <a:t>分與</a:t>
            </a:r>
            <a:r>
              <a:rPr lang="en-US" altLang="zh-TW" sz="2000" dirty="0" smtClean="0"/>
              <a:t>75</a:t>
            </a:r>
            <a:r>
              <a:rPr lang="zh-TW" altLang="en-US" sz="2000" dirty="0" smtClean="0"/>
              <a:t>分之間的人數。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(b)</a:t>
            </a:r>
            <a:r>
              <a:rPr lang="zh-TW" altLang="en-US" sz="2000" dirty="0" smtClean="0"/>
              <a:t>成績在</a:t>
            </a:r>
            <a:r>
              <a:rPr lang="en-US" altLang="zh-TW" sz="2000" dirty="0" smtClean="0"/>
              <a:t>85</a:t>
            </a:r>
            <a:r>
              <a:rPr lang="zh-TW" altLang="en-US" sz="2000" dirty="0" smtClean="0"/>
              <a:t>分以上的人數。 </a:t>
            </a:r>
          </a:p>
        </p:txBody>
      </p:sp>
      <p:sp>
        <p:nvSpPr>
          <p:cNvPr id="5120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512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1AED7E56-7505-4B1C-A063-C7DD3E043C07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4988" y="1501775"/>
            <a:ext cx="8229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TW" sz="2600" b="1" dirty="0">
              <a:solidFill>
                <a:srgbClr val="0066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39" y="1751746"/>
            <a:ext cx="3868615" cy="639762"/>
          </a:xfrm>
        </p:spPr>
        <p:txBody>
          <a:bodyPr/>
          <a:lstStyle/>
          <a:p>
            <a:pPr algn="l" eaLnBrk="1" hangingPunct="1"/>
            <a:r>
              <a:rPr lang="zh-TW" altLang="en-US" sz="2000" dirty="0" smtClean="0">
                <a:latin typeface="+mn-lt"/>
              </a:rPr>
              <a:t>解：</a:t>
            </a:r>
            <a:r>
              <a:rPr lang="en-US" altLang="zh-TW" sz="2000" dirty="0" smtClean="0">
                <a:latin typeface="+mn-lt"/>
              </a:rPr>
              <a:t>X~N(80,25)</a:t>
            </a:r>
            <a:r>
              <a:rPr lang="zh-TW" altLang="en-US" sz="2000" dirty="0" smtClean="0">
                <a:latin typeface="+mn-lt"/>
              </a:rPr>
              <a:t>，則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88412" y="2414810"/>
          <a:ext cx="7639662" cy="367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tion" r:id="rId3" imgW="4305240" imgH="2387520" progId="Equation.DSMT4">
                  <p:embed/>
                </p:oleObj>
              </mc:Choice>
              <mc:Fallback>
                <p:oleObj name="Equation" r:id="rId3" imgW="4305240" imgH="2387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12" y="2414810"/>
                        <a:ext cx="7639662" cy="3676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2632"/>
            <a:ext cx="8229600" cy="839054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6.23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某品牌家電用品的使用壽命為平均數</a:t>
            </a:r>
            <a:r>
              <a:rPr lang="en-US" altLang="zh-TW" sz="2000" dirty="0" smtClean="0"/>
              <a:t>4.5</a:t>
            </a:r>
            <a:r>
              <a:rPr lang="zh-TW" altLang="en-US" sz="2000" dirty="0" smtClean="0"/>
              <a:t>年，標準差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年的常態分配。若其保證期間為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年，試問退貨比例為多少？</a:t>
            </a:r>
          </a:p>
        </p:txBody>
      </p:sp>
      <p:sp>
        <p:nvSpPr>
          <p:cNvPr id="5222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522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85A14B9B-53D1-4F25-BEC0-E1252380BF4A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457200" y="3417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TW" sz="3600" b="1" dirty="0">
              <a:solidFill>
                <a:srgbClr val="0066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443133" y="3063852"/>
            <a:ext cx="8229600" cy="818832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6.24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000" b="1" dirty="0" smtClean="0">
                <a:solidFill>
                  <a:srgbClr val="9B5400"/>
                </a:solidFill>
                <a:latin typeface="+mn-lt"/>
                <a:ea typeface="+mn-ea"/>
              </a:rPr>
              <a:t>某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公司每日收到的電子郵件數近於常態分配，已知每日平均為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80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封，且超過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120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封的機率為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0.1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。試問標準差</a:t>
            </a:r>
            <a:r>
              <a:rPr lang="el-GR" altLang="zh-TW" sz="2000" b="1" dirty="0">
                <a:solidFill>
                  <a:srgbClr val="9B5400"/>
                </a:solidFill>
                <a:latin typeface="+mn-lt"/>
                <a:ea typeface="+mn-ea"/>
              </a:rPr>
              <a:t>σ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為何？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78301" y="1273444"/>
            <a:ext cx="7877908" cy="639762"/>
          </a:xfrm>
        </p:spPr>
        <p:txBody>
          <a:bodyPr/>
          <a:lstStyle/>
          <a:p>
            <a:pPr algn="l" eaLnBrk="1" hangingPunct="1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解：令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X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代表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家電用品的使用壽命，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X~N(4.5,1)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，則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退貨比例為</a:t>
            </a:r>
            <a:endParaRPr lang="zh-TW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1188110" y="1822621"/>
          <a:ext cx="65563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Equation" r:id="rId3" imgW="3695400" imgH="634680" progId="Equation.DSMT4">
                  <p:embed/>
                </p:oleObj>
              </mc:Choice>
              <mc:Fallback>
                <p:oleObj name="Equation" r:id="rId3" imgW="369540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110" y="1822621"/>
                        <a:ext cx="655637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33752" y="4028366"/>
            <a:ext cx="8260081" cy="72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解：令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X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代表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公司每日收到的電子郵件數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，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X~N(80,</a:t>
            </a:r>
            <a:r>
              <a:rPr lang="el-GR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 σ</a:t>
            </a:r>
            <a:r>
              <a:rPr lang="en-US" altLang="zh-TW" sz="2000" b="1" kern="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2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，已知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超過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120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封的機率為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0.1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，則</a:t>
            </a:r>
            <a:endParaRPr kumimoji="1" lang="zh-TW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520505" y="4820627"/>
          <a:ext cx="8243667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Equation" r:id="rId5" imgW="5270400" imgH="812520" progId="Equation.DSMT4">
                  <p:embed/>
                </p:oleObj>
              </mc:Choice>
              <mc:Fallback>
                <p:oleObj name="Equation" r:id="rId5" imgW="5270400" imgH="812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05" y="4820627"/>
                        <a:ext cx="8243667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>
          <a:xfrm>
            <a:off x="400929" y="263770"/>
            <a:ext cx="8229600" cy="1241473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</a:rPr>
              <a:t>6.25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en-US" sz="2400" dirty="0" smtClean="0"/>
              <a:t>某項性向測驗之成績呈常態分態分配，其</a:t>
            </a:r>
            <a:r>
              <a:rPr lang="el-GR" altLang="zh-TW" sz="2400" dirty="0" smtClean="0">
                <a:cs typeface="Times New Roman" pitchFamily="18" charset="0"/>
              </a:rPr>
              <a:t>μ</a:t>
            </a:r>
            <a:r>
              <a:rPr lang="en-US" altLang="zh-TW" sz="2400" dirty="0" smtClean="0"/>
              <a:t>=506, </a:t>
            </a:r>
            <a:r>
              <a:rPr lang="el-GR" altLang="zh-TW" sz="2400" dirty="0" smtClean="0">
                <a:cs typeface="Times New Roman" pitchFamily="18" charset="0"/>
              </a:rPr>
              <a:t>σ</a:t>
            </a:r>
            <a:r>
              <a:rPr lang="en-US" altLang="zh-TW" sz="2400" dirty="0" smtClean="0"/>
              <a:t>=81</a:t>
            </a:r>
            <a:r>
              <a:rPr lang="zh-TW" altLang="en-US" sz="2400" dirty="0" smtClean="0"/>
              <a:t>，試求：</a:t>
            </a:r>
            <a:r>
              <a:rPr lang="en-US" altLang="zh-TW" sz="2400" dirty="0" smtClean="0"/>
              <a:t>(a)</a:t>
            </a:r>
            <a:r>
              <a:rPr lang="zh-TW" altLang="en-US" sz="2400" dirty="0" smtClean="0"/>
              <a:t>分數低於</a:t>
            </a:r>
            <a:r>
              <a:rPr lang="en-US" altLang="zh-TW" sz="2400" dirty="0" smtClean="0"/>
              <a:t>574</a:t>
            </a:r>
            <a:r>
              <a:rPr lang="zh-TW" altLang="en-US" sz="2400" dirty="0" smtClean="0"/>
              <a:t>者佔全體之比例；</a:t>
            </a:r>
            <a:r>
              <a:rPr lang="en-US" altLang="zh-TW" sz="2400" dirty="0" smtClean="0"/>
              <a:t>(b)</a:t>
            </a:r>
            <a:r>
              <a:rPr lang="zh-TW" altLang="en-US" sz="2400" dirty="0" smtClean="0"/>
              <a:t>第</a:t>
            </a:r>
            <a:r>
              <a:rPr lang="en-US" altLang="zh-TW" sz="2400" dirty="0" smtClean="0"/>
              <a:t>30</a:t>
            </a:r>
            <a:r>
              <a:rPr lang="zh-TW" altLang="en-US" sz="2400" dirty="0" smtClean="0"/>
              <a:t>個百分位數。</a:t>
            </a:r>
          </a:p>
        </p:txBody>
      </p:sp>
      <p:sp>
        <p:nvSpPr>
          <p:cNvPr id="5325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5325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15AE8A70-F649-4244-914F-6F03D4021B6C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7819" y="1735331"/>
            <a:ext cx="8260081" cy="262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解：令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X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代表某個人在</a:t>
            </a:r>
            <a:r>
              <a:rPr lang="zh-TW" altLang="en-US" sz="2000" b="1" dirty="0" smtClean="0">
                <a:latin typeface="+mn-lt"/>
                <a:ea typeface="+mj-ea"/>
              </a:rPr>
              <a:t>某項性向測驗之成績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，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X~N(506,</a:t>
            </a:r>
            <a:r>
              <a:rPr lang="el-GR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81</a:t>
            </a:r>
            <a:r>
              <a:rPr lang="en-US" altLang="zh-TW" sz="2000" b="1" kern="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2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，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則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lvl="0"/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r>
              <a:rPr lang="zh-TW" altLang="en-US" sz="2000" b="1" dirty="0" smtClean="0">
                <a:latin typeface="+mn-lt"/>
                <a:ea typeface="+mj-ea"/>
              </a:rPr>
              <a:t>分數低於</a:t>
            </a:r>
            <a:r>
              <a:rPr lang="en-US" altLang="zh-TW" sz="2000" b="1" dirty="0" smtClean="0">
                <a:latin typeface="+mn-lt"/>
                <a:ea typeface="+mj-ea"/>
              </a:rPr>
              <a:t>574</a:t>
            </a:r>
            <a:r>
              <a:rPr lang="zh-TW" altLang="en-US" sz="2000" b="1" dirty="0" smtClean="0">
                <a:latin typeface="+mn-lt"/>
                <a:ea typeface="+mj-ea"/>
              </a:rPr>
              <a:t>者佔全體之比例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r>
              <a:rPr lang="zh-TW" altLang="en-US" sz="2000" b="1" dirty="0" smtClean="0">
                <a:latin typeface="+mn-lt"/>
                <a:ea typeface="+mj-ea"/>
              </a:rPr>
              <a:t>第</a:t>
            </a:r>
            <a:r>
              <a:rPr lang="en-US" altLang="zh-TW" sz="2000" b="1" dirty="0" smtClean="0">
                <a:latin typeface="+mn-lt"/>
                <a:ea typeface="+mj-ea"/>
              </a:rPr>
              <a:t>30</a:t>
            </a:r>
            <a:r>
              <a:rPr lang="zh-TW" altLang="en-US" sz="2000" b="1" dirty="0" smtClean="0">
                <a:latin typeface="+mn-lt"/>
                <a:ea typeface="+mj-ea"/>
              </a:rPr>
              <a:t>個百分位數代表</a:t>
            </a:r>
            <a:r>
              <a:rPr lang="en-US" altLang="zh-TW" sz="2000" b="1" dirty="0" smtClean="0">
                <a:latin typeface="+mn-lt"/>
                <a:ea typeface="+mj-ea"/>
              </a:rPr>
              <a:t>P(X&lt;P</a:t>
            </a:r>
            <a:r>
              <a:rPr lang="en-US" altLang="zh-TW" sz="2000" b="1" baseline="-25000" dirty="0" smtClean="0">
                <a:latin typeface="+mn-lt"/>
                <a:ea typeface="+mj-ea"/>
              </a:rPr>
              <a:t>30</a:t>
            </a:r>
            <a:r>
              <a:rPr lang="en-US" altLang="zh-TW" sz="2000" b="1" dirty="0" smtClean="0">
                <a:latin typeface="+mn-lt"/>
                <a:ea typeface="+mj-ea"/>
              </a:rPr>
              <a:t>)=0.3 </a:t>
            </a:r>
            <a:r>
              <a:rPr lang="zh-TW" altLang="en-US" sz="2000" b="1" dirty="0" smtClean="0">
                <a:latin typeface="+mn-lt"/>
                <a:ea typeface="+mj-ea"/>
              </a:rPr>
              <a:t>，所以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457200" lvl="0" indent="-457200">
              <a:buAutoNum type="alphaLcParenBoth"/>
            </a:pPr>
            <a:endParaRPr kumimoji="1" lang="zh-TW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103412" y="2837864"/>
          <a:ext cx="65563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Equation" r:id="rId3" imgW="3695400" imgH="393480" progId="Equation.DSMT4">
                  <p:embed/>
                </p:oleObj>
              </mc:Choice>
              <mc:Fallback>
                <p:oleObj name="Equation" r:id="rId3" imgW="36954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412" y="2837864"/>
                        <a:ext cx="65563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882650" y="4259263"/>
          <a:ext cx="7548563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Equation" r:id="rId5" imgW="4825800" imgH="812520" progId="Equation.DSMT4">
                  <p:embed/>
                </p:oleObj>
              </mc:Choice>
              <mc:Fallback>
                <p:oleObj name="Equation" r:id="rId5" imgW="4825800" imgH="812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259263"/>
                        <a:ext cx="7548563" cy="124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常態分配逼近二項分配 </a:t>
            </a:r>
            <a:r>
              <a:rPr lang="en-US" altLang="zh-TW" sz="2000" smtClean="0"/>
              <a:t>1/3</a:t>
            </a:r>
            <a:r>
              <a:rPr lang="en-US" altLang="zh-TW" smtClean="0"/>
              <a:t> </a:t>
            </a:r>
          </a:p>
        </p:txBody>
      </p:sp>
      <p:sp>
        <p:nvSpPr>
          <p:cNvPr id="5427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542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88204138-7AA3-4D5E-85CF-F1BFBA27DAE5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376409" y="1228043"/>
            <a:ext cx="8345560" cy="2049730"/>
          </a:xfrm>
          <a:prstGeom prst="rect">
            <a:avLst/>
          </a:prstGeom>
          <a:noFill/>
          <a:ln w="9525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b="1" dirty="0" smtClean="0">
                <a:latin typeface="+mn-lt"/>
                <a:ea typeface="+mj-ea"/>
              </a:rPr>
              <a:t>設</a:t>
            </a:r>
            <a:r>
              <a:rPr lang="en-US" altLang="zh-TW" sz="2400" b="1" i="1" dirty="0">
                <a:latin typeface="+mn-lt"/>
                <a:ea typeface="+mj-ea"/>
              </a:rPr>
              <a:t>X</a:t>
            </a:r>
            <a:r>
              <a:rPr lang="zh-TW" altLang="en-US" sz="2400" b="1" dirty="0">
                <a:latin typeface="+mn-lt"/>
                <a:ea typeface="+mj-ea"/>
              </a:rPr>
              <a:t>為二項隨機變數，且</a:t>
            </a:r>
            <a:r>
              <a:rPr lang="en-US" altLang="zh-TW" sz="2400" b="1" i="1" dirty="0">
                <a:latin typeface="+mn-lt"/>
                <a:ea typeface="+mj-ea"/>
              </a:rPr>
              <a:t>X</a:t>
            </a:r>
            <a:r>
              <a:rPr lang="zh-TW" altLang="en-US" sz="2400" b="1" dirty="0">
                <a:latin typeface="+mn-lt"/>
                <a:ea typeface="+mj-ea"/>
              </a:rPr>
              <a:t>～</a:t>
            </a:r>
            <a:r>
              <a:rPr lang="en-US" altLang="zh-TW" sz="2400" b="1" i="1" dirty="0">
                <a:latin typeface="+mn-lt"/>
                <a:ea typeface="+mj-ea"/>
              </a:rPr>
              <a:t>B</a:t>
            </a:r>
            <a:r>
              <a:rPr lang="en-US" altLang="zh-TW" sz="2400" b="1" dirty="0">
                <a:latin typeface="+mn-lt"/>
                <a:ea typeface="+mj-ea"/>
              </a:rPr>
              <a:t>(</a:t>
            </a:r>
            <a:r>
              <a:rPr lang="en-US" altLang="zh-TW" sz="2400" b="1" i="1" dirty="0">
                <a:latin typeface="+mn-lt"/>
                <a:ea typeface="+mj-ea"/>
              </a:rPr>
              <a:t>n</a:t>
            </a:r>
            <a:r>
              <a:rPr lang="en-US" altLang="zh-TW" sz="2400" b="1" dirty="0">
                <a:latin typeface="+mn-lt"/>
                <a:ea typeface="+mj-ea"/>
              </a:rPr>
              <a:t>, </a:t>
            </a:r>
            <a:r>
              <a:rPr lang="en-US" altLang="zh-TW" sz="2400" b="1" i="1" dirty="0">
                <a:latin typeface="+mn-lt"/>
                <a:ea typeface="+mj-ea"/>
              </a:rPr>
              <a:t>p</a:t>
            </a:r>
            <a:r>
              <a:rPr lang="en-US" altLang="zh-TW" sz="2400" b="1" dirty="0">
                <a:latin typeface="+mn-lt"/>
                <a:ea typeface="+mj-ea"/>
              </a:rPr>
              <a:t>)</a:t>
            </a:r>
            <a:r>
              <a:rPr lang="zh-TW" altLang="en-US" sz="2400" b="1" dirty="0">
                <a:latin typeface="+mn-lt"/>
                <a:ea typeface="+mj-ea"/>
              </a:rPr>
              <a:t>，當</a:t>
            </a:r>
            <a:r>
              <a:rPr lang="en-US" altLang="zh-TW" sz="2400" b="1" i="1" dirty="0">
                <a:latin typeface="+mn-lt"/>
                <a:ea typeface="+mj-ea"/>
              </a:rPr>
              <a:t>np</a:t>
            </a:r>
            <a:r>
              <a:rPr lang="en-US" altLang="zh-TW" sz="2400" b="1" dirty="0">
                <a:latin typeface="+mn-lt"/>
                <a:ea typeface="+mj-ea"/>
                <a:cs typeface="Times New Roman" pitchFamily="18" charset="0"/>
              </a:rPr>
              <a:t>≥</a:t>
            </a:r>
            <a:r>
              <a:rPr lang="en-US" altLang="zh-TW" sz="2400" b="1" dirty="0">
                <a:latin typeface="+mn-lt"/>
                <a:ea typeface="+mj-ea"/>
              </a:rPr>
              <a:t>5</a:t>
            </a:r>
            <a:r>
              <a:rPr lang="zh-TW" altLang="en-US" sz="2400" b="1" dirty="0">
                <a:latin typeface="+mn-lt"/>
                <a:ea typeface="+mj-ea"/>
              </a:rPr>
              <a:t>且</a:t>
            </a:r>
            <a:r>
              <a:rPr lang="en-US" altLang="zh-TW" sz="2400" b="1" i="1" dirty="0">
                <a:latin typeface="+mn-lt"/>
                <a:ea typeface="+mj-ea"/>
              </a:rPr>
              <a:t>n</a:t>
            </a:r>
            <a:r>
              <a:rPr lang="en-US" altLang="zh-TW" sz="2400" b="1" dirty="0">
                <a:latin typeface="+mn-lt"/>
                <a:ea typeface="+mj-ea"/>
              </a:rPr>
              <a:t>(1-</a:t>
            </a:r>
            <a:r>
              <a:rPr lang="en-US" altLang="zh-TW" sz="2400" b="1" i="1" dirty="0">
                <a:latin typeface="+mn-lt"/>
                <a:ea typeface="+mj-ea"/>
              </a:rPr>
              <a:t>p</a:t>
            </a:r>
            <a:r>
              <a:rPr lang="en-US" altLang="zh-TW" sz="2400" b="1" dirty="0">
                <a:latin typeface="+mn-lt"/>
                <a:ea typeface="+mj-ea"/>
              </a:rPr>
              <a:t>)≥</a:t>
            </a:r>
            <a:r>
              <a:rPr lang="en-US" altLang="zh-TW" sz="2400" b="1" i="1" dirty="0">
                <a:latin typeface="+mn-lt"/>
                <a:ea typeface="+mj-ea"/>
              </a:rPr>
              <a:t>5</a:t>
            </a:r>
            <a:r>
              <a:rPr lang="zh-TW" altLang="en-US" sz="2400" b="1" dirty="0">
                <a:latin typeface="+mn-lt"/>
                <a:ea typeface="+mj-ea"/>
              </a:rPr>
              <a:t>，</a:t>
            </a:r>
            <a:r>
              <a:rPr lang="zh-TW" altLang="en-US" sz="2400" b="1" dirty="0" smtClean="0">
                <a:latin typeface="+mn-lt"/>
                <a:ea typeface="+mj-ea"/>
              </a:rPr>
              <a:t>則</a:t>
            </a:r>
            <a:endParaRPr lang="en-US" altLang="zh-TW" sz="2400" b="1" dirty="0" smtClean="0">
              <a:latin typeface="+mn-lt"/>
              <a:ea typeface="+mj-ea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endParaRPr lang="en-US" altLang="zh-TW" sz="2400" dirty="0" smtClean="0">
              <a:latin typeface="+mn-lt"/>
              <a:ea typeface="+mj-ea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endParaRPr lang="en-US" altLang="zh-TW" sz="2400" dirty="0" smtClean="0">
              <a:latin typeface="+mn-lt"/>
              <a:ea typeface="+mj-ea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dirty="0" smtClean="0">
                <a:latin typeface="+mn-lt"/>
                <a:ea typeface="+mj-ea"/>
              </a:rPr>
              <a:t>設</a:t>
            </a:r>
            <a:r>
              <a:rPr lang="en-US" altLang="zh-TW" sz="2400" i="1" dirty="0" smtClean="0">
                <a:latin typeface="+mn-lt"/>
                <a:ea typeface="+mj-ea"/>
              </a:rPr>
              <a:t>X</a:t>
            </a:r>
            <a:r>
              <a:rPr lang="zh-TW" altLang="en-US" sz="2400" dirty="0" smtClean="0">
                <a:latin typeface="+mn-lt"/>
                <a:ea typeface="+mj-ea"/>
              </a:rPr>
              <a:t>～</a:t>
            </a:r>
            <a:r>
              <a:rPr lang="en-US" altLang="zh-TW" sz="2400" i="1" dirty="0" smtClean="0">
                <a:latin typeface="+mn-lt"/>
                <a:ea typeface="+mj-ea"/>
              </a:rPr>
              <a:t>B</a:t>
            </a:r>
            <a:r>
              <a:rPr lang="en-US" altLang="zh-TW" sz="2400" dirty="0" smtClean="0">
                <a:latin typeface="+mn-lt"/>
                <a:ea typeface="+mj-ea"/>
              </a:rPr>
              <a:t>(</a:t>
            </a:r>
            <a:r>
              <a:rPr lang="en-US" altLang="zh-TW" sz="2400" i="1" dirty="0" smtClean="0">
                <a:latin typeface="+mn-lt"/>
                <a:ea typeface="+mj-ea"/>
              </a:rPr>
              <a:t>n</a:t>
            </a:r>
            <a:r>
              <a:rPr lang="en-US" altLang="zh-TW" sz="2400" dirty="0" smtClean="0">
                <a:latin typeface="+mn-lt"/>
                <a:ea typeface="+mj-ea"/>
              </a:rPr>
              <a:t>, </a:t>
            </a:r>
            <a:r>
              <a:rPr lang="en-US" altLang="zh-TW" sz="2400" i="1" dirty="0" smtClean="0">
                <a:latin typeface="+mn-lt"/>
                <a:ea typeface="+mj-ea"/>
              </a:rPr>
              <a:t>p</a:t>
            </a:r>
            <a:r>
              <a:rPr lang="en-US" altLang="zh-TW" sz="2400" dirty="0" smtClean="0">
                <a:latin typeface="+mn-lt"/>
                <a:ea typeface="+mj-ea"/>
              </a:rPr>
              <a:t>)</a:t>
            </a:r>
            <a:r>
              <a:rPr lang="zh-TW" altLang="en-US" sz="2400" dirty="0" smtClean="0">
                <a:latin typeface="+mn-lt"/>
                <a:ea typeface="+mj-ea"/>
              </a:rPr>
              <a:t>，當</a:t>
            </a:r>
            <a:r>
              <a:rPr lang="en-US" altLang="zh-TW" sz="2400" i="1" dirty="0" smtClean="0">
                <a:latin typeface="+mn-lt"/>
                <a:ea typeface="+mj-ea"/>
              </a:rPr>
              <a:t>np</a:t>
            </a:r>
            <a:r>
              <a:rPr lang="en-US" altLang="zh-TW" sz="2400" dirty="0" smtClean="0">
                <a:latin typeface="+mn-lt"/>
                <a:ea typeface="+mj-ea"/>
                <a:cs typeface="Times New Roman" pitchFamily="18" charset="0"/>
              </a:rPr>
              <a:t>≥</a:t>
            </a:r>
            <a:r>
              <a:rPr lang="en-US" altLang="zh-TW" sz="2400" dirty="0" smtClean="0">
                <a:latin typeface="+mn-lt"/>
                <a:ea typeface="+mj-ea"/>
              </a:rPr>
              <a:t>5</a:t>
            </a:r>
            <a:r>
              <a:rPr lang="zh-TW" altLang="en-US" sz="2400" dirty="0" smtClean="0">
                <a:latin typeface="+mn-lt"/>
                <a:ea typeface="+mj-ea"/>
              </a:rPr>
              <a:t>且</a:t>
            </a:r>
            <a:r>
              <a:rPr lang="en-US" altLang="zh-TW" sz="2400" i="1" dirty="0" smtClean="0">
                <a:latin typeface="+mn-lt"/>
                <a:ea typeface="+mj-ea"/>
              </a:rPr>
              <a:t>n</a:t>
            </a:r>
            <a:r>
              <a:rPr lang="en-US" altLang="zh-TW" sz="2400" dirty="0" smtClean="0">
                <a:latin typeface="+mn-lt"/>
                <a:ea typeface="+mj-ea"/>
              </a:rPr>
              <a:t>(1</a:t>
            </a:r>
            <a:r>
              <a:rPr lang="en-US" altLang="zh-TW" sz="2400" dirty="0" smtClean="0">
                <a:latin typeface="+mn-lt"/>
                <a:ea typeface="+mj-ea"/>
                <a:sym typeface="Symbol" pitchFamily="18" charset="2"/>
              </a:rPr>
              <a:t></a:t>
            </a:r>
            <a:r>
              <a:rPr lang="en-US" altLang="zh-TW" sz="2400" i="1" dirty="0" smtClean="0">
                <a:latin typeface="+mn-lt"/>
                <a:ea typeface="+mj-ea"/>
              </a:rPr>
              <a:t>p</a:t>
            </a:r>
            <a:r>
              <a:rPr lang="en-US" altLang="zh-TW" sz="2400" dirty="0" smtClean="0">
                <a:latin typeface="+mn-lt"/>
                <a:ea typeface="+mj-ea"/>
              </a:rPr>
              <a:t>)</a:t>
            </a:r>
            <a:r>
              <a:rPr lang="en-US" altLang="zh-TW" sz="2400" dirty="0" smtClean="0">
                <a:latin typeface="+mn-lt"/>
                <a:ea typeface="+mj-ea"/>
                <a:cs typeface="Times New Roman" pitchFamily="18" charset="0"/>
              </a:rPr>
              <a:t>≥</a:t>
            </a:r>
            <a:r>
              <a:rPr lang="en-US" altLang="zh-TW" sz="2400" dirty="0" smtClean="0">
                <a:latin typeface="+mn-lt"/>
                <a:ea typeface="+mj-ea"/>
              </a:rPr>
              <a:t>5</a:t>
            </a:r>
            <a:r>
              <a:rPr lang="zh-TW" altLang="en-US" sz="2400" dirty="0" smtClean="0">
                <a:latin typeface="+mn-lt"/>
                <a:ea typeface="+mj-ea"/>
              </a:rPr>
              <a:t>，則存在下列近似式：</a:t>
            </a:r>
            <a:endParaRPr lang="zh-TW" altLang="en-US" sz="2400" b="1" dirty="0">
              <a:latin typeface="+mn-lt"/>
              <a:ea typeface="+mj-ea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483" y="3305909"/>
            <a:ext cx="3722517" cy="22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592763" y="5729385"/>
            <a:ext cx="3551237" cy="5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dirty="0">
                <a:latin typeface="+mn-lt"/>
                <a:ea typeface="+mj-ea"/>
              </a:rPr>
              <a:t>圖 </a:t>
            </a:r>
            <a:r>
              <a:rPr lang="en-US" altLang="zh-TW" dirty="0">
                <a:latin typeface="+mn-lt"/>
                <a:ea typeface="+mj-ea"/>
              </a:rPr>
              <a:t>6.16  </a:t>
            </a:r>
            <a:r>
              <a:rPr lang="zh-TW" altLang="en-US" dirty="0">
                <a:latin typeface="+mn-lt"/>
                <a:ea typeface="+mj-ea"/>
              </a:rPr>
              <a:t>連續性修正因子</a:t>
            </a:r>
            <a:r>
              <a:rPr lang="en-US" altLang="zh-TW" dirty="0">
                <a:latin typeface="+mn-lt"/>
                <a:ea typeface="+mj-ea"/>
                <a:cs typeface="Times New Roman" pitchFamily="18" charset="0"/>
              </a:rPr>
              <a:t>±</a:t>
            </a:r>
            <a:r>
              <a:rPr lang="en-US" altLang="zh-TW" dirty="0">
                <a:latin typeface="+mn-lt"/>
                <a:ea typeface="+mj-ea"/>
              </a:rPr>
              <a:t>1/2</a:t>
            </a:r>
            <a:endParaRPr lang="en-US" altLang="zh-TW" sz="3600" b="1" dirty="0">
              <a:latin typeface="+mn-lt"/>
              <a:ea typeface="+mj-ea"/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914162" y="1917041"/>
          <a:ext cx="27940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Equation" r:id="rId4" imgW="1574640" imgH="457200" progId="Equation.DSMT4">
                  <p:embed/>
                </p:oleObj>
              </mc:Choice>
              <mc:Fallback>
                <p:oleObj name="Equation" r:id="rId4" imgW="15746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162" y="1917041"/>
                        <a:ext cx="27940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390525" y="3538538"/>
          <a:ext cx="4800600" cy="253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Equation" r:id="rId6" imgW="3340080" imgH="1498320" progId="Equation.DSMT4">
                  <p:embed/>
                </p:oleObj>
              </mc:Choice>
              <mc:Fallback>
                <p:oleObj name="Equation" r:id="rId6" imgW="3340080" imgH="1498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3538538"/>
                        <a:ext cx="4800600" cy="2538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3"/>
          <p:cNvSpPr>
            <a:spLocks noGrp="1" noChangeArrowheads="1"/>
          </p:cNvSpPr>
          <p:nvPr>
            <p:ph idx="1"/>
          </p:nvPr>
        </p:nvSpPr>
        <p:spPr>
          <a:xfrm>
            <a:off x="485335" y="330591"/>
            <a:ext cx="8264770" cy="851095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6.26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投擲一公正硬幣</a:t>
            </a:r>
            <a:r>
              <a:rPr lang="en-US" altLang="zh-TW" sz="2000" dirty="0" smtClean="0"/>
              <a:t>12</a:t>
            </a:r>
            <a:r>
              <a:rPr lang="zh-TW" altLang="en-US" sz="2000" dirty="0" smtClean="0"/>
              <a:t>次，試求出：</a:t>
            </a:r>
            <a:r>
              <a:rPr lang="en-US" altLang="zh-TW" sz="2000" dirty="0" smtClean="0"/>
              <a:t>(a)</a:t>
            </a:r>
            <a:r>
              <a:rPr lang="zh-TW" altLang="en-US" sz="2000" dirty="0" smtClean="0"/>
              <a:t>出現正面次數不超過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次的機率？</a:t>
            </a:r>
            <a:r>
              <a:rPr lang="en-US" altLang="zh-TW" sz="2000" dirty="0" smtClean="0"/>
              <a:t>(b)</a:t>
            </a:r>
            <a:r>
              <a:rPr lang="zh-TW" altLang="en-US" sz="2000" dirty="0" smtClean="0"/>
              <a:t>出現正面次數超過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次的機率？</a:t>
            </a:r>
          </a:p>
        </p:txBody>
      </p:sp>
      <p:sp>
        <p:nvSpPr>
          <p:cNvPr id="5734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573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4E7CC83A-3C4D-44C5-824E-89B36B8CAE01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412750" y="2713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TW" sz="3600" b="1" dirty="0">
              <a:solidFill>
                <a:srgbClr val="0066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735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5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0504" y="1299232"/>
            <a:ext cx="8271803" cy="26256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解：令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X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代表</a:t>
            </a:r>
            <a:r>
              <a:rPr lang="zh-TW" altLang="en-US" sz="2000" b="1" dirty="0" smtClean="0">
                <a:latin typeface="+mn-lt"/>
                <a:ea typeface="+mj-ea"/>
              </a:rPr>
              <a:t>投擲一公正硬幣</a:t>
            </a:r>
            <a:r>
              <a:rPr lang="en-US" altLang="zh-TW" sz="2000" b="1" dirty="0" smtClean="0">
                <a:latin typeface="+mn-lt"/>
                <a:ea typeface="+mj-ea"/>
              </a:rPr>
              <a:t>12</a:t>
            </a:r>
            <a:r>
              <a:rPr lang="zh-TW" altLang="en-US" sz="2000" b="1" dirty="0" smtClean="0">
                <a:latin typeface="+mn-lt"/>
                <a:ea typeface="+mj-ea"/>
              </a:rPr>
              <a:t>次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，</a:t>
            </a:r>
            <a:r>
              <a:rPr lang="zh-TW" altLang="en-US" sz="2000" b="1" dirty="0" smtClean="0">
                <a:latin typeface="+mn-lt"/>
                <a:ea typeface="+mj-ea"/>
              </a:rPr>
              <a:t>出現正面次數，則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X~B(12,</a:t>
            </a:r>
            <a:r>
              <a:rPr lang="el-GR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0.5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，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則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r>
              <a:rPr lang="zh-TW" altLang="en-US" sz="2000" b="1" dirty="0" smtClean="0">
                <a:latin typeface="+mn-lt"/>
                <a:ea typeface="+mj-ea"/>
              </a:rPr>
              <a:t>出現正面次數不超過</a:t>
            </a:r>
            <a:r>
              <a:rPr lang="en-US" altLang="zh-TW" sz="2000" b="1" dirty="0" smtClean="0">
                <a:latin typeface="+mn-lt"/>
                <a:ea typeface="+mj-ea"/>
              </a:rPr>
              <a:t>4</a:t>
            </a:r>
            <a:r>
              <a:rPr lang="zh-TW" altLang="en-US" sz="2000" b="1" dirty="0" smtClean="0">
                <a:latin typeface="+mn-lt"/>
                <a:ea typeface="+mj-ea"/>
              </a:rPr>
              <a:t>次的機率若以二項分配求解為：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/>
            <a:r>
              <a:rPr lang="zh-TW" altLang="en-US" sz="2000" b="1" dirty="0" smtClean="0">
                <a:latin typeface="+mn-lt"/>
                <a:ea typeface="+mj-ea"/>
              </a:rPr>
              <a:t>若以常態分配來求解為 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/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/>
            <a:r>
              <a:rPr lang="zh-TW" altLang="en-US" sz="2000" b="1" dirty="0" smtClean="0">
                <a:latin typeface="+mn-lt"/>
                <a:ea typeface="+mj-ea"/>
              </a:rPr>
              <a:t>由上得知，以二項分配和常態分配來求解所得結果相似。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457200" lvl="0" indent="-457200">
              <a:buAutoNum type="alphaLcParenBoth"/>
            </a:pPr>
            <a:endParaRPr kumimoji="1" lang="zh-TW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80898" name="Object 2"/>
          <p:cNvGraphicFramePr>
            <a:graphicFrameLocks/>
          </p:cNvGraphicFramePr>
          <p:nvPr/>
        </p:nvGraphicFramePr>
        <p:xfrm>
          <a:off x="1000320" y="2020521"/>
          <a:ext cx="775493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Equation" r:id="rId4" imgW="3835080" imgH="393480" progId="Equation.DSMT4">
                  <p:embed/>
                </p:oleObj>
              </mc:Choice>
              <mc:Fallback>
                <p:oleObj name="Equation" r:id="rId4" imgW="3835080" imgH="39348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320" y="2020521"/>
                        <a:ext cx="7754938" cy="738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3330575" y="2714625"/>
          <a:ext cx="4883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Equation" r:id="rId6" imgW="3479760" imgH="419040" progId="Equation.DSMT4">
                  <p:embed/>
                </p:oleObj>
              </mc:Choice>
              <mc:Fallback>
                <p:oleObj name="Equation" r:id="rId6" imgW="34797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2714625"/>
                        <a:ext cx="4883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20505" y="3899411"/>
            <a:ext cx="8271803" cy="26256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/>
            <a:r>
              <a:rPr lang="en-US" altLang="zh-TW" sz="2000" b="1" dirty="0" smtClean="0">
                <a:latin typeface="+mn-lt"/>
                <a:ea typeface="+mj-ea"/>
              </a:rPr>
              <a:t>(b) </a:t>
            </a:r>
            <a:r>
              <a:rPr lang="zh-TW" altLang="en-US" sz="2000" b="1" dirty="0" smtClean="0">
                <a:latin typeface="+mn-lt"/>
                <a:ea typeface="+mj-ea"/>
              </a:rPr>
              <a:t>出現正面次數超過</a:t>
            </a:r>
            <a:r>
              <a:rPr lang="en-US" altLang="zh-TW" sz="2000" b="1" dirty="0" smtClean="0">
                <a:latin typeface="+mn-lt"/>
                <a:ea typeface="+mj-ea"/>
              </a:rPr>
              <a:t>5</a:t>
            </a:r>
            <a:r>
              <a:rPr lang="zh-TW" altLang="en-US" sz="2000" b="1" dirty="0" smtClean="0">
                <a:latin typeface="+mn-lt"/>
                <a:ea typeface="+mj-ea"/>
              </a:rPr>
              <a:t>次的機率若以二項分配求解為：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/>
            <a:r>
              <a:rPr lang="zh-TW" altLang="en-US" sz="2000" b="1" dirty="0" smtClean="0">
                <a:latin typeface="+mn-lt"/>
                <a:ea typeface="+mj-ea"/>
              </a:rPr>
              <a:t>若以常態分配來求解為 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/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/>
            <a:r>
              <a:rPr lang="zh-TW" altLang="en-US" sz="2000" b="1" dirty="0" smtClean="0">
                <a:latin typeface="+mn-lt"/>
                <a:ea typeface="+mj-ea"/>
              </a:rPr>
              <a:t>由上得知，以二項分配和常態分配來求解所得結果相似。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457200" lvl="0" indent="-457200">
              <a:buAutoNum type="alphaLcParenBoth"/>
            </a:pPr>
            <a:endParaRPr kumimoji="1" lang="zh-TW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80900" name="Object 4"/>
          <p:cNvGraphicFramePr>
            <a:graphicFrameLocks/>
          </p:cNvGraphicFramePr>
          <p:nvPr/>
        </p:nvGraphicFramePr>
        <p:xfrm>
          <a:off x="1169988" y="4354513"/>
          <a:ext cx="726757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Equation" r:id="rId8" imgW="3593880" imgH="393480" progId="Equation.DSMT4">
                  <p:embed/>
                </p:oleObj>
              </mc:Choice>
              <mc:Fallback>
                <p:oleObj name="Equation" r:id="rId8" imgW="3593880" imgH="393480" progId="Equation.DSMT4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354513"/>
                        <a:ext cx="7267575" cy="738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3558565" y="5061610"/>
          <a:ext cx="48466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Equation" r:id="rId10" imgW="3454200" imgH="419040" progId="Equation.DSMT4">
                  <p:embed/>
                </p:oleObj>
              </mc:Choice>
              <mc:Fallback>
                <p:oleObj name="Equation" r:id="rId10" imgW="345420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565" y="5061610"/>
                        <a:ext cx="48466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統計學導論   </a:t>
            </a:r>
            <a:r>
              <a:rPr lang="en-US" altLang="zh-TW" smtClean="0"/>
              <a:t>Chapter 6   </a:t>
            </a:r>
            <a:r>
              <a:rPr lang="zh-TW" altLang="en-US" smtClean="0"/>
              <a:t>常用的機率分配</a:t>
            </a:r>
            <a:endParaRPr lang="zh-TW" altLang="en-US">
              <a:cs typeface="Arial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6-</a:t>
            </a:r>
            <a:fld id="{40B14962-1AB3-4FB6-9B0D-1D0AA01882D9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244673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6.27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</a:rPr>
              <a:t>：令</a:t>
            </a:r>
            <a:r>
              <a:rPr lang="en-US" altLang="zh-TW" sz="2000" b="1" i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為二項分配，</a:t>
            </a:r>
            <a:r>
              <a:rPr lang="en-US" altLang="zh-TW" sz="2000" b="1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=0.6, </a:t>
            </a:r>
            <a:r>
              <a:rPr lang="en-US" altLang="zh-TW" sz="2000" b="1" i="1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</a:rPr>
              <a:t>=150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</a:rPr>
              <a:t>，則以常態逼近二項，下列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</a:rPr>
              <a:t>各項之機率為何？</a:t>
            </a:r>
          </a:p>
          <a:p>
            <a:pPr marL="742950" lvl="1" indent="-285750" algn="just">
              <a:spcBef>
                <a:spcPts val="0"/>
              </a:spcBef>
            </a:pPr>
            <a:r>
              <a:rPr lang="en-US" altLang="zh-TW" sz="2000" dirty="0">
                <a:cs typeface="+mj-cs"/>
              </a:rPr>
              <a:t>(a) X</a:t>
            </a:r>
            <a:r>
              <a:rPr lang="zh-TW" altLang="en-US" sz="2000" dirty="0">
                <a:cs typeface="+mj-cs"/>
              </a:rPr>
              <a:t>介於</a:t>
            </a:r>
            <a:r>
              <a:rPr lang="en-US" altLang="zh-TW" sz="2000" dirty="0">
                <a:cs typeface="+mj-cs"/>
              </a:rPr>
              <a:t>82</a:t>
            </a:r>
            <a:r>
              <a:rPr lang="zh-TW" altLang="en-US" sz="2000" dirty="0">
                <a:cs typeface="+mj-cs"/>
              </a:rPr>
              <a:t>與</a:t>
            </a:r>
            <a:r>
              <a:rPr lang="en-US" altLang="zh-TW" sz="2000" dirty="0">
                <a:cs typeface="+mj-cs"/>
              </a:rPr>
              <a:t>101</a:t>
            </a:r>
            <a:r>
              <a:rPr lang="zh-TW" altLang="en-US" sz="2000" dirty="0">
                <a:cs typeface="+mj-cs"/>
              </a:rPr>
              <a:t>間（含</a:t>
            </a:r>
            <a:r>
              <a:rPr lang="en-US" altLang="zh-TW" sz="2000" dirty="0">
                <a:cs typeface="+mj-cs"/>
              </a:rPr>
              <a:t>82</a:t>
            </a:r>
            <a:r>
              <a:rPr lang="zh-TW" altLang="en-US" sz="2000" dirty="0">
                <a:cs typeface="+mj-cs"/>
              </a:rPr>
              <a:t>與</a:t>
            </a:r>
            <a:r>
              <a:rPr lang="en-US" altLang="zh-TW" sz="2000" dirty="0">
                <a:cs typeface="+mj-cs"/>
              </a:rPr>
              <a:t>101</a:t>
            </a:r>
            <a:r>
              <a:rPr lang="zh-TW" altLang="en-US" sz="2000" dirty="0">
                <a:cs typeface="+mj-cs"/>
              </a:rPr>
              <a:t>）。</a:t>
            </a:r>
          </a:p>
          <a:p>
            <a:pPr marL="742950" lvl="1" indent="-285750" algn="just">
              <a:spcBef>
                <a:spcPts val="0"/>
              </a:spcBef>
            </a:pPr>
            <a:r>
              <a:rPr lang="en-US" altLang="zh-TW" sz="2000" dirty="0">
                <a:cs typeface="+mj-cs"/>
              </a:rPr>
              <a:t>(b) X</a:t>
            </a:r>
            <a:r>
              <a:rPr lang="zh-TW" altLang="en-US" sz="2000" dirty="0">
                <a:cs typeface="+mj-cs"/>
              </a:rPr>
              <a:t>大於</a:t>
            </a:r>
            <a:r>
              <a:rPr lang="en-US" altLang="zh-TW" sz="2000" dirty="0">
                <a:cs typeface="+mj-cs"/>
              </a:rPr>
              <a:t>97</a:t>
            </a:r>
            <a:r>
              <a:rPr lang="zh-TW" altLang="en-US" sz="2000" dirty="0">
                <a:cs typeface="+mj-cs"/>
              </a:rPr>
              <a:t>。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4233" y="1707194"/>
            <a:ext cx="8271803" cy="3666663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1" lang="zh-TW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解：令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為二項分配，</a:t>
            </a:r>
            <a:r>
              <a:rPr kumimoji="1" lang="en-US" altLang="zh-TW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X~B(150,</a:t>
            </a:r>
            <a:r>
              <a:rPr lang="el-GR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0.6</a:t>
            </a:r>
            <a:r>
              <a:rPr kumimoji="1" lang="en-US" altLang="zh-TW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r>
              <a:rPr kumimoji="1" lang="zh-TW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，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其中，</a:t>
            </a:r>
            <a:r>
              <a:rPr lang="el-GR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μ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=90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，</a:t>
            </a:r>
            <a:r>
              <a:rPr lang="el-GR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σ</a:t>
            </a:r>
            <a:r>
              <a:rPr lang="en-US" altLang="zh-TW" sz="2000" b="1" kern="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2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=36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，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則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介於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82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與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101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間（含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82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與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101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）的機率以常態分配來求解為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indent="-457200">
              <a:buFontTx/>
              <a:buAutoNum type="alphaLcParenBoth"/>
            </a:pP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大於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97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的機率以常態分配來求解為 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/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/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kumimoji="1" lang="en-US" altLang="zh-TW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457200" lvl="0" indent="-457200">
              <a:buAutoNum type="alphaLcParenBoth"/>
            </a:pPr>
            <a:endParaRPr kumimoji="1" lang="zh-TW" alt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122363" y="2601913"/>
          <a:ext cx="66817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3" imgW="4762440" imgH="634680" progId="Equation.DSMT4">
                  <p:embed/>
                </p:oleObj>
              </mc:Choice>
              <mc:Fallback>
                <p:oleObj name="Equation" r:id="rId3" imgW="476244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2601913"/>
                        <a:ext cx="66817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950790" y="4532093"/>
          <a:ext cx="7251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Equation" r:id="rId5" imgW="5168880" imgH="393480" progId="Equation.DSMT4">
                  <p:embed/>
                </p:oleObj>
              </mc:Choice>
              <mc:Fallback>
                <p:oleObj name="Equation" r:id="rId5" imgW="51688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790" y="4532093"/>
                        <a:ext cx="7251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443132" y="545124"/>
            <a:ext cx="8229600" cy="2591268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6.1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假定某一新藥品以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位病患來試驗其療效，並假設觀察之結果只有痊癒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S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或無效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F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兩種。又，由於每一病患先天的體質及各人健康的情形有差異，因此，嚴格說來，此種試驗不能視同「對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位病患在完全相同的情形下，重複做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次試驗」（如同第一個特性所要求者）。但是，若將本例視同二項實驗，則可得一非常近似的結果，而如此作法的優點是，我們可以很成功地解釋各種可能結果出現的變異情形，以及其機率行為。 </a:t>
            </a:r>
          </a:p>
        </p:txBody>
      </p:sp>
      <p:sp>
        <p:nvSpPr>
          <p:cNvPr id="717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71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DD126F19-D38F-4019-8D54-F8A32B7F7E2C}" type="slidenum">
              <a:rPr lang="en-US" altLang="zh-TW"/>
              <a:pPr/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dirty="0" smtClean="0"/>
              <a:t>6.8</a:t>
            </a:r>
            <a:r>
              <a:rPr lang="zh-TW" altLang="en-US" dirty="0" smtClean="0"/>
              <a:t>   指數分配 </a:t>
            </a:r>
            <a:r>
              <a:rPr lang="en-US" altLang="zh-TW" sz="2000" dirty="0" smtClean="0"/>
              <a:t>1/2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492369" y="1107685"/>
            <a:ext cx="8306972" cy="2043478"/>
          </a:xfrm>
          <a:ln cap="flat">
            <a:solidFill>
              <a:srgbClr val="DB4F03"/>
            </a:solidFill>
            <a:prstDash val="dash"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400" dirty="0" smtClean="0"/>
              <a:t>設</a:t>
            </a:r>
            <a:r>
              <a:rPr lang="en-US" altLang="zh-TW" sz="2400" i="1" dirty="0" smtClean="0"/>
              <a:t>X</a:t>
            </a:r>
            <a:r>
              <a:rPr lang="zh-TW" altLang="en-US" sz="2400" dirty="0" smtClean="0"/>
              <a:t>為指數隨機變數，</a:t>
            </a:r>
            <a:r>
              <a:rPr lang="el-GR" altLang="zh-TW" sz="2400" dirty="0" smtClean="0">
                <a:cs typeface="Times New Roman" pitchFamily="18" charset="0"/>
              </a:rPr>
              <a:t>λ</a:t>
            </a:r>
            <a:r>
              <a:rPr lang="zh-TW" altLang="en-US" sz="2400" dirty="0" smtClean="0"/>
              <a:t>代表單位時間之平均數，</a:t>
            </a:r>
            <a:r>
              <a:rPr lang="el-GR" altLang="zh-TW" sz="2400" dirty="0" smtClean="0">
                <a:cs typeface="Times New Roman" pitchFamily="18" charset="0"/>
              </a:rPr>
              <a:t>μ</a:t>
            </a:r>
            <a:r>
              <a:rPr lang="zh-TW" altLang="en-US" sz="2400" dirty="0" smtClean="0"/>
              <a:t>代表平均時間（每次）</a:t>
            </a:r>
          </a:p>
        </p:txBody>
      </p:sp>
      <p:sp>
        <p:nvSpPr>
          <p:cNvPr id="5939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593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3B3790CC-FDC5-46B2-915F-5A338ECBEE37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9" name="圓角矩形 8"/>
          <p:cNvSpPr/>
          <p:nvPr/>
        </p:nvSpPr>
        <p:spPr>
          <a:xfrm>
            <a:off x="0" y="0"/>
            <a:ext cx="1097280" cy="5345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可跳過</a:t>
            </a:r>
            <a:endParaRPr lang="zh-TW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21" y="3371386"/>
            <a:ext cx="8391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2679016" y="1811508"/>
          <a:ext cx="3692525" cy="1297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Equation" r:id="rId4" imgW="2450880" imgH="711000" progId="Equation.DSMT4">
                  <p:embed/>
                </p:oleObj>
              </mc:Choice>
              <mc:Fallback>
                <p:oleObj name="Equation" r:id="rId4" imgW="245088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016" y="1811508"/>
                        <a:ext cx="3692525" cy="1297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6.8</a:t>
            </a:r>
            <a:r>
              <a:rPr lang="zh-TW" altLang="en-US" dirty="0" smtClean="0"/>
              <a:t>   指數分配 </a:t>
            </a:r>
            <a:r>
              <a:rPr lang="en-US" altLang="zh-TW" sz="2000" dirty="0" smtClean="0"/>
              <a:t>2/2</a:t>
            </a:r>
          </a:p>
        </p:txBody>
      </p:sp>
      <p:sp>
        <p:nvSpPr>
          <p:cNvPr id="6041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604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3F49DA17-1612-4278-9408-605F5EF24906}" type="slidenum">
              <a:rPr lang="en-US" altLang="zh-TW"/>
              <a:pPr/>
              <a:t>51</a:t>
            </a:fld>
            <a:endParaRPr lang="en-US" altLang="zh-TW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" y="1603717"/>
            <a:ext cx="8117058" cy="357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 8"/>
          <p:cNvSpPr/>
          <p:nvPr/>
        </p:nvSpPr>
        <p:spPr>
          <a:xfrm>
            <a:off x="0" y="0"/>
            <a:ext cx="1097280" cy="5345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可跳過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>
          <a:xfrm>
            <a:off x="443132" y="446650"/>
            <a:ext cx="8229600" cy="1776046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6.28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假設某一型彩色電視機其壽命時間呈指數分配，且平均壽命為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年。試求該電視機的壽命時間之下列機率：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(a)</a:t>
            </a:r>
            <a:r>
              <a:rPr lang="zh-TW" altLang="en-US" sz="2000" dirty="0" smtClean="0"/>
              <a:t>壽命長達</a:t>
            </a:r>
            <a:r>
              <a:rPr lang="en-US" altLang="zh-TW" sz="2000" dirty="0" smtClean="0"/>
              <a:t>15</a:t>
            </a:r>
            <a:r>
              <a:rPr lang="zh-TW" altLang="en-US" sz="2000" dirty="0" smtClean="0"/>
              <a:t>年以上。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(b)2</a:t>
            </a:r>
            <a:r>
              <a:rPr lang="zh-TW" altLang="en-US" sz="2000" dirty="0" smtClean="0"/>
              <a:t>年內即發生故障而報廢。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(c)</a:t>
            </a:r>
            <a:r>
              <a:rPr lang="zh-TW" altLang="en-US" sz="2000" dirty="0" smtClean="0"/>
              <a:t>壽命時間介於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年至</a:t>
            </a:r>
            <a:r>
              <a:rPr lang="en-US" altLang="zh-TW" sz="2000" dirty="0" smtClean="0"/>
              <a:t>15</a:t>
            </a:r>
            <a:r>
              <a:rPr lang="zh-TW" altLang="en-US" sz="2000" dirty="0" smtClean="0"/>
              <a:t>年。 </a:t>
            </a:r>
          </a:p>
        </p:txBody>
      </p:sp>
      <p:sp>
        <p:nvSpPr>
          <p:cNvPr id="6144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614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25BEF8D5-C36B-46B5-9914-B0BFBDC507EB}" type="slidenum">
              <a:rPr lang="en-US" altLang="zh-TW"/>
              <a:pPr/>
              <a:t>52</a:t>
            </a:fld>
            <a:endParaRPr lang="en-US" altLang="zh-TW"/>
          </a:p>
        </p:txBody>
      </p:sp>
      <p:sp>
        <p:nvSpPr>
          <p:cNvPr id="6" name="圓角矩形 5"/>
          <p:cNvSpPr/>
          <p:nvPr/>
        </p:nvSpPr>
        <p:spPr>
          <a:xfrm>
            <a:off x="0" y="0"/>
            <a:ext cx="1097280" cy="47830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可跳過</a:t>
            </a:r>
            <a:endParaRPr lang="zh-TW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6098" y="2382443"/>
            <a:ext cx="8271803" cy="383547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1" lang="zh-TW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解：令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</a:t>
            </a:r>
            <a:r>
              <a:rPr lang="zh-TW" altLang="en-US" sz="2000" b="1" dirty="0" smtClean="0">
                <a:latin typeface="+mn-lt"/>
                <a:ea typeface="+mj-ea"/>
              </a:rPr>
              <a:t>指數分配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</a:t>
            </a:r>
            <a:r>
              <a:rPr kumimoji="1" lang="en-US" altLang="zh-TW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X~E(0.1)</a:t>
            </a:r>
            <a:r>
              <a:rPr kumimoji="1" lang="zh-TW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，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其中，</a:t>
            </a:r>
            <a:r>
              <a:rPr lang="el-GR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μ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=10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，</a:t>
            </a:r>
            <a:r>
              <a:rPr lang="el-GR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 λ 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=1/10</a:t>
            </a: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rPr>
              <a:t>，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則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r>
              <a:rPr lang="zh-TW" altLang="en-US" sz="2000" b="1" dirty="0" smtClean="0">
                <a:latin typeface="+mn-lt"/>
                <a:ea typeface="+mj-ea"/>
              </a:rPr>
              <a:t>電視機的壽命時間長達</a:t>
            </a:r>
            <a:r>
              <a:rPr lang="en-US" altLang="zh-TW" sz="2000" b="1" dirty="0" smtClean="0">
                <a:latin typeface="+mn-lt"/>
                <a:ea typeface="+mj-ea"/>
              </a:rPr>
              <a:t>15</a:t>
            </a:r>
            <a:r>
              <a:rPr lang="zh-TW" altLang="en-US" sz="2000" b="1" dirty="0" smtClean="0">
                <a:latin typeface="+mn-lt"/>
                <a:ea typeface="+mj-ea"/>
              </a:rPr>
              <a:t>年以上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的機率為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indent="-457200">
              <a:buFontTx/>
              <a:buAutoNum type="alphaLcParenBoth"/>
            </a:pPr>
            <a:r>
              <a:rPr lang="en-US" altLang="zh-TW" sz="2000" b="1" dirty="0" smtClean="0">
                <a:latin typeface="+mn-lt"/>
                <a:ea typeface="+mj-ea"/>
              </a:rPr>
              <a:t>2</a:t>
            </a:r>
            <a:r>
              <a:rPr lang="zh-TW" altLang="en-US" sz="2000" b="1" dirty="0" smtClean="0">
                <a:latin typeface="+mn-lt"/>
                <a:ea typeface="+mj-ea"/>
              </a:rPr>
              <a:t>年內即發生故障而報廢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的機率為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indent="-457200">
              <a:buFontTx/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indent="-457200">
              <a:buFontTx/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indent="-457200">
              <a:buFontTx/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indent="-457200">
              <a:buFontTx/>
              <a:buAutoNum type="alphaLcParenBoth"/>
            </a:pPr>
            <a:r>
              <a:rPr lang="zh-TW" altLang="en-US" sz="2000" b="1" dirty="0" smtClean="0">
                <a:latin typeface="+mn-lt"/>
                <a:ea typeface="+mj-ea"/>
              </a:rPr>
              <a:t>壽命時間介於</a:t>
            </a:r>
            <a:r>
              <a:rPr lang="en-US" altLang="zh-TW" sz="2000" b="1" dirty="0" smtClean="0">
                <a:latin typeface="+mn-lt"/>
                <a:ea typeface="+mj-ea"/>
              </a:rPr>
              <a:t>2</a:t>
            </a:r>
            <a:r>
              <a:rPr lang="zh-TW" altLang="en-US" sz="2000" b="1" dirty="0" smtClean="0">
                <a:latin typeface="+mn-lt"/>
                <a:ea typeface="+mj-ea"/>
              </a:rPr>
              <a:t>年至</a:t>
            </a:r>
            <a:r>
              <a:rPr lang="en-US" altLang="zh-TW" sz="2000" b="1" dirty="0" smtClean="0">
                <a:latin typeface="+mn-lt"/>
                <a:ea typeface="+mj-ea"/>
              </a:rPr>
              <a:t>15</a:t>
            </a:r>
            <a:r>
              <a:rPr lang="zh-TW" altLang="en-US" sz="2000" b="1" dirty="0" smtClean="0">
                <a:latin typeface="+mn-lt"/>
                <a:ea typeface="+mj-ea"/>
              </a:rPr>
              <a:t>年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的機率為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indent="-457200">
              <a:buFontTx/>
              <a:buAutoNum type="alphaLcParenBoth"/>
            </a:pP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/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/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457200" lvl="0" indent="-457200">
              <a:buAutoNum type="alphaLcParenBoth"/>
            </a:pPr>
            <a:endParaRPr kumimoji="1" lang="en-US" altLang="zh-TW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457200" lvl="0" indent="-457200">
              <a:buAutoNum type="alphaLcParenBoth"/>
            </a:pPr>
            <a:endParaRPr kumimoji="1" lang="zh-TW" alt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091883" y="3195588"/>
          <a:ext cx="288927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3" imgW="1917360" imgH="342720" progId="Equation.DSMT4">
                  <p:embed/>
                </p:oleObj>
              </mc:Choice>
              <mc:Fallback>
                <p:oleObj name="Equation" r:id="rId3" imgW="1917360" imgH="34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883" y="3195588"/>
                        <a:ext cx="288927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092079" y="4347844"/>
          <a:ext cx="40100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Equation" r:id="rId5" imgW="2857320" imgH="342720" progId="Equation.DSMT4">
                  <p:embed/>
                </p:oleObj>
              </mc:Choice>
              <mc:Fallback>
                <p:oleObj name="Equation" r:id="rId5" imgW="2857320" imgH="342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079" y="4347844"/>
                        <a:ext cx="40100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051609" y="5684887"/>
          <a:ext cx="63087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Equation" r:id="rId7" imgW="4495680" imgH="228600" progId="Equation.DSMT4">
                  <p:embed/>
                </p:oleObj>
              </mc:Choice>
              <mc:Fallback>
                <p:oleObj name="Equation" r:id="rId7" imgW="44956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609" y="5684887"/>
                        <a:ext cx="63087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458607" y="360168"/>
            <a:ext cx="8229600" cy="3964944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8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1800" dirty="0" smtClean="0">
                <a:solidFill>
                  <a:srgbClr val="006699"/>
                </a:solidFill>
              </a:rPr>
              <a:t>6.2</a:t>
            </a:r>
            <a:r>
              <a:rPr lang="zh-TW" altLang="en-US" sz="1800" dirty="0" smtClean="0">
                <a:solidFill>
                  <a:srgbClr val="006699"/>
                </a:solidFill>
              </a:rPr>
              <a:t>：</a:t>
            </a:r>
            <a:r>
              <a:rPr lang="zh-TW" altLang="en-US" sz="1800" dirty="0" smtClean="0"/>
              <a:t>假設一母體所含樣本可截然分為兩類：「成功類」</a:t>
            </a:r>
            <a:r>
              <a:rPr lang="en-US" altLang="zh-TW" sz="1800" dirty="0" smtClean="0"/>
              <a:t>S</a:t>
            </a:r>
            <a:r>
              <a:rPr lang="zh-TW" altLang="en-US" sz="1800" dirty="0" smtClean="0"/>
              <a:t>與「失敗類」</a:t>
            </a:r>
            <a:r>
              <a:rPr lang="en-US" altLang="zh-TW" sz="1800" i="1" dirty="0" smtClean="0"/>
              <a:t>F</a:t>
            </a:r>
            <a:r>
              <a:rPr lang="zh-TW" altLang="en-US" sz="1800" dirty="0" smtClean="0"/>
              <a:t>。今自該母體抽樣，則有兩種抽樣方式：</a:t>
            </a:r>
            <a:r>
              <a:rPr lang="zh-TW" alt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放回抽樣</a:t>
            </a:r>
            <a:r>
              <a:rPr lang="en-US" altLang="zh-TW" sz="1800" dirty="0" smtClean="0"/>
              <a:t>(with replacement sampling)</a:t>
            </a:r>
            <a:r>
              <a:rPr lang="zh-TW" altLang="en-US" sz="1800" dirty="0" smtClean="0"/>
              <a:t>與</a:t>
            </a:r>
            <a:r>
              <a:rPr lang="zh-TW" alt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不放回抽樣</a:t>
            </a:r>
            <a:r>
              <a:rPr lang="en-US" altLang="zh-TW" sz="1800" dirty="0" smtClean="0"/>
              <a:t>(without replacement sampling)</a:t>
            </a:r>
            <a:r>
              <a:rPr lang="zh-TW" altLang="en-US" sz="1800" dirty="0" smtClean="0"/>
              <a:t>。以下分別說明這兩種抽樣方式的情況：</a:t>
            </a:r>
            <a:endParaRPr lang="en-US" altLang="zh-TW" sz="1800" dirty="0" smtClean="0"/>
          </a:p>
          <a:p>
            <a:pPr marL="804863" lvl="1" indent="-404813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800" dirty="0" smtClean="0"/>
              <a:t>(a) </a:t>
            </a:r>
            <a:r>
              <a:rPr lang="zh-TW" altLang="en-US" sz="1800" dirty="0" smtClean="0"/>
              <a:t>放回抽樣：假設一母體含有</a:t>
            </a:r>
            <a:r>
              <a:rPr lang="en-US" altLang="zh-TW" sz="1800" dirty="0" smtClean="0"/>
              <a:t>15</a:t>
            </a:r>
            <a:r>
              <a:rPr lang="zh-TW" altLang="en-US" sz="1800" dirty="0" smtClean="0"/>
              <a:t>個球，其中</a:t>
            </a:r>
            <a:r>
              <a:rPr lang="en-US" altLang="zh-TW" sz="1800" dirty="0" smtClean="0"/>
              <a:t>5</a:t>
            </a:r>
            <a:r>
              <a:rPr lang="zh-TW" altLang="en-US" sz="1800" dirty="0" smtClean="0"/>
              <a:t>個為紅球，</a:t>
            </a:r>
            <a:r>
              <a:rPr lang="en-US" altLang="zh-TW" sz="1800" dirty="0" smtClean="0"/>
              <a:t>10</a:t>
            </a:r>
            <a:r>
              <a:rPr lang="zh-TW" altLang="en-US" sz="1800" dirty="0" smtClean="0"/>
              <a:t>個為白球。今自其中抽出</a:t>
            </a:r>
            <a:r>
              <a:rPr lang="en-US" altLang="zh-TW" sz="1800" dirty="0" smtClean="0"/>
              <a:t>3</a:t>
            </a:r>
            <a:r>
              <a:rPr lang="zh-TW" altLang="en-US" sz="1800" dirty="0" smtClean="0"/>
              <a:t>個球，一次抽一個然後放回去再抽下一個球。令紅球為成功的結果</a:t>
            </a:r>
            <a:r>
              <a:rPr lang="en-US" altLang="zh-TW" sz="1800" dirty="0" smtClean="0"/>
              <a:t>(</a:t>
            </a:r>
            <a:r>
              <a:rPr lang="en-US" altLang="zh-TW" sz="1800" i="1" dirty="0" smtClean="0"/>
              <a:t>S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，白球為失敗的結果</a:t>
            </a:r>
            <a:r>
              <a:rPr lang="en-US" altLang="zh-TW" sz="1800" dirty="0" smtClean="0"/>
              <a:t>(</a:t>
            </a:r>
            <a:r>
              <a:rPr lang="en-US" altLang="zh-TW" sz="1800" i="1" dirty="0" smtClean="0"/>
              <a:t>F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，則</a:t>
            </a:r>
            <a:r>
              <a:rPr lang="en-US" altLang="zh-TW" sz="1800" i="1" dirty="0" smtClean="0"/>
              <a:t>P</a:t>
            </a:r>
            <a:r>
              <a:rPr lang="en-US" altLang="zh-TW" sz="1800" dirty="0" smtClean="0"/>
              <a:t>(</a:t>
            </a:r>
            <a:r>
              <a:rPr lang="en-US" altLang="zh-TW" sz="1800" i="1" dirty="0" smtClean="0"/>
              <a:t>S</a:t>
            </a:r>
            <a:r>
              <a:rPr lang="en-US" altLang="zh-TW" sz="1800" dirty="0" smtClean="0"/>
              <a:t>)=5/15</a:t>
            </a:r>
            <a:r>
              <a:rPr lang="zh-TW" altLang="en-US" sz="1800" dirty="0" smtClean="0"/>
              <a:t>與</a:t>
            </a:r>
            <a:r>
              <a:rPr lang="en-US" altLang="zh-TW" sz="1800" i="1" dirty="0" smtClean="0"/>
              <a:t>P</a:t>
            </a:r>
            <a:r>
              <a:rPr lang="en-US" altLang="zh-TW" sz="1800" dirty="0" smtClean="0"/>
              <a:t>(</a:t>
            </a:r>
            <a:r>
              <a:rPr lang="en-US" altLang="zh-TW" sz="1800" i="1" dirty="0" smtClean="0"/>
              <a:t>F</a:t>
            </a:r>
            <a:r>
              <a:rPr lang="en-US" altLang="zh-TW" sz="1800" dirty="0" smtClean="0"/>
              <a:t>)=10/15</a:t>
            </a:r>
            <a:r>
              <a:rPr lang="zh-TW" altLang="en-US" sz="1800" dirty="0" smtClean="0"/>
              <a:t>，而且每次抽出的球其屬成功的機率與失敗的機率皆固定。</a:t>
            </a:r>
            <a:r>
              <a:rPr lang="zh-TW" altLang="en-US" sz="1800" dirty="0" smtClean="0">
                <a:solidFill>
                  <a:srgbClr val="FF0000"/>
                </a:solidFill>
              </a:rPr>
              <a:t>上述這種抽樣方式滿足二項實驗，可用二項分配。</a:t>
            </a:r>
            <a:endParaRPr lang="en-US" altLang="zh-TW" sz="1800" dirty="0" smtClean="0">
              <a:solidFill>
                <a:srgbClr val="FF0000"/>
              </a:solidFill>
            </a:endParaRPr>
          </a:p>
          <a:p>
            <a:pPr marL="804863" lvl="1" indent="-447675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1800" dirty="0" smtClean="0"/>
              <a:t>(b) </a:t>
            </a:r>
            <a:r>
              <a:rPr lang="zh-TW" altLang="en-US" sz="1800" dirty="0" smtClean="0"/>
              <a:t>不放回抽樣：在</a:t>
            </a:r>
            <a:r>
              <a:rPr lang="en-US" altLang="zh-TW" sz="1800" dirty="0" smtClean="0"/>
              <a:t>(a)</a:t>
            </a:r>
            <a:r>
              <a:rPr lang="zh-TW" altLang="en-US" sz="1800" dirty="0" smtClean="0"/>
              <a:t>的情形中，若每次抽出一個球不放回去，緊接著抽出下一個球。如此，每次抽樣的事件並非獨立。因為第一次抽出紅球的機率為</a:t>
            </a:r>
            <a:r>
              <a:rPr lang="en-US" altLang="zh-TW" sz="1800" dirty="0" smtClean="0"/>
              <a:t>5/15</a:t>
            </a:r>
            <a:r>
              <a:rPr lang="zh-TW" altLang="en-US" sz="1800" dirty="0" smtClean="0"/>
              <a:t>，而母體剩下</a:t>
            </a:r>
            <a:r>
              <a:rPr lang="en-US" altLang="zh-TW" sz="1800" dirty="0" smtClean="0"/>
              <a:t>14</a:t>
            </a:r>
            <a:r>
              <a:rPr lang="zh-TW" altLang="en-US" sz="1800" dirty="0" smtClean="0"/>
              <a:t>個球，其中包含</a:t>
            </a:r>
            <a:r>
              <a:rPr lang="en-US" altLang="zh-TW" sz="1800" dirty="0" smtClean="0"/>
              <a:t>4</a:t>
            </a:r>
            <a:r>
              <a:rPr lang="zh-TW" altLang="en-US" sz="1800" dirty="0" smtClean="0"/>
              <a:t>個紅球與</a:t>
            </a:r>
            <a:r>
              <a:rPr lang="en-US" altLang="zh-TW" sz="1800" dirty="0" smtClean="0"/>
              <a:t>10</a:t>
            </a:r>
            <a:r>
              <a:rPr lang="zh-TW" altLang="en-US" sz="1800" dirty="0" smtClean="0"/>
              <a:t>個白球，因此第二次再抽出紅球的機率為</a:t>
            </a:r>
            <a:r>
              <a:rPr lang="en-US" altLang="zh-TW" sz="1800" dirty="0" smtClean="0"/>
              <a:t>4/14</a:t>
            </a:r>
            <a:r>
              <a:rPr lang="zh-TW" altLang="en-US" sz="1800" dirty="0" smtClean="0"/>
              <a:t>，與第一次不同。由此可知，此種抽樣方式並非獨立。</a:t>
            </a:r>
            <a:r>
              <a:rPr lang="zh-TW" altLang="en-US" sz="1800" dirty="0" smtClean="0">
                <a:solidFill>
                  <a:srgbClr val="FF0000"/>
                </a:solidFill>
              </a:rPr>
              <a:t>這種抽樣方式是不滿足二項實驗，不可用二項分配。</a:t>
            </a:r>
            <a:endParaRPr lang="zh-TW" altLang="en-US" sz="1800" dirty="0" smtClean="0"/>
          </a:p>
        </p:txBody>
      </p:sp>
      <p:sp>
        <p:nvSpPr>
          <p:cNvPr id="819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81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F089A7D6-87CD-40D6-B7EB-6166E1F8F00B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484632" y="4380137"/>
            <a:ext cx="822045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indent="0" eaLnBrk="1" hangingPunct="1">
              <a:buFontTx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+mn-lt"/>
                <a:ea typeface="+mj-ea"/>
              </a:rPr>
              <a:t>註：在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  <a:ea typeface="+mj-ea"/>
              </a:rPr>
              <a:t>(b)</a:t>
            </a:r>
            <a:r>
              <a:rPr lang="zh-TW" altLang="en-US" b="1" dirty="0" smtClean="0">
                <a:solidFill>
                  <a:srgbClr val="FF0000"/>
                </a:solidFill>
                <a:latin typeface="+mn-lt"/>
                <a:ea typeface="+mj-ea"/>
              </a:rPr>
              <a:t>種破壞獨立條件之抽樣方式，在母體個數很大而抽出樣本之個數很小時，可近似獨立抽樣的方式</a:t>
            </a:r>
            <a:r>
              <a:rPr lang="zh-TW" altLang="en-US" dirty="0" smtClean="0">
                <a:solidFill>
                  <a:srgbClr val="FF0000"/>
                </a:solidFill>
                <a:latin typeface="+mn-lt"/>
                <a:ea typeface="+mj-ea"/>
              </a:rPr>
              <a:t>。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例如，若母體有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1,500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個樣本，其中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500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個屬於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S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類，若自此母體隨機抽出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3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個樣本，假設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S</a:t>
            </a: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1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代表第一個抽出者屬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S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類，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S</a:t>
            </a: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2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表第二個抽出者屬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S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類，則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841375" lvl="1" indent="-384175" eaLnBrk="1" hangingPunct="1">
              <a:buFontTx/>
              <a:buNone/>
            </a:pP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3175" lvl="1" indent="6350" eaLnBrk="1" hangingPunct="1">
              <a:buFontTx/>
              <a:buNone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就實際應用而言，後者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[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P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(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S</a:t>
            </a: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2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|</a:t>
            </a:r>
            <a:r>
              <a:rPr lang="en-US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S</a:t>
            </a: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1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)]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可視為趨近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5/15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。因此，在這種情況，不放回的抽樣方式，亦可視為獨立的情況，此時便可視之為滿足二項實驗。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9520" y="5325764"/>
            <a:ext cx="5219700" cy="40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3830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二項分配的公式 </a:t>
            </a:r>
            <a:r>
              <a:rPr lang="en-US" altLang="zh-TW" sz="2000" dirty="0" smtClean="0"/>
              <a:t>1/2</a:t>
            </a:r>
            <a:r>
              <a:rPr lang="en-US" altLang="zh-TW" sz="4000" dirty="0" smtClean="0"/>
              <a:t>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483225" y="1010842"/>
            <a:ext cx="8398412" cy="851721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0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6.3</a:t>
            </a:r>
            <a:r>
              <a:rPr lang="zh-TW" altLang="en-US" sz="20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000" dirty="0" smtClean="0"/>
              <a:t>設有一箱子裝有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個紅球與</a:t>
            </a:r>
            <a:r>
              <a:rPr lang="en-US" altLang="zh-TW" sz="2000" dirty="0" smtClean="0"/>
              <a:t>7</a:t>
            </a:r>
            <a:r>
              <a:rPr lang="zh-TW" altLang="en-US" sz="2000" dirty="0" smtClean="0"/>
              <a:t>個白球，今從此箱中以放回抽樣抽出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個球，令</a:t>
            </a:r>
            <a:r>
              <a:rPr lang="en-US" altLang="zh-TW" sz="2000" i="1" dirty="0" smtClean="0"/>
              <a:t>X</a:t>
            </a:r>
            <a:r>
              <a:rPr lang="zh-TW" altLang="en-US" sz="2000" dirty="0" smtClean="0"/>
              <a:t>代表所抽出的紅球個數，試求</a:t>
            </a:r>
            <a:r>
              <a:rPr lang="en-US" altLang="zh-TW" sz="2000" i="1" dirty="0" smtClean="0"/>
              <a:t>X</a:t>
            </a:r>
            <a:r>
              <a:rPr lang="zh-TW" altLang="en-US" sz="2000" dirty="0" smtClean="0"/>
              <a:t>的機率分配。 </a:t>
            </a:r>
          </a:p>
        </p:txBody>
      </p:sp>
      <p:sp>
        <p:nvSpPr>
          <p:cNvPr id="1126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112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E480D51E-2507-4979-9B1B-9E30A2CBED6B}" type="slidenum">
              <a:rPr lang="en-US" altLang="zh-TW"/>
              <a:pPr/>
              <a:t>7</a:t>
            </a:fld>
            <a:endParaRPr lang="en-US" altLang="zh-TW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068" y="1947349"/>
            <a:ext cx="5786437" cy="283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6203" y="1876628"/>
            <a:ext cx="839372" cy="52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DB4F0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解：</a:t>
            </a:r>
          </a:p>
        </p:txBody>
      </p:sp>
      <p:sp>
        <p:nvSpPr>
          <p:cNvPr id="9" name="矩形 8"/>
          <p:cNvSpPr/>
          <p:nvPr/>
        </p:nvSpPr>
        <p:spPr>
          <a:xfrm>
            <a:off x="768096" y="4960727"/>
            <a:ext cx="341985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-266700" eaLnBrk="0" hangingPunct="0">
              <a:buFont typeface="Wingdings" pitchFamily="2" charset="2"/>
              <a:buChar char="l"/>
              <a:tabLst>
                <a:tab pos="857250" algn="l"/>
                <a:tab pos="1714500" algn="l"/>
                <a:tab pos="2571750" algn="l"/>
                <a:tab pos="3429000" algn="l"/>
                <a:tab pos="4286250" algn="l"/>
                <a:tab pos="5086350" algn="l"/>
                <a:tab pos="5829300" algn="l"/>
                <a:tab pos="6572250" algn="l"/>
                <a:tab pos="7086600" algn="l"/>
              </a:tabLst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在一個由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次試驗所組成的一系列實驗中，恰有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次成功和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(3-x)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次失敗，其發生的機率為：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6700" indent="-266700" eaLnBrk="0" hangingPunct="0">
              <a:tabLst>
                <a:tab pos="857250" algn="l"/>
                <a:tab pos="1714500" algn="l"/>
                <a:tab pos="2571750" algn="l"/>
                <a:tab pos="3429000" algn="l"/>
                <a:tab pos="4286250" algn="l"/>
                <a:tab pos="5086350" algn="l"/>
                <a:tab pos="5829300" algn="l"/>
                <a:tab pos="6572250" algn="l"/>
                <a:tab pos="7086600" algn="l"/>
              </a:tabLst>
            </a:pP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29199" y="4974334"/>
            <a:ext cx="3502153" cy="14747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marL="266700" indent="-266700" eaLnBrk="0" hangingPunct="0">
              <a:buFont typeface="Wingdings" pitchFamily="2" charset="2"/>
              <a:buChar char="l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在恰有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次成功和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(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3-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)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次失敗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的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3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次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試驗中，不同的成功和失敗發生之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序列共有                                  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  <a:p>
            <a:pPr marL="266700" indent="-266700" eaLnBrk="0" hangingPunct="0"/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                                                    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種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</a:t>
            </a:r>
          </a:p>
          <a:p>
            <a:pPr marL="266700" indent="-266700" eaLnBrk="0" hangingPunct="0"/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j-ea"/>
            </a:endParaRPr>
          </a:p>
        </p:txBody>
      </p:sp>
      <p:graphicFrame>
        <p:nvGraphicFramePr>
          <p:cNvPr id="32770" name="Object 2"/>
          <p:cNvGraphicFramePr>
            <a:graphicFrameLocks/>
          </p:cNvGraphicFramePr>
          <p:nvPr/>
        </p:nvGraphicFramePr>
        <p:xfrm>
          <a:off x="1641285" y="5906008"/>
          <a:ext cx="24114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4" imgW="1320480" imgH="241200" progId="Equation.DSMT4">
                  <p:embed/>
                </p:oleObj>
              </mc:Choice>
              <mc:Fallback>
                <p:oleObj name="Equation" r:id="rId4" imgW="1320480" imgH="24120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285" y="5906008"/>
                        <a:ext cx="2411412" cy="3587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/>
          </p:cNvGraphicFramePr>
          <p:nvPr/>
        </p:nvGraphicFramePr>
        <p:xfrm>
          <a:off x="5572887" y="5845175"/>
          <a:ext cx="22955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6" imgW="1968480" imgH="469800" progId="Equation.DSMT4">
                  <p:embed/>
                </p:oleObj>
              </mc:Choice>
              <mc:Fallback>
                <p:oleObj name="Equation" r:id="rId6" imgW="1968480" imgH="46980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887" y="5845175"/>
                        <a:ext cx="2295525" cy="508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二項分配的公式 </a:t>
            </a:r>
            <a:r>
              <a:rPr lang="en-US" altLang="zh-TW" sz="2000" dirty="0" smtClean="0"/>
              <a:t>2/2</a:t>
            </a:r>
          </a:p>
        </p:txBody>
      </p:sp>
      <p:sp>
        <p:nvSpPr>
          <p:cNvPr id="1331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133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D2321C58-D220-4C11-9830-9BEB272B8A4D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>
          <a:xfrm>
            <a:off x="557784" y="1170432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Wingdings" pitchFamily="2" charset="2"/>
              <a:buChar char="l"/>
            </a:pPr>
            <a:r>
              <a:rPr kumimoji="0" lang="zh-TW" altLang="en-US" sz="2400" b="1" dirty="0" smtClean="0">
                <a:latin typeface="+mn-lt"/>
                <a:ea typeface="+mj-ea"/>
              </a:rPr>
              <a:t>隨機變數</a:t>
            </a:r>
            <a:r>
              <a:rPr kumimoji="0" lang="en-US" altLang="zh-TW" sz="2400" b="1" dirty="0" smtClean="0">
                <a:latin typeface="+mn-lt"/>
                <a:ea typeface="+mj-ea"/>
              </a:rPr>
              <a:t>X</a:t>
            </a:r>
            <a:r>
              <a:rPr kumimoji="0" lang="zh-TW" altLang="en-US" sz="2400" b="1" dirty="0" smtClean="0">
                <a:latin typeface="+mn-lt"/>
                <a:ea typeface="+mj-ea"/>
              </a:rPr>
              <a:t>代表在</a:t>
            </a:r>
            <a:r>
              <a:rPr kumimoji="0" lang="en-US" altLang="zh-TW" sz="2400" b="1" dirty="0" smtClean="0">
                <a:latin typeface="+mn-lt"/>
                <a:ea typeface="+mj-ea"/>
              </a:rPr>
              <a:t>n</a:t>
            </a:r>
            <a:r>
              <a:rPr kumimoji="0" lang="zh-TW" altLang="en-US" sz="2400" b="1" dirty="0" smtClean="0">
                <a:latin typeface="+mn-lt"/>
                <a:ea typeface="+mj-ea"/>
              </a:rPr>
              <a:t>次</a:t>
            </a:r>
            <a:r>
              <a:rPr lang="zh-TW" altLang="en-US" sz="2400" b="1" dirty="0" smtClean="0">
                <a:latin typeface="+mn-lt"/>
                <a:ea typeface="+mj-ea"/>
              </a:rPr>
              <a:t>伯利</a:t>
            </a:r>
            <a:r>
              <a:rPr kumimoji="0" lang="zh-TW" altLang="en-US" sz="2400" b="1" dirty="0" smtClean="0">
                <a:latin typeface="+mn-lt"/>
                <a:ea typeface="+mj-ea"/>
              </a:rPr>
              <a:t>試驗中，成功結果發生的次數，則</a:t>
            </a:r>
            <a:r>
              <a:rPr kumimoji="0" lang="en-US" altLang="zh-TW" sz="2400" b="1" dirty="0" smtClean="0">
                <a:latin typeface="+mn-lt"/>
                <a:ea typeface="+mj-ea"/>
              </a:rPr>
              <a:t>X </a:t>
            </a:r>
            <a:r>
              <a:rPr kumimoji="0" lang="zh-TW" altLang="en-US" sz="2400" b="1" dirty="0" smtClean="0">
                <a:latin typeface="+mn-lt"/>
                <a:ea typeface="+mj-ea"/>
              </a:rPr>
              <a:t>是服從一個二項分配</a:t>
            </a:r>
            <a:r>
              <a:rPr kumimoji="0" lang="en-US" altLang="zh-TW" sz="2400" b="1" dirty="0" smtClean="0">
                <a:latin typeface="+mn-lt"/>
                <a:ea typeface="+mj-ea"/>
              </a:rPr>
              <a:t>(binomial distribution ) </a:t>
            </a:r>
            <a:r>
              <a:rPr kumimoji="0" lang="zh-TW" altLang="en-US" sz="2400" b="1" dirty="0" smtClean="0">
                <a:latin typeface="+mn-lt"/>
                <a:ea typeface="+mj-ea"/>
              </a:rPr>
              <a:t>，變數</a:t>
            </a:r>
            <a:r>
              <a:rPr kumimoji="0" lang="en-US" altLang="zh-TW" sz="2400" b="1" dirty="0" smtClean="0">
                <a:latin typeface="+mn-lt"/>
                <a:ea typeface="+mj-ea"/>
              </a:rPr>
              <a:t>X</a:t>
            </a:r>
            <a:r>
              <a:rPr kumimoji="0" lang="zh-TW" altLang="en-US" sz="2400" b="1" dirty="0" smtClean="0">
                <a:latin typeface="+mn-lt"/>
                <a:ea typeface="+mj-ea"/>
              </a:rPr>
              <a:t>稱為二項隨機變數</a:t>
            </a:r>
            <a:r>
              <a:rPr kumimoji="0" lang="en-US" altLang="zh-TW" sz="2400" b="1" dirty="0" smtClean="0">
                <a:latin typeface="+mn-lt"/>
                <a:ea typeface="+mj-ea"/>
              </a:rPr>
              <a:t>(binomial random variable) </a:t>
            </a:r>
            <a:r>
              <a:rPr kumimoji="0" lang="zh-TW" altLang="en-US" sz="2400" b="1" dirty="0" smtClean="0">
                <a:latin typeface="+mn-lt"/>
                <a:ea typeface="+mj-ea"/>
              </a:rPr>
              <a:t>。</a:t>
            </a:r>
          </a:p>
          <a:p>
            <a:pPr marL="357188" lvl="1" indent="-357188">
              <a:buFont typeface="Wingdings" pitchFamily="2" charset="2"/>
              <a:buChar char="l"/>
            </a:pPr>
            <a:r>
              <a:rPr kumimoji="0" lang="zh-TW" altLang="en-US" sz="2400" b="1" dirty="0" smtClean="0">
                <a:latin typeface="+mn-lt"/>
                <a:ea typeface="+mj-ea"/>
              </a:rPr>
              <a:t>二項分配有兩個重要參數 </a:t>
            </a:r>
            <a:r>
              <a:rPr kumimoji="0" lang="en-US" altLang="zh-TW" sz="2400" b="1" i="1" dirty="0" smtClean="0">
                <a:latin typeface="+mn-lt"/>
                <a:ea typeface="+mj-ea"/>
              </a:rPr>
              <a:t>n</a:t>
            </a:r>
            <a:r>
              <a:rPr kumimoji="0" lang="en-US" altLang="zh-TW" sz="2400" b="1" dirty="0" smtClean="0">
                <a:latin typeface="+mn-lt"/>
                <a:ea typeface="+mj-ea"/>
              </a:rPr>
              <a:t> (</a:t>
            </a:r>
            <a:r>
              <a:rPr kumimoji="0" lang="zh-TW" altLang="en-US" sz="2400" b="1" dirty="0" smtClean="0">
                <a:latin typeface="+mn-lt"/>
                <a:ea typeface="+mj-ea"/>
              </a:rPr>
              <a:t>試驗次數</a:t>
            </a:r>
            <a:r>
              <a:rPr kumimoji="0" lang="en-US" altLang="zh-TW" sz="2400" b="1" dirty="0" smtClean="0">
                <a:latin typeface="+mn-lt"/>
                <a:ea typeface="+mj-ea"/>
              </a:rPr>
              <a:t>) and </a:t>
            </a:r>
            <a:r>
              <a:rPr kumimoji="0" lang="en-US" altLang="zh-TW" sz="2400" b="1" i="1" dirty="0" smtClean="0">
                <a:latin typeface="+mn-lt"/>
                <a:ea typeface="+mj-ea"/>
              </a:rPr>
              <a:t>p</a:t>
            </a:r>
            <a:r>
              <a:rPr kumimoji="0" lang="en-US" altLang="zh-TW" sz="2400" b="1" dirty="0" smtClean="0">
                <a:latin typeface="+mn-lt"/>
                <a:ea typeface="+mj-ea"/>
              </a:rPr>
              <a:t> (</a:t>
            </a:r>
            <a:r>
              <a:rPr kumimoji="0" lang="zh-TW" altLang="en-US" sz="2400" b="1" dirty="0" smtClean="0">
                <a:latin typeface="+mn-lt"/>
                <a:ea typeface="+mj-ea"/>
              </a:rPr>
              <a:t>成功機率</a:t>
            </a:r>
            <a:r>
              <a:rPr kumimoji="0" lang="en-US" altLang="zh-TW" sz="2400" b="1" dirty="0" smtClean="0">
                <a:latin typeface="+mn-lt"/>
                <a:ea typeface="+mj-ea"/>
              </a:rPr>
              <a:t>)</a:t>
            </a:r>
            <a:r>
              <a:rPr kumimoji="0" lang="zh-TW" altLang="en-US" sz="2400" b="1" dirty="0" smtClean="0">
                <a:latin typeface="+mn-lt"/>
                <a:ea typeface="+mj-ea"/>
              </a:rPr>
              <a:t>，所以，</a:t>
            </a:r>
            <a:r>
              <a:rPr lang="zh-TW" altLang="en-US" sz="2400" b="1" dirty="0" smtClean="0">
                <a:latin typeface="+mn-lt"/>
                <a:ea typeface="+mj-ea"/>
              </a:rPr>
              <a:t>二項分配記作 </a:t>
            </a:r>
            <a:r>
              <a:rPr lang="en-US" altLang="zh-TW" sz="2400" b="1" i="1" dirty="0" smtClean="0">
                <a:latin typeface="+mn-lt"/>
                <a:ea typeface="+mj-ea"/>
              </a:rPr>
              <a:t>X~B(</a:t>
            </a:r>
            <a:r>
              <a:rPr lang="en-US" altLang="zh-TW" sz="2400" b="1" i="1" dirty="0" err="1" smtClean="0">
                <a:latin typeface="+mn-lt"/>
                <a:ea typeface="+mj-ea"/>
              </a:rPr>
              <a:t>n,p</a:t>
            </a:r>
            <a:r>
              <a:rPr lang="en-US" altLang="zh-TW" sz="2400" b="1" i="1" dirty="0" smtClean="0">
                <a:latin typeface="+mn-lt"/>
                <a:ea typeface="+mj-ea"/>
              </a:rPr>
              <a:t>)</a:t>
            </a:r>
            <a:r>
              <a:rPr kumimoji="0" lang="zh-TW" altLang="en-US" sz="2400" b="1" dirty="0" smtClean="0">
                <a:latin typeface="+mn-lt"/>
                <a:ea typeface="+mj-ea"/>
              </a:rPr>
              <a:t>。</a:t>
            </a:r>
            <a:endParaRPr kumimoji="0" lang="en-US" altLang="zh-TW" sz="2400" b="1" dirty="0" smtClean="0">
              <a:latin typeface="+mn-lt"/>
              <a:ea typeface="+mj-ea"/>
            </a:endParaRPr>
          </a:p>
          <a:p>
            <a:pPr marL="357188" indent="-357188">
              <a:buFont typeface="Wingdings" pitchFamily="2" charset="2"/>
              <a:buChar char="l"/>
            </a:pPr>
            <a:r>
              <a:rPr lang="zh-TW" altLang="en-US" sz="2400" b="1" dirty="0" smtClean="0">
                <a:latin typeface="+mn-lt"/>
                <a:ea typeface="+mj-ea"/>
              </a:rPr>
              <a:t>二項機率分配為：</a:t>
            </a:r>
            <a:endParaRPr lang="en-US" altLang="zh-TW" sz="2400" b="1" dirty="0" smtClean="0">
              <a:latin typeface="+mn-lt"/>
              <a:ea typeface="+mj-ea"/>
            </a:endParaRPr>
          </a:p>
          <a:p>
            <a:pPr marL="357188" indent="-357188">
              <a:buFont typeface="Wingdings" pitchFamily="2" charset="2"/>
              <a:buChar char="l"/>
            </a:pPr>
            <a:endParaRPr kumimoji="0" lang="en-US" altLang="zh-TW" sz="2400" b="1" dirty="0" smtClean="0">
              <a:latin typeface="+mn-lt"/>
              <a:ea typeface="+mj-ea"/>
            </a:endParaRPr>
          </a:p>
          <a:p>
            <a:pPr marL="357188" indent="-357188">
              <a:buFont typeface="Wingdings" pitchFamily="2" charset="2"/>
              <a:buChar char="l"/>
            </a:pPr>
            <a:endParaRPr kumimoji="0" lang="en-US" altLang="zh-TW" sz="2400" b="1" dirty="0" smtClean="0">
              <a:latin typeface="+mn-lt"/>
              <a:ea typeface="+mj-ea"/>
            </a:endParaRPr>
          </a:p>
          <a:p>
            <a:pPr marL="357188" indent="-357188">
              <a:buFont typeface="Wingdings" pitchFamily="2" charset="2"/>
              <a:buChar char="l"/>
            </a:pPr>
            <a:endParaRPr kumimoji="0" lang="en-US" altLang="zh-TW" sz="2400" b="1" dirty="0" smtClean="0">
              <a:latin typeface="+mn-lt"/>
              <a:ea typeface="+mj-ea"/>
            </a:endParaRPr>
          </a:p>
          <a:p>
            <a:pPr marL="357188" indent="-357188">
              <a:buFont typeface="Wingdings" pitchFamily="2" charset="2"/>
              <a:buChar char="l"/>
            </a:pPr>
            <a:r>
              <a:rPr kumimoji="0" lang="zh-TW" altLang="en-US" sz="2400" b="1" dirty="0" smtClean="0">
                <a:latin typeface="+mn-lt"/>
                <a:ea typeface="+mj-ea"/>
              </a:rPr>
              <a:t>二項分配的重要統計量數如下：</a:t>
            </a:r>
          </a:p>
          <a:p>
            <a:pPr lvl="1"/>
            <a:r>
              <a:rPr lang="zh-TW" altLang="en-US" sz="2400" b="1" dirty="0" smtClean="0">
                <a:latin typeface="+mn-lt"/>
                <a:ea typeface="+mj-ea"/>
              </a:rPr>
              <a:t>期望值：</a:t>
            </a:r>
          </a:p>
          <a:p>
            <a:pPr lvl="1"/>
            <a:r>
              <a:rPr lang="zh-TW" altLang="en-US" sz="2400" b="1" dirty="0" smtClean="0">
                <a:latin typeface="+mn-lt"/>
                <a:ea typeface="+mj-ea"/>
              </a:rPr>
              <a:t>變異數：                          ，標準差：</a:t>
            </a:r>
          </a:p>
        </p:txBody>
      </p:sp>
      <p:graphicFrame>
        <p:nvGraphicFramePr>
          <p:cNvPr id="31746" name="Object 2"/>
          <p:cNvGraphicFramePr>
            <a:graphicFrameLocks/>
          </p:cNvGraphicFramePr>
          <p:nvPr/>
        </p:nvGraphicFramePr>
        <p:xfrm>
          <a:off x="1271271" y="3620517"/>
          <a:ext cx="6757162" cy="69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方程式" r:id="rId3" imgW="3276360" imgH="457200" progId="Equation.3">
                  <p:embed/>
                </p:oleObj>
              </mc:Choice>
              <mc:Fallback>
                <p:oleObj name="方程式" r:id="rId3" imgW="3276360" imgH="45720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271" y="3620517"/>
                        <a:ext cx="6757162" cy="695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323719" y="4885945"/>
          <a:ext cx="1778000" cy="33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方程式" r:id="rId5" imgW="888840" imgH="203040" progId="Equation.3">
                  <p:embed/>
                </p:oleObj>
              </mc:Choice>
              <mc:Fallback>
                <p:oleObj name="方程式" r:id="rId5" imgW="8888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719" y="4885945"/>
                        <a:ext cx="1778000" cy="335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351151" y="5276088"/>
          <a:ext cx="2057400" cy="38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方程式" r:id="rId7" imgW="1028520" imgH="228600" progId="Equation.3">
                  <p:embed/>
                </p:oleObj>
              </mc:Choice>
              <mc:Fallback>
                <p:oleObj name="方程式" r:id="rId7" imgW="10285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151" y="5276088"/>
                        <a:ext cx="2057400" cy="387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842064" y="5193792"/>
          <a:ext cx="1511300" cy="44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方程式" r:id="rId9" imgW="723600" imgH="253800" progId="Equation.3">
                  <p:embed/>
                </p:oleObj>
              </mc:Choice>
              <mc:Fallback>
                <p:oleObj name="方程式" r:id="rId9" imgW="72360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64" y="5193792"/>
                        <a:ext cx="1511300" cy="448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448056" y="453897"/>
            <a:ext cx="8229600" cy="469647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6.4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投擲一公正的骰子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次，求恰好出現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次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點的機率。 </a:t>
            </a:r>
          </a:p>
        </p:txBody>
      </p:sp>
      <p:sp>
        <p:nvSpPr>
          <p:cNvPr id="1433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6   </a:t>
            </a:r>
            <a:r>
              <a:rPr lang="zh-TW" altLang="en-US"/>
              <a:t>常用的機率分配</a:t>
            </a:r>
          </a:p>
        </p:txBody>
      </p:sp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6-</a:t>
            </a:r>
            <a:fld id="{30343E32-71DD-45C1-A4A3-0EC2EA56C55E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442913" y="2581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TW" sz="3600" b="1" dirty="0">
              <a:solidFill>
                <a:srgbClr val="0066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494003" y="3446554"/>
            <a:ext cx="8229600" cy="531086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6.5</a:t>
            </a:r>
            <a:r>
              <a:rPr lang="zh-TW" altLang="en-US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000" b="1" dirty="0" smtClean="0">
                <a:solidFill>
                  <a:srgbClr val="9B5400"/>
                </a:solidFill>
                <a:latin typeface="+mn-lt"/>
                <a:ea typeface="+mn-ea"/>
              </a:rPr>
              <a:t>試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計算例題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6.4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中二項隨機變數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X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的期望值與變異數。 </a:t>
            </a:r>
          </a:p>
        </p:txBody>
      </p:sp>
      <p:graphicFrame>
        <p:nvGraphicFramePr>
          <p:cNvPr id="35842" name="Object 2"/>
          <p:cNvGraphicFramePr>
            <a:graphicFrameLocks/>
          </p:cNvGraphicFramePr>
          <p:nvPr/>
        </p:nvGraphicFramePr>
        <p:xfrm>
          <a:off x="1219200" y="2199932"/>
          <a:ext cx="6934199" cy="79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3" imgW="3682800" imgH="482400" progId="Equation.DSMT4">
                  <p:embed/>
                </p:oleObj>
              </mc:Choice>
              <mc:Fallback>
                <p:oleObj name="Equation" r:id="rId3" imgW="3682800" imgH="48240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99932"/>
                        <a:ext cx="6934199" cy="7973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1044" y="1252024"/>
            <a:ext cx="8229600" cy="1849343"/>
          </a:xfrm>
          <a:prstGeom prst="rect">
            <a:avLst/>
          </a:prstGeom>
          <a:noFill/>
          <a:ln w="9525" cap="flat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解：令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隨機變數</a:t>
            </a:r>
            <a:r>
              <a:rPr lang="en-US" altLang="zh-TW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X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代表投擲公正骰子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5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次中，</a:t>
            </a:r>
            <a:r>
              <a:rPr lang="zh-TW" altLang="en-US" sz="2000" b="1" dirty="0" smtClean="0">
                <a:latin typeface="+mn-lt"/>
                <a:ea typeface="+mn-ea"/>
              </a:rPr>
              <a:t>出現</a:t>
            </a:r>
            <a:r>
              <a:rPr lang="en-US" altLang="zh-TW" sz="2000" b="1" dirty="0" smtClean="0">
                <a:latin typeface="+mn-lt"/>
                <a:ea typeface="+mn-ea"/>
              </a:rPr>
              <a:t>2</a:t>
            </a:r>
            <a:r>
              <a:rPr lang="zh-TW" altLang="en-US" sz="2000" b="1" dirty="0" smtClean="0">
                <a:latin typeface="+mn-lt"/>
                <a:ea typeface="+mn-ea"/>
              </a:rPr>
              <a:t>點的次數。所以，</a:t>
            </a:r>
            <a:r>
              <a:rPr lang="en-US" altLang="zh-TW" sz="2000" b="1" dirty="0" smtClean="0">
                <a:latin typeface="+mn-lt"/>
                <a:ea typeface="+mn-ea"/>
              </a:rPr>
              <a:t>X~B(5, 1/6)</a:t>
            </a:r>
            <a:r>
              <a:rPr lang="zh-TW" altLang="en-US" sz="2000" b="1" dirty="0" smtClean="0">
                <a:latin typeface="+mn-lt"/>
                <a:ea typeface="+mn-ea"/>
              </a:rPr>
              <a:t>，則</a:t>
            </a:r>
            <a:r>
              <a:rPr lang="zh-TW" altLang="en-US" sz="2000" b="1" dirty="0" smtClean="0">
                <a:latin typeface="+mn-lt"/>
                <a:ea typeface="+mj-ea"/>
              </a:rPr>
              <a:t>恰好出現</a:t>
            </a:r>
            <a:r>
              <a:rPr lang="en-US" altLang="zh-TW" sz="2000" b="1" dirty="0" smtClean="0">
                <a:latin typeface="+mn-lt"/>
                <a:ea typeface="+mj-ea"/>
              </a:rPr>
              <a:t>3</a:t>
            </a:r>
            <a:r>
              <a:rPr lang="zh-TW" altLang="en-US" sz="2000" b="1" dirty="0" smtClean="0">
                <a:latin typeface="+mn-lt"/>
                <a:ea typeface="+mj-ea"/>
              </a:rPr>
              <a:t>次</a:t>
            </a:r>
            <a:r>
              <a:rPr lang="en-US" altLang="zh-TW" sz="2000" b="1" dirty="0" smtClean="0">
                <a:latin typeface="+mn-lt"/>
                <a:ea typeface="+mj-ea"/>
              </a:rPr>
              <a:t>2</a:t>
            </a:r>
            <a:r>
              <a:rPr lang="zh-TW" altLang="en-US" sz="2000" b="1" dirty="0" smtClean="0">
                <a:latin typeface="+mn-lt"/>
                <a:ea typeface="+mj-ea"/>
              </a:rPr>
              <a:t>點的機率為</a:t>
            </a:r>
            <a:endParaRPr kumimoji="1" lang="zh-TW" alt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9860" y="4123599"/>
            <a:ext cx="8229600" cy="2119298"/>
          </a:xfrm>
          <a:prstGeom prst="rect">
            <a:avLst/>
          </a:prstGeom>
          <a:noFill/>
          <a:ln w="9525" cap="flat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3888" lvl="0" indent="-623888"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zh-TW" alt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解：由於</a:t>
            </a:r>
            <a:r>
              <a:rPr lang="en-US" altLang="zh-TW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X</a:t>
            </a:r>
            <a:r>
              <a:rPr lang="en-US" altLang="zh-TW" sz="2000" b="1" dirty="0" smtClean="0">
                <a:latin typeface="+mn-lt"/>
                <a:ea typeface="+mn-ea"/>
              </a:rPr>
              <a:t>~B(5, 1/6)</a:t>
            </a:r>
            <a:r>
              <a:rPr lang="zh-TW" altLang="en-US" sz="2000" b="1" dirty="0" smtClean="0">
                <a:latin typeface="+mn-lt"/>
                <a:ea typeface="+mn-ea"/>
              </a:rPr>
              <a:t>，所以，</a:t>
            </a:r>
            <a:r>
              <a:rPr lang="en-US" altLang="zh-TW" sz="2000" b="1" i="1" dirty="0" smtClean="0">
                <a:latin typeface="Times New Roman" pitchFamily="18" charset="0"/>
                <a:ea typeface="標楷體" pitchFamily="65" charset="-120"/>
              </a:rPr>
              <a:t> X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</a:rPr>
              <a:t>的期望值與變異數分別為：</a:t>
            </a:r>
            <a:endParaRPr kumimoji="1" lang="zh-TW" alt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graphicFrame>
        <p:nvGraphicFramePr>
          <p:cNvPr id="35843" name="Object 3"/>
          <p:cNvGraphicFramePr>
            <a:graphicFrameLocks/>
          </p:cNvGraphicFramePr>
          <p:nvPr/>
        </p:nvGraphicFramePr>
        <p:xfrm>
          <a:off x="1213523" y="4919589"/>
          <a:ext cx="710360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5" imgW="4127400" imgH="444240" progId="Equation.DSMT4">
                  <p:embed/>
                </p:oleObj>
              </mc:Choice>
              <mc:Fallback>
                <p:oleObj name="Equation" r:id="rId5" imgW="4127400" imgH="44424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523" y="4919589"/>
                        <a:ext cx="7103608" cy="735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184A4"/>
      </a:hlink>
      <a:folHlink>
        <a:srgbClr val="99CC0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184A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184A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5239</Words>
  <Application>Microsoft Office PowerPoint</Application>
  <PresentationFormat>如螢幕大小 (4:3)</PresentationFormat>
  <Paragraphs>701</Paragraphs>
  <Slides>52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52</vt:i4>
      </vt:variant>
    </vt:vector>
  </HeadingPairs>
  <TitlesOfParts>
    <vt:vector size="56" baseType="lpstr">
      <vt:lpstr>預設簡報設計</vt:lpstr>
      <vt:lpstr>自訂設計</vt:lpstr>
      <vt:lpstr>Equation</vt:lpstr>
      <vt:lpstr>方程式</vt:lpstr>
      <vt:lpstr>第六章--常用的機率分配</vt:lpstr>
      <vt:lpstr>各種分配的觀念與使用情形</vt:lpstr>
      <vt:lpstr>6.1  二項分配 </vt:lpstr>
      <vt:lpstr>6-1  二項分配—柏努利試驗</vt:lpstr>
      <vt:lpstr>PowerPoint 簡報</vt:lpstr>
      <vt:lpstr>PowerPoint 簡報</vt:lpstr>
      <vt:lpstr>二項分配的公式 1/2 </vt:lpstr>
      <vt:lpstr>二項分配的公式 2/2</vt:lpstr>
      <vt:lpstr>PowerPoint 簡報</vt:lpstr>
      <vt:lpstr>二項分配查表法 </vt:lpstr>
      <vt:lpstr>二項分配的圖形 </vt:lpstr>
      <vt:lpstr>例(補充)：張生考前沒有時間準備而全憑猜測作答。在一個只有10題是非題的考試當中，今考生答對的題數為隨機變數X， 試問： (a) 此X的機率分配為何？ (b) 答對五題的機率為何？  (91年國立台灣大學會研所) </vt:lpstr>
      <vt:lpstr>例(補充)：設10 個小孩的家庭中，男生之機率為0.6，試問： (a) 此家庭中恰有2 位男生之機率？(7 分)   (b) 此家庭中至少有2 位男生之機率？(7 分) (c) 此家庭之平均男孩數為何？（6 分） (93年特種考試地方政府公務人員考試試題)</vt:lpstr>
      <vt:lpstr>6-2 超幾何分配</vt:lpstr>
      <vt:lpstr>6-2 超幾何分配2/2</vt:lpstr>
      <vt:lpstr>PowerPoint 簡報</vt:lpstr>
      <vt:lpstr>PowerPoint 簡報</vt:lpstr>
      <vt:lpstr>超幾何分配與二項分配的關係 </vt:lpstr>
      <vt:lpstr>PowerPoint 簡報</vt:lpstr>
      <vt:lpstr>6.3  幾何分配</vt:lpstr>
      <vt:lpstr>PowerPoint 簡報</vt:lpstr>
      <vt:lpstr>6-4 卜瓦松分配</vt:lpstr>
      <vt:lpstr>PowerPoint 簡報</vt:lpstr>
      <vt:lpstr>卜瓦松分配與二項分配之間的關係 </vt:lpstr>
      <vt:lpstr>例題 6.13：茲有一批產品，設每1,000件中，平均有一件為不良品。8,000件的隨機樣本，問其中不良品數少於7的機率為何？</vt:lpstr>
      <vt:lpstr>超幾何、二項與卜瓦松三種分配之間的關係 </vt:lpstr>
      <vt:lpstr>6.5  負二項分配 </vt:lpstr>
      <vt:lpstr>PowerPoint 簡報</vt:lpstr>
      <vt:lpstr>PowerPoint 簡報</vt:lpstr>
      <vt:lpstr> 6.6   均勻分配 6.7   常態分配 6.8   指數分配(可跳過)</vt:lpstr>
      <vt:lpstr>6.6  均勻分配</vt:lpstr>
      <vt:lpstr>PowerPoint 簡報</vt:lpstr>
      <vt:lpstr>6-7  常態分配(Normal Distribution)</vt:lpstr>
      <vt:lpstr>PowerPoint 簡報</vt:lpstr>
      <vt:lpstr>常態分配及其性質 2/2</vt:lpstr>
      <vt:lpstr>常態分配機率計算方法</vt:lpstr>
      <vt:lpstr>標準常態分配</vt:lpstr>
      <vt:lpstr>常態分配標準化示意圖</vt:lpstr>
      <vt:lpstr>標準常態分配的特性</vt:lpstr>
      <vt:lpstr>解： P(Z≤1.37)=0.9147，P(Z≥1.37)=1- P(Z≤1.37)=1-0.9147=0.0853</vt:lpstr>
      <vt:lpstr>解：     P(0.15 ≤ Z ≤ 1.60) =P( Z ≤ 1.60)  P(Z&lt;  0.15)  =0.9452  P(Z&gt;  0.15) =0.9452  ( 1  P(Z ≤ 0.15) ) = 0.9452  0.4404=0.5048</vt:lpstr>
      <vt:lpstr>PowerPoint 簡報</vt:lpstr>
      <vt:lpstr>解：X~N(400,2500)，則</vt:lpstr>
      <vt:lpstr>解：X~N(80,25)，則</vt:lpstr>
      <vt:lpstr>解：令X代表家電用品的使用壽命，X~N(4.5,1)，則退貨比例為</vt:lpstr>
      <vt:lpstr>PowerPoint 簡報</vt:lpstr>
      <vt:lpstr>常態分配逼近二項分配 1/3 </vt:lpstr>
      <vt:lpstr>PowerPoint 簡報</vt:lpstr>
      <vt:lpstr>例題 6.27：令X為二項分配，p=0.6, n=150，則以常態逼近二項，下列各項之機率為何？ (a) X介於82與101間（含82與101）。 (b) X大於97。 </vt:lpstr>
      <vt:lpstr>6.8   指數分配 1/2</vt:lpstr>
      <vt:lpstr>6.8   指數分配 2/2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9001</dc:creator>
  <cp:lastModifiedBy>User</cp:lastModifiedBy>
  <cp:revision>1633</cp:revision>
  <dcterms:created xsi:type="dcterms:W3CDTF">2008-04-23T06:51:29Z</dcterms:created>
  <dcterms:modified xsi:type="dcterms:W3CDTF">2013-09-07T08:21:16Z</dcterms:modified>
</cp:coreProperties>
</file>