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18" autoAdjust="0"/>
    <p:restoredTop sz="94660"/>
  </p:normalViewPr>
  <p:slideViewPr>
    <p:cSldViewPr>
      <p:cViewPr varScale="1">
        <p:scale>
          <a:sx n="66" d="100"/>
          <a:sy n="66" d="100"/>
        </p:scale>
        <p:origin x="-146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C104-EF54-4AF0-BB17-57ECEF042ED5}" type="datetimeFigureOut">
              <a:rPr lang="zh-TW" altLang="en-US" smtClean="0"/>
              <a:pPr/>
              <a:t>2012/11/8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F7E4-C42B-4430-A86B-5A1C76E551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C104-EF54-4AF0-BB17-57ECEF042ED5}" type="datetimeFigureOut">
              <a:rPr lang="zh-TW" altLang="en-US" smtClean="0"/>
              <a:pPr/>
              <a:t>2012/11/8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F7E4-C42B-4430-A86B-5A1C76E551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C104-EF54-4AF0-BB17-57ECEF042ED5}" type="datetimeFigureOut">
              <a:rPr lang="zh-TW" altLang="en-US" smtClean="0"/>
              <a:pPr/>
              <a:t>2012/11/8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F7E4-C42B-4430-A86B-5A1C76E551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C104-EF54-4AF0-BB17-57ECEF042ED5}" type="datetimeFigureOut">
              <a:rPr lang="zh-TW" altLang="en-US" smtClean="0"/>
              <a:pPr/>
              <a:t>2012/11/8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F7E4-C42B-4430-A86B-5A1C76E551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C104-EF54-4AF0-BB17-57ECEF042ED5}" type="datetimeFigureOut">
              <a:rPr lang="zh-TW" altLang="en-US" smtClean="0"/>
              <a:pPr/>
              <a:t>2012/11/8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F7E4-C42B-4430-A86B-5A1C76E551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C104-EF54-4AF0-BB17-57ECEF042ED5}" type="datetimeFigureOut">
              <a:rPr lang="zh-TW" altLang="en-US" smtClean="0"/>
              <a:pPr/>
              <a:t>2012/11/8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F7E4-C42B-4430-A86B-5A1C76E551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C104-EF54-4AF0-BB17-57ECEF042ED5}" type="datetimeFigureOut">
              <a:rPr lang="zh-TW" altLang="en-US" smtClean="0"/>
              <a:pPr/>
              <a:t>2012/11/8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F7E4-C42B-4430-A86B-5A1C76E551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C104-EF54-4AF0-BB17-57ECEF042ED5}" type="datetimeFigureOut">
              <a:rPr lang="zh-TW" altLang="en-US" smtClean="0"/>
              <a:pPr/>
              <a:t>2012/11/8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F7E4-C42B-4430-A86B-5A1C76E551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C104-EF54-4AF0-BB17-57ECEF042ED5}" type="datetimeFigureOut">
              <a:rPr lang="zh-TW" altLang="en-US" smtClean="0"/>
              <a:pPr/>
              <a:t>2012/11/8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F7E4-C42B-4430-A86B-5A1C76E551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C104-EF54-4AF0-BB17-57ECEF042ED5}" type="datetimeFigureOut">
              <a:rPr lang="zh-TW" altLang="en-US" smtClean="0"/>
              <a:pPr/>
              <a:t>2012/11/8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F7E4-C42B-4430-A86B-5A1C76E551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C104-EF54-4AF0-BB17-57ECEF042ED5}" type="datetimeFigureOut">
              <a:rPr lang="zh-TW" altLang="en-US" smtClean="0"/>
              <a:pPr/>
              <a:t>2012/11/8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F7E4-C42B-4430-A86B-5A1C76E551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 t="-31000" b="-3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9C104-EF54-4AF0-BB17-57ECEF042ED5}" type="datetimeFigureOut">
              <a:rPr lang="zh-TW" altLang="en-US" smtClean="0"/>
              <a:pPr/>
              <a:t>2012/11/8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5F7E4-C42B-4430-A86B-5A1C76E551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zh.wikipedia.org/wiki/%E5%A4%AA%E9%99%BD" TargetMode="External"/><Relationship Id="rId13" Type="http://schemas.openxmlformats.org/officeDocument/2006/relationships/hyperlink" Target="http://zh.wikipedia.org/wiki/%E9%B9%B9%E9%AD%9A" TargetMode="External"/><Relationship Id="rId18" Type="http://schemas.openxmlformats.org/officeDocument/2006/relationships/hyperlink" Target="http://zh.wikipedia.org/wiki/%E9%A3%8E%E8%83%BD" TargetMode="External"/><Relationship Id="rId3" Type="http://schemas.openxmlformats.org/officeDocument/2006/relationships/hyperlink" Target="http://zh.wikipedia.org/wiki/%E8%BE%90%E5%B0%84" TargetMode="External"/><Relationship Id="rId7" Type="http://schemas.openxmlformats.org/officeDocument/2006/relationships/hyperlink" Target="http://zh.wikipedia.org/wiki/%E7%94%9F%E7%89%A9" TargetMode="External"/><Relationship Id="rId12" Type="http://schemas.openxmlformats.org/officeDocument/2006/relationships/hyperlink" Target="http://zh.wikipedia.org/w/index.php?title=%E8%A3%BD%E9%B9%BD&amp;action=edit&amp;redlink=1" TargetMode="External"/><Relationship Id="rId17" Type="http://schemas.openxmlformats.org/officeDocument/2006/relationships/hyperlink" Target="http://zh.wikipedia.org/wiki/%E5%8F%AF%E5%86%8D%E7%94%9F%E8%83%BD%E6%BA%90" TargetMode="External"/><Relationship Id="rId2" Type="http://schemas.openxmlformats.org/officeDocument/2006/relationships/hyperlink" Target="http://zh.wikipedia.org/wiki/%E5%A4%AA%E9%98%B3%E5%85%89" TargetMode="External"/><Relationship Id="rId16" Type="http://schemas.openxmlformats.org/officeDocument/2006/relationships/hyperlink" Target="http://zh.wikipedia.org/wiki/%E5%85%89%E7%83%AD%E8%BD%AC%E6%8D%A2" TargetMode="External"/><Relationship Id="rId20" Type="http://schemas.openxmlformats.org/officeDocument/2006/relationships/hyperlink" Target="http://zh.wikipedia.org/wiki/%E5%8A%BF%E8%83%B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h.wikipedia.org/wiki/%E5%9C%B0%E7%90%83" TargetMode="External"/><Relationship Id="rId11" Type="http://schemas.openxmlformats.org/officeDocument/2006/relationships/hyperlink" Target="http://zh.wikipedia.org/wiki/%E4%BA%BA%E9%A1%9E" TargetMode="External"/><Relationship Id="rId5" Type="http://schemas.openxmlformats.org/officeDocument/2006/relationships/hyperlink" Target="http://zh.wikipedia.org/wiki/%E7%99%BC%E9%9B%BB" TargetMode="External"/><Relationship Id="rId15" Type="http://schemas.openxmlformats.org/officeDocument/2006/relationships/hyperlink" Target="http://zh.wikipedia.org/wiki/%E5%A4%AA%E9%98%B3%E8%83%BD%E5%85%89%E4%BC%8F" TargetMode="External"/><Relationship Id="rId10" Type="http://schemas.openxmlformats.org/officeDocument/2006/relationships/hyperlink" Target="http://zh.wikipedia.org/wiki/%E5%85%89" TargetMode="External"/><Relationship Id="rId19" Type="http://schemas.openxmlformats.org/officeDocument/2006/relationships/hyperlink" Target="http://zh.wikipedia.org/wiki/%E5%8C%96%E5%AD%A6%E8%83%BD" TargetMode="External"/><Relationship Id="rId4" Type="http://schemas.openxmlformats.org/officeDocument/2006/relationships/hyperlink" Target="http://zh.wikipedia.org/wiki/%E8%83%BD%E9%87%8F" TargetMode="External"/><Relationship Id="rId9" Type="http://schemas.openxmlformats.org/officeDocument/2006/relationships/hyperlink" Target="http://zh.wikipedia.org/wiki/%E7%86%B1" TargetMode="External"/><Relationship Id="rId14" Type="http://schemas.openxmlformats.org/officeDocument/2006/relationships/hyperlink" Target="http://zh.wikipedia.org/wiki/%E5%8C%96%E7%9F%B3%E7%87%83%E6%96%99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TW" altLang="en-US" sz="5400" b="1" dirty="0"/>
              <a:t>當適當科技與風險評估的角度來看太陽能系統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b="1" dirty="0" smtClean="0">
                <a:solidFill>
                  <a:schemeClr val="tx1"/>
                </a:solidFill>
              </a:rPr>
              <a:t>指導老師</a:t>
            </a:r>
            <a:r>
              <a:rPr lang="en-US" altLang="zh-TW" b="1" dirty="0" smtClean="0">
                <a:solidFill>
                  <a:schemeClr val="tx1"/>
                </a:solidFill>
              </a:rPr>
              <a:t>:</a:t>
            </a:r>
            <a:r>
              <a:rPr lang="zh-TW" altLang="en-US" b="1" dirty="0" smtClean="0">
                <a:solidFill>
                  <a:schemeClr val="tx1"/>
                </a:solidFill>
              </a:rPr>
              <a:t>林聰益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r>
              <a:rPr lang="zh-TW" altLang="en-US" b="1" dirty="0" smtClean="0">
                <a:solidFill>
                  <a:schemeClr val="tx1"/>
                </a:solidFill>
              </a:rPr>
              <a:t>班級</a:t>
            </a:r>
            <a:r>
              <a:rPr lang="en-US" altLang="zh-TW" b="1" dirty="0" smtClean="0">
                <a:solidFill>
                  <a:schemeClr val="tx1"/>
                </a:solidFill>
              </a:rPr>
              <a:t>:</a:t>
            </a:r>
            <a:r>
              <a:rPr lang="zh-TW" altLang="en-US" b="1" dirty="0" smtClean="0">
                <a:solidFill>
                  <a:schemeClr val="tx1"/>
                </a:solidFill>
              </a:rPr>
              <a:t>車輛三甲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r>
              <a:rPr lang="zh-TW" altLang="en-US" b="1" dirty="0" smtClean="0">
                <a:solidFill>
                  <a:schemeClr val="tx1"/>
                </a:solidFill>
              </a:rPr>
              <a:t>學號</a:t>
            </a:r>
            <a:r>
              <a:rPr lang="en-US" altLang="zh-TW" b="1" dirty="0" smtClean="0">
                <a:solidFill>
                  <a:schemeClr val="tx1"/>
                </a:solidFill>
              </a:rPr>
              <a:t>:49915025</a:t>
            </a:r>
          </a:p>
          <a:p>
            <a:r>
              <a:rPr lang="zh-TW" altLang="en-US" b="1" dirty="0">
                <a:solidFill>
                  <a:schemeClr val="tx1"/>
                </a:solidFill>
              </a:rPr>
              <a:t>姓名</a:t>
            </a:r>
            <a:r>
              <a:rPr lang="en-US" altLang="zh-TW" b="1" dirty="0">
                <a:solidFill>
                  <a:schemeClr val="tx1"/>
                </a:solidFill>
              </a:rPr>
              <a:t>:</a:t>
            </a:r>
            <a:r>
              <a:rPr lang="zh-TW" altLang="en-US" b="1" dirty="0">
                <a:solidFill>
                  <a:schemeClr val="tx1"/>
                </a:solidFill>
              </a:rPr>
              <a:t>朱展明</a:t>
            </a:r>
            <a:endParaRPr lang="en-US" altLang="zh-TW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目錄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1</a:t>
            </a:r>
            <a:r>
              <a:rPr lang="zh-TW" altLang="en-US" b="1" dirty="0" smtClean="0"/>
              <a:t>、太陽能</a:t>
            </a:r>
            <a:endParaRPr lang="en-US" altLang="zh-TW" b="1" dirty="0" smtClean="0"/>
          </a:p>
          <a:p>
            <a:r>
              <a:rPr lang="en-US" altLang="zh-TW" b="1" dirty="0" smtClean="0"/>
              <a:t>2</a:t>
            </a:r>
            <a:r>
              <a:rPr lang="zh-TW" altLang="en-US" b="1" dirty="0" smtClean="0"/>
              <a:t>、適當科技</a:t>
            </a:r>
            <a:endParaRPr lang="en-US" altLang="zh-TW" b="1" dirty="0" smtClean="0"/>
          </a:p>
          <a:p>
            <a:r>
              <a:rPr lang="en-US" altLang="zh-TW" b="1" dirty="0" smtClean="0"/>
              <a:t>3</a:t>
            </a:r>
            <a:r>
              <a:rPr lang="zh-TW" altLang="en-US" b="1" dirty="0" smtClean="0"/>
              <a:t>、太陽能的風險</a:t>
            </a:r>
            <a:endParaRPr lang="en-US" altLang="zh-TW" b="1" dirty="0" smtClean="0"/>
          </a:p>
          <a:p>
            <a:r>
              <a:rPr lang="en-US" altLang="zh-TW" b="1" dirty="0" smtClean="0"/>
              <a:t>4</a:t>
            </a:r>
            <a:r>
              <a:rPr lang="zh-TW" altLang="en-US" b="1" dirty="0" smtClean="0"/>
              <a:t>、究竟適不適合發展太陽能</a:t>
            </a:r>
            <a:endParaRPr lang="en-US" altLang="zh-TW" b="1" dirty="0" smtClean="0"/>
          </a:p>
          <a:p>
            <a:r>
              <a:rPr lang="en-US" altLang="zh-TW" b="1" dirty="0"/>
              <a:t>5</a:t>
            </a:r>
            <a:r>
              <a:rPr lang="zh-TW" altLang="en-US" b="1" dirty="0" smtClean="0"/>
              <a:t>、結論</a:t>
            </a:r>
            <a:endParaRPr lang="zh-TW" alt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太陽能</a:t>
            </a:r>
            <a:endParaRPr lang="zh-TW" altLang="en-US" b="1" dirty="0"/>
          </a:p>
        </p:txBody>
      </p:sp>
      <p:pic>
        <p:nvPicPr>
          <p:cNvPr id="6" name="內容版面配置區 5" descr="太_1_~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8061" y="1600200"/>
            <a:ext cx="5367878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太陽能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zh-TW" altLang="en-US" sz="9600" b="1" dirty="0" smtClean="0"/>
              <a:t>太陽能一般是指</a:t>
            </a:r>
            <a:r>
              <a:rPr lang="zh-TW" altLang="en-US" sz="9600" b="1" dirty="0" smtClean="0">
                <a:hlinkClick r:id="rId2" tooltip="太陽光"/>
              </a:rPr>
              <a:t>太陽光</a:t>
            </a:r>
            <a:r>
              <a:rPr lang="zh-TW" altLang="en-US" sz="9600" b="1" dirty="0" smtClean="0"/>
              <a:t>的</a:t>
            </a:r>
            <a:r>
              <a:rPr lang="zh-TW" altLang="en-US" sz="9600" b="1" dirty="0" smtClean="0">
                <a:hlinkClick r:id="rId3" tooltip="輻射"/>
              </a:rPr>
              <a:t>輻射</a:t>
            </a:r>
            <a:r>
              <a:rPr lang="zh-TW" altLang="en-US" sz="9600" b="1" dirty="0" smtClean="0">
                <a:hlinkClick r:id="rId4" tooltip="能量"/>
              </a:rPr>
              <a:t>能量</a:t>
            </a:r>
            <a:r>
              <a:rPr lang="zh-TW" altLang="en-US" sz="9600" b="1" dirty="0" smtClean="0"/>
              <a:t>，在現代一般用作</a:t>
            </a:r>
            <a:r>
              <a:rPr lang="zh-TW" altLang="en-US" sz="9600" b="1" dirty="0" smtClean="0">
                <a:hlinkClick r:id="rId5" tooltip="發電"/>
              </a:rPr>
              <a:t>發電</a:t>
            </a:r>
            <a:r>
              <a:rPr lang="zh-TW" altLang="en-US" sz="9600" b="1" dirty="0" smtClean="0"/>
              <a:t>。</a:t>
            </a:r>
          </a:p>
          <a:p>
            <a:r>
              <a:rPr lang="zh-TW" altLang="en-US" sz="9600" b="1" dirty="0" smtClean="0"/>
              <a:t>自</a:t>
            </a:r>
            <a:r>
              <a:rPr lang="zh-TW" altLang="en-US" sz="9600" b="1" dirty="0" smtClean="0">
                <a:hlinkClick r:id="rId6" tooltip="地球"/>
              </a:rPr>
              <a:t>地球</a:t>
            </a:r>
            <a:r>
              <a:rPr lang="zh-TW" altLang="en-US" sz="9600" b="1" dirty="0" smtClean="0"/>
              <a:t>形成</a:t>
            </a:r>
            <a:r>
              <a:rPr lang="zh-TW" altLang="en-US" sz="9600" b="1" dirty="0" smtClean="0">
                <a:hlinkClick r:id="rId7" tooltip="生物"/>
              </a:rPr>
              <a:t>生物</a:t>
            </a:r>
            <a:r>
              <a:rPr lang="zh-TW" altLang="en-US" sz="9600" b="1" dirty="0" smtClean="0"/>
              <a:t>就主要以</a:t>
            </a:r>
            <a:r>
              <a:rPr lang="zh-TW" altLang="en-US" sz="9600" b="1" dirty="0" smtClean="0">
                <a:hlinkClick r:id="rId8" tooltip="太陽"/>
              </a:rPr>
              <a:t>太陽</a:t>
            </a:r>
            <a:r>
              <a:rPr lang="zh-TW" altLang="en-US" sz="9600" b="1" dirty="0" smtClean="0"/>
              <a:t>提供的</a:t>
            </a:r>
            <a:r>
              <a:rPr lang="zh-TW" altLang="en-US" sz="9600" b="1" dirty="0" smtClean="0">
                <a:hlinkClick r:id="rId9" tooltip="熱"/>
              </a:rPr>
              <a:t>熱</a:t>
            </a:r>
            <a:r>
              <a:rPr lang="zh-TW" altLang="en-US" sz="9600" b="1" dirty="0" smtClean="0"/>
              <a:t>和</a:t>
            </a:r>
            <a:r>
              <a:rPr lang="zh-TW" altLang="en-US" sz="9600" b="1" dirty="0" smtClean="0">
                <a:hlinkClick r:id="rId10" tooltip="光"/>
              </a:rPr>
              <a:t>光</a:t>
            </a:r>
            <a:r>
              <a:rPr lang="zh-TW" altLang="en-US" sz="9600" b="1" dirty="0" smtClean="0"/>
              <a:t>生存，而自古</a:t>
            </a:r>
            <a:r>
              <a:rPr lang="zh-TW" altLang="en-US" sz="9600" b="1" dirty="0" smtClean="0">
                <a:hlinkClick r:id="rId11" tooltip="人類"/>
              </a:rPr>
              <a:t>人類</a:t>
            </a:r>
            <a:r>
              <a:rPr lang="zh-TW" altLang="en-US" sz="9600" b="1" dirty="0" smtClean="0"/>
              <a:t>也懂得以陽光曬乾物件，並作為保存食物的方法，如</a:t>
            </a:r>
            <a:r>
              <a:rPr lang="zh-TW" altLang="en-US" sz="9600" b="1" dirty="0" smtClean="0">
                <a:hlinkClick r:id="rId12" tooltip="製鹽 (頁面不存在)"/>
              </a:rPr>
              <a:t>製鹽</a:t>
            </a:r>
            <a:r>
              <a:rPr lang="zh-TW" altLang="en-US" sz="9600" b="1" dirty="0" smtClean="0"/>
              <a:t>和曬</a:t>
            </a:r>
            <a:r>
              <a:rPr lang="zh-TW" altLang="en-US" sz="9600" b="1" dirty="0" smtClean="0">
                <a:hlinkClick r:id="rId13" tooltip="鹹魚"/>
              </a:rPr>
              <a:t>鹹魚</a:t>
            </a:r>
            <a:r>
              <a:rPr lang="zh-TW" altLang="en-US" sz="9600" b="1" dirty="0" smtClean="0"/>
              <a:t>等。但在</a:t>
            </a:r>
            <a:r>
              <a:rPr lang="zh-TW" altLang="en-US" sz="9600" b="1" dirty="0" smtClean="0">
                <a:hlinkClick r:id="rId14" tooltip="化石燃料"/>
              </a:rPr>
              <a:t>化石燃料</a:t>
            </a:r>
            <a:r>
              <a:rPr lang="zh-TW" altLang="en-US" sz="9600" b="1" dirty="0" smtClean="0"/>
              <a:t>減少下，才有意把太陽能進一步發展。</a:t>
            </a:r>
          </a:p>
          <a:p>
            <a:r>
              <a:rPr lang="zh-TW" altLang="en-US" sz="9600" b="1" dirty="0" smtClean="0"/>
              <a:t>太陽能技術分為有源(主動式)及無源(被動式)兩種，有源的例子有</a:t>
            </a:r>
            <a:r>
              <a:rPr lang="zh-TW" altLang="en-US" sz="9600" b="1" dirty="0" smtClean="0">
                <a:hlinkClick r:id="rId15" tooltip="太陽能光電"/>
              </a:rPr>
              <a:t>太陽能光電</a:t>
            </a:r>
            <a:r>
              <a:rPr lang="zh-TW" altLang="en-US" sz="9600" b="1" dirty="0" smtClean="0"/>
              <a:t>及</a:t>
            </a:r>
            <a:r>
              <a:rPr lang="zh-TW" altLang="en-US" sz="9600" b="1" dirty="0" smtClean="0">
                <a:hlinkClick r:id="rId16" tooltip="光熱轉換"/>
              </a:rPr>
              <a:t>光熱轉換</a:t>
            </a:r>
            <a:r>
              <a:rPr lang="zh-TW" altLang="en-US" sz="9600" b="1" dirty="0" smtClean="0"/>
              <a:t>，使用電力或機械設備作太陽能收集，而這些設備是依靠外部能源運作的，因此稱為有源。無源的例子有在建築物引入太陽光作照明等，當中是利用建築物的設計、選擇所使用物料等達至利用太陽能的目的，由於當中的運作無需由外部提供能源，因此稱為無源。</a:t>
            </a:r>
          </a:p>
          <a:p>
            <a:r>
              <a:rPr lang="zh-TW" altLang="en-US" sz="9600" b="1" dirty="0" smtClean="0"/>
              <a:t>而太陽能發電是一種新興的</a:t>
            </a:r>
            <a:r>
              <a:rPr lang="zh-TW" altLang="en-US" sz="9600" b="1" dirty="0" smtClean="0">
                <a:hlinkClick r:id="rId17" tooltip="可再生能源"/>
              </a:rPr>
              <a:t>可再生能源</a:t>
            </a:r>
            <a:r>
              <a:rPr lang="zh-TW" altLang="en-US" sz="9600" b="1" dirty="0" smtClean="0"/>
              <a:t>。廣義上的太陽能是地球上許多能量的來源，如</a:t>
            </a:r>
            <a:r>
              <a:rPr lang="zh-TW" altLang="en-US" sz="9600" b="1" dirty="0" smtClean="0">
                <a:hlinkClick r:id="rId18" tooltip="風能"/>
              </a:rPr>
              <a:t>風能</a:t>
            </a:r>
            <a:r>
              <a:rPr lang="zh-TW" altLang="en-US" sz="9600" b="1" dirty="0" smtClean="0"/>
              <a:t>，</a:t>
            </a:r>
            <a:r>
              <a:rPr lang="zh-TW" altLang="en-US" sz="9600" b="1" dirty="0" smtClean="0">
                <a:hlinkClick r:id="rId19" tooltip="化學能"/>
              </a:rPr>
              <a:t>化學能</a:t>
            </a:r>
            <a:r>
              <a:rPr lang="zh-TW" altLang="en-US" sz="9600" b="1" dirty="0" smtClean="0"/>
              <a:t>，水的</a:t>
            </a:r>
            <a:r>
              <a:rPr lang="zh-TW" altLang="en-US" sz="9600" b="1" dirty="0" smtClean="0">
                <a:hlinkClick r:id="rId20" tooltip="勢能"/>
              </a:rPr>
              <a:t>勢能</a:t>
            </a:r>
            <a:r>
              <a:rPr lang="zh-TW" altLang="en-US" sz="9600" b="1" dirty="0" smtClean="0"/>
              <a:t>，化石燃料可以稱為遠古的太陽能。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適當科技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適當科技應該是</a:t>
            </a:r>
            <a:r>
              <a:rPr lang="en-US" altLang="zh-TW" b="1" dirty="0" smtClean="0"/>
              <a:t>”</a:t>
            </a:r>
            <a:r>
              <a:rPr lang="zh-TW" altLang="en-US" b="1" dirty="0" smtClean="0"/>
              <a:t>小就是美</a:t>
            </a:r>
            <a:r>
              <a:rPr lang="en-US" altLang="zh-TW" b="1" dirty="0" smtClean="0"/>
              <a:t>“</a:t>
            </a:r>
            <a:r>
              <a:rPr lang="zh-TW" altLang="en-US" b="1" dirty="0" smtClean="0"/>
              <a:t>的方式</a:t>
            </a:r>
            <a:r>
              <a:rPr lang="en-US" altLang="zh-TW" b="1" dirty="0" smtClean="0"/>
              <a:t>,</a:t>
            </a:r>
            <a:r>
              <a:rPr lang="zh-TW" altLang="en-US" b="1" dirty="0" smtClean="0"/>
              <a:t>不過度使用資源</a:t>
            </a:r>
            <a:r>
              <a:rPr lang="en-US" altLang="zh-TW" b="1" dirty="0" smtClean="0"/>
              <a:t>:</a:t>
            </a:r>
          </a:p>
          <a:p>
            <a:pPr>
              <a:buNone/>
            </a:pPr>
            <a:r>
              <a:rPr lang="en-US" altLang="zh-TW" b="1" dirty="0"/>
              <a:t>	</a:t>
            </a:r>
            <a:r>
              <a:rPr lang="zh-TW" altLang="en-US" b="1" dirty="0" smtClean="0"/>
              <a:t>小尺寸、省能源、對環境的威脅少、勞力密集、由當地社群掌控、在區域內得以永續</a:t>
            </a:r>
            <a:endParaRPr lang="en-US" altLang="zh-TW" b="1" dirty="0" smtClean="0"/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太陽能的風險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缺點</a:t>
            </a:r>
            <a:r>
              <a:rPr lang="en-US" altLang="zh-TW" b="1" dirty="0" smtClean="0"/>
              <a:t>:</a:t>
            </a:r>
            <a:r>
              <a:rPr lang="zh-TW" altLang="en-US" b="1" dirty="0" smtClean="0"/>
              <a:t>穩定性差</a:t>
            </a:r>
            <a:r>
              <a:rPr lang="en-US" altLang="zh-TW" b="1" dirty="0" smtClean="0"/>
              <a:t>,</a:t>
            </a:r>
            <a:r>
              <a:rPr lang="zh-TW" altLang="en-US" b="1" dirty="0" smtClean="0"/>
              <a:t>受日夜季候的影響</a:t>
            </a:r>
            <a:r>
              <a:rPr lang="en-US" altLang="zh-TW" b="1" dirty="0" smtClean="0"/>
              <a:t>,</a:t>
            </a:r>
            <a:r>
              <a:rPr lang="zh-TW" altLang="en-US" b="1" dirty="0" smtClean="0"/>
              <a:t>生產時造成汙染</a:t>
            </a:r>
            <a:endParaRPr lang="en-US" altLang="zh-TW" b="1" dirty="0" smtClean="0"/>
          </a:p>
          <a:p>
            <a:r>
              <a:rPr lang="zh-TW" altLang="en-US" b="1" dirty="0" smtClean="0"/>
              <a:t>面板必須裝置於高處</a:t>
            </a:r>
            <a:r>
              <a:rPr lang="en-US" altLang="zh-TW" b="1" dirty="0" smtClean="0"/>
              <a:t>,</a:t>
            </a:r>
            <a:r>
              <a:rPr lang="zh-TW" altLang="en-US" b="1" dirty="0" smtClean="0"/>
              <a:t>容易汙損</a:t>
            </a:r>
            <a:endParaRPr lang="en-US" altLang="zh-TW" b="1" dirty="0" smtClean="0"/>
          </a:p>
          <a:p>
            <a:r>
              <a:rPr lang="zh-TW" altLang="en-US" b="1" dirty="0"/>
              <a:t>現有太陽能板成本過高</a:t>
            </a:r>
            <a:r>
              <a:rPr lang="en-US" altLang="zh-TW" b="1" dirty="0"/>
              <a:t>,</a:t>
            </a:r>
            <a:r>
              <a:rPr lang="zh-TW" altLang="en-US" b="1" dirty="0"/>
              <a:t>一般人難以</a:t>
            </a:r>
            <a:r>
              <a:rPr lang="zh-TW" altLang="en-US" b="1" dirty="0" smtClean="0"/>
              <a:t>負荷</a:t>
            </a:r>
            <a:endParaRPr lang="en-US" altLang="zh-TW" b="1" dirty="0" smtClean="0"/>
          </a:p>
          <a:p>
            <a:r>
              <a:rPr lang="zh-TW" altLang="en-US" b="1" dirty="0"/>
              <a:t>容易受阻於建築物影子遮蔽及地形</a:t>
            </a:r>
            <a:r>
              <a:rPr lang="zh-TW" altLang="en-US" b="1" dirty="0" smtClean="0"/>
              <a:t>問題</a:t>
            </a:r>
            <a:endParaRPr lang="en-US" altLang="zh-TW" b="1" dirty="0" smtClean="0"/>
          </a:p>
          <a:p>
            <a:r>
              <a:rPr lang="zh-TW" altLang="en-US" b="1" dirty="0" smtClean="0"/>
              <a:t>該</a:t>
            </a:r>
            <a:r>
              <a:rPr lang="zh-TW" altLang="en-US" b="1" dirty="0"/>
              <a:t>系統均置於</a:t>
            </a:r>
            <a:r>
              <a:rPr lang="zh-TW" altLang="en-US" b="1" dirty="0" smtClean="0"/>
              <a:t>室外難以抵抗天然災害</a:t>
            </a:r>
            <a:endParaRPr lang="en-US" altLang="zh-TW" b="1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究竟適不適合發展太陽能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我國地小人</a:t>
            </a:r>
            <a:r>
              <a:rPr lang="zh-TW" altLang="en-US" b="1" dirty="0" smtClean="0"/>
              <a:t>稠</a:t>
            </a:r>
            <a:r>
              <a:rPr lang="zh-TW" altLang="en-US" b="1" dirty="0" smtClean="0"/>
              <a:t>、</a:t>
            </a:r>
            <a:r>
              <a:rPr lang="zh-TW" altLang="en-US" b="1" dirty="0" smtClean="0"/>
              <a:t>工業密集</a:t>
            </a:r>
            <a:r>
              <a:rPr lang="zh-TW" altLang="en-US" b="1" dirty="0" smtClean="0"/>
              <a:t>、</a:t>
            </a:r>
            <a:r>
              <a:rPr lang="zh-TW" altLang="en-US" b="1" dirty="0" smtClean="0"/>
              <a:t>能源</a:t>
            </a:r>
            <a:r>
              <a:rPr lang="zh-TW" altLang="en-US" b="1" dirty="0" smtClean="0"/>
              <a:t>消耗量</a:t>
            </a:r>
            <a:r>
              <a:rPr lang="zh-TW" altLang="en-US" b="1" dirty="0" smtClean="0"/>
              <a:t>大</a:t>
            </a:r>
            <a:r>
              <a:rPr lang="zh-TW" altLang="en-US" b="1" dirty="0" smtClean="0"/>
              <a:t>、</a:t>
            </a:r>
            <a:r>
              <a:rPr lang="zh-TW" altLang="en-US" b="1" dirty="0" smtClean="0"/>
              <a:t>太陽能</a:t>
            </a:r>
            <a:r>
              <a:rPr lang="zh-TW" altLang="en-US" b="1" dirty="0" smtClean="0"/>
              <a:t>輻射雖然程分散式</a:t>
            </a:r>
            <a:r>
              <a:rPr lang="zh-TW" altLang="en-US" b="1" dirty="0" smtClean="0"/>
              <a:t>分布</a:t>
            </a:r>
            <a:r>
              <a:rPr lang="zh-TW" altLang="en-US" b="1" dirty="0" smtClean="0"/>
              <a:t>，</a:t>
            </a:r>
            <a:r>
              <a:rPr lang="zh-TW" altLang="en-US" b="1" dirty="0" smtClean="0"/>
              <a:t>但能量不高，因此消耗密度也影響了太陽能的可替代性。</a:t>
            </a:r>
            <a:endParaRPr lang="en-US" altLang="zh-TW" b="1" dirty="0" smtClean="0"/>
          </a:p>
          <a:p>
            <a:r>
              <a:rPr lang="zh-TW" altLang="en-US" b="1" dirty="0" smtClean="0"/>
              <a:t>隨著全球金融海嘯</a:t>
            </a:r>
            <a:r>
              <a:rPr lang="zh-TW" altLang="en-US" b="1" dirty="0" smtClean="0"/>
              <a:t>、</a:t>
            </a:r>
            <a:r>
              <a:rPr lang="zh-TW" altLang="en-US" b="1" dirty="0" smtClean="0"/>
              <a:t>全球</a:t>
            </a:r>
            <a:r>
              <a:rPr lang="zh-TW" altLang="en-US" b="1" dirty="0" smtClean="0"/>
              <a:t>能源持續</a:t>
            </a:r>
            <a:r>
              <a:rPr lang="zh-TW" altLang="en-US" b="1" dirty="0" smtClean="0"/>
              <a:t>消耗、溫室效應加劇，世界</a:t>
            </a:r>
            <a:r>
              <a:rPr lang="zh-TW" altLang="en-US" b="1" dirty="0" smtClean="0"/>
              <a:t>各地更加努力發展綠色能源</a:t>
            </a:r>
            <a:r>
              <a:rPr lang="zh-TW" altLang="en-US" b="1" dirty="0" smtClean="0"/>
              <a:t>科技。</a:t>
            </a:r>
            <a:endParaRPr lang="zh-TW" alt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結論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隨著科技的發展，太陽能愈來愈被重視，因為除了生產時所產生的汙染，其發電過程幾乎零污染，而其附加價值也被各高科技產業重視，因此現金太陽能系統已經慢慢融入我們的生活當中了。</a:t>
            </a:r>
            <a:endParaRPr lang="zh-TW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457</Words>
  <Application>Microsoft Office PowerPoint</Application>
  <PresentationFormat>如螢幕大小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當適當科技與風險評估的角度來看太陽能系統</vt:lpstr>
      <vt:lpstr>目錄</vt:lpstr>
      <vt:lpstr>太陽能</vt:lpstr>
      <vt:lpstr>太陽能</vt:lpstr>
      <vt:lpstr>適當科技</vt:lpstr>
      <vt:lpstr>太陽能的風險</vt:lpstr>
      <vt:lpstr>究竟適不適合發展太陽能</vt:lpstr>
      <vt:lpstr>結論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B</dc:creator>
  <cp:lastModifiedBy>B</cp:lastModifiedBy>
  <cp:revision>22</cp:revision>
  <dcterms:created xsi:type="dcterms:W3CDTF">2012-11-08T06:35:01Z</dcterms:created>
  <dcterms:modified xsi:type="dcterms:W3CDTF">2012-11-08T12:30:51Z</dcterms:modified>
</cp:coreProperties>
</file>