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sldIdLst>
    <p:sldId id="256" r:id="rId2"/>
    <p:sldId id="257" r:id="rId3"/>
    <p:sldId id="258" r:id="rId4"/>
    <p:sldId id="268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3" autoAdjust="0"/>
    <p:restoredTop sz="94660"/>
  </p:normalViewPr>
  <p:slideViewPr>
    <p:cSldViewPr>
      <p:cViewPr varScale="1">
        <p:scale>
          <a:sx n="85" d="100"/>
          <a:sy n="85" d="100"/>
        </p:scale>
        <p:origin x="-15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46496-F266-4FBF-B316-56CBB6F1FD9C}" type="datetimeFigureOut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DB8A1-5AC7-4BF3-B18D-9FF5646E29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DB8A1-5AC7-4BF3-B18D-9FF5646E29F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CFF10A9-A389-4301-86A4-064166AF1970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E5E97-4780-40B9-A919-4221D128210C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B2DC-8B68-4892-9B03-8D3F869437A9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ABB03F-88C8-4EE7-9277-FCCAA2D8E06C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DBCDF8F-3994-40E4-979E-C35C52E0C3A6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EA5F1-CD40-4A38-8B58-83042DC7126B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67E1-7857-4BBE-8775-856F8C86B0B9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24B7C2-0131-4894-996D-976DD2B0A688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311D-FB4D-4F41-A02A-3E0C36418D9C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C22C10-AFBB-4E83-B564-7AD8BEB40480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6D809D-658C-488F-B770-DE317F1915A3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7DEC8EB-E4AB-4B64-BEAD-F56AEB83A459}" type="datetime1">
              <a:rPr lang="zh-TW" altLang="en-US" smtClean="0"/>
              <a:pPr/>
              <a:t>2013/10/31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1F040F-C38E-4061-B286-FFD0007D22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doffice.ndhu.edu.tw/ezfiles/5/1005/img/2042/101T924.pdf" TargetMode="External"/><Relationship Id="rId2" Type="http://schemas.openxmlformats.org/officeDocument/2006/relationships/hyperlink" Target="http://www.utechzone.com.tw/webc/html_eye/products/show.aspx?pid=74&amp;kid=118,11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450057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+mn-ea"/>
                <a:ea typeface="+mn-ea"/>
              </a:rPr>
              <a:t>組員</a:t>
            </a:r>
            <a:r>
              <a:rPr lang="en-US" altLang="zh-TW" sz="2000" dirty="0" smtClean="0">
                <a:latin typeface="+mn-ea"/>
                <a:ea typeface="+mn-ea"/>
              </a:rPr>
              <a:t>:</a:t>
            </a:r>
            <a:r>
              <a:rPr lang="zh-TW" altLang="en-US" sz="2000" dirty="0" smtClean="0">
                <a:latin typeface="+mn-ea"/>
                <a:ea typeface="+mn-ea"/>
              </a:rPr>
              <a:t>吳建逸、吳俊磊、何耀文、尤四海、李羽書、岑育恩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4414" y="857232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</a:rPr>
              <a:t>第七組</a:t>
            </a:r>
            <a:endParaRPr lang="zh-TW" altLang="en-US" sz="4000" dirty="0">
              <a:latin typeface="+mn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>
                <a:latin typeface="+mn-ea"/>
              </a:rPr>
              <a:t>蒙</a:t>
            </a:r>
            <a:r>
              <a:rPr lang="zh-TW" altLang="en-US" sz="2000" dirty="0">
                <a:latin typeface="+mn-ea"/>
              </a:rPr>
              <a:t>臉、窒息偵測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病患有棉被蒙臉、翻身趴睡、或頭卡在床沿等可能導致窒息狀況發生時，系統自動通報醫護人員</a:t>
            </a:r>
            <a:r>
              <a:rPr lang="zh-TW" altLang="en-US" sz="2000" dirty="0" smtClean="0">
                <a:latin typeface="+mn-ea"/>
              </a:rPr>
              <a:t>。</a:t>
            </a:r>
            <a:endParaRPr lang="en-US" altLang="zh-TW" sz="2000" dirty="0" smtClean="0">
              <a:latin typeface="+mn-ea"/>
            </a:endParaRPr>
          </a:p>
          <a:p>
            <a:endParaRPr lang="en-US" altLang="zh-TW" sz="2000" dirty="0"/>
          </a:p>
          <a:p>
            <a:endParaRPr lang="en-US" altLang="zh-TW" sz="2000" dirty="0" smtClean="0"/>
          </a:p>
          <a:p>
            <a:endParaRPr lang="en-US" altLang="zh-TW" sz="2000" dirty="0"/>
          </a:p>
          <a:p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r>
              <a:rPr lang="zh-TW" altLang="en-US" sz="2000" dirty="0">
                <a:latin typeface="+mn-ea"/>
              </a:rPr>
              <a:t>跌倒偵測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病患不慎跌倒或跌落下床時，系統自動發出警報。</a:t>
            </a:r>
          </a:p>
          <a:p>
            <a:endParaRPr lang="zh-TW" altLang="en-US" sz="20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10</a:t>
            </a:fld>
            <a:endParaRPr lang="zh-TW" altLang="en-US"/>
          </a:p>
        </p:txBody>
      </p:sp>
      <p:pic>
        <p:nvPicPr>
          <p:cNvPr id="4" name="圖片 3" descr="摀住口鼻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2143117"/>
            <a:ext cx="2066925" cy="1928826"/>
          </a:xfrm>
          <a:prstGeom prst="rect">
            <a:avLst/>
          </a:prstGeom>
        </p:spPr>
      </p:pic>
      <p:pic>
        <p:nvPicPr>
          <p:cNvPr id="5" name="圖片 4" descr="病人跌床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786" y="4714875"/>
            <a:ext cx="2143125" cy="20002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en-US" altLang="zh-TW" sz="20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2000" dirty="0" smtClean="0">
                <a:latin typeface="+mn-ea"/>
              </a:rPr>
              <a:t>靜態</a:t>
            </a:r>
            <a:r>
              <a:rPr lang="zh-TW" altLang="en-US" sz="2000" dirty="0">
                <a:latin typeface="+mn-ea"/>
              </a:rPr>
              <a:t>偵測</a:t>
            </a:r>
            <a:r>
              <a:rPr lang="en-US" sz="2000" dirty="0">
                <a:latin typeface="+mn-ea"/>
              </a:rPr>
              <a:t>: </a:t>
            </a:r>
            <a:r>
              <a:rPr lang="zh-TW" altLang="en-US" sz="2000" dirty="0">
                <a:latin typeface="+mn-ea"/>
              </a:rPr>
              <a:t>若病患維持同一姿勢過久不動，系統自動通知醫護人員。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11</a:t>
            </a:fld>
            <a:endParaRPr lang="zh-TW" altLang="en-US"/>
          </a:p>
        </p:txBody>
      </p:sp>
      <p:pic>
        <p:nvPicPr>
          <p:cNvPr id="4" name="圖片 3" descr="靜態偵測-過久不動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62" y="2500306"/>
            <a:ext cx="21336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實作進度規劃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輪班制</a:t>
            </a:r>
            <a:r>
              <a:rPr lang="zh-TW" altLang="en-US" sz="2400" dirty="0" smtClean="0">
                <a:latin typeface="+mn-ea"/>
              </a:rPr>
              <a:t>的，就算</a:t>
            </a:r>
            <a:r>
              <a:rPr lang="zh-TW" altLang="en-US" sz="2400" dirty="0">
                <a:latin typeface="+mn-ea"/>
              </a:rPr>
              <a:t>不在現場也</a:t>
            </a:r>
            <a:r>
              <a:rPr lang="zh-TW" altLang="en-US" sz="2400" dirty="0" smtClean="0">
                <a:latin typeface="+mn-ea"/>
              </a:rPr>
              <a:t>可以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sz="2400" dirty="0" smtClean="0">
                <a:latin typeface="+mn-ea"/>
              </a:rPr>
              <a:t>但</a:t>
            </a:r>
            <a:r>
              <a:rPr lang="zh-TW" altLang="en-US" sz="2400" dirty="0">
                <a:latin typeface="+mn-ea"/>
              </a:rPr>
              <a:t>不能離太</a:t>
            </a:r>
            <a:r>
              <a:rPr lang="zh-TW" altLang="en-US" sz="2400" dirty="0" smtClean="0">
                <a:latin typeface="+mn-ea"/>
              </a:rPr>
              <a:t>遠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sz="2400" dirty="0" smtClean="0">
                <a:latin typeface="+mn-ea"/>
              </a:rPr>
              <a:t>一</a:t>
            </a:r>
            <a:r>
              <a:rPr lang="zh-TW" altLang="en-US" sz="2400" dirty="0">
                <a:latin typeface="+mn-ea"/>
              </a:rPr>
              <a:t>有狀況就能及時趕到的距離。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預期的成果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希望家家戶戶都能有類似的</a:t>
            </a:r>
            <a:r>
              <a:rPr lang="zh-TW" altLang="en-US" sz="2400" dirty="0" smtClean="0">
                <a:latin typeface="+mn-ea"/>
              </a:rPr>
              <a:t>功能，因為</a:t>
            </a:r>
            <a:r>
              <a:rPr lang="zh-TW" altLang="en-US" sz="2400" dirty="0">
                <a:latin typeface="+mn-ea"/>
              </a:rPr>
              <a:t>如果有老年人不願意住在</a:t>
            </a:r>
            <a:r>
              <a:rPr lang="zh-TW" altLang="en-US" sz="2400" dirty="0" smtClean="0">
                <a:latin typeface="+mn-ea"/>
              </a:rPr>
              <a:t>醫院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sz="2400" dirty="0" smtClean="0">
                <a:latin typeface="+mn-ea"/>
              </a:rPr>
              <a:t>那麼</a:t>
            </a:r>
            <a:r>
              <a:rPr lang="zh-TW" altLang="en-US" sz="2400" dirty="0">
                <a:latin typeface="+mn-ea"/>
              </a:rPr>
              <a:t>就很需要這樣的東西。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參考文獻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000" spc="300" dirty="0"/>
              <a:t>由田新技</a:t>
            </a:r>
            <a:r>
              <a:rPr lang="zh-TW" altLang="en-US" sz="2000" spc="300" dirty="0" smtClean="0"/>
              <a:t>股份有限公司</a:t>
            </a:r>
            <a:r>
              <a:rPr lang="en-US" sz="2000" spc="300" dirty="0"/>
              <a:t>-</a:t>
            </a:r>
            <a:r>
              <a:rPr lang="zh-TW" altLang="en-US" sz="2000" spc="300" dirty="0"/>
              <a:t>守護</a:t>
            </a:r>
            <a:r>
              <a:rPr lang="zh-TW" altLang="en-US" sz="2000" spc="300" dirty="0" smtClean="0"/>
              <a:t>寶</a:t>
            </a:r>
            <a:endParaRPr lang="en-US" altLang="zh-TW" sz="2000" spc="3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2000" spc="300" dirty="0"/>
              <a:t>網址</a:t>
            </a:r>
            <a:r>
              <a:rPr lang="en-US" sz="2000" spc="300" dirty="0"/>
              <a:t>: </a:t>
            </a:r>
            <a:r>
              <a:rPr lang="en-US" altLang="zh-TW" sz="2000" dirty="0" smtClean="0">
                <a:hlinkClick r:id="rId2"/>
              </a:rPr>
              <a:t>http://www.utechzone.com.tw/webc/html_eye/products/show.aspx?pid=74&amp;kid=118,119</a:t>
            </a:r>
            <a:endParaRPr lang="en-US" altLang="zh-TW" sz="2000" dirty="0" smtClean="0"/>
          </a:p>
          <a:p>
            <a:pPr>
              <a:buFont typeface="Wingdings" pitchFamily="2" charset="2"/>
              <a:buChar char="Ø"/>
            </a:pPr>
            <a:endParaRPr lang="en-US" altLang="zh-TW" sz="20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2000" dirty="0" smtClean="0"/>
              <a:t>人性化老人生活與照護之智慧型設計發展與實現研究</a:t>
            </a:r>
            <a:endParaRPr lang="en-US" altLang="zh-TW" sz="20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2000" dirty="0" smtClean="0"/>
              <a:t>網址</a:t>
            </a:r>
            <a:endParaRPr lang="en-US" altLang="zh-TW" sz="2000" dirty="0" smtClean="0"/>
          </a:p>
          <a:p>
            <a:pPr>
              <a:buFont typeface="Wingdings" pitchFamily="2" charset="2"/>
              <a:buChar char="Ø"/>
            </a:pPr>
            <a:r>
              <a:rPr lang="en-US" altLang="zh-TW" sz="2000" smtClean="0">
                <a:hlinkClick r:id="rId3"/>
              </a:rPr>
              <a:t>http://www.rdoffice.ndhu.edu.tw/ezfiles/5/1005/img/2042/101T924.pdf</a:t>
            </a:r>
            <a:endParaRPr lang="en-US" altLang="zh-TW" sz="20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latin typeface="+mj-ea"/>
              </a:rPr>
              <a:t>摘要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7467600" cy="3981056"/>
          </a:xfrm>
        </p:spPr>
        <p:txBody>
          <a:bodyPr vert="horz"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400" dirty="0" smtClean="0"/>
              <a:t>         </a:t>
            </a:r>
            <a:r>
              <a:rPr lang="zh-TW" altLang="en-US" sz="2800" spc="600" dirty="0" smtClean="0"/>
              <a:t>現</a:t>
            </a:r>
            <a:r>
              <a:rPr lang="zh-TW" altLang="en-US" sz="2400" spc="600" dirty="0" smtClean="0"/>
              <a:t>今醫療環境缺乏護理人員，導致一位護士需同時看護許多病人，繁重的工作耗時耗力。 </a:t>
            </a:r>
            <a:endParaRPr lang="en-US" altLang="zh-TW" sz="2400" spc="6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2400" spc="600" dirty="0" smtClean="0"/>
              <a:t>「</a:t>
            </a:r>
            <a:r>
              <a:rPr lang="zh-TW" altLang="en-US" sz="2800" spc="600" dirty="0" smtClean="0"/>
              <a:t>智能醫療看護系統</a:t>
            </a:r>
            <a:r>
              <a:rPr lang="zh-TW" altLang="en-US" sz="2400" spc="600" dirty="0" smtClean="0"/>
              <a:t>」可自動偵測病患的各種異常狀況，並實時回報醫護人員，降低風險。</a:t>
            </a:r>
            <a:endParaRPr lang="zh-TW" altLang="en-US" sz="2400" spc="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844700"/>
          </a:xfrm>
        </p:spPr>
        <p:txBody>
          <a:bodyPr>
            <a:noAutofit/>
          </a:bodyPr>
          <a:lstStyle/>
          <a:p>
            <a:pPr lvl="0"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動機</a:t>
            </a:r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目的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4902296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pc="300" dirty="0" smtClean="0">
                <a:latin typeface="+mn-ea"/>
              </a:rPr>
              <a:t>     目前</a:t>
            </a:r>
            <a:r>
              <a:rPr lang="zh-TW" altLang="en-US" spc="300" dirty="0">
                <a:latin typeface="+mn-ea"/>
              </a:rPr>
              <a:t>台灣老年人越來越多，年輕人也因為薪水而要常常加班，導致無法給父母很完善的照顧以及陪伴，所以常常會把父母送到養護中心裡</a:t>
            </a:r>
            <a:r>
              <a:rPr lang="zh-TW" altLang="en-US" spc="300" dirty="0" smtClean="0">
                <a:latin typeface="+mn-ea"/>
              </a:rPr>
              <a:t>。</a:t>
            </a:r>
            <a:endParaRPr lang="en-US" altLang="zh-TW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zh-TW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pc="300" dirty="0" smtClean="0">
                <a:latin typeface="+mn-ea"/>
              </a:rPr>
              <a:t>      根據聯合國世界衛生組織</a:t>
            </a:r>
            <a:r>
              <a:rPr lang="en-US" altLang="zh-TW" spc="300" dirty="0" smtClean="0">
                <a:latin typeface="+mn-ea"/>
              </a:rPr>
              <a:t>(WHO)</a:t>
            </a:r>
            <a:r>
              <a:rPr lang="zh-TW" altLang="en-US" spc="300" dirty="0" smtClean="0">
                <a:latin typeface="+mn-ea"/>
              </a:rPr>
              <a:t>所訂的指標，</a:t>
            </a:r>
            <a:r>
              <a:rPr lang="en-US" altLang="zh-TW" spc="300" dirty="0" smtClean="0">
                <a:latin typeface="+mn-ea"/>
              </a:rPr>
              <a:t>65 </a:t>
            </a:r>
            <a:r>
              <a:rPr lang="zh-TW" altLang="en-US" spc="300" dirty="0" smtClean="0">
                <a:latin typeface="+mn-ea"/>
              </a:rPr>
              <a:t>歲以上老年人口數，達總人口數</a:t>
            </a:r>
            <a:r>
              <a:rPr lang="en-US" altLang="zh-TW" spc="300" dirty="0" smtClean="0">
                <a:latin typeface="+mn-ea"/>
              </a:rPr>
              <a:t>7%</a:t>
            </a:r>
            <a:r>
              <a:rPr lang="zh-TW" altLang="en-US" spc="300" dirty="0" smtClean="0">
                <a:latin typeface="+mn-ea"/>
              </a:rPr>
              <a:t>以上，即為高齡化社會。我國從 </a:t>
            </a:r>
            <a:r>
              <a:rPr lang="en-US" altLang="zh-TW" spc="300" dirty="0" smtClean="0">
                <a:latin typeface="+mn-ea"/>
              </a:rPr>
              <a:t>1993 </a:t>
            </a:r>
            <a:r>
              <a:rPr lang="zh-TW" altLang="en-US" spc="300" dirty="0" smtClean="0">
                <a:latin typeface="+mn-ea"/>
              </a:rPr>
              <a:t>年 </a:t>
            </a:r>
            <a:r>
              <a:rPr lang="en-US" altLang="zh-TW" spc="300" dirty="0" smtClean="0">
                <a:latin typeface="+mn-ea"/>
              </a:rPr>
              <a:t>9 </a:t>
            </a:r>
            <a:r>
              <a:rPr lang="zh-TW" altLang="en-US" spc="300" dirty="0" smtClean="0">
                <a:latin typeface="+mn-ea"/>
              </a:rPr>
              <a:t>月起，</a:t>
            </a:r>
            <a:r>
              <a:rPr lang="en-US" altLang="zh-TW" spc="300" dirty="0" smtClean="0">
                <a:latin typeface="+mn-ea"/>
              </a:rPr>
              <a:t>65 </a:t>
            </a:r>
            <a:r>
              <a:rPr lang="zh-TW" altLang="en-US" spc="300" dirty="0" smtClean="0">
                <a:latin typeface="+mn-ea"/>
              </a:rPr>
              <a:t>歲以上人口已達 </a:t>
            </a:r>
            <a:r>
              <a:rPr lang="en-US" altLang="zh-TW" spc="300" dirty="0" smtClean="0">
                <a:latin typeface="+mn-ea"/>
              </a:rPr>
              <a:t>148</a:t>
            </a:r>
            <a:r>
              <a:rPr lang="zh-TW" altLang="en-US" spc="300" dirty="0" smtClean="0">
                <a:latin typeface="+mn-ea"/>
              </a:rPr>
              <a:t>萬，進入高齡化社會。</a:t>
            </a:r>
            <a:endParaRPr lang="en-US" altLang="zh-TW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pc="300" dirty="0" smtClean="0">
                <a:latin typeface="+mn-ea"/>
              </a:rPr>
              <a:t>      隨著高齡化社會的來臨，老人的生活與照護支援體系，勢必成為國家與社會的重要議題，必須未雨綢繆，做好準備</a:t>
            </a:r>
            <a:r>
              <a:rPr lang="zh-TW" altLang="en-US" spc="600" dirty="0" smtClean="0">
                <a:latin typeface="+mn-ea"/>
              </a:rPr>
              <a:t>。</a:t>
            </a:r>
            <a:endParaRPr lang="zh-TW" altLang="en-US" spc="600" dirty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39552" y="757154"/>
            <a:ext cx="7848872" cy="489364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pc="300" dirty="0" smtClean="0">
                <a:latin typeface="+mn-ea"/>
              </a:rPr>
              <a:t>    </a:t>
            </a:r>
            <a:r>
              <a:rPr lang="zh-TW" altLang="en-US" sz="2400" spc="300" dirty="0" smtClean="0">
                <a:latin typeface="+mn-ea"/>
              </a:rPr>
              <a:t>所以我們設計這一套系統，讓台灣可以減少一些外籍養護人員，以達到減少人力花費的目的。</a:t>
            </a:r>
          </a:p>
          <a:p>
            <a:pPr lvl="0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老人想起床可是卻起不來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    解決辦法：</a:t>
            </a:r>
            <a:endParaRPr lang="en-US" altLang="zh-TW" sz="2400" spc="300" dirty="0" smtClean="0">
              <a:latin typeface="+mn-ea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　　　　偵測到有要起床的動作，可是卻起不</a:t>
            </a:r>
            <a:endParaRPr lang="en-US" altLang="zh-TW" sz="2400" spc="300" dirty="0" smtClean="0">
              <a:latin typeface="+mn-ea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　　　　來，就上揚病床。</a:t>
            </a:r>
          </a:p>
          <a:p>
            <a:pPr lvl="0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老人會因為年齡越來越大而失智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    解決辦法：</a:t>
            </a:r>
            <a:endParaRPr lang="en-US" altLang="zh-TW" sz="2400" spc="300" dirty="0" smtClean="0">
              <a:latin typeface="+mn-ea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　　　　定時播放老人以前的照片或兒女的照片給</a:t>
            </a:r>
            <a:endParaRPr lang="en-US" altLang="zh-TW" sz="2400" spc="300" dirty="0" smtClean="0">
              <a:latin typeface="+mn-ea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　　　　他看，延緩失智的速度。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病人有事要找護士卻找不到人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      解決辦法</a:t>
            </a:r>
            <a:r>
              <a:rPr lang="en-US" altLang="zh-TW" sz="2400" spc="300" dirty="0" smtClean="0">
                <a:latin typeface="+mn-ea"/>
              </a:rPr>
              <a:t>: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zh-TW" altLang="en-US" sz="2400" spc="300" dirty="0" smtClean="0">
                <a:latin typeface="+mn-ea"/>
              </a:rPr>
              <a:t>　　　　對著機器比某個手勢或說話就能偵測到。</a:t>
            </a:r>
            <a:endParaRPr lang="zh-TW" altLang="en-US" sz="2400" spc="300" dirty="0"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系統設計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pc="300" dirty="0" smtClean="0"/>
              <a:t>　　以個人化為中心的雲端管理服務平台模式下，結合遠端建康管理儀器感測系統、第二代醫療資訊系統、無線辨識系統 </a:t>
            </a:r>
            <a:r>
              <a:rPr lang="en-US" altLang="zh-TW" spc="300" dirty="0" smtClean="0"/>
              <a:t>(RFID) </a:t>
            </a:r>
            <a:r>
              <a:rPr lang="zh-TW" altLang="en-US" spc="300" dirty="0" smtClean="0"/>
              <a:t>以應用於醫療健康領域</a:t>
            </a:r>
            <a:r>
              <a:rPr lang="zh-TW" altLang="en-US" b="1" dirty="0" smtClean="0"/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1F040F-C38E-4061-B286-FFD0007D220F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系統特色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2400" spc="300" dirty="0">
                <a:latin typeface="+mn-ea"/>
              </a:rPr>
              <a:t>高效率─</a:t>
            </a:r>
            <a:r>
              <a:rPr lang="en-US" sz="2400" spc="300" dirty="0">
                <a:latin typeface="+mn-ea"/>
              </a:rPr>
              <a:t>24</a:t>
            </a:r>
            <a:r>
              <a:rPr lang="zh-TW" altLang="en-US" sz="2400" spc="300" dirty="0">
                <a:latin typeface="+mn-ea"/>
              </a:rPr>
              <a:t>小時自動偵測，實時通報。</a:t>
            </a:r>
            <a:r>
              <a:rPr lang="en-US" sz="2400" spc="300" dirty="0">
                <a:latin typeface="+mn-ea"/>
              </a:rPr>
              <a:t/>
            </a:r>
            <a:br>
              <a:rPr lang="en-US" sz="2400" spc="300" dirty="0">
                <a:latin typeface="+mn-ea"/>
              </a:rPr>
            </a:br>
            <a:endParaRPr lang="en-US" sz="2400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省</a:t>
            </a:r>
            <a:r>
              <a:rPr lang="zh-TW" altLang="en-US" sz="2400" spc="300" dirty="0">
                <a:latin typeface="+mn-ea"/>
              </a:rPr>
              <a:t>人力─事發當下立即通報醫護人員，隨時</a:t>
            </a:r>
            <a:r>
              <a:rPr lang="zh-TW" altLang="en-US" sz="2400" spc="300" dirty="0" smtClean="0">
                <a:latin typeface="+mn-ea"/>
              </a:rPr>
              <a:t>掌握</a:t>
            </a:r>
            <a:r>
              <a:rPr lang="zh-TW" altLang="en-US" sz="2400" spc="300" dirty="0">
                <a:latin typeface="+mn-ea"/>
              </a:rPr>
              <a:t>病患狀況，減少巡房次數。</a:t>
            </a:r>
            <a:r>
              <a:rPr lang="en-US" sz="2400" spc="300" dirty="0">
                <a:latin typeface="+mn-ea"/>
              </a:rPr>
              <a:t/>
            </a:r>
            <a:br>
              <a:rPr lang="en-US" sz="2400" spc="300" dirty="0">
                <a:latin typeface="+mn-ea"/>
              </a:rPr>
            </a:br>
            <a:endParaRPr lang="en-US" sz="2400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易</a:t>
            </a:r>
            <a:r>
              <a:rPr lang="zh-TW" altLang="en-US" sz="2400" spc="300" dirty="0">
                <a:latin typeface="+mn-ea"/>
              </a:rPr>
              <a:t>控管─系統自動將影像分類管理，方便人員調閱。</a:t>
            </a:r>
            <a:r>
              <a:rPr lang="en-US" sz="2400" spc="300" dirty="0">
                <a:latin typeface="+mn-ea"/>
              </a:rPr>
              <a:t/>
            </a:r>
            <a:br>
              <a:rPr lang="en-US" sz="2400" spc="300" dirty="0">
                <a:latin typeface="+mn-ea"/>
              </a:rPr>
            </a:br>
            <a:endParaRPr lang="en-US" sz="2400" spc="3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spc="300" dirty="0" smtClean="0">
                <a:latin typeface="+mn-ea"/>
              </a:rPr>
              <a:t>更</a:t>
            </a:r>
            <a:r>
              <a:rPr lang="zh-TW" altLang="en-US" sz="2400" spc="300" dirty="0">
                <a:latin typeface="+mn-ea"/>
              </a:rPr>
              <a:t>安全─防止醫護人員疲憊、脫崗而造成意外。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pPr>
              <a:buNone/>
            </a:pPr>
            <a:endParaRPr lang="en-US" altLang="zh-TW" sz="18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1800" dirty="0" smtClean="0"/>
              <a:t>窒息</a:t>
            </a:r>
            <a:r>
              <a:rPr lang="zh-TW" altLang="en-US" sz="1800" dirty="0"/>
              <a:t>偵測</a:t>
            </a:r>
            <a:r>
              <a:rPr lang="en-US" sz="1800" dirty="0"/>
              <a:t>:(</a:t>
            </a:r>
            <a:r>
              <a:rPr lang="zh-TW" altLang="en-US" sz="1800" dirty="0"/>
              <a:t>床頭上方會偵測到</a:t>
            </a:r>
            <a:r>
              <a:rPr lang="en-US" sz="1800" dirty="0" smtClean="0"/>
              <a:t>)</a:t>
            </a:r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pPr>
              <a:buNone/>
            </a:pPr>
            <a:endParaRPr lang="en-US" sz="1800" dirty="0" smtClean="0"/>
          </a:p>
          <a:p>
            <a:r>
              <a:rPr lang="zh-TW" altLang="en-US" sz="1800" dirty="0"/>
              <a:t>異常偵測</a:t>
            </a:r>
            <a:r>
              <a:rPr lang="en-US" sz="1800" dirty="0"/>
              <a:t>:(</a:t>
            </a:r>
            <a:r>
              <a:rPr lang="zh-TW" altLang="en-US" sz="1800" dirty="0"/>
              <a:t>床頭後方會偵測到</a:t>
            </a:r>
            <a:r>
              <a:rPr lang="en-US" sz="1800" dirty="0"/>
              <a:t>)</a:t>
            </a:r>
            <a:endParaRPr lang="en-US" sz="1800" dirty="0" smtClean="0"/>
          </a:p>
          <a:p>
            <a:endParaRPr lang="zh-TW" altLang="en-US" sz="1800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5" name="圖片 4" descr="222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1412776"/>
            <a:ext cx="3800475" cy="197167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37909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221088"/>
            <a:ext cx="37909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44444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0" y="4221088"/>
            <a:ext cx="3800475" cy="19621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endParaRPr lang="en-US" altLang="zh-TW" sz="1800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sz="1800" dirty="0" smtClean="0"/>
              <a:t>跌倒</a:t>
            </a:r>
            <a:r>
              <a:rPr lang="zh-TW" altLang="en-US" sz="1800" dirty="0"/>
              <a:t>偵測</a:t>
            </a:r>
            <a:r>
              <a:rPr lang="en-US" sz="1800" dirty="0"/>
              <a:t>:(</a:t>
            </a:r>
            <a:r>
              <a:rPr lang="zh-TW" altLang="en-US" sz="1800" dirty="0"/>
              <a:t>床頭後方會偵測到</a:t>
            </a:r>
            <a:r>
              <a:rPr lang="en-US" sz="1800" dirty="0"/>
              <a:t>)</a:t>
            </a:r>
            <a:endParaRPr lang="zh-TW" altLang="en-US" sz="18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8</a:t>
            </a:fld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928934"/>
            <a:ext cx="38004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666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4876" y="2928934"/>
            <a:ext cx="3819525" cy="19621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18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使用方法及</a:t>
            </a:r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原理</a:t>
            </a:r>
            <a:endParaRPr lang="zh-TW" altLang="en-US" sz="4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TW" altLang="en-US" sz="1800" dirty="0">
                <a:latin typeface="+mn-ea"/>
              </a:rPr>
              <a:t>病患起身、下床偵測</a:t>
            </a:r>
            <a:r>
              <a:rPr lang="en-US" sz="1800" dirty="0">
                <a:latin typeface="+mn-ea"/>
              </a:rPr>
              <a:t>: </a:t>
            </a:r>
            <a:r>
              <a:rPr lang="zh-TW" altLang="en-US" sz="1800" dirty="0">
                <a:latin typeface="+mn-ea"/>
              </a:rPr>
              <a:t>病患起身，離開床舖時，系統自動通知醫護人員</a:t>
            </a:r>
            <a:r>
              <a:rPr lang="zh-TW" altLang="en-US" sz="1800" dirty="0" smtClean="0">
                <a:latin typeface="+mn-ea"/>
              </a:rPr>
              <a:t>。</a:t>
            </a:r>
            <a:endParaRPr lang="en-US" altLang="zh-TW" sz="18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zh-TW" sz="1800" b="1" dirty="0"/>
          </a:p>
          <a:p>
            <a:pPr>
              <a:buFont typeface="Wingdings" pitchFamily="2" charset="2"/>
              <a:buChar char="Ø"/>
            </a:pPr>
            <a:endParaRPr lang="en-US" altLang="zh-TW" sz="1800" b="1" dirty="0" smtClean="0"/>
          </a:p>
          <a:p>
            <a:pPr>
              <a:buFont typeface="Wingdings" pitchFamily="2" charset="2"/>
              <a:buChar char="Ø"/>
            </a:pPr>
            <a:endParaRPr lang="en-US" altLang="zh-TW" sz="1800" b="1" dirty="0"/>
          </a:p>
          <a:p>
            <a:pPr>
              <a:buFont typeface="Wingdings" pitchFamily="2" charset="2"/>
              <a:buChar char="Ø"/>
            </a:pPr>
            <a:endParaRPr lang="en-US" altLang="zh-TW" sz="1800" b="1" dirty="0" smtClean="0"/>
          </a:p>
          <a:p>
            <a:pPr>
              <a:buFont typeface="Wingdings" pitchFamily="2" charset="2"/>
              <a:buChar char="Ø"/>
            </a:pPr>
            <a:endParaRPr lang="en-US" altLang="zh-TW" sz="1800" b="1" dirty="0"/>
          </a:p>
          <a:p>
            <a:pPr>
              <a:buFont typeface="Wingdings" pitchFamily="2" charset="2"/>
              <a:buChar char="Ø"/>
            </a:pPr>
            <a:endParaRPr lang="en-US" altLang="zh-TW" sz="1800" b="1" dirty="0" smtClean="0"/>
          </a:p>
          <a:p>
            <a:pPr>
              <a:buFont typeface="Wingdings" pitchFamily="2" charset="2"/>
              <a:buChar char="Ø"/>
            </a:pPr>
            <a:endParaRPr lang="en-US" altLang="zh-TW" sz="1800" b="1" dirty="0"/>
          </a:p>
          <a:p>
            <a:pPr>
              <a:buFont typeface="Wingdings" pitchFamily="2" charset="2"/>
              <a:buChar char="Ø"/>
            </a:pPr>
            <a:r>
              <a:rPr lang="zh-TW" altLang="en-US" sz="1600" dirty="0">
                <a:latin typeface="+mn-ea"/>
              </a:rPr>
              <a:t>病患如廁、離房過久偵測</a:t>
            </a:r>
            <a:r>
              <a:rPr lang="en-US" sz="1600" dirty="0">
                <a:latin typeface="+mn-ea"/>
              </a:rPr>
              <a:t>: </a:t>
            </a:r>
            <a:r>
              <a:rPr lang="zh-TW" altLang="en-US" sz="1600" dirty="0">
                <a:latin typeface="+mn-ea"/>
              </a:rPr>
              <a:t>病患單獨如廁、離開病房過久時，系統自動通知醫護人員。</a:t>
            </a:r>
            <a:endParaRPr lang="zh-TW" altLang="en-US" sz="1600" b="1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481F040F-C38E-4061-B286-FFD0007D220F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4" name="圖片 3" descr="病人起身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1857364"/>
            <a:ext cx="2076450" cy="2076450"/>
          </a:xfrm>
          <a:prstGeom prst="rect">
            <a:avLst/>
          </a:prstGeom>
        </p:spPr>
      </p:pic>
      <p:pic>
        <p:nvPicPr>
          <p:cNvPr id="5" name="圖片 4" descr="離床過久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24" y="4500570"/>
            <a:ext cx="2066925" cy="206692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</TotalTime>
  <Words>508</Words>
  <Application>Microsoft Office PowerPoint</Application>
  <PresentationFormat>如螢幕大小 (4:3)</PresentationFormat>
  <Paragraphs>102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壁窗</vt:lpstr>
      <vt:lpstr>組員:吳建逸、吳俊磊、何耀文、尤四海、李羽書、岑育恩 </vt:lpstr>
      <vt:lpstr>摘要</vt:lpstr>
      <vt:lpstr>動機目的</vt:lpstr>
      <vt:lpstr>投影片 4</vt:lpstr>
      <vt:lpstr>系統設計</vt:lpstr>
      <vt:lpstr>系統特色</vt:lpstr>
      <vt:lpstr> </vt:lpstr>
      <vt:lpstr> </vt:lpstr>
      <vt:lpstr>使用方法及原理</vt:lpstr>
      <vt:lpstr> </vt:lpstr>
      <vt:lpstr> </vt:lpstr>
      <vt:lpstr>實作進度規劃</vt:lpstr>
      <vt:lpstr>預期的成果</vt:lpstr>
      <vt:lpstr>參考文獻</vt:lpstr>
    </vt:vector>
  </TitlesOfParts>
  <Company>Test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組員:吳建逸、吳俊磊、何耀文、尤四海、李羽書、岑育恩 </dc:title>
  <dc:creator>abc</dc:creator>
  <cp:lastModifiedBy>YSL</cp:lastModifiedBy>
  <cp:revision>12</cp:revision>
  <dcterms:created xsi:type="dcterms:W3CDTF">2013-10-30T15:14:01Z</dcterms:created>
  <dcterms:modified xsi:type="dcterms:W3CDTF">2013-10-30T16:40:23Z</dcterms:modified>
</cp:coreProperties>
</file>