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notesMasterIdLst>
    <p:notesMasterId r:id="rId16"/>
  </p:notesMasterIdLst>
  <p:sldIdLst>
    <p:sldId id="256" r:id="rId2"/>
    <p:sldId id="257" r:id="rId3"/>
    <p:sldId id="258" r:id="rId4"/>
    <p:sldId id="268" r:id="rId5"/>
    <p:sldId id="269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83" autoAdjust="0"/>
    <p:restoredTop sz="94660"/>
  </p:normalViewPr>
  <p:slideViewPr>
    <p:cSldViewPr>
      <p:cViewPr varScale="1">
        <p:scale>
          <a:sx n="85" d="100"/>
          <a:sy n="85" d="100"/>
        </p:scale>
        <p:origin x="-153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F46496-F266-4FBF-B316-56CBB6F1FD9C}" type="datetimeFigureOut">
              <a:rPr lang="zh-TW" altLang="en-US" smtClean="0"/>
              <a:pPr/>
              <a:t>2013/10/31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ADB8A1-5AC7-4BF3-B18D-9FF5646E29F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DB8A1-5AC7-4BF3-B18D-9FF5646E29FC}" type="slidenum">
              <a:rPr lang="zh-TW" altLang="en-US" smtClean="0"/>
              <a:pPr/>
              <a:t>1</a:t>
            </a:fld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28" name="日期版面配置區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CFF10A9-A389-4301-86A4-064166AF1970}" type="datetime1">
              <a:rPr lang="zh-TW" altLang="en-US" smtClean="0"/>
              <a:pPr/>
              <a:t>2013/10/31</a:t>
            </a:fld>
            <a:endParaRPr lang="zh-TW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10" name="矩形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矩形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矩形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直線接點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直線接點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直線接點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矩形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橢圓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橢圓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橢圓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橢圓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橢圓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481F040F-C38E-4061-B286-FFD0007D220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E5E97-4780-40B9-A919-4221D128210C}" type="datetime1">
              <a:rPr lang="zh-TW" altLang="en-US" smtClean="0"/>
              <a:pPr/>
              <a:t>2013/10/31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F040F-C38E-4061-B286-FFD0007D220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CB2DC-8B68-4892-9B03-8D3F869437A9}" type="datetime1">
              <a:rPr lang="zh-TW" altLang="en-US" smtClean="0"/>
              <a:pPr/>
              <a:t>2013/10/31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F040F-C38E-4061-B286-FFD0007D220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DABB03F-88C8-4EE7-9277-FCCAA2D8E06C}" type="datetime1">
              <a:rPr lang="zh-TW" altLang="en-US" smtClean="0"/>
              <a:pPr/>
              <a:t>2013/10/31</a:t>
            </a:fld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81F040F-C38E-4061-B286-FFD0007D220F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8DBCDF8F-3994-40E4-979E-C35C52E0C3A6}" type="datetime1">
              <a:rPr lang="zh-TW" altLang="en-US" smtClean="0"/>
              <a:pPr/>
              <a:t>2013/10/31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9" name="矩形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矩形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直線接點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直線接點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矩形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橢圓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橢圓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橢圓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橢圓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橢圓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直線接點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481F040F-C38E-4061-B286-FFD0007D220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EA5F1-CD40-4A38-8B58-83042DC7126B}" type="datetime1">
              <a:rPr lang="zh-TW" altLang="en-US" smtClean="0"/>
              <a:pPr/>
              <a:t>2013/10/31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F040F-C38E-4061-B286-FFD0007D220F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F67E1-7857-4BBE-8775-856F8C86B0B9}" type="datetime1">
              <a:rPr lang="zh-TW" altLang="en-US" smtClean="0"/>
              <a:pPr/>
              <a:t>2013/10/31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F040F-C38E-4061-B286-FFD0007D220F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3" name="內容版面配置區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2" name="文字版面配置區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14" name="文字版面配置區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6" name="日期版面配置區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224B7C2-0131-4894-996D-976DD2B0A688}" type="datetime1">
              <a:rPr lang="zh-TW" altLang="en-US" smtClean="0"/>
              <a:pPr/>
              <a:t>2013/10/31</a:t>
            </a:fld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81F040F-C38E-4061-B286-FFD0007D220F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C311D-FB4D-4F41-A02A-3E0C36418D9C}" type="datetime1">
              <a:rPr lang="zh-TW" altLang="en-US" smtClean="0"/>
              <a:pPr/>
              <a:t>2013/10/31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F040F-C38E-4061-B286-FFD0007D220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8" name="直線接點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橢圓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內容版面配置區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1" name="日期版面配置區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EFC22C10-AFBB-4E83-B564-7AD8BEB40480}" type="datetime1">
              <a:rPr lang="zh-TW" altLang="en-US" smtClean="0"/>
              <a:pPr/>
              <a:t>2013/10/31</a:t>
            </a:fld>
            <a:endParaRPr lang="zh-TW" altLang="en-US"/>
          </a:p>
        </p:txBody>
      </p:sp>
      <p:sp>
        <p:nvSpPr>
          <p:cNvPr id="22" name="投影片編號版面配置區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81F040F-C38E-4061-B286-FFD0007D220F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3" name="頁尾版面配置區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橢圓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矩形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線接點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直線接點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直線接點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日期版面配置區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26D809D-658C-488F-B770-DE317F1915A3}" type="datetime1">
              <a:rPr lang="zh-TW" altLang="en-US" smtClean="0"/>
              <a:pPr/>
              <a:t>2013/10/31</a:t>
            </a:fld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81F040F-C38E-4061-B286-FFD0007D220F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1" name="頁尾版面配置區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07DEC8EB-E4AB-4B64-BEAD-F56AEB83A459}" type="datetime1">
              <a:rPr lang="zh-TW" altLang="en-US" smtClean="0"/>
              <a:pPr/>
              <a:t>2013/10/31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矩形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橢圓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81F040F-C38E-4061-B286-FFD0007D220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doffice.ndhu.edu.tw/ezfiles/5/1005/img/2042/101T924.pdf" TargetMode="External"/><Relationship Id="rId2" Type="http://schemas.openxmlformats.org/officeDocument/2006/relationships/hyperlink" Target="http://www.utechzone.com.tw/webc/html_eye/products/show.aspx?pid=74&amp;kid=118,119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42910" y="4500570"/>
            <a:ext cx="7772400" cy="1470025"/>
          </a:xfrm>
        </p:spPr>
        <p:txBody>
          <a:bodyPr>
            <a:normAutofit/>
          </a:bodyPr>
          <a:lstStyle/>
          <a:p>
            <a:r>
              <a:rPr lang="zh-TW" altLang="en-US" sz="2000" dirty="0" smtClean="0">
                <a:latin typeface="+mn-ea"/>
                <a:ea typeface="+mn-ea"/>
              </a:rPr>
              <a:t>組員</a:t>
            </a:r>
            <a:r>
              <a:rPr lang="en-US" altLang="zh-TW" sz="2000" dirty="0" smtClean="0">
                <a:latin typeface="+mn-ea"/>
                <a:ea typeface="+mn-ea"/>
              </a:rPr>
              <a:t>:</a:t>
            </a:r>
            <a:r>
              <a:rPr lang="zh-TW" altLang="en-US" sz="2000" dirty="0" smtClean="0">
                <a:latin typeface="+mn-ea"/>
                <a:ea typeface="+mn-ea"/>
              </a:rPr>
              <a:t>吳建逸、吳俊磊、何耀文、尤四海、李羽書、岑育恩</a:t>
            </a:r>
            <a:r>
              <a:rPr lang="zh-TW" altLang="en-US" sz="2400" dirty="0" smtClean="0"/>
              <a:t/>
            </a:r>
            <a:br>
              <a:rPr lang="zh-TW" altLang="en-US" sz="2400" dirty="0" smtClean="0"/>
            </a:br>
            <a:endParaRPr lang="zh-TW" altLang="en-US" sz="240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214414" y="857232"/>
            <a:ext cx="6400800" cy="1752600"/>
          </a:xfrm>
        </p:spPr>
        <p:txBody>
          <a:bodyPr>
            <a:normAutofit/>
          </a:bodyPr>
          <a:lstStyle/>
          <a:p>
            <a:r>
              <a:rPr lang="zh-TW" altLang="en-US" sz="4000" dirty="0" smtClean="0">
                <a:latin typeface="+mn-ea"/>
              </a:rPr>
              <a:t>第七組</a:t>
            </a:r>
            <a:endParaRPr lang="zh-TW" altLang="en-US" sz="4000" dirty="0">
              <a:latin typeface="+mn-ea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F040F-C38E-4061-B286-FFD0007D220F}" type="slidenum">
              <a:rPr lang="zh-TW" altLang="en-US" smtClean="0"/>
              <a:pPr/>
              <a:t>1</a:t>
            </a:fld>
            <a:endParaRPr lang="zh-TW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 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457200" y="285728"/>
            <a:ext cx="8229600" cy="5840435"/>
          </a:xfrm>
        </p:spPr>
        <p:txBody>
          <a:bodyPr>
            <a:normAutofit/>
          </a:bodyPr>
          <a:lstStyle/>
          <a:p>
            <a:endParaRPr lang="en-US" altLang="zh-TW" sz="2000" dirty="0" smtClean="0"/>
          </a:p>
          <a:p>
            <a:endParaRPr lang="en-US" altLang="zh-TW" sz="2000" dirty="0" smtClean="0"/>
          </a:p>
          <a:p>
            <a:endParaRPr lang="en-US" altLang="zh-TW" sz="2000" dirty="0" smtClean="0"/>
          </a:p>
          <a:p>
            <a:r>
              <a:rPr lang="zh-TW" altLang="en-US" sz="2000" dirty="0" smtClean="0">
                <a:latin typeface="+mn-ea"/>
              </a:rPr>
              <a:t>蒙</a:t>
            </a:r>
            <a:r>
              <a:rPr lang="zh-TW" altLang="en-US" sz="2000" dirty="0">
                <a:latin typeface="+mn-ea"/>
              </a:rPr>
              <a:t>臉、窒息偵測</a:t>
            </a:r>
            <a:r>
              <a:rPr lang="en-US" sz="2000" dirty="0">
                <a:latin typeface="+mn-ea"/>
              </a:rPr>
              <a:t>: </a:t>
            </a:r>
            <a:r>
              <a:rPr lang="zh-TW" altLang="en-US" sz="2000" dirty="0">
                <a:latin typeface="+mn-ea"/>
              </a:rPr>
              <a:t>病患有棉被蒙臉、翻身趴睡、或頭卡在床沿等可能導致窒息狀況發生時，系統自動通報醫護人員</a:t>
            </a:r>
            <a:r>
              <a:rPr lang="zh-TW" altLang="en-US" sz="2000" dirty="0" smtClean="0">
                <a:latin typeface="+mn-ea"/>
              </a:rPr>
              <a:t>。</a:t>
            </a:r>
            <a:endParaRPr lang="en-US" altLang="zh-TW" sz="2000" dirty="0" smtClean="0">
              <a:latin typeface="+mn-ea"/>
            </a:endParaRPr>
          </a:p>
          <a:p>
            <a:endParaRPr lang="en-US" altLang="zh-TW" sz="2000" dirty="0"/>
          </a:p>
          <a:p>
            <a:endParaRPr lang="en-US" altLang="zh-TW" sz="2000" dirty="0" smtClean="0"/>
          </a:p>
          <a:p>
            <a:endParaRPr lang="en-US" altLang="zh-TW" sz="2000" dirty="0"/>
          </a:p>
          <a:p>
            <a:endParaRPr lang="en-US" altLang="zh-TW" sz="2000" dirty="0" smtClean="0"/>
          </a:p>
          <a:p>
            <a:pPr>
              <a:buNone/>
            </a:pPr>
            <a:endParaRPr lang="en-US" altLang="zh-TW" sz="2000" dirty="0" smtClean="0"/>
          </a:p>
          <a:p>
            <a:pPr>
              <a:buNone/>
            </a:pPr>
            <a:endParaRPr lang="en-US" altLang="zh-TW" sz="2000" dirty="0" smtClean="0"/>
          </a:p>
          <a:p>
            <a:r>
              <a:rPr lang="zh-TW" altLang="en-US" sz="2000" dirty="0">
                <a:latin typeface="+mn-ea"/>
              </a:rPr>
              <a:t>跌倒偵測</a:t>
            </a:r>
            <a:r>
              <a:rPr lang="en-US" sz="2000" dirty="0">
                <a:latin typeface="+mn-ea"/>
              </a:rPr>
              <a:t>: </a:t>
            </a:r>
            <a:r>
              <a:rPr lang="zh-TW" altLang="en-US" sz="2000" dirty="0">
                <a:latin typeface="+mn-ea"/>
              </a:rPr>
              <a:t>病患不慎跌倒或跌落下床時，系統自動發出警報。</a:t>
            </a:r>
          </a:p>
          <a:p>
            <a:endParaRPr lang="zh-TW" altLang="en-US" sz="2000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81F040F-C38E-4061-B286-FFD0007D220F}" type="slidenum">
              <a:rPr lang="zh-TW" altLang="en-US" smtClean="0"/>
              <a:pPr/>
              <a:t>10</a:t>
            </a:fld>
            <a:endParaRPr lang="zh-TW" altLang="en-US"/>
          </a:p>
        </p:txBody>
      </p:sp>
      <p:pic>
        <p:nvPicPr>
          <p:cNvPr id="4" name="圖片 3" descr="摀住口鼻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57224" y="2143117"/>
            <a:ext cx="2066925" cy="1928826"/>
          </a:xfrm>
          <a:prstGeom prst="rect">
            <a:avLst/>
          </a:prstGeom>
        </p:spPr>
      </p:pic>
      <p:pic>
        <p:nvPicPr>
          <p:cNvPr id="5" name="圖片 4" descr="病人跌床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85786" y="4714875"/>
            <a:ext cx="2143125" cy="2000273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 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457200" y="285728"/>
            <a:ext cx="8229600" cy="5840435"/>
          </a:xfrm>
        </p:spPr>
        <p:txBody>
          <a:bodyPr>
            <a:normAutofit/>
          </a:bodyPr>
          <a:lstStyle/>
          <a:p>
            <a:endParaRPr lang="en-US" altLang="zh-TW" sz="2000" dirty="0" smtClean="0"/>
          </a:p>
          <a:p>
            <a:endParaRPr lang="en-US" altLang="zh-TW" sz="2000" dirty="0" smtClean="0"/>
          </a:p>
          <a:p>
            <a:endParaRPr lang="en-US" altLang="zh-TW" sz="2000" dirty="0" smtClean="0"/>
          </a:p>
          <a:p>
            <a:endParaRPr lang="en-US" altLang="zh-TW" sz="2000" dirty="0" smtClean="0"/>
          </a:p>
          <a:p>
            <a:pPr>
              <a:buFont typeface="Wingdings" pitchFamily="2" charset="2"/>
              <a:buChar char="Ø"/>
            </a:pPr>
            <a:r>
              <a:rPr lang="zh-TW" altLang="en-US" sz="2000" dirty="0" smtClean="0">
                <a:latin typeface="+mn-ea"/>
              </a:rPr>
              <a:t>靜態</a:t>
            </a:r>
            <a:r>
              <a:rPr lang="zh-TW" altLang="en-US" sz="2000" dirty="0">
                <a:latin typeface="+mn-ea"/>
              </a:rPr>
              <a:t>偵測</a:t>
            </a:r>
            <a:r>
              <a:rPr lang="en-US" sz="2000" dirty="0">
                <a:latin typeface="+mn-ea"/>
              </a:rPr>
              <a:t>: </a:t>
            </a:r>
            <a:r>
              <a:rPr lang="zh-TW" altLang="en-US" sz="2000" dirty="0">
                <a:latin typeface="+mn-ea"/>
              </a:rPr>
              <a:t>若病患維持同一姿勢過久不動，系統自動通知醫護人員。</a:t>
            </a: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81F040F-C38E-4061-B286-FFD0007D220F}" type="slidenum">
              <a:rPr lang="zh-TW" altLang="en-US" smtClean="0"/>
              <a:pPr/>
              <a:t>11</a:t>
            </a:fld>
            <a:endParaRPr lang="zh-TW" altLang="en-US"/>
          </a:p>
        </p:txBody>
      </p:sp>
      <p:pic>
        <p:nvPicPr>
          <p:cNvPr id="4" name="圖片 3" descr="靜態偵測-過久不動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28662" y="2500306"/>
            <a:ext cx="2133600" cy="21336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48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</a:rPr>
              <a:t>實作進度規劃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zh-TW" altLang="en-US" sz="2400" dirty="0">
                <a:latin typeface="+mn-ea"/>
              </a:rPr>
              <a:t>輪班制</a:t>
            </a:r>
            <a:r>
              <a:rPr lang="zh-TW" altLang="en-US" sz="2400" dirty="0" smtClean="0">
                <a:latin typeface="+mn-ea"/>
              </a:rPr>
              <a:t>的，就算</a:t>
            </a:r>
            <a:r>
              <a:rPr lang="zh-TW" altLang="en-US" sz="2400" dirty="0">
                <a:latin typeface="+mn-ea"/>
              </a:rPr>
              <a:t>不在現場也</a:t>
            </a:r>
            <a:r>
              <a:rPr lang="zh-TW" altLang="en-US" sz="2400" dirty="0" smtClean="0">
                <a:latin typeface="+mn-ea"/>
              </a:rPr>
              <a:t>可以</a:t>
            </a:r>
            <a:r>
              <a:rPr lang="zh-TW" altLang="en-US" dirty="0">
                <a:latin typeface="+mn-ea"/>
              </a:rPr>
              <a:t>，</a:t>
            </a:r>
            <a:r>
              <a:rPr lang="zh-TW" altLang="en-US" sz="2400" dirty="0" smtClean="0">
                <a:latin typeface="+mn-ea"/>
              </a:rPr>
              <a:t>但</a:t>
            </a:r>
            <a:r>
              <a:rPr lang="zh-TW" altLang="en-US" sz="2400" dirty="0">
                <a:latin typeface="+mn-ea"/>
              </a:rPr>
              <a:t>不能離太</a:t>
            </a:r>
            <a:r>
              <a:rPr lang="zh-TW" altLang="en-US" sz="2400" dirty="0" smtClean="0">
                <a:latin typeface="+mn-ea"/>
              </a:rPr>
              <a:t>遠</a:t>
            </a:r>
            <a:r>
              <a:rPr lang="zh-TW" altLang="en-US" dirty="0">
                <a:latin typeface="+mn-ea"/>
              </a:rPr>
              <a:t>，</a:t>
            </a:r>
            <a:r>
              <a:rPr lang="zh-TW" altLang="en-US" sz="2400" dirty="0" smtClean="0">
                <a:latin typeface="+mn-ea"/>
              </a:rPr>
              <a:t>一</a:t>
            </a:r>
            <a:r>
              <a:rPr lang="zh-TW" altLang="en-US" sz="2400" dirty="0">
                <a:latin typeface="+mn-ea"/>
              </a:rPr>
              <a:t>有狀況就能及時趕到的距離。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81F040F-C38E-4061-B286-FFD0007D220F}" type="slidenum">
              <a:rPr lang="zh-TW" altLang="en-US" smtClean="0"/>
              <a:pPr/>
              <a:t>12</a:t>
            </a:fld>
            <a:endParaRPr lang="zh-TW" alt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48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</a:rPr>
              <a:t>預期的成果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zh-TW" altLang="en-US" sz="2400" dirty="0">
                <a:latin typeface="+mn-ea"/>
              </a:rPr>
              <a:t>希望家家戶戶都能有類似的</a:t>
            </a:r>
            <a:r>
              <a:rPr lang="zh-TW" altLang="en-US" sz="2400" dirty="0" smtClean="0">
                <a:latin typeface="+mn-ea"/>
              </a:rPr>
              <a:t>功能，因為</a:t>
            </a:r>
            <a:r>
              <a:rPr lang="zh-TW" altLang="en-US" sz="2400" dirty="0">
                <a:latin typeface="+mn-ea"/>
              </a:rPr>
              <a:t>如果有老年人不願意住在</a:t>
            </a:r>
            <a:r>
              <a:rPr lang="zh-TW" altLang="en-US" sz="2400" dirty="0" smtClean="0">
                <a:latin typeface="+mn-ea"/>
              </a:rPr>
              <a:t>醫院</a:t>
            </a:r>
            <a:r>
              <a:rPr lang="zh-TW" altLang="en-US" dirty="0">
                <a:latin typeface="+mn-ea"/>
              </a:rPr>
              <a:t>，</a:t>
            </a:r>
            <a:r>
              <a:rPr lang="zh-TW" altLang="en-US" sz="2400" dirty="0" smtClean="0">
                <a:latin typeface="+mn-ea"/>
              </a:rPr>
              <a:t>那麼</a:t>
            </a:r>
            <a:r>
              <a:rPr lang="zh-TW" altLang="en-US" sz="2400" dirty="0">
                <a:latin typeface="+mn-ea"/>
              </a:rPr>
              <a:t>就很需要這樣的東西。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81F040F-C38E-4061-B286-FFD0007D220F}" type="slidenum">
              <a:rPr lang="zh-TW" altLang="en-US" smtClean="0"/>
              <a:pPr/>
              <a:t>13</a:t>
            </a:fld>
            <a:endParaRPr lang="zh-TW" alt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48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</a:rPr>
              <a:t>參考文獻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 anchor="ctr"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zh-TW" altLang="en-US" sz="2000" spc="300" dirty="0"/>
              <a:t>由田新技</a:t>
            </a:r>
            <a:r>
              <a:rPr lang="zh-TW" altLang="en-US" sz="2000" spc="300" dirty="0" smtClean="0"/>
              <a:t>股份有限公司</a:t>
            </a:r>
            <a:r>
              <a:rPr lang="en-US" sz="2000" spc="300" dirty="0"/>
              <a:t>-</a:t>
            </a:r>
            <a:r>
              <a:rPr lang="zh-TW" altLang="en-US" sz="2000" spc="300" dirty="0"/>
              <a:t>守護</a:t>
            </a:r>
            <a:r>
              <a:rPr lang="zh-TW" altLang="en-US" sz="2000" spc="300" dirty="0" smtClean="0"/>
              <a:t>寶</a:t>
            </a:r>
            <a:endParaRPr lang="en-US" altLang="zh-TW" sz="2000" spc="300" dirty="0" smtClean="0"/>
          </a:p>
          <a:p>
            <a:pPr>
              <a:buFont typeface="Wingdings" pitchFamily="2" charset="2"/>
              <a:buChar char="Ø"/>
            </a:pPr>
            <a:r>
              <a:rPr lang="zh-TW" altLang="en-US" sz="2000" spc="300" dirty="0"/>
              <a:t>網址</a:t>
            </a:r>
            <a:r>
              <a:rPr lang="en-US" sz="2000" spc="300" dirty="0"/>
              <a:t>: </a:t>
            </a:r>
            <a:r>
              <a:rPr lang="en-US" altLang="zh-TW" sz="2000" dirty="0" smtClean="0">
                <a:hlinkClick r:id="rId2"/>
              </a:rPr>
              <a:t>http://www.utechzone.com.tw/webc/html_eye/products/show.aspx?pid=74&amp;kid=118,119</a:t>
            </a:r>
            <a:endParaRPr lang="en-US" altLang="zh-TW" sz="2000" dirty="0" smtClean="0"/>
          </a:p>
          <a:p>
            <a:pPr>
              <a:buFont typeface="Wingdings" pitchFamily="2" charset="2"/>
              <a:buChar char="Ø"/>
            </a:pPr>
            <a:endParaRPr lang="en-US" altLang="zh-TW" sz="2000" dirty="0" smtClean="0"/>
          </a:p>
          <a:p>
            <a:pPr>
              <a:buFont typeface="Wingdings" pitchFamily="2" charset="2"/>
              <a:buChar char="Ø"/>
            </a:pPr>
            <a:r>
              <a:rPr lang="zh-TW" altLang="en-US" sz="2000" dirty="0" smtClean="0"/>
              <a:t>人性化老人生活與照護之智慧型設計發展與實現研究</a:t>
            </a:r>
            <a:endParaRPr lang="en-US" altLang="zh-TW" sz="2000" dirty="0" smtClean="0"/>
          </a:p>
          <a:p>
            <a:pPr>
              <a:buFont typeface="Wingdings" pitchFamily="2" charset="2"/>
              <a:buChar char="Ø"/>
            </a:pPr>
            <a:r>
              <a:rPr lang="zh-TW" altLang="en-US" sz="2000" dirty="0" smtClean="0"/>
              <a:t>網址</a:t>
            </a:r>
            <a:endParaRPr lang="en-US" altLang="zh-TW" sz="2000" dirty="0" smtClean="0"/>
          </a:p>
          <a:p>
            <a:pPr>
              <a:buFont typeface="Wingdings" pitchFamily="2" charset="2"/>
              <a:buChar char="Ø"/>
            </a:pPr>
            <a:r>
              <a:rPr lang="en-US" altLang="zh-TW" sz="2000" smtClean="0">
                <a:hlinkClick r:id="rId3"/>
              </a:rPr>
              <a:t>http://www.rdoffice.ndhu.edu.tw/ezfiles/5/1005/img/2042/101T924.pdf</a:t>
            </a:r>
            <a:endParaRPr lang="en-US" altLang="zh-TW" sz="2000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81F040F-C38E-4061-B286-FFD0007D220F}" type="slidenum">
              <a:rPr lang="zh-TW" altLang="en-US" smtClean="0"/>
              <a:pPr/>
              <a:t>14</a:t>
            </a:fld>
            <a:endParaRPr lang="zh-TW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4800" b="1" dirty="0">
                <a:solidFill>
                  <a:schemeClr val="accent5">
                    <a:lumMod val="50000"/>
                  </a:schemeClr>
                </a:solidFill>
                <a:latin typeface="+mj-ea"/>
              </a:rPr>
              <a:t>摘要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611560" y="1772816"/>
            <a:ext cx="7467600" cy="3981056"/>
          </a:xfrm>
        </p:spPr>
        <p:txBody>
          <a:bodyPr vert="horz" anchor="ctr"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zh-TW" altLang="en-US" sz="2400" dirty="0" smtClean="0"/>
              <a:t>         </a:t>
            </a:r>
            <a:r>
              <a:rPr lang="zh-TW" altLang="en-US" sz="2800" spc="600" dirty="0" smtClean="0"/>
              <a:t>現</a:t>
            </a:r>
            <a:r>
              <a:rPr lang="zh-TW" altLang="en-US" sz="2400" spc="600" dirty="0" smtClean="0"/>
              <a:t>今醫療環境缺乏護理人員，導致一位護士需同時看護許多病人，繁重的工作耗時耗力。 </a:t>
            </a:r>
            <a:endParaRPr lang="en-US" altLang="zh-TW" sz="2400" spc="600" dirty="0" smtClean="0"/>
          </a:p>
          <a:p>
            <a:pPr>
              <a:buFont typeface="Wingdings" pitchFamily="2" charset="2"/>
              <a:buChar char="Ø"/>
            </a:pPr>
            <a:r>
              <a:rPr lang="zh-TW" altLang="en-US" sz="2400" spc="600" dirty="0" smtClean="0"/>
              <a:t>「</a:t>
            </a:r>
            <a:r>
              <a:rPr lang="zh-TW" altLang="en-US" sz="2800" spc="600" dirty="0" smtClean="0"/>
              <a:t>智能醫療看護系統</a:t>
            </a:r>
            <a:r>
              <a:rPr lang="zh-TW" altLang="en-US" sz="2400" spc="600" dirty="0" smtClean="0"/>
              <a:t>」可自動偵測病患的各種異常狀況，並實時回報醫護人員，降低風險。</a:t>
            </a:r>
            <a:endParaRPr lang="zh-TW" altLang="en-US" sz="2400" spc="6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5"/>
          </p:nvPr>
        </p:nvSpPr>
        <p:spPr/>
        <p:txBody>
          <a:bodyPr>
            <a:normAutofit/>
          </a:bodyPr>
          <a:lstStyle/>
          <a:p>
            <a:fld id="{481F040F-C38E-4061-B286-FFD0007D220F}" type="slidenum">
              <a:rPr lang="zh-TW" altLang="en-US" smtClean="0"/>
              <a:pPr/>
              <a:t>2</a:t>
            </a:fld>
            <a:endParaRPr lang="zh-TW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01752" y="142852"/>
            <a:ext cx="8534400" cy="844700"/>
          </a:xfrm>
        </p:spPr>
        <p:txBody>
          <a:bodyPr>
            <a:noAutofit/>
          </a:bodyPr>
          <a:lstStyle/>
          <a:p>
            <a:pPr lvl="0" algn="ctr"/>
            <a:r>
              <a:rPr lang="zh-TW" altLang="en-US" sz="48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</a:rPr>
              <a:t>動機</a:t>
            </a:r>
            <a:r>
              <a:rPr lang="zh-TW" altLang="en-US" sz="48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</a:rPr>
              <a:t>目的</a:t>
            </a:r>
            <a:endParaRPr lang="zh-TW" altLang="en-US" sz="4800" b="1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  <a:ea typeface="+mn-ea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301752" y="1196752"/>
            <a:ext cx="8503920" cy="4902296"/>
          </a:xfrm>
        </p:spPr>
        <p:txBody>
          <a:bodyPr anchor="ctr"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zh-TW" altLang="en-US" spc="300" dirty="0" smtClean="0">
                <a:latin typeface="+mn-ea"/>
              </a:rPr>
              <a:t>     目前</a:t>
            </a:r>
            <a:r>
              <a:rPr lang="zh-TW" altLang="en-US" spc="300" dirty="0">
                <a:latin typeface="+mn-ea"/>
              </a:rPr>
              <a:t>台灣老年人越來越多，年輕人也因為薪水而要常常加班，導致無法給父母很完善的照顧以及陪伴，所以常常會把父母送到養護中心裡</a:t>
            </a:r>
            <a:r>
              <a:rPr lang="zh-TW" altLang="en-US" spc="300" dirty="0" smtClean="0">
                <a:latin typeface="+mn-ea"/>
              </a:rPr>
              <a:t>。</a:t>
            </a:r>
            <a:endParaRPr lang="en-US" altLang="zh-TW" spc="300" dirty="0" smtClean="0">
              <a:latin typeface="+mn-ea"/>
            </a:endParaRPr>
          </a:p>
          <a:p>
            <a:pPr>
              <a:buFont typeface="Wingdings" pitchFamily="2" charset="2"/>
              <a:buChar char="Ø"/>
            </a:pPr>
            <a:endParaRPr lang="en-US" altLang="zh-TW" spc="300" dirty="0" smtClean="0">
              <a:latin typeface="+mn-ea"/>
            </a:endParaRPr>
          </a:p>
          <a:p>
            <a:pPr>
              <a:buFont typeface="Wingdings" pitchFamily="2" charset="2"/>
              <a:buChar char="Ø"/>
            </a:pPr>
            <a:r>
              <a:rPr lang="zh-TW" altLang="en-US" spc="300" dirty="0" smtClean="0">
                <a:latin typeface="+mn-ea"/>
              </a:rPr>
              <a:t>      根據聯合國世界衛生組織</a:t>
            </a:r>
            <a:r>
              <a:rPr lang="en-US" altLang="zh-TW" spc="300" dirty="0" smtClean="0">
                <a:latin typeface="+mn-ea"/>
              </a:rPr>
              <a:t>(WHO)</a:t>
            </a:r>
            <a:r>
              <a:rPr lang="zh-TW" altLang="en-US" spc="300" dirty="0" smtClean="0">
                <a:latin typeface="+mn-ea"/>
              </a:rPr>
              <a:t>所訂的指標，</a:t>
            </a:r>
            <a:r>
              <a:rPr lang="en-US" altLang="zh-TW" spc="300" dirty="0" smtClean="0">
                <a:latin typeface="+mn-ea"/>
              </a:rPr>
              <a:t>65 </a:t>
            </a:r>
            <a:r>
              <a:rPr lang="zh-TW" altLang="en-US" spc="300" dirty="0" smtClean="0">
                <a:latin typeface="+mn-ea"/>
              </a:rPr>
              <a:t>歲以上老年人口數，達總人口數</a:t>
            </a:r>
            <a:r>
              <a:rPr lang="en-US" altLang="zh-TW" spc="300" dirty="0" smtClean="0">
                <a:latin typeface="+mn-ea"/>
              </a:rPr>
              <a:t>7%</a:t>
            </a:r>
            <a:r>
              <a:rPr lang="zh-TW" altLang="en-US" spc="300" dirty="0" smtClean="0">
                <a:latin typeface="+mn-ea"/>
              </a:rPr>
              <a:t>以上，即為高齡化社會。我國從 </a:t>
            </a:r>
            <a:r>
              <a:rPr lang="en-US" altLang="zh-TW" spc="300" dirty="0" smtClean="0">
                <a:latin typeface="+mn-ea"/>
              </a:rPr>
              <a:t>1993 </a:t>
            </a:r>
            <a:r>
              <a:rPr lang="zh-TW" altLang="en-US" spc="300" dirty="0" smtClean="0">
                <a:latin typeface="+mn-ea"/>
              </a:rPr>
              <a:t>年 </a:t>
            </a:r>
            <a:r>
              <a:rPr lang="en-US" altLang="zh-TW" spc="300" dirty="0" smtClean="0">
                <a:latin typeface="+mn-ea"/>
              </a:rPr>
              <a:t>9 </a:t>
            </a:r>
            <a:r>
              <a:rPr lang="zh-TW" altLang="en-US" spc="300" dirty="0" smtClean="0">
                <a:latin typeface="+mn-ea"/>
              </a:rPr>
              <a:t>月起，</a:t>
            </a:r>
            <a:r>
              <a:rPr lang="en-US" altLang="zh-TW" spc="300" dirty="0" smtClean="0">
                <a:latin typeface="+mn-ea"/>
              </a:rPr>
              <a:t>65 </a:t>
            </a:r>
            <a:r>
              <a:rPr lang="zh-TW" altLang="en-US" spc="300" dirty="0" smtClean="0">
                <a:latin typeface="+mn-ea"/>
              </a:rPr>
              <a:t>歲以上人口已達 </a:t>
            </a:r>
            <a:r>
              <a:rPr lang="en-US" altLang="zh-TW" spc="300" dirty="0" smtClean="0">
                <a:latin typeface="+mn-ea"/>
              </a:rPr>
              <a:t>148</a:t>
            </a:r>
            <a:r>
              <a:rPr lang="zh-TW" altLang="en-US" spc="300" dirty="0" smtClean="0">
                <a:latin typeface="+mn-ea"/>
              </a:rPr>
              <a:t>萬，進入高齡化社會。</a:t>
            </a:r>
            <a:endParaRPr lang="en-US" altLang="zh-TW" spc="300" dirty="0" smtClean="0">
              <a:latin typeface="+mn-ea"/>
            </a:endParaRPr>
          </a:p>
          <a:p>
            <a:pPr>
              <a:buFont typeface="Wingdings" pitchFamily="2" charset="2"/>
              <a:buChar char="Ø"/>
            </a:pPr>
            <a:r>
              <a:rPr lang="zh-TW" altLang="en-US" spc="300" dirty="0" smtClean="0">
                <a:latin typeface="+mn-ea"/>
              </a:rPr>
              <a:t>      隨著高齡化社會的來臨，老人的生活與照護支援體系，勢必成為國家與社會的重要議題，必須未雨綢繆，做好準備</a:t>
            </a:r>
            <a:r>
              <a:rPr lang="zh-TW" altLang="en-US" spc="600" dirty="0" smtClean="0">
                <a:latin typeface="+mn-ea"/>
              </a:rPr>
              <a:t>。</a:t>
            </a:r>
            <a:endParaRPr lang="zh-TW" altLang="en-US" spc="600" dirty="0">
              <a:latin typeface="+mn-ea"/>
            </a:endParaRPr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5"/>
          </p:nvPr>
        </p:nvSpPr>
        <p:spPr/>
        <p:txBody>
          <a:bodyPr>
            <a:normAutofit/>
          </a:bodyPr>
          <a:lstStyle/>
          <a:p>
            <a:fld id="{481F040F-C38E-4061-B286-FFD0007D220F}" type="slidenum">
              <a:rPr lang="zh-TW" altLang="en-US" smtClean="0"/>
              <a:pPr/>
              <a:t>3</a:t>
            </a:fld>
            <a:endParaRPr lang="zh-TW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F040F-C38E-4061-B286-FFD0007D220F}" type="slidenum">
              <a:rPr lang="zh-TW" altLang="en-US" smtClean="0"/>
              <a:pPr/>
              <a:t>4</a:t>
            </a:fld>
            <a:endParaRPr lang="zh-TW" altLang="en-US"/>
          </a:p>
        </p:txBody>
      </p:sp>
      <p:sp>
        <p:nvSpPr>
          <p:cNvPr id="5" name="矩形 4"/>
          <p:cNvSpPr/>
          <p:nvPr/>
        </p:nvSpPr>
        <p:spPr>
          <a:xfrm>
            <a:off x="539552" y="757154"/>
            <a:ext cx="7848872" cy="489364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>
              <a:buClr>
                <a:schemeClr val="accent1">
                  <a:lumMod val="75000"/>
                </a:schemeClr>
              </a:buClr>
            </a:pPr>
            <a:r>
              <a:rPr lang="zh-TW" altLang="en-US" spc="300" dirty="0" smtClean="0">
                <a:latin typeface="+mn-ea"/>
              </a:rPr>
              <a:t>    </a:t>
            </a:r>
            <a:r>
              <a:rPr lang="zh-TW" altLang="en-US" sz="2400" spc="300" dirty="0" smtClean="0">
                <a:latin typeface="+mn-ea"/>
              </a:rPr>
              <a:t>所以我們設計這一套系統，讓台灣可以減少一些外籍養護人員，以達到減少人力花費的目的。</a:t>
            </a:r>
          </a:p>
          <a:p>
            <a:pPr lvl="0">
              <a:buClr>
                <a:schemeClr val="accent1">
                  <a:lumMod val="75000"/>
                </a:schemeClr>
              </a:buClr>
              <a:buFont typeface="Wingdings" pitchFamily="2" charset="2"/>
              <a:buChar char="Ø"/>
            </a:pPr>
            <a:r>
              <a:rPr lang="zh-TW" altLang="en-US" sz="2400" spc="300" dirty="0" smtClean="0">
                <a:latin typeface="+mn-ea"/>
              </a:rPr>
              <a:t>老人想起床可是卻起不來 </a:t>
            </a:r>
          </a:p>
          <a:p>
            <a:pPr>
              <a:buClr>
                <a:schemeClr val="accent1">
                  <a:lumMod val="75000"/>
                </a:schemeClr>
              </a:buClr>
            </a:pPr>
            <a:r>
              <a:rPr lang="zh-TW" altLang="en-US" sz="2400" spc="300" dirty="0" smtClean="0">
                <a:latin typeface="+mn-ea"/>
              </a:rPr>
              <a:t>    解決辦法：</a:t>
            </a:r>
            <a:endParaRPr lang="en-US" altLang="zh-TW" sz="2400" spc="300" dirty="0" smtClean="0">
              <a:latin typeface="+mn-ea"/>
            </a:endParaRPr>
          </a:p>
          <a:p>
            <a:pPr>
              <a:buClr>
                <a:schemeClr val="accent1">
                  <a:lumMod val="75000"/>
                </a:schemeClr>
              </a:buClr>
            </a:pPr>
            <a:r>
              <a:rPr lang="zh-TW" altLang="en-US" sz="2400" spc="300" dirty="0" smtClean="0">
                <a:latin typeface="+mn-ea"/>
              </a:rPr>
              <a:t>　　　　偵測到有要起床的動作，可是卻起不</a:t>
            </a:r>
            <a:endParaRPr lang="en-US" altLang="zh-TW" sz="2400" spc="300" dirty="0" smtClean="0">
              <a:latin typeface="+mn-ea"/>
            </a:endParaRPr>
          </a:p>
          <a:p>
            <a:pPr>
              <a:buClr>
                <a:schemeClr val="accent1">
                  <a:lumMod val="75000"/>
                </a:schemeClr>
              </a:buClr>
            </a:pPr>
            <a:r>
              <a:rPr lang="zh-TW" altLang="en-US" sz="2400" spc="300" dirty="0" smtClean="0">
                <a:latin typeface="+mn-ea"/>
              </a:rPr>
              <a:t>　　　　來，就上揚病床。</a:t>
            </a:r>
          </a:p>
          <a:p>
            <a:pPr lvl="0">
              <a:buClr>
                <a:schemeClr val="accent1">
                  <a:lumMod val="75000"/>
                </a:schemeClr>
              </a:buClr>
              <a:buFont typeface="Wingdings" pitchFamily="2" charset="2"/>
              <a:buChar char="Ø"/>
            </a:pPr>
            <a:r>
              <a:rPr lang="zh-TW" altLang="en-US" sz="2400" spc="300" dirty="0" smtClean="0">
                <a:latin typeface="+mn-ea"/>
              </a:rPr>
              <a:t>老人會因為年齡越來越大而失智</a:t>
            </a:r>
          </a:p>
          <a:p>
            <a:pPr>
              <a:buClr>
                <a:schemeClr val="accent1">
                  <a:lumMod val="75000"/>
                </a:schemeClr>
              </a:buClr>
            </a:pPr>
            <a:r>
              <a:rPr lang="zh-TW" altLang="en-US" sz="2400" spc="300" dirty="0" smtClean="0">
                <a:latin typeface="+mn-ea"/>
              </a:rPr>
              <a:t>    解決辦法：</a:t>
            </a:r>
            <a:endParaRPr lang="en-US" altLang="zh-TW" sz="2400" spc="300" dirty="0" smtClean="0">
              <a:latin typeface="+mn-ea"/>
            </a:endParaRPr>
          </a:p>
          <a:p>
            <a:pPr>
              <a:buClr>
                <a:schemeClr val="accent1">
                  <a:lumMod val="75000"/>
                </a:schemeClr>
              </a:buClr>
            </a:pPr>
            <a:r>
              <a:rPr lang="zh-TW" altLang="en-US" sz="2400" spc="300" dirty="0" smtClean="0">
                <a:latin typeface="+mn-ea"/>
              </a:rPr>
              <a:t>　　　　定時播放老人以前的照片或兒女的照片給</a:t>
            </a:r>
            <a:endParaRPr lang="en-US" altLang="zh-TW" sz="2400" spc="300" dirty="0" smtClean="0">
              <a:latin typeface="+mn-ea"/>
            </a:endParaRPr>
          </a:p>
          <a:p>
            <a:pPr>
              <a:buClr>
                <a:schemeClr val="accent1">
                  <a:lumMod val="75000"/>
                </a:schemeClr>
              </a:buClr>
            </a:pPr>
            <a:r>
              <a:rPr lang="zh-TW" altLang="en-US" sz="2400" spc="300" dirty="0" smtClean="0">
                <a:latin typeface="+mn-ea"/>
              </a:rPr>
              <a:t>　　　　他看，延緩失智的速度。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itchFamily="2" charset="2"/>
              <a:buChar char="Ø"/>
            </a:pPr>
            <a:r>
              <a:rPr lang="zh-TW" altLang="en-US" sz="2400" spc="300" dirty="0" smtClean="0">
                <a:latin typeface="+mn-ea"/>
              </a:rPr>
              <a:t>病人有事要找護士卻找不到人</a:t>
            </a:r>
          </a:p>
          <a:p>
            <a:pPr>
              <a:buClr>
                <a:schemeClr val="accent1">
                  <a:lumMod val="75000"/>
                </a:schemeClr>
              </a:buClr>
            </a:pPr>
            <a:r>
              <a:rPr lang="zh-TW" altLang="en-US" sz="2400" spc="300" dirty="0" smtClean="0">
                <a:latin typeface="+mn-ea"/>
              </a:rPr>
              <a:t>      解決辦法</a:t>
            </a:r>
            <a:r>
              <a:rPr lang="en-US" altLang="zh-TW" sz="2400" spc="300" dirty="0" smtClean="0">
                <a:latin typeface="+mn-ea"/>
              </a:rPr>
              <a:t>: </a:t>
            </a:r>
          </a:p>
          <a:p>
            <a:pPr>
              <a:buClr>
                <a:schemeClr val="accent1">
                  <a:lumMod val="75000"/>
                </a:schemeClr>
              </a:buClr>
            </a:pPr>
            <a:r>
              <a:rPr lang="zh-TW" altLang="en-US" sz="2400" spc="300" dirty="0" smtClean="0">
                <a:latin typeface="+mn-ea"/>
              </a:rPr>
              <a:t>　　　　對著機器比某個手勢或說話就能偵測到。</a:t>
            </a:r>
            <a:endParaRPr lang="zh-TW" altLang="en-US" sz="2400" spc="300" dirty="0">
              <a:latin typeface="+mn-e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48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系統設計</a:t>
            </a:r>
            <a:endParaRPr lang="zh-TW" altLang="en-US" sz="4800" b="1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zh-TW" altLang="en-US" spc="300" dirty="0" smtClean="0"/>
              <a:t>　　以個人化為中心的雲端管理服務平台模式下，結合遠端建康管理儀器感測系統、第二代醫療資訊系統、無線辨識系統 </a:t>
            </a:r>
            <a:r>
              <a:rPr lang="en-US" altLang="zh-TW" spc="300" dirty="0" smtClean="0"/>
              <a:t>(RFID) </a:t>
            </a:r>
            <a:r>
              <a:rPr lang="zh-TW" altLang="en-US" spc="300" dirty="0" smtClean="0"/>
              <a:t>以應用於醫療健康領域</a:t>
            </a:r>
            <a:r>
              <a:rPr lang="zh-TW" altLang="en-US" b="1" dirty="0" smtClean="0"/>
              <a:t>。</a:t>
            </a:r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81F040F-C38E-4061-B286-FFD0007D220F}" type="slidenum">
              <a:rPr lang="zh-TW" altLang="en-US" smtClean="0"/>
              <a:pPr/>
              <a:t>5</a:t>
            </a:fld>
            <a:endParaRPr lang="zh-TW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48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</a:rPr>
              <a:t>系統特色</a:t>
            </a:r>
            <a:endParaRPr lang="zh-TW" altLang="en-US" sz="4800" b="1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  <a:ea typeface="+mn-ea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zh-TW" altLang="en-US" sz="2400" spc="300" dirty="0">
                <a:latin typeface="+mn-ea"/>
              </a:rPr>
              <a:t>高效率─</a:t>
            </a:r>
            <a:r>
              <a:rPr lang="en-US" sz="2400" spc="300" dirty="0">
                <a:latin typeface="+mn-ea"/>
              </a:rPr>
              <a:t>24</a:t>
            </a:r>
            <a:r>
              <a:rPr lang="zh-TW" altLang="en-US" sz="2400" spc="300" dirty="0">
                <a:latin typeface="+mn-ea"/>
              </a:rPr>
              <a:t>小時自動偵測，實時通報。</a:t>
            </a:r>
            <a:r>
              <a:rPr lang="en-US" sz="2400" spc="300" dirty="0">
                <a:latin typeface="+mn-ea"/>
              </a:rPr>
              <a:t/>
            </a:r>
            <a:br>
              <a:rPr lang="en-US" sz="2400" spc="300" dirty="0">
                <a:latin typeface="+mn-ea"/>
              </a:rPr>
            </a:br>
            <a:endParaRPr lang="en-US" sz="2400" spc="300" dirty="0" smtClean="0">
              <a:latin typeface="+mn-ea"/>
            </a:endParaRPr>
          </a:p>
          <a:p>
            <a:pPr>
              <a:buFont typeface="Wingdings" pitchFamily="2" charset="2"/>
              <a:buChar char="Ø"/>
            </a:pPr>
            <a:r>
              <a:rPr lang="zh-TW" altLang="en-US" sz="2400" spc="300" dirty="0" smtClean="0">
                <a:latin typeface="+mn-ea"/>
              </a:rPr>
              <a:t>省</a:t>
            </a:r>
            <a:r>
              <a:rPr lang="zh-TW" altLang="en-US" sz="2400" spc="300" dirty="0">
                <a:latin typeface="+mn-ea"/>
              </a:rPr>
              <a:t>人力─事發當下立即通報醫護人員，隨時</a:t>
            </a:r>
            <a:r>
              <a:rPr lang="zh-TW" altLang="en-US" sz="2400" spc="300" dirty="0" smtClean="0">
                <a:latin typeface="+mn-ea"/>
              </a:rPr>
              <a:t>掌握</a:t>
            </a:r>
            <a:r>
              <a:rPr lang="zh-TW" altLang="en-US" sz="2400" spc="300" dirty="0">
                <a:latin typeface="+mn-ea"/>
              </a:rPr>
              <a:t>病患狀況，減少巡房次數。</a:t>
            </a:r>
            <a:r>
              <a:rPr lang="en-US" sz="2400" spc="300" dirty="0">
                <a:latin typeface="+mn-ea"/>
              </a:rPr>
              <a:t/>
            </a:r>
            <a:br>
              <a:rPr lang="en-US" sz="2400" spc="300" dirty="0">
                <a:latin typeface="+mn-ea"/>
              </a:rPr>
            </a:br>
            <a:endParaRPr lang="en-US" sz="2400" spc="300" dirty="0" smtClean="0">
              <a:latin typeface="+mn-ea"/>
            </a:endParaRPr>
          </a:p>
          <a:p>
            <a:pPr>
              <a:buFont typeface="Wingdings" pitchFamily="2" charset="2"/>
              <a:buChar char="Ø"/>
            </a:pPr>
            <a:r>
              <a:rPr lang="zh-TW" altLang="en-US" sz="2400" spc="300" dirty="0" smtClean="0">
                <a:latin typeface="+mn-ea"/>
              </a:rPr>
              <a:t>易</a:t>
            </a:r>
            <a:r>
              <a:rPr lang="zh-TW" altLang="en-US" sz="2400" spc="300" dirty="0">
                <a:latin typeface="+mn-ea"/>
              </a:rPr>
              <a:t>控管─系統自動將影像分類管理，方便人員調閱。</a:t>
            </a:r>
            <a:r>
              <a:rPr lang="en-US" sz="2400" spc="300" dirty="0">
                <a:latin typeface="+mn-ea"/>
              </a:rPr>
              <a:t/>
            </a:r>
            <a:br>
              <a:rPr lang="en-US" sz="2400" spc="300" dirty="0">
                <a:latin typeface="+mn-ea"/>
              </a:rPr>
            </a:br>
            <a:endParaRPr lang="en-US" sz="2400" spc="300" dirty="0" smtClean="0">
              <a:latin typeface="+mn-ea"/>
            </a:endParaRPr>
          </a:p>
          <a:p>
            <a:pPr>
              <a:buFont typeface="Wingdings" pitchFamily="2" charset="2"/>
              <a:buChar char="Ø"/>
            </a:pPr>
            <a:r>
              <a:rPr lang="zh-TW" altLang="en-US" sz="2400" spc="300" dirty="0" smtClean="0">
                <a:latin typeface="+mn-ea"/>
              </a:rPr>
              <a:t>更</a:t>
            </a:r>
            <a:r>
              <a:rPr lang="zh-TW" altLang="en-US" sz="2400" spc="300" dirty="0">
                <a:latin typeface="+mn-ea"/>
              </a:rPr>
              <a:t>安全─防止醫護人員疲憊、脫崗而造成意外。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5"/>
          </p:nvPr>
        </p:nvSpPr>
        <p:spPr/>
        <p:txBody>
          <a:bodyPr>
            <a:normAutofit/>
          </a:bodyPr>
          <a:lstStyle/>
          <a:p>
            <a:fld id="{481F040F-C38E-4061-B286-FFD0007D220F}" type="slidenum">
              <a:rPr lang="zh-TW" altLang="en-US" smtClean="0"/>
              <a:pPr/>
              <a:t>6</a:t>
            </a:fld>
            <a:endParaRPr lang="zh-TW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 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457200" y="214290"/>
            <a:ext cx="8229600" cy="5911873"/>
          </a:xfrm>
        </p:spPr>
        <p:txBody>
          <a:bodyPr>
            <a:normAutofit/>
          </a:bodyPr>
          <a:lstStyle/>
          <a:p>
            <a:endParaRPr lang="en-US" altLang="zh-TW" sz="1800" dirty="0" smtClean="0"/>
          </a:p>
          <a:p>
            <a:pPr>
              <a:buNone/>
            </a:pPr>
            <a:endParaRPr lang="en-US" altLang="zh-TW" sz="1800" dirty="0" smtClean="0"/>
          </a:p>
          <a:p>
            <a:pPr>
              <a:buFont typeface="Wingdings" pitchFamily="2" charset="2"/>
              <a:buChar char="Ø"/>
            </a:pPr>
            <a:r>
              <a:rPr lang="zh-TW" altLang="en-US" sz="1800" dirty="0" smtClean="0"/>
              <a:t>窒息</a:t>
            </a:r>
            <a:r>
              <a:rPr lang="zh-TW" altLang="en-US" sz="1800" dirty="0"/>
              <a:t>偵測</a:t>
            </a:r>
            <a:r>
              <a:rPr lang="en-US" sz="1800" dirty="0"/>
              <a:t>:(</a:t>
            </a:r>
            <a:r>
              <a:rPr lang="zh-TW" altLang="en-US" sz="1800" dirty="0"/>
              <a:t>床頭上方會偵測到</a:t>
            </a:r>
            <a:r>
              <a:rPr lang="en-US" sz="1800" dirty="0" smtClean="0"/>
              <a:t>)</a:t>
            </a:r>
          </a:p>
          <a:p>
            <a:endParaRPr lang="en-US" sz="1800" dirty="0" smtClean="0"/>
          </a:p>
          <a:p>
            <a:endParaRPr lang="en-US" sz="1800" dirty="0"/>
          </a:p>
          <a:p>
            <a:endParaRPr lang="en-US" sz="1800" dirty="0" smtClean="0"/>
          </a:p>
          <a:p>
            <a:endParaRPr lang="en-US" sz="1800" dirty="0"/>
          </a:p>
          <a:p>
            <a:endParaRPr lang="en-US" sz="1800" dirty="0" smtClean="0"/>
          </a:p>
          <a:p>
            <a:endParaRPr lang="en-US" sz="1800" dirty="0"/>
          </a:p>
          <a:p>
            <a:pPr>
              <a:buNone/>
            </a:pPr>
            <a:endParaRPr lang="en-US" sz="1800" dirty="0" smtClean="0"/>
          </a:p>
          <a:p>
            <a:r>
              <a:rPr lang="zh-TW" altLang="en-US" sz="1800" dirty="0"/>
              <a:t>異常偵測</a:t>
            </a:r>
            <a:r>
              <a:rPr lang="en-US" sz="1800" dirty="0"/>
              <a:t>:(</a:t>
            </a:r>
            <a:r>
              <a:rPr lang="zh-TW" altLang="en-US" sz="1800" dirty="0"/>
              <a:t>床頭後方會偵測到</a:t>
            </a:r>
            <a:r>
              <a:rPr lang="en-US" sz="1800" dirty="0"/>
              <a:t>)</a:t>
            </a:r>
            <a:endParaRPr lang="en-US" sz="1800" dirty="0" smtClean="0"/>
          </a:p>
          <a:p>
            <a:endParaRPr lang="zh-TW" altLang="en-US" sz="1800" dirty="0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5"/>
          </p:nvPr>
        </p:nvSpPr>
        <p:spPr/>
        <p:txBody>
          <a:bodyPr>
            <a:normAutofit/>
          </a:bodyPr>
          <a:lstStyle/>
          <a:p>
            <a:fld id="{481F040F-C38E-4061-B286-FFD0007D220F}" type="slidenum">
              <a:rPr lang="zh-TW" altLang="en-US" smtClean="0"/>
              <a:pPr/>
              <a:t>7</a:t>
            </a:fld>
            <a:endParaRPr lang="zh-TW" altLang="en-US"/>
          </a:p>
        </p:txBody>
      </p:sp>
      <p:pic>
        <p:nvPicPr>
          <p:cNvPr id="5" name="圖片 4" descr="2222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572000" y="1412776"/>
            <a:ext cx="3800475" cy="1971675"/>
          </a:xfrm>
          <a:prstGeom prst="rect">
            <a:avLst/>
          </a:prstGeom>
        </p:spPr>
      </p:pic>
      <p:pic>
        <p:nvPicPr>
          <p:cNvPr id="6" name="圖片 5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1484784"/>
            <a:ext cx="3790950" cy="193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圖片 6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9552" y="4221088"/>
            <a:ext cx="3790950" cy="194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圖片 7" descr="44444.JPG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572000" y="4221088"/>
            <a:ext cx="3800475" cy="196215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 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457200" y="285728"/>
            <a:ext cx="8229600" cy="5840435"/>
          </a:xfrm>
        </p:spPr>
        <p:txBody>
          <a:bodyPr>
            <a:normAutofit/>
          </a:bodyPr>
          <a:lstStyle/>
          <a:p>
            <a:endParaRPr lang="en-US" altLang="zh-TW" sz="1800" dirty="0" smtClean="0"/>
          </a:p>
          <a:p>
            <a:endParaRPr lang="en-US" altLang="zh-TW" sz="1800" dirty="0" smtClean="0"/>
          </a:p>
          <a:p>
            <a:endParaRPr lang="en-US" altLang="zh-TW" sz="1800" dirty="0" smtClean="0"/>
          </a:p>
          <a:p>
            <a:endParaRPr lang="en-US" altLang="zh-TW" sz="1800" dirty="0" smtClean="0"/>
          </a:p>
          <a:p>
            <a:endParaRPr lang="en-US" altLang="zh-TW" sz="1800" dirty="0" smtClean="0"/>
          </a:p>
          <a:p>
            <a:pPr>
              <a:buFont typeface="Wingdings" pitchFamily="2" charset="2"/>
              <a:buChar char="Ø"/>
            </a:pPr>
            <a:r>
              <a:rPr lang="zh-TW" altLang="en-US" sz="1800" dirty="0" smtClean="0"/>
              <a:t>跌倒</a:t>
            </a:r>
            <a:r>
              <a:rPr lang="zh-TW" altLang="en-US" sz="1800" dirty="0"/>
              <a:t>偵測</a:t>
            </a:r>
            <a:r>
              <a:rPr lang="en-US" sz="1800" dirty="0"/>
              <a:t>:(</a:t>
            </a:r>
            <a:r>
              <a:rPr lang="zh-TW" altLang="en-US" sz="1800" dirty="0"/>
              <a:t>床頭後方會偵測到</a:t>
            </a:r>
            <a:r>
              <a:rPr lang="en-US" sz="1800" dirty="0"/>
              <a:t>)</a:t>
            </a:r>
            <a:endParaRPr lang="zh-TW" altLang="en-US" sz="1800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5"/>
          </p:nvPr>
        </p:nvSpPr>
        <p:spPr/>
        <p:txBody>
          <a:bodyPr>
            <a:normAutofit/>
          </a:bodyPr>
          <a:lstStyle/>
          <a:p>
            <a:fld id="{481F040F-C38E-4061-B286-FFD0007D220F}" type="slidenum">
              <a:rPr lang="zh-TW" altLang="en-US" smtClean="0"/>
              <a:pPr/>
              <a:t>8</a:t>
            </a:fld>
            <a:endParaRPr lang="zh-TW" altLang="en-US"/>
          </a:p>
        </p:txBody>
      </p:sp>
      <p:pic>
        <p:nvPicPr>
          <p:cNvPr id="4" name="圖片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2928934"/>
            <a:ext cx="3800475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圖片 4" descr="6666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714876" y="2928934"/>
            <a:ext cx="3819525" cy="196215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00034" y="142852"/>
            <a:ext cx="8229600" cy="785818"/>
          </a:xfrm>
        </p:spPr>
        <p:txBody>
          <a:bodyPr>
            <a:noAutofit/>
          </a:bodyPr>
          <a:lstStyle/>
          <a:p>
            <a:pPr algn="ctr"/>
            <a:r>
              <a:rPr lang="zh-TW" altLang="en-US" sz="48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</a:rPr>
              <a:t>使用方法及</a:t>
            </a:r>
            <a:r>
              <a:rPr lang="zh-TW" altLang="en-US" sz="48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</a:rPr>
              <a:t>原理</a:t>
            </a:r>
            <a:endParaRPr lang="zh-TW" altLang="en-US" sz="4800" b="1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  <a:ea typeface="+mn-ea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457200" y="1428736"/>
            <a:ext cx="8229600" cy="4697427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zh-TW" altLang="en-US" sz="1800" dirty="0">
                <a:latin typeface="+mn-ea"/>
              </a:rPr>
              <a:t>病患起身、下床偵測</a:t>
            </a:r>
            <a:r>
              <a:rPr lang="en-US" sz="1800" dirty="0">
                <a:latin typeface="+mn-ea"/>
              </a:rPr>
              <a:t>: </a:t>
            </a:r>
            <a:r>
              <a:rPr lang="zh-TW" altLang="en-US" sz="1800" dirty="0">
                <a:latin typeface="+mn-ea"/>
              </a:rPr>
              <a:t>病患起身，離開床舖時，系統自動通知醫護人員</a:t>
            </a:r>
            <a:r>
              <a:rPr lang="zh-TW" altLang="en-US" sz="1800" dirty="0" smtClean="0">
                <a:latin typeface="+mn-ea"/>
              </a:rPr>
              <a:t>。</a:t>
            </a:r>
            <a:endParaRPr lang="en-US" altLang="zh-TW" sz="1800" dirty="0" smtClean="0">
              <a:latin typeface="+mn-ea"/>
            </a:endParaRPr>
          </a:p>
          <a:p>
            <a:pPr>
              <a:buFont typeface="Wingdings" pitchFamily="2" charset="2"/>
              <a:buChar char="Ø"/>
            </a:pPr>
            <a:endParaRPr lang="en-US" altLang="zh-TW" sz="1800" b="1" dirty="0"/>
          </a:p>
          <a:p>
            <a:pPr>
              <a:buFont typeface="Wingdings" pitchFamily="2" charset="2"/>
              <a:buChar char="Ø"/>
            </a:pPr>
            <a:endParaRPr lang="en-US" altLang="zh-TW" sz="1800" b="1" dirty="0" smtClean="0"/>
          </a:p>
          <a:p>
            <a:pPr>
              <a:buFont typeface="Wingdings" pitchFamily="2" charset="2"/>
              <a:buChar char="Ø"/>
            </a:pPr>
            <a:endParaRPr lang="en-US" altLang="zh-TW" sz="1800" b="1" dirty="0"/>
          </a:p>
          <a:p>
            <a:pPr>
              <a:buFont typeface="Wingdings" pitchFamily="2" charset="2"/>
              <a:buChar char="Ø"/>
            </a:pPr>
            <a:endParaRPr lang="en-US" altLang="zh-TW" sz="1800" b="1" dirty="0" smtClean="0"/>
          </a:p>
          <a:p>
            <a:pPr>
              <a:buFont typeface="Wingdings" pitchFamily="2" charset="2"/>
              <a:buChar char="Ø"/>
            </a:pPr>
            <a:endParaRPr lang="en-US" altLang="zh-TW" sz="1800" b="1" dirty="0"/>
          </a:p>
          <a:p>
            <a:pPr>
              <a:buFont typeface="Wingdings" pitchFamily="2" charset="2"/>
              <a:buChar char="Ø"/>
            </a:pPr>
            <a:endParaRPr lang="en-US" altLang="zh-TW" sz="1800" b="1" dirty="0" smtClean="0"/>
          </a:p>
          <a:p>
            <a:pPr>
              <a:buFont typeface="Wingdings" pitchFamily="2" charset="2"/>
              <a:buChar char="Ø"/>
            </a:pPr>
            <a:endParaRPr lang="en-US" altLang="zh-TW" sz="1800" b="1" dirty="0"/>
          </a:p>
          <a:p>
            <a:pPr>
              <a:buFont typeface="Wingdings" pitchFamily="2" charset="2"/>
              <a:buChar char="Ø"/>
            </a:pPr>
            <a:r>
              <a:rPr lang="zh-TW" altLang="en-US" sz="1600" dirty="0">
                <a:latin typeface="+mn-ea"/>
              </a:rPr>
              <a:t>病患如廁、離房過久偵測</a:t>
            </a:r>
            <a:r>
              <a:rPr lang="en-US" sz="1600" dirty="0">
                <a:latin typeface="+mn-ea"/>
              </a:rPr>
              <a:t>: </a:t>
            </a:r>
            <a:r>
              <a:rPr lang="zh-TW" altLang="en-US" sz="1600" dirty="0">
                <a:latin typeface="+mn-ea"/>
              </a:rPr>
              <a:t>病患單獨如廁、離開病房過久時，系統自動通知醫護人員。</a:t>
            </a:r>
            <a:endParaRPr lang="zh-TW" altLang="en-US" sz="1600" b="1" dirty="0">
              <a:latin typeface="+mn-ea"/>
            </a:endParaRPr>
          </a:p>
          <a:p>
            <a:pPr>
              <a:buFont typeface="Wingdings" pitchFamily="2" charset="2"/>
              <a:buChar char="Ø"/>
            </a:pPr>
            <a:endParaRPr lang="zh-TW" alt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5"/>
          </p:nvPr>
        </p:nvSpPr>
        <p:spPr/>
        <p:txBody>
          <a:bodyPr>
            <a:normAutofit/>
          </a:bodyPr>
          <a:lstStyle/>
          <a:p>
            <a:fld id="{481F040F-C38E-4061-B286-FFD0007D220F}" type="slidenum">
              <a:rPr lang="zh-TW" altLang="en-US" smtClean="0"/>
              <a:pPr/>
              <a:t>9</a:t>
            </a:fld>
            <a:endParaRPr lang="zh-TW" altLang="en-US"/>
          </a:p>
        </p:txBody>
      </p:sp>
      <p:pic>
        <p:nvPicPr>
          <p:cNvPr id="4" name="圖片 3" descr="病人起身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57224" y="1857364"/>
            <a:ext cx="2076450" cy="2076450"/>
          </a:xfrm>
          <a:prstGeom prst="rect">
            <a:avLst/>
          </a:prstGeom>
        </p:spPr>
      </p:pic>
      <p:pic>
        <p:nvPicPr>
          <p:cNvPr id="5" name="圖片 4" descr="離床過久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57224" y="4500570"/>
            <a:ext cx="2066925" cy="2066925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壁窗">
  <a:themeElements>
    <a:clrScheme name="暗香撲面">
      <a:dk1>
        <a:sysClr val="windowText" lastClr="000000"/>
      </a:dk1>
      <a:lt1>
        <a:sysClr val="window" lastClr="FFFFFF"/>
      </a:lt1>
      <a:dk2>
        <a:srgbClr val="2F2F2F"/>
      </a:dk2>
      <a:lt2>
        <a:srgbClr val="FFFFF4"/>
      </a:lt2>
      <a:accent1>
        <a:srgbClr val="918415"/>
      </a:accent1>
      <a:accent2>
        <a:srgbClr val="C47546"/>
      </a:accent2>
      <a:accent3>
        <a:srgbClr val="AFB591"/>
      </a:accent3>
      <a:accent4>
        <a:srgbClr val="B9945B"/>
      </a:accent4>
      <a:accent5>
        <a:srgbClr val="85ADBC"/>
      </a:accent5>
      <a:accent6>
        <a:srgbClr val="E5B440"/>
      </a:accent6>
      <a:hlink>
        <a:srgbClr val="00D5D5"/>
      </a:hlink>
      <a:folHlink>
        <a:srgbClr val="DD00DD"/>
      </a:folHlink>
    </a:clrScheme>
    <a:fontScheme name="壁窗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壁窗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59</TotalTime>
  <Words>508</Words>
  <Application>Microsoft Office PowerPoint</Application>
  <PresentationFormat>如螢幕大小 (4:3)</PresentationFormat>
  <Paragraphs>102</Paragraphs>
  <Slides>14</Slides>
  <Notes>1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14</vt:i4>
      </vt:variant>
    </vt:vector>
  </HeadingPairs>
  <TitlesOfParts>
    <vt:vector size="15" baseType="lpstr">
      <vt:lpstr>壁窗</vt:lpstr>
      <vt:lpstr>組員:吳建逸、吳俊磊、何耀文、尤四海、李羽書、岑育恩 </vt:lpstr>
      <vt:lpstr>摘要</vt:lpstr>
      <vt:lpstr>動機目的</vt:lpstr>
      <vt:lpstr>投影片 4</vt:lpstr>
      <vt:lpstr>系統設計</vt:lpstr>
      <vt:lpstr>系統特色</vt:lpstr>
      <vt:lpstr> </vt:lpstr>
      <vt:lpstr> </vt:lpstr>
      <vt:lpstr>使用方法及原理</vt:lpstr>
      <vt:lpstr> </vt:lpstr>
      <vt:lpstr> </vt:lpstr>
      <vt:lpstr>實作進度規劃</vt:lpstr>
      <vt:lpstr>預期的成果</vt:lpstr>
      <vt:lpstr>參考文獻</vt:lpstr>
    </vt:vector>
  </TitlesOfParts>
  <Company>Test Computer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組員:吳建逸、吳俊磊、何耀文、尤四海、李羽書、岑育恩 </dc:title>
  <dc:creator>abc</dc:creator>
  <cp:lastModifiedBy>YSL</cp:lastModifiedBy>
  <cp:revision>12</cp:revision>
  <dcterms:created xsi:type="dcterms:W3CDTF">2013-10-30T15:14:01Z</dcterms:created>
  <dcterms:modified xsi:type="dcterms:W3CDTF">2013-10-30T16:40:23Z</dcterms:modified>
</cp:coreProperties>
</file>