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58" r:id="rId13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Wingdings 2" panose="05020102010507070707" pitchFamily="18" charset="2"/>
      <p:regular r:id="rId18"/>
    </p:embeddedFont>
    <p:embeddedFont>
      <p:font typeface="微軟正黑體" panose="020B0604030504040204" pitchFamily="34" charset="-120"/>
      <p:regular r:id="rId19"/>
      <p:bold r:id="rId20"/>
    </p:embeddedFont>
    <p:embeddedFont>
      <p:font typeface="華康鋼筆體W2(P)" panose="03000200000000000000" pitchFamily="66" charset="-120"/>
      <p:regular r:id="rId21"/>
    </p:embeddedFont>
    <p:embeddedFont>
      <p:font typeface="華康竹風體W4" panose="03000409000000000000" pitchFamily="65" charset="-120"/>
      <p:regular r:id="rId22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5CF8AA3-708F-4581-B4A0-80FC66601575}">
          <p14:sldIdLst>
            <p14:sldId id="256"/>
            <p14:sldId id="257"/>
            <p14:sldId id="259"/>
          </p14:sldIdLst>
        </p14:section>
        <p14:section name="放影片" id="{7111F8C6-0091-4D7B-AD5B-BF2650B47327}">
          <p14:sldIdLst>
            <p14:sldId id="260"/>
            <p14:sldId id="261"/>
            <p14:sldId id="262"/>
            <p14:sldId id="263"/>
            <p14:sldId id="267"/>
            <p14:sldId id="264"/>
            <p14:sldId id="265"/>
            <p14:sldId id="266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1BE3211-07DD-46C5-A21C-0D5A4F317979}" type="datetimeFigureOut">
              <a:rPr lang="zh-TW" altLang="en-US" smtClean="0"/>
              <a:t>2014/5/8</a:t>
            </a:fld>
            <a:endParaRPr lang="zh-TW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D93DE5-3E81-4117-B783-8F23AD8E4B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3211-07DD-46C5-A21C-0D5A4F317979}" type="datetimeFigureOut">
              <a:rPr lang="zh-TW" altLang="en-US" smtClean="0"/>
              <a:t>2014/5/8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3DE5-3E81-4117-B783-8F23AD8E4B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3211-07DD-46C5-A21C-0D5A4F317979}" type="datetimeFigureOut">
              <a:rPr lang="zh-TW" altLang="en-US" smtClean="0"/>
              <a:t>2014/5/8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3DE5-3E81-4117-B783-8F23AD8E4B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3211-07DD-46C5-A21C-0D5A4F317979}" type="datetimeFigureOut">
              <a:rPr lang="zh-TW" altLang="en-US" smtClean="0"/>
              <a:t>2014/5/8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3DE5-3E81-4117-B783-8F23AD8E4B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3211-07DD-46C5-A21C-0D5A4F317979}" type="datetimeFigureOut">
              <a:rPr lang="zh-TW" altLang="en-US" smtClean="0"/>
              <a:t>2014/5/8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3DE5-3E81-4117-B783-8F23AD8E4B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3211-07DD-46C5-A21C-0D5A4F317979}" type="datetimeFigureOut">
              <a:rPr lang="zh-TW" altLang="en-US" smtClean="0"/>
              <a:t>2014/5/8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3DE5-3E81-4117-B783-8F23AD8E4B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3211-07DD-46C5-A21C-0D5A4F317979}" type="datetimeFigureOut">
              <a:rPr lang="zh-TW" altLang="en-US" smtClean="0"/>
              <a:t>2014/5/8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3DE5-3E81-4117-B783-8F23AD8E4B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3211-07DD-46C5-A21C-0D5A4F317979}" type="datetimeFigureOut">
              <a:rPr lang="zh-TW" altLang="en-US" smtClean="0"/>
              <a:t>2014/5/8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3DE5-3E81-4117-B783-8F23AD8E4B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3211-07DD-46C5-A21C-0D5A4F317979}" type="datetimeFigureOut">
              <a:rPr lang="zh-TW" altLang="en-US" smtClean="0"/>
              <a:t>2014/5/8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3DE5-3E81-4117-B783-8F23AD8E4B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3211-07DD-46C5-A21C-0D5A4F317979}" type="datetimeFigureOut">
              <a:rPr lang="zh-TW" altLang="en-US" smtClean="0"/>
              <a:t>2014/5/8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3DE5-3E81-4117-B783-8F23AD8E4B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3211-07DD-46C5-A21C-0D5A4F317979}" type="datetimeFigureOut">
              <a:rPr lang="zh-TW" altLang="en-US" smtClean="0"/>
              <a:t>2014/5/8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3DE5-3E81-4117-B783-8F23AD8E4B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1BE3211-07DD-46C5-A21C-0D5A4F317979}" type="datetimeFigureOut">
              <a:rPr lang="zh-TW" altLang="en-US" smtClean="0"/>
              <a:t>2014/5/8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ED93DE5-3E81-4117-B783-8F23AD8E4B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16016" y="260648"/>
            <a:ext cx="3313355" cy="1702160"/>
          </a:xfrm>
        </p:spPr>
        <p:txBody>
          <a:bodyPr anchor="ctr">
            <a:noAutofit/>
          </a:bodyPr>
          <a:lstStyle/>
          <a:p>
            <a:pPr algn="ctr"/>
            <a:r>
              <a:rPr lang="zh-TW" alt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44008" y="2420888"/>
            <a:ext cx="3672408" cy="34768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組別：第五組</a:t>
            </a:r>
            <a:endParaRPr lang="en-US" altLang="zh-TW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組員：郭乃琪、郭寬蘋</a:t>
            </a:r>
            <a:endParaRPr lang="en-US" altLang="zh-TW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  <a:p>
            <a:pPr indent="990600">
              <a:lnSpc>
                <a:spcPct val="150000"/>
              </a:lnSpc>
            </a:pP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洪雅芳、黃筱芸</a:t>
            </a:r>
            <a:endParaRPr lang="en-US" altLang="zh-TW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  <a:p>
            <a:pPr indent="990600">
              <a:lnSpc>
                <a:spcPct val="150000"/>
              </a:lnSpc>
            </a:pP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顏翔翎、陳采妮</a:t>
            </a:r>
            <a:endParaRPr lang="en-US" altLang="zh-TW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  <a:p>
            <a:pPr indent="990600">
              <a:lnSpc>
                <a:spcPct val="150000"/>
              </a:lnSpc>
            </a:pP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許燕琴</a:t>
            </a:r>
            <a:endParaRPr lang="zh-TW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pic>
        <p:nvPicPr>
          <p:cNvPr id="1026" name="Picture 2" descr="D:\Users\user\Desktop\han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4"/>
          <a:stretch/>
        </p:blipFill>
        <p:spPr bwMode="auto">
          <a:xfrm>
            <a:off x="251520" y="2348880"/>
            <a:ext cx="4100702" cy="3902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9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問題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043492" y="2924944"/>
            <a:ext cx="6777317" cy="889324"/>
          </a:xfrm>
        </p:spPr>
        <p:txBody>
          <a:bodyPr/>
          <a:lstStyle/>
          <a:p>
            <a:r>
              <a:rPr lang="zh-TW" altLang="en-US" dirty="0"/>
              <a:t>舅舅的那場車禍讓它</a:t>
            </a:r>
            <a:r>
              <a:rPr lang="zh-TW" altLang="en-US" dirty="0" smtClean="0"/>
              <a:t>失去了什麼？（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個）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427984" y="4127728"/>
            <a:ext cx="36004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altLang="zh-TW" dirty="0" err="1" smtClean="0"/>
              <a:t>Ans</a:t>
            </a:r>
            <a:r>
              <a:rPr lang="zh-TW" altLang="en-US" dirty="0"/>
              <a:t>：交往多年的女友</a:t>
            </a:r>
            <a:r>
              <a:rPr lang="zh-TW" altLang="en-US" dirty="0" smtClean="0"/>
              <a:t>、</a:t>
            </a:r>
            <a:r>
              <a:rPr lang="en-US" altLang="zh-TW" dirty="0" smtClean="0"/>
              <a:t>	</a:t>
            </a:r>
            <a:r>
              <a:rPr lang="zh-TW" altLang="en-US" dirty="0" smtClean="0"/>
              <a:t>右手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5338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問題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043492" y="2899716"/>
            <a:ext cx="6777317" cy="1105348"/>
          </a:xfrm>
        </p:spPr>
        <p:txBody>
          <a:bodyPr/>
          <a:lstStyle/>
          <a:p>
            <a:r>
              <a:rPr lang="zh-TW" altLang="en-US" dirty="0"/>
              <a:t>作者和男友分手而傷心難過躲在牆角，</a:t>
            </a:r>
            <a:r>
              <a:rPr lang="zh-TW" altLang="en-US" dirty="0" smtClean="0"/>
              <a:t>舅媽說了什麼話？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427984" y="4127728"/>
            <a:ext cx="417646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altLang="zh-TW" dirty="0" err="1" smtClean="0"/>
              <a:t>Ans</a:t>
            </a:r>
            <a:r>
              <a:rPr lang="zh-TW" altLang="en-US" dirty="0"/>
              <a:t>：「不要這樣，我知道</a:t>
            </a:r>
            <a:r>
              <a:rPr lang="zh-TW" altLang="en-US" dirty="0" smtClean="0"/>
              <a:t>，</a:t>
            </a:r>
            <a:r>
              <a:rPr lang="en-US" altLang="zh-TW" dirty="0" smtClean="0"/>
              <a:t>	</a:t>
            </a:r>
            <a:r>
              <a:rPr lang="zh-TW" altLang="en-US" dirty="0" smtClean="0"/>
              <a:t>這樣</a:t>
            </a:r>
            <a:r>
              <a:rPr lang="zh-TW" altLang="en-US" dirty="0"/>
              <a:t>會生病！」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4692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工作分配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433447"/>
              </p:ext>
            </p:extLst>
          </p:nvPr>
        </p:nvGraphicFramePr>
        <p:xfrm>
          <a:off x="1115616" y="2636912"/>
          <a:ext cx="734543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724"/>
                <a:gridCol w="1800200"/>
                <a:gridCol w="1584176"/>
                <a:gridCol w="1512168"/>
                <a:gridCol w="1512167"/>
              </a:tblGrid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dirty="0" smtClean="0"/>
                        <a:t>工作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dirty="0" smtClean="0"/>
                        <a:t>作者及課文簡介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dirty="0" smtClean="0"/>
                        <a:t>課文議題分析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dirty="0" smtClean="0"/>
                        <a:t>延伸議題探討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dirty="0" smtClean="0"/>
                        <a:t>問題提供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dirty="0" smtClean="0"/>
                        <a:t>負責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顏翔翎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郭乃琪</a:t>
                      </a:r>
                    </a:p>
                    <a:p>
                      <a:pPr algn="ctr"/>
                      <a:r>
                        <a:rPr lang="zh-TW" altLang="en-US" sz="2400" dirty="0" smtClean="0"/>
                        <a:t>陳</a:t>
                      </a:r>
                      <a:r>
                        <a:rPr lang="zh-TW" altLang="en-US" sz="2400" dirty="0" smtClean="0"/>
                        <a:t>采</a:t>
                      </a:r>
                      <a:r>
                        <a:rPr lang="zh-TW" altLang="en-US" sz="2400" dirty="0" smtClean="0"/>
                        <a:t>妮</a:t>
                      </a:r>
                      <a:endParaRPr lang="en-US" altLang="zh-TW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郭寬蘋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許燕琴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洪雅芳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黃筱芸</a:t>
                      </a:r>
                      <a:endParaRPr lang="zh-TW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內容版面配置區 2"/>
          <p:cNvSpPr txBox="1">
            <a:spLocks/>
          </p:cNvSpPr>
          <p:nvPr/>
        </p:nvSpPr>
        <p:spPr>
          <a:xfrm>
            <a:off x="4268336" y="4725144"/>
            <a:ext cx="43924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616075" algn="l"/>
              </a:tabLst>
            </a:pPr>
            <a:r>
              <a:rPr lang="zh-TW" altLang="en-US" dirty="0" smtClean="0"/>
              <a:t>上台演講：郭寬蘋</a:t>
            </a:r>
            <a:endParaRPr lang="en-US" altLang="zh-TW" dirty="0" smtClean="0"/>
          </a:p>
          <a:p>
            <a:r>
              <a:rPr lang="zh-TW" altLang="en-US" dirty="0" smtClean="0"/>
              <a:t>簡報製作：顏翔翎</a:t>
            </a:r>
            <a:endParaRPr lang="en-US" altLang="zh-TW" dirty="0" smtClean="0"/>
          </a:p>
          <a:p>
            <a:r>
              <a:rPr lang="zh-TW" altLang="en-US" dirty="0" smtClean="0"/>
              <a:t>影片製作：國文</a:t>
            </a:r>
            <a:r>
              <a:rPr lang="en-US" altLang="zh-TW" dirty="0" smtClean="0"/>
              <a:t>B</a:t>
            </a:r>
            <a:r>
              <a:rPr lang="zh-TW" altLang="en-US" dirty="0" smtClean="0"/>
              <a:t>班眾多成員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9981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作者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簡介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2323652"/>
            <a:ext cx="6984892" cy="369763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胡慕情</a:t>
            </a:r>
            <a:endParaRPr lang="en-US" altLang="zh-TW" dirty="0" smtClean="0"/>
          </a:p>
          <a:p>
            <a:r>
              <a:rPr lang="en-US" altLang="zh-TW" dirty="0" smtClean="0"/>
              <a:t>1983</a:t>
            </a:r>
            <a:r>
              <a:rPr lang="zh-TW" altLang="en-US" dirty="0" smtClean="0"/>
              <a:t>年，台北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熱衷投入社會活動</a:t>
            </a:r>
            <a:endParaRPr lang="en-US" altLang="zh-TW" dirty="0" smtClean="0"/>
          </a:p>
          <a:p>
            <a:r>
              <a:rPr lang="zh-TW" altLang="en-US" dirty="0" smtClean="0"/>
              <a:t>十分關注弱勢族群議題</a:t>
            </a:r>
            <a:endParaRPr lang="en-US" altLang="zh-TW" dirty="0"/>
          </a:p>
          <a:p>
            <a:r>
              <a:rPr lang="zh-TW" altLang="en-US" dirty="0" smtClean="0"/>
              <a:t>曾任台灣</a:t>
            </a:r>
            <a:r>
              <a:rPr lang="zh-TW" altLang="en-US" dirty="0"/>
              <a:t>立報</a:t>
            </a:r>
            <a:r>
              <a:rPr lang="zh-TW" altLang="en-US" dirty="0" smtClean="0"/>
              <a:t>記者</a:t>
            </a:r>
            <a:endParaRPr lang="en-US" altLang="zh-TW" dirty="0" smtClean="0"/>
          </a:p>
          <a:p>
            <a:r>
              <a:rPr lang="zh-TW" altLang="en-US" dirty="0" smtClean="0"/>
              <a:t>現於天下雜誌的獨立評論</a:t>
            </a:r>
            <a:r>
              <a:rPr lang="en-US" altLang="zh-TW" dirty="0" smtClean="0"/>
              <a:t>@</a:t>
            </a:r>
            <a:r>
              <a:rPr lang="zh-TW" altLang="en-US" dirty="0" smtClean="0"/>
              <a:t>天下開闢專欄「現世」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 descr="D:\Users\user\Desktop\作者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4" r="18519"/>
          <a:stretch/>
        </p:blipFill>
        <p:spPr bwMode="auto">
          <a:xfrm>
            <a:off x="4617680" y="908720"/>
            <a:ext cx="3870960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課文簡介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3" y="2420888"/>
            <a:ext cx="2699907" cy="3481612"/>
          </a:xfrm>
        </p:spPr>
        <p:txBody>
          <a:bodyPr>
            <a:normAutofit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zh-TW" altLang="en-US" dirty="0"/>
              <a:t>以</a:t>
            </a:r>
            <a:r>
              <a:rPr lang="zh-TW" altLang="en-US" dirty="0" smtClean="0"/>
              <a:t>作者看阿換的手為角度，在各種環境</a:t>
            </a:r>
            <a:r>
              <a:rPr lang="zh-TW" altLang="en-US" dirty="0"/>
              <a:t>的</a:t>
            </a:r>
            <a:r>
              <a:rPr lang="zh-TW" altLang="en-US" dirty="0" smtClean="0"/>
              <a:t>衝擊下，身為新移民</a:t>
            </a:r>
            <a:r>
              <a:rPr lang="zh-TW" altLang="en-US" dirty="0"/>
              <a:t>的</a:t>
            </a:r>
            <a:r>
              <a:rPr lang="zh-TW" altLang="en-US" dirty="0" smtClean="0"/>
              <a:t>阿換隨著嫁</a:t>
            </a:r>
            <a:r>
              <a:rPr lang="zh-TW" altLang="en-US" dirty="0"/>
              <a:t>到台灣而發生</a:t>
            </a:r>
            <a:r>
              <a:rPr lang="zh-TW" altLang="en-US" dirty="0" smtClean="0"/>
              <a:t>的</a:t>
            </a:r>
            <a:endParaRPr lang="en-US" altLang="zh-TW" dirty="0" smtClean="0"/>
          </a:p>
          <a:p>
            <a:pPr marL="68580" indent="0">
              <a:lnSpc>
                <a:spcPct val="150000"/>
              </a:lnSpc>
              <a:buNone/>
            </a:pPr>
            <a:r>
              <a:rPr lang="zh-TW" altLang="en-US" dirty="0" smtClean="0"/>
              <a:t>種種變化。</a:t>
            </a:r>
            <a:endParaRPr lang="en-US" altLang="zh-TW" dirty="0" smtClean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743400" y="4476720"/>
            <a:ext cx="5400600" cy="175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越南 → 長年幫忙農務</a:t>
            </a:r>
            <a:endParaRPr lang="en-US" altLang="zh-TW" dirty="0" smtClean="0"/>
          </a:p>
          <a:p>
            <a:r>
              <a:rPr lang="zh-TW" altLang="en-US" dirty="0" smtClean="0"/>
              <a:t>台灣，生子後 → 泡牛奶、換尿布</a:t>
            </a:r>
            <a:endParaRPr lang="en-US" altLang="zh-TW" dirty="0" smtClean="0"/>
          </a:p>
          <a:p>
            <a:r>
              <a:rPr lang="zh-TW" altLang="en-US" dirty="0" smtClean="0"/>
              <a:t>台灣，受家暴 → 出氣在孩子上</a:t>
            </a:r>
            <a:endParaRPr lang="en-US" altLang="zh-TW" dirty="0" smtClean="0"/>
          </a:p>
        </p:txBody>
      </p:sp>
      <p:pic>
        <p:nvPicPr>
          <p:cNvPr id="3074" name="Picture 2" descr="D:\Users\user\Desktop\hand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"/>
          <a:stretch/>
        </p:blipFill>
        <p:spPr bwMode="auto">
          <a:xfrm>
            <a:off x="4427984" y="764704"/>
            <a:ext cx="3744416" cy="3532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1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課文議題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043492" y="3016367"/>
            <a:ext cx="6777317" cy="3508977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文中</a:t>
            </a:r>
            <a:r>
              <a:rPr lang="zh-TW" altLang="en-US" dirty="0"/>
              <a:t>一開始作者參加了一場記者會，主要希望勞委會重視新移民婦女的勞動</a:t>
            </a:r>
            <a:r>
              <a:rPr lang="zh-TW" altLang="en-US" dirty="0" smtClean="0"/>
              <a:t>權。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而為什麼新移民的婦女勞動權不被受</a:t>
            </a:r>
            <a:r>
              <a:rPr lang="zh-TW" altLang="en-US" dirty="0" smtClean="0"/>
              <a:t>重視？</a:t>
            </a:r>
            <a:endParaRPr lang="en-US" altLang="zh-TW" dirty="0" smtClean="0"/>
          </a:p>
          <a:p>
            <a:pPr marL="358775" indent="0">
              <a:buNone/>
            </a:pPr>
            <a:r>
              <a:rPr lang="zh-TW" altLang="en-US" dirty="0"/>
              <a:t>是</a:t>
            </a:r>
            <a:r>
              <a:rPr lang="zh-TW" altLang="en-US" dirty="0" smtClean="0"/>
              <a:t>國籍。由此可了解台灣人對非本國人還是排斥的，同時又害怕飯碗被</a:t>
            </a:r>
            <a:r>
              <a:rPr lang="zh-TW" altLang="en-US" dirty="0"/>
              <a:t>搶走。</a:t>
            </a:r>
          </a:p>
        </p:txBody>
      </p:sp>
      <p:pic>
        <p:nvPicPr>
          <p:cNvPr id="1026" name="Picture 2" descr="D:\Users\user\Desktop\CIMG42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81"/>
          <a:stretch/>
        </p:blipFill>
        <p:spPr bwMode="auto">
          <a:xfrm>
            <a:off x="3923928" y="1124744"/>
            <a:ext cx="4392488" cy="199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6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課文議題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043492" y="2636912"/>
            <a:ext cx="6777317" cy="3508977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自從</a:t>
            </a:r>
            <a:r>
              <a:rPr lang="zh-TW" altLang="en-US" dirty="0"/>
              <a:t>舅舅出車禍後</a:t>
            </a:r>
            <a:r>
              <a:rPr lang="zh-TW" altLang="en-US" dirty="0" smtClean="0"/>
              <a:t>，漸漸地沉</a:t>
            </a:r>
            <a:r>
              <a:rPr lang="zh-TW" altLang="en-US" dirty="0"/>
              <a:t>浸在</a:t>
            </a:r>
            <a:r>
              <a:rPr lang="zh-TW" altLang="en-US" dirty="0" smtClean="0"/>
              <a:t>杜康之中。面對變成舅舅</a:t>
            </a:r>
            <a:r>
              <a:rPr lang="zh-TW" altLang="en-US" dirty="0"/>
              <a:t>三不五時的</a:t>
            </a:r>
            <a:r>
              <a:rPr lang="zh-TW" altLang="en-US" dirty="0" smtClean="0"/>
              <a:t>怒吼</a:t>
            </a:r>
            <a:r>
              <a:rPr lang="zh-TW" altLang="en-US" dirty="0"/>
              <a:t>及家暴</a:t>
            </a:r>
            <a:r>
              <a:rPr lang="zh-TW" altLang="en-US" dirty="0" smtClean="0"/>
              <a:t>，</a:t>
            </a:r>
            <a:r>
              <a:rPr lang="zh-TW" altLang="en-US" dirty="0"/>
              <a:t>舅媽阿換</a:t>
            </a:r>
            <a:r>
              <a:rPr lang="zh-TW" altLang="en-US" dirty="0" smtClean="0"/>
              <a:t>漸漸也遠離</a:t>
            </a:r>
            <a:r>
              <a:rPr lang="zh-TW" altLang="en-US" dirty="0"/>
              <a:t>了小孩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面對毫不</a:t>
            </a:r>
            <a:r>
              <a:rPr lang="zh-TW" altLang="en-US" dirty="0" smtClean="0"/>
              <a:t>知情的外籍新娘阿換，這毫無疑問是場無辜的傷害，但在陌生的家庭中卻又沒人替她說話，難道不是又一道傷害？</a:t>
            </a:r>
            <a:endParaRPr lang="en-US" altLang="zh-TW" dirty="0"/>
          </a:p>
        </p:txBody>
      </p:sp>
      <p:pic>
        <p:nvPicPr>
          <p:cNvPr id="2050" name="Picture 2" descr="D:\Users\user\Desktop\MWSnap086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01"/>
          <a:stretch/>
        </p:blipFill>
        <p:spPr bwMode="auto">
          <a:xfrm>
            <a:off x="3960088" y="749112"/>
            <a:ext cx="4392488" cy="2267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8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延伸相關議題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4797152"/>
            <a:ext cx="6984892" cy="136815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而遇到</a:t>
            </a:r>
            <a:r>
              <a:rPr lang="zh-TW" altLang="en-US" dirty="0"/>
              <a:t>家暴的外籍</a:t>
            </a:r>
            <a:r>
              <a:rPr lang="zh-TW" altLang="en-US" dirty="0" smtClean="0"/>
              <a:t>新娘對</a:t>
            </a:r>
            <a:r>
              <a:rPr lang="zh-TW" altLang="en-US" dirty="0"/>
              <a:t>相關法律也不</a:t>
            </a:r>
            <a:r>
              <a:rPr lang="zh-TW" altLang="en-US" dirty="0" smtClean="0"/>
              <a:t>了解，語言</a:t>
            </a:r>
            <a:r>
              <a:rPr lang="zh-TW" altLang="en-US" dirty="0"/>
              <a:t>又</a:t>
            </a:r>
            <a:r>
              <a:rPr lang="zh-TW" altLang="en-US" dirty="0" smtClean="0"/>
              <a:t>不通加上人生地不熟，卻只能任情況</a:t>
            </a:r>
            <a:r>
              <a:rPr lang="zh-TW" altLang="en-US" dirty="0"/>
              <a:t>惡化，面對</a:t>
            </a:r>
            <a:r>
              <a:rPr lang="zh-TW" altLang="en-US" dirty="0" smtClean="0"/>
              <a:t>隨時</a:t>
            </a:r>
            <a:r>
              <a:rPr lang="zh-TW" altLang="en-US" dirty="0"/>
              <a:t>可能發生在自己身上的傷害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098" name="Picture 2" descr="D:\Users\user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8"/>
          <a:stretch/>
        </p:blipFill>
        <p:spPr bwMode="auto">
          <a:xfrm>
            <a:off x="4994488" y="1479046"/>
            <a:ext cx="3456384" cy="3027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1087056" y="2348880"/>
            <a:ext cx="3492446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 smtClean="0"/>
          </a:p>
          <a:p>
            <a:r>
              <a:rPr lang="zh-TW" altLang="en-US" dirty="0"/>
              <a:t>因</a:t>
            </a:r>
            <a:r>
              <a:rPr lang="zh-TW" altLang="en-US" dirty="0" smtClean="0"/>
              <a:t>外籍新娘大部分是由仲介介紹，加上溝通不良，家暴可能隨時發生。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3939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延伸相關議題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來台的外籍新娘大多都是第一次來台，對台灣那個丈夫甚至是完全陌生的。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 smtClean="0"/>
              <a:t>當</a:t>
            </a:r>
            <a:r>
              <a:rPr lang="zh-TW" altLang="en-US" dirty="0"/>
              <a:t>我們看到這篇「手」時，會不會想到毫無感情就建立的婚姻是否會持續？會不會幸福？</a:t>
            </a:r>
            <a:endParaRPr lang="en-US" altLang="zh-TW" dirty="0"/>
          </a:p>
          <a:p>
            <a:pPr marL="358775" indent="0">
              <a:buNone/>
            </a:pPr>
            <a:r>
              <a:rPr lang="zh-TW" altLang="en-US" dirty="0"/>
              <a:t>會不會擔心外籍新娘是否別有居心的嫁入自己家呢？這些都是我們值得探討的。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29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延伸相關議題</a:t>
            </a:r>
            <a:endParaRPr lang="zh-TW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8"/>
          <a:stretch/>
        </p:blipFill>
        <p:spPr>
          <a:xfrm>
            <a:off x="1475656" y="2276872"/>
            <a:ext cx="6478467" cy="3836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06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問題 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2323652"/>
            <a:ext cx="6984892" cy="16094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altLang="zh-TW" dirty="0" smtClean="0"/>
          </a:p>
          <a:p>
            <a:r>
              <a:rPr lang="zh-TW" altLang="en-US" dirty="0"/>
              <a:t>外籍配偶希望經由 </a:t>
            </a:r>
            <a:r>
              <a:rPr lang="en-US" altLang="zh-TW" dirty="0"/>
              <a:t>_ _ </a:t>
            </a:r>
            <a:r>
              <a:rPr lang="zh-TW" altLang="en-US" dirty="0"/>
              <a:t>告訴台灣人「新移民只要有居留證即可工作」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431120" y="4221088"/>
            <a:ext cx="237626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altLang="zh-TW" dirty="0" err="1" smtClean="0"/>
              <a:t>Ans</a:t>
            </a:r>
            <a:r>
              <a:rPr lang="zh-TW" altLang="en-US" dirty="0"/>
              <a:t>：媒體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76530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奧斯丁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奧斯丁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奧斯丁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256</TotalTime>
  <Words>515</Words>
  <Application>Microsoft Office PowerPoint</Application>
  <PresentationFormat>如螢幕大小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Arial</vt:lpstr>
      <vt:lpstr>新細明體</vt:lpstr>
      <vt:lpstr>Century Gothic</vt:lpstr>
      <vt:lpstr>Wingdings 2</vt:lpstr>
      <vt:lpstr>微軟正黑體</vt:lpstr>
      <vt:lpstr>華康鋼筆體W2(P)</vt:lpstr>
      <vt:lpstr>華康竹風體W4</vt:lpstr>
      <vt:lpstr>奧斯丁</vt:lpstr>
      <vt:lpstr>手</vt:lpstr>
      <vt:lpstr>作者簡介</vt:lpstr>
      <vt:lpstr>課文簡介</vt:lpstr>
      <vt:lpstr>課文議題</vt:lpstr>
      <vt:lpstr>課文議題</vt:lpstr>
      <vt:lpstr>延伸相關議題</vt:lpstr>
      <vt:lpstr>延伸相關議題</vt:lpstr>
      <vt:lpstr>延伸相關議題</vt:lpstr>
      <vt:lpstr>問題 1</vt:lpstr>
      <vt:lpstr>問題</vt:lpstr>
      <vt:lpstr>問題</vt:lpstr>
      <vt:lpstr>工作分配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</dc:title>
  <dc:creator>user</dc:creator>
  <cp:lastModifiedBy>user</cp:lastModifiedBy>
  <cp:revision>31</cp:revision>
  <dcterms:created xsi:type="dcterms:W3CDTF">2014-05-07T08:23:25Z</dcterms:created>
  <dcterms:modified xsi:type="dcterms:W3CDTF">2014-05-08T01:02:56Z</dcterms:modified>
</cp:coreProperties>
</file>