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6" r:id="rId1"/>
  </p:sldMasterIdLst>
  <p:notesMasterIdLst>
    <p:notesMasterId r:id="rId19"/>
  </p:notesMasterIdLst>
  <p:sldIdLst>
    <p:sldId id="256" r:id="rId2"/>
    <p:sldId id="287" r:id="rId3"/>
    <p:sldId id="262" r:id="rId4"/>
    <p:sldId id="258" r:id="rId5"/>
    <p:sldId id="273" r:id="rId6"/>
    <p:sldId id="259" r:id="rId7"/>
    <p:sldId id="260" r:id="rId8"/>
    <p:sldId id="272" r:id="rId9"/>
    <p:sldId id="264" r:id="rId10"/>
    <p:sldId id="261" r:id="rId11"/>
    <p:sldId id="265" r:id="rId12"/>
    <p:sldId id="267" r:id="rId13"/>
    <p:sldId id="266" r:id="rId14"/>
    <p:sldId id="268" r:id="rId15"/>
    <p:sldId id="269" r:id="rId16"/>
    <p:sldId id="270" r:id="rId17"/>
    <p:sldId id="271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8"/>
    <p:restoredTop sz="94630"/>
  </p:normalViewPr>
  <p:slideViewPr>
    <p:cSldViewPr snapToGrid="0" snapToObjects="1">
      <p:cViewPr>
        <p:scale>
          <a:sx n="91" d="100"/>
          <a:sy n="91" d="100"/>
        </p:scale>
        <p:origin x="-1210" y="19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087B5F6-26DA-5548-A72C-7AFD62C0403C}" type="datetimeFigureOut">
              <a:rPr kumimoji="1" lang="zh-TW" altLang="en-US" smtClean="0"/>
              <a:t>2016/3/31</a:t>
            </a:fld>
            <a:endParaRPr kumimoji="1" lang="zh-TW" altLang="en-US"/>
          </a:p>
        </p:txBody>
      </p:sp>
      <p:sp>
        <p:nvSpPr>
          <p:cNvPr id="4" name="投影片影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zh-TW" altLang="en-US" smtClean="0"/>
              <a:t>按一下以編輯母片文字樣式</a:t>
            </a:r>
          </a:p>
          <a:p>
            <a:pPr lvl="1"/>
            <a:r>
              <a:rPr kumimoji="1" lang="zh-TW" altLang="en-US" smtClean="0"/>
              <a:t>第二層</a:t>
            </a:r>
          </a:p>
          <a:p>
            <a:pPr lvl="2"/>
            <a:r>
              <a:rPr kumimoji="1" lang="zh-TW" altLang="en-US" smtClean="0"/>
              <a:t>第三層</a:t>
            </a:r>
          </a:p>
          <a:p>
            <a:pPr lvl="3"/>
            <a:r>
              <a:rPr kumimoji="1" lang="zh-TW" altLang="en-US" smtClean="0"/>
              <a:t>第四層</a:t>
            </a:r>
          </a:p>
          <a:p>
            <a:pPr lvl="4"/>
            <a:r>
              <a:rPr kumimoji="1" lang="zh-TW" altLang="en-US" smtClean="0"/>
              <a:t>第五層</a:t>
            </a:r>
            <a:endParaRPr kumimoji="1"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27D000A-BA03-9148-8BF3-1D38EF4F798B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6752525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TW" altLang="en-US" smtClean="0"/>
              <a:t> 按一下以編輯母片子標題樣式</a:t>
            </a:r>
            <a:endParaRPr lang="zh-TW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6BE1EF4-31ED-45C2-AC47-F2718A41336B}" type="datetimeFigureOut">
              <a:rPr lang="en-US" smtClean="0"/>
              <a:t>3/31/2016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51EACD6-A525-4B49-8009-7F09B4461B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22590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6BE1EF4-31ED-45C2-AC47-F2718A41336B}" type="datetimeFigureOut">
              <a:rPr lang="en-US" smtClean="0"/>
              <a:t>3/31/2016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51EACD6-A525-4B49-8009-7F09B4461B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55241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6BE1EF4-31ED-45C2-AC47-F2718A41336B}" type="datetimeFigureOut">
              <a:rPr lang="en-US" smtClean="0"/>
              <a:t>3/31/2016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51EACD6-A525-4B49-8009-7F09B4461B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697537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標題，文字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6BE1EF4-31ED-45C2-AC47-F2718A41336B}" type="datetimeFigureOut">
              <a:rPr lang="en-US" smtClean="0"/>
              <a:t>3/31/2016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51EACD6-A525-4B49-8009-7F09B4461B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742721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 preserve="1">
  <p:cSld name="標題，物件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6BE1EF4-31ED-45C2-AC47-F2718A41336B}" type="datetimeFigureOut">
              <a:rPr lang="en-US" smtClean="0"/>
              <a:t>3/31/2016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51EACD6-A525-4B49-8009-7F09B4461B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609074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6BE1EF4-31ED-45C2-AC47-F2718A41336B}" type="datetimeFigureOut">
              <a:rPr lang="en-US" smtClean="0"/>
              <a:t>3/31/2016</a:t>
            </a:fld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51EACD6-A525-4B49-8009-7F09B4461B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1735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6BE1EF4-31ED-45C2-AC47-F2718A41336B}" type="datetimeFigureOut">
              <a:rPr lang="en-US" smtClean="0"/>
              <a:t>3/31/2016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51EACD6-A525-4B49-8009-7F09B4461B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97910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6BE1EF4-31ED-45C2-AC47-F2718A41336B}" type="datetimeFigureOut">
              <a:rPr lang="en-US" smtClean="0"/>
              <a:t>3/31/2016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51EACD6-A525-4B49-8009-7F09B4461B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33156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6BE1EF4-31ED-45C2-AC47-F2718A41336B}" type="datetimeFigureOut">
              <a:rPr lang="en-US" smtClean="0"/>
              <a:t>3/31/2016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51EACD6-A525-4B49-8009-7F09B4461B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55856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6BE1EF4-31ED-45C2-AC47-F2718A41336B}" type="datetimeFigureOut">
              <a:rPr lang="en-US" smtClean="0"/>
              <a:t>3/31/2016</a:t>
            </a:fld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51EACD6-A525-4B49-8009-7F09B4461B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364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6BE1EF4-31ED-45C2-AC47-F2718A41336B}" type="datetimeFigureOut">
              <a:rPr lang="en-US" smtClean="0"/>
              <a:t>3/31/2016</a:t>
            </a:fld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51EACD6-A525-4B49-8009-7F09B4461B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69628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6BE1EF4-31ED-45C2-AC47-F2718A41336B}" type="datetimeFigureOut">
              <a:rPr lang="en-US" smtClean="0"/>
              <a:t>3/31/2016</a:t>
            </a:fld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51EACD6-A525-4B49-8009-7F09B4461B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23434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6BE1EF4-31ED-45C2-AC47-F2718A41336B}" type="datetimeFigureOut">
              <a:rPr lang="en-US" smtClean="0"/>
              <a:t>3/31/2016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51EACD6-A525-4B49-8009-7F09B4461B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41398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zh-TW" altLang="en-US" noProof="0" smtClean="0"/>
              <a:t>將圖片拖曳至版面配置區或按一下圖示以新增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6BE1EF4-31ED-45C2-AC47-F2718A41336B}" type="datetimeFigureOut">
              <a:rPr lang="en-US" smtClean="0"/>
              <a:t>3/31/2016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51EACD6-A525-4B49-8009-7F09B4461B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10965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6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按一下以編輯母片標題樣式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fld id="{A6BE1EF4-31ED-45C2-AC47-F2718A41336B}" type="datetimeFigureOut">
              <a:rPr lang="en-US" smtClean="0"/>
              <a:t>3/31/2016</a:t>
            </a:fld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B51EACD6-A525-4B49-8009-7F09B4461B46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679" r:id="rId3"/>
    <p:sldLayoutId id="2147483680" r:id="rId4"/>
    <p:sldLayoutId id="2147483681" r:id="rId5"/>
    <p:sldLayoutId id="2147483682" r:id="rId6"/>
    <p:sldLayoutId id="2147483683" r:id="rId7"/>
    <p:sldLayoutId id="2147483684" r:id="rId8"/>
    <p:sldLayoutId id="2147483685" r:id="rId9"/>
    <p:sldLayoutId id="2147483686" r:id="rId10"/>
    <p:sldLayoutId id="2147483687" r:id="rId11"/>
    <p:sldLayoutId id="2147483688" r:id="rId12"/>
    <p:sldLayoutId id="2147483689" r:id="rId13"/>
    <p:sldLayoutId id="2147483690" r:id="rId14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新細明體" charset="0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  <a:cs typeface="新細明體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  <a:cs typeface="新細明體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  <a:cs typeface="新細明體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  <a:cs typeface="新細明體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新細明體" charset="0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  <a:cs typeface="新細明體" charset="0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  <a:cs typeface="新細明體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  <a:cs typeface="新細明體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  <a:cs typeface="新細明體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://blog.xuite.net/psydanny/murmur/23271140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1237163"/>
            <a:ext cx="8122130" cy="2363288"/>
          </a:xfrm>
        </p:spPr>
        <p:txBody>
          <a:bodyPr/>
          <a:lstStyle/>
          <a:p>
            <a:r>
              <a:rPr kumimoji="1" lang="zh-TW" altLang="en-US" sz="6000" b="1" dirty="0" smtClean="0"/>
              <a:t>遠離危險情人</a:t>
            </a:r>
            <a:endParaRPr kumimoji="1" lang="zh-TW" altLang="en-US" sz="6000" b="1" dirty="0"/>
          </a:p>
        </p:txBody>
      </p:sp>
      <p:sp>
        <p:nvSpPr>
          <p:cNvPr id="3" name="子標題 2"/>
          <p:cNvSpPr>
            <a:spLocks noGrp="1"/>
          </p:cNvSpPr>
          <p:nvPr>
            <p:ph type="subTitle" idx="1"/>
          </p:nvPr>
        </p:nvSpPr>
        <p:spPr>
          <a:xfrm>
            <a:off x="1371600" y="4503268"/>
            <a:ext cx="6400800" cy="1847495"/>
          </a:xfrm>
        </p:spPr>
        <p:txBody>
          <a:bodyPr/>
          <a:lstStyle/>
          <a:p>
            <a:r>
              <a:rPr kumimoji="1" lang="zh-TW" altLang="en-US" sz="2400" dirty="0" smtClean="0"/>
              <a:t>黃雅羚</a:t>
            </a:r>
            <a:endParaRPr kumimoji="1" lang="en-US" altLang="zh-TW" sz="2400" dirty="0" smtClean="0"/>
          </a:p>
          <a:p>
            <a:r>
              <a:rPr lang="zh-TW" altLang="en-US" sz="2400" dirty="0"/>
              <a:t>高師大輔導與諮商研究所</a:t>
            </a:r>
            <a:r>
              <a:rPr lang="zh-TW" altLang="en-US" sz="2400" dirty="0" smtClean="0"/>
              <a:t>博士</a:t>
            </a:r>
            <a:endParaRPr lang="en-US" altLang="zh-TW" sz="2400" dirty="0" smtClean="0"/>
          </a:p>
          <a:p>
            <a:r>
              <a:rPr lang="zh-TW" altLang="en-US" sz="2400" dirty="0" smtClean="0"/>
              <a:t>元品心理師諮商所諮商</a:t>
            </a:r>
            <a:r>
              <a:rPr lang="zh-TW" altLang="en-US" sz="2400" smtClean="0"/>
              <a:t>心理</a:t>
            </a:r>
            <a:r>
              <a:rPr lang="zh-TW" altLang="en-US" sz="2400" smtClean="0"/>
              <a:t>師兼所長</a:t>
            </a:r>
            <a:endParaRPr lang="en-US" altLang="zh-TW" sz="2400" dirty="0" smtClean="0"/>
          </a:p>
          <a:p>
            <a:r>
              <a:rPr lang="zh-TW" altLang="en-US" sz="2400" dirty="0" smtClean="0"/>
              <a:t>台南市諮商心理師公會副理事長</a:t>
            </a:r>
            <a:endParaRPr lang="en-US" altLang="zh-TW" sz="2400" dirty="0" smtClean="0"/>
          </a:p>
        </p:txBody>
      </p:sp>
    </p:spTree>
    <p:extLst>
      <p:ext uri="{BB962C8B-B14F-4D97-AF65-F5344CB8AC3E}">
        <p14:creationId xmlns:p14="http://schemas.microsoft.com/office/powerpoint/2010/main" val="31766489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zh-TW" altLang="en-US" b="1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237068" y="1600200"/>
            <a:ext cx="7449731" cy="4525963"/>
          </a:xfrm>
        </p:spPr>
        <p:txBody>
          <a:bodyPr/>
          <a:lstStyle/>
          <a:p>
            <a:pPr marL="0" indent="0">
              <a:buNone/>
            </a:pPr>
            <a:endParaRPr lang="en-US" altLang="zh-TW" b="1" dirty="0" smtClean="0"/>
          </a:p>
          <a:p>
            <a:pPr marL="0" indent="0">
              <a:buNone/>
            </a:pPr>
            <a:endParaRPr lang="en-US" altLang="zh-TW" b="1" dirty="0"/>
          </a:p>
          <a:p>
            <a:pPr marL="0" indent="0">
              <a:buNone/>
            </a:pPr>
            <a:r>
              <a:rPr lang="en-US" altLang="zh-TW" sz="4800" b="1" dirty="0" smtClean="0"/>
              <a:t>   </a:t>
            </a:r>
            <a:r>
              <a:rPr lang="zh-TW" altLang="en-US" sz="4800" b="1" dirty="0" smtClean="0"/>
              <a:t>該</a:t>
            </a:r>
            <a:r>
              <a:rPr lang="zh-TW" altLang="en-US" sz="4800" b="1" dirty="0"/>
              <a:t>如何</a:t>
            </a:r>
            <a:r>
              <a:rPr lang="zh-TW" altLang="en-US" sz="4800" b="1" dirty="0" smtClean="0"/>
              <a:t>好好全身而退？</a:t>
            </a:r>
            <a:endParaRPr kumimoji="1" lang="zh-TW" altLang="en-US" sz="4800" b="1" dirty="0"/>
          </a:p>
        </p:txBody>
      </p:sp>
    </p:spTree>
    <p:extLst>
      <p:ext uri="{BB962C8B-B14F-4D97-AF65-F5344CB8AC3E}">
        <p14:creationId xmlns:p14="http://schemas.microsoft.com/office/powerpoint/2010/main" val="381361528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TW" altLang="en-US" b="1" dirty="0" smtClean="0"/>
              <a:t>當你的學生遇到危險情人（一）</a:t>
            </a:r>
            <a:endParaRPr kumimoji="1" lang="zh-TW" altLang="en-US" b="1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923677" y="1204172"/>
            <a:ext cx="8098677" cy="4921992"/>
          </a:xfrm>
        </p:spPr>
        <p:txBody>
          <a:bodyPr/>
          <a:lstStyle/>
          <a:p>
            <a:r>
              <a:rPr kumimoji="1" lang="zh-TW" altLang="en-US" dirty="0" smtClean="0"/>
              <a:t>交往前</a:t>
            </a:r>
            <a:endParaRPr kumimoji="1" lang="en-US" altLang="zh-TW" dirty="0" smtClean="0"/>
          </a:p>
          <a:p>
            <a:pPr lvl="1"/>
            <a:r>
              <a:rPr lang="zh-TW" altLang="en-US" dirty="0" smtClean="0"/>
              <a:t>停：</a:t>
            </a:r>
            <a:r>
              <a:rPr lang="zh-TW" altLang="en-US" sz="2000" dirty="0" smtClean="0"/>
              <a:t>慢慢來，太甜的糖可能有礙健康</a:t>
            </a:r>
            <a:endParaRPr lang="en-US" altLang="zh-TW" sz="2000" dirty="0" smtClean="0"/>
          </a:p>
          <a:p>
            <a:pPr lvl="2"/>
            <a:r>
              <a:rPr lang="zh-TW" altLang="en-US" sz="2000" dirty="0" smtClean="0"/>
              <a:t>危險情人常常是迷人的：大器（但不尊重女性）、犧牲（沒有空間）、保護你（也會打你）</a:t>
            </a:r>
            <a:endParaRPr lang="en-US" altLang="zh-TW" sz="2000" dirty="0" smtClean="0"/>
          </a:p>
          <a:p>
            <a:pPr lvl="1"/>
            <a:r>
              <a:rPr lang="zh-TW" altLang="en-US" dirty="0" smtClean="0"/>
              <a:t>看</a:t>
            </a:r>
            <a:endParaRPr lang="en-US" altLang="zh-TW" dirty="0" smtClean="0"/>
          </a:p>
          <a:p>
            <a:pPr lvl="2"/>
            <a:r>
              <a:rPr lang="zh-TW" altLang="en-US" sz="2000" dirty="0" smtClean="0"/>
              <a:t>看看有無前科</a:t>
            </a:r>
            <a:endParaRPr lang="en-US" altLang="zh-TW" sz="2000" dirty="0" smtClean="0"/>
          </a:p>
          <a:p>
            <a:pPr lvl="2"/>
            <a:r>
              <a:rPr lang="zh-TW" altLang="en-US" sz="2000" dirty="0" smtClean="0"/>
              <a:t>瞭解之前的分手史</a:t>
            </a:r>
            <a:endParaRPr lang="en-US" altLang="zh-TW" sz="2000" dirty="0" smtClean="0"/>
          </a:p>
          <a:p>
            <a:pPr lvl="2"/>
            <a:r>
              <a:rPr lang="zh-TW" altLang="en-US" sz="2000" dirty="0" smtClean="0"/>
              <a:t>看他如何與家人互動</a:t>
            </a:r>
            <a:endParaRPr lang="en-US" altLang="zh-TW" sz="2000" dirty="0" smtClean="0"/>
          </a:p>
          <a:p>
            <a:pPr lvl="2"/>
            <a:r>
              <a:rPr lang="zh-TW" altLang="en-US" sz="2000" dirty="0" smtClean="0"/>
              <a:t>看他如何與朋友互動</a:t>
            </a:r>
            <a:endParaRPr lang="en-US" altLang="zh-TW" sz="2000" dirty="0" smtClean="0"/>
          </a:p>
          <a:p>
            <a:pPr lvl="2"/>
            <a:r>
              <a:rPr lang="zh-TW" altLang="en-US" sz="2000" dirty="0" smtClean="0"/>
              <a:t>對不同性別的尊重與彈性</a:t>
            </a:r>
            <a:endParaRPr lang="en-US" altLang="zh-TW" sz="2000" dirty="0" smtClean="0"/>
          </a:p>
          <a:p>
            <a:pPr lvl="1"/>
            <a:r>
              <a:rPr lang="zh-TW" altLang="en-US" dirty="0" smtClean="0"/>
              <a:t>聽</a:t>
            </a:r>
            <a:endParaRPr lang="en-US" altLang="zh-TW" dirty="0" smtClean="0"/>
          </a:p>
          <a:p>
            <a:pPr lvl="2"/>
            <a:r>
              <a:rPr lang="zh-TW" altLang="en-US" sz="2000" dirty="0" smtClean="0"/>
              <a:t>聽他的朋友</a:t>
            </a:r>
            <a:r>
              <a:rPr lang="en-US" altLang="zh-TW" sz="2000" dirty="0" smtClean="0"/>
              <a:t>//</a:t>
            </a:r>
            <a:r>
              <a:rPr lang="zh-TW" altLang="en-US" sz="2000" dirty="0" smtClean="0"/>
              <a:t>你的朋友怎麼說</a:t>
            </a:r>
            <a:endParaRPr lang="en-US" altLang="zh-TW" sz="2000" dirty="0" smtClean="0"/>
          </a:p>
          <a:p>
            <a:pPr lvl="2"/>
            <a:r>
              <a:rPr lang="zh-TW" altLang="en-US" sz="2000" dirty="0" smtClean="0"/>
              <a:t>聽你的家人</a:t>
            </a:r>
            <a:r>
              <a:rPr lang="en-US" altLang="zh-TW" sz="2000" dirty="0" smtClean="0"/>
              <a:t>/</a:t>
            </a:r>
            <a:r>
              <a:rPr lang="zh-TW" altLang="en-US" sz="2000" dirty="0" smtClean="0"/>
              <a:t>他的家人怎麼說</a:t>
            </a:r>
            <a:endParaRPr lang="en-US" altLang="zh-TW" sz="2000" dirty="0" smtClean="0"/>
          </a:p>
        </p:txBody>
      </p:sp>
    </p:spTree>
    <p:extLst>
      <p:ext uri="{BB962C8B-B14F-4D97-AF65-F5344CB8AC3E}">
        <p14:creationId xmlns:p14="http://schemas.microsoft.com/office/powerpoint/2010/main" val="412356062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dirty="0"/>
              <a:t>當你的學生遇到危險情人</a:t>
            </a:r>
            <a:r>
              <a:rPr lang="zh-TW" altLang="en-US" b="1" dirty="0" smtClean="0"/>
              <a:t>（二）</a:t>
            </a:r>
            <a:endParaRPr kumimoji="1"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385516" y="1600200"/>
            <a:ext cx="7301283" cy="4525963"/>
          </a:xfrm>
        </p:spPr>
        <p:txBody>
          <a:bodyPr/>
          <a:lstStyle/>
          <a:p>
            <a:r>
              <a:rPr lang="zh-TW" altLang="en-US" dirty="0"/>
              <a:t>交往後</a:t>
            </a:r>
            <a:endParaRPr lang="en-US" altLang="zh-TW" dirty="0"/>
          </a:p>
          <a:p>
            <a:pPr lvl="1"/>
            <a:r>
              <a:rPr lang="zh-TW" altLang="en-US" dirty="0" smtClean="0"/>
              <a:t>一起尋</a:t>
            </a:r>
            <a:r>
              <a:rPr lang="zh-TW" altLang="en-US" dirty="0"/>
              <a:t>求協</a:t>
            </a:r>
            <a:r>
              <a:rPr lang="zh-TW" altLang="en-US" dirty="0" smtClean="0"/>
              <a:t>助</a:t>
            </a:r>
            <a:endParaRPr lang="en-US" altLang="zh-TW" dirty="0" smtClean="0"/>
          </a:p>
          <a:p>
            <a:pPr lvl="1"/>
            <a:r>
              <a:rPr lang="zh-TW" altLang="en-US" dirty="0" smtClean="0"/>
              <a:t>學習明白兩性差異</a:t>
            </a:r>
            <a:endParaRPr lang="en-US" altLang="zh-TW" dirty="0" smtClean="0"/>
          </a:p>
          <a:p>
            <a:pPr lvl="1"/>
            <a:r>
              <a:rPr lang="zh-TW" altLang="en-US" dirty="0" smtClean="0"/>
              <a:t>學習兩性溝通</a:t>
            </a:r>
            <a:endParaRPr lang="en-US" altLang="zh-TW" dirty="0" smtClean="0"/>
          </a:p>
          <a:p>
            <a:pPr lvl="1"/>
            <a:r>
              <a:rPr lang="zh-TW" altLang="en-US" dirty="0" smtClean="0"/>
              <a:t>學習情緒抒發的方法</a:t>
            </a:r>
            <a:endParaRPr lang="en-US" altLang="zh-TW" dirty="0"/>
          </a:p>
          <a:p>
            <a:pPr lvl="1"/>
            <a:r>
              <a:rPr lang="zh-TW" altLang="en-US" dirty="0"/>
              <a:t>避免縱</a:t>
            </a:r>
            <a:r>
              <a:rPr lang="zh-TW" altLang="en-US" dirty="0" smtClean="0"/>
              <a:t>容</a:t>
            </a:r>
            <a:endParaRPr lang="en-US" altLang="zh-TW" dirty="0" smtClean="0"/>
          </a:p>
          <a:p>
            <a:pPr lvl="1"/>
            <a:r>
              <a:rPr lang="zh-TW" altLang="en-US" dirty="0"/>
              <a:t>忍讓、順服無法解決</a:t>
            </a:r>
            <a:r>
              <a:rPr lang="zh-TW" altLang="en-US" dirty="0" smtClean="0"/>
              <a:t>事情</a:t>
            </a:r>
            <a:endParaRPr lang="en-US" altLang="zh-TW" dirty="0"/>
          </a:p>
          <a:p>
            <a:pPr lvl="1"/>
            <a:r>
              <a:rPr lang="zh-TW" altLang="en-US" dirty="0"/>
              <a:t>保持五官</a:t>
            </a:r>
            <a:r>
              <a:rPr lang="zh-TW" altLang="en-US" dirty="0" smtClean="0"/>
              <a:t>打開</a:t>
            </a:r>
            <a:endParaRPr lang="en-US" altLang="zh-TW" dirty="0" smtClean="0"/>
          </a:p>
          <a:p>
            <a:pPr lvl="1"/>
            <a:r>
              <a:rPr lang="zh-TW" altLang="en-US" dirty="0" smtClean="0"/>
              <a:t>保持與朋友的聯繫</a:t>
            </a:r>
            <a:endParaRPr lang="en-US" altLang="zh-TW" dirty="0" smtClean="0"/>
          </a:p>
          <a:p>
            <a:pPr lvl="1"/>
            <a:r>
              <a:rPr lang="zh-TW" altLang="en-US" dirty="0" smtClean="0"/>
              <a:t>維持適度的界限</a:t>
            </a:r>
            <a:endParaRPr lang="en-US" altLang="zh-TW" dirty="0" smtClean="0"/>
          </a:p>
        </p:txBody>
      </p:sp>
    </p:spTree>
    <p:extLst>
      <p:ext uri="{BB962C8B-B14F-4D97-AF65-F5344CB8AC3E}">
        <p14:creationId xmlns:p14="http://schemas.microsoft.com/office/powerpoint/2010/main" val="167702775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dirty="0"/>
              <a:t>當你的學生遇到危險情人</a:t>
            </a:r>
            <a:r>
              <a:rPr lang="zh-TW" altLang="en-US" b="1" dirty="0" smtClean="0"/>
              <a:t>（三）</a:t>
            </a:r>
            <a:endParaRPr kumimoji="1"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270056" y="1600200"/>
            <a:ext cx="7416743" cy="4525963"/>
          </a:xfrm>
        </p:spPr>
        <p:txBody>
          <a:bodyPr/>
          <a:lstStyle/>
          <a:p>
            <a:r>
              <a:rPr lang="zh-TW" altLang="en-US" dirty="0">
                <a:latin typeface="+mn-ea"/>
              </a:rPr>
              <a:t>開始要分手</a:t>
            </a:r>
          </a:p>
          <a:p>
            <a:pPr lvl="1"/>
            <a:r>
              <a:rPr lang="zh-TW" altLang="en-US" dirty="0" smtClean="0">
                <a:latin typeface="+mn-ea"/>
                <a:cs typeface="細明體"/>
              </a:rPr>
              <a:t>提分手要有計畫，才能夠屍骨全存</a:t>
            </a:r>
            <a:endParaRPr lang="en-US" altLang="zh-TW" dirty="0" smtClean="0">
              <a:latin typeface="+mn-ea"/>
              <a:cs typeface="細明體"/>
            </a:endParaRPr>
          </a:p>
          <a:p>
            <a:pPr lvl="1"/>
            <a:r>
              <a:rPr lang="zh-TW" altLang="en-US" dirty="0" smtClean="0">
                <a:latin typeface="+mn-ea"/>
                <a:cs typeface="細明體"/>
              </a:rPr>
              <a:t>不要在深夜談分手</a:t>
            </a:r>
            <a:endParaRPr lang="en-US" altLang="zh-TW" dirty="0" smtClean="0">
              <a:latin typeface="+mn-ea"/>
              <a:cs typeface="細明體"/>
            </a:endParaRPr>
          </a:p>
          <a:p>
            <a:pPr lvl="1"/>
            <a:r>
              <a:rPr lang="zh-TW" altLang="en-US" dirty="0">
                <a:latin typeface="+mn-ea"/>
                <a:cs typeface="細明體"/>
              </a:rPr>
              <a:t>視對方的反應循序漸進，給他的感受一些消化</a:t>
            </a:r>
            <a:r>
              <a:rPr lang="zh-TW" altLang="en-US" dirty="0" smtClean="0">
                <a:latin typeface="+mn-ea"/>
                <a:cs typeface="細明體"/>
              </a:rPr>
              <a:t>時間</a:t>
            </a:r>
            <a:endParaRPr lang="en-US" altLang="zh-TW" dirty="0" smtClean="0">
              <a:latin typeface="+mn-ea"/>
              <a:cs typeface="細明體"/>
            </a:endParaRPr>
          </a:p>
          <a:p>
            <a:pPr lvl="1"/>
            <a:r>
              <a:rPr lang="zh-TW" altLang="en-US" dirty="0">
                <a:latin typeface="+mn-ea"/>
                <a:cs typeface="細明體"/>
              </a:rPr>
              <a:t>逐漸在時空中保持距離，</a:t>
            </a:r>
            <a:r>
              <a:rPr lang="zh-TW" altLang="en-US" dirty="0" smtClean="0">
                <a:latin typeface="+mn-ea"/>
                <a:cs typeface="細明體"/>
              </a:rPr>
              <a:t>可以讓她慢慢學習對你淡化</a:t>
            </a:r>
            <a:endParaRPr lang="en-US" altLang="zh-TW" dirty="0">
              <a:latin typeface="+mn-ea"/>
              <a:cs typeface="細明體"/>
            </a:endParaRPr>
          </a:p>
          <a:p>
            <a:pPr lvl="1"/>
            <a:r>
              <a:rPr lang="zh-TW" altLang="en-US" dirty="0">
                <a:latin typeface="+mn-ea"/>
                <a:cs typeface="細明體"/>
              </a:rPr>
              <a:t>如果你已經確定要分手，不要再給他期待的假象，只會讓對方有不切實際的</a:t>
            </a:r>
            <a:r>
              <a:rPr lang="zh-TW" altLang="en-US" dirty="0" smtClean="0">
                <a:latin typeface="+mn-ea"/>
                <a:cs typeface="細明體"/>
              </a:rPr>
              <a:t>期待</a:t>
            </a:r>
            <a:endParaRPr lang="en-US" altLang="zh-TW" dirty="0">
              <a:latin typeface="+mn-ea"/>
              <a:cs typeface="細明體"/>
            </a:endParaRPr>
          </a:p>
        </p:txBody>
      </p:sp>
    </p:spTree>
    <p:extLst>
      <p:ext uri="{BB962C8B-B14F-4D97-AF65-F5344CB8AC3E}">
        <p14:creationId xmlns:p14="http://schemas.microsoft.com/office/powerpoint/2010/main" val="140938197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dirty="0"/>
              <a:t>當你的學生遇到危險情人</a:t>
            </a:r>
            <a:r>
              <a:rPr lang="zh-TW" altLang="en-US" b="1" dirty="0" smtClean="0"/>
              <a:t>（四）</a:t>
            </a:r>
            <a:endParaRPr kumimoji="1"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253562" y="1600200"/>
            <a:ext cx="7433237" cy="4525963"/>
          </a:xfrm>
        </p:spPr>
        <p:txBody>
          <a:bodyPr/>
          <a:lstStyle/>
          <a:p>
            <a:r>
              <a:rPr lang="zh-TW" altLang="en-US" dirty="0">
                <a:latin typeface="+mn-ea"/>
              </a:rPr>
              <a:t>開始</a:t>
            </a:r>
            <a:r>
              <a:rPr lang="zh-TW" altLang="en-US" dirty="0" smtClean="0">
                <a:latin typeface="+mn-ea"/>
              </a:rPr>
              <a:t>要分手</a:t>
            </a:r>
            <a:endParaRPr lang="en-US" altLang="zh-TW" dirty="0" smtClean="0">
              <a:latin typeface="+mn-ea"/>
            </a:endParaRPr>
          </a:p>
          <a:p>
            <a:pPr lvl="1"/>
            <a:r>
              <a:rPr lang="zh-TW" altLang="en-US" dirty="0" smtClean="0">
                <a:latin typeface="+mn-ea"/>
                <a:cs typeface="細明體"/>
              </a:rPr>
              <a:t>要沙盤推演：策略要多一點</a:t>
            </a:r>
            <a:endParaRPr lang="en-US" altLang="zh-TW" dirty="0" smtClean="0">
              <a:latin typeface="+mn-ea"/>
              <a:cs typeface="細明體"/>
            </a:endParaRPr>
          </a:p>
          <a:p>
            <a:pPr lvl="1"/>
            <a:r>
              <a:rPr lang="zh-TW" altLang="en-US" dirty="0" smtClean="0">
                <a:latin typeface="+mn-ea"/>
                <a:cs typeface="細明體"/>
              </a:rPr>
              <a:t>你可以逐漸讓她看到你的不美麗</a:t>
            </a:r>
            <a:endParaRPr lang="en-US" altLang="zh-TW" dirty="0" smtClean="0">
              <a:latin typeface="+mn-ea"/>
              <a:cs typeface="細明體"/>
            </a:endParaRPr>
          </a:p>
          <a:p>
            <a:pPr lvl="1"/>
            <a:r>
              <a:rPr lang="zh-TW" altLang="en-US" dirty="0" smtClean="0">
                <a:latin typeface="+mn-ea"/>
                <a:cs typeface="細明體"/>
              </a:rPr>
              <a:t>讓他感受好一點</a:t>
            </a:r>
            <a:endParaRPr lang="en-US" altLang="zh-TW" dirty="0" smtClean="0">
              <a:latin typeface="+mn-ea"/>
              <a:cs typeface="細明體"/>
            </a:endParaRPr>
          </a:p>
          <a:p>
            <a:pPr lvl="1"/>
            <a:r>
              <a:rPr lang="zh-TW" altLang="en-US" dirty="0" smtClean="0">
                <a:latin typeface="+mn-ea"/>
                <a:cs typeface="細明體"/>
              </a:rPr>
              <a:t>態度要溫和</a:t>
            </a:r>
            <a:r>
              <a:rPr lang="zh-TW" altLang="en-US" dirty="0">
                <a:latin typeface="+mn-ea"/>
                <a:cs typeface="細明體"/>
              </a:rPr>
              <a:t>且堅定</a:t>
            </a:r>
            <a:endParaRPr lang="en-US" altLang="zh-TW" dirty="0">
              <a:latin typeface="+mn-ea"/>
              <a:cs typeface="細明體"/>
            </a:endParaRPr>
          </a:p>
          <a:p>
            <a:pPr lvl="1"/>
            <a:r>
              <a:rPr lang="zh-TW" altLang="en-US" dirty="0" smtClean="0">
                <a:latin typeface="+mn-ea"/>
                <a:cs typeface="細明體"/>
              </a:rPr>
              <a:t>不要以自己委屈和退讓來強化對方對你</a:t>
            </a:r>
            <a:r>
              <a:rPr lang="zh-TW" altLang="en-US" dirty="0">
                <a:latin typeface="+mn-ea"/>
                <a:cs typeface="細明體"/>
              </a:rPr>
              <a:t>暴力得</a:t>
            </a:r>
            <a:r>
              <a:rPr lang="zh-TW" altLang="en-US" dirty="0" smtClean="0">
                <a:latin typeface="+mn-ea"/>
                <a:cs typeface="細明體"/>
              </a:rPr>
              <a:t>合理性</a:t>
            </a:r>
            <a:endParaRPr lang="en-US" altLang="zh-TW" dirty="0" smtClean="0">
              <a:latin typeface="+mn-ea"/>
              <a:cs typeface="細明體"/>
            </a:endParaRPr>
          </a:p>
          <a:p>
            <a:pPr lvl="1"/>
            <a:r>
              <a:rPr lang="zh-TW" altLang="en-US" dirty="0">
                <a:latin typeface="+mn-ea"/>
                <a:cs typeface="細明體"/>
              </a:rPr>
              <a:t>周圍最好要有其</a:t>
            </a:r>
            <a:r>
              <a:rPr lang="zh-TW" altLang="en-US" dirty="0" smtClean="0">
                <a:latin typeface="+mn-ea"/>
                <a:cs typeface="細明體"/>
              </a:rPr>
              <a:t>他人</a:t>
            </a:r>
            <a:endParaRPr lang="en-US" altLang="zh-TW" dirty="0" smtClean="0">
              <a:latin typeface="+mn-ea"/>
              <a:cs typeface="細明體"/>
            </a:endParaRPr>
          </a:p>
          <a:p>
            <a:pPr lvl="1"/>
            <a:r>
              <a:rPr lang="zh-TW" altLang="en-US" dirty="0" smtClean="0">
                <a:latin typeface="+mn-ea"/>
                <a:cs typeface="細明體"/>
              </a:rPr>
              <a:t>儘可能不要單獨出去</a:t>
            </a:r>
            <a:endParaRPr lang="en-US" altLang="zh-TW" dirty="0" smtClean="0">
              <a:latin typeface="+mn-ea"/>
              <a:cs typeface="細明體"/>
            </a:endParaRPr>
          </a:p>
          <a:p>
            <a:pPr lvl="1"/>
            <a:r>
              <a:rPr lang="zh-TW" altLang="en-US" dirty="0" smtClean="0">
                <a:latin typeface="+mn-ea"/>
                <a:cs typeface="細明體"/>
              </a:rPr>
              <a:t>如果真有暴力，要報警及申請保護令</a:t>
            </a:r>
            <a:endParaRPr lang="zh-TW" altLang="en-US" dirty="0">
              <a:latin typeface="+mn-ea"/>
              <a:cs typeface="細明體"/>
            </a:endParaRPr>
          </a:p>
          <a:p>
            <a:endParaRPr lang="zh-TW" altLang="en-US" dirty="0"/>
          </a:p>
          <a:p>
            <a:endParaRPr lang="zh-TW" altLang="en-US" dirty="0">
              <a:latin typeface="+mn-ea"/>
            </a:endParaRPr>
          </a:p>
          <a:p>
            <a:endParaRPr kumimoji="1"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63638288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TW" altLang="en-US" b="1" dirty="0" smtClean="0"/>
              <a:t>當你的學生是危險情人（一）</a:t>
            </a:r>
            <a:endParaRPr kumimoji="1" lang="zh-TW" altLang="en-US" b="1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319540" y="1600200"/>
            <a:ext cx="7367260" cy="4525963"/>
          </a:xfrm>
        </p:spPr>
        <p:txBody>
          <a:bodyPr/>
          <a:lstStyle/>
          <a:p>
            <a:r>
              <a:rPr kumimoji="1" lang="zh-TW" altLang="en-US" dirty="0" smtClean="0"/>
              <a:t>你要知道的被提分手的心理歷程</a:t>
            </a:r>
            <a:endParaRPr kumimoji="1" lang="en-US" altLang="zh-TW" dirty="0" smtClean="0"/>
          </a:p>
          <a:p>
            <a:pPr lvl="1"/>
            <a:r>
              <a:rPr lang="zh-TW" altLang="en-US" dirty="0">
                <a:latin typeface="+mj-ea"/>
                <a:ea typeface="+mj-ea"/>
                <a:cs typeface="標楷體" charset="0"/>
              </a:rPr>
              <a:t>震驚、否認</a:t>
            </a:r>
            <a:endParaRPr lang="en-US" altLang="zh-TW" dirty="0">
              <a:latin typeface="+mj-ea"/>
              <a:ea typeface="+mj-ea"/>
              <a:cs typeface="標楷體" charset="0"/>
            </a:endParaRPr>
          </a:p>
          <a:p>
            <a:pPr lvl="1"/>
            <a:r>
              <a:rPr lang="zh-TW" altLang="en-US" dirty="0">
                <a:solidFill>
                  <a:srgbClr val="FF0000"/>
                </a:solidFill>
                <a:latin typeface="+mj-ea"/>
                <a:ea typeface="+mj-ea"/>
                <a:cs typeface="標楷體" charset="0"/>
              </a:rPr>
              <a:t>討價還價</a:t>
            </a:r>
            <a:endParaRPr lang="en-US" altLang="zh-TW" dirty="0">
              <a:solidFill>
                <a:srgbClr val="FF0000"/>
              </a:solidFill>
              <a:latin typeface="+mj-ea"/>
              <a:ea typeface="+mj-ea"/>
              <a:cs typeface="標楷體" charset="0"/>
            </a:endParaRPr>
          </a:p>
          <a:p>
            <a:pPr lvl="1"/>
            <a:r>
              <a:rPr lang="zh-TW" altLang="en-US" dirty="0">
                <a:solidFill>
                  <a:srgbClr val="FF0000"/>
                </a:solidFill>
                <a:latin typeface="+mj-ea"/>
                <a:ea typeface="+mj-ea"/>
                <a:cs typeface="標楷體" charset="0"/>
              </a:rPr>
              <a:t>生氣、憤怒</a:t>
            </a:r>
            <a:endParaRPr lang="en-US" altLang="zh-TW" dirty="0">
              <a:solidFill>
                <a:srgbClr val="FF0000"/>
              </a:solidFill>
              <a:latin typeface="+mj-ea"/>
              <a:ea typeface="+mj-ea"/>
              <a:cs typeface="標楷體" charset="0"/>
            </a:endParaRPr>
          </a:p>
          <a:p>
            <a:pPr lvl="1"/>
            <a:r>
              <a:rPr lang="zh-TW" altLang="en-US" dirty="0">
                <a:latin typeface="+mj-ea"/>
                <a:ea typeface="+mj-ea"/>
                <a:cs typeface="標楷體" charset="0"/>
              </a:rPr>
              <a:t>哀傷、失序期</a:t>
            </a:r>
            <a:endParaRPr lang="en-US" altLang="zh-TW" dirty="0">
              <a:latin typeface="+mj-ea"/>
              <a:ea typeface="+mj-ea"/>
              <a:cs typeface="標楷體" charset="0"/>
            </a:endParaRPr>
          </a:p>
          <a:p>
            <a:pPr lvl="1"/>
            <a:r>
              <a:rPr lang="zh-TW" altLang="en-US" dirty="0">
                <a:latin typeface="+mj-ea"/>
                <a:ea typeface="+mj-ea"/>
                <a:cs typeface="標楷體" charset="0"/>
              </a:rPr>
              <a:t>重整時期</a:t>
            </a:r>
            <a:endParaRPr lang="en-US" altLang="zh-TW" dirty="0">
              <a:latin typeface="+mj-ea"/>
              <a:ea typeface="+mj-ea"/>
              <a:cs typeface="標楷體" charset="0"/>
            </a:endParaRPr>
          </a:p>
          <a:p>
            <a:endParaRPr lang="zh-TW" altLang="en-US" dirty="0">
              <a:latin typeface="Arial Black" charset="0"/>
              <a:ea typeface="新細明體" charset="0"/>
            </a:endParaRPr>
          </a:p>
          <a:p>
            <a:endParaRPr kumimoji="1"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24680529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dirty="0"/>
              <a:t>當你的學生是危險情人</a:t>
            </a:r>
            <a:r>
              <a:rPr lang="zh-TW" altLang="en-US" b="1" dirty="0" smtClean="0"/>
              <a:t>（二）</a:t>
            </a:r>
            <a:endParaRPr kumimoji="1"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319540" y="1600200"/>
            <a:ext cx="7367260" cy="4525963"/>
          </a:xfrm>
        </p:spPr>
        <p:txBody>
          <a:bodyPr/>
          <a:lstStyle/>
          <a:p>
            <a:r>
              <a:rPr kumimoji="1" lang="zh-TW" altLang="en-US" dirty="0" smtClean="0"/>
              <a:t>找人陪他</a:t>
            </a:r>
            <a:endParaRPr kumimoji="1" lang="en-US" altLang="zh-TW" dirty="0" smtClean="0"/>
          </a:p>
          <a:p>
            <a:r>
              <a:rPr lang="zh-TW" altLang="en-US" dirty="0" smtClean="0"/>
              <a:t>給他肯定：被拒絕不等於失敗</a:t>
            </a:r>
            <a:endParaRPr lang="en-US" altLang="zh-TW" dirty="0" smtClean="0"/>
          </a:p>
          <a:p>
            <a:r>
              <a:rPr kumimoji="1" lang="zh-TW" altLang="en-US" dirty="0" smtClean="0"/>
              <a:t>讓他抒發</a:t>
            </a:r>
            <a:endParaRPr kumimoji="1" lang="en-US" altLang="zh-TW" dirty="0" smtClean="0"/>
          </a:p>
          <a:p>
            <a:r>
              <a:rPr lang="zh-TW" altLang="en-US" dirty="0" smtClean="0"/>
              <a:t>尋找其他生活樂趣</a:t>
            </a:r>
            <a:endParaRPr lang="en-US" altLang="zh-TW" dirty="0" smtClean="0"/>
          </a:p>
          <a:p>
            <a:r>
              <a:rPr kumimoji="1" lang="zh-TW" altLang="en-US" dirty="0" smtClean="0"/>
              <a:t>觀察、觀察再觀察</a:t>
            </a:r>
            <a:endParaRPr kumimoji="1" lang="en-US" altLang="zh-TW" dirty="0" smtClean="0"/>
          </a:p>
          <a:p>
            <a:r>
              <a:rPr lang="zh-TW" altLang="en-US" dirty="0" smtClean="0">
                <a:solidFill>
                  <a:srgbClr val="FF0000"/>
                </a:solidFill>
              </a:rPr>
              <a:t>轉介學生諮商輔導中心</a:t>
            </a:r>
            <a:endParaRPr kumimoji="1" lang="zh-TW" alt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9247970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dirty="0"/>
              <a:t>當你的學生是危險情人</a:t>
            </a:r>
            <a:r>
              <a:rPr lang="zh-TW" altLang="en-US" b="1" dirty="0" smtClean="0"/>
              <a:t>（三）</a:t>
            </a:r>
            <a:endParaRPr kumimoji="1"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286552" y="1600200"/>
            <a:ext cx="7400248" cy="4525963"/>
          </a:xfrm>
        </p:spPr>
        <p:txBody>
          <a:bodyPr/>
          <a:lstStyle/>
          <a:p>
            <a:r>
              <a:rPr kumimoji="1" lang="zh-TW" altLang="en-US" dirty="0" smtClean="0"/>
              <a:t>當你判斷有可能出現嚴重暴力時，你可能需要</a:t>
            </a:r>
            <a:r>
              <a:rPr kumimoji="1" lang="en-US" altLang="zh-TW" dirty="0" smtClean="0"/>
              <a:t>『</a:t>
            </a:r>
            <a:r>
              <a:rPr kumimoji="1" lang="zh-TW" altLang="en-US" dirty="0" smtClean="0"/>
              <a:t>預警</a:t>
            </a:r>
            <a:r>
              <a:rPr kumimoji="1" lang="en-US" altLang="zh-TW" dirty="0" smtClean="0"/>
              <a:t>』</a:t>
            </a:r>
          </a:p>
          <a:p>
            <a:pPr lvl="1"/>
            <a:r>
              <a:rPr lang="zh-TW" altLang="en-US" dirty="0" smtClean="0"/>
              <a:t>預警學生家人</a:t>
            </a:r>
            <a:endParaRPr lang="en-US" altLang="zh-TW" dirty="0" smtClean="0"/>
          </a:p>
          <a:p>
            <a:pPr lvl="1"/>
            <a:r>
              <a:rPr lang="zh-TW" altLang="en-US" dirty="0" smtClean="0"/>
              <a:t>可能被害的人與其相關人員</a:t>
            </a:r>
            <a:endParaRPr lang="en-US" altLang="zh-TW" dirty="0"/>
          </a:p>
          <a:p>
            <a:r>
              <a:rPr kumimoji="1" lang="zh-TW" altLang="en-US" dirty="0" smtClean="0"/>
              <a:t>尋求協助</a:t>
            </a:r>
            <a:endParaRPr kumimoji="1"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1874506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>
                <a:latin typeface="標楷體" charset="0"/>
                <a:ea typeface="標楷體" charset="0"/>
              </a:rPr>
              <a:t>講師資歷</a:t>
            </a:r>
            <a:endParaRPr lang="zh-TW" altLang="en-US"/>
          </a:p>
        </p:txBody>
      </p:sp>
      <p:sp>
        <p:nvSpPr>
          <p:cNvPr id="19458" name="內容版面配置區 2"/>
          <p:cNvSpPr>
            <a:spLocks noGrp="1"/>
          </p:cNvSpPr>
          <p:nvPr>
            <p:ph idx="1"/>
          </p:nvPr>
        </p:nvSpPr>
        <p:spPr>
          <a:xfrm>
            <a:off x="1331913" y="1600200"/>
            <a:ext cx="7704137" cy="4525963"/>
          </a:xfrm>
        </p:spPr>
        <p:txBody>
          <a:bodyPr/>
          <a:lstStyle/>
          <a:p>
            <a:pPr eaLnBrk="1" hangingPunct="1"/>
            <a:r>
              <a:rPr lang="zh-TW" altLang="en-US" sz="2400" dirty="0">
                <a:ea typeface="標楷體" charset="0"/>
              </a:rPr>
              <a:t>元品心理諮商所所長</a:t>
            </a:r>
            <a:r>
              <a:rPr lang="en-US" altLang="zh-TW" sz="2400" dirty="0">
                <a:ea typeface="標楷體" charset="0"/>
              </a:rPr>
              <a:t>2011~</a:t>
            </a:r>
            <a:r>
              <a:rPr lang="zh-TW" altLang="en-US" sz="2400" dirty="0">
                <a:ea typeface="標楷體" charset="0"/>
              </a:rPr>
              <a:t>至今</a:t>
            </a:r>
            <a:endParaRPr lang="en-US" altLang="zh-TW" sz="2400" dirty="0">
              <a:ea typeface="標楷體" charset="0"/>
            </a:endParaRPr>
          </a:p>
          <a:p>
            <a:pPr eaLnBrk="1" hangingPunct="1"/>
            <a:r>
              <a:rPr lang="zh-TW" altLang="en-US" sz="2400" dirty="0">
                <a:ea typeface="標楷體" charset="0"/>
              </a:rPr>
              <a:t>高雄師範大學輔導與諮商研究所</a:t>
            </a:r>
            <a:r>
              <a:rPr lang="zh-TW" altLang="en-US" sz="2400" dirty="0" smtClean="0">
                <a:ea typeface="標楷體" charset="0"/>
              </a:rPr>
              <a:t>博士</a:t>
            </a:r>
            <a:endParaRPr lang="en-US" altLang="zh-TW" sz="2400" dirty="0" smtClean="0">
              <a:ea typeface="標楷體" charset="0"/>
            </a:endParaRPr>
          </a:p>
          <a:p>
            <a:pPr eaLnBrk="1" hangingPunct="1"/>
            <a:r>
              <a:rPr lang="zh-TW" altLang="en-US" sz="2400" dirty="0" smtClean="0">
                <a:ea typeface="標楷體" charset="0"/>
              </a:rPr>
              <a:t>台南市諮商心理師公會副理事長</a:t>
            </a:r>
            <a:r>
              <a:rPr lang="en-US" altLang="zh-TW" sz="2400" dirty="0" smtClean="0">
                <a:ea typeface="標楷體" charset="0"/>
              </a:rPr>
              <a:t>2012~</a:t>
            </a:r>
            <a:r>
              <a:rPr lang="zh-TW" altLang="en-US" sz="2400" dirty="0" smtClean="0">
                <a:ea typeface="標楷體" charset="0"/>
              </a:rPr>
              <a:t>至今</a:t>
            </a:r>
            <a:endParaRPr lang="en-US" altLang="zh-TW" sz="2400" dirty="0" smtClean="0">
              <a:ea typeface="標楷體" charset="0"/>
            </a:endParaRPr>
          </a:p>
          <a:p>
            <a:pPr eaLnBrk="1" hangingPunct="1"/>
            <a:r>
              <a:rPr lang="zh-TW" altLang="en-US" sz="2400" dirty="0" smtClean="0">
                <a:ea typeface="標楷體" charset="0"/>
              </a:rPr>
              <a:t>諮商心理師全國聯合會理事</a:t>
            </a:r>
            <a:r>
              <a:rPr lang="en-US" altLang="zh-TW" sz="2400" dirty="0" smtClean="0">
                <a:ea typeface="標楷體" charset="0"/>
              </a:rPr>
              <a:t>2105~</a:t>
            </a:r>
            <a:r>
              <a:rPr lang="zh-TW" altLang="en-US" sz="2400" dirty="0" smtClean="0">
                <a:ea typeface="標楷體" charset="0"/>
              </a:rPr>
              <a:t>至今</a:t>
            </a:r>
            <a:endParaRPr lang="en-US" altLang="zh-TW" sz="2400" dirty="0" smtClean="0">
              <a:ea typeface="標楷體" charset="0"/>
            </a:endParaRPr>
          </a:p>
          <a:p>
            <a:pPr eaLnBrk="1" hangingPunct="1"/>
            <a:r>
              <a:rPr lang="zh-TW" altLang="en-US" sz="2400" dirty="0" smtClean="0">
                <a:ea typeface="標楷體" charset="0"/>
              </a:rPr>
              <a:t>台南市警察局心理諮詢顧問</a:t>
            </a:r>
            <a:r>
              <a:rPr lang="en-US" altLang="zh-TW" sz="2400" dirty="0" smtClean="0">
                <a:ea typeface="標楷體" charset="0"/>
              </a:rPr>
              <a:t>2011~</a:t>
            </a:r>
            <a:r>
              <a:rPr lang="zh-TW" altLang="en-US" sz="2400" dirty="0" smtClean="0">
                <a:ea typeface="標楷體" charset="0"/>
              </a:rPr>
              <a:t>至今</a:t>
            </a:r>
            <a:endParaRPr lang="zh-TW" altLang="en-US" sz="2400" dirty="0">
              <a:ea typeface="標楷體" charset="0"/>
            </a:endParaRPr>
          </a:p>
          <a:p>
            <a:pPr eaLnBrk="1" hangingPunct="1"/>
            <a:r>
              <a:rPr lang="zh-TW" altLang="en-US" sz="2400" dirty="0">
                <a:ea typeface="標楷體" charset="0"/>
              </a:rPr>
              <a:t>高雄市兒童青少年與家庭諮商中心專業督導，主督導性侵害團隊</a:t>
            </a:r>
            <a:r>
              <a:rPr lang="en-US" altLang="zh-TW" sz="2400" dirty="0">
                <a:ea typeface="標楷體" charset="0"/>
              </a:rPr>
              <a:t>2008~2012</a:t>
            </a:r>
          </a:p>
          <a:p>
            <a:pPr eaLnBrk="1" hangingPunct="1"/>
            <a:r>
              <a:rPr lang="zh-TW" altLang="en-US" sz="2400" dirty="0">
                <a:ea typeface="標楷體" charset="0"/>
              </a:rPr>
              <a:t>高雄市兒童青少年與家庭諮商中心諮商心理師</a:t>
            </a:r>
            <a:r>
              <a:rPr lang="en-US" altLang="zh-TW" sz="2400" dirty="0">
                <a:ea typeface="標楷體" charset="0"/>
              </a:rPr>
              <a:t>2004~2008</a:t>
            </a:r>
          </a:p>
          <a:p>
            <a:pPr eaLnBrk="1" hangingPunct="1"/>
            <a:r>
              <a:rPr lang="zh-TW" altLang="en-US" sz="2400" dirty="0">
                <a:ea typeface="標楷體" charset="0"/>
              </a:rPr>
              <a:t>高雄市及台南市性侵害防治中心特聘心理師</a:t>
            </a:r>
            <a:r>
              <a:rPr lang="en-US" altLang="zh-TW" sz="2400" dirty="0">
                <a:ea typeface="標楷體" charset="0"/>
              </a:rPr>
              <a:t>2004~2011</a:t>
            </a:r>
          </a:p>
          <a:p>
            <a:pPr eaLnBrk="1" hangingPunct="1"/>
            <a:r>
              <a:rPr lang="zh-TW" altLang="en-US" sz="2400" dirty="0" smtClean="0">
                <a:ea typeface="標楷體" charset="0"/>
              </a:rPr>
              <a:t>屏東</a:t>
            </a:r>
            <a:r>
              <a:rPr lang="zh-TW" altLang="en-US" sz="2400" dirty="0">
                <a:ea typeface="標楷體" charset="0"/>
              </a:rPr>
              <a:t>法院性侵害鑑定人</a:t>
            </a:r>
            <a:endParaRPr lang="en-US" altLang="zh-TW" sz="2400" dirty="0">
              <a:ea typeface="標楷體" charset="0"/>
            </a:endParaRPr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6306817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352530" y="1600200"/>
            <a:ext cx="7334270" cy="4525963"/>
          </a:xfrm>
        </p:spPr>
        <p:txBody>
          <a:bodyPr/>
          <a:lstStyle/>
          <a:p>
            <a:pPr marL="0" indent="0">
              <a:buNone/>
            </a:pPr>
            <a:r>
              <a:rPr lang="en-US" altLang="zh-TW" sz="6000" dirty="0" smtClean="0"/>
              <a:t>    </a:t>
            </a:r>
            <a:r>
              <a:rPr lang="zh-TW" altLang="en-US" sz="6000" dirty="0" smtClean="0"/>
              <a:t>  </a:t>
            </a:r>
            <a:r>
              <a:rPr lang="zh-TW" altLang="en-US" sz="4400" dirty="0" smtClean="0"/>
              <a:t>被愛是幸福嗎？</a:t>
            </a:r>
            <a:endParaRPr lang="en-US" altLang="zh-TW" sz="4400" dirty="0" smtClean="0"/>
          </a:p>
          <a:p>
            <a:pPr marL="0" indent="0">
              <a:buNone/>
            </a:pPr>
            <a:endParaRPr lang="en-US" altLang="zh-TW" sz="4400" dirty="0"/>
          </a:p>
          <a:p>
            <a:pPr marL="0" indent="0">
              <a:buNone/>
            </a:pPr>
            <a:r>
              <a:rPr lang="en-US" altLang="zh-TW" sz="4400" dirty="0" smtClean="0"/>
              <a:t>         </a:t>
            </a:r>
          </a:p>
          <a:p>
            <a:pPr marL="0" indent="0">
              <a:buNone/>
            </a:pPr>
            <a:r>
              <a:rPr lang="en-US" altLang="zh-TW" sz="4400" dirty="0"/>
              <a:t> </a:t>
            </a:r>
            <a:r>
              <a:rPr lang="en-US" altLang="zh-TW" sz="4400" dirty="0" smtClean="0"/>
              <a:t>        </a:t>
            </a:r>
            <a:r>
              <a:rPr lang="zh-TW" altLang="en-US" sz="4400" dirty="0" smtClean="0"/>
              <a:t>愛到卡慘死</a:t>
            </a:r>
            <a:r>
              <a:rPr lang="zh-TW" altLang="en-US" sz="4400" dirty="0"/>
              <a:t>。</a:t>
            </a:r>
            <a:endParaRPr lang="en-US" altLang="zh-TW" sz="4400" dirty="0"/>
          </a:p>
          <a:p>
            <a:endParaRPr kumimoji="1" lang="zh-TW" altLang="en-US" sz="4400" dirty="0"/>
          </a:p>
        </p:txBody>
      </p:sp>
    </p:spTree>
    <p:extLst>
      <p:ext uri="{BB962C8B-B14F-4D97-AF65-F5344CB8AC3E}">
        <p14:creationId xmlns:p14="http://schemas.microsoft.com/office/powerpoint/2010/main" val="8499191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TW" altLang="en-US" b="1" dirty="0" smtClean="0"/>
              <a:t>危險情人的特徵一</a:t>
            </a:r>
            <a:endParaRPr kumimoji="1" lang="zh-TW" altLang="en-US" b="1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253562" y="1417638"/>
            <a:ext cx="7890438" cy="4708525"/>
          </a:xfrm>
        </p:spPr>
        <p:txBody>
          <a:bodyPr/>
          <a:lstStyle/>
          <a:p>
            <a:r>
              <a:rPr lang="zh-TW" altLang="en-US" sz="2800" dirty="0" smtClean="0"/>
              <a:t>太過熱烈追求</a:t>
            </a:r>
            <a:endParaRPr lang="en-US" altLang="zh-TW" sz="2800" dirty="0" smtClean="0"/>
          </a:p>
          <a:p>
            <a:r>
              <a:rPr lang="zh-TW" altLang="en-US" sz="2800" dirty="0" smtClean="0"/>
              <a:t>有暴力歷史</a:t>
            </a:r>
            <a:endParaRPr lang="en-US" altLang="zh-TW" sz="2800" dirty="0" smtClean="0"/>
          </a:p>
          <a:p>
            <a:r>
              <a:rPr lang="zh-TW" altLang="en-US" sz="2800" dirty="0" smtClean="0"/>
              <a:t>情緒處理不當</a:t>
            </a:r>
            <a:endParaRPr lang="en-US" altLang="zh-TW" sz="2800" dirty="0" smtClean="0"/>
          </a:p>
          <a:p>
            <a:pPr lvl="1"/>
            <a:r>
              <a:rPr lang="zh-TW" altLang="zh-TW" sz="2400" dirty="0" smtClean="0"/>
              <a:t>男性多以</a:t>
            </a:r>
            <a:r>
              <a:rPr lang="zh-TW" altLang="zh-TW" sz="2400" dirty="0"/>
              <a:t>冷漠、翻臉、大聲說話、恐嚇、威脅等方式表達</a:t>
            </a:r>
            <a:r>
              <a:rPr lang="zh-TW" altLang="zh-TW" sz="2400" dirty="0" smtClean="0"/>
              <a:t>憤怒</a:t>
            </a:r>
            <a:endParaRPr lang="en-US" altLang="zh-TW" sz="2400" dirty="0" smtClean="0"/>
          </a:p>
          <a:p>
            <a:pPr lvl="1"/>
            <a:r>
              <a:rPr lang="zh-TW" altLang="zh-TW" sz="2400" dirty="0" smtClean="0"/>
              <a:t>女性則用</a:t>
            </a:r>
            <a:r>
              <a:rPr lang="zh-TW" altLang="zh-TW" sz="2400" dirty="0"/>
              <a:t>「一哭二鬧三上吊」的方式處理情緒 </a:t>
            </a:r>
            <a:endParaRPr lang="en-US" altLang="zh-TW" sz="2400" dirty="0" smtClean="0"/>
          </a:p>
          <a:p>
            <a:r>
              <a:rPr lang="zh-TW" altLang="en-US" sz="2800" dirty="0" smtClean="0"/>
              <a:t>容易責怪他人，困難反省</a:t>
            </a:r>
            <a:endParaRPr lang="en-US" altLang="zh-TW" sz="2800" dirty="0" smtClean="0"/>
          </a:p>
          <a:p>
            <a:r>
              <a:rPr lang="zh-TW" altLang="en-US" sz="2800" dirty="0" smtClean="0"/>
              <a:t>冷漠</a:t>
            </a:r>
            <a:endParaRPr lang="en-US" altLang="zh-TW" sz="2800" dirty="0" smtClean="0"/>
          </a:p>
          <a:p>
            <a:r>
              <a:rPr lang="zh-TW" altLang="en-US" sz="2800" dirty="0" smtClean="0"/>
              <a:t>言語暴力</a:t>
            </a:r>
            <a:endParaRPr lang="en-US" altLang="zh-TW" sz="2800" dirty="0" smtClean="0"/>
          </a:p>
          <a:p>
            <a:endParaRPr lang="en-US" altLang="zh-TW" sz="2400" dirty="0" smtClean="0"/>
          </a:p>
          <a:p>
            <a:endParaRPr kumimoji="1"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1863666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dirty="0"/>
              <a:t>危險</a:t>
            </a:r>
            <a:r>
              <a:rPr lang="zh-TW" altLang="en-US" b="1" dirty="0" smtClean="0"/>
              <a:t>情人的特徵二</a:t>
            </a:r>
            <a:endParaRPr kumimoji="1"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435000" y="1600200"/>
            <a:ext cx="7709000" cy="5257800"/>
          </a:xfrm>
        </p:spPr>
        <p:txBody>
          <a:bodyPr/>
          <a:lstStyle/>
          <a:p>
            <a:r>
              <a:rPr lang="zh-TW" altLang="zh-TW" sz="2800" dirty="0"/>
              <a:t>控制慾強烈：男性隨意批評或主控另一半的衣著、朋友、生活習慣等，對性別平等的認知及尊重不夠，將女性視為自己的財產，而女性對此往往也會誤判為是愛的表現，以為找到呵護自己的靠山 </a:t>
            </a:r>
            <a:endParaRPr lang="en-US" altLang="zh-TW" sz="2800" dirty="0"/>
          </a:p>
          <a:p>
            <a:pPr lvl="1"/>
            <a:r>
              <a:rPr lang="zh-TW" altLang="en-US" sz="2400" dirty="0"/>
              <a:t>用錢來控制情感</a:t>
            </a:r>
            <a:endParaRPr lang="en-US" altLang="zh-TW" sz="2400" dirty="0"/>
          </a:p>
          <a:p>
            <a:pPr lvl="1"/>
            <a:r>
              <a:rPr lang="zh-TW" altLang="en-US" sz="2400" dirty="0"/>
              <a:t>用權力來控制情感</a:t>
            </a:r>
            <a:endParaRPr lang="en-US" altLang="zh-TW" sz="2400" dirty="0"/>
          </a:p>
          <a:p>
            <a:pPr lvl="1"/>
            <a:r>
              <a:rPr lang="zh-TW" altLang="en-US" sz="2400" dirty="0"/>
              <a:t>用暴力來控制情感</a:t>
            </a:r>
            <a:endParaRPr lang="en-US" altLang="zh-TW" sz="2400" dirty="0"/>
          </a:p>
          <a:p>
            <a:pPr lvl="1"/>
            <a:r>
              <a:rPr lang="zh-TW" altLang="en-US" sz="2400" dirty="0"/>
              <a:t>用</a:t>
            </a:r>
            <a:r>
              <a:rPr lang="en-US" altLang="zh-TW" sz="2400" dirty="0"/>
              <a:t>『</a:t>
            </a:r>
            <a:r>
              <a:rPr lang="zh-TW" altLang="en-US" sz="2400" dirty="0"/>
              <a:t>被害及委屈</a:t>
            </a:r>
            <a:r>
              <a:rPr lang="en-US" altLang="zh-TW" sz="2400" dirty="0"/>
              <a:t>』</a:t>
            </a:r>
            <a:r>
              <a:rPr lang="zh-TW" altLang="en-US" sz="2400" dirty="0"/>
              <a:t>來控制愛情</a:t>
            </a:r>
            <a:endParaRPr lang="en-US" altLang="zh-TW" sz="2400" dirty="0"/>
          </a:p>
          <a:p>
            <a:r>
              <a:rPr lang="zh-TW" altLang="en-US" sz="2800" dirty="0"/>
              <a:t>分手暴力輕則口頭威脅、摑掌毆打、拍裸照或錄影帶，重則性侵害或虐待，發揮到極致則是殺害致死</a:t>
            </a:r>
            <a:endParaRPr lang="en-US" altLang="zh-TW" sz="2800" dirty="0"/>
          </a:p>
          <a:p>
            <a:endParaRPr kumimoji="1"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0437244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dirty="0" smtClean="0"/>
              <a:t>危險</a:t>
            </a:r>
            <a:r>
              <a:rPr kumimoji="1" lang="zh-TW" altLang="en-US" b="1" dirty="0" smtClean="0"/>
              <a:t>情人的人格</a:t>
            </a:r>
            <a:r>
              <a:rPr kumimoji="1" lang="en-US" altLang="zh-TW" b="1" dirty="0" smtClean="0"/>
              <a:t> </a:t>
            </a:r>
            <a:r>
              <a:rPr kumimoji="1" lang="zh-TW" altLang="en-US" b="1" dirty="0" smtClean="0"/>
              <a:t>（</a:t>
            </a:r>
            <a:r>
              <a:rPr kumimoji="1" lang="en-US" altLang="zh-TW" b="1" dirty="0" smtClean="0"/>
              <a:t> </a:t>
            </a:r>
            <a:r>
              <a:rPr kumimoji="1" lang="zh-TW" altLang="en-US" b="1" dirty="0" smtClean="0"/>
              <a:t>一）</a:t>
            </a:r>
            <a:endParaRPr kumimoji="1" lang="zh-TW" altLang="en-US" b="1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220574" y="1600200"/>
            <a:ext cx="7923426" cy="4525963"/>
          </a:xfrm>
        </p:spPr>
        <p:txBody>
          <a:bodyPr/>
          <a:lstStyle/>
          <a:p>
            <a:r>
              <a:rPr lang="zh-TW" altLang="en-US" sz="2800" dirty="0" smtClean="0"/>
              <a:t>危險情人首推</a:t>
            </a:r>
            <a:r>
              <a:rPr lang="zh-TW" altLang="en-US" sz="2800" dirty="0"/>
              <a:t>「邊緣型人格</a:t>
            </a:r>
            <a:r>
              <a:rPr lang="zh-TW" altLang="en-US" sz="2800" dirty="0" smtClean="0"/>
              <a:t>」</a:t>
            </a:r>
            <a:endParaRPr lang="en-US" altLang="zh-TW" sz="2800" dirty="0"/>
          </a:p>
          <a:p>
            <a:r>
              <a:rPr lang="zh-TW" altLang="en-US" sz="2800" dirty="0" smtClean="0"/>
              <a:t>男性的方式是暴力、囚禁，女性的方式是自殺、恐嚇</a:t>
            </a:r>
            <a:endParaRPr lang="en-US" altLang="zh-TW" sz="2800" dirty="0" smtClean="0"/>
          </a:p>
          <a:p>
            <a:r>
              <a:rPr lang="zh-TW" altLang="en-US" sz="2800" dirty="0" smtClean="0">
                <a:hlinkClick r:id="rId2"/>
              </a:rPr>
              <a:t>具有</a:t>
            </a:r>
            <a:r>
              <a:rPr lang="zh-TW" altLang="en-US" sz="2800" dirty="0">
                <a:hlinkClick r:id="rId2"/>
              </a:rPr>
              <a:t>此種人格特質者經常擺盪在</a:t>
            </a:r>
            <a:r>
              <a:rPr lang="zh-TW" altLang="en-US" sz="2800" dirty="0" smtClean="0">
                <a:hlinkClick r:id="rId2"/>
              </a:rPr>
              <a:t>「全好</a:t>
            </a:r>
            <a:r>
              <a:rPr lang="zh-TW" altLang="en-US" sz="2800" dirty="0">
                <a:hlinkClick r:id="rId2"/>
              </a:rPr>
              <a:t>」跟</a:t>
            </a:r>
            <a:r>
              <a:rPr lang="zh-TW" altLang="en-US" sz="2800" dirty="0" smtClean="0">
                <a:hlinkClick r:id="rId2"/>
              </a:rPr>
              <a:t>「全壞</a:t>
            </a:r>
            <a:r>
              <a:rPr lang="zh-TW" altLang="en-US" sz="2800" dirty="0">
                <a:hlinkClick r:id="rId2"/>
              </a:rPr>
              <a:t>」之間</a:t>
            </a:r>
            <a:r>
              <a:rPr lang="zh-TW" altLang="en-US" sz="2800" dirty="0"/>
              <a:t>，包括他們的親密關係也常是如此，</a:t>
            </a:r>
            <a:r>
              <a:rPr lang="zh-TW" altLang="en-US" sz="2800" dirty="0" smtClean="0"/>
              <a:t>在愛的時候愛到濃烈，但一恨起來也能恨到骨子裡去</a:t>
            </a:r>
            <a:endParaRPr lang="en-US" altLang="zh-TW" sz="2800" dirty="0" smtClean="0"/>
          </a:p>
          <a:p>
            <a:r>
              <a:rPr lang="zh-TW" altLang="en-US" sz="2800" dirty="0" smtClean="0"/>
              <a:t>他們對</a:t>
            </a:r>
            <a:r>
              <a:rPr lang="zh-TW" altLang="en-US" sz="2800" dirty="0"/>
              <a:t>自己的評價也跟著擺盪</a:t>
            </a:r>
            <a:r>
              <a:rPr lang="zh-TW" altLang="en-US" sz="2800" dirty="0" smtClean="0"/>
              <a:t>，「沒有你我也活不了」</a:t>
            </a:r>
            <a:endParaRPr lang="en-US" altLang="zh-TW" sz="2800" dirty="0" smtClean="0"/>
          </a:p>
          <a:p>
            <a:r>
              <a:rPr lang="zh-TW" altLang="en-US" sz="2800" dirty="0" smtClean="0"/>
              <a:t>通常</a:t>
            </a:r>
            <a:r>
              <a:rPr lang="zh-TW" altLang="en-US" sz="2800" dirty="0"/>
              <a:t>採用「同歸於盡」的方式</a:t>
            </a:r>
            <a:r>
              <a:rPr lang="zh-TW" altLang="en-US" sz="2800" dirty="0" smtClean="0"/>
              <a:t>，最多</a:t>
            </a:r>
            <a:r>
              <a:rPr lang="zh-TW" altLang="en-US" sz="2800" dirty="0"/>
              <a:t>大家「要死一起死」</a:t>
            </a:r>
            <a:r>
              <a:rPr lang="zh-TW" altLang="en-US" sz="2800" dirty="0" smtClean="0"/>
              <a:t>。</a:t>
            </a:r>
            <a:endParaRPr lang="zh-TW" altLang="en-US" sz="2800" dirty="0"/>
          </a:p>
          <a:p>
            <a:endParaRPr kumimoji="1"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703417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dirty="0"/>
              <a:t>危險情人的人格</a:t>
            </a:r>
            <a:r>
              <a:rPr lang="en-US" altLang="zh-TW" b="1" dirty="0"/>
              <a:t> </a:t>
            </a:r>
            <a:r>
              <a:rPr lang="zh-TW" altLang="en-US" b="1" dirty="0" smtClean="0"/>
              <a:t>（</a:t>
            </a:r>
            <a:r>
              <a:rPr lang="en-US" altLang="zh-TW" b="1" dirty="0" smtClean="0"/>
              <a:t> </a:t>
            </a:r>
            <a:r>
              <a:rPr lang="zh-TW" altLang="en-US" b="1" dirty="0" smtClean="0"/>
              <a:t>二）</a:t>
            </a:r>
            <a:endParaRPr kumimoji="1" lang="zh-TW" altLang="en-US" b="1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237068" y="1600200"/>
            <a:ext cx="7906932" cy="4525963"/>
          </a:xfrm>
        </p:spPr>
        <p:txBody>
          <a:bodyPr/>
          <a:lstStyle/>
          <a:p>
            <a:r>
              <a:rPr lang="zh-TW" altLang="en-US" sz="2800" dirty="0"/>
              <a:t>「依賴型人格」</a:t>
            </a:r>
            <a:r>
              <a:rPr lang="zh-TW" altLang="en-US" sz="2800" dirty="0" smtClean="0"/>
              <a:t>者也可能搖變成為危險情人</a:t>
            </a:r>
            <a:endParaRPr lang="en-US" altLang="zh-TW" sz="2800" dirty="0" smtClean="0"/>
          </a:p>
          <a:p>
            <a:r>
              <a:rPr lang="zh-TW" altLang="en-US" sz="2800" dirty="0" smtClean="0"/>
              <a:t>此種</a:t>
            </a:r>
            <a:r>
              <a:rPr lang="zh-TW" altLang="en-US" sz="2800" dirty="0"/>
              <a:t>人格特質者的特點在於「抓住不放</a:t>
            </a:r>
            <a:r>
              <a:rPr lang="zh-TW" altLang="en-US" sz="2800" dirty="0" smtClean="0"/>
              <a:t>」</a:t>
            </a:r>
            <a:endParaRPr lang="en-US" altLang="zh-TW" sz="2800" dirty="0" smtClean="0"/>
          </a:p>
          <a:p>
            <a:r>
              <a:rPr lang="zh-TW" altLang="en-US" sz="2800" dirty="0" smtClean="0"/>
              <a:t>由於</a:t>
            </a:r>
            <a:r>
              <a:rPr lang="zh-TW" altLang="en-US" sz="2800" dirty="0"/>
              <a:t>性格缺乏獨立自主的關係，當他們愛上一個人時，容易把全部的心思都放在這個人身上，為了討好這個人可以委曲</a:t>
            </a:r>
            <a:r>
              <a:rPr lang="zh-TW" altLang="en-US" sz="2800" dirty="0" smtClean="0"/>
              <a:t>求全</a:t>
            </a:r>
            <a:r>
              <a:rPr lang="zh-TW" altLang="en-US" sz="2800" dirty="0"/>
              <a:t>，然而於此同時，也會為了「綁」住你而採取激烈的手段，例如</a:t>
            </a:r>
            <a:r>
              <a:rPr lang="en-US" altLang="zh-TW" sz="2800" dirty="0"/>
              <a:t>24</a:t>
            </a:r>
            <a:r>
              <a:rPr lang="zh-TW" altLang="en-US" sz="2800" dirty="0"/>
              <a:t>小時跟監，動不動就來個「奪命連環叩</a:t>
            </a:r>
            <a:r>
              <a:rPr lang="zh-TW" altLang="en-US" sz="2800" dirty="0" smtClean="0"/>
              <a:t>」，或是關心每個行程及查勤。</a:t>
            </a:r>
            <a:endParaRPr lang="en-US" altLang="zh-TW" sz="2800" dirty="0"/>
          </a:p>
          <a:p>
            <a:r>
              <a:rPr lang="zh-TW" altLang="en-US" sz="2800" dirty="0" smtClean="0"/>
              <a:t>容易以死要脅</a:t>
            </a:r>
            <a:r>
              <a:rPr lang="zh-TW" altLang="en-US" sz="2800" dirty="0"/>
              <a:t>，一切只因為「我太愛你 了</a:t>
            </a:r>
            <a:r>
              <a:rPr lang="zh-TW" altLang="en-US" sz="2800" dirty="0" smtClean="0"/>
              <a:t>」</a:t>
            </a:r>
            <a:endParaRPr lang="en-US" altLang="zh-TW" sz="2800" dirty="0" smtClean="0"/>
          </a:p>
          <a:p>
            <a:endParaRPr kumimoji="1" lang="zh-TW" altLang="en-US" sz="2800" dirty="0"/>
          </a:p>
        </p:txBody>
      </p:sp>
    </p:spTree>
    <p:extLst>
      <p:ext uri="{BB962C8B-B14F-4D97-AF65-F5344CB8AC3E}">
        <p14:creationId xmlns:p14="http://schemas.microsoft.com/office/powerpoint/2010/main" val="38163054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dirty="0"/>
              <a:t>危險情人的人格</a:t>
            </a:r>
            <a:r>
              <a:rPr lang="en-US" altLang="zh-TW" b="1" dirty="0"/>
              <a:t> </a:t>
            </a:r>
            <a:r>
              <a:rPr lang="zh-TW" altLang="en-US" b="1" dirty="0" smtClean="0"/>
              <a:t>（</a:t>
            </a:r>
            <a:r>
              <a:rPr lang="en-US" altLang="zh-TW" b="1" dirty="0" smtClean="0"/>
              <a:t> </a:t>
            </a:r>
            <a:r>
              <a:rPr lang="zh-TW" altLang="en-US" b="1" dirty="0" smtClean="0"/>
              <a:t>三）</a:t>
            </a:r>
            <a:endParaRPr kumimoji="1"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220574" y="1600200"/>
            <a:ext cx="7466225" cy="4525963"/>
          </a:xfrm>
        </p:spPr>
        <p:txBody>
          <a:bodyPr/>
          <a:lstStyle/>
          <a:p>
            <a:r>
              <a:rPr kumimoji="1" lang="zh-TW" altLang="en-US" dirty="0" smtClean="0"/>
              <a:t>從小被溺愛者也容易成為危險情人</a:t>
            </a:r>
            <a:endParaRPr kumimoji="1" lang="en-US" altLang="zh-TW" dirty="0" smtClean="0"/>
          </a:p>
          <a:p>
            <a:r>
              <a:rPr kumimoji="1" lang="zh-TW" altLang="en-US" dirty="0" smtClean="0"/>
              <a:t>太自我為中心</a:t>
            </a:r>
            <a:endParaRPr kumimoji="1" lang="en-US" altLang="zh-TW" dirty="0" smtClean="0"/>
          </a:p>
          <a:p>
            <a:r>
              <a:rPr kumimoji="1" lang="zh-TW" altLang="en-US" dirty="0" smtClean="0"/>
              <a:t>從小挫折忍受力低</a:t>
            </a:r>
            <a:endParaRPr kumimoji="1" lang="en-US" altLang="zh-TW" dirty="0" smtClean="0"/>
          </a:p>
          <a:p>
            <a:r>
              <a:rPr lang="en-US" altLang="zh-TW" dirty="0" smtClean="0"/>
              <a:t>『</a:t>
            </a:r>
            <a:r>
              <a:rPr lang="zh-TW" altLang="en-US" dirty="0" smtClean="0"/>
              <a:t>沒有人可以不聽我的話，沒有人可以離開我</a:t>
            </a:r>
            <a:r>
              <a:rPr lang="en-US" altLang="zh-TW" dirty="0" smtClean="0"/>
              <a:t>』</a:t>
            </a:r>
          </a:p>
          <a:p>
            <a:r>
              <a:rPr kumimoji="1" lang="en-US" altLang="zh-TW" dirty="0" smtClean="0"/>
              <a:t>『</a:t>
            </a:r>
            <a:r>
              <a:rPr kumimoji="1" lang="zh-TW" altLang="en-US" dirty="0" smtClean="0"/>
              <a:t>你提分手，但我沒有同意</a:t>
            </a:r>
            <a:r>
              <a:rPr kumimoji="1" lang="en-US" altLang="zh-TW" dirty="0" smtClean="0"/>
              <a:t>』</a:t>
            </a:r>
            <a:endParaRPr kumimoji="1"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27644173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dirty="0">
                <a:latin typeface="+mn-ea"/>
                <a:ea typeface="+mn-ea"/>
                <a:cs typeface="標楷體" charset="0"/>
              </a:rPr>
              <a:t>分手暴力頻傳</a:t>
            </a:r>
          </a:p>
        </p:txBody>
      </p:sp>
      <p:sp>
        <p:nvSpPr>
          <p:cNvPr id="8195" name="內容版面配置區 2"/>
          <p:cNvSpPr>
            <a:spLocks noGrp="1"/>
          </p:cNvSpPr>
          <p:nvPr>
            <p:ph idx="1"/>
          </p:nvPr>
        </p:nvSpPr>
        <p:spPr>
          <a:xfrm>
            <a:off x="1336034" y="1600200"/>
            <a:ext cx="7350766" cy="4525963"/>
          </a:xfrm>
        </p:spPr>
        <p:txBody>
          <a:bodyPr/>
          <a:lstStyle/>
          <a:p>
            <a:r>
              <a:rPr lang="zh-TW" altLang="zh-TW" sz="2400" dirty="0"/>
              <a:t>現代婦女基金會董事賴芳玉律師公布新聞調查結果：從</a:t>
            </a:r>
            <a:r>
              <a:rPr lang="en-US" altLang="zh-TW" sz="2400" dirty="0"/>
              <a:t>96</a:t>
            </a:r>
            <a:r>
              <a:rPr lang="zh-TW" altLang="zh-TW" sz="2400" dirty="0"/>
              <a:t>年</a:t>
            </a:r>
            <a:r>
              <a:rPr lang="en-US" altLang="zh-TW" sz="2400" dirty="0"/>
              <a:t>1</a:t>
            </a:r>
            <a:r>
              <a:rPr lang="zh-TW" altLang="zh-TW" sz="2400" dirty="0"/>
              <a:t>月至</a:t>
            </a:r>
            <a:r>
              <a:rPr lang="en-US" altLang="zh-TW" sz="2400" dirty="0"/>
              <a:t>97</a:t>
            </a:r>
            <a:r>
              <a:rPr lang="zh-TW" altLang="zh-TW" sz="2400" dirty="0"/>
              <a:t>年</a:t>
            </a:r>
            <a:r>
              <a:rPr lang="en-US" altLang="zh-TW" sz="2400" dirty="0"/>
              <a:t>6</a:t>
            </a:r>
            <a:r>
              <a:rPr lang="zh-TW" altLang="zh-TW" sz="2400" dirty="0"/>
              <a:t>月底，每月平均就有</a:t>
            </a:r>
            <a:r>
              <a:rPr lang="en-US" altLang="zh-TW" sz="2400" dirty="0"/>
              <a:t>14.7</a:t>
            </a:r>
            <a:r>
              <a:rPr lang="zh-TW" altLang="zh-TW" sz="2400" dirty="0"/>
              <a:t>件戀愛暴力、分手暴力和情殺的新聞事件被報導，也就是說</a:t>
            </a:r>
            <a:r>
              <a:rPr lang="zh-TW" altLang="zh-TW" sz="2400" u="sng" dirty="0"/>
              <a:t>至少每</a:t>
            </a:r>
            <a:r>
              <a:rPr lang="en-US" altLang="zh-TW" sz="2400" u="sng" dirty="0"/>
              <a:t>2</a:t>
            </a:r>
            <a:r>
              <a:rPr lang="zh-TW" altLang="zh-TW" sz="2400" u="sng" dirty="0"/>
              <a:t>天就發生</a:t>
            </a:r>
            <a:r>
              <a:rPr lang="en-US" altLang="zh-TW" sz="2400" u="sng" dirty="0"/>
              <a:t>1</a:t>
            </a:r>
            <a:r>
              <a:rPr lang="zh-TW" altLang="zh-TW" sz="2400" u="sng" dirty="0"/>
              <a:t>起戀愛暴力與情殺</a:t>
            </a:r>
            <a:r>
              <a:rPr lang="zh-TW" altLang="zh-TW" sz="2400" u="sng" dirty="0" smtClean="0"/>
              <a:t>案件</a:t>
            </a:r>
            <a:endParaRPr lang="en-US" altLang="zh-TW" sz="2400" u="sng" dirty="0" smtClean="0"/>
          </a:p>
          <a:p>
            <a:endParaRPr lang="en-US" altLang="zh-TW" sz="2400" u="sng" dirty="0" smtClean="0"/>
          </a:p>
          <a:p>
            <a:r>
              <a:rPr lang="zh-TW" altLang="zh-TW" sz="2400" dirty="0"/>
              <a:t>分析戀愛暴力或情殺發生原因，前三名分別為：</a:t>
            </a:r>
            <a:r>
              <a:rPr lang="en-US" altLang="zh-TW" sz="2400" dirty="0"/>
              <a:t/>
            </a:r>
            <a:br>
              <a:rPr lang="en-US" altLang="zh-TW" sz="2400" dirty="0"/>
            </a:br>
            <a:r>
              <a:rPr lang="en-US" altLang="zh-TW" sz="2400" dirty="0"/>
              <a:t>     1.</a:t>
            </a:r>
            <a:r>
              <a:rPr lang="zh-TW" altLang="zh-TW" sz="2400" dirty="0"/>
              <a:t>『對方提出分手』佔</a:t>
            </a:r>
            <a:r>
              <a:rPr lang="en-US" altLang="zh-TW" sz="2400" dirty="0"/>
              <a:t>65.15</a:t>
            </a:r>
            <a:r>
              <a:rPr lang="en-US" altLang="zh-TW" sz="2400" dirty="0" smtClean="0"/>
              <a:t>%</a:t>
            </a:r>
          </a:p>
          <a:p>
            <a:pPr marL="0" indent="0">
              <a:buNone/>
            </a:pPr>
            <a:r>
              <a:rPr lang="en-US" altLang="zh-TW" sz="2400" dirty="0"/>
              <a:t> </a:t>
            </a:r>
            <a:r>
              <a:rPr lang="en-US" altLang="zh-TW" sz="2400" dirty="0" smtClean="0"/>
              <a:t>   </a:t>
            </a:r>
            <a:r>
              <a:rPr lang="en-US" altLang="zh-TW" sz="2400" dirty="0"/>
              <a:t>     2.</a:t>
            </a:r>
            <a:r>
              <a:rPr lang="zh-TW" altLang="zh-TW" sz="2400" dirty="0"/>
              <a:t>『對方另結新歡』佔</a:t>
            </a:r>
            <a:r>
              <a:rPr lang="en-US" altLang="zh-TW" sz="2400" dirty="0"/>
              <a:t>12.5</a:t>
            </a:r>
            <a:r>
              <a:rPr lang="en-US" altLang="zh-TW" sz="2400" dirty="0" smtClean="0"/>
              <a:t>%</a:t>
            </a:r>
            <a:endParaRPr lang="en-US" altLang="zh-TW" sz="2400" dirty="0"/>
          </a:p>
          <a:p>
            <a:pPr marL="0" indent="0">
              <a:buNone/>
            </a:pPr>
            <a:r>
              <a:rPr lang="en-US" altLang="zh-TW" sz="2400" dirty="0"/>
              <a:t> </a:t>
            </a:r>
            <a:r>
              <a:rPr lang="en-US" altLang="zh-TW" sz="2400" dirty="0" smtClean="0"/>
              <a:t>    </a:t>
            </a:r>
            <a:r>
              <a:rPr lang="en-US" altLang="zh-TW" sz="2400" dirty="0"/>
              <a:t>    3.</a:t>
            </a:r>
            <a:r>
              <a:rPr lang="zh-TW" altLang="zh-TW" sz="2400" dirty="0"/>
              <a:t>『雙方口角爭執』佔</a:t>
            </a:r>
            <a:r>
              <a:rPr lang="en-US" altLang="zh-TW" sz="2400" dirty="0"/>
              <a:t>6.44% </a:t>
            </a:r>
          </a:p>
          <a:p>
            <a:pPr marL="0" indent="0">
              <a:buNone/>
            </a:pPr>
            <a:endParaRPr lang="en-US" altLang="zh-TW" sz="2400" dirty="0" smtClean="0"/>
          </a:p>
          <a:p>
            <a:pPr marL="0" indent="0">
              <a:buNone/>
            </a:pPr>
            <a:endParaRPr lang="en-US" altLang="zh-TW" sz="2400" dirty="0">
              <a:latin typeface="+mn-ea"/>
              <a:cs typeface="標楷體" charset="0"/>
            </a:endParaRPr>
          </a:p>
          <a:p>
            <a:pPr marL="0" indent="0">
              <a:buNone/>
            </a:pPr>
            <a:endParaRPr lang="en-US" altLang="zh-TW" sz="2400" dirty="0" smtClean="0">
              <a:latin typeface="+mn-ea"/>
              <a:cs typeface="標楷體" charset="0"/>
            </a:endParaRPr>
          </a:p>
          <a:p>
            <a:pPr marL="0" indent="0">
              <a:buNone/>
            </a:pPr>
            <a:endParaRPr lang="zh-TW" altLang="en-US" sz="2400" dirty="0">
              <a:latin typeface="+mn-ea"/>
              <a:cs typeface="標楷體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42046450"/>
      </p:ext>
    </p:extLst>
  </p:cSld>
  <p:clrMapOvr>
    <a:masterClrMapping/>
  </p:clrMapOvr>
</p:sld>
</file>

<file path=ppt/theme/theme1.xml><?xml version="1.0" encoding="utf-8"?>
<a:theme xmlns:a="http://schemas.openxmlformats.org/drawingml/2006/main" name="opin">
  <a:themeElements>
    <a:clrScheme name="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opin.thmx</Template>
  <TotalTime>1613</TotalTime>
  <Words>1093</Words>
  <Application>Microsoft Office PowerPoint</Application>
  <PresentationFormat>如螢幕大小 (4:3)</PresentationFormat>
  <Paragraphs>124</Paragraphs>
  <Slides>17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17</vt:i4>
      </vt:variant>
    </vt:vector>
  </HeadingPairs>
  <TitlesOfParts>
    <vt:vector size="18" baseType="lpstr">
      <vt:lpstr>opin</vt:lpstr>
      <vt:lpstr>遠離危險情人</vt:lpstr>
      <vt:lpstr>講師資歷</vt:lpstr>
      <vt:lpstr>PowerPoint 簡報</vt:lpstr>
      <vt:lpstr>危險情人的特徵一</vt:lpstr>
      <vt:lpstr>危險情人的特徵二</vt:lpstr>
      <vt:lpstr>危險情人的人格 （ 一）</vt:lpstr>
      <vt:lpstr>危險情人的人格 （ 二）</vt:lpstr>
      <vt:lpstr>危險情人的人格 （ 三）</vt:lpstr>
      <vt:lpstr>分手暴力頻傳</vt:lpstr>
      <vt:lpstr>PowerPoint 簡報</vt:lpstr>
      <vt:lpstr>當你的學生遇到危險情人（一）</vt:lpstr>
      <vt:lpstr>當你的學生遇到危險情人（二）</vt:lpstr>
      <vt:lpstr>當你的學生遇到危險情人（三）</vt:lpstr>
      <vt:lpstr>當你的學生遇到危險情人（四）</vt:lpstr>
      <vt:lpstr>當你的學生是危險情人（一）</vt:lpstr>
      <vt:lpstr>當你的學生是危險情人（二）</vt:lpstr>
      <vt:lpstr>當你的學生是危險情人（三）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遠離危險情人</dc:title>
  <dc:creator>Apple</dc:creator>
  <cp:lastModifiedBy>user</cp:lastModifiedBy>
  <cp:revision>19</cp:revision>
  <dcterms:created xsi:type="dcterms:W3CDTF">2012-03-15T02:11:11Z</dcterms:created>
  <dcterms:modified xsi:type="dcterms:W3CDTF">2016-03-31T00:45:26Z</dcterms:modified>
</cp:coreProperties>
</file>