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56" r:id="rId4"/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1" y="2130433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59ABF-8496-4D4C-9EE6-1F88442F241C}" type="datetimeFigureOut">
              <a:rPr lang="zh-TW" altLang="en-US" smtClean="0"/>
              <a:t>2016/5/4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B1CC-3447-470A-BD07-80BBA30B4D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5736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59ABF-8496-4D4C-9EE6-1F88442F241C}" type="datetimeFigureOut">
              <a:rPr lang="zh-TW" altLang="en-US" smtClean="0"/>
              <a:t>2016/5/4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B1CC-3447-470A-BD07-80BBA30B4D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3532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1" y="274644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1" y="274644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59ABF-8496-4D4C-9EE6-1F88442F241C}" type="datetimeFigureOut">
              <a:rPr lang="zh-TW" altLang="en-US" smtClean="0"/>
              <a:t>2016/5/4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B1CC-3447-470A-BD07-80BBA30B4D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5461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59ABF-8496-4D4C-9EE6-1F88442F241C}" type="datetimeFigureOut">
              <a:rPr lang="zh-TW" altLang="en-US" smtClean="0"/>
              <a:t>2016/5/4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B1CC-3447-470A-BD07-80BBA30B4D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8717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4" y="440690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4" y="290671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59ABF-8496-4D4C-9EE6-1F88442F241C}" type="datetimeFigureOut">
              <a:rPr lang="zh-TW" altLang="en-US" smtClean="0"/>
              <a:t>2016/5/4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B1CC-3447-470A-BD07-80BBA30B4D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2007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1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1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59ABF-8496-4D4C-9EE6-1F88442F241C}" type="datetimeFigureOut">
              <a:rPr lang="zh-TW" altLang="en-US" smtClean="0"/>
              <a:t>2016/5/4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B1CC-3447-470A-BD07-80BBA30B4D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4285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7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30" y="1535117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59ABF-8496-4D4C-9EE6-1F88442F241C}" type="datetimeFigureOut">
              <a:rPr lang="zh-TW" altLang="en-US" smtClean="0"/>
              <a:t>2016/5/4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B1CC-3447-470A-BD07-80BBA30B4D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189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59ABF-8496-4D4C-9EE6-1F88442F241C}" type="datetimeFigureOut">
              <a:rPr lang="zh-TW" altLang="en-US" smtClean="0"/>
              <a:t>2016/5/4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B1CC-3447-470A-BD07-80BBA30B4D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0585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59ABF-8496-4D4C-9EE6-1F88442F241C}" type="datetimeFigureOut">
              <a:rPr lang="zh-TW" altLang="en-US" smtClean="0"/>
              <a:t>2016/5/4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B1CC-3447-470A-BD07-80BBA30B4D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4090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5" y="273053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2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5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59ABF-8496-4D4C-9EE6-1F88442F241C}" type="datetimeFigureOut">
              <a:rPr lang="zh-TW" altLang="en-US" smtClean="0"/>
              <a:t>2016/5/4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B1CC-3447-470A-BD07-80BBA30B4D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7051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5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45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59ABF-8496-4D4C-9EE6-1F88442F241C}" type="datetimeFigureOut">
              <a:rPr lang="zh-TW" altLang="en-US" smtClean="0"/>
              <a:t>2016/5/4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BB1CC-3447-470A-BD07-80BBA30B4D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1780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1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1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1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59ABF-8496-4D4C-9EE6-1F88442F241C}" type="datetimeFigureOut">
              <a:rPr lang="zh-TW" altLang="en-US" smtClean="0"/>
              <a:t>2016/5/4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1" y="635635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1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BB1CC-3447-470A-BD07-80BBA30B4D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2243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.tw/search?espv=2&amp;biw=1034&amp;bih=580&amp;q=%E7%A9%B9%E9%A0%82%E4%B9%8B%E4%B8%8B&amp;spell=1&amp;sa=X&amp;ved=0ahUKEwj27YnIpL_MAhVCIaYKHfZpAi4QvwUIFygA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zh-TW" altLang="en-US" dirty="0"/>
              <a:t> 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從</a:t>
            </a:r>
            <a:r>
              <a:rPr lang="zh-TW" altLang="en-US" u="sng" dirty="0" smtClean="0">
                <a:latin typeface="微軟正黑體" pitchFamily="34" charset="-120"/>
                <a:ea typeface="微軟正黑體" pitchFamily="34" charset="-120"/>
                <a:hlinkClick r:id="rId2"/>
              </a:rPr>
              <a:t>穹</a:t>
            </a:r>
            <a:r>
              <a:rPr lang="zh-TW" altLang="en-US" u="sng" dirty="0">
                <a:latin typeface="微軟正黑體" pitchFamily="34" charset="-120"/>
                <a:ea typeface="微軟正黑體" pitchFamily="34" charset="-120"/>
                <a:hlinkClick r:id="rId2"/>
              </a:rPr>
              <a:t>頂</a:t>
            </a:r>
            <a:r>
              <a:rPr lang="zh-TW" altLang="en-US" u="sng" dirty="0" smtClean="0">
                <a:latin typeface="微軟正黑體" pitchFamily="34" charset="-120"/>
                <a:ea typeface="微軟正黑體" pitchFamily="34" charset="-120"/>
                <a:hlinkClick r:id="rId2"/>
              </a:rPr>
              <a:t>之下</a:t>
            </a:r>
            <a:r>
              <a:rPr lang="zh-TW" altLang="en-US" u="sng" dirty="0" smtClean="0">
                <a:latin typeface="微軟正黑體" pitchFamily="34" charset="-120"/>
                <a:ea typeface="微軟正黑體" pitchFamily="34" charset="-120"/>
              </a:rPr>
              <a:t>電影看環境議題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31640" y="3573016"/>
            <a:ext cx="6400800" cy="1752600"/>
          </a:xfrm>
        </p:spPr>
        <p:txBody>
          <a:bodyPr>
            <a:noAutofit/>
          </a:bodyPr>
          <a:lstStyle/>
          <a:p>
            <a:pPr algn="r"/>
            <a:r>
              <a:rPr lang="zh-TW" altLang="en-US" sz="4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組長</a:t>
            </a:r>
            <a:r>
              <a:rPr lang="en-US" altLang="zh-TW" sz="4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sz="4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高勝輝</a:t>
            </a:r>
            <a:endParaRPr lang="en-US" altLang="zh-TW" sz="4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r"/>
            <a:r>
              <a:rPr lang="zh-TW" altLang="en-US" sz="4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組員</a:t>
            </a:r>
            <a:r>
              <a:rPr lang="en-US" altLang="zh-TW" sz="4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sz="4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郭俊廷</a:t>
            </a:r>
            <a:endParaRPr lang="en-US" altLang="zh-TW" sz="4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r"/>
            <a:r>
              <a:rPr lang="zh-TW" altLang="en-US" sz="4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          郭柏成</a:t>
            </a:r>
            <a:endParaRPr lang="en-US" altLang="zh-TW" sz="4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r"/>
            <a:r>
              <a:rPr lang="zh-TW" altLang="en-US" sz="4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          林</a:t>
            </a:r>
            <a:r>
              <a:rPr lang="zh-TW" altLang="en-US" sz="4000" b="1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政崴</a:t>
            </a:r>
          </a:p>
        </p:txBody>
      </p:sp>
    </p:spTree>
    <p:extLst>
      <p:ext uri="{BB962C8B-B14F-4D97-AF65-F5344CB8AC3E}">
        <p14:creationId xmlns:p14="http://schemas.microsoft.com/office/powerpoint/2010/main" val="2225990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2564904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latin typeface="微軟正黑體" pitchFamily="34" charset="-120"/>
                <a:ea typeface="微軟正黑體" pitchFamily="34" charset="-120"/>
              </a:rPr>
              <a:t>行動網絡</a:t>
            </a:r>
            <a:endParaRPr lang="zh-TW" altLang="en-US" sz="6600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9495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/>
          <p:cNvSpPr/>
          <p:nvPr/>
        </p:nvSpPr>
        <p:spPr>
          <a:xfrm>
            <a:off x="3396425" y="1001984"/>
            <a:ext cx="2067632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微軟正黑體" pitchFamily="34" charset="-120"/>
                <a:ea typeface="微軟正黑體" pitchFamily="34" charset="-120"/>
              </a:rPr>
              <a:t>環保部</a:t>
            </a:r>
            <a:endParaRPr lang="zh-TW" altLang="en-US" sz="44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99024" y="3573016"/>
            <a:ext cx="2055081" cy="11315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微軟正黑體" pitchFamily="34" charset="-120"/>
                <a:ea typeface="微軟正黑體" pitchFamily="34" charset="-120"/>
              </a:rPr>
              <a:t>腐敗</a:t>
            </a:r>
            <a:endParaRPr lang="en-US" altLang="zh-TW" sz="4400" dirty="0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7376334" y="3573016"/>
            <a:ext cx="1861908" cy="10441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無實權</a:t>
            </a:r>
            <a:endParaRPr lang="zh-TW" altLang="en-US" sz="2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2505496" y="3573016"/>
            <a:ext cx="1851608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不信任</a:t>
            </a:r>
            <a:endParaRPr lang="zh-TW" altLang="en-US" sz="2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5004048" y="3573016"/>
            <a:ext cx="180020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法律</a:t>
            </a:r>
            <a:endParaRPr lang="zh-TW" altLang="en-US" sz="3200" dirty="0"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23" name="直線接點 22"/>
          <p:cNvCxnSpPr>
            <a:stCxn id="4" idx="2"/>
          </p:cNvCxnSpPr>
          <p:nvPr/>
        </p:nvCxnSpPr>
        <p:spPr>
          <a:xfrm>
            <a:off x="4430241" y="2370136"/>
            <a:ext cx="0" cy="69882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/>
          <p:cNvCxnSpPr/>
          <p:nvPr/>
        </p:nvCxnSpPr>
        <p:spPr>
          <a:xfrm flipH="1">
            <a:off x="755576" y="3068960"/>
            <a:ext cx="3674665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/>
          <p:cNvCxnSpPr/>
          <p:nvPr/>
        </p:nvCxnSpPr>
        <p:spPr>
          <a:xfrm>
            <a:off x="755576" y="3068960"/>
            <a:ext cx="0" cy="50405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直線接點 28"/>
          <p:cNvCxnSpPr>
            <a:stCxn id="7" idx="0"/>
          </p:cNvCxnSpPr>
          <p:nvPr/>
        </p:nvCxnSpPr>
        <p:spPr>
          <a:xfrm flipV="1">
            <a:off x="3431300" y="3068960"/>
            <a:ext cx="0" cy="50405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/>
          <p:cNvCxnSpPr/>
          <p:nvPr/>
        </p:nvCxnSpPr>
        <p:spPr>
          <a:xfrm>
            <a:off x="4430241" y="3068960"/>
            <a:ext cx="3877047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/>
          <p:cNvCxnSpPr>
            <a:endCxn id="6" idx="0"/>
          </p:cNvCxnSpPr>
          <p:nvPr/>
        </p:nvCxnSpPr>
        <p:spPr>
          <a:xfrm>
            <a:off x="8307288" y="3068960"/>
            <a:ext cx="0" cy="50405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/>
          <p:cNvCxnSpPr>
            <a:endCxn id="8" idx="0"/>
          </p:cNvCxnSpPr>
          <p:nvPr/>
        </p:nvCxnSpPr>
        <p:spPr>
          <a:xfrm>
            <a:off x="5904148" y="3068960"/>
            <a:ext cx="0" cy="50405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530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/>
          <p:cNvSpPr/>
          <p:nvPr/>
        </p:nvSpPr>
        <p:spPr>
          <a:xfrm>
            <a:off x="395536" y="404664"/>
            <a:ext cx="2055081" cy="11315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微軟正黑體" pitchFamily="34" charset="-120"/>
                <a:ea typeface="微軟正黑體" pitchFamily="34" charset="-120"/>
              </a:rPr>
              <a:t>腐敗</a:t>
            </a:r>
            <a:endParaRPr lang="en-US" altLang="zh-TW" sz="4400" dirty="0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591605" y="2442152"/>
            <a:ext cx="1800200" cy="10375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主要機關</a:t>
            </a:r>
            <a:endParaRPr lang="zh-TW" altLang="en-US" sz="2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3347864" y="456087"/>
            <a:ext cx="180020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司法機關</a:t>
            </a:r>
            <a:endParaRPr lang="zh-TW" altLang="en-US" sz="2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3320454" y="2310048"/>
            <a:ext cx="1919064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解決方法</a:t>
            </a:r>
            <a:endParaRPr lang="zh-TW" altLang="en-US" sz="2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53194" y="4394143"/>
            <a:ext cx="1728192" cy="10292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汽車業者</a:t>
            </a:r>
            <a:endParaRPr lang="zh-TW" altLang="en-US" sz="2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1990410" y="4394143"/>
            <a:ext cx="1779612" cy="10292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石化業者</a:t>
            </a:r>
            <a:endParaRPr lang="zh-TW" altLang="en-US" sz="2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6062464" y="372108"/>
            <a:ext cx="2016224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石油標準委員會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6099571" y="2348879"/>
            <a:ext cx="2016224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環保部</a:t>
            </a:r>
          </a:p>
        </p:txBody>
      </p:sp>
      <p:sp>
        <p:nvSpPr>
          <p:cNvPr id="13" name="向下箭號 12"/>
          <p:cNvSpPr/>
          <p:nvPr/>
        </p:nvSpPr>
        <p:spPr>
          <a:xfrm>
            <a:off x="1115616" y="1668252"/>
            <a:ext cx="504056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向右箭號 13"/>
          <p:cNvSpPr/>
          <p:nvPr/>
        </p:nvSpPr>
        <p:spPr>
          <a:xfrm>
            <a:off x="2686087" y="780123"/>
            <a:ext cx="634367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0" name="直線單箭頭接點 19"/>
          <p:cNvCxnSpPr/>
          <p:nvPr/>
        </p:nvCxnSpPr>
        <p:spPr>
          <a:xfrm>
            <a:off x="2391805" y="1536207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6" name="圓角矩形 35"/>
          <p:cNvSpPr/>
          <p:nvPr/>
        </p:nvSpPr>
        <p:spPr>
          <a:xfrm>
            <a:off x="5148064" y="4394143"/>
            <a:ext cx="2232248" cy="11230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修改法規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38" name="直線單箭頭接點 37"/>
          <p:cNvCxnSpPr>
            <a:stCxn id="7" idx="2"/>
          </p:cNvCxnSpPr>
          <p:nvPr/>
        </p:nvCxnSpPr>
        <p:spPr>
          <a:xfrm>
            <a:off x="4279986" y="3534184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9" name="直線接點 48"/>
          <p:cNvCxnSpPr>
            <a:stCxn id="6" idx="3"/>
            <a:endCxn id="10" idx="1"/>
          </p:cNvCxnSpPr>
          <p:nvPr/>
        </p:nvCxnSpPr>
        <p:spPr>
          <a:xfrm>
            <a:off x="5148064" y="996147"/>
            <a:ext cx="914400" cy="2403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2" name="直線接點 51"/>
          <p:cNvCxnSpPr/>
          <p:nvPr/>
        </p:nvCxnSpPr>
        <p:spPr>
          <a:xfrm>
            <a:off x="5605264" y="1020180"/>
            <a:ext cx="0" cy="190193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4" name="直線接點 53"/>
          <p:cNvCxnSpPr/>
          <p:nvPr/>
        </p:nvCxnSpPr>
        <p:spPr>
          <a:xfrm>
            <a:off x="5605264" y="2922116"/>
            <a:ext cx="658924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6" name="直線接點 55"/>
          <p:cNvCxnSpPr>
            <a:stCxn id="5" idx="2"/>
          </p:cNvCxnSpPr>
          <p:nvPr/>
        </p:nvCxnSpPr>
        <p:spPr>
          <a:xfrm>
            <a:off x="1491705" y="3479743"/>
            <a:ext cx="0" cy="66933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9" name="直線接點 58"/>
          <p:cNvCxnSpPr/>
          <p:nvPr/>
        </p:nvCxnSpPr>
        <p:spPr>
          <a:xfrm flipH="1">
            <a:off x="395536" y="4149080"/>
            <a:ext cx="102754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2" name="直線接點 61"/>
          <p:cNvCxnSpPr/>
          <p:nvPr/>
        </p:nvCxnSpPr>
        <p:spPr>
          <a:xfrm>
            <a:off x="395536" y="4149080"/>
            <a:ext cx="0" cy="24506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4" name="直線接點 63"/>
          <p:cNvCxnSpPr/>
          <p:nvPr/>
        </p:nvCxnSpPr>
        <p:spPr>
          <a:xfrm>
            <a:off x="1491705" y="4149080"/>
            <a:ext cx="1388511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6" name="直線接點 65"/>
          <p:cNvCxnSpPr>
            <a:endCxn id="9" idx="0"/>
          </p:cNvCxnSpPr>
          <p:nvPr/>
        </p:nvCxnSpPr>
        <p:spPr>
          <a:xfrm>
            <a:off x="2880216" y="4149080"/>
            <a:ext cx="0" cy="24506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593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/>
          <p:cNvSpPr/>
          <p:nvPr/>
        </p:nvSpPr>
        <p:spPr>
          <a:xfrm>
            <a:off x="3455876" y="1166490"/>
            <a:ext cx="180020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法律</a:t>
            </a:r>
            <a:endParaRPr lang="zh-TW" altLang="en-US" sz="3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461318" y="3446140"/>
            <a:ext cx="2016224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法律無規範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3455876" y="3429000"/>
            <a:ext cx="2016224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標準內定</a:t>
            </a:r>
            <a:endParaRPr lang="zh-TW" altLang="en-US" sz="3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6444208" y="3430141"/>
            <a:ext cx="2016224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偷工減料</a:t>
            </a:r>
            <a:endParaRPr lang="zh-TW" altLang="en-US" sz="2800" dirty="0"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10" name="直線接點 9"/>
          <p:cNvCxnSpPr>
            <a:stCxn id="4" idx="2"/>
          </p:cNvCxnSpPr>
          <p:nvPr/>
        </p:nvCxnSpPr>
        <p:spPr>
          <a:xfrm>
            <a:off x="4355976" y="2246610"/>
            <a:ext cx="108012" cy="118239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>
            <a:stCxn id="4" idx="2"/>
            <a:endCxn id="8" idx="0"/>
          </p:cNvCxnSpPr>
          <p:nvPr/>
        </p:nvCxnSpPr>
        <p:spPr>
          <a:xfrm>
            <a:off x="4355976" y="2246610"/>
            <a:ext cx="3096344" cy="118353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/>
          <p:cNvCxnSpPr>
            <a:stCxn id="4" idx="2"/>
            <a:endCxn id="5" idx="0"/>
          </p:cNvCxnSpPr>
          <p:nvPr/>
        </p:nvCxnSpPr>
        <p:spPr>
          <a:xfrm flipH="1">
            <a:off x="1469430" y="2246610"/>
            <a:ext cx="2886546" cy="119953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013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圓角矩形 4"/>
          <p:cNvSpPr/>
          <p:nvPr/>
        </p:nvSpPr>
        <p:spPr>
          <a:xfrm>
            <a:off x="467544" y="346466"/>
            <a:ext cx="1861908" cy="10441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無實權</a:t>
            </a:r>
            <a:endParaRPr lang="zh-TW" altLang="en-US" sz="2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6494511" y="1789767"/>
            <a:ext cx="1905193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中石化</a:t>
            </a:r>
          </a:p>
        </p:txBody>
      </p:sp>
      <p:sp>
        <p:nvSpPr>
          <p:cNvPr id="7" name="圓角矩形 6"/>
          <p:cNvSpPr/>
          <p:nvPr/>
        </p:nvSpPr>
        <p:spPr>
          <a:xfrm>
            <a:off x="459470" y="4221088"/>
            <a:ext cx="1944216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司法</a:t>
            </a:r>
            <a:endParaRPr lang="zh-TW" altLang="en-US" dirty="0"/>
          </a:p>
        </p:txBody>
      </p:sp>
      <p:sp>
        <p:nvSpPr>
          <p:cNvPr id="8" name="圓角矩形 7"/>
          <p:cNvSpPr/>
          <p:nvPr/>
        </p:nvSpPr>
        <p:spPr>
          <a:xfrm>
            <a:off x="6300192" y="188640"/>
            <a:ext cx="1944216" cy="9859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中國政府</a:t>
            </a:r>
            <a:endParaRPr lang="zh-TW" altLang="en-US" dirty="0"/>
          </a:p>
        </p:txBody>
      </p:sp>
      <p:sp>
        <p:nvSpPr>
          <p:cNvPr id="9" name="圓角矩形 8"/>
          <p:cNvSpPr/>
          <p:nvPr/>
        </p:nvSpPr>
        <p:spPr>
          <a:xfrm>
            <a:off x="3342714" y="3417769"/>
            <a:ext cx="1944216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環保法</a:t>
            </a:r>
            <a:endParaRPr lang="zh-TW" altLang="en-US" dirty="0"/>
          </a:p>
        </p:txBody>
      </p:sp>
      <p:sp>
        <p:nvSpPr>
          <p:cNvPr id="10" name="圓角矩形 9"/>
          <p:cNvSpPr/>
          <p:nvPr/>
        </p:nvSpPr>
        <p:spPr>
          <a:xfrm>
            <a:off x="3342714" y="4497889"/>
            <a:ext cx="1944216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石油標準協會</a:t>
            </a:r>
            <a:endParaRPr lang="zh-TW" altLang="en-US"/>
          </a:p>
        </p:txBody>
      </p:sp>
      <p:sp>
        <p:nvSpPr>
          <p:cNvPr id="11" name="圓角矩形 10"/>
          <p:cNvSpPr/>
          <p:nvPr/>
        </p:nvSpPr>
        <p:spPr>
          <a:xfrm>
            <a:off x="3364547" y="5611452"/>
            <a:ext cx="1944216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民事訴訟法</a:t>
            </a:r>
            <a:endParaRPr lang="zh-TW" altLang="en-US" dirty="0"/>
          </a:p>
        </p:txBody>
      </p:sp>
      <p:sp>
        <p:nvSpPr>
          <p:cNvPr id="12" name="圓角矩形 11"/>
          <p:cNvSpPr/>
          <p:nvPr/>
        </p:nvSpPr>
        <p:spPr>
          <a:xfrm>
            <a:off x="3597002" y="1789767"/>
            <a:ext cx="1728192" cy="9721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解決方法</a:t>
            </a:r>
            <a:endParaRPr lang="zh-TW" altLang="en-US" dirty="0"/>
          </a:p>
        </p:txBody>
      </p:sp>
      <p:sp>
        <p:nvSpPr>
          <p:cNvPr id="13" name="圓角矩形 12"/>
          <p:cNvSpPr/>
          <p:nvPr/>
        </p:nvSpPr>
        <p:spPr>
          <a:xfrm>
            <a:off x="6048164" y="3707615"/>
            <a:ext cx="1944216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能源制度的改革</a:t>
            </a:r>
            <a:endParaRPr lang="zh-TW" altLang="en-US" dirty="0"/>
          </a:p>
        </p:txBody>
      </p:sp>
      <p:sp>
        <p:nvSpPr>
          <p:cNvPr id="14" name="圓角矩形 13"/>
          <p:cNvSpPr/>
          <p:nvPr/>
        </p:nvSpPr>
        <p:spPr>
          <a:xfrm>
            <a:off x="11196736" y="4221088"/>
            <a:ext cx="1731082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6" name="直線接點 15"/>
          <p:cNvCxnSpPr>
            <a:stCxn id="5" idx="2"/>
          </p:cNvCxnSpPr>
          <p:nvPr/>
        </p:nvCxnSpPr>
        <p:spPr>
          <a:xfrm>
            <a:off x="1398498" y="1390582"/>
            <a:ext cx="0" cy="289086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/>
        </p:nvCxnSpPr>
        <p:spPr>
          <a:xfrm>
            <a:off x="11768280" y="2481186"/>
            <a:ext cx="1159538" cy="553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/>
          <p:cNvCxnSpPr/>
          <p:nvPr/>
        </p:nvCxnSpPr>
        <p:spPr>
          <a:xfrm>
            <a:off x="10620672" y="3140968"/>
            <a:ext cx="37924" cy="1140479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1" name="向右箭號 30"/>
          <p:cNvSpPr/>
          <p:nvPr/>
        </p:nvSpPr>
        <p:spPr>
          <a:xfrm>
            <a:off x="10020236" y="4309170"/>
            <a:ext cx="79208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向下箭號 31"/>
          <p:cNvSpPr/>
          <p:nvPr/>
        </p:nvSpPr>
        <p:spPr>
          <a:xfrm>
            <a:off x="10173964" y="5117684"/>
            <a:ext cx="484632" cy="5358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5" name="直線接點 34"/>
          <p:cNvCxnSpPr>
            <a:stCxn id="5" idx="3"/>
          </p:cNvCxnSpPr>
          <p:nvPr/>
        </p:nvCxnSpPr>
        <p:spPr>
          <a:xfrm>
            <a:off x="2329452" y="868524"/>
            <a:ext cx="39707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/>
          <p:cNvCxnSpPr/>
          <p:nvPr/>
        </p:nvCxnSpPr>
        <p:spPr>
          <a:xfrm>
            <a:off x="5580112" y="868524"/>
            <a:ext cx="0" cy="140729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直線接點 40"/>
          <p:cNvCxnSpPr/>
          <p:nvPr/>
        </p:nvCxnSpPr>
        <p:spPr>
          <a:xfrm>
            <a:off x="5580112" y="2275821"/>
            <a:ext cx="914399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4" name="直線單箭頭接點 43"/>
          <p:cNvCxnSpPr/>
          <p:nvPr/>
        </p:nvCxnSpPr>
        <p:spPr>
          <a:xfrm>
            <a:off x="2329452" y="1390582"/>
            <a:ext cx="126755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7" name="直線單箭頭接點 46"/>
          <p:cNvCxnSpPr/>
          <p:nvPr/>
        </p:nvCxnSpPr>
        <p:spPr>
          <a:xfrm>
            <a:off x="5325194" y="2761875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0" name="直線接點 49"/>
          <p:cNvCxnSpPr>
            <a:stCxn id="7" idx="3"/>
            <a:endCxn id="11" idx="1"/>
          </p:cNvCxnSpPr>
          <p:nvPr/>
        </p:nvCxnSpPr>
        <p:spPr>
          <a:xfrm>
            <a:off x="2403686" y="4761148"/>
            <a:ext cx="960861" cy="139036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2" name="直線接點 51"/>
          <p:cNvCxnSpPr/>
          <p:nvPr/>
        </p:nvCxnSpPr>
        <p:spPr>
          <a:xfrm flipV="1">
            <a:off x="2329452" y="4077072"/>
            <a:ext cx="988634" cy="565789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7" name="直線接點 56"/>
          <p:cNvCxnSpPr>
            <a:stCxn id="7" idx="3"/>
            <a:endCxn id="10" idx="1"/>
          </p:cNvCxnSpPr>
          <p:nvPr/>
        </p:nvCxnSpPr>
        <p:spPr>
          <a:xfrm>
            <a:off x="2403686" y="4761148"/>
            <a:ext cx="939028" cy="27680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041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/>
          <p:cNvSpPr/>
          <p:nvPr/>
        </p:nvSpPr>
        <p:spPr>
          <a:xfrm>
            <a:off x="558453" y="226430"/>
            <a:ext cx="1851608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微軟正黑體" pitchFamily="34" charset="-120"/>
                <a:ea typeface="微軟正黑體" pitchFamily="34" charset="-120"/>
              </a:rPr>
              <a:t>不信任</a:t>
            </a:r>
            <a:endParaRPr lang="zh-TW" altLang="en-US" sz="36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558453" y="2027577"/>
            <a:ext cx="1872208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對立衝突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6660232" y="2813196"/>
            <a:ext cx="1872208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經濟因素</a:t>
            </a:r>
            <a:endParaRPr lang="zh-TW" altLang="en-US" sz="2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3707904" y="811585"/>
            <a:ext cx="1872208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環保部</a:t>
            </a:r>
            <a:endParaRPr lang="zh-TW" altLang="en-US" sz="2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3707904" y="2788044"/>
            <a:ext cx="1872208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煉油企業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3301008" y="5017715"/>
            <a:ext cx="1872208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合作團結</a:t>
            </a:r>
            <a:endParaRPr lang="zh-TW" altLang="en-US" sz="2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6" name="向下箭號 35"/>
          <p:cNvSpPr/>
          <p:nvPr/>
        </p:nvSpPr>
        <p:spPr>
          <a:xfrm>
            <a:off x="1115616" y="1412776"/>
            <a:ext cx="504056" cy="4789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8" name="直線接點 37"/>
          <p:cNvCxnSpPr>
            <a:stCxn id="5" idx="3"/>
          </p:cNvCxnSpPr>
          <p:nvPr/>
        </p:nvCxnSpPr>
        <p:spPr>
          <a:xfrm>
            <a:off x="2430661" y="2567637"/>
            <a:ext cx="9144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直線接點 40"/>
          <p:cNvCxnSpPr/>
          <p:nvPr/>
        </p:nvCxnSpPr>
        <p:spPr>
          <a:xfrm>
            <a:off x="3301008" y="2587487"/>
            <a:ext cx="0" cy="105753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4" name="直線接點 43"/>
          <p:cNvCxnSpPr/>
          <p:nvPr/>
        </p:nvCxnSpPr>
        <p:spPr>
          <a:xfrm>
            <a:off x="3301008" y="3645024"/>
            <a:ext cx="457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6" name="直線接點 45"/>
          <p:cNvCxnSpPr/>
          <p:nvPr/>
        </p:nvCxnSpPr>
        <p:spPr>
          <a:xfrm flipV="1">
            <a:off x="3301008" y="1306550"/>
            <a:ext cx="0" cy="128093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8" name="直線接點 47"/>
          <p:cNvCxnSpPr/>
          <p:nvPr/>
        </p:nvCxnSpPr>
        <p:spPr>
          <a:xfrm>
            <a:off x="3301008" y="1306550"/>
            <a:ext cx="457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9" name="向右箭號 48"/>
          <p:cNvSpPr/>
          <p:nvPr/>
        </p:nvSpPr>
        <p:spPr>
          <a:xfrm>
            <a:off x="5688124" y="3116255"/>
            <a:ext cx="792088" cy="5287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0" name="圓角矩形 49"/>
          <p:cNvSpPr/>
          <p:nvPr/>
        </p:nvSpPr>
        <p:spPr>
          <a:xfrm>
            <a:off x="6660232" y="811585"/>
            <a:ext cx="1872208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人民不知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1" name="向右箭號 50"/>
          <p:cNvSpPr/>
          <p:nvPr/>
        </p:nvSpPr>
        <p:spPr>
          <a:xfrm>
            <a:off x="5796136" y="1178800"/>
            <a:ext cx="684076" cy="4734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3" name="直線接點 52"/>
          <p:cNvCxnSpPr>
            <a:stCxn id="5" idx="2"/>
          </p:cNvCxnSpPr>
          <p:nvPr/>
        </p:nvCxnSpPr>
        <p:spPr>
          <a:xfrm>
            <a:off x="1494557" y="3107697"/>
            <a:ext cx="0" cy="284158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6" name="直線接點 55"/>
          <p:cNvCxnSpPr/>
          <p:nvPr/>
        </p:nvCxnSpPr>
        <p:spPr>
          <a:xfrm>
            <a:off x="1484257" y="5949280"/>
            <a:ext cx="1816751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854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81</Words>
  <Application>Microsoft Office PowerPoint</Application>
  <PresentationFormat>如螢幕大小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Office 佈景主題</vt:lpstr>
      <vt:lpstr> 從穹頂之下電影看環境議題</vt:lpstr>
      <vt:lpstr>行動網絡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8</cp:revision>
  <dcterms:created xsi:type="dcterms:W3CDTF">2016-05-03T10:30:59Z</dcterms:created>
  <dcterms:modified xsi:type="dcterms:W3CDTF">2016-05-04T01:42:21Z</dcterms:modified>
</cp:coreProperties>
</file>