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5" r:id="rId5"/>
    <p:sldId id="264" r:id="rId6"/>
    <p:sldId id="266" r:id="rId7"/>
    <p:sldId id="257" r:id="rId8"/>
    <p:sldId id="258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59824C-7ADE-4AB9-96D1-61D081D4A243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20D375-0766-4F4C-A78B-37203DCE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9824C-7ADE-4AB9-96D1-61D081D4A243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D375-0766-4F4C-A78B-37203DCE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9824C-7ADE-4AB9-96D1-61D081D4A243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D375-0766-4F4C-A78B-37203DCE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9824C-7ADE-4AB9-96D1-61D081D4A243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D375-0766-4F4C-A78B-37203DCE423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9824C-7ADE-4AB9-96D1-61D081D4A243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D375-0766-4F4C-A78B-37203DCE423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9824C-7ADE-4AB9-96D1-61D081D4A243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D375-0766-4F4C-A78B-37203DCE423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9824C-7ADE-4AB9-96D1-61D081D4A243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D375-0766-4F4C-A78B-37203DCE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9824C-7ADE-4AB9-96D1-61D081D4A243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D375-0766-4F4C-A78B-37203DCE423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9824C-7ADE-4AB9-96D1-61D081D4A243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D375-0766-4F4C-A78B-37203DCE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B59824C-7ADE-4AB9-96D1-61D081D4A243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0D375-0766-4F4C-A78B-37203DCE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59824C-7ADE-4AB9-96D1-61D081D4A243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20D375-0766-4F4C-A78B-37203DCE423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59824C-7ADE-4AB9-96D1-61D081D4A243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20D375-0766-4F4C-A78B-37203DCE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87%BA%E7%81%A3" TargetMode="External"/><Relationship Id="rId13" Type="http://schemas.openxmlformats.org/officeDocument/2006/relationships/image" Target="../media/image2.jpg"/><Relationship Id="rId3" Type="http://schemas.openxmlformats.org/officeDocument/2006/relationships/hyperlink" Target="https://zh.wikipedia.org/wiki/%E4%B8%AD%E8%A5%BF%E5%8D%80_(%E8%87%BA%E7%81%A3)" TargetMode="External"/><Relationship Id="rId7" Type="http://schemas.openxmlformats.org/officeDocument/2006/relationships/hyperlink" Target="https://zh.wikipedia.org/wiki/%E6%B0%B8%E6%9B%86" TargetMode="External"/><Relationship Id="rId12" Type="http://schemas.openxmlformats.org/officeDocument/2006/relationships/hyperlink" Target="https://zh.wikipedia.org/wiki/%E5%9C%8B%E5%AE%9A%E5%8F%A4%E8%B9%9F" TargetMode="External"/><Relationship Id="rId2" Type="http://schemas.openxmlformats.org/officeDocument/2006/relationships/hyperlink" Target="https://zh.wikipedia.org/wiki/%E8%87%BA%E5%8D%97%E5%B8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6%98%8E%E9%84%AD%E6%99%82%E6%9C%9F" TargetMode="External"/><Relationship Id="rId11" Type="http://schemas.openxmlformats.org/officeDocument/2006/relationships/hyperlink" Target="https://zh.wikipedia.org/wiki/%E8%87%BA%E5%8D%97%E5%AD%94%E5%AD%90%E5%BB%9F#cite_note-.E6.96.87-1" TargetMode="External"/><Relationship Id="rId5" Type="http://schemas.openxmlformats.org/officeDocument/2006/relationships/hyperlink" Target="https://zh.wikipedia.org/wiki/%E5%AF%A7%E5%8D%97%E5%9D%8A" TargetMode="External"/><Relationship Id="rId10" Type="http://schemas.openxmlformats.org/officeDocument/2006/relationships/hyperlink" Target="https://zh.wikipedia.org/wiki/%E5%8F%B0%E7%81%A3%E6%B8%85%E6%B2%BB%E6%99%82%E6%9C%9F" TargetMode="External"/><Relationship Id="rId4" Type="http://schemas.openxmlformats.org/officeDocument/2006/relationships/hyperlink" Target="https://zh.wikipedia.org/wiki/%E6%89%BF%E5%A4%A9%E5%BA%9C_(%E8%87%BA%E7%81%A3)" TargetMode="External"/><Relationship Id="rId9" Type="http://schemas.openxmlformats.org/officeDocument/2006/relationships/hyperlink" Target="https://zh.wikipedia.org/wiki/%E6%96%87%E5%BB%9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87%B8%E5%B1%B1%E9%A0%8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wikipedia.org/wiki/%E8%87%BA%E5%8D%97%E5%B8%82%E4%B8%AD%E8%A5%BF%E5%8D%80%E5%BF%A0%E7%BE%A9%E5%9C%8B%E6%B0%91%E5%B0%8F%E5%AD%B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9%B8%B1%E5%B0%B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96%87%E6%98%8C%E9%96%A3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829761"/>
          </a:xfrm>
        </p:spPr>
        <p:txBody>
          <a:bodyPr/>
          <a:lstStyle/>
          <a:p>
            <a:pPr algn="ctr"/>
            <a:r>
              <a:rPr lang="zh-TW" altLang="en-US" dirty="0"/>
              <a:t>期末報告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組員</a:t>
            </a:r>
            <a:r>
              <a:rPr lang="en-US" altLang="zh-TW" dirty="0" smtClean="0"/>
              <a:t>:</a:t>
            </a:r>
            <a:r>
              <a:rPr lang="zh-TW" altLang="en-US" dirty="0" smtClean="0"/>
              <a:t>林佑勳、黃威誠、王鋕鋒、卓冠傑</a:t>
            </a:r>
            <a:endParaRPr lang="en-US" altLang="zh-TW" dirty="0" smtClean="0"/>
          </a:p>
          <a:p>
            <a:pPr algn="l"/>
            <a:r>
              <a:rPr lang="zh-TW" altLang="en-US" dirty="0"/>
              <a:t>指導</a:t>
            </a:r>
            <a:r>
              <a:rPr lang="zh-TW" altLang="en-US" dirty="0" smtClean="0"/>
              <a:t>老師</a:t>
            </a:r>
            <a:r>
              <a:rPr lang="en-US" altLang="zh-TW" dirty="0" smtClean="0"/>
              <a:t>:</a:t>
            </a:r>
            <a:r>
              <a:rPr lang="zh-TW" altLang="en-US" dirty="0"/>
              <a:t>唐蔚</a:t>
            </a:r>
          </a:p>
        </p:txBody>
      </p:sp>
    </p:spTree>
    <p:extLst>
      <p:ext uri="{BB962C8B-B14F-4D97-AF65-F5344CB8AC3E}">
        <p14:creationId xmlns:p14="http://schemas.microsoft.com/office/powerpoint/2010/main" val="9617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0" y="1628800"/>
            <a:ext cx="4426873" cy="4680520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臺南孔子廟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，是台灣本島最早成立的孔廟，位於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 tooltip="臺南市"/>
              </a:rPr>
              <a:t>臺南市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 tooltip="中西區 (臺灣)"/>
              </a:rPr>
              <a:t>中西區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（原為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 tooltip="承天府 (臺灣)"/>
              </a:rPr>
              <a:t>承天府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5" tooltip="寧南坊"/>
              </a:rPr>
              <a:t>寧南坊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），建於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6" tooltip="明鄭時期"/>
              </a:rPr>
              <a:t>明鄭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7" tooltip="永曆"/>
              </a:rPr>
              <a:t>永曆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十九年（西元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1665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年），是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8" tooltip="臺灣"/>
              </a:rPr>
              <a:t>臺灣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最早的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9" tooltip="文廟"/>
              </a:rPr>
              <a:t>文廟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10" tooltip="台灣清治時期"/>
              </a:rPr>
              <a:t>清領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初期一度是全臺童生入學之所，因此稱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全臺首學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臺南孔廟建築莊嚴宏偉，氣氛肅穆，格局完整，廟旁蒼鬱的古樹，越發引人思古之幽情。於民國七十二年（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1983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日，公告為祠廟類國家一級古蹟</a:t>
            </a:r>
            <a:r>
              <a:rPr lang="en-US" altLang="zh-TW" baseline="30000" dirty="0">
                <a:latin typeface="標楷體" panose="03000509000000000000" pitchFamily="65" charset="-120"/>
                <a:ea typeface="標楷體" panose="03000509000000000000" pitchFamily="65" charset="-120"/>
                <a:hlinkClick r:id="rId11"/>
              </a:rPr>
              <a:t>[1]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，現為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  <a:hlinkClick r:id="rId12" tooltip="國定古蹟"/>
              </a:rPr>
              <a:t>國定古蹟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孔廟的由來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7" y="1711626"/>
            <a:ext cx="4629894" cy="40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5"/>
            <a:ext cx="4704523" cy="4413399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孔廟建築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 flipH="1">
            <a:off x="5580112" y="1268760"/>
            <a:ext cx="3240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門釘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乳釘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：櫺星門與大成門的門皮都塗朱紅，不畫門神，正面多數飾以門釘。門釘左右各五十四顆，合起來是一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八顆，為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的倍數，九乃陽數之極，一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八更是禮制中最大者，如此代表著無比的威儀及尊崇；又有一說，指此代表天上的一百零八顆星宿，但這種說法是受到道教思想的影響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孔廟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的裝飾比一般寺廟來得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簡樸典雅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，表達出一種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莊重肅穆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之美。為避免被譏為「孔夫子門前賣弄文章」，孔廟內所有的柱子上都見不到題聯。此外一些特有的裝飾，其背後的象徵意義十分耐人尋味。</a:t>
            </a:r>
          </a:p>
        </p:txBody>
      </p:sp>
    </p:spTree>
    <p:extLst>
      <p:ext uri="{BB962C8B-B14F-4D97-AF65-F5344CB8AC3E}">
        <p14:creationId xmlns:p14="http://schemas.microsoft.com/office/powerpoint/2010/main" val="3453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992555" cy="374441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大成坊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364088" y="1484784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大成坊有東、西兩座，外貌幾乎一致，下方是雙十字型承重牆，牆頂用燕尾收頭，再以木構造支撐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 tooltip="懸山頂"/>
              </a:rPr>
              <a:t>懸山式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燕尾屋頂。東大成坊是臺南孔廟的主入口，始建於清康熙五十四年（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1715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外側掛有「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全臺首學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」的金字橫匾，原件可能是日治時期大正六年（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1917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年）整修時所書，現懸者為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複製品。在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戰後因緊鄰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 tooltip="臺南市中西區忠義國民小學"/>
              </a:rPr>
              <a:t>忠義國小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而一直封閉，直到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2003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年底忠義國小整修拆除友愛樓，而後鋪設景觀步道後才在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2004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年時重新開啟。</a:t>
            </a:r>
          </a:p>
        </p:txBody>
      </p:sp>
    </p:spTree>
    <p:extLst>
      <p:ext uri="{BB962C8B-B14F-4D97-AF65-F5344CB8AC3E}">
        <p14:creationId xmlns:p14="http://schemas.microsoft.com/office/powerpoint/2010/main" val="27430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禮門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3394471" cy="4525962"/>
          </a:xfrm>
        </p:spPr>
      </p:pic>
      <p:sp>
        <p:nvSpPr>
          <p:cNvPr id="11" name="文字方塊 10"/>
          <p:cNvSpPr txBox="1"/>
          <p:nvPr/>
        </p:nvSpPr>
        <p:spPr>
          <a:xfrm>
            <a:off x="4716016" y="1628798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禮門與義路位於大成坊之間，大成門前的步道上，步道東側為禮門，西側為義路，屋頂為硬山式燕尾，屋脊上有一對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 tooltip="鴟尾"/>
              </a:rPr>
              <a:t>鴟尾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，牆上有小花格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窗。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始建於康熙五十四年（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1715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年），過去周圍連有圍牆，自大成坊進入孔廟後得經由「禮門」及「義路」才能進入大成門及及大成殿，今貌則為民國七十五年（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1986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年）左右修建的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13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台南市議政史科館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268760"/>
            <a:ext cx="3888432" cy="4320480"/>
          </a:xfrm>
        </p:spPr>
      </p:pic>
      <p:sp>
        <p:nvSpPr>
          <p:cNvPr id="9" name="文字方塊 8"/>
          <p:cNvSpPr txBox="1"/>
          <p:nvPr/>
        </p:nvSpPr>
        <p:spPr>
          <a:xfrm>
            <a:off x="4499991" y="1340768"/>
            <a:ext cx="4320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日治時期，台灣行政體制多次變更，大正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年）頒布州制，設台南州，州設州協議會，並官選協議員，為州知事諮詢機關。昭和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1935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年），開始實施選舉制度，改協議會為州會，亦有別於協議會諮詢性質，為議決機關，州議員則官派民選各半。自昭和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1935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年）以此作為議會建築，直至民國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1999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）新議會落成後遷址，期間曾短暫閒置，目前則為攝影文化會館。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716016" y="456647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台南市議政史科館，由於當天參訪休館，留下合影。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62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512501" cy="338437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入德之門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860032" y="2626418"/>
            <a:ext cx="3836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入德之門位於名宦祠及鄉賢祠東邊，面寬五開間（由中央三開間之主體及兩邊側室所組成），中央門額題「入德之門」，東題「聖域」，西題「賢關」，屋頂為硬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山頂，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門內是「明倫堂」及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 tooltip="文昌閣"/>
              </a:rPr>
              <a:t>文昌閣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344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200" dirty="0">
                <a:latin typeface="Batang" panose="02030600000101010101" pitchFamily="18" charset="-127"/>
                <a:ea typeface="Batang" panose="02030600000101010101" pitchFamily="18" charset="-127"/>
              </a:rPr>
              <a:t>https://zh.wikipedia.org/wiki/%E8%87%BA%E5%8D%97%E5%AD%94%E5%AD%90%E5%BB%9F#.E5.85.A5.E5.BE.B7.E4.B9.8B.E9.96.80</a:t>
            </a:r>
          </a:p>
          <a:p>
            <a:pPr marL="109728" indent="0">
              <a:buNone/>
            </a:pPr>
            <a:endParaRPr lang="en-US" altLang="zh-TW" sz="1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zh-TW" sz="12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altLang="zh-TW" sz="1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http</a:t>
            </a:r>
            <a:r>
              <a:rPr lang="en-US" altLang="zh-TW" sz="1200" dirty="0">
                <a:latin typeface="Batang" panose="02030600000101010101" pitchFamily="18" charset="-127"/>
                <a:ea typeface="Batang" panose="02030600000101010101" pitchFamily="18" charset="-127"/>
              </a:rPr>
              <a:t>://www.twtainan.net/zh-tw/Attractions/Detail/742/%E5%8F%B0%E5%8D%97%E5%B8%82%E8%AD%B0%E6%94%BF%E5%8F%B2%E7%A7%91%E9%A4%A8-%E5%8E%9F%E5%8F%B0%E5%8D%97%E5%B7%9E%E6%9C%83-</a:t>
            </a:r>
            <a:endParaRPr lang="zh-TW" altLang="en-US" sz="1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參考資料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67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</TotalTime>
  <Words>796</Words>
  <Application>Microsoft Office PowerPoint</Application>
  <PresentationFormat>如螢幕大小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匯合</vt:lpstr>
      <vt:lpstr>期末報告</vt:lpstr>
      <vt:lpstr>孔廟的由來</vt:lpstr>
      <vt:lpstr>孔廟建築</vt:lpstr>
      <vt:lpstr>大成坊</vt:lpstr>
      <vt:lpstr>禮門</vt:lpstr>
      <vt:lpstr>台南市議政史科館</vt:lpstr>
      <vt:lpstr>入德之門</vt:lpstr>
      <vt:lpstr>參考資料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期末報告</dc:title>
  <dc:creator>user</dc:creator>
  <cp:lastModifiedBy>user</cp:lastModifiedBy>
  <cp:revision>4</cp:revision>
  <dcterms:created xsi:type="dcterms:W3CDTF">2016-12-20T08:14:32Z</dcterms:created>
  <dcterms:modified xsi:type="dcterms:W3CDTF">2016-12-20T08:52:17Z</dcterms:modified>
</cp:coreProperties>
</file>