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76" r:id="rId2"/>
    <p:sldId id="277" r:id="rId3"/>
    <p:sldId id="292" r:id="rId4"/>
    <p:sldId id="293" r:id="rId5"/>
    <p:sldId id="294" r:id="rId6"/>
    <p:sldId id="295" r:id="rId7"/>
    <p:sldId id="257" r:id="rId8"/>
    <p:sldId id="256"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46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432560" y="359898"/>
            <a:ext cx="7406640" cy="1472184"/>
          </a:xfrm>
        </p:spPr>
        <p:txBody>
          <a:bodyPr anchor="b"/>
          <a:lstStyle>
            <a:lvl1pPr algn="l">
              <a:defRPr/>
            </a:lvl1pPr>
            <a:extLst/>
          </a:lstStyle>
          <a:p>
            <a:r>
              <a:rPr kumimoji="0" lang="zh-TW" altLang="en-US" smtClean="0"/>
              <a:t>按一下以編輯母片標題樣式</a:t>
            </a:r>
            <a:endParaRPr kumimoji="0" lang="en-US"/>
          </a:p>
        </p:txBody>
      </p:sp>
      <p:sp>
        <p:nvSpPr>
          <p:cNvPr id="22" name="副標題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7" name="日期版面配置區 6"/>
          <p:cNvSpPr>
            <a:spLocks noGrp="1"/>
          </p:cNvSpPr>
          <p:nvPr>
            <p:ph type="dt" sz="half" idx="10"/>
          </p:nvPr>
        </p:nvSpPr>
        <p:spPr/>
        <p:txBody>
          <a:bodyPr/>
          <a:lstStyle>
            <a:extLst/>
          </a:lstStyle>
          <a:p>
            <a:fld id="{DCA82BF4-D6AB-42F1-A7D4-E233BBFCCF06}" type="datetimeFigureOut">
              <a:rPr lang="zh-TW" altLang="en-US" smtClean="0"/>
              <a:t>2016/5/25</a:t>
            </a:fld>
            <a:endParaRPr lang="zh-TW" altLang="en-US"/>
          </a:p>
        </p:txBody>
      </p:sp>
      <p:sp>
        <p:nvSpPr>
          <p:cNvPr id="20" name="頁尾版面配置區 19"/>
          <p:cNvSpPr>
            <a:spLocks noGrp="1"/>
          </p:cNvSpPr>
          <p:nvPr>
            <p:ph type="ftr" sz="quarter" idx="11"/>
          </p:nvPr>
        </p:nvSpPr>
        <p:spPr/>
        <p:txBody>
          <a:bodyPr/>
          <a:lstStyle>
            <a:extLst/>
          </a:lstStyle>
          <a:p>
            <a:endParaRPr lang="zh-TW" altLang="en-US"/>
          </a:p>
        </p:txBody>
      </p:sp>
      <p:sp>
        <p:nvSpPr>
          <p:cNvPr id="10" name="投影片編號版面配置區 9"/>
          <p:cNvSpPr>
            <a:spLocks noGrp="1"/>
          </p:cNvSpPr>
          <p:nvPr>
            <p:ph type="sldNum" sz="quarter" idx="12"/>
          </p:nvPr>
        </p:nvSpPr>
        <p:spPr/>
        <p:txBody>
          <a:bodyPr/>
          <a:lstStyle>
            <a:extLst/>
          </a:lstStyle>
          <a:p>
            <a:fld id="{DC5A39DB-741C-48D8-8603-99D64EE6222F}" type="slidenum">
              <a:rPr lang="zh-TW" altLang="en-US" smtClean="0"/>
              <a:t>‹#›</a:t>
            </a:fld>
            <a:endParaRPr lang="zh-TW" altLang="en-US"/>
          </a:p>
        </p:txBody>
      </p:sp>
      <p:sp>
        <p:nvSpPr>
          <p:cNvPr id="8" name="橢圓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DCA82BF4-D6AB-42F1-A7D4-E233BBFCCF06}" type="datetimeFigureOut">
              <a:rPr lang="zh-TW" altLang="en-US" smtClean="0"/>
              <a:t>2016/5/25</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DC5A39DB-741C-48D8-8603-99D64EE6222F}"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274639"/>
            <a:ext cx="1828800" cy="5851525"/>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1143000" y="274640"/>
            <a:ext cx="55626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DCA82BF4-D6AB-42F1-A7D4-E233BBFCCF06}" type="datetimeFigureOut">
              <a:rPr lang="zh-TW" altLang="en-US" smtClean="0"/>
              <a:t>2016/5/25</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DC5A39DB-741C-48D8-8603-99D64EE6222F}"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DCA82BF4-D6AB-42F1-A7D4-E233BBFCCF06}" type="datetimeFigureOut">
              <a:rPr lang="zh-TW" altLang="en-US" smtClean="0"/>
              <a:t>2016/5/25</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DC5A39DB-741C-48D8-8603-99D64EE6222F}"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DCA82BF4-D6AB-42F1-A7D4-E233BBFCCF06}" type="datetimeFigureOut">
              <a:rPr lang="zh-TW" altLang="en-US" smtClean="0"/>
              <a:t>2016/5/25</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DC5A39DB-741C-48D8-8603-99D64EE6222F}" type="slidenum">
              <a:rPr lang="zh-TW" altLang="en-US" smtClean="0"/>
              <a:t>‹#›</a:t>
            </a:fld>
            <a:endParaRPr lang="zh-TW" altLang="en-US"/>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DCA82BF4-D6AB-42F1-A7D4-E233BBFCCF06}" type="datetimeFigureOut">
              <a:rPr lang="zh-TW" altLang="en-US" smtClean="0"/>
              <a:t>2016/5/25</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DC5A39DB-741C-48D8-8603-99D64EE6222F}"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DCA82BF4-D6AB-42F1-A7D4-E233BBFCCF06}" type="datetimeFigureOut">
              <a:rPr lang="zh-TW" altLang="en-US" smtClean="0"/>
              <a:t>2016/5/25</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p:txBody>
          <a:bodyPr/>
          <a:lstStyle>
            <a:extLst/>
          </a:lstStyle>
          <a:p>
            <a:fld id="{DC5A39DB-741C-48D8-8603-99D64EE6222F}"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nchor="ct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DCA82BF4-D6AB-42F1-A7D4-E233BBFCCF06}" type="datetimeFigureOut">
              <a:rPr lang="zh-TW" altLang="en-US" smtClean="0"/>
              <a:t>2016/5/25</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DC5A39DB-741C-48D8-8603-99D64EE6222F}"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版面配置區 1"/>
          <p:cNvSpPr>
            <a:spLocks noGrp="1"/>
          </p:cNvSpPr>
          <p:nvPr>
            <p:ph type="dt" sz="half" idx="10"/>
          </p:nvPr>
        </p:nvSpPr>
        <p:spPr/>
        <p:txBody>
          <a:bodyPr/>
          <a:lstStyle>
            <a:extLst/>
          </a:lstStyle>
          <a:p>
            <a:fld id="{DCA82BF4-D6AB-42F1-A7D4-E233BBFCCF06}" type="datetimeFigureOut">
              <a:rPr lang="zh-TW" altLang="en-US" smtClean="0"/>
              <a:t>2016/5/25</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DC5A39DB-741C-48D8-8603-99D64EE6222F}" type="slidenum">
              <a:rPr lang="zh-TW" altLang="en-US" smtClean="0"/>
              <a:t>‹#›</a:t>
            </a:fld>
            <a:endParaRPr lang="zh-TW" altLang="en-US"/>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DCA82BF4-D6AB-42F1-A7D4-E233BBFCCF06}" type="datetimeFigureOut">
              <a:rPr lang="zh-TW" altLang="en-US" smtClean="0"/>
              <a:t>2016/5/25</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DC5A39DB-741C-48D8-8603-99D64EE6222F}"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extLst/>
          </a:lstStyle>
          <a:p>
            <a:fld id="{DCA82BF4-D6AB-42F1-A7D4-E233BBFCCF06}" type="datetimeFigureOut">
              <a:rPr lang="zh-TW" altLang="en-US" smtClean="0"/>
              <a:t>2016/5/25</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DC5A39DB-741C-48D8-8603-99D64EE6222F}" type="slidenum">
              <a:rPr lang="zh-TW" altLang="en-US" smtClean="0"/>
              <a:t>‹#›</a:t>
            </a:fld>
            <a:endParaRPr lang="zh-TW" altLang="en-US"/>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圖片版面配置區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TW" altLang="en-US" smtClean="0"/>
              <a:t>按一下圖示以新增圖片</a:t>
            </a:r>
            <a:endParaRPr kumimoji="0" lang="en-US" dirty="0"/>
          </a:p>
        </p:txBody>
      </p:sp>
      <p:sp>
        <p:nvSpPr>
          <p:cNvPr id="9" name="流程圖: 程序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流程圖: 程序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字版面配置區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圓形圖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甜甜圈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標題版面配置區 4"/>
          <p:cNvSpPr>
            <a:spLocks noGrp="1"/>
          </p:cNvSpPr>
          <p:nvPr>
            <p:ph type="title"/>
          </p:nvPr>
        </p:nvSpPr>
        <p:spPr>
          <a:xfrm>
            <a:off x="1435608" y="274638"/>
            <a:ext cx="7498080" cy="1143000"/>
          </a:xfrm>
          <a:prstGeom prst="rect">
            <a:avLst/>
          </a:prstGeom>
        </p:spPr>
        <p:txBody>
          <a:bodyPr anchor="ctr">
            <a:normAutofit/>
          </a:bodyPr>
          <a:lstStyle>
            <a:extLst/>
          </a:lstStyle>
          <a:p>
            <a:r>
              <a:rPr kumimoji="0" lang="zh-TW" altLang="en-US" smtClean="0"/>
              <a:t>按一下以編輯母片標題樣式</a:t>
            </a:r>
            <a:endParaRPr kumimoji="0" lang="en-US"/>
          </a:p>
        </p:txBody>
      </p:sp>
      <p:sp>
        <p:nvSpPr>
          <p:cNvPr id="9" name="文字版面配置區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CA82BF4-D6AB-42F1-A7D4-E233BBFCCF06}" type="datetimeFigureOut">
              <a:rPr lang="zh-TW" altLang="en-US" smtClean="0"/>
              <a:t>2016/5/25</a:t>
            </a:fld>
            <a:endParaRPr lang="zh-TW" altLang="en-US"/>
          </a:p>
        </p:txBody>
      </p:sp>
      <p:sp>
        <p:nvSpPr>
          <p:cNvPr id="10" name="頁尾版面配置區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zh-TW" altLang="en-US"/>
          </a:p>
        </p:txBody>
      </p:sp>
      <p:sp>
        <p:nvSpPr>
          <p:cNvPr id="22" name="投影片編號版面配置區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C5A39DB-741C-48D8-8603-99D64EE6222F}" type="slidenum">
              <a:rPr lang="zh-TW" altLang="en-US" smtClean="0"/>
              <a:t>‹#›</a:t>
            </a:fld>
            <a:endParaRPr lang="zh-TW" altLang="en-US"/>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432560" y="359898"/>
            <a:ext cx="7406640" cy="1052878"/>
          </a:xfrm>
        </p:spPr>
        <p:txBody>
          <a:bodyPr/>
          <a:lstStyle/>
          <a:p>
            <a:pPr algn="ctr"/>
            <a:r>
              <a:rPr lang="zh-TW" altLang="en-US" sz="5400" dirty="0"/>
              <a:t>第九章</a:t>
            </a:r>
          </a:p>
        </p:txBody>
      </p:sp>
      <p:sp>
        <p:nvSpPr>
          <p:cNvPr id="3" name="副標題 2"/>
          <p:cNvSpPr>
            <a:spLocks noGrp="1"/>
          </p:cNvSpPr>
          <p:nvPr>
            <p:ph type="subTitle" idx="1"/>
          </p:nvPr>
        </p:nvSpPr>
        <p:spPr>
          <a:xfrm>
            <a:off x="1432560" y="1850064"/>
            <a:ext cx="7406640" cy="4531264"/>
          </a:xfrm>
        </p:spPr>
        <p:txBody>
          <a:bodyPr>
            <a:normAutofit fontScale="92500" lnSpcReduction="20000"/>
          </a:bodyPr>
          <a:lstStyle/>
          <a:p>
            <a:pPr marL="914400" lvl="1" indent="-457200" algn="l">
              <a:buFont typeface="Arial" panose="020B0604020202020204" pitchFamily="34" charset="0"/>
              <a:buChar char="•"/>
            </a:pPr>
            <a:endParaRPr lang="en-US" altLang="zh-TW" sz="3000" dirty="0" smtClean="0">
              <a:latin typeface="+mn-ea"/>
            </a:endParaRPr>
          </a:p>
          <a:p>
            <a:pPr marL="914400" lvl="1" indent="-457200" algn="l">
              <a:buFont typeface="Arial" panose="020B0604020202020204" pitchFamily="34" charset="0"/>
              <a:buChar char="•"/>
            </a:pPr>
            <a:r>
              <a:rPr lang="en-US" altLang="zh-TW" sz="3000" dirty="0" smtClean="0">
                <a:latin typeface="+mn-ea"/>
              </a:rPr>
              <a:t>9.1</a:t>
            </a:r>
            <a:r>
              <a:rPr lang="zh-TW" altLang="en-US" sz="3000" dirty="0" smtClean="0">
                <a:latin typeface="+mn-ea"/>
              </a:rPr>
              <a:t> 動機與</a:t>
            </a:r>
            <a:r>
              <a:rPr lang="zh-TW" altLang="en-US" sz="3000" dirty="0">
                <a:latin typeface="+mn-ea"/>
              </a:rPr>
              <a:t>激勵</a:t>
            </a:r>
            <a:r>
              <a:rPr lang="zh-TW" altLang="en-US" sz="3000" dirty="0" smtClean="0">
                <a:latin typeface="+mn-ea"/>
              </a:rPr>
              <a:t>理論</a:t>
            </a:r>
            <a:r>
              <a:rPr lang="zh-TW" altLang="en-US" sz="3000" dirty="0">
                <a:latin typeface="+mn-ea"/>
              </a:rPr>
              <a:t>的</a:t>
            </a:r>
            <a:r>
              <a:rPr lang="zh-TW" altLang="en-US" sz="3000" dirty="0" smtClean="0">
                <a:latin typeface="+mn-ea"/>
              </a:rPr>
              <a:t>觀點</a:t>
            </a:r>
            <a:endParaRPr lang="en-US" altLang="zh-TW" sz="3000" dirty="0" smtClean="0">
              <a:latin typeface="+mn-ea"/>
            </a:endParaRPr>
          </a:p>
          <a:p>
            <a:pPr marL="914400" lvl="1" indent="-457200" algn="l">
              <a:buFont typeface="Arial" panose="020B0604020202020204" pitchFamily="34" charset="0"/>
              <a:buChar char="•"/>
            </a:pPr>
            <a:endParaRPr lang="en-US" altLang="zh-TW" sz="3000" dirty="0" smtClean="0">
              <a:latin typeface="+mn-ea"/>
            </a:endParaRPr>
          </a:p>
          <a:p>
            <a:pPr marL="914400" lvl="1" indent="-457200" algn="l">
              <a:buFont typeface="Arial" panose="020B0604020202020204" pitchFamily="34" charset="0"/>
              <a:buChar char="•"/>
            </a:pPr>
            <a:r>
              <a:rPr lang="en-US" altLang="zh-TW" sz="3000" dirty="0" smtClean="0">
                <a:latin typeface="+mn-ea"/>
              </a:rPr>
              <a:t>9.2</a:t>
            </a:r>
            <a:r>
              <a:rPr lang="zh-TW" altLang="en-US" sz="3000" dirty="0" smtClean="0">
                <a:latin typeface="+mn-ea"/>
              </a:rPr>
              <a:t> 內容</a:t>
            </a:r>
            <a:r>
              <a:rPr lang="zh-TW" altLang="en-US" sz="3000" dirty="0">
                <a:latin typeface="+mn-ea"/>
              </a:rPr>
              <a:t>觀點</a:t>
            </a:r>
            <a:r>
              <a:rPr lang="zh-TW" altLang="en-US" sz="3000" dirty="0" smtClean="0">
                <a:latin typeface="+mn-ea"/>
              </a:rPr>
              <a:t>的激勵理論</a:t>
            </a:r>
            <a:endParaRPr lang="en-US" altLang="zh-TW" sz="3000" dirty="0" smtClean="0">
              <a:latin typeface="+mn-ea"/>
            </a:endParaRPr>
          </a:p>
          <a:p>
            <a:pPr marL="914400" lvl="1" indent="-457200" algn="l">
              <a:buFont typeface="Arial" panose="020B0604020202020204" pitchFamily="34" charset="0"/>
              <a:buChar char="•"/>
            </a:pPr>
            <a:endParaRPr lang="en-US" altLang="zh-TW" sz="3000" dirty="0" smtClean="0">
              <a:latin typeface="+mn-ea"/>
            </a:endParaRPr>
          </a:p>
          <a:p>
            <a:pPr marL="914400" lvl="1" indent="-457200" algn="l">
              <a:buFont typeface="Arial" panose="020B0604020202020204" pitchFamily="34" charset="0"/>
              <a:buChar char="•"/>
            </a:pPr>
            <a:r>
              <a:rPr lang="en-US" altLang="zh-TW" sz="3000" dirty="0" smtClean="0">
                <a:latin typeface="+mn-ea"/>
              </a:rPr>
              <a:t>9.2.1</a:t>
            </a:r>
            <a:r>
              <a:rPr lang="zh-TW" altLang="en-US" sz="3000" dirty="0" smtClean="0">
                <a:latin typeface="+mn-ea"/>
              </a:rPr>
              <a:t> 馬</a:t>
            </a:r>
            <a:r>
              <a:rPr lang="zh-TW" altLang="en-US" sz="3000" dirty="0">
                <a:latin typeface="+mn-ea"/>
              </a:rPr>
              <a:t>斯洛的需要層級</a:t>
            </a:r>
            <a:r>
              <a:rPr lang="zh-TW" altLang="en-US" sz="3000" dirty="0" smtClean="0">
                <a:latin typeface="+mn-ea"/>
              </a:rPr>
              <a:t>理論</a:t>
            </a:r>
            <a:endParaRPr lang="en-US" altLang="zh-TW" sz="3000" dirty="0" smtClean="0">
              <a:latin typeface="+mn-ea"/>
            </a:endParaRPr>
          </a:p>
          <a:p>
            <a:pPr marL="914400" lvl="1" indent="-457200" algn="l">
              <a:buFont typeface="Arial" panose="020B0604020202020204" pitchFamily="34" charset="0"/>
              <a:buChar char="•"/>
            </a:pPr>
            <a:endParaRPr lang="en-US" altLang="zh-TW" sz="3000" dirty="0" smtClean="0">
              <a:latin typeface="+mn-ea"/>
            </a:endParaRPr>
          </a:p>
          <a:p>
            <a:pPr marL="914400" lvl="1" indent="-457200" algn="l">
              <a:buFont typeface="Arial" panose="020B0604020202020204" pitchFamily="34" charset="0"/>
              <a:buChar char="•"/>
            </a:pPr>
            <a:r>
              <a:rPr lang="en-US" altLang="zh-TW" sz="3000" dirty="0" smtClean="0">
                <a:latin typeface="+mn-ea"/>
              </a:rPr>
              <a:t>9.2.2</a:t>
            </a:r>
            <a:r>
              <a:rPr lang="zh-TW" altLang="en-US" sz="3000" dirty="0" smtClean="0">
                <a:latin typeface="+mn-ea"/>
              </a:rPr>
              <a:t> 麥克</a:t>
            </a:r>
            <a:r>
              <a:rPr lang="zh-TW" altLang="en-US" sz="3000" dirty="0">
                <a:latin typeface="+mn-ea"/>
              </a:rPr>
              <a:t>里</a:t>
            </a:r>
            <a:r>
              <a:rPr lang="zh-TW" altLang="en-US" sz="3000" dirty="0" smtClean="0">
                <a:latin typeface="+mn-ea"/>
              </a:rPr>
              <a:t>高的</a:t>
            </a:r>
            <a:r>
              <a:rPr lang="en-US" altLang="zh-TW" sz="3000" dirty="0">
                <a:latin typeface="+mn-ea"/>
              </a:rPr>
              <a:t>X</a:t>
            </a:r>
            <a:r>
              <a:rPr lang="zh-TW" altLang="en-US" sz="3000" dirty="0">
                <a:latin typeface="+mn-ea"/>
              </a:rPr>
              <a:t>理論和</a:t>
            </a:r>
            <a:r>
              <a:rPr lang="en-US" altLang="zh-TW" sz="3000" dirty="0">
                <a:latin typeface="+mn-ea"/>
              </a:rPr>
              <a:t>Y</a:t>
            </a:r>
            <a:r>
              <a:rPr lang="zh-TW" altLang="en-US" sz="3000" dirty="0" smtClean="0">
                <a:latin typeface="+mn-ea"/>
              </a:rPr>
              <a:t>理論</a:t>
            </a:r>
            <a:endParaRPr lang="en-US" altLang="zh-TW" sz="3000" dirty="0" smtClean="0">
              <a:latin typeface="+mn-ea"/>
            </a:endParaRPr>
          </a:p>
          <a:p>
            <a:pPr lvl="1" algn="l"/>
            <a:r>
              <a:rPr lang="zh-TW" altLang="en-US" sz="3000" dirty="0">
                <a:latin typeface="+mn-ea"/>
              </a:rPr>
              <a:t> </a:t>
            </a:r>
            <a:endParaRPr lang="en-US" altLang="zh-TW" sz="3000" dirty="0" smtClean="0">
              <a:latin typeface="+mn-ea"/>
            </a:endParaRPr>
          </a:p>
          <a:p>
            <a:pPr marL="914400" lvl="1" indent="-457200" algn="l">
              <a:buFont typeface="Arial" panose="020B0604020202020204" pitchFamily="34" charset="0"/>
              <a:buChar char="•"/>
            </a:pPr>
            <a:endParaRPr lang="en-US" altLang="zh-TW" sz="3000" dirty="0">
              <a:latin typeface="+mn-ea"/>
            </a:endParaRPr>
          </a:p>
          <a:p>
            <a:pPr lvl="1" algn="r"/>
            <a:r>
              <a:rPr lang="en-US" altLang="zh-TW" sz="2400" dirty="0" smtClean="0">
                <a:latin typeface="新細明體" panose="02020500000000000000" pitchFamily="18" charset="-120"/>
                <a:ea typeface="新細明體" panose="02020500000000000000" pitchFamily="18" charset="-120"/>
              </a:rPr>
              <a:t>4A337061</a:t>
            </a:r>
            <a:r>
              <a:rPr lang="zh-TW" altLang="en-US" sz="2400" dirty="0" smtClean="0">
                <a:latin typeface="新細明體" panose="02020500000000000000" pitchFamily="18" charset="-120"/>
                <a:ea typeface="新細明體" panose="02020500000000000000" pitchFamily="18" charset="-120"/>
              </a:rPr>
              <a:t>   晶片二乙  吳泓德</a:t>
            </a:r>
            <a:endParaRPr lang="zh-TW" altLang="en-US" sz="2400" dirty="0">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3968591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259632" y="404664"/>
            <a:ext cx="7498080" cy="6048672"/>
          </a:xfrm>
        </p:spPr>
        <p:txBody>
          <a:bodyPr/>
          <a:lstStyle/>
          <a:p>
            <a:pPr marL="82296" indent="0">
              <a:buNone/>
            </a:pPr>
            <a:r>
              <a:rPr lang="zh-TW" altLang="en-US" spc="40" dirty="0">
                <a:effectLst>
                  <a:outerShdw blurRad="38100" dist="38100" dir="2700000" algn="tl">
                    <a:srgbClr val="000000">
                      <a:alpha val="43137"/>
                    </a:srgbClr>
                  </a:outerShdw>
                </a:effectLst>
              </a:rPr>
              <a:t>　</a:t>
            </a:r>
            <a:r>
              <a:rPr lang="zh-TW" altLang="en-US" sz="2000" spc="40" dirty="0" smtClean="0">
                <a:effectLst>
                  <a:outerShdw blurRad="38100" dist="38100" dir="2700000" algn="tl">
                    <a:srgbClr val="000000">
                      <a:alpha val="43137"/>
                    </a:srgbClr>
                  </a:outerShdw>
                </a:effectLst>
              </a:rPr>
              <a:t>理論指出導致工作滿足的因素和導致工作不滿足的因素是完全不同的，管理者如果只是消除工作不滿足的因素，那對工作者也僅能帶來安撫的效果，而無法真正激勵工作者，由於消除這些不滿足的因素並不能產生激勵作用，赫茲伯將其稱為</a:t>
            </a:r>
            <a:r>
              <a:rPr lang="zh-TW" altLang="en-US" sz="2000" b="1" i="1" spc="40" dirty="0" smtClean="0">
                <a:solidFill>
                  <a:srgbClr val="FF0000"/>
                </a:solidFill>
                <a:effectLst>
                  <a:outerShdw blurRad="38100" dist="38100" dir="2700000" algn="tl">
                    <a:srgbClr val="000000">
                      <a:alpha val="43137"/>
                    </a:srgbClr>
                  </a:outerShdw>
                </a:effectLst>
              </a:rPr>
              <a:t>保健因子</a:t>
            </a:r>
            <a:r>
              <a:rPr lang="zh-TW" altLang="en-US" sz="2000" spc="40" dirty="0" smtClean="0">
                <a:effectLst>
                  <a:outerShdw blurRad="38100" dist="38100" dir="2700000" algn="tl">
                    <a:srgbClr val="000000">
                      <a:alpha val="43137"/>
                    </a:srgbClr>
                  </a:outerShdw>
                </a:effectLst>
              </a:rPr>
              <a:t>，好似跟有健康的身體一般使人可以免於苦痛，但卻不一定能實質上得到內心的滿足</a:t>
            </a:r>
            <a:r>
              <a:rPr lang="zh-TW" altLang="en-US" sz="2000" spc="40" dirty="0">
                <a:effectLst>
                  <a:outerShdw blurRad="38100" dist="38100" dir="2700000" algn="tl">
                    <a:srgbClr val="000000">
                      <a:alpha val="43137"/>
                    </a:srgbClr>
                  </a:outerShdw>
                </a:effectLst>
              </a:rPr>
              <a:t>，這麼一來保健因子的說法變淺而易懂了</a:t>
            </a:r>
            <a:r>
              <a:rPr lang="zh-TW" altLang="en-US" sz="2000" spc="40" dirty="0" smtClean="0">
                <a:effectLst>
                  <a:outerShdw blurRad="38100" dist="38100" dir="2700000" algn="tl">
                    <a:srgbClr val="000000">
                      <a:alpha val="43137"/>
                    </a:srgbClr>
                  </a:outerShdw>
                </a:effectLst>
              </a:rPr>
              <a:t>。</a:t>
            </a:r>
            <a:endParaRPr lang="en-US" altLang="zh-TW" sz="2000" spc="40" dirty="0" smtClean="0">
              <a:effectLst>
                <a:outerShdw blurRad="38100" dist="38100" dir="2700000" algn="tl">
                  <a:srgbClr val="000000">
                    <a:alpha val="43137"/>
                  </a:srgbClr>
                </a:outerShdw>
              </a:effectLst>
            </a:endParaRPr>
          </a:p>
          <a:p>
            <a:pPr marL="82296" indent="0">
              <a:buNone/>
            </a:pPr>
            <a:endParaRPr lang="en-US" altLang="zh-TW" sz="2000" spc="40" dirty="0" smtClean="0">
              <a:effectLst>
                <a:outerShdw blurRad="38100" dist="38100" dir="2700000" algn="tl">
                  <a:srgbClr val="000000">
                    <a:alpha val="43137"/>
                  </a:srgbClr>
                </a:outerShdw>
              </a:effectLst>
            </a:endParaRPr>
          </a:p>
          <a:p>
            <a:pPr marL="82296" indent="0">
              <a:buNone/>
            </a:pPr>
            <a:r>
              <a:rPr lang="zh-TW" altLang="en-US" sz="2000" spc="40" dirty="0">
                <a:effectLst>
                  <a:outerShdw blurRad="38100" dist="38100" dir="2700000" algn="tl">
                    <a:srgbClr val="000000">
                      <a:alpha val="43137"/>
                    </a:srgbClr>
                  </a:outerShdw>
                </a:effectLst>
              </a:rPr>
              <a:t>　</a:t>
            </a:r>
            <a:r>
              <a:rPr lang="zh-TW" altLang="en-US" sz="2000" spc="40" dirty="0" smtClean="0">
                <a:effectLst>
                  <a:outerShdw blurRad="38100" dist="38100" dir="2700000" algn="tl">
                    <a:srgbClr val="000000">
                      <a:alpha val="43137"/>
                    </a:srgbClr>
                  </a:outerShdw>
                </a:effectLst>
              </a:rPr>
              <a:t>　想反的</a:t>
            </a:r>
            <a:r>
              <a:rPr lang="zh-TW" altLang="en-US" sz="2000" b="1" i="1" spc="40" dirty="0" smtClean="0">
                <a:solidFill>
                  <a:srgbClr val="FF0000"/>
                </a:solidFill>
                <a:effectLst>
                  <a:outerShdw blurRad="38100" dist="38100" dir="2700000" algn="tl">
                    <a:srgbClr val="000000">
                      <a:alpha val="43137"/>
                    </a:srgbClr>
                  </a:outerShdw>
                </a:effectLst>
              </a:rPr>
              <a:t>激勵因子</a:t>
            </a:r>
            <a:r>
              <a:rPr lang="zh-TW" altLang="en-US" sz="2000" spc="40" dirty="0" smtClean="0">
                <a:effectLst>
                  <a:outerShdw blurRad="38100" dist="38100" dir="2700000" algn="tl">
                    <a:srgbClr val="000000">
                      <a:alpha val="43137"/>
                    </a:srgbClr>
                  </a:outerShdw>
                </a:effectLst>
              </a:rPr>
              <a:t>一詞本來就很容易懂，主要說明上表所提及的種種內在因素，少了這些因素人不一定會因此而不滿足，但有了激勵因子會對工作者帶來很大的幫助，人只要得到外在的認同，及內在的自我認同（成就感之類），便會變得有自信，有自信做事情自然會順利效率與業績也能有所提升。所以赫茲伯認為管理者應該多消除不滿足因素，多增進滿足因素，才是一位好的管理者。</a:t>
            </a:r>
            <a:endParaRPr lang="zh-TW" altLang="en-US" spc="4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1556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600" b="1" i="1" dirty="0" smtClean="0"/>
              <a:t>9.2.4</a:t>
            </a:r>
            <a:r>
              <a:rPr lang="zh-TW" altLang="en-US" sz="3600" b="1" i="1" dirty="0" smtClean="0"/>
              <a:t> 麥克里蘭的學習需要理論</a:t>
            </a:r>
            <a:endParaRPr lang="zh-TW" altLang="en-US" sz="3600" b="1" i="1" dirty="0"/>
          </a:p>
        </p:txBody>
      </p:sp>
      <p:sp>
        <p:nvSpPr>
          <p:cNvPr id="3" name="內容版面配置區 2"/>
          <p:cNvSpPr>
            <a:spLocks noGrp="1"/>
          </p:cNvSpPr>
          <p:nvPr>
            <p:ph idx="1"/>
          </p:nvPr>
        </p:nvSpPr>
        <p:spPr/>
        <p:txBody>
          <a:bodyPr/>
          <a:lstStyle/>
          <a:p>
            <a:pPr marL="82296" indent="0">
              <a:buNone/>
            </a:pPr>
            <a:r>
              <a:rPr lang="zh-TW" altLang="en-US" b="1" i="1" dirty="0">
                <a:effectLst>
                  <a:outerShdw blurRad="38100" dist="38100" dir="2700000" algn="tl">
                    <a:srgbClr val="000000">
                      <a:alpha val="43137"/>
                    </a:srgbClr>
                  </a:outerShdw>
                </a:effectLst>
              </a:rPr>
              <a:t> </a:t>
            </a:r>
            <a:r>
              <a:rPr lang="zh-TW" altLang="en-US" b="1" i="1" dirty="0" smtClean="0">
                <a:effectLst>
                  <a:outerShdw blurRad="38100" dist="38100" dir="2700000" algn="tl">
                    <a:srgbClr val="000000">
                      <a:alpha val="43137"/>
                    </a:srgbClr>
                  </a:outerShdw>
                </a:effectLst>
              </a:rPr>
              <a:t>   </a:t>
            </a:r>
            <a:r>
              <a:rPr lang="zh-TW" altLang="en-US" sz="2000" b="1" i="1" dirty="0" smtClean="0">
                <a:solidFill>
                  <a:srgbClr val="FF0000"/>
                </a:solidFill>
                <a:effectLst>
                  <a:outerShdw blurRad="38100" dist="38100" dir="2700000" algn="tl">
                    <a:srgbClr val="000000">
                      <a:alpha val="43137"/>
                    </a:srgbClr>
                  </a:outerShdw>
                </a:effectLst>
              </a:rPr>
              <a:t>麥克里蘭</a:t>
            </a:r>
            <a:r>
              <a:rPr lang="zh-TW" altLang="en-US" sz="2000" dirty="0" smtClean="0">
                <a:effectLst>
                  <a:outerShdw blurRad="38100" dist="38100" dir="2700000" algn="tl">
                    <a:srgbClr val="000000">
                      <a:alpha val="43137"/>
                    </a:srgbClr>
                  </a:outerShdw>
                </a:effectLst>
              </a:rPr>
              <a:t>（</a:t>
            </a:r>
            <a:r>
              <a:rPr lang="en-US" altLang="zh-TW" sz="2000" dirty="0" smtClean="0">
                <a:effectLst>
                  <a:outerShdw blurRad="38100" dist="38100" dir="2700000" algn="tl">
                    <a:srgbClr val="000000">
                      <a:alpha val="43137"/>
                    </a:srgbClr>
                  </a:outerShdw>
                </a:effectLst>
              </a:rPr>
              <a:t>David McClelland</a:t>
            </a:r>
            <a:r>
              <a:rPr lang="zh-TW" altLang="en-US" sz="2000" dirty="0" smtClean="0">
                <a:effectLst>
                  <a:outerShdw blurRad="38100" dist="38100" dir="2700000" algn="tl">
                    <a:srgbClr val="000000">
                      <a:alpha val="43137"/>
                    </a:srgbClr>
                  </a:outerShdw>
                </a:effectLst>
              </a:rPr>
              <a:t>）</a:t>
            </a:r>
            <a:r>
              <a:rPr lang="zh-TW" altLang="en-US" sz="2000" dirty="0">
                <a:effectLst>
                  <a:outerShdw blurRad="38100" dist="38100" dir="2700000" algn="tl">
                    <a:srgbClr val="000000">
                      <a:alpha val="43137"/>
                    </a:srgbClr>
                  </a:outerShdw>
                </a:effectLst>
              </a:rPr>
              <a:t>主要是以個人特質層面來瞭解組織中的激勵</a:t>
            </a:r>
            <a:r>
              <a:rPr lang="zh-TW" altLang="en-US" sz="2000" dirty="0" smtClean="0">
                <a:effectLst>
                  <a:outerShdw blurRad="38100" dist="38100" dir="2700000" algn="tl">
                    <a:srgbClr val="000000">
                      <a:alpha val="43137"/>
                    </a:srgbClr>
                  </a:outerShdw>
                </a:effectLst>
              </a:rPr>
              <a:t>作用。他集中焦點於學習所獲得的需要，這些如同</a:t>
            </a:r>
            <a:r>
              <a:rPr lang="zh-TW" altLang="en-US" sz="2000" b="1" i="1" dirty="0" smtClean="0">
                <a:solidFill>
                  <a:srgbClr val="FF0000"/>
                </a:solidFill>
                <a:effectLst>
                  <a:outerShdw blurRad="38100" dist="38100" dir="2700000" algn="tl">
                    <a:srgbClr val="000000">
                      <a:alpha val="43137"/>
                    </a:srgbClr>
                  </a:outerShdw>
                </a:effectLst>
              </a:rPr>
              <a:t>人格特質</a:t>
            </a:r>
            <a:r>
              <a:rPr lang="zh-TW" altLang="en-US" sz="2000" dirty="0" smtClean="0">
                <a:effectLst>
                  <a:outerShdw blurRad="38100" dist="38100" dir="2700000" algn="tl">
                    <a:srgbClr val="000000">
                      <a:alpha val="43137"/>
                    </a:srgbClr>
                  </a:outerShdw>
                </a:effectLst>
              </a:rPr>
              <a:t>般，會造成人們某一種「持續而穩定的傾向」，而這種傾向往往可以從環境中的一些因素引發，因此，麥克里蘭的理論稱為</a:t>
            </a:r>
            <a:r>
              <a:rPr lang="zh-TW" altLang="en-US" sz="2000" b="1" i="1" dirty="0" smtClean="0">
                <a:solidFill>
                  <a:srgbClr val="FF0000"/>
                </a:solidFill>
                <a:effectLst>
                  <a:outerShdw blurRad="38100" dist="38100" dir="2700000" algn="tl">
                    <a:srgbClr val="000000">
                      <a:alpha val="43137"/>
                    </a:srgbClr>
                  </a:outerShdw>
                </a:effectLst>
              </a:rPr>
              <a:t>學習需要理論</a:t>
            </a:r>
            <a:r>
              <a:rPr lang="zh-TW" altLang="en-US" sz="2000" dirty="0" smtClean="0">
                <a:effectLst>
                  <a:outerShdw blurRad="38100" dist="38100" dir="2700000" algn="tl">
                    <a:srgbClr val="000000">
                      <a:alpha val="43137"/>
                    </a:srgbClr>
                  </a:outerShdw>
                </a:effectLst>
              </a:rPr>
              <a:t>（</a:t>
            </a:r>
            <a:r>
              <a:rPr lang="en-US" altLang="zh-TW" sz="2000" dirty="0" smtClean="0">
                <a:effectLst>
                  <a:outerShdw blurRad="38100" dist="38100" dir="2700000" algn="tl">
                    <a:srgbClr val="000000">
                      <a:alpha val="43137"/>
                    </a:srgbClr>
                  </a:outerShdw>
                </a:effectLst>
              </a:rPr>
              <a:t>Learned  Need  Theory</a:t>
            </a:r>
            <a:r>
              <a:rPr lang="zh-TW" altLang="en-US" sz="2000" dirty="0" smtClean="0">
                <a:effectLst>
                  <a:outerShdw blurRad="38100" dist="38100" dir="2700000" algn="tl">
                    <a:srgbClr val="000000">
                      <a:alpha val="43137"/>
                    </a:srgbClr>
                  </a:outerShdw>
                </a:effectLst>
              </a:rPr>
              <a:t>）。</a:t>
            </a:r>
            <a:endParaRPr lang="en-US" altLang="zh-TW" sz="2000" dirty="0" smtClean="0">
              <a:effectLst>
                <a:outerShdw blurRad="38100" dist="38100" dir="2700000" algn="tl">
                  <a:srgbClr val="000000">
                    <a:alpha val="43137"/>
                  </a:srgbClr>
                </a:outerShdw>
              </a:effectLst>
            </a:endParaRPr>
          </a:p>
          <a:p>
            <a:pPr marL="82296" indent="0">
              <a:buNone/>
            </a:pPr>
            <a:endParaRPr lang="en-US" altLang="zh-TW" sz="2000" dirty="0">
              <a:effectLst>
                <a:outerShdw blurRad="38100" dist="38100" dir="2700000" algn="tl">
                  <a:srgbClr val="000000">
                    <a:alpha val="43137"/>
                  </a:srgbClr>
                </a:outerShdw>
              </a:effectLst>
            </a:endParaRPr>
          </a:p>
          <a:p>
            <a:pPr marL="82296" indent="0">
              <a:buNone/>
            </a:pPr>
            <a:r>
              <a:rPr lang="zh-TW" altLang="en-US" sz="2000" dirty="0">
                <a:effectLst>
                  <a:outerShdw blurRad="38100" dist="38100" dir="2700000" algn="tl">
                    <a:srgbClr val="000000">
                      <a:alpha val="43137"/>
                    </a:srgbClr>
                  </a:outerShdw>
                </a:effectLst>
              </a:rPr>
              <a:t> </a:t>
            </a:r>
            <a:r>
              <a:rPr lang="zh-TW" altLang="en-US" sz="2000" dirty="0" smtClean="0">
                <a:effectLst>
                  <a:outerShdw blurRad="38100" dist="38100" dir="2700000" algn="tl">
                    <a:srgbClr val="000000">
                      <a:alpha val="43137"/>
                    </a:srgbClr>
                  </a:outerShdw>
                </a:effectLst>
              </a:rPr>
              <a:t>   測試為要求受測者對一組圖片做出反應。每張圖片簡短地展示給受測者觀看，然後請就此一圖片為基礎，勾繪出一個故事，根據這些故事，麥克里蘭將其分為</a:t>
            </a:r>
            <a:r>
              <a:rPr lang="zh-TW" altLang="en-US" sz="2000" dirty="0">
                <a:effectLst>
                  <a:outerShdw blurRad="38100" dist="38100" dir="2700000" algn="tl">
                    <a:srgbClr val="000000">
                      <a:alpha val="43137"/>
                    </a:srgbClr>
                  </a:outerShdw>
                </a:effectLst>
              </a:rPr>
              <a:t>：</a:t>
            </a:r>
            <a:r>
              <a:rPr lang="zh-TW" altLang="en-US" sz="2000" b="1" i="1" dirty="0">
                <a:solidFill>
                  <a:srgbClr val="FF0000"/>
                </a:solidFill>
                <a:effectLst>
                  <a:outerShdw blurRad="38100" dist="38100" dir="2700000" algn="tl">
                    <a:srgbClr val="000000">
                      <a:alpha val="43137"/>
                    </a:srgbClr>
                  </a:outerShdw>
                </a:effectLst>
              </a:rPr>
              <a:t>成就</a:t>
            </a:r>
            <a:r>
              <a:rPr lang="zh-TW" altLang="en-US" sz="2000" b="1" i="1" dirty="0" smtClean="0">
                <a:solidFill>
                  <a:srgbClr val="FF0000"/>
                </a:solidFill>
                <a:effectLst>
                  <a:outerShdw blurRad="38100" dist="38100" dir="2700000" algn="tl">
                    <a:srgbClr val="000000">
                      <a:alpha val="43137"/>
                    </a:srgbClr>
                  </a:outerShdw>
                </a:effectLst>
              </a:rPr>
              <a:t>需要、權力需要、及歸屬需要</a:t>
            </a:r>
            <a:r>
              <a:rPr lang="zh-TW" altLang="en-US" sz="2000" dirty="0" smtClean="0">
                <a:effectLst>
                  <a:outerShdw blurRad="38100" dist="38100" dir="2700000" algn="tl">
                    <a:srgbClr val="000000">
                      <a:alpha val="43137"/>
                    </a:srgbClr>
                  </a:outerShdw>
                </a:effectLst>
              </a:rPr>
              <a:t>。這三種需要。內容如下</a:t>
            </a:r>
            <a:endParaRPr lang="zh-TW"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64123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187624" y="1268760"/>
            <a:ext cx="7498080" cy="4800600"/>
          </a:xfrm>
        </p:spPr>
        <p:txBody>
          <a:bodyPr/>
          <a:lstStyle/>
          <a:p>
            <a:r>
              <a:rPr lang="zh-TW" altLang="en-US" b="1" dirty="0" smtClean="0">
                <a:solidFill>
                  <a:srgbClr val="FF0000"/>
                </a:solidFill>
                <a:effectLst>
                  <a:outerShdw blurRad="38100" dist="38100" dir="2700000" algn="tl">
                    <a:srgbClr val="000000">
                      <a:alpha val="43137"/>
                    </a:srgbClr>
                  </a:outerShdw>
                </a:effectLst>
              </a:rPr>
              <a:t>成就需要</a:t>
            </a:r>
            <a:endParaRPr lang="en-US" altLang="zh-TW" b="1" dirty="0" smtClean="0">
              <a:solidFill>
                <a:srgbClr val="FF0000"/>
              </a:solidFill>
              <a:effectLst>
                <a:outerShdw blurRad="38100" dist="38100" dir="2700000" algn="tl">
                  <a:srgbClr val="000000">
                    <a:alpha val="43137"/>
                  </a:srgbClr>
                </a:outerShdw>
              </a:effectLst>
            </a:endParaRPr>
          </a:p>
          <a:p>
            <a:endParaRPr lang="en-US" altLang="zh-TW" b="1" dirty="0" smtClean="0">
              <a:solidFill>
                <a:srgbClr val="FF0000"/>
              </a:solidFill>
              <a:effectLst>
                <a:outerShdw blurRad="38100" dist="38100" dir="2700000" algn="tl">
                  <a:srgbClr val="000000">
                    <a:alpha val="43137"/>
                  </a:srgbClr>
                </a:outerShdw>
              </a:effectLst>
            </a:endParaRPr>
          </a:p>
          <a:p>
            <a:r>
              <a:rPr lang="zh-TW" altLang="en-US" sz="2000" dirty="0" smtClean="0">
                <a:effectLst>
                  <a:outerShdw blurRad="38100" dist="38100" dir="2700000" algn="tl">
                    <a:srgbClr val="000000">
                      <a:alpha val="43137"/>
                    </a:srgbClr>
                  </a:outerShdw>
                </a:effectLst>
              </a:rPr>
              <a:t>　　這類人物會企圖去超越別人，並要求自己達到某些標準，對於追求成功有很大的驅力，他們勇於承擔較困難的事情，因為相對帶來成就感較大，也會為自己訂定目標或挑戰然後完成它們，不喜將成功歸於運氣或他人幫助，喜歡獨立完成事情，也勇於承擔失敗不會推託，頭腦相當清楚的一類人。以上是這類人的人格特質</a:t>
            </a:r>
            <a:endParaRPr lang="zh-TW" alt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6028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755576" y="1124744"/>
            <a:ext cx="7848872" cy="2554545"/>
          </a:xfrm>
          <a:prstGeom prst="rect">
            <a:avLst/>
          </a:prstGeom>
          <a:noFill/>
        </p:spPr>
        <p:txBody>
          <a:bodyPr wrap="square" rtlCol="0">
            <a:spAutoFit/>
          </a:bodyPr>
          <a:lstStyle/>
          <a:p>
            <a:r>
              <a:rPr lang="en-US" altLang="zh-TW" sz="4000" dirty="0" smtClean="0"/>
              <a:t>9.2.4.2	</a:t>
            </a:r>
            <a:r>
              <a:rPr lang="zh-TW" altLang="en-US" sz="4000" dirty="0" smtClean="0"/>
              <a:t>權力需要</a:t>
            </a:r>
            <a:endParaRPr lang="en-US" altLang="zh-TW" sz="4000" dirty="0" smtClean="0"/>
          </a:p>
          <a:p>
            <a:r>
              <a:rPr lang="en-US" altLang="zh-TW" sz="4000" dirty="0" smtClean="0"/>
              <a:t>9.2.4.3	</a:t>
            </a:r>
            <a:r>
              <a:rPr lang="zh-TW" altLang="en-US" sz="4000" dirty="0" smtClean="0"/>
              <a:t>歸屬需要</a:t>
            </a:r>
            <a:endParaRPr lang="en-US" altLang="zh-TW" sz="4000" dirty="0" smtClean="0"/>
          </a:p>
          <a:p>
            <a:r>
              <a:rPr lang="en-US" altLang="zh-TW" sz="4000" dirty="0" smtClean="0"/>
              <a:t>9.3</a:t>
            </a:r>
            <a:r>
              <a:rPr lang="en-US" altLang="zh-TW" sz="4000" dirty="0"/>
              <a:t>	</a:t>
            </a:r>
            <a:r>
              <a:rPr lang="en-US" altLang="zh-TW" sz="4000" dirty="0" smtClean="0"/>
              <a:t>	</a:t>
            </a:r>
            <a:r>
              <a:rPr lang="zh-TW" altLang="en-US" sz="4000" dirty="0" smtClean="0"/>
              <a:t>程序觀點的激勵理論</a:t>
            </a:r>
            <a:endParaRPr lang="en-US" altLang="zh-TW" sz="4000" dirty="0" smtClean="0"/>
          </a:p>
          <a:p>
            <a:r>
              <a:rPr lang="en-US" altLang="zh-TW" sz="4000" dirty="0" smtClean="0"/>
              <a:t>9.3.1	</a:t>
            </a:r>
            <a:r>
              <a:rPr lang="zh-TW" altLang="en-US" sz="4000" dirty="0" smtClean="0"/>
              <a:t>亞當斯的公平理論</a:t>
            </a:r>
            <a:endParaRPr lang="zh-TW" altLang="en-US" sz="4000" dirty="0"/>
          </a:p>
        </p:txBody>
      </p:sp>
      <p:sp>
        <p:nvSpPr>
          <p:cNvPr id="5" name="文字方塊 4"/>
          <p:cNvSpPr txBox="1"/>
          <p:nvPr/>
        </p:nvSpPr>
        <p:spPr>
          <a:xfrm>
            <a:off x="5364088" y="4365104"/>
            <a:ext cx="2592288" cy="1200329"/>
          </a:xfrm>
          <a:prstGeom prst="rect">
            <a:avLst/>
          </a:prstGeom>
          <a:noFill/>
        </p:spPr>
        <p:txBody>
          <a:bodyPr wrap="square" rtlCol="0">
            <a:spAutoFit/>
          </a:bodyPr>
          <a:lstStyle/>
          <a:p>
            <a:pPr algn="ctr"/>
            <a:r>
              <a:rPr lang="en-US" altLang="zh-TW" sz="2400" dirty="0" smtClean="0"/>
              <a:t>4A3G0037</a:t>
            </a:r>
            <a:endParaRPr lang="en-US" altLang="zh-TW" sz="2400" dirty="0"/>
          </a:p>
          <a:p>
            <a:pPr algn="ctr"/>
            <a:r>
              <a:rPr lang="zh-TW" altLang="en-US" sz="2400" dirty="0" smtClean="0"/>
              <a:t>資工</a:t>
            </a:r>
            <a:r>
              <a:rPr lang="zh-TW" altLang="en-US" sz="2400" dirty="0"/>
              <a:t>二</a:t>
            </a:r>
            <a:r>
              <a:rPr lang="zh-TW" altLang="en-US" sz="2400" dirty="0" smtClean="0"/>
              <a:t>乙</a:t>
            </a:r>
            <a:endParaRPr lang="en-US" altLang="zh-TW" sz="2400" dirty="0" smtClean="0"/>
          </a:p>
          <a:p>
            <a:pPr algn="ctr"/>
            <a:r>
              <a:rPr lang="zh-TW" altLang="en-US" sz="2400" dirty="0"/>
              <a:t>謝承樺</a:t>
            </a:r>
          </a:p>
        </p:txBody>
      </p:sp>
    </p:spTree>
    <p:extLst>
      <p:ext uri="{BB962C8B-B14F-4D97-AF65-F5344CB8AC3E}">
        <p14:creationId xmlns:p14="http://schemas.microsoft.com/office/powerpoint/2010/main" val="3131624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9.2.4.2</a:t>
            </a:r>
            <a:r>
              <a:rPr lang="zh-TW" altLang="en-US" dirty="0" smtClean="0"/>
              <a:t> 權力需要</a:t>
            </a:r>
            <a:r>
              <a:rPr lang="en-US" altLang="zh-TW" dirty="0" smtClean="0"/>
              <a:t/>
            </a:r>
            <a:br>
              <a:rPr lang="en-US" altLang="zh-TW" dirty="0" smtClean="0"/>
            </a:br>
            <a:r>
              <a:rPr lang="zh-TW" altLang="en-US" dirty="0" smtClean="0"/>
              <a:t>（</a:t>
            </a:r>
            <a:r>
              <a:rPr lang="en-US" altLang="zh-TW" dirty="0" smtClean="0"/>
              <a:t>Need for Power</a:t>
            </a:r>
            <a:r>
              <a:rPr lang="zh-TW" altLang="en-US" dirty="0" smtClean="0"/>
              <a:t>：</a:t>
            </a:r>
            <a:r>
              <a:rPr lang="en-US" altLang="zh-TW" dirty="0" err="1" smtClean="0"/>
              <a:t>nPow</a:t>
            </a:r>
            <a:r>
              <a:rPr lang="zh-TW" altLang="en-US" dirty="0" smtClean="0"/>
              <a:t>）</a:t>
            </a:r>
            <a:endParaRPr lang="zh-TW" altLang="en-US" dirty="0"/>
          </a:p>
        </p:txBody>
      </p:sp>
      <p:sp>
        <p:nvSpPr>
          <p:cNvPr id="3" name="內容版面配置區 2"/>
          <p:cNvSpPr>
            <a:spLocks noGrp="1"/>
          </p:cNvSpPr>
          <p:nvPr>
            <p:ph idx="1"/>
          </p:nvPr>
        </p:nvSpPr>
        <p:spPr/>
        <p:txBody>
          <a:bodyPr>
            <a:normAutofit fontScale="92500"/>
          </a:bodyPr>
          <a:lstStyle/>
          <a:p>
            <a:r>
              <a:rPr lang="zh-TW" altLang="en-US" dirty="0" smtClean="0"/>
              <a:t>權力需要是指</a:t>
            </a:r>
            <a:r>
              <a:rPr lang="zh-TW" altLang="en-US" dirty="0" smtClean="0">
                <a:solidFill>
                  <a:srgbClr val="FF0000"/>
                </a:solidFill>
              </a:rPr>
              <a:t>對能夠影響他人之能力的需要</a:t>
            </a:r>
            <a:r>
              <a:rPr lang="zh-TW" altLang="en-US" dirty="0" smtClean="0"/>
              <a:t>。透過這種能力，驅使別人去做其本來不想去做的事情，這是一種追求對他人具有影響力的慾望。</a:t>
            </a:r>
            <a:endParaRPr lang="en-US" altLang="zh-TW" dirty="0" smtClean="0"/>
          </a:p>
          <a:p>
            <a:r>
              <a:rPr lang="zh-TW" altLang="en-US" dirty="0"/>
              <a:t>他們喜歡具有競爭性和能體現較高地位的場合或情境，他們也會追求出色的成績，但他們這樣做</a:t>
            </a:r>
            <a:r>
              <a:rPr lang="zh-TW" altLang="en-US" dirty="0" smtClean="0"/>
              <a:t>並不像高</a:t>
            </a:r>
            <a:r>
              <a:rPr lang="zh-TW" altLang="en-US" dirty="0"/>
              <a:t>成就需求的</a:t>
            </a:r>
            <a:r>
              <a:rPr lang="zh-TW" altLang="en-US" dirty="0" smtClean="0"/>
              <a:t>人是</a:t>
            </a:r>
            <a:r>
              <a:rPr lang="zh-TW" altLang="en-US" dirty="0"/>
              <a:t>為了個人的成就感，而是</a:t>
            </a:r>
            <a:r>
              <a:rPr lang="zh-TW" altLang="en-US" dirty="0">
                <a:solidFill>
                  <a:srgbClr val="FF0000"/>
                </a:solidFill>
              </a:rPr>
              <a:t>為了獲得地位和權力或與自己已具有的權力和地位相稱</a:t>
            </a:r>
            <a:r>
              <a:rPr lang="zh-TW" altLang="en-US" dirty="0"/>
              <a:t>。權力需求是管理成功的基本要素之一。</a:t>
            </a:r>
            <a:endParaRPr lang="en-US" altLang="zh-TW" dirty="0" smtClean="0"/>
          </a:p>
        </p:txBody>
      </p:sp>
    </p:spTree>
    <p:extLst>
      <p:ext uri="{BB962C8B-B14F-4D97-AF65-F5344CB8AC3E}">
        <p14:creationId xmlns:p14="http://schemas.microsoft.com/office/powerpoint/2010/main" val="3050540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9.2.4.3 </a:t>
            </a:r>
            <a:r>
              <a:rPr lang="zh-TW" altLang="en-US" dirty="0" smtClean="0"/>
              <a:t>歸屬需要</a:t>
            </a:r>
            <a:r>
              <a:rPr lang="en-US" altLang="zh-TW" dirty="0" smtClean="0"/>
              <a:t/>
            </a:r>
            <a:br>
              <a:rPr lang="en-US" altLang="zh-TW" dirty="0" smtClean="0"/>
            </a:br>
            <a:r>
              <a:rPr lang="zh-TW" altLang="en-US" dirty="0" smtClean="0"/>
              <a:t>（</a:t>
            </a:r>
            <a:r>
              <a:rPr lang="en-US" altLang="zh-TW" dirty="0" smtClean="0"/>
              <a:t>Need for Affiliation</a:t>
            </a:r>
            <a:r>
              <a:rPr lang="zh-TW" altLang="en-US" dirty="0" smtClean="0"/>
              <a:t>：</a:t>
            </a:r>
            <a:r>
              <a:rPr lang="en-US" altLang="zh-TW" dirty="0" err="1" smtClean="0"/>
              <a:t>nAff</a:t>
            </a:r>
            <a:r>
              <a:rPr lang="zh-TW" altLang="en-US" dirty="0" smtClean="0"/>
              <a:t>）</a:t>
            </a:r>
            <a:endParaRPr lang="zh-TW" altLang="en-US" dirty="0"/>
          </a:p>
        </p:txBody>
      </p:sp>
      <p:sp>
        <p:nvSpPr>
          <p:cNvPr id="3" name="內容版面配置區 2"/>
          <p:cNvSpPr>
            <a:spLocks noGrp="1"/>
          </p:cNvSpPr>
          <p:nvPr>
            <p:ph idx="1"/>
          </p:nvPr>
        </p:nvSpPr>
        <p:spPr/>
        <p:txBody>
          <a:bodyPr/>
          <a:lstStyle/>
          <a:p>
            <a:r>
              <a:rPr lang="zh-TW" altLang="en-US" dirty="0" smtClean="0"/>
              <a:t>歸屬需要是指</a:t>
            </a:r>
            <a:r>
              <a:rPr lang="zh-TW" altLang="en-US" dirty="0" smtClean="0">
                <a:solidFill>
                  <a:srgbClr val="FF0000"/>
                </a:solidFill>
              </a:rPr>
              <a:t>追求友善及親密的人際關係之欲望</a:t>
            </a:r>
            <a:r>
              <a:rPr lang="zh-TW" altLang="en-US" dirty="0" smtClean="0"/>
              <a:t>，也是一種讓別人喜歡和接受的欲望。</a:t>
            </a:r>
            <a:endParaRPr lang="en-US" altLang="zh-TW" dirty="0" smtClean="0"/>
          </a:p>
          <a:p>
            <a:r>
              <a:rPr lang="zh-TW" altLang="en-US" dirty="0" smtClean="0"/>
              <a:t>高</a:t>
            </a:r>
            <a:r>
              <a:rPr lang="zh-TW" altLang="en-US" dirty="0"/>
              <a:t>歸屬</a:t>
            </a:r>
            <a:r>
              <a:rPr lang="zh-TW" altLang="en-US" dirty="0" smtClean="0"/>
              <a:t>需要者會去追求友誼，喜歡彼此合作的</a:t>
            </a:r>
            <a:r>
              <a:rPr lang="zh-TW" altLang="en-US" dirty="0"/>
              <a:t>情況，不願處於競爭的場合，希望能和他人保有高度</a:t>
            </a:r>
            <a:r>
              <a:rPr lang="zh-TW" altLang="en-US" dirty="0" smtClean="0"/>
              <a:t>相互</a:t>
            </a:r>
            <a:r>
              <a:rPr lang="zh-TW" altLang="en-US" dirty="0"/>
              <a:t>瞭解</a:t>
            </a:r>
            <a:r>
              <a:rPr lang="zh-TW" altLang="en-US" dirty="0" smtClean="0"/>
              <a:t>的</a:t>
            </a:r>
            <a:r>
              <a:rPr lang="zh-TW" altLang="en-US" dirty="0"/>
              <a:t>關係。</a:t>
            </a:r>
          </a:p>
        </p:txBody>
      </p:sp>
    </p:spTree>
    <p:extLst>
      <p:ext uri="{BB962C8B-B14F-4D97-AF65-F5344CB8AC3E}">
        <p14:creationId xmlns:p14="http://schemas.microsoft.com/office/powerpoint/2010/main" val="1428573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學習需要理論的有效性</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研究發現，最佳管理者是具有</a:t>
            </a:r>
            <a:r>
              <a:rPr lang="zh-TW" altLang="en-US" dirty="0" smtClean="0">
                <a:solidFill>
                  <a:srgbClr val="FF0000"/>
                </a:solidFill>
              </a:rPr>
              <a:t>高度權力需要者</a:t>
            </a:r>
            <a:r>
              <a:rPr lang="zh-TW" altLang="en-US" dirty="0" smtClean="0"/>
              <a:t>，同時也是</a:t>
            </a:r>
            <a:r>
              <a:rPr lang="zh-TW" altLang="en-US" dirty="0" smtClean="0">
                <a:solidFill>
                  <a:srgbClr val="FF0000"/>
                </a:solidFill>
              </a:rPr>
              <a:t>低度歸屬需要者</a:t>
            </a:r>
            <a:r>
              <a:rPr lang="zh-TW" altLang="en-US" dirty="0" smtClean="0"/>
              <a:t>，最後可以</a:t>
            </a:r>
            <a:r>
              <a:rPr lang="zh-TW" altLang="en-US" dirty="0" smtClean="0">
                <a:solidFill>
                  <a:srgbClr val="FF0000"/>
                </a:solidFill>
              </a:rPr>
              <a:t>經由訓練來激勵出員工的成就需要</a:t>
            </a:r>
            <a:r>
              <a:rPr lang="zh-TW" altLang="en-US" dirty="0" smtClean="0"/>
              <a:t>。</a:t>
            </a:r>
            <a:endParaRPr lang="en-US" altLang="zh-TW" dirty="0" smtClean="0"/>
          </a:p>
          <a:p>
            <a:r>
              <a:rPr lang="zh-TW" altLang="en-US" dirty="0" smtClean="0"/>
              <a:t>如果一項工作適合高成就需要者，管理當局可以藉由選擇一位具有高成就需要的人，或是經由訓練來培養一位高成就需要的人。</a:t>
            </a:r>
            <a:endParaRPr lang="en-US" altLang="zh-TW" dirty="0" smtClean="0"/>
          </a:p>
          <a:p>
            <a:r>
              <a:rPr lang="zh-TW" altLang="en-US" dirty="0" smtClean="0"/>
              <a:t>但有些學者質疑，</a:t>
            </a:r>
            <a:r>
              <a:rPr lang="zh-TW" altLang="en-US" dirty="0" smtClean="0">
                <a:solidFill>
                  <a:srgbClr val="FF0000"/>
                </a:solidFill>
              </a:rPr>
              <a:t>成就需要是否真正能夠經過訓練來造成持久性的改變</a:t>
            </a:r>
            <a:r>
              <a:rPr lang="zh-TW" altLang="en-US" dirty="0" smtClean="0"/>
              <a:t>。</a:t>
            </a:r>
            <a:endParaRPr lang="zh-TW" altLang="en-US" dirty="0"/>
          </a:p>
        </p:txBody>
      </p:sp>
    </p:spTree>
    <p:extLst>
      <p:ext uri="{BB962C8B-B14F-4D97-AF65-F5344CB8AC3E}">
        <p14:creationId xmlns:p14="http://schemas.microsoft.com/office/powerpoint/2010/main" val="2837605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9.3 </a:t>
            </a:r>
            <a:r>
              <a:rPr lang="zh-TW" altLang="en-US" dirty="0" smtClean="0"/>
              <a:t>程序觀點</a:t>
            </a:r>
            <a:r>
              <a:rPr lang="zh-TW" altLang="en-US" dirty="0"/>
              <a:t>的激勵</a:t>
            </a:r>
            <a:r>
              <a:rPr lang="zh-TW" altLang="en-US" dirty="0" smtClean="0"/>
              <a:t>理論</a:t>
            </a:r>
            <a:endParaRPr lang="zh-TW" altLang="en-US" dirty="0"/>
          </a:p>
        </p:txBody>
      </p:sp>
      <p:sp>
        <p:nvSpPr>
          <p:cNvPr id="3" name="內容版面配置區 2"/>
          <p:cNvSpPr>
            <a:spLocks noGrp="1"/>
          </p:cNvSpPr>
          <p:nvPr>
            <p:ph idx="1"/>
          </p:nvPr>
        </p:nvSpPr>
        <p:spPr/>
        <p:txBody>
          <a:bodyPr/>
          <a:lstStyle/>
          <a:p>
            <a:r>
              <a:rPr lang="zh-TW" altLang="en-US" dirty="0"/>
              <a:t>程序觀點的激勵</a:t>
            </a:r>
            <a:r>
              <a:rPr lang="zh-TW" altLang="en-US" dirty="0" smtClean="0"/>
              <a:t>理論主要是</a:t>
            </a:r>
            <a:r>
              <a:rPr lang="zh-TW" altLang="en-US" dirty="0" smtClean="0">
                <a:solidFill>
                  <a:srgbClr val="FF0000"/>
                </a:solidFill>
              </a:rPr>
              <a:t>探討如何結合多種不同的變數，來影響人們所願意投入的努力程度</a:t>
            </a:r>
            <a:r>
              <a:rPr lang="zh-TW" altLang="en-US" dirty="0" smtClean="0"/>
              <a:t>。</a:t>
            </a:r>
            <a:endParaRPr lang="en-US" altLang="zh-TW" dirty="0" smtClean="0"/>
          </a:p>
          <a:p>
            <a:r>
              <a:rPr lang="zh-TW" altLang="en-US" dirty="0" smtClean="0"/>
              <a:t>程序觀點的激勵理論主要包括公平理論、目標設定理論、期望理論，與行為修正理論。</a:t>
            </a:r>
            <a:endParaRPr lang="en-US" altLang="zh-TW" dirty="0"/>
          </a:p>
        </p:txBody>
      </p:sp>
    </p:spTree>
    <p:extLst>
      <p:ext uri="{BB962C8B-B14F-4D97-AF65-F5344CB8AC3E}">
        <p14:creationId xmlns:p14="http://schemas.microsoft.com/office/powerpoint/2010/main" val="2164472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9.3.1</a:t>
            </a:r>
            <a:r>
              <a:rPr lang="zh-TW" altLang="en-US" dirty="0" smtClean="0"/>
              <a:t> 亞當斯的公平理論</a:t>
            </a:r>
            <a:endParaRPr lang="zh-TW" altLang="en-US" dirty="0"/>
          </a:p>
        </p:txBody>
      </p:sp>
      <p:sp>
        <p:nvSpPr>
          <p:cNvPr id="3" name="內容版面配置區 2"/>
          <p:cNvSpPr>
            <a:spLocks noGrp="1"/>
          </p:cNvSpPr>
          <p:nvPr>
            <p:ph idx="1"/>
          </p:nvPr>
        </p:nvSpPr>
        <p:spPr/>
        <p:txBody>
          <a:bodyPr/>
          <a:lstStyle/>
          <a:p>
            <a:r>
              <a:rPr lang="zh-TW" altLang="en-US" dirty="0" smtClean="0"/>
              <a:t>亞當斯所發展出來的公平理論認為，人們會在乎自己投入</a:t>
            </a:r>
            <a:r>
              <a:rPr lang="zh-TW" altLang="en-US" dirty="0"/>
              <a:t>／</a:t>
            </a:r>
            <a:r>
              <a:rPr lang="zh-TW" altLang="en-US" dirty="0" smtClean="0"/>
              <a:t>報酬比率，同時也會去</a:t>
            </a:r>
            <a:r>
              <a:rPr lang="zh-TW" altLang="en-US" dirty="0" smtClean="0">
                <a:solidFill>
                  <a:srgbClr val="FF0000"/>
                </a:solidFill>
              </a:rPr>
              <a:t>比較別人</a:t>
            </a:r>
            <a:r>
              <a:rPr lang="zh-TW" altLang="en-US" dirty="0" smtClean="0"/>
              <a:t>投入／報酬比率，若自己與別人比較時出現不均衡的現象，他們會感到壓力。</a:t>
            </a:r>
            <a:endParaRPr lang="en-US" altLang="zh-TW" dirty="0"/>
          </a:p>
          <a:p>
            <a:r>
              <a:rPr lang="zh-TW" altLang="en-US" dirty="0" smtClean="0"/>
              <a:t>這種壓力則提供了激勵的基礎，讓人們  　　　為了獲得他認為應有的公平而努力。</a:t>
            </a:r>
            <a:endParaRPr lang="en-US" altLang="zh-TW" dirty="0" smtClean="0"/>
          </a:p>
        </p:txBody>
      </p:sp>
    </p:spTree>
    <p:extLst>
      <p:ext uri="{BB962C8B-B14F-4D97-AF65-F5344CB8AC3E}">
        <p14:creationId xmlns:p14="http://schemas.microsoft.com/office/powerpoint/2010/main" val="21366775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036" y="1495425"/>
            <a:ext cx="208823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t>投入／產出比率</a:t>
            </a:r>
            <a:endParaRPr lang="zh-TW" altLang="en-US" sz="2800" dirty="0"/>
          </a:p>
        </p:txBody>
      </p:sp>
      <p:sp>
        <p:nvSpPr>
          <p:cNvPr id="7" name="矩形 6"/>
          <p:cNvSpPr/>
          <p:nvPr/>
        </p:nvSpPr>
        <p:spPr>
          <a:xfrm>
            <a:off x="3668664" y="1484784"/>
            <a:ext cx="2393987"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t>認知的公平性</a:t>
            </a:r>
            <a:endParaRPr lang="zh-TW" altLang="en-US" sz="2800" dirty="0"/>
          </a:p>
        </p:txBody>
      </p:sp>
      <p:sp>
        <p:nvSpPr>
          <p:cNvPr id="8" name="矩形 7"/>
          <p:cNvSpPr/>
          <p:nvPr/>
        </p:nvSpPr>
        <p:spPr>
          <a:xfrm>
            <a:off x="6738877" y="1490104"/>
            <a:ext cx="208823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t>調整</a:t>
            </a:r>
            <a:endParaRPr lang="zh-TW" altLang="en-US" sz="2800" dirty="0"/>
          </a:p>
        </p:txBody>
      </p:sp>
      <p:sp>
        <p:nvSpPr>
          <p:cNvPr id="9" name="矩形 8"/>
          <p:cNvSpPr/>
          <p:nvPr/>
        </p:nvSpPr>
        <p:spPr>
          <a:xfrm>
            <a:off x="2168304" y="3212976"/>
            <a:ext cx="2088232" cy="13067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t>參考對象的</a:t>
            </a:r>
            <a:r>
              <a:rPr lang="zh-TW" altLang="en-US" sz="2800" dirty="0"/>
              <a:t>投入／產出比率</a:t>
            </a:r>
          </a:p>
        </p:txBody>
      </p:sp>
      <p:sp>
        <p:nvSpPr>
          <p:cNvPr id="10" name="矩形 9"/>
          <p:cNvSpPr/>
          <p:nvPr/>
        </p:nvSpPr>
        <p:spPr>
          <a:xfrm>
            <a:off x="2138774" y="4951809"/>
            <a:ext cx="576064"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t>他人</a:t>
            </a:r>
            <a:endParaRPr lang="zh-TW" altLang="en-US" sz="2800" dirty="0"/>
          </a:p>
        </p:txBody>
      </p:sp>
      <p:sp>
        <p:nvSpPr>
          <p:cNvPr id="13" name="矩形 12"/>
          <p:cNvSpPr/>
          <p:nvPr/>
        </p:nvSpPr>
        <p:spPr>
          <a:xfrm>
            <a:off x="2924388" y="4951809"/>
            <a:ext cx="576064"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t>系統</a:t>
            </a:r>
            <a:endParaRPr lang="zh-TW" altLang="en-US" sz="2800" dirty="0"/>
          </a:p>
        </p:txBody>
      </p:sp>
      <p:sp>
        <p:nvSpPr>
          <p:cNvPr id="14" name="矩形 13"/>
          <p:cNvSpPr/>
          <p:nvPr/>
        </p:nvSpPr>
        <p:spPr>
          <a:xfrm>
            <a:off x="3758396" y="4951809"/>
            <a:ext cx="576064"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t>自我</a:t>
            </a:r>
            <a:endParaRPr lang="zh-TW" altLang="en-US" sz="2800" dirty="0"/>
          </a:p>
        </p:txBody>
      </p:sp>
      <p:cxnSp>
        <p:nvCxnSpPr>
          <p:cNvPr id="21" name="直線接點 20"/>
          <p:cNvCxnSpPr/>
          <p:nvPr/>
        </p:nvCxnSpPr>
        <p:spPr>
          <a:xfrm>
            <a:off x="2606268" y="221550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接點 22"/>
          <p:cNvCxnSpPr>
            <a:stCxn id="4" idx="3"/>
            <a:endCxn id="7" idx="1"/>
          </p:cNvCxnSpPr>
          <p:nvPr/>
        </p:nvCxnSpPr>
        <p:spPr>
          <a:xfrm flipV="1">
            <a:off x="2606268" y="2060847"/>
            <a:ext cx="10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單箭頭接點 24"/>
          <p:cNvCxnSpPr>
            <a:stCxn id="7" idx="3"/>
          </p:cNvCxnSpPr>
          <p:nvPr/>
        </p:nvCxnSpPr>
        <p:spPr>
          <a:xfrm>
            <a:off x="6062651" y="2060848"/>
            <a:ext cx="648073" cy="106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a:stCxn id="9" idx="0"/>
          </p:cNvCxnSpPr>
          <p:nvPr/>
        </p:nvCxnSpPr>
        <p:spPr>
          <a:xfrm flipH="1" flipV="1">
            <a:off x="3182890" y="2071490"/>
            <a:ext cx="29530" cy="11414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直線接點 30"/>
          <p:cNvCxnSpPr>
            <a:stCxn id="9" idx="2"/>
            <a:endCxn id="13" idx="0"/>
          </p:cNvCxnSpPr>
          <p:nvPr/>
        </p:nvCxnSpPr>
        <p:spPr>
          <a:xfrm>
            <a:off x="3212420" y="4519761"/>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肘形接點 32"/>
          <p:cNvCxnSpPr>
            <a:stCxn id="10" idx="0"/>
          </p:cNvCxnSpPr>
          <p:nvPr/>
        </p:nvCxnSpPr>
        <p:spPr>
          <a:xfrm rot="5400000" flipH="1" flipV="1">
            <a:off x="2711601" y="4450990"/>
            <a:ext cx="216024" cy="785614"/>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5" name="肘形接點 34"/>
          <p:cNvCxnSpPr>
            <a:stCxn id="14" idx="0"/>
          </p:cNvCxnSpPr>
          <p:nvPr/>
        </p:nvCxnSpPr>
        <p:spPr>
          <a:xfrm rot="16200000" flipV="1">
            <a:off x="3521412" y="4426793"/>
            <a:ext cx="216024" cy="83400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37" name="橢圓 36"/>
          <p:cNvSpPr/>
          <p:nvPr/>
        </p:nvSpPr>
        <p:spPr>
          <a:xfrm>
            <a:off x="1742730" y="2935584"/>
            <a:ext cx="2880320" cy="18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文字方塊 37"/>
          <p:cNvSpPr txBox="1"/>
          <p:nvPr/>
        </p:nvSpPr>
        <p:spPr>
          <a:xfrm>
            <a:off x="791580" y="404664"/>
            <a:ext cx="7560840" cy="769441"/>
          </a:xfrm>
          <a:prstGeom prst="rect">
            <a:avLst/>
          </a:prstGeom>
          <a:noFill/>
        </p:spPr>
        <p:txBody>
          <a:bodyPr wrap="square" rtlCol="0">
            <a:spAutoFit/>
          </a:bodyPr>
          <a:lstStyle/>
          <a:p>
            <a:pPr algn="ctr"/>
            <a:r>
              <a:rPr lang="zh-TW" altLang="en-US" sz="4400" dirty="0"/>
              <a:t>公平理論的內涵</a:t>
            </a:r>
          </a:p>
        </p:txBody>
      </p:sp>
    </p:spTree>
    <p:extLst>
      <p:ext uri="{BB962C8B-B14F-4D97-AF65-F5344CB8AC3E}">
        <p14:creationId xmlns:p14="http://schemas.microsoft.com/office/powerpoint/2010/main" val="311423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914400" lvl="1" indent="-457200" algn="l"/>
            <a:r>
              <a:rPr lang="en-US" altLang="zh-TW" sz="3200" dirty="0" smtClean="0">
                <a:solidFill>
                  <a:srgbClr val="996633"/>
                </a:solidFill>
                <a:latin typeface="新細明體" panose="02020500000000000000" pitchFamily="18" charset="-120"/>
                <a:ea typeface="新細明體" panose="02020500000000000000" pitchFamily="18" charset="-120"/>
              </a:rPr>
              <a:t>9.1</a:t>
            </a:r>
            <a:r>
              <a:rPr lang="zh-TW" altLang="en-US" sz="3200" dirty="0" smtClean="0">
                <a:solidFill>
                  <a:srgbClr val="996633"/>
                </a:solidFill>
                <a:latin typeface="新細明體" panose="02020500000000000000" pitchFamily="18" charset="-120"/>
                <a:ea typeface="新細明體" panose="02020500000000000000" pitchFamily="18" charset="-120"/>
              </a:rPr>
              <a:t> 動機與</a:t>
            </a:r>
            <a:r>
              <a:rPr lang="zh-TW" altLang="en-US" sz="3200" dirty="0">
                <a:solidFill>
                  <a:srgbClr val="996633"/>
                </a:solidFill>
                <a:latin typeface="新細明體" panose="02020500000000000000" pitchFamily="18" charset="-120"/>
                <a:ea typeface="新細明體" panose="02020500000000000000" pitchFamily="18" charset="-120"/>
              </a:rPr>
              <a:t>激勵</a:t>
            </a:r>
            <a:r>
              <a:rPr lang="zh-TW" altLang="en-US" sz="3200" dirty="0" smtClean="0">
                <a:solidFill>
                  <a:srgbClr val="996633"/>
                </a:solidFill>
                <a:latin typeface="新細明體" panose="02020500000000000000" pitchFamily="18" charset="-120"/>
                <a:ea typeface="新細明體" panose="02020500000000000000" pitchFamily="18" charset="-120"/>
              </a:rPr>
              <a:t>理論的觀點</a:t>
            </a:r>
            <a:endParaRPr lang="en-US" altLang="zh-TW" sz="3200" dirty="0" smtClean="0">
              <a:solidFill>
                <a:srgbClr val="996633"/>
              </a:solidFill>
              <a:latin typeface="新細明體" panose="02020500000000000000" pitchFamily="18" charset="-120"/>
              <a:ea typeface="新細明體" panose="02020500000000000000" pitchFamily="18" charset="-120"/>
            </a:endParaRPr>
          </a:p>
        </p:txBody>
      </p:sp>
      <p:sp>
        <p:nvSpPr>
          <p:cNvPr id="3" name="內容版面配置區 2"/>
          <p:cNvSpPr>
            <a:spLocks noGrp="1"/>
          </p:cNvSpPr>
          <p:nvPr>
            <p:ph idx="1"/>
          </p:nvPr>
        </p:nvSpPr>
        <p:spPr/>
        <p:txBody>
          <a:bodyPr>
            <a:normAutofit fontScale="92500" lnSpcReduction="10000"/>
          </a:bodyPr>
          <a:lstStyle/>
          <a:p>
            <a:pPr marL="82296" indent="0">
              <a:buNone/>
            </a:pPr>
            <a:r>
              <a:rPr lang="zh-TW" altLang="en-US" sz="2800" dirty="0" smtClean="0">
                <a:solidFill>
                  <a:srgbClr val="FF0000"/>
                </a:solidFill>
              </a:rPr>
              <a:t>      </a:t>
            </a:r>
            <a:r>
              <a:rPr lang="zh-TW" altLang="en-US" sz="2400" dirty="0" smtClean="0">
                <a:solidFill>
                  <a:srgbClr val="FF0000"/>
                </a:solidFill>
              </a:rPr>
              <a:t> 動機</a:t>
            </a:r>
            <a:r>
              <a:rPr lang="zh-TW" altLang="en-US" sz="2400" dirty="0" smtClean="0"/>
              <a:t>可以定義為一種驅動的力量，透過這個驅力來啟動和指引與支持一個人的行為，動機是</a:t>
            </a:r>
            <a:r>
              <a:rPr lang="zh-TW" altLang="en-US" sz="2400" dirty="0" smtClean="0">
                <a:solidFill>
                  <a:srgbClr val="FF0000"/>
                </a:solidFill>
              </a:rPr>
              <a:t>個人因素</a:t>
            </a:r>
            <a:r>
              <a:rPr lang="zh-TW" altLang="en-US" sz="2400" dirty="0" smtClean="0"/>
              <a:t>與</a:t>
            </a:r>
            <a:r>
              <a:rPr lang="zh-TW" altLang="en-US" sz="2400" dirty="0">
                <a:solidFill>
                  <a:srgbClr val="FF0000"/>
                </a:solidFill>
              </a:rPr>
              <a:t>情</a:t>
            </a:r>
            <a:r>
              <a:rPr lang="zh-TW" altLang="en-US" sz="2400" dirty="0" smtClean="0">
                <a:solidFill>
                  <a:srgbClr val="FF0000"/>
                </a:solidFill>
              </a:rPr>
              <a:t>境因素</a:t>
            </a:r>
            <a:r>
              <a:rPr lang="zh-TW" altLang="en-US" sz="2400" dirty="0" smtClean="0"/>
              <a:t>互動的結果。</a:t>
            </a:r>
            <a:endParaRPr lang="en-US" altLang="zh-TW" sz="2400" dirty="0" smtClean="0"/>
          </a:p>
          <a:p>
            <a:pPr marL="82296" indent="0">
              <a:buNone/>
            </a:pPr>
            <a:endParaRPr lang="en-US" altLang="zh-TW" sz="2400" dirty="0"/>
          </a:p>
          <a:p>
            <a:pPr marL="82296" indent="0">
              <a:buNone/>
            </a:pPr>
            <a:r>
              <a:rPr lang="zh-TW" altLang="en-US" sz="2400" dirty="0" smtClean="0">
                <a:solidFill>
                  <a:srgbClr val="FF0000"/>
                </a:solidFill>
              </a:rPr>
              <a:t>個人因素</a:t>
            </a:r>
            <a:r>
              <a:rPr lang="en-US" altLang="zh-TW" sz="2400" dirty="0" smtClean="0"/>
              <a:t>:</a:t>
            </a:r>
            <a:r>
              <a:rPr lang="zh-TW" altLang="en-US" sz="2400" dirty="0" smtClean="0"/>
              <a:t>由於每個人的需要不一定相同，即使相同的人在不同的時間點需要也會不同，因此個人因素存在著很大的差異。</a:t>
            </a:r>
            <a:endParaRPr lang="en-US" altLang="zh-TW" sz="2400" dirty="0" smtClean="0"/>
          </a:p>
          <a:p>
            <a:pPr marL="82296" indent="0">
              <a:buNone/>
            </a:pPr>
            <a:r>
              <a:rPr lang="zh-TW" altLang="en-US" sz="2400" dirty="0">
                <a:solidFill>
                  <a:srgbClr val="FF0000"/>
                </a:solidFill>
              </a:rPr>
              <a:t>情境因素</a:t>
            </a:r>
            <a:r>
              <a:rPr lang="en-US" altLang="zh-TW" sz="2400" dirty="0" smtClean="0"/>
              <a:t>:</a:t>
            </a:r>
            <a:r>
              <a:rPr lang="zh-TW" altLang="en-US" sz="2400" dirty="0" smtClean="0"/>
              <a:t>主要包括管理者的行為、工作以及組織的型態。由於每個人擔任的角色不一定相同，主管也不一樣，所以所處的組織環境也不一樣。</a:t>
            </a:r>
            <a:endParaRPr lang="en-US" altLang="zh-TW" sz="2400" dirty="0" smtClean="0"/>
          </a:p>
          <a:p>
            <a:pPr marL="82296" indent="0">
              <a:buNone/>
            </a:pPr>
            <a:endParaRPr lang="en-US" altLang="zh-TW" sz="2400" dirty="0" smtClean="0"/>
          </a:p>
          <a:p>
            <a:pPr marL="82296" indent="0">
              <a:buNone/>
            </a:pPr>
            <a:r>
              <a:rPr lang="zh-TW" altLang="en-US" sz="2400" dirty="0" smtClean="0">
                <a:solidFill>
                  <a:srgbClr val="FF0000"/>
                </a:solidFill>
              </a:rPr>
              <a:t>激勵作用</a:t>
            </a:r>
            <a:r>
              <a:rPr lang="zh-TW" altLang="en-US" sz="2400" dirty="0" smtClean="0"/>
              <a:t>可視為滿足在個人與情境的因素下，一種滿足個人需要的過程。</a:t>
            </a:r>
            <a:endParaRPr lang="en-US" altLang="zh-TW" sz="2400" dirty="0" smtClean="0"/>
          </a:p>
        </p:txBody>
      </p:sp>
    </p:spTree>
    <p:extLst>
      <p:ext uri="{BB962C8B-B14F-4D97-AF65-F5344CB8AC3E}">
        <p14:creationId xmlns:p14="http://schemas.microsoft.com/office/powerpoint/2010/main" val="3691100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參考對象</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他人：這個參考對象包括在相同</a:t>
            </a:r>
            <a:r>
              <a:rPr lang="zh-TW" altLang="en-US" dirty="0" smtClean="0">
                <a:solidFill>
                  <a:srgbClr val="FF0000"/>
                </a:solidFill>
              </a:rPr>
              <a:t>組織內做類似工作的其他人、朋友、鄰居，或自己所屬的專業團體</a:t>
            </a:r>
            <a:r>
              <a:rPr lang="zh-TW" altLang="en-US" dirty="0" smtClean="0"/>
              <a:t>，透過各種方式得到資訊來藉此和「他人」比較。</a:t>
            </a:r>
            <a:endParaRPr lang="en-US" altLang="zh-TW" dirty="0" smtClean="0"/>
          </a:p>
          <a:p>
            <a:r>
              <a:rPr lang="zh-TW" altLang="en-US" dirty="0" smtClean="0"/>
              <a:t>系統：這個參考對象所考慮的是</a:t>
            </a:r>
            <a:r>
              <a:rPr lang="zh-TW" altLang="en-US" dirty="0" smtClean="0">
                <a:solidFill>
                  <a:srgbClr val="FF0000"/>
                </a:solidFill>
              </a:rPr>
              <a:t>組織的敘薪政策、程序，以及整個系統的行政措施</a:t>
            </a:r>
            <a:r>
              <a:rPr lang="zh-TW" altLang="en-US" dirty="0" smtClean="0"/>
              <a:t>。</a:t>
            </a:r>
            <a:endParaRPr lang="en-US" altLang="zh-TW" dirty="0" smtClean="0"/>
          </a:p>
          <a:p>
            <a:r>
              <a:rPr lang="zh-TW" altLang="en-US" dirty="0"/>
              <a:t>自我</a:t>
            </a:r>
            <a:r>
              <a:rPr lang="zh-TW" altLang="en-US" dirty="0" smtClean="0"/>
              <a:t>：指的是和自己相比。主要是受到</a:t>
            </a:r>
            <a:r>
              <a:rPr lang="zh-TW" altLang="en-US" dirty="0" smtClean="0">
                <a:solidFill>
                  <a:srgbClr val="FF0000"/>
                </a:solidFill>
              </a:rPr>
              <a:t>過去的工作類型</a:t>
            </a:r>
            <a:r>
              <a:rPr lang="zh-TW" altLang="en-US" dirty="0" smtClean="0"/>
              <a:t>或</a:t>
            </a:r>
            <a:r>
              <a:rPr lang="zh-TW" altLang="en-US" dirty="0" smtClean="0">
                <a:solidFill>
                  <a:srgbClr val="FF0000"/>
                </a:solidFill>
              </a:rPr>
              <a:t>自我要求</a:t>
            </a:r>
            <a:r>
              <a:rPr lang="zh-TW" altLang="en-US" dirty="0" smtClean="0"/>
              <a:t>等作為標準來比較。</a:t>
            </a:r>
            <a:endParaRPr lang="en-US" altLang="zh-TW" dirty="0" smtClean="0"/>
          </a:p>
          <a:p>
            <a:endParaRPr lang="zh-TW" altLang="en-US" dirty="0"/>
          </a:p>
        </p:txBody>
      </p:sp>
    </p:spTree>
    <p:extLst>
      <p:ext uri="{BB962C8B-B14F-4D97-AF65-F5344CB8AC3E}">
        <p14:creationId xmlns:p14="http://schemas.microsoft.com/office/powerpoint/2010/main" val="29390446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476672"/>
            <a:ext cx="7920880" cy="5793507"/>
          </a:xfrm>
        </p:spPr>
        <p:txBody>
          <a:bodyPr>
            <a:normAutofit fontScale="92500"/>
          </a:bodyPr>
          <a:lstStyle/>
          <a:p>
            <a:r>
              <a:rPr lang="zh-TW" altLang="en-US" dirty="0" smtClean="0"/>
              <a:t>在經過與參考對象比較後，如果認為比率適當，他們便會認為相當公平，正義是存在的。</a:t>
            </a:r>
            <a:endParaRPr lang="en-US" altLang="zh-TW" dirty="0" smtClean="0"/>
          </a:p>
          <a:p>
            <a:r>
              <a:rPr lang="zh-TW" altLang="en-US" dirty="0"/>
              <a:t>如果比較</a:t>
            </a:r>
            <a:r>
              <a:rPr lang="zh-TW" altLang="en-US" dirty="0" smtClean="0"/>
              <a:t>之後認為比率不適當，則代表著不公平的狀態，基於公平理論，員工可以有以下選擇：</a:t>
            </a:r>
            <a:endParaRPr lang="en-US" altLang="zh-TW" dirty="0" smtClean="0"/>
          </a:p>
          <a:p>
            <a:pPr marL="36576" indent="0">
              <a:buNone/>
            </a:pPr>
            <a:r>
              <a:rPr lang="en-US" altLang="zh-TW" dirty="0"/>
              <a:t>	</a:t>
            </a:r>
            <a:r>
              <a:rPr lang="en-US" altLang="zh-TW" dirty="0" smtClean="0"/>
              <a:t>1.</a:t>
            </a:r>
            <a:r>
              <a:rPr lang="zh-TW" altLang="en-US" dirty="0"/>
              <a:t>扭曲對自己或對他人</a:t>
            </a:r>
            <a:r>
              <a:rPr lang="zh-TW" altLang="en-US" dirty="0" smtClean="0"/>
              <a:t>投入／報酬比率</a:t>
            </a:r>
            <a:r>
              <a:rPr lang="en-US" altLang="zh-TW" dirty="0" smtClean="0"/>
              <a:t>	</a:t>
            </a:r>
            <a:r>
              <a:rPr lang="zh-TW" altLang="en-US" dirty="0" smtClean="0"/>
              <a:t>的認知。</a:t>
            </a:r>
            <a:endParaRPr lang="en-US" altLang="zh-TW" dirty="0" smtClean="0"/>
          </a:p>
          <a:p>
            <a:pPr marL="36576" indent="0">
              <a:buNone/>
            </a:pPr>
            <a:r>
              <a:rPr lang="zh-TW" altLang="en-US" dirty="0" smtClean="0"/>
              <a:t>        </a:t>
            </a:r>
            <a:r>
              <a:rPr lang="en-US" altLang="zh-TW" dirty="0" smtClean="0"/>
              <a:t>	2.</a:t>
            </a:r>
            <a:r>
              <a:rPr lang="zh-TW" altLang="en-US" dirty="0" smtClean="0"/>
              <a:t>促使他人改變他們的投入／報酬比率。</a:t>
            </a:r>
            <a:endParaRPr lang="en-US" altLang="zh-TW" dirty="0" smtClean="0"/>
          </a:p>
          <a:p>
            <a:pPr marL="36576" indent="0">
              <a:buNone/>
            </a:pPr>
            <a:r>
              <a:rPr lang="en-US" altLang="zh-TW" dirty="0"/>
              <a:t>	</a:t>
            </a:r>
            <a:r>
              <a:rPr lang="en-US" altLang="zh-TW" dirty="0" smtClean="0"/>
              <a:t>3.</a:t>
            </a:r>
            <a:r>
              <a:rPr lang="zh-TW" altLang="en-US" dirty="0" smtClean="0"/>
              <a:t>改變自己的投入／報酬比率。</a:t>
            </a:r>
            <a:endParaRPr lang="en-US" altLang="zh-TW" dirty="0" smtClean="0"/>
          </a:p>
          <a:p>
            <a:pPr marL="36576" indent="0">
              <a:buNone/>
            </a:pPr>
            <a:r>
              <a:rPr lang="en-US" altLang="zh-TW" dirty="0"/>
              <a:t>	</a:t>
            </a:r>
            <a:r>
              <a:rPr lang="en-US" altLang="zh-TW" dirty="0" smtClean="0"/>
              <a:t>4.</a:t>
            </a:r>
            <a:r>
              <a:rPr lang="zh-TW" altLang="en-US" dirty="0" smtClean="0"/>
              <a:t>選擇不同的參考對象。</a:t>
            </a:r>
            <a:endParaRPr lang="en-US" altLang="zh-TW" dirty="0" smtClean="0"/>
          </a:p>
          <a:p>
            <a:pPr marL="36576" indent="0">
              <a:buNone/>
            </a:pPr>
            <a:r>
              <a:rPr lang="en-US" altLang="zh-TW" dirty="0"/>
              <a:t>	</a:t>
            </a:r>
            <a:r>
              <a:rPr lang="en-US" altLang="zh-TW" dirty="0" smtClean="0"/>
              <a:t>5.</a:t>
            </a:r>
            <a:r>
              <a:rPr lang="zh-TW" altLang="en-US" dirty="0" smtClean="0"/>
              <a:t>辭去原有的工作。</a:t>
            </a:r>
            <a:endParaRPr lang="zh-TW" altLang="en-US" dirty="0"/>
          </a:p>
        </p:txBody>
      </p:sp>
    </p:spTree>
    <p:extLst>
      <p:ext uri="{BB962C8B-B14F-4D97-AF65-F5344CB8AC3E}">
        <p14:creationId xmlns:p14="http://schemas.microsoft.com/office/powerpoint/2010/main" val="4092314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a:p>
        </p:txBody>
      </p:sp>
      <p:sp>
        <p:nvSpPr>
          <p:cNvPr id="3" name="副標題 2"/>
          <p:cNvSpPr>
            <a:spLocks noGrp="1"/>
          </p:cNvSpPr>
          <p:nvPr>
            <p:ph type="subTitle" idx="1"/>
          </p:nvPr>
        </p:nvSpPr>
        <p:spPr/>
        <p:txBody>
          <a:bodyPr/>
          <a:lstStyle/>
          <a:p>
            <a:endParaRPr lang="zh-TW" altLang="en-US"/>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25"/>
            <a:ext cx="9144000" cy="6856549"/>
          </a:xfrm>
          <a:prstGeom prst="rect">
            <a:avLst/>
          </a:prstGeom>
        </p:spPr>
      </p:pic>
    </p:spTree>
    <p:extLst>
      <p:ext uri="{BB962C8B-B14F-4D97-AF65-F5344CB8AC3E}">
        <p14:creationId xmlns:p14="http://schemas.microsoft.com/office/powerpoint/2010/main" val="23235535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5934" cy="6858000"/>
          </a:xfrm>
        </p:spPr>
      </p:pic>
    </p:spTree>
    <p:extLst>
      <p:ext uri="{BB962C8B-B14F-4D97-AF65-F5344CB8AC3E}">
        <p14:creationId xmlns:p14="http://schemas.microsoft.com/office/powerpoint/2010/main" val="760709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5934" cy="6858000"/>
          </a:xfrm>
        </p:spPr>
      </p:pic>
    </p:spTree>
    <p:extLst>
      <p:ext uri="{BB962C8B-B14F-4D97-AF65-F5344CB8AC3E}">
        <p14:creationId xmlns:p14="http://schemas.microsoft.com/office/powerpoint/2010/main" val="33188710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5934" cy="6858000"/>
          </a:xfrm>
        </p:spPr>
      </p:pic>
    </p:spTree>
    <p:extLst>
      <p:ext uri="{BB962C8B-B14F-4D97-AF65-F5344CB8AC3E}">
        <p14:creationId xmlns:p14="http://schemas.microsoft.com/office/powerpoint/2010/main" val="2451486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6614691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zh-TW" altLang="en-US" dirty="0">
                <a:latin typeface="Adobe 繁黑體 Std B" charset="-120"/>
                <a:ea typeface="Adobe 繁黑體 Std B" charset="-120"/>
              </a:rPr>
              <a:t>史金納_</a:t>
            </a:r>
            <a:r>
              <a:rPr lang="zh-TW" altLang="en-US" dirty="0">
                <a:solidFill>
                  <a:srgbClr val="FF6600"/>
                </a:solidFill>
                <a:latin typeface="Adobe 繁黑體 Std B" charset="-120"/>
                <a:ea typeface="Adobe 繁黑體 Std B" charset="-120"/>
              </a:rPr>
              <a:t>行為修正理論</a:t>
            </a:r>
          </a:p>
        </p:txBody>
      </p:sp>
      <p:sp>
        <p:nvSpPr>
          <p:cNvPr id="4099" name="Rectangle 3"/>
          <p:cNvSpPr>
            <a:spLocks noGrp="1" noChangeArrowheads="1"/>
          </p:cNvSpPr>
          <p:nvPr>
            <p:ph type="subTitle" idx="1"/>
          </p:nvPr>
        </p:nvSpPr>
        <p:spPr/>
        <p:txBody>
          <a:bodyPr/>
          <a:lstStyle/>
          <a:p>
            <a:r>
              <a:rPr lang="zh-TW" altLang="en-US" dirty="0">
                <a:ea typeface="Adobe 繁黑體 Std B" charset="-120"/>
              </a:rPr>
              <a:t>賞與罰</a:t>
            </a:r>
          </a:p>
        </p:txBody>
      </p:sp>
    </p:spTree>
    <p:extLst>
      <p:ext uri="{BB962C8B-B14F-4D97-AF65-F5344CB8AC3E}">
        <p14:creationId xmlns:p14="http://schemas.microsoft.com/office/powerpoint/2010/main" val="141726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TW" altLang="en-US">
                <a:ea typeface="Adobe 繁黑體 Std B" charset="-120"/>
              </a:rPr>
              <a:t>操作性制約的運用</a:t>
            </a:r>
          </a:p>
        </p:txBody>
      </p:sp>
      <p:sp>
        <p:nvSpPr>
          <p:cNvPr id="5123" name="Rectangle 3"/>
          <p:cNvSpPr>
            <a:spLocks noGrp="1" noChangeArrowheads="1"/>
          </p:cNvSpPr>
          <p:nvPr>
            <p:ph type="body" idx="1"/>
          </p:nvPr>
        </p:nvSpPr>
        <p:spPr/>
        <p:txBody>
          <a:bodyPr/>
          <a:lstStyle/>
          <a:p>
            <a:r>
              <a:rPr lang="zh-TW" altLang="en-US">
                <a:ea typeface="Adobe 繁黑體 Std B" charset="-120"/>
              </a:rPr>
              <a:t>史金那_操作型制約認為</a:t>
            </a:r>
            <a:r>
              <a:rPr lang="zh-TW" altLang="en-US" u="sng">
                <a:solidFill>
                  <a:srgbClr val="FF6600"/>
                </a:solidFill>
                <a:ea typeface="Adobe 繁黑體 Std B" charset="-120"/>
              </a:rPr>
              <a:t>外在</a:t>
            </a:r>
            <a:r>
              <a:rPr lang="zh-TW" altLang="en-US">
                <a:solidFill>
                  <a:srgbClr val="FF6600"/>
                </a:solidFill>
                <a:ea typeface="Adobe 繁黑體 Std B" charset="-120"/>
              </a:rPr>
              <a:t>因素 影響 行為</a:t>
            </a:r>
          </a:p>
        </p:txBody>
      </p:sp>
      <p:pic>
        <p:nvPicPr>
          <p:cNvPr id="5124" name="Picture 4" descr="130225_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950" y="2244725"/>
            <a:ext cx="4105275"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478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zh-TW" altLang="en-US">
                <a:latin typeface="Adobe 繁黑體 Std B" charset="-120"/>
                <a:ea typeface="Adobe 繁黑體 Std B" charset="-120"/>
              </a:rPr>
              <a:t>行為修正理論</a:t>
            </a:r>
          </a:p>
        </p:txBody>
      </p:sp>
      <p:sp>
        <p:nvSpPr>
          <p:cNvPr id="6147" name="Rectangle 3"/>
          <p:cNvSpPr>
            <a:spLocks noGrp="1" noChangeArrowheads="1"/>
          </p:cNvSpPr>
          <p:nvPr>
            <p:ph type="body" idx="1"/>
          </p:nvPr>
        </p:nvSpPr>
        <p:spPr/>
        <p:txBody>
          <a:bodyPr/>
          <a:lstStyle/>
          <a:p>
            <a:r>
              <a:rPr lang="zh-TW" altLang="en-US">
                <a:latin typeface="Adobe 繁黑體 Std B" charset="-120"/>
                <a:ea typeface="Adobe 繁黑體 Std B" charset="-120"/>
              </a:rPr>
              <a:t>行為修正理論    又稱</a:t>
            </a:r>
            <a:r>
              <a:rPr lang="zh-TW" altLang="en-US">
                <a:solidFill>
                  <a:srgbClr val="FF6600"/>
                </a:solidFill>
                <a:latin typeface="Adobe 繁黑體 Std B" charset="-120"/>
                <a:ea typeface="Adobe 繁黑體 Std B" charset="-120"/>
              </a:rPr>
              <a:t>增強理論</a:t>
            </a:r>
          </a:p>
          <a:p>
            <a:endParaRPr lang="zh-TW" altLang="en-US">
              <a:solidFill>
                <a:srgbClr val="FF6600"/>
              </a:solidFill>
              <a:latin typeface="Adobe 繁黑體 Std B" charset="-120"/>
              <a:ea typeface="Adobe 繁黑體 Std B" charset="-120"/>
            </a:endParaRPr>
          </a:p>
          <a:p>
            <a:r>
              <a:rPr lang="zh-TW" altLang="en-US">
                <a:latin typeface="Adobe 繁黑體 Std B" charset="-120"/>
                <a:ea typeface="Adobe 繁黑體 Std B" charset="-120"/>
              </a:rPr>
              <a:t>包括四種方法 :</a:t>
            </a:r>
          </a:p>
          <a:p>
            <a:endParaRPr lang="zh-TW" altLang="en-US">
              <a:latin typeface="Adobe 繁黑體 Std B" charset="-120"/>
              <a:ea typeface="Adobe 繁黑體 Std B" charset="-120"/>
            </a:endParaRPr>
          </a:p>
          <a:p>
            <a:r>
              <a:rPr lang="zh-TW" altLang="en-US">
                <a:solidFill>
                  <a:srgbClr val="FF6600"/>
                </a:solidFill>
                <a:latin typeface="Adobe 繁黑體 Std B" charset="-120"/>
                <a:ea typeface="Adobe 繁黑體 Std B" charset="-120"/>
              </a:rPr>
              <a:t>1. 正向增強</a:t>
            </a:r>
          </a:p>
          <a:p>
            <a:r>
              <a:rPr lang="zh-TW" altLang="en-US">
                <a:solidFill>
                  <a:srgbClr val="FF6600"/>
                </a:solidFill>
                <a:latin typeface="Adobe 繁黑體 Std B" charset="-120"/>
                <a:ea typeface="Adobe 繁黑體 Std B" charset="-120"/>
              </a:rPr>
              <a:t>2. 負向增強</a:t>
            </a:r>
          </a:p>
          <a:p>
            <a:r>
              <a:rPr lang="zh-TW" altLang="en-US">
                <a:solidFill>
                  <a:srgbClr val="FF6600"/>
                </a:solidFill>
                <a:latin typeface="Adobe 繁黑體 Std B" charset="-120"/>
                <a:ea typeface="Adobe 繁黑體 Std B" charset="-120"/>
              </a:rPr>
              <a:t>3. 處罰</a:t>
            </a:r>
          </a:p>
          <a:p>
            <a:r>
              <a:rPr lang="zh-TW" altLang="en-US">
                <a:solidFill>
                  <a:srgbClr val="FF6600"/>
                </a:solidFill>
                <a:latin typeface="Adobe 繁黑體 Std B" charset="-120"/>
                <a:ea typeface="Adobe 繁黑體 Std B" charset="-120"/>
              </a:rPr>
              <a:t>4. 削弱</a:t>
            </a:r>
          </a:p>
          <a:p>
            <a:endParaRPr lang="zh-TW" altLang="en-US">
              <a:solidFill>
                <a:srgbClr val="FF6600"/>
              </a:solidFill>
              <a:latin typeface="Adobe 繁黑體 Std B" charset="-120"/>
              <a:ea typeface="Adobe 繁黑體 Std B" charset="-120"/>
            </a:endParaRPr>
          </a:p>
          <a:p>
            <a:endParaRPr lang="zh-TW" altLang="en-US">
              <a:solidFill>
                <a:srgbClr val="FF6600"/>
              </a:solidFill>
              <a:latin typeface="Adobe 繁黑體 Std B" charset="-120"/>
              <a:ea typeface="Adobe 繁黑體 Std B" charset="-120"/>
            </a:endParaRPr>
          </a:p>
        </p:txBody>
      </p:sp>
    </p:spTree>
    <p:extLst>
      <p:ext uri="{BB962C8B-B14F-4D97-AF65-F5344CB8AC3E}">
        <p14:creationId xmlns:p14="http://schemas.microsoft.com/office/powerpoint/2010/main" val="3106516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1" algn="l" rtl="0">
              <a:spcBef>
                <a:spcPct val="0"/>
              </a:spcBef>
            </a:pPr>
            <a:r>
              <a:rPr lang="zh-TW" altLang="en-US" sz="3200" dirty="0" smtClean="0">
                <a:solidFill>
                  <a:srgbClr val="996633"/>
                </a:solidFill>
                <a:latin typeface="新細明體" panose="02020500000000000000" pitchFamily="18" charset="-120"/>
                <a:ea typeface="新細明體" panose="02020500000000000000" pitchFamily="18" charset="-120"/>
              </a:rPr>
              <a:t>     </a:t>
            </a:r>
            <a:r>
              <a:rPr lang="en-US" altLang="zh-TW" sz="3200" dirty="0" smtClean="0">
                <a:solidFill>
                  <a:srgbClr val="996633"/>
                </a:solidFill>
                <a:latin typeface="新細明體" panose="02020500000000000000" pitchFamily="18" charset="-120"/>
                <a:ea typeface="新細明體" panose="02020500000000000000" pitchFamily="18" charset="-120"/>
              </a:rPr>
              <a:t>9.2</a:t>
            </a:r>
            <a:r>
              <a:rPr lang="zh-TW" altLang="en-US" sz="3200" dirty="0" smtClean="0">
                <a:solidFill>
                  <a:srgbClr val="996633"/>
                </a:solidFill>
                <a:latin typeface="新細明體" panose="02020500000000000000" pitchFamily="18" charset="-120"/>
                <a:ea typeface="新細明體" panose="02020500000000000000" pitchFamily="18" charset="-120"/>
              </a:rPr>
              <a:t> 內容觀點的激勵理論</a:t>
            </a:r>
            <a:r>
              <a:rPr lang="en-US" altLang="zh-TW" sz="3000" dirty="0" smtClean="0">
                <a:latin typeface="+mn-ea"/>
              </a:rPr>
              <a:t/>
            </a:r>
            <a:br>
              <a:rPr lang="en-US" altLang="zh-TW" sz="3000" dirty="0" smtClean="0">
                <a:latin typeface="+mn-ea"/>
              </a:rPr>
            </a:br>
            <a:endParaRPr lang="zh-TW" altLang="en-US" dirty="0"/>
          </a:p>
        </p:txBody>
      </p:sp>
      <p:sp>
        <p:nvSpPr>
          <p:cNvPr id="3" name="內容版面配置區 2"/>
          <p:cNvSpPr>
            <a:spLocks noGrp="1"/>
          </p:cNvSpPr>
          <p:nvPr>
            <p:ph idx="1"/>
          </p:nvPr>
        </p:nvSpPr>
        <p:spPr/>
        <p:txBody>
          <a:bodyPr>
            <a:normAutofit lnSpcReduction="10000"/>
          </a:bodyPr>
          <a:lstStyle/>
          <a:p>
            <a:pPr marL="82296" indent="0">
              <a:buNone/>
            </a:pPr>
            <a:r>
              <a:rPr lang="zh-TW" altLang="en-US" sz="2800" dirty="0" smtClean="0">
                <a:latin typeface="+mn-ea"/>
              </a:rPr>
              <a:t>早期的激勵理論發展於</a:t>
            </a:r>
            <a:r>
              <a:rPr lang="en-US" altLang="zh-TW" sz="2800" dirty="0" smtClean="0">
                <a:latin typeface="+mn-ea"/>
              </a:rPr>
              <a:t>1950</a:t>
            </a:r>
            <a:r>
              <a:rPr lang="zh-TW" altLang="en-US" sz="2800" dirty="0" smtClean="0">
                <a:latin typeface="+mn-ea"/>
              </a:rPr>
              <a:t>年代，這段時期的激勵理論是由動機的內容去思考，故稱為</a:t>
            </a:r>
            <a:r>
              <a:rPr lang="zh-TW" altLang="en-US" sz="2800" dirty="0" smtClean="0">
                <a:solidFill>
                  <a:srgbClr val="FF0000"/>
                </a:solidFill>
                <a:latin typeface="+mn-ea"/>
              </a:rPr>
              <a:t>內容觀點的激勵理論。</a:t>
            </a:r>
            <a:endParaRPr lang="en-US" altLang="zh-TW" sz="2800" dirty="0" smtClean="0">
              <a:solidFill>
                <a:srgbClr val="FF0000"/>
              </a:solidFill>
              <a:latin typeface="+mn-ea"/>
            </a:endParaRPr>
          </a:p>
          <a:p>
            <a:pPr marL="82296" indent="0">
              <a:buNone/>
            </a:pPr>
            <a:endParaRPr lang="en-US" altLang="zh-TW" sz="2800" dirty="0">
              <a:solidFill>
                <a:srgbClr val="FF0000"/>
              </a:solidFill>
              <a:latin typeface="+mn-ea"/>
            </a:endParaRPr>
          </a:p>
          <a:p>
            <a:pPr marL="82296" indent="0">
              <a:buNone/>
            </a:pPr>
            <a:r>
              <a:rPr lang="zh-TW" altLang="en-US" sz="2800" dirty="0">
                <a:solidFill>
                  <a:srgbClr val="FF0000"/>
                </a:solidFill>
                <a:latin typeface="+mn-ea"/>
              </a:rPr>
              <a:t>內容觀點的激勵</a:t>
            </a:r>
            <a:r>
              <a:rPr lang="zh-TW" altLang="en-US" sz="2800" dirty="0" smtClean="0">
                <a:solidFill>
                  <a:srgbClr val="FF0000"/>
                </a:solidFill>
                <a:latin typeface="+mn-ea"/>
              </a:rPr>
              <a:t>理論</a:t>
            </a:r>
            <a:r>
              <a:rPr lang="zh-TW" altLang="en-US" sz="2800" dirty="0" smtClean="0">
                <a:latin typeface="+mn-ea"/>
              </a:rPr>
              <a:t>主要包括下列四種，這些理論都是在瞭解激勵作用上所不能忽視的基本理論。</a:t>
            </a:r>
            <a:endParaRPr lang="en-US" altLang="zh-TW" sz="2800" dirty="0" smtClean="0">
              <a:latin typeface="+mn-ea"/>
            </a:endParaRPr>
          </a:p>
          <a:p>
            <a:pPr marL="596646" indent="-514350">
              <a:buFont typeface="+mj-lt"/>
              <a:buAutoNum type="arabicPeriod"/>
            </a:pPr>
            <a:r>
              <a:rPr lang="zh-TW" altLang="en-US" sz="2800" dirty="0">
                <a:solidFill>
                  <a:srgbClr val="0070C0"/>
                </a:solidFill>
                <a:latin typeface="+mn-ea"/>
              </a:rPr>
              <a:t>需要層級</a:t>
            </a:r>
            <a:r>
              <a:rPr lang="zh-TW" altLang="en-US" sz="2800" dirty="0" smtClean="0">
                <a:solidFill>
                  <a:srgbClr val="0070C0"/>
                </a:solidFill>
                <a:latin typeface="+mn-ea"/>
              </a:rPr>
              <a:t>理論</a:t>
            </a:r>
            <a:endParaRPr lang="en-US" altLang="zh-TW" sz="2800" dirty="0" smtClean="0">
              <a:solidFill>
                <a:srgbClr val="0070C0"/>
              </a:solidFill>
              <a:latin typeface="+mn-ea"/>
            </a:endParaRPr>
          </a:p>
          <a:p>
            <a:pPr marL="596646" indent="-514350">
              <a:buFont typeface="+mj-lt"/>
              <a:buAutoNum type="arabicPeriod"/>
            </a:pPr>
            <a:r>
              <a:rPr lang="en-US" altLang="zh-TW" sz="2800" dirty="0" smtClean="0">
                <a:solidFill>
                  <a:srgbClr val="0070C0"/>
                </a:solidFill>
                <a:latin typeface="+mn-ea"/>
              </a:rPr>
              <a:t>X</a:t>
            </a:r>
            <a:r>
              <a:rPr lang="zh-TW" altLang="en-US" sz="2800" dirty="0" smtClean="0">
                <a:solidFill>
                  <a:srgbClr val="0070C0"/>
                </a:solidFill>
                <a:latin typeface="+mn-ea"/>
              </a:rPr>
              <a:t>理論和</a:t>
            </a:r>
            <a:r>
              <a:rPr lang="en-US" altLang="zh-TW" sz="2800" dirty="0" smtClean="0">
                <a:solidFill>
                  <a:srgbClr val="0070C0"/>
                </a:solidFill>
                <a:latin typeface="+mn-ea"/>
              </a:rPr>
              <a:t>Y</a:t>
            </a:r>
            <a:r>
              <a:rPr lang="zh-TW" altLang="en-US" sz="2800" dirty="0" smtClean="0">
                <a:solidFill>
                  <a:srgbClr val="0070C0"/>
                </a:solidFill>
                <a:latin typeface="+mn-ea"/>
              </a:rPr>
              <a:t>理論</a:t>
            </a:r>
            <a:endParaRPr lang="en-US" altLang="zh-TW" sz="2800" dirty="0" smtClean="0">
              <a:solidFill>
                <a:srgbClr val="0070C0"/>
              </a:solidFill>
              <a:latin typeface="+mn-ea"/>
            </a:endParaRPr>
          </a:p>
          <a:p>
            <a:pPr marL="596646" indent="-514350">
              <a:buFont typeface="+mj-lt"/>
              <a:buAutoNum type="arabicPeriod"/>
            </a:pPr>
            <a:r>
              <a:rPr lang="zh-TW" altLang="en-US" sz="2800" dirty="0">
                <a:solidFill>
                  <a:srgbClr val="0070C0"/>
                </a:solidFill>
                <a:latin typeface="+mn-ea"/>
              </a:rPr>
              <a:t>雙因子</a:t>
            </a:r>
            <a:r>
              <a:rPr lang="zh-TW" altLang="en-US" sz="2800" dirty="0" smtClean="0">
                <a:solidFill>
                  <a:srgbClr val="0070C0"/>
                </a:solidFill>
                <a:latin typeface="+mn-ea"/>
              </a:rPr>
              <a:t>理論</a:t>
            </a:r>
            <a:endParaRPr lang="en-US" altLang="zh-TW" sz="2800" dirty="0" smtClean="0">
              <a:solidFill>
                <a:srgbClr val="0070C0"/>
              </a:solidFill>
              <a:latin typeface="+mn-ea"/>
            </a:endParaRPr>
          </a:p>
          <a:p>
            <a:pPr marL="596646" indent="-514350">
              <a:buFont typeface="+mj-lt"/>
              <a:buAutoNum type="arabicPeriod"/>
            </a:pPr>
            <a:r>
              <a:rPr lang="zh-TW" altLang="en-US" sz="2800" dirty="0">
                <a:solidFill>
                  <a:srgbClr val="0070C0"/>
                </a:solidFill>
                <a:latin typeface="+mn-ea"/>
              </a:rPr>
              <a:t>學習需要理論</a:t>
            </a:r>
            <a:endParaRPr lang="en-US" altLang="zh-TW" sz="2800" dirty="0">
              <a:solidFill>
                <a:srgbClr val="0070C0"/>
              </a:solidFill>
              <a:latin typeface="+mn-ea"/>
            </a:endParaRPr>
          </a:p>
          <a:p>
            <a:pPr marL="82296" indent="0">
              <a:buNone/>
            </a:pPr>
            <a:endParaRPr lang="en-US" altLang="zh-TW" sz="2800" dirty="0" smtClean="0">
              <a:solidFill>
                <a:srgbClr val="FF0000"/>
              </a:solidFill>
              <a:latin typeface="+mn-ea"/>
            </a:endParaRPr>
          </a:p>
          <a:p>
            <a:pPr marL="82296" indent="0">
              <a:buNone/>
            </a:pPr>
            <a:endParaRPr lang="en-US" altLang="zh-TW" sz="2800" dirty="0">
              <a:solidFill>
                <a:srgbClr val="FF0000"/>
              </a:solidFill>
              <a:latin typeface="+mn-ea"/>
            </a:endParaRPr>
          </a:p>
          <a:p>
            <a:pPr marL="82296" indent="0">
              <a:buNone/>
            </a:pPr>
            <a:endParaRPr lang="zh-TW" altLang="en-US" sz="2800" dirty="0">
              <a:solidFill>
                <a:srgbClr val="FF0000"/>
              </a:solidFill>
              <a:latin typeface="+mn-ea"/>
            </a:endParaRPr>
          </a:p>
        </p:txBody>
      </p:sp>
    </p:spTree>
    <p:extLst>
      <p:ext uri="{BB962C8B-B14F-4D97-AF65-F5344CB8AC3E}">
        <p14:creationId xmlns:p14="http://schemas.microsoft.com/office/powerpoint/2010/main" val="3931213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zh-TW" altLang="en-US">
                <a:latin typeface="Adobe 繁黑體 Std B" charset="-120"/>
                <a:ea typeface="Adobe 繁黑體 Std B" charset="-120"/>
              </a:rPr>
              <a:t>1. </a:t>
            </a:r>
            <a:r>
              <a:rPr lang="zh-TW" altLang="en-US">
                <a:solidFill>
                  <a:srgbClr val="FF6600"/>
                </a:solidFill>
                <a:latin typeface="Adobe 繁黑體 Std B" charset="-120"/>
                <a:ea typeface="Adobe 繁黑體 Std B" charset="-120"/>
              </a:rPr>
              <a:t>正向增強</a:t>
            </a:r>
            <a:r>
              <a:rPr lang="zh-TW" altLang="en-US">
                <a:latin typeface="Adobe 繁黑體 Std B" charset="-120"/>
                <a:ea typeface="Adobe 繁黑體 Std B" charset="-120"/>
              </a:rPr>
              <a:t>(為了...我下次一定要更...)</a:t>
            </a:r>
          </a:p>
        </p:txBody>
      </p:sp>
      <p:sp>
        <p:nvSpPr>
          <p:cNvPr id="7171" name="Rectangle 3"/>
          <p:cNvSpPr>
            <a:spLocks noGrp="1" noChangeArrowheads="1"/>
          </p:cNvSpPr>
          <p:nvPr>
            <p:ph type="body" idx="1"/>
          </p:nvPr>
        </p:nvSpPr>
        <p:spPr/>
        <p:txBody>
          <a:bodyPr/>
          <a:lstStyle/>
          <a:p>
            <a:r>
              <a:rPr lang="zh-TW" altLang="en-US">
                <a:ea typeface="Adobe 繁黑體 Std B" charset="-120"/>
              </a:rPr>
              <a:t>狗狗:  搶到球就能得到主人青睞 ! 拼了 !</a:t>
            </a:r>
          </a:p>
        </p:txBody>
      </p:sp>
      <p:pic>
        <p:nvPicPr>
          <p:cNvPr id="7172" name="Picture 4" descr="dog-934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05038"/>
            <a:ext cx="5122863"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1423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zh-TW" altLang="en-US">
                <a:ea typeface="Adobe 繁黑體 Std B" charset="-120"/>
              </a:rPr>
              <a:t>2. </a:t>
            </a:r>
            <a:r>
              <a:rPr lang="zh-TW" altLang="en-US">
                <a:solidFill>
                  <a:srgbClr val="FF6600"/>
                </a:solidFill>
                <a:ea typeface="Adobe 繁黑體 Std B" charset="-120"/>
              </a:rPr>
              <a:t>負向增強</a:t>
            </a:r>
            <a:r>
              <a:rPr lang="zh-TW" altLang="en-US">
                <a:ea typeface="Adobe 繁黑體 Std B" charset="-120"/>
              </a:rPr>
              <a:t>(避免被罰只好乖乖...)</a:t>
            </a:r>
          </a:p>
        </p:txBody>
      </p:sp>
      <p:sp>
        <p:nvSpPr>
          <p:cNvPr id="8195" name="Rectangle 3"/>
          <p:cNvSpPr>
            <a:spLocks noGrp="1" noChangeArrowheads="1"/>
          </p:cNvSpPr>
          <p:nvPr>
            <p:ph type="body" idx="1"/>
          </p:nvPr>
        </p:nvSpPr>
        <p:spPr/>
        <p:txBody>
          <a:bodyPr/>
          <a:lstStyle/>
          <a:p>
            <a:r>
              <a:rPr lang="zh-TW" altLang="en-US">
                <a:latin typeface="Adobe 繁黑體 Std B" charset="-120"/>
                <a:ea typeface="Adobe 繁黑體 Std B" charset="-120"/>
              </a:rPr>
              <a:t>媽媽秘技 : 嘮。叨 !</a:t>
            </a:r>
          </a:p>
        </p:txBody>
      </p:sp>
      <p:pic>
        <p:nvPicPr>
          <p:cNvPr id="8196" name="Picture 4" descr="RPU42BDY7O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638" y="2492375"/>
            <a:ext cx="6132512"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8762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zh-TW" altLang="en-US">
                <a:ea typeface="Adobe 繁黑體 Std B" charset="-120"/>
              </a:rPr>
              <a:t>3. </a:t>
            </a:r>
            <a:r>
              <a:rPr lang="zh-TW" altLang="en-US">
                <a:solidFill>
                  <a:srgbClr val="FF6600"/>
                </a:solidFill>
                <a:ea typeface="Adobe 繁黑體 Std B" charset="-120"/>
              </a:rPr>
              <a:t>處罰</a:t>
            </a:r>
            <a:r>
              <a:rPr lang="zh-TW" altLang="en-US">
                <a:solidFill>
                  <a:schemeClr val="tx1"/>
                </a:solidFill>
                <a:latin typeface="Adobe 繁黑體 Std B" charset="-120"/>
                <a:ea typeface="Adobe 繁黑體 Std B" charset="-120"/>
              </a:rPr>
              <a:t>(旗子下方埋地雷)</a:t>
            </a:r>
          </a:p>
        </p:txBody>
      </p:sp>
      <p:sp>
        <p:nvSpPr>
          <p:cNvPr id="9219" name="Rectangle 3"/>
          <p:cNvSpPr>
            <a:spLocks noGrp="1" noChangeArrowheads="1"/>
          </p:cNvSpPr>
          <p:nvPr>
            <p:ph type="body" idx="1"/>
          </p:nvPr>
        </p:nvSpPr>
        <p:spPr/>
        <p:txBody>
          <a:bodyPr/>
          <a:lstStyle/>
          <a:p>
            <a:r>
              <a:rPr lang="zh-TW" altLang="en-US">
                <a:latin typeface="Adobe 繁黑體 Std B" charset="-120"/>
                <a:ea typeface="Adobe 繁黑體 Std B" charset="-120"/>
              </a:rPr>
              <a:t>遲到0.0087秒，從你薪水裡面扣~</a:t>
            </a:r>
          </a:p>
          <a:p>
            <a:r>
              <a:rPr lang="zh-TW" altLang="en-US">
                <a:latin typeface="Adobe 繁黑體 Std B" charset="-120"/>
                <a:ea typeface="Adobe 繁黑體 Std B" charset="-120"/>
              </a:rPr>
              <a:t>                                                     女僕</a:t>
            </a:r>
          </a:p>
        </p:txBody>
      </p:sp>
      <p:pic>
        <p:nvPicPr>
          <p:cNvPr id="9220" name="Picture 4" descr="下載"/>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133600"/>
            <a:ext cx="3994150"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下載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732588" y="4797425"/>
            <a:ext cx="1954212"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7052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p:txBody>
          <a:bodyPr/>
          <a:lstStyle/>
          <a:p>
            <a:r>
              <a:rPr lang="zh-TW" altLang="en-US">
                <a:ea typeface="Adobe 繁黑體 Std B" charset="-120"/>
              </a:rPr>
              <a:t>表現優異卻被忽視，失去動力</a:t>
            </a:r>
          </a:p>
        </p:txBody>
      </p:sp>
      <p:pic>
        <p:nvPicPr>
          <p:cNvPr id="10243" name="Picture 3" descr="maxresdefa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913" y="2924175"/>
            <a:ext cx="6061075"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4"/>
          <p:cNvSpPr>
            <a:spLocks noGrp="1" noChangeArrowheads="1"/>
          </p:cNvSpPr>
          <p:nvPr>
            <p:ph type="title"/>
          </p:nvPr>
        </p:nvSpPr>
        <p:spPr/>
        <p:txBody>
          <a:bodyPr/>
          <a:lstStyle/>
          <a:p>
            <a:r>
              <a:rPr lang="zh-TW" altLang="en-US">
                <a:ea typeface="Adobe 繁黑體 Std B" charset="-120"/>
              </a:rPr>
              <a:t>4. </a:t>
            </a:r>
            <a:r>
              <a:rPr lang="zh-TW" altLang="en-US">
                <a:solidFill>
                  <a:srgbClr val="FF6600"/>
                </a:solidFill>
                <a:ea typeface="Adobe 繁黑體 Std B" charset="-120"/>
              </a:rPr>
              <a:t>削弱</a:t>
            </a:r>
            <a:r>
              <a:rPr lang="zh-TW" altLang="en-US">
                <a:ea typeface="Adobe 繁黑體 Std B" charset="-120"/>
              </a:rPr>
              <a:t>(既然...那到不如不要...)</a:t>
            </a:r>
          </a:p>
        </p:txBody>
      </p:sp>
    </p:spTree>
    <p:extLst>
      <p:ext uri="{BB962C8B-B14F-4D97-AF65-F5344CB8AC3E}">
        <p14:creationId xmlns:p14="http://schemas.microsoft.com/office/powerpoint/2010/main" val="3006522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zh-TW" altLang="en-US">
                <a:solidFill>
                  <a:srgbClr val="FF6600"/>
                </a:solidFill>
                <a:latin typeface="Adobe 繁黑體 Std B" charset="-120"/>
                <a:ea typeface="Adobe 繁黑體 Std B" charset="-120"/>
              </a:rPr>
              <a:t>時間</a:t>
            </a:r>
            <a:r>
              <a:rPr lang="zh-TW" altLang="en-US">
                <a:latin typeface="Adobe 繁黑體 Std B" charset="-120"/>
                <a:ea typeface="Adobe 繁黑體 Std B" charset="-120"/>
              </a:rPr>
              <a:t> 也會影響增強的效果</a:t>
            </a:r>
          </a:p>
        </p:txBody>
      </p:sp>
      <p:sp>
        <p:nvSpPr>
          <p:cNvPr id="11267" name="Rectangle 3"/>
          <p:cNvSpPr>
            <a:spLocks noGrp="1" noChangeArrowheads="1"/>
          </p:cNvSpPr>
          <p:nvPr>
            <p:ph type="body" idx="1"/>
          </p:nvPr>
        </p:nvSpPr>
        <p:spPr/>
        <p:txBody>
          <a:bodyPr>
            <a:normAutofit fontScale="92500" lnSpcReduction="20000"/>
          </a:bodyPr>
          <a:lstStyle/>
          <a:p>
            <a:r>
              <a:rPr lang="zh-TW" altLang="en-US" dirty="0">
                <a:latin typeface="Adobe 繁黑體 Std B" charset="-120"/>
                <a:ea typeface="Adobe 繁黑體 Std B" charset="-120"/>
              </a:rPr>
              <a:t>四種安排 :</a:t>
            </a:r>
          </a:p>
          <a:p>
            <a:endParaRPr lang="zh-TW" altLang="en-US" dirty="0">
              <a:latin typeface="Adobe 繁黑體 Std B" charset="-120"/>
              <a:ea typeface="Adobe 繁黑體 Std B" charset="-120"/>
            </a:endParaRPr>
          </a:p>
          <a:p>
            <a:r>
              <a:rPr lang="zh-TW" altLang="en-US" dirty="0">
                <a:solidFill>
                  <a:srgbClr val="FF6600"/>
                </a:solidFill>
                <a:latin typeface="Adobe 繁黑體 Std B" charset="-120"/>
                <a:ea typeface="Adobe 繁黑體 Std B" charset="-120"/>
              </a:rPr>
              <a:t>1. 固定</a:t>
            </a:r>
            <a:r>
              <a:rPr lang="zh-TW" altLang="en-US" dirty="0">
                <a:solidFill>
                  <a:schemeClr val="bg2"/>
                </a:solidFill>
                <a:latin typeface="Adobe 繁黑體 Std B" charset="-120"/>
                <a:ea typeface="Adobe 繁黑體 Std B" charset="-120"/>
              </a:rPr>
              <a:t>增強</a:t>
            </a:r>
            <a:r>
              <a:rPr lang="zh-TW" altLang="en-US" dirty="0">
                <a:solidFill>
                  <a:srgbClr val="FF6600"/>
                </a:solidFill>
                <a:latin typeface="Adobe 繁黑體 Std B" charset="-120"/>
                <a:ea typeface="Adobe 繁黑體 Std B" charset="-120"/>
              </a:rPr>
              <a:t>時間(每逢...就給予)</a:t>
            </a:r>
            <a:r>
              <a:rPr lang="zh-TW" altLang="en-US" dirty="0">
                <a:latin typeface="Adobe 繁黑體 Std B" charset="-120"/>
                <a:ea typeface="Adobe 繁黑體 Std B" charset="-120"/>
              </a:rPr>
              <a:t>發薪日</a:t>
            </a:r>
          </a:p>
          <a:p>
            <a:r>
              <a:rPr lang="zh-TW" altLang="en-US" dirty="0">
                <a:solidFill>
                  <a:srgbClr val="FF6600"/>
                </a:solidFill>
                <a:latin typeface="Adobe 繁黑體 Std B" charset="-120"/>
                <a:ea typeface="Adobe 繁黑體 Std B" charset="-120"/>
              </a:rPr>
              <a:t>2. 固定</a:t>
            </a:r>
            <a:r>
              <a:rPr lang="zh-TW" altLang="en-US" dirty="0">
                <a:solidFill>
                  <a:schemeClr val="bg2"/>
                </a:solidFill>
                <a:latin typeface="Adobe 繁黑體 Std B" charset="-120"/>
                <a:ea typeface="Adobe 繁黑體 Std B" charset="-120"/>
              </a:rPr>
              <a:t>增強</a:t>
            </a:r>
            <a:r>
              <a:rPr lang="zh-TW" altLang="en-US" dirty="0">
                <a:solidFill>
                  <a:srgbClr val="FF6600"/>
                </a:solidFill>
                <a:latin typeface="Adobe 繁黑體 Std B" charset="-120"/>
                <a:ea typeface="Adobe 繁黑體 Std B" charset="-120"/>
              </a:rPr>
              <a:t>次數(每達到...就獎勵)</a:t>
            </a:r>
            <a:r>
              <a:rPr lang="zh-TW" altLang="en-US" dirty="0">
                <a:latin typeface="Adobe 繁黑體 Std B" charset="-120"/>
                <a:ea typeface="Adobe 繁黑體 Std B" charset="-120"/>
              </a:rPr>
              <a:t>賞金獵人</a:t>
            </a:r>
          </a:p>
          <a:p>
            <a:endParaRPr lang="zh-TW" altLang="en-US" dirty="0">
              <a:solidFill>
                <a:srgbClr val="FF6600"/>
              </a:solidFill>
              <a:latin typeface="Adobe 繁黑體 Std B" charset="-120"/>
              <a:ea typeface="Adobe 繁黑體 Std B" charset="-120"/>
            </a:endParaRPr>
          </a:p>
          <a:p>
            <a:r>
              <a:rPr lang="zh-TW" altLang="en-US" dirty="0">
                <a:solidFill>
                  <a:srgbClr val="FF6600"/>
                </a:solidFill>
                <a:latin typeface="Adobe 繁黑體 Std B" charset="-120"/>
                <a:ea typeface="Adobe 繁黑體 Std B" charset="-120"/>
              </a:rPr>
              <a:t>3. 變動</a:t>
            </a:r>
            <a:r>
              <a:rPr lang="zh-TW" altLang="en-US" dirty="0">
                <a:solidFill>
                  <a:schemeClr val="bg2"/>
                </a:solidFill>
                <a:latin typeface="Adobe 繁黑體 Std B" charset="-120"/>
                <a:ea typeface="Adobe 繁黑體 Std B" charset="-120"/>
              </a:rPr>
              <a:t>增強</a:t>
            </a:r>
            <a:r>
              <a:rPr lang="zh-TW" altLang="en-US" dirty="0">
                <a:solidFill>
                  <a:srgbClr val="FF6600"/>
                </a:solidFill>
                <a:latin typeface="Adobe 繁黑體 Std B" charset="-120"/>
                <a:ea typeface="Adobe 繁黑體 Std B" charset="-120"/>
              </a:rPr>
              <a:t>時間(每當天時地利人和...就獎賞)</a:t>
            </a:r>
          </a:p>
          <a:p>
            <a:pPr>
              <a:buFontTx/>
              <a:buNone/>
            </a:pPr>
            <a:r>
              <a:rPr lang="zh-TW" altLang="en-US" dirty="0">
                <a:latin typeface="Adobe 繁黑體 Std B" charset="-120"/>
                <a:ea typeface="Adobe 繁黑體 Std B" charset="-120"/>
              </a:rPr>
              <a:t>          時間隨機，但逢優必賞</a:t>
            </a:r>
          </a:p>
          <a:p>
            <a:r>
              <a:rPr lang="zh-TW" altLang="en-US" dirty="0">
                <a:solidFill>
                  <a:srgbClr val="FF6600"/>
                </a:solidFill>
                <a:latin typeface="Adobe 繁黑體 Std B" charset="-120"/>
                <a:ea typeface="Adobe 繁黑體 Std B" charset="-120"/>
              </a:rPr>
              <a:t>4. 變動</a:t>
            </a:r>
            <a:r>
              <a:rPr lang="zh-TW" altLang="en-US" dirty="0">
                <a:solidFill>
                  <a:schemeClr val="bg2"/>
                </a:solidFill>
                <a:latin typeface="Adobe 繁黑體 Std B" charset="-120"/>
                <a:ea typeface="Adobe 繁黑體 Std B" charset="-120"/>
              </a:rPr>
              <a:t>增強</a:t>
            </a:r>
            <a:r>
              <a:rPr lang="zh-TW" altLang="en-US" dirty="0">
                <a:solidFill>
                  <a:srgbClr val="FF6600"/>
                </a:solidFill>
                <a:latin typeface="Adobe 繁黑體 Std B" charset="-120"/>
                <a:ea typeface="Adobe 繁黑體 Std B" charset="-120"/>
              </a:rPr>
              <a:t>次數(每每表現良好...就可能誇讚)</a:t>
            </a:r>
          </a:p>
          <a:p>
            <a:endParaRPr lang="zh-TW" altLang="en-US" dirty="0">
              <a:solidFill>
                <a:srgbClr val="FF6600"/>
              </a:solidFill>
              <a:latin typeface="Adobe 繁黑體 Std B" charset="-120"/>
              <a:ea typeface="Adobe 繁黑體 Std B" charset="-120"/>
            </a:endParaRPr>
          </a:p>
        </p:txBody>
      </p:sp>
    </p:spTree>
    <p:extLst>
      <p:ext uri="{BB962C8B-B14F-4D97-AF65-F5344CB8AC3E}">
        <p14:creationId xmlns:p14="http://schemas.microsoft.com/office/powerpoint/2010/main" val="1233500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p:txBody>
          <a:bodyPr/>
          <a:lstStyle/>
          <a:p>
            <a:r>
              <a:rPr lang="zh-TW" altLang="en-US">
                <a:latin typeface="Adobe 繁黑體 Std B" charset="-120"/>
                <a:ea typeface="Adobe 繁黑體 Std B" charset="-120"/>
              </a:rPr>
              <a:t>羅賓斯_</a:t>
            </a:r>
            <a:r>
              <a:rPr lang="zh-TW" altLang="en-US">
                <a:solidFill>
                  <a:srgbClr val="FF6600"/>
                </a:solidFill>
                <a:latin typeface="Adobe 繁黑體 Std B" charset="-120"/>
                <a:ea typeface="Adobe 繁黑體 Std B" charset="-120"/>
              </a:rPr>
              <a:t>整合觀點激勵理論</a:t>
            </a:r>
          </a:p>
        </p:txBody>
      </p:sp>
      <p:sp>
        <p:nvSpPr>
          <p:cNvPr id="12291" name="Rectangle 3"/>
          <p:cNvSpPr>
            <a:spLocks noGrp="1" noChangeArrowheads="1"/>
          </p:cNvSpPr>
          <p:nvPr>
            <p:ph type="subTitle" idx="1"/>
          </p:nvPr>
        </p:nvSpPr>
        <p:spPr/>
        <p:txBody>
          <a:bodyPr/>
          <a:lstStyle/>
          <a:p>
            <a:r>
              <a:rPr lang="zh-TW" altLang="en-US">
                <a:ea typeface="Adobe 繁黑體 Std B" charset="-120"/>
              </a:rPr>
              <a:t>相輔相成</a:t>
            </a:r>
          </a:p>
        </p:txBody>
      </p:sp>
    </p:spTree>
    <p:extLst>
      <p:ext uri="{BB962C8B-B14F-4D97-AF65-F5344CB8AC3E}">
        <p14:creationId xmlns:p14="http://schemas.microsoft.com/office/powerpoint/2010/main" val="1178835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zh-TW" altLang="en-US">
                <a:latin typeface="Adobe 繁黑體 Std B" charset="-120"/>
                <a:ea typeface="Adobe 繁黑體 Std B" charset="-120"/>
              </a:rPr>
              <a:t>顧名思義_</a:t>
            </a:r>
            <a:r>
              <a:rPr lang="zh-TW" altLang="en-US">
                <a:solidFill>
                  <a:srgbClr val="FF6600"/>
                </a:solidFill>
                <a:latin typeface="Adobe 繁黑體 Std B" charset="-120"/>
                <a:ea typeface="Adobe 繁黑體 Std B" charset="-120"/>
              </a:rPr>
              <a:t>整合</a:t>
            </a:r>
          </a:p>
        </p:txBody>
      </p:sp>
      <p:sp>
        <p:nvSpPr>
          <p:cNvPr id="13315" name="Rectangle 3"/>
          <p:cNvSpPr>
            <a:spLocks noGrp="1" noChangeArrowheads="1"/>
          </p:cNvSpPr>
          <p:nvPr>
            <p:ph type="body" idx="1"/>
          </p:nvPr>
        </p:nvSpPr>
        <p:spPr>
          <a:xfrm>
            <a:off x="1981200" y="1600200"/>
            <a:ext cx="6705600" cy="5070475"/>
          </a:xfrm>
        </p:spPr>
        <p:txBody>
          <a:bodyPr>
            <a:normAutofit lnSpcReduction="10000"/>
          </a:bodyPr>
          <a:lstStyle/>
          <a:p>
            <a:r>
              <a:rPr lang="zh-TW" altLang="en-US">
                <a:solidFill>
                  <a:srgbClr val="FF6600"/>
                </a:solidFill>
                <a:latin typeface="Adobe 繁黑體 Std B" charset="-120"/>
                <a:ea typeface="Adobe 繁黑體 Std B" charset="-120"/>
              </a:rPr>
              <a:t>學習需要理論</a:t>
            </a:r>
          </a:p>
          <a:p>
            <a:r>
              <a:rPr lang="zh-TW" altLang="en-US" sz="2000">
                <a:latin typeface="Adobe 繁黑體 Std B" charset="-120"/>
                <a:ea typeface="Adobe 繁黑體 Std B" charset="-120"/>
              </a:rPr>
              <a:t>成就需要、權力需要、歸屬需要</a:t>
            </a:r>
          </a:p>
          <a:p>
            <a:r>
              <a:rPr lang="zh-TW" altLang="en-US">
                <a:solidFill>
                  <a:srgbClr val="FF6600"/>
                </a:solidFill>
                <a:latin typeface="Adobe 繁黑體 Std B" charset="-120"/>
                <a:ea typeface="Adobe 繁黑體 Std B" charset="-120"/>
              </a:rPr>
              <a:t>公平理論</a:t>
            </a:r>
          </a:p>
          <a:p>
            <a:r>
              <a:rPr lang="zh-TW" altLang="en-US" sz="2000">
                <a:latin typeface="Adobe 繁黑體 Std B" charset="-120"/>
                <a:ea typeface="Adobe 繁黑體 Std B" charset="-120"/>
              </a:rPr>
              <a:t>投入、報酬、參考對象</a:t>
            </a:r>
          </a:p>
          <a:p>
            <a:r>
              <a:rPr lang="zh-TW" altLang="en-US">
                <a:solidFill>
                  <a:srgbClr val="FF6600"/>
                </a:solidFill>
                <a:latin typeface="Adobe 繁黑體 Std B" charset="-120"/>
                <a:ea typeface="Adobe 繁黑體 Std B" charset="-120"/>
              </a:rPr>
              <a:t>目標設定理論</a:t>
            </a:r>
          </a:p>
          <a:p>
            <a:r>
              <a:rPr lang="zh-TW" altLang="en-US" sz="2000">
                <a:latin typeface="Adobe 繁黑體 Std B" charset="-120"/>
                <a:ea typeface="Adobe 繁黑體 Std B" charset="-120"/>
              </a:rPr>
              <a:t>目標困難度、目標特定性、目標接受度、目標承諾度</a:t>
            </a:r>
          </a:p>
          <a:p>
            <a:r>
              <a:rPr lang="zh-TW" altLang="en-US">
                <a:solidFill>
                  <a:srgbClr val="FF6600"/>
                </a:solidFill>
                <a:latin typeface="Adobe 繁黑體 Std B" charset="-120"/>
                <a:ea typeface="Adobe 繁黑體 Std B" charset="-120"/>
              </a:rPr>
              <a:t>期望理論</a:t>
            </a:r>
          </a:p>
          <a:p>
            <a:r>
              <a:rPr lang="zh-TW" altLang="en-US" sz="2000">
                <a:latin typeface="Adobe 繁黑體 Std B" charset="-120"/>
                <a:ea typeface="Adobe 繁黑體 Std B" charset="-120"/>
              </a:rPr>
              <a:t>努力與績效、績效與報酬、結果的價值</a:t>
            </a:r>
          </a:p>
          <a:p>
            <a:r>
              <a:rPr lang="zh-TW" altLang="en-US">
                <a:solidFill>
                  <a:srgbClr val="FF6600"/>
                </a:solidFill>
                <a:latin typeface="Adobe 繁黑體 Std B" charset="-120"/>
                <a:ea typeface="Adobe 繁黑體 Std B" charset="-120"/>
              </a:rPr>
              <a:t>行為修正理論</a:t>
            </a:r>
          </a:p>
          <a:p>
            <a:r>
              <a:rPr lang="zh-TW" altLang="en-US" sz="2000">
                <a:latin typeface="Adobe 繁黑體 Std B" charset="-120"/>
                <a:ea typeface="Adobe 繁黑體 Std B" charset="-120"/>
              </a:rPr>
              <a:t>正向增強、負向增強、處罰、削弱</a:t>
            </a:r>
          </a:p>
          <a:p>
            <a:endParaRPr lang="zh-TW" altLang="en-US" sz="2000">
              <a:latin typeface="Adobe 繁黑體 Std B" charset="-120"/>
              <a:ea typeface="Adobe 繁黑體 Std B" charset="-120"/>
            </a:endParaRPr>
          </a:p>
          <a:p>
            <a:r>
              <a:rPr lang="zh-TW" altLang="en-US" sz="2000">
                <a:latin typeface="Adobe 繁黑體 Std B" charset="-120"/>
                <a:ea typeface="Adobe 繁黑體 Std B" charset="-120"/>
              </a:rPr>
              <a:t>彼此互補，相輔相成</a:t>
            </a:r>
          </a:p>
          <a:p>
            <a:endParaRPr lang="zh-TW" altLang="en-US" sz="2000">
              <a:solidFill>
                <a:srgbClr val="FF6600"/>
              </a:solidFill>
              <a:latin typeface="Adobe 繁黑體 Std B" charset="-120"/>
              <a:ea typeface="Adobe 繁黑體 Std B" charset="-120"/>
            </a:endParaRPr>
          </a:p>
        </p:txBody>
      </p:sp>
    </p:spTree>
    <p:extLst>
      <p:ext uri="{BB962C8B-B14F-4D97-AF65-F5344CB8AC3E}">
        <p14:creationId xmlns:p14="http://schemas.microsoft.com/office/powerpoint/2010/main" val="897568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zh-TW" altLang="en-US">
                <a:solidFill>
                  <a:srgbClr val="FF6600"/>
                </a:solidFill>
                <a:ea typeface="Adobe 繁黑體 Std B" charset="-120"/>
              </a:rPr>
              <a:t>個人努力</a:t>
            </a:r>
            <a:r>
              <a:rPr lang="zh-TW" altLang="en-US">
                <a:ea typeface="Adobe 繁黑體 Std B" charset="-120"/>
              </a:rPr>
              <a:t>出發，達到</a:t>
            </a:r>
            <a:r>
              <a:rPr lang="zh-TW" altLang="en-US">
                <a:solidFill>
                  <a:srgbClr val="FF6600"/>
                </a:solidFill>
                <a:ea typeface="Adobe 繁黑體 Std B" charset="-120"/>
              </a:rPr>
              <a:t>個人目標</a:t>
            </a:r>
          </a:p>
        </p:txBody>
      </p:sp>
      <p:sp>
        <p:nvSpPr>
          <p:cNvPr id="14339" name="Rectangle 3"/>
          <p:cNvSpPr>
            <a:spLocks noGrp="1" noChangeArrowheads="1"/>
          </p:cNvSpPr>
          <p:nvPr>
            <p:ph type="body" idx="1"/>
          </p:nvPr>
        </p:nvSpPr>
        <p:spPr/>
        <p:txBody>
          <a:bodyPr>
            <a:normAutofit fontScale="92500" lnSpcReduction="20000"/>
          </a:bodyPr>
          <a:lstStyle/>
          <a:p>
            <a:r>
              <a:rPr lang="zh-TW" altLang="en-US">
                <a:ea typeface="Adobe 繁黑體 Std B" charset="-120"/>
              </a:rPr>
              <a:t>總而言之，裡頭最重要的兩點就是在足以</a:t>
            </a:r>
            <a:r>
              <a:rPr lang="zh-TW" altLang="en-US">
                <a:solidFill>
                  <a:srgbClr val="FF6600"/>
                </a:solidFill>
                <a:ea typeface="Adobe 繁黑體 Std B" charset="-120"/>
              </a:rPr>
              <a:t>滿足員工高度精神成就</a:t>
            </a:r>
            <a:r>
              <a:rPr lang="zh-TW" altLang="en-US">
                <a:ea typeface="Adobe 繁黑體 Std B" charset="-120"/>
              </a:rPr>
              <a:t>或是</a:t>
            </a:r>
            <a:r>
              <a:rPr lang="zh-TW" altLang="en-US">
                <a:solidFill>
                  <a:srgbClr val="00CC00"/>
                </a:solidFill>
                <a:ea typeface="Adobe 繁黑體 Std B" charset="-120"/>
              </a:rPr>
              <a:t>足夠適當的報酬</a:t>
            </a:r>
            <a:r>
              <a:rPr lang="zh-TW" altLang="en-US">
                <a:ea typeface="Adobe 繁黑體 Std B" charset="-120"/>
              </a:rPr>
              <a:t>之下，佐以</a:t>
            </a:r>
            <a:r>
              <a:rPr lang="zh-TW" altLang="en-US">
                <a:solidFill>
                  <a:srgbClr val="FF6600"/>
                </a:solidFill>
                <a:ea typeface="Adobe 繁黑體 Std B" charset="-120"/>
              </a:rPr>
              <a:t>高複雜度任務</a:t>
            </a:r>
            <a:r>
              <a:rPr lang="zh-TW" altLang="en-US">
                <a:ea typeface="Adobe 繁黑體 Std B" charset="-120"/>
              </a:rPr>
              <a:t>與</a:t>
            </a:r>
            <a:r>
              <a:rPr lang="zh-TW" altLang="en-US">
                <a:solidFill>
                  <a:srgbClr val="00CC00"/>
                </a:solidFill>
                <a:ea typeface="Adobe 繁黑體 Std B" charset="-120"/>
              </a:rPr>
              <a:t>同事間公平合理的評價</a:t>
            </a:r>
          </a:p>
          <a:p>
            <a:endParaRPr lang="zh-TW" altLang="en-US">
              <a:solidFill>
                <a:srgbClr val="FF6600"/>
              </a:solidFill>
              <a:ea typeface="Adobe 繁黑體 Std B" charset="-120"/>
            </a:endParaRPr>
          </a:p>
          <a:p>
            <a:endParaRPr lang="zh-TW" altLang="en-US">
              <a:solidFill>
                <a:srgbClr val="FF6600"/>
              </a:solidFill>
              <a:ea typeface="Adobe 繁黑體 Std B" charset="-120"/>
            </a:endParaRPr>
          </a:p>
          <a:p>
            <a:r>
              <a:rPr lang="zh-TW" altLang="en-US">
                <a:ea typeface="Adobe 繁黑體 Std B" charset="-120"/>
              </a:rPr>
              <a:t>此模型相對適用於</a:t>
            </a:r>
            <a:r>
              <a:rPr lang="zh-TW" altLang="en-US">
                <a:solidFill>
                  <a:srgbClr val="FF3300"/>
                </a:solidFill>
                <a:ea typeface="Adobe 繁黑體 Std B" charset="-120"/>
              </a:rPr>
              <a:t>挑戰者級別</a:t>
            </a:r>
            <a:r>
              <a:rPr lang="zh-TW" altLang="en-US">
                <a:ea typeface="Adobe 繁黑體 Std B" charset="-120"/>
              </a:rPr>
              <a:t>的員工</a:t>
            </a:r>
          </a:p>
          <a:p>
            <a:endParaRPr lang="zh-TW" altLang="en-US">
              <a:ea typeface="Adobe 繁黑體 Std B" charset="-120"/>
            </a:endParaRPr>
          </a:p>
          <a:p>
            <a:r>
              <a:rPr lang="zh-TW" altLang="en-US">
                <a:ea typeface="Adobe 繁黑體 Std B" charset="-120"/>
              </a:rPr>
              <a:t>例如 :  有遠大的抱負卻沒地方一展長才的人、不為區區五斗米折腰的高度成就需要者...等等</a:t>
            </a:r>
          </a:p>
        </p:txBody>
      </p:sp>
    </p:spTree>
    <p:extLst>
      <p:ext uri="{BB962C8B-B14F-4D97-AF65-F5344CB8AC3E}">
        <p14:creationId xmlns:p14="http://schemas.microsoft.com/office/powerpoint/2010/main" val="11638242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zh-TW" altLang="en-US">
                <a:ea typeface="Adobe 繁黑體 Std B" charset="-120"/>
              </a:rPr>
              <a:t>有遠大的抱負卻沒地方一展長才的人</a:t>
            </a:r>
          </a:p>
        </p:txBody>
      </p:sp>
      <p:sp>
        <p:nvSpPr>
          <p:cNvPr id="15363" name="Rectangle 3"/>
          <p:cNvSpPr>
            <a:spLocks noGrp="1" noChangeArrowheads="1"/>
          </p:cNvSpPr>
          <p:nvPr>
            <p:ph type="body" idx="1"/>
          </p:nvPr>
        </p:nvSpPr>
        <p:spPr/>
        <p:txBody>
          <a:bodyPr/>
          <a:lstStyle/>
          <a:p>
            <a:r>
              <a:rPr lang="zh-TW" altLang="en-US">
                <a:latin typeface="Adobe 繁黑體 Std B" charset="-120"/>
                <a:ea typeface="Adobe 繁黑體 Std B" charset="-120"/>
              </a:rPr>
              <a:t>例如 : </a:t>
            </a:r>
          </a:p>
        </p:txBody>
      </p:sp>
      <p:pic>
        <p:nvPicPr>
          <p:cNvPr id="15364" name="Picture 4" descr="28393a2054c8c2d32e8423ad5ee36fc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2376488"/>
            <a:ext cx="5899150"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86058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zh-TW" altLang="en-US">
                <a:ea typeface="Adobe 繁黑體 Std B" charset="-120"/>
              </a:rPr>
              <a:t>高度成就需要者</a:t>
            </a:r>
          </a:p>
        </p:txBody>
      </p:sp>
      <p:sp>
        <p:nvSpPr>
          <p:cNvPr id="16387" name="Rectangle 3"/>
          <p:cNvSpPr>
            <a:spLocks noGrp="1" noChangeArrowheads="1"/>
          </p:cNvSpPr>
          <p:nvPr>
            <p:ph type="body" idx="1"/>
          </p:nvPr>
        </p:nvSpPr>
        <p:spPr/>
        <p:txBody>
          <a:bodyPr/>
          <a:lstStyle/>
          <a:p>
            <a:r>
              <a:rPr lang="zh-TW" altLang="en-US">
                <a:latin typeface="Adobe 繁黑體 Std B" charset="-120"/>
                <a:ea typeface="Adobe 繁黑體 Std B" charset="-120"/>
              </a:rPr>
              <a:t>例如 : </a:t>
            </a:r>
          </a:p>
        </p:txBody>
      </p:sp>
      <p:pic>
        <p:nvPicPr>
          <p:cNvPr id="16388" name="Picture 4" descr="下載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9213" y="4195763"/>
            <a:ext cx="1412875"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719a5e44jw1elwqmrh5qnj20i20dc76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205038"/>
            <a:ext cx="5402263"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7836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914400" lvl="1" indent="-457200"/>
            <a:r>
              <a:rPr lang="en-US" altLang="zh-TW" sz="3200" dirty="0" smtClean="0">
                <a:solidFill>
                  <a:srgbClr val="996633"/>
                </a:solidFill>
                <a:latin typeface="新細明體" panose="02020500000000000000" pitchFamily="18" charset="-120"/>
                <a:ea typeface="新細明體" panose="02020500000000000000" pitchFamily="18" charset="-120"/>
              </a:rPr>
              <a:t>9.2.1</a:t>
            </a:r>
            <a:r>
              <a:rPr lang="zh-TW" altLang="en-US" sz="3200" dirty="0" smtClean="0">
                <a:solidFill>
                  <a:srgbClr val="996633"/>
                </a:solidFill>
                <a:latin typeface="新細明體" panose="02020500000000000000" pitchFamily="18" charset="-120"/>
                <a:ea typeface="新細明體" panose="02020500000000000000" pitchFamily="18" charset="-120"/>
              </a:rPr>
              <a:t>馬斯洛的需要層級理論</a:t>
            </a:r>
            <a:endParaRPr lang="en-US" altLang="zh-TW" sz="3200" dirty="0" smtClean="0">
              <a:solidFill>
                <a:srgbClr val="996633"/>
              </a:solidFill>
              <a:latin typeface="新細明體" panose="02020500000000000000" pitchFamily="18" charset="-120"/>
              <a:ea typeface="新細明體" panose="02020500000000000000" pitchFamily="18" charset="-120"/>
            </a:endParaRPr>
          </a:p>
        </p:txBody>
      </p:sp>
      <p:sp>
        <p:nvSpPr>
          <p:cNvPr id="3" name="內容版面配置區 2"/>
          <p:cNvSpPr>
            <a:spLocks noGrp="1"/>
          </p:cNvSpPr>
          <p:nvPr>
            <p:ph idx="1"/>
          </p:nvPr>
        </p:nvSpPr>
        <p:spPr>
          <a:xfrm>
            <a:off x="1435608" y="1447800"/>
            <a:ext cx="7498080" cy="5410200"/>
          </a:xfrm>
        </p:spPr>
        <p:txBody>
          <a:bodyPr>
            <a:normAutofit/>
          </a:bodyPr>
          <a:lstStyle/>
          <a:p>
            <a:r>
              <a:rPr lang="zh-TW" altLang="en-US" sz="2800" dirty="0" smtClean="0"/>
              <a:t>人類所有行為都是為了滿足其需要，商業活動和組織行為背後都有其所要滿足的需求。</a:t>
            </a:r>
            <a:endParaRPr lang="en-US" altLang="zh-TW" sz="2800" dirty="0" smtClean="0"/>
          </a:p>
          <a:p>
            <a:pPr marL="82296" indent="0">
              <a:buNone/>
            </a:pPr>
            <a:r>
              <a:rPr lang="zh-TW" altLang="en-US" sz="2800" dirty="0" smtClean="0"/>
              <a:t>   </a:t>
            </a:r>
            <a:endParaRPr lang="en-US" altLang="zh-TW" sz="2800" dirty="0" smtClean="0"/>
          </a:p>
          <a:p>
            <a:pPr marL="82296" indent="0">
              <a:buNone/>
            </a:pPr>
            <a:r>
              <a:rPr lang="zh-TW" altLang="en-US" sz="2800" dirty="0"/>
              <a:t> </a:t>
            </a:r>
            <a:r>
              <a:rPr lang="zh-TW" altLang="en-US" sz="2800" dirty="0" smtClean="0"/>
              <a:t>  馬斯洛需要層級理論主張以下三大重點</a:t>
            </a:r>
            <a:endParaRPr lang="en-US" altLang="zh-TW" sz="2800" dirty="0" smtClean="0"/>
          </a:p>
          <a:p>
            <a:pPr marL="596646" indent="-514350">
              <a:buFont typeface="+mj-lt"/>
              <a:buAutoNum type="arabicPeriod"/>
            </a:pPr>
            <a:r>
              <a:rPr lang="zh-TW" altLang="en-US" sz="2800" dirty="0"/>
              <a:t>人類的需要可</a:t>
            </a:r>
            <a:r>
              <a:rPr lang="zh-TW" altLang="en-US" sz="2800" dirty="0" smtClean="0"/>
              <a:t>分為</a:t>
            </a:r>
            <a:r>
              <a:rPr lang="zh-TW" altLang="en-US" sz="2800" dirty="0" smtClean="0">
                <a:solidFill>
                  <a:srgbClr val="FF0000"/>
                </a:solidFill>
              </a:rPr>
              <a:t>生理</a:t>
            </a:r>
            <a:r>
              <a:rPr lang="zh-TW" altLang="en-US" sz="2800" dirty="0" smtClean="0"/>
              <a:t>需要、</a:t>
            </a:r>
            <a:r>
              <a:rPr lang="zh-TW" altLang="en-US" sz="2800" dirty="0" smtClean="0">
                <a:solidFill>
                  <a:srgbClr val="FF0000"/>
                </a:solidFill>
              </a:rPr>
              <a:t>安全</a:t>
            </a:r>
            <a:r>
              <a:rPr lang="zh-TW" altLang="en-US" sz="2800" dirty="0" smtClean="0"/>
              <a:t>、</a:t>
            </a:r>
            <a:r>
              <a:rPr lang="zh-TW" altLang="en-US" sz="2800" dirty="0" smtClean="0">
                <a:solidFill>
                  <a:srgbClr val="FF0000"/>
                </a:solidFill>
              </a:rPr>
              <a:t>社會</a:t>
            </a:r>
            <a:r>
              <a:rPr lang="zh-TW" altLang="en-US" sz="2800" dirty="0" smtClean="0"/>
              <a:t>、</a:t>
            </a:r>
            <a:r>
              <a:rPr lang="zh-TW" altLang="en-US" sz="2800" dirty="0" smtClean="0">
                <a:solidFill>
                  <a:srgbClr val="FF0000"/>
                </a:solidFill>
              </a:rPr>
              <a:t>自尊與他尊、自我實現</a:t>
            </a:r>
            <a:r>
              <a:rPr lang="zh-TW" altLang="en-US" sz="2800" dirty="0" smtClean="0"/>
              <a:t>等</a:t>
            </a:r>
            <a:r>
              <a:rPr lang="en-US" altLang="zh-TW" sz="2800" dirty="0" smtClean="0"/>
              <a:t>…</a:t>
            </a:r>
            <a:r>
              <a:rPr lang="zh-TW" altLang="en-US" sz="2800" dirty="0" smtClean="0"/>
              <a:t>五大類需要</a:t>
            </a:r>
            <a:endParaRPr lang="en-US" altLang="zh-TW" sz="2800" dirty="0" smtClean="0"/>
          </a:p>
          <a:p>
            <a:pPr marL="596646" indent="-514350">
              <a:buFont typeface="+mj-lt"/>
              <a:buAutoNum type="arabicPeriod"/>
            </a:pPr>
            <a:r>
              <a:rPr lang="zh-TW" altLang="en-US" sz="2800" dirty="0" smtClean="0"/>
              <a:t>這些需要都有優先順序，</a:t>
            </a:r>
            <a:r>
              <a:rPr lang="zh-TW" altLang="en-US" sz="2800" dirty="0" smtClean="0">
                <a:solidFill>
                  <a:srgbClr val="FF0000"/>
                </a:solidFill>
              </a:rPr>
              <a:t>低層次的必先獲得滿足</a:t>
            </a:r>
            <a:r>
              <a:rPr lang="zh-TW" altLang="en-US" sz="2800" dirty="0" smtClean="0"/>
              <a:t>，當某層次獲得大致的滿足下一層次的需要則變成了主要的激勵力量</a:t>
            </a:r>
            <a:r>
              <a:rPr lang="en-US" altLang="zh-TW" sz="2800" dirty="0" smtClean="0"/>
              <a:t>!</a:t>
            </a:r>
          </a:p>
          <a:p>
            <a:pPr marL="596646" indent="-514350">
              <a:buFont typeface="+mj-lt"/>
              <a:buAutoNum type="arabicPeriod"/>
            </a:pPr>
            <a:r>
              <a:rPr lang="zh-TW" altLang="en-US" sz="2800" dirty="0">
                <a:solidFill>
                  <a:srgbClr val="FF0000"/>
                </a:solidFill>
              </a:rPr>
              <a:t>低層次</a:t>
            </a:r>
            <a:r>
              <a:rPr lang="zh-TW" altLang="en-US" sz="2800" dirty="0"/>
              <a:t>的需要</a:t>
            </a:r>
            <a:r>
              <a:rPr lang="zh-TW" altLang="en-US" sz="2800" dirty="0">
                <a:solidFill>
                  <a:srgbClr val="FF0000"/>
                </a:solidFill>
              </a:rPr>
              <a:t>較為</a:t>
            </a:r>
            <a:r>
              <a:rPr lang="zh-TW" altLang="en-US" sz="2800" dirty="0" smtClean="0">
                <a:solidFill>
                  <a:srgbClr val="FF0000"/>
                </a:solidFill>
              </a:rPr>
              <a:t>優先且比較好達到</a:t>
            </a:r>
            <a:r>
              <a:rPr lang="zh-TW" altLang="en-US" sz="2800" dirty="0" smtClean="0"/>
              <a:t>，</a:t>
            </a:r>
            <a:r>
              <a:rPr lang="zh-TW" altLang="en-US" sz="2800" dirty="0" smtClean="0">
                <a:solidFill>
                  <a:srgbClr val="FF0000"/>
                </a:solidFill>
              </a:rPr>
              <a:t>高層次</a:t>
            </a:r>
            <a:r>
              <a:rPr lang="zh-TW" altLang="en-US" sz="2800" dirty="0" smtClean="0"/>
              <a:t>的需要</a:t>
            </a:r>
            <a:r>
              <a:rPr lang="zh-TW" altLang="en-US" sz="2800" dirty="0" smtClean="0">
                <a:solidFill>
                  <a:srgbClr val="FF0000"/>
                </a:solidFill>
              </a:rPr>
              <a:t>較不優先也不好達到。</a:t>
            </a:r>
            <a:endParaRPr lang="zh-TW" altLang="en-US" sz="2800" dirty="0">
              <a:solidFill>
                <a:srgbClr val="FF0000"/>
              </a:solidFill>
            </a:endParaRPr>
          </a:p>
        </p:txBody>
      </p:sp>
    </p:spTree>
    <p:extLst>
      <p:ext uri="{BB962C8B-B14F-4D97-AF65-F5344CB8AC3E}">
        <p14:creationId xmlns:p14="http://schemas.microsoft.com/office/powerpoint/2010/main" val="995378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zh-TW" altLang="en-US">
                <a:ea typeface="Adobe 繁黑體 Std B" charset="-120"/>
              </a:rPr>
              <a:t>一個願打一個願挨__整合激勵</a:t>
            </a:r>
          </a:p>
        </p:txBody>
      </p:sp>
      <p:sp>
        <p:nvSpPr>
          <p:cNvPr id="17411" name="Rectangle 3"/>
          <p:cNvSpPr>
            <a:spLocks noGrp="1" noChangeArrowheads="1"/>
          </p:cNvSpPr>
          <p:nvPr>
            <p:ph type="body" idx="1"/>
          </p:nvPr>
        </p:nvSpPr>
        <p:spPr/>
        <p:txBody>
          <a:bodyPr/>
          <a:lstStyle/>
          <a:p>
            <a:r>
              <a:rPr lang="zh-TW" altLang="en-US" dirty="0">
                <a:ea typeface="Adobe 繁黑體 Std B" charset="-120"/>
              </a:rPr>
              <a:t>不懂的地方可以再去請教蟹老闆，</a:t>
            </a:r>
            <a:r>
              <a:rPr lang="zh-TW" altLang="en-US" dirty="0" smtClean="0">
                <a:ea typeface="Adobe 繁黑體 Std B" charset="-120"/>
              </a:rPr>
              <a:t>運籌帷幄的蟹老闆，可說是整合激勵界的翹楚</a:t>
            </a:r>
            <a:endParaRPr lang="zh-TW" altLang="en-US" dirty="0">
              <a:ea typeface="Adobe 繁黑體 Std B" charset="-120"/>
            </a:endParaRPr>
          </a:p>
        </p:txBody>
      </p:sp>
      <p:pic>
        <p:nvPicPr>
          <p:cNvPr id="17412" name="Picture 4" descr="Tumblr_m7p0smJyw71r5ykii-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614654"/>
            <a:ext cx="3875491" cy="2910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1" y="2974092"/>
            <a:ext cx="2862783" cy="355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5835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1" algn="l" rtl="0">
              <a:spcBef>
                <a:spcPct val="0"/>
              </a:spcBef>
            </a:pPr>
            <a:r>
              <a:rPr lang="zh-TW" altLang="en-US" sz="3200" dirty="0" smtClean="0">
                <a:solidFill>
                  <a:srgbClr val="996633"/>
                </a:solidFill>
                <a:latin typeface="新細明體" panose="02020500000000000000" pitchFamily="18" charset="-120"/>
                <a:ea typeface="新細明體" panose="02020500000000000000" pitchFamily="18" charset="-120"/>
              </a:rPr>
              <a:t>    </a:t>
            </a:r>
            <a:r>
              <a:rPr lang="en-US" altLang="zh-TW" sz="3200" dirty="0" smtClean="0">
                <a:solidFill>
                  <a:srgbClr val="996633"/>
                </a:solidFill>
                <a:latin typeface="新細明體" panose="02020500000000000000" pitchFamily="18" charset="-120"/>
                <a:ea typeface="新細明體" panose="02020500000000000000" pitchFamily="18" charset="-120"/>
              </a:rPr>
              <a:t>9.2.2</a:t>
            </a:r>
            <a:r>
              <a:rPr lang="zh-TW" altLang="en-US" sz="3200" dirty="0" smtClean="0">
                <a:solidFill>
                  <a:srgbClr val="996633"/>
                </a:solidFill>
                <a:latin typeface="新細明體" panose="02020500000000000000" pitchFamily="18" charset="-120"/>
                <a:ea typeface="新細明體" panose="02020500000000000000" pitchFamily="18" charset="-120"/>
              </a:rPr>
              <a:t> 麥克里高的</a:t>
            </a:r>
            <a:r>
              <a:rPr lang="en-US" altLang="zh-TW" sz="3200" dirty="0" smtClean="0">
                <a:solidFill>
                  <a:srgbClr val="996633"/>
                </a:solidFill>
                <a:latin typeface="新細明體" panose="02020500000000000000" pitchFamily="18" charset="-120"/>
                <a:ea typeface="新細明體" panose="02020500000000000000" pitchFamily="18" charset="-120"/>
              </a:rPr>
              <a:t>X</a:t>
            </a:r>
            <a:r>
              <a:rPr lang="zh-TW" altLang="en-US" sz="3200" dirty="0" smtClean="0">
                <a:solidFill>
                  <a:srgbClr val="996633"/>
                </a:solidFill>
                <a:latin typeface="新細明體" panose="02020500000000000000" pitchFamily="18" charset="-120"/>
                <a:ea typeface="新細明體" panose="02020500000000000000" pitchFamily="18" charset="-120"/>
              </a:rPr>
              <a:t>理論和</a:t>
            </a:r>
            <a:r>
              <a:rPr lang="en-US" altLang="zh-TW" sz="3200" dirty="0" smtClean="0">
                <a:solidFill>
                  <a:srgbClr val="996633"/>
                </a:solidFill>
                <a:latin typeface="新細明體" panose="02020500000000000000" pitchFamily="18" charset="-120"/>
                <a:ea typeface="新細明體" panose="02020500000000000000" pitchFamily="18" charset="-120"/>
              </a:rPr>
              <a:t>Y</a:t>
            </a:r>
            <a:r>
              <a:rPr lang="zh-TW" altLang="en-US" sz="3200" dirty="0" smtClean="0">
                <a:solidFill>
                  <a:srgbClr val="996633"/>
                </a:solidFill>
                <a:latin typeface="新細明體" panose="02020500000000000000" pitchFamily="18" charset="-120"/>
                <a:ea typeface="新細明體" panose="02020500000000000000" pitchFamily="18" charset="-120"/>
              </a:rPr>
              <a:t>理論</a:t>
            </a:r>
            <a:r>
              <a:rPr lang="en-US" altLang="zh-TW" sz="3200" dirty="0" smtClean="0">
                <a:latin typeface="+mn-ea"/>
              </a:rPr>
              <a:t/>
            </a:r>
            <a:br>
              <a:rPr lang="en-US" altLang="zh-TW" sz="3200" dirty="0" smtClean="0">
                <a:latin typeface="+mn-ea"/>
              </a:rPr>
            </a:br>
            <a:endParaRPr lang="zh-TW" altLang="en-US" sz="3200" dirty="0">
              <a:solidFill>
                <a:srgbClr val="996633"/>
              </a:solidFill>
              <a:latin typeface="新細明體" panose="02020500000000000000" pitchFamily="18" charset="-120"/>
              <a:ea typeface="新細明體" panose="02020500000000000000" pitchFamily="18" charset="-120"/>
            </a:endParaRPr>
          </a:p>
        </p:txBody>
      </p:sp>
      <p:sp>
        <p:nvSpPr>
          <p:cNvPr id="3" name="內容版面配置區 2"/>
          <p:cNvSpPr>
            <a:spLocks noGrp="1"/>
          </p:cNvSpPr>
          <p:nvPr>
            <p:ph idx="1"/>
          </p:nvPr>
        </p:nvSpPr>
        <p:spPr/>
        <p:txBody>
          <a:bodyPr>
            <a:normAutofit/>
          </a:bodyPr>
          <a:lstStyle/>
          <a:p>
            <a:pPr marL="82296" indent="0">
              <a:buNone/>
            </a:pPr>
            <a:r>
              <a:rPr lang="zh-TW" altLang="en-US" sz="2800" dirty="0">
                <a:latin typeface="+mn-ea"/>
              </a:rPr>
              <a:t>麥克里</a:t>
            </a:r>
            <a:r>
              <a:rPr lang="zh-TW" altLang="en-US" sz="2800" dirty="0" smtClean="0">
                <a:latin typeface="+mn-ea"/>
              </a:rPr>
              <a:t>高認為不同的人性假設會導致不同的管理行為，對人性採</a:t>
            </a:r>
            <a:r>
              <a:rPr lang="zh-TW" altLang="en-US" sz="2800" dirty="0" smtClean="0">
                <a:solidFill>
                  <a:srgbClr val="FF0000"/>
                </a:solidFill>
                <a:latin typeface="+mn-ea"/>
              </a:rPr>
              <a:t>負面觀點稱</a:t>
            </a:r>
            <a:r>
              <a:rPr lang="en-US" altLang="zh-TW" sz="2800" dirty="0" smtClean="0">
                <a:solidFill>
                  <a:srgbClr val="FF0000"/>
                </a:solidFill>
                <a:latin typeface="+mn-ea"/>
              </a:rPr>
              <a:t>X</a:t>
            </a:r>
            <a:r>
              <a:rPr lang="zh-TW" altLang="en-US" sz="2800" dirty="0" smtClean="0">
                <a:solidFill>
                  <a:srgbClr val="FF0000"/>
                </a:solidFill>
                <a:latin typeface="+mn-ea"/>
              </a:rPr>
              <a:t>理論</a:t>
            </a:r>
            <a:r>
              <a:rPr lang="zh-TW" altLang="en-US" sz="2800" dirty="0" smtClean="0">
                <a:latin typeface="+mn-ea"/>
              </a:rPr>
              <a:t>，採</a:t>
            </a:r>
            <a:r>
              <a:rPr lang="zh-TW" altLang="en-US" sz="2800" dirty="0" smtClean="0">
                <a:solidFill>
                  <a:srgbClr val="FF0000"/>
                </a:solidFill>
                <a:latin typeface="+mn-ea"/>
              </a:rPr>
              <a:t>正面觀點則稱</a:t>
            </a:r>
            <a:r>
              <a:rPr lang="en-US" altLang="zh-TW" sz="2800" dirty="0" smtClean="0">
                <a:solidFill>
                  <a:srgbClr val="FF0000"/>
                </a:solidFill>
                <a:latin typeface="+mn-ea"/>
              </a:rPr>
              <a:t>Y</a:t>
            </a:r>
            <a:r>
              <a:rPr lang="zh-TW" altLang="en-US" sz="2800" dirty="0" smtClean="0">
                <a:solidFill>
                  <a:srgbClr val="FF0000"/>
                </a:solidFill>
                <a:latin typeface="+mn-ea"/>
              </a:rPr>
              <a:t>理論</a:t>
            </a:r>
            <a:r>
              <a:rPr lang="zh-TW" altLang="en-US" sz="2800" dirty="0" smtClean="0">
                <a:latin typeface="+mn-ea"/>
              </a:rPr>
              <a:t>。</a:t>
            </a:r>
            <a:endParaRPr lang="en-US" altLang="zh-TW" sz="2800" dirty="0" smtClean="0">
              <a:latin typeface="+mn-ea"/>
            </a:endParaRPr>
          </a:p>
          <a:p>
            <a:pPr marL="82296" indent="0">
              <a:buNone/>
            </a:pPr>
            <a:endParaRPr lang="en-US" altLang="zh-TW" sz="2800" dirty="0" smtClean="0">
              <a:latin typeface="+mn-ea"/>
            </a:endParaRPr>
          </a:p>
          <a:p>
            <a:pPr marL="82296" indent="0">
              <a:buNone/>
            </a:pPr>
            <a:r>
              <a:rPr lang="zh-TW" altLang="en-US" sz="2800" dirty="0" smtClean="0">
                <a:latin typeface="+mn-ea"/>
              </a:rPr>
              <a:t>採</a:t>
            </a:r>
            <a:r>
              <a:rPr lang="en-US" altLang="zh-TW" sz="2800" dirty="0" smtClean="0">
                <a:solidFill>
                  <a:srgbClr val="FF0000"/>
                </a:solidFill>
                <a:latin typeface="+mn-ea"/>
              </a:rPr>
              <a:t>X</a:t>
            </a:r>
            <a:r>
              <a:rPr lang="zh-TW" altLang="en-US" sz="2800" dirty="0" smtClean="0">
                <a:solidFill>
                  <a:srgbClr val="FF0000"/>
                </a:solidFill>
                <a:latin typeface="+mn-ea"/>
              </a:rPr>
              <a:t>理論的管理者</a:t>
            </a:r>
            <a:r>
              <a:rPr lang="zh-TW" altLang="en-US" sz="2800" dirty="0" smtClean="0">
                <a:latin typeface="+mn-ea"/>
              </a:rPr>
              <a:t>相信</a:t>
            </a:r>
            <a:r>
              <a:rPr lang="en-US" altLang="zh-TW" sz="2800" dirty="0" smtClean="0">
                <a:latin typeface="+mn-ea"/>
              </a:rPr>
              <a:t>:</a:t>
            </a:r>
          </a:p>
          <a:p>
            <a:pPr marL="82296" indent="0">
              <a:buNone/>
            </a:pPr>
            <a:endParaRPr lang="en-US" altLang="zh-TW" sz="2800" dirty="0">
              <a:latin typeface="+mn-ea"/>
            </a:endParaRPr>
          </a:p>
          <a:p>
            <a:pPr marL="82296" indent="0">
              <a:buNone/>
            </a:pPr>
            <a:endParaRPr lang="zh-TW" altLang="en-US" sz="2800" dirty="0">
              <a:latin typeface="+mn-ea"/>
            </a:endParaRPr>
          </a:p>
        </p:txBody>
      </p:sp>
      <p:sp>
        <p:nvSpPr>
          <p:cNvPr id="4" name="圓角矩形 3"/>
          <p:cNvSpPr/>
          <p:nvPr/>
        </p:nvSpPr>
        <p:spPr>
          <a:xfrm>
            <a:off x="1161939" y="4365104"/>
            <a:ext cx="1368152"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員工不喜歡工作，所以會避免</a:t>
            </a:r>
            <a:endParaRPr lang="zh-TW" altLang="en-US" dirty="0"/>
          </a:p>
        </p:txBody>
      </p:sp>
      <p:sp>
        <p:nvSpPr>
          <p:cNvPr id="5" name="圓角矩形 4"/>
          <p:cNvSpPr/>
          <p:nvPr/>
        </p:nvSpPr>
        <p:spPr>
          <a:xfrm>
            <a:off x="3203848" y="4365104"/>
            <a:ext cx="1368152"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員工不喜歡工作，所以必須採用強迫或處罰來達到目標</a:t>
            </a:r>
            <a:endParaRPr lang="zh-TW" altLang="en-US" dirty="0"/>
          </a:p>
        </p:txBody>
      </p:sp>
      <p:sp>
        <p:nvSpPr>
          <p:cNvPr id="6" name="圓角矩形 5"/>
          <p:cNvSpPr/>
          <p:nvPr/>
        </p:nvSpPr>
        <p:spPr>
          <a:xfrm>
            <a:off x="5223482" y="4351758"/>
            <a:ext cx="1368152" cy="188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員工會逃避責任，所以應該採用正確的管理方式</a:t>
            </a:r>
            <a:endParaRPr lang="zh-TW" altLang="en-US" dirty="0"/>
          </a:p>
        </p:txBody>
      </p:sp>
      <p:sp>
        <p:nvSpPr>
          <p:cNvPr id="7" name="圓角矩形 6"/>
          <p:cNvSpPr/>
          <p:nvPr/>
        </p:nvSpPr>
        <p:spPr>
          <a:xfrm>
            <a:off x="7308304" y="4351759"/>
            <a:ext cx="1368152" cy="1885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大多人會認為安全是最重要的，因而缺乏野心</a:t>
            </a:r>
            <a:endParaRPr lang="zh-TW" altLang="en-US" dirty="0"/>
          </a:p>
        </p:txBody>
      </p:sp>
      <p:sp>
        <p:nvSpPr>
          <p:cNvPr id="8" name="向右箭號 7"/>
          <p:cNvSpPr/>
          <p:nvPr/>
        </p:nvSpPr>
        <p:spPr>
          <a:xfrm>
            <a:off x="2643237" y="4957167"/>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右箭號 9"/>
          <p:cNvSpPr/>
          <p:nvPr/>
        </p:nvSpPr>
        <p:spPr>
          <a:xfrm>
            <a:off x="6837932" y="4987627"/>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向右箭號 10"/>
          <p:cNvSpPr/>
          <p:nvPr/>
        </p:nvSpPr>
        <p:spPr>
          <a:xfrm>
            <a:off x="4716016" y="4953161"/>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51648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638"/>
            <a:ext cx="7498080" cy="1138138"/>
          </a:xfrm>
        </p:spPr>
        <p:txBody>
          <a:bodyPr/>
          <a:lstStyle/>
          <a:p>
            <a:pPr marL="82296" lvl="0">
              <a:spcBef>
                <a:spcPts val="600"/>
              </a:spcBef>
            </a:pPr>
            <a:r>
              <a:rPr lang="zh-TW" altLang="en-US" sz="2800" dirty="0" smtClean="0">
                <a:solidFill>
                  <a:prstClr val="black"/>
                </a:solidFill>
                <a:effectLst/>
                <a:latin typeface="微軟正黑體"/>
                <a:cs typeface="+mn-cs"/>
              </a:rPr>
              <a:t>採</a:t>
            </a:r>
            <a:r>
              <a:rPr lang="en-US" altLang="zh-TW" sz="2800" dirty="0" smtClean="0">
                <a:solidFill>
                  <a:srgbClr val="FF0000"/>
                </a:solidFill>
                <a:effectLst/>
                <a:latin typeface="微軟正黑體"/>
                <a:cs typeface="+mn-cs"/>
              </a:rPr>
              <a:t>Y</a:t>
            </a:r>
            <a:r>
              <a:rPr lang="zh-TW" altLang="en-US" sz="2800" dirty="0" smtClean="0">
                <a:solidFill>
                  <a:srgbClr val="FF0000"/>
                </a:solidFill>
                <a:effectLst/>
                <a:latin typeface="微軟正黑體"/>
                <a:cs typeface="+mn-cs"/>
              </a:rPr>
              <a:t>理論</a:t>
            </a:r>
            <a:r>
              <a:rPr lang="zh-TW" altLang="en-US" sz="2800" dirty="0">
                <a:solidFill>
                  <a:srgbClr val="FF0000"/>
                </a:solidFill>
                <a:effectLst/>
                <a:latin typeface="微軟正黑體"/>
                <a:cs typeface="+mn-cs"/>
              </a:rPr>
              <a:t>的管理者</a:t>
            </a:r>
            <a:r>
              <a:rPr lang="zh-TW" altLang="en-US" sz="2800" dirty="0">
                <a:solidFill>
                  <a:prstClr val="black"/>
                </a:solidFill>
                <a:effectLst/>
                <a:latin typeface="微軟正黑體"/>
                <a:cs typeface="+mn-cs"/>
              </a:rPr>
              <a:t>相信</a:t>
            </a:r>
            <a:r>
              <a:rPr lang="en-US" altLang="zh-TW" sz="2800" dirty="0">
                <a:solidFill>
                  <a:prstClr val="black"/>
                </a:solidFill>
                <a:effectLst/>
                <a:latin typeface="微軟正黑體"/>
                <a:cs typeface="+mn-cs"/>
              </a:rPr>
              <a:t>:</a:t>
            </a:r>
          </a:p>
        </p:txBody>
      </p:sp>
      <p:sp>
        <p:nvSpPr>
          <p:cNvPr id="6" name="圓角矩形 5"/>
          <p:cNvSpPr/>
          <p:nvPr/>
        </p:nvSpPr>
        <p:spPr>
          <a:xfrm>
            <a:off x="3286745" y="1643683"/>
            <a:ext cx="1368152"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當員工認同責任與目標，會自我要求</a:t>
            </a:r>
            <a:endParaRPr lang="zh-TW" altLang="en-US" dirty="0"/>
          </a:p>
        </p:txBody>
      </p:sp>
      <p:sp>
        <p:nvSpPr>
          <p:cNvPr id="7" name="圓角矩形 6"/>
          <p:cNvSpPr/>
          <p:nvPr/>
        </p:nvSpPr>
        <p:spPr>
          <a:xfrm>
            <a:off x="5374977" y="1628800"/>
            <a:ext cx="1368152"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人們會學習接受責任，甚至承擔責任</a:t>
            </a:r>
            <a:endParaRPr lang="zh-TW" altLang="en-US" dirty="0"/>
          </a:p>
        </p:txBody>
      </p:sp>
      <p:sp>
        <p:nvSpPr>
          <p:cNvPr id="8" name="圓角矩形 7"/>
          <p:cNvSpPr/>
          <p:nvPr/>
        </p:nvSpPr>
        <p:spPr>
          <a:xfrm>
            <a:off x="7391201" y="1643683"/>
            <a:ext cx="1368152"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群體中也存在著有優秀決策的人，並非只有管理階層有</a:t>
            </a:r>
            <a:endParaRPr lang="zh-TW" altLang="en-US" dirty="0"/>
          </a:p>
        </p:txBody>
      </p:sp>
      <p:sp>
        <p:nvSpPr>
          <p:cNvPr id="9" name="圓角矩形 8"/>
          <p:cNvSpPr/>
          <p:nvPr/>
        </p:nvSpPr>
        <p:spPr>
          <a:xfrm>
            <a:off x="1342529" y="1628800"/>
            <a:ext cx="1368152"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員工將工作視為休息一般地自然</a:t>
            </a:r>
            <a:endParaRPr lang="zh-TW" altLang="en-US" dirty="0"/>
          </a:p>
        </p:txBody>
      </p:sp>
      <p:sp>
        <p:nvSpPr>
          <p:cNvPr id="10" name="向右箭號 9"/>
          <p:cNvSpPr/>
          <p:nvPr/>
        </p:nvSpPr>
        <p:spPr>
          <a:xfrm>
            <a:off x="6887145" y="2399767"/>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向右箭號 10"/>
          <p:cNvSpPr/>
          <p:nvPr/>
        </p:nvSpPr>
        <p:spPr>
          <a:xfrm>
            <a:off x="4870921" y="2384884"/>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向右箭號 11"/>
          <p:cNvSpPr/>
          <p:nvPr/>
        </p:nvSpPr>
        <p:spPr>
          <a:xfrm>
            <a:off x="2839119" y="2399767"/>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1331640" y="4581128"/>
            <a:ext cx="7272808" cy="954107"/>
          </a:xfrm>
          <a:prstGeom prst="rect">
            <a:avLst/>
          </a:prstGeom>
          <a:noFill/>
        </p:spPr>
        <p:txBody>
          <a:bodyPr wrap="square" rtlCol="0">
            <a:spAutoFit/>
          </a:bodyPr>
          <a:lstStyle/>
          <a:p>
            <a:pPr marL="457200" indent="-457200">
              <a:buFont typeface="Arial" panose="020B0604020202020204" pitchFamily="34" charset="0"/>
              <a:buChar char="•"/>
            </a:pPr>
            <a:r>
              <a:rPr lang="zh-TW" altLang="en-US" sz="2800" dirty="0" smtClean="0">
                <a:latin typeface="+mn-ea"/>
              </a:rPr>
              <a:t>大部分的人也都相信</a:t>
            </a:r>
            <a:r>
              <a:rPr lang="zh-TW" altLang="en-US" sz="2800" dirty="0" smtClean="0">
                <a:solidFill>
                  <a:srgbClr val="FF0000"/>
                </a:solidFill>
                <a:latin typeface="+mn-ea"/>
              </a:rPr>
              <a:t>採取</a:t>
            </a:r>
            <a:r>
              <a:rPr lang="en-US" altLang="zh-TW" sz="2800" dirty="0" smtClean="0">
                <a:solidFill>
                  <a:srgbClr val="FF0000"/>
                </a:solidFill>
                <a:latin typeface="+mn-ea"/>
              </a:rPr>
              <a:t>Y</a:t>
            </a:r>
            <a:r>
              <a:rPr lang="zh-TW" altLang="en-US" sz="2800" dirty="0" smtClean="0">
                <a:solidFill>
                  <a:srgbClr val="FF0000"/>
                </a:solidFill>
                <a:latin typeface="+mn-ea"/>
              </a:rPr>
              <a:t>決策的管理者</a:t>
            </a:r>
            <a:r>
              <a:rPr lang="zh-TW" altLang="en-US" sz="2800" dirty="0" smtClean="0">
                <a:latin typeface="+mn-ea"/>
              </a:rPr>
              <a:t>會比採取</a:t>
            </a:r>
            <a:r>
              <a:rPr lang="en-US" altLang="zh-TW" sz="2800" dirty="0" smtClean="0">
                <a:latin typeface="+mn-ea"/>
              </a:rPr>
              <a:t>X</a:t>
            </a:r>
            <a:r>
              <a:rPr lang="zh-TW" altLang="en-US" sz="2800" dirty="0" smtClean="0">
                <a:latin typeface="+mn-ea"/>
              </a:rPr>
              <a:t>決策的管理者績效</a:t>
            </a:r>
            <a:r>
              <a:rPr lang="zh-TW" altLang="en-US" sz="2800" dirty="0" smtClean="0">
                <a:solidFill>
                  <a:srgbClr val="FF0000"/>
                </a:solidFill>
                <a:latin typeface="+mn-ea"/>
              </a:rPr>
              <a:t>更佳</a:t>
            </a:r>
            <a:endParaRPr lang="zh-TW" altLang="en-US" sz="2800" dirty="0">
              <a:solidFill>
                <a:srgbClr val="FF0000"/>
              </a:solidFill>
              <a:latin typeface="+mn-ea"/>
            </a:endParaRPr>
          </a:p>
        </p:txBody>
      </p:sp>
    </p:spTree>
    <p:extLst>
      <p:ext uri="{BB962C8B-B14F-4D97-AF65-F5344CB8AC3E}">
        <p14:creationId xmlns:p14="http://schemas.microsoft.com/office/powerpoint/2010/main" val="834600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marL="82296" indent="0">
              <a:buNone/>
            </a:pPr>
            <a:endParaRPr lang="en-US" altLang="zh-TW" dirty="0" smtClean="0">
              <a:latin typeface="標楷體" panose="03000509000000000000" pitchFamily="65" charset="-120"/>
              <a:ea typeface="標楷體" panose="03000509000000000000" pitchFamily="65" charset="-120"/>
            </a:endParaRPr>
          </a:p>
          <a:p>
            <a:pPr marL="82296" indent="0">
              <a:buNone/>
            </a:pPr>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9.2.3</a:t>
            </a:r>
            <a:r>
              <a:rPr lang="zh-TW" altLang="en-US" dirty="0" smtClean="0">
                <a:latin typeface="標楷體" panose="03000509000000000000" pitchFamily="65" charset="-120"/>
                <a:ea typeface="標楷體" panose="03000509000000000000" pitchFamily="65" charset="-120"/>
              </a:rPr>
              <a:t>赫茲伯的雙因子理論</a:t>
            </a: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9.2.4</a:t>
            </a:r>
            <a:r>
              <a:rPr lang="zh-TW" altLang="en-US" dirty="0" smtClean="0">
                <a:latin typeface="標楷體" panose="03000509000000000000" pitchFamily="65" charset="-120"/>
                <a:ea typeface="標楷體" panose="03000509000000000000" pitchFamily="65" charset="-120"/>
              </a:rPr>
              <a:t>麥克里蘭的學習需要理論</a:t>
            </a:r>
            <a:endParaRPr lang="zh-TW" altLang="en-US" dirty="0">
              <a:latin typeface="標楷體" panose="03000509000000000000" pitchFamily="65" charset="-120"/>
              <a:ea typeface="標楷體" panose="03000509000000000000" pitchFamily="65" charset="-120"/>
            </a:endParaRPr>
          </a:p>
        </p:txBody>
      </p:sp>
      <p:sp>
        <p:nvSpPr>
          <p:cNvPr id="4" name="標題 3"/>
          <p:cNvSpPr txBox="1">
            <a:spLocks noGrp="1"/>
          </p:cNvSpPr>
          <p:nvPr>
            <p:ph type="title"/>
          </p:nvPr>
        </p:nvSpPr>
        <p:spPr>
          <a:prstGeom prst="rect">
            <a:avLst/>
          </a:prstGeom>
          <a:noFill/>
        </p:spPr>
        <p:txBody>
          <a:bodyPr wrap="square" rtlCol="0">
            <a:spAutoFit/>
          </a:bodyPr>
          <a:lstStyle/>
          <a:p>
            <a:r>
              <a:rPr lang="en-US" altLang="zh-TW" dirty="0" smtClean="0"/>
              <a:t>4A3G0028  </a:t>
            </a:r>
            <a:r>
              <a:rPr lang="zh-TW" altLang="en-US" dirty="0" smtClean="0"/>
              <a:t>資工二乙  余梓揚</a:t>
            </a:r>
            <a:endParaRPr lang="zh-TW" altLang="en-US" dirty="0"/>
          </a:p>
        </p:txBody>
      </p:sp>
    </p:spTree>
    <p:extLst>
      <p:ext uri="{BB962C8B-B14F-4D97-AF65-F5344CB8AC3E}">
        <p14:creationId xmlns:p14="http://schemas.microsoft.com/office/powerpoint/2010/main" val="692354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331640" y="332656"/>
            <a:ext cx="7406640" cy="864096"/>
          </a:xfrm>
        </p:spPr>
        <p:txBody>
          <a:bodyPr>
            <a:normAutofit/>
          </a:bodyPr>
          <a:lstStyle/>
          <a:p>
            <a:r>
              <a:rPr lang="en-US" altLang="zh-TW" sz="3600" b="1" i="1" dirty="0" smtClean="0"/>
              <a:t>9.2.3</a:t>
            </a:r>
            <a:r>
              <a:rPr lang="zh-TW" altLang="en-US" sz="3600" b="1" i="1" dirty="0" smtClean="0"/>
              <a:t> 赫茲伯的雙因子理論</a:t>
            </a:r>
            <a:endParaRPr lang="zh-TW" altLang="en-US" sz="3600" b="1" i="1" dirty="0"/>
          </a:p>
        </p:txBody>
      </p:sp>
      <p:sp>
        <p:nvSpPr>
          <p:cNvPr id="3" name="副標題 2"/>
          <p:cNvSpPr>
            <a:spLocks noGrp="1"/>
          </p:cNvSpPr>
          <p:nvPr>
            <p:ph type="subTitle" idx="1"/>
          </p:nvPr>
        </p:nvSpPr>
        <p:spPr>
          <a:xfrm>
            <a:off x="1331640" y="1772816"/>
            <a:ext cx="7200800" cy="3312368"/>
          </a:xfrm>
        </p:spPr>
        <p:txBody>
          <a:bodyPr>
            <a:normAutofit/>
          </a:bodyPr>
          <a:lstStyle/>
          <a:p>
            <a:r>
              <a:rPr lang="zh-TW" altLang="en-US" sz="2000" spc="100" dirty="0" smtClean="0">
                <a:effectLst>
                  <a:outerShdw blurRad="38100" dist="38100" dir="2700000" algn="tl">
                    <a:srgbClr val="000000">
                      <a:alpha val="43137"/>
                    </a:srgbClr>
                  </a:outerShdw>
                </a:effectLst>
              </a:rPr>
              <a:t>　　</a:t>
            </a:r>
            <a:r>
              <a:rPr lang="zh-TW" altLang="en-US" sz="2000" b="1" i="1" spc="100" dirty="0" smtClean="0">
                <a:solidFill>
                  <a:srgbClr val="FF0000"/>
                </a:solidFill>
                <a:effectLst>
                  <a:outerShdw blurRad="38100" dist="38100" dir="2700000" algn="tl">
                    <a:srgbClr val="000000">
                      <a:alpha val="43137"/>
                    </a:srgbClr>
                  </a:outerShdw>
                </a:effectLst>
              </a:rPr>
              <a:t>雙因子理論</a:t>
            </a:r>
            <a:r>
              <a:rPr lang="en-US" altLang="zh-TW" sz="2000" spc="100" dirty="0" smtClean="0">
                <a:effectLst>
                  <a:outerShdw blurRad="38100" dist="38100" dir="2700000" algn="tl">
                    <a:srgbClr val="000000">
                      <a:alpha val="43137"/>
                    </a:srgbClr>
                  </a:outerShdw>
                </a:effectLst>
              </a:rPr>
              <a:t>(Two-factors Theory)</a:t>
            </a:r>
            <a:r>
              <a:rPr lang="zh-TW" altLang="en-US" sz="2000" spc="100" dirty="0" smtClean="0">
                <a:effectLst>
                  <a:outerShdw blurRad="38100" dist="38100" dir="2700000" algn="tl">
                    <a:srgbClr val="000000">
                      <a:alpha val="43137"/>
                    </a:srgbClr>
                  </a:outerShdw>
                </a:effectLst>
              </a:rPr>
              <a:t>又稱</a:t>
            </a:r>
            <a:r>
              <a:rPr lang="zh-TW" altLang="en-US" sz="2000" b="1" i="1" spc="100" dirty="0" smtClean="0">
                <a:solidFill>
                  <a:srgbClr val="FF0000"/>
                </a:solidFill>
                <a:effectLst>
                  <a:outerShdw blurRad="38100" dist="38100" dir="2700000" algn="tl">
                    <a:srgbClr val="000000">
                      <a:alpha val="43137"/>
                    </a:srgbClr>
                  </a:outerShdw>
                </a:effectLst>
              </a:rPr>
              <a:t>激勵</a:t>
            </a:r>
            <a:r>
              <a:rPr lang="zh-TW" altLang="en-US" sz="2000" b="1" i="1" spc="100" dirty="0">
                <a:solidFill>
                  <a:srgbClr val="FF0000"/>
                </a:solidFill>
                <a:effectLst>
                  <a:outerShdw blurRad="38100" dist="38100" dir="2700000" algn="tl">
                    <a:srgbClr val="000000">
                      <a:alpha val="43137"/>
                    </a:srgbClr>
                  </a:outerShdw>
                </a:effectLst>
              </a:rPr>
              <a:t>－</a:t>
            </a:r>
            <a:r>
              <a:rPr lang="zh-TW" altLang="en-US" sz="2000" b="1" i="1" spc="100" dirty="0" smtClean="0">
                <a:solidFill>
                  <a:srgbClr val="FF0000"/>
                </a:solidFill>
                <a:effectLst>
                  <a:outerShdw blurRad="38100" dist="38100" dir="2700000" algn="tl">
                    <a:srgbClr val="000000">
                      <a:alpha val="43137"/>
                    </a:srgbClr>
                  </a:outerShdw>
                </a:effectLst>
              </a:rPr>
              <a:t>保健因子理論</a:t>
            </a:r>
            <a:r>
              <a:rPr lang="zh-TW" altLang="en-US" sz="2000" spc="100" dirty="0" smtClean="0">
                <a:effectLst>
                  <a:outerShdw blurRad="38100" dist="38100" dir="2700000" algn="tl">
                    <a:srgbClr val="000000">
                      <a:alpha val="43137"/>
                    </a:srgbClr>
                  </a:outerShdw>
                </a:effectLst>
              </a:rPr>
              <a:t>，激勵</a:t>
            </a:r>
            <a:r>
              <a:rPr lang="zh-TW" altLang="en-US" sz="2000" spc="100" dirty="0">
                <a:effectLst>
                  <a:outerShdw blurRad="38100" dist="38100" dir="2700000" algn="tl">
                    <a:srgbClr val="000000">
                      <a:alpha val="43137"/>
                    </a:srgbClr>
                  </a:outerShdw>
                </a:effectLst>
              </a:rPr>
              <a:t>－</a:t>
            </a:r>
            <a:r>
              <a:rPr lang="zh-TW" altLang="en-US" sz="2000" spc="100" dirty="0" smtClean="0">
                <a:effectLst>
                  <a:outerShdw blurRad="38100" dist="38100" dir="2700000" algn="tl">
                    <a:srgbClr val="000000">
                      <a:alpha val="43137"/>
                    </a:srgbClr>
                  </a:outerShdw>
                </a:effectLst>
              </a:rPr>
              <a:t>保健因子理論由心理學家赫茲伯</a:t>
            </a:r>
            <a:r>
              <a:rPr lang="en-US" altLang="zh-TW" sz="2000" spc="100" dirty="0" smtClean="0">
                <a:effectLst>
                  <a:outerShdw blurRad="38100" dist="38100" dir="2700000" algn="tl">
                    <a:srgbClr val="000000">
                      <a:alpha val="43137"/>
                    </a:srgbClr>
                  </a:outerShdw>
                </a:effectLst>
              </a:rPr>
              <a:t>(Frederick Herzberg)</a:t>
            </a:r>
            <a:r>
              <a:rPr lang="zh-TW" altLang="en-US" sz="2000" spc="100" dirty="0" smtClean="0">
                <a:effectLst>
                  <a:outerShdw blurRad="38100" dist="38100" dir="2700000" algn="tl">
                    <a:srgbClr val="000000">
                      <a:alpha val="43137"/>
                    </a:srgbClr>
                  </a:outerShdw>
                </a:effectLst>
              </a:rPr>
              <a:t>所提出，他透過與兩百位會計師與工程師的面談，藉著請他們回想曾經在工作場合上感到</a:t>
            </a:r>
            <a:r>
              <a:rPr lang="zh-TW" altLang="en-US" sz="2000" b="1" spc="100" dirty="0" smtClean="0">
                <a:solidFill>
                  <a:srgbClr val="FF0000"/>
                </a:solidFill>
                <a:effectLst>
                  <a:outerShdw blurRad="38100" dist="38100" dir="2700000" algn="tl">
                    <a:srgbClr val="000000">
                      <a:alpha val="43137"/>
                    </a:srgbClr>
                  </a:outerShdw>
                </a:effectLst>
              </a:rPr>
              <a:t>最滿足最受激勵</a:t>
            </a:r>
            <a:r>
              <a:rPr lang="zh-TW" altLang="en-US" sz="2000" spc="100" dirty="0" smtClean="0">
                <a:effectLst>
                  <a:outerShdw blurRad="38100" dist="38100" dir="2700000" algn="tl">
                    <a:srgbClr val="000000">
                      <a:alpha val="43137"/>
                    </a:srgbClr>
                  </a:outerShdw>
                </a:effectLst>
              </a:rPr>
              <a:t>，與</a:t>
            </a:r>
            <a:r>
              <a:rPr lang="zh-TW" altLang="en-US" sz="2000" b="1" spc="100" dirty="0" smtClean="0">
                <a:solidFill>
                  <a:srgbClr val="FF0000"/>
                </a:solidFill>
                <a:effectLst>
                  <a:outerShdw blurRad="38100" dist="38100" dir="2700000" algn="tl">
                    <a:srgbClr val="000000">
                      <a:alpha val="43137"/>
                    </a:srgbClr>
                  </a:outerShdw>
                </a:effectLst>
              </a:rPr>
              <a:t>最不滿足最不受激勵</a:t>
            </a:r>
            <a:r>
              <a:rPr lang="zh-TW" altLang="en-US" sz="2000" spc="100" dirty="0" smtClean="0">
                <a:effectLst>
                  <a:outerShdw blurRad="38100" dist="38100" dir="2700000" algn="tl">
                    <a:srgbClr val="000000">
                      <a:alpha val="43137"/>
                    </a:srgbClr>
                  </a:outerShdw>
                </a:effectLst>
              </a:rPr>
              <a:t>的場合事件，進而發展出來的理論，將其分析後赫茲伯總結認為，受測者對於工作上最滿足及最不滿足的答案有顯著不同，大致上就是分為外在及內在因素。請看下表。</a:t>
            </a:r>
            <a:endParaRPr lang="en-US" altLang="zh-TW" sz="2000" spc="100" dirty="0" smtClean="0">
              <a:effectLst>
                <a:outerShdw blurRad="38100" dist="38100" dir="2700000" algn="tl">
                  <a:srgbClr val="000000">
                    <a:alpha val="43137"/>
                  </a:srgbClr>
                </a:outerShdw>
              </a:effectLst>
            </a:endParaRPr>
          </a:p>
          <a:p>
            <a:endParaRPr lang="en-US" altLang="zh-TW" sz="2000" dirty="0"/>
          </a:p>
        </p:txBody>
      </p:sp>
    </p:spTree>
    <p:extLst>
      <p:ext uri="{BB962C8B-B14F-4D97-AF65-F5344CB8AC3E}">
        <p14:creationId xmlns:p14="http://schemas.microsoft.com/office/powerpoint/2010/main" val="3983375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43608" y="188640"/>
            <a:ext cx="7920880" cy="6336704"/>
          </a:xfrm>
        </p:spPr>
        <p:txBody>
          <a:bodyPr>
            <a:normAutofit/>
          </a:bodyPr>
          <a:lstStyle/>
          <a:p>
            <a:r>
              <a:rPr lang="zh-TW" altLang="en-US" sz="1800" dirty="0" smtClean="0">
                <a:solidFill>
                  <a:srgbClr val="00B0F0"/>
                </a:solidFill>
              </a:rPr>
              <a:t>激勵因子</a:t>
            </a:r>
            <a:r>
              <a:rPr lang="zh-TW" altLang="en-US" sz="1800" dirty="0" smtClean="0"/>
              <a:t>：與執行某一工作</a:t>
            </a:r>
            <a:r>
              <a:rPr lang="en-US" altLang="zh-TW" sz="1800" dirty="0" smtClean="0"/>
              <a:t>	</a:t>
            </a:r>
            <a:r>
              <a:rPr lang="zh-TW" altLang="en-US" sz="1800" dirty="0"/>
              <a:t>　 </a:t>
            </a:r>
            <a:r>
              <a:rPr lang="zh-TW" altLang="en-US" sz="1800" dirty="0" smtClean="0"/>
              <a:t> </a:t>
            </a:r>
            <a:r>
              <a:rPr lang="zh-TW" altLang="en-US" sz="1800" dirty="0" smtClean="0">
                <a:solidFill>
                  <a:schemeClr val="accent3"/>
                </a:solidFill>
              </a:rPr>
              <a:t>保健因子</a:t>
            </a:r>
            <a:r>
              <a:rPr lang="zh-TW" altLang="en-US" sz="1800" dirty="0" smtClean="0"/>
              <a:t>：與工作周遭環境</a:t>
            </a:r>
            <a:endParaRPr lang="en-US" altLang="zh-TW" sz="1800" dirty="0" smtClean="0"/>
          </a:p>
          <a:p>
            <a:r>
              <a:rPr lang="zh-TW" altLang="en-US" sz="1800" dirty="0" smtClean="0"/>
              <a:t>　　　　　直接相關因素。↓　　　　　　　　或條件相關因素。↓</a:t>
            </a:r>
            <a:endParaRPr lang="en-US" altLang="zh-TW" sz="1800" dirty="0" smtClean="0"/>
          </a:p>
          <a:p>
            <a:r>
              <a:rPr lang="en-US" altLang="zh-TW" sz="1800" dirty="0" smtClean="0">
                <a:solidFill>
                  <a:srgbClr val="C00000"/>
                </a:solidFill>
              </a:rPr>
              <a:t>[</a:t>
            </a:r>
            <a:r>
              <a:rPr lang="zh-TW" altLang="en-US" sz="1800" dirty="0">
                <a:solidFill>
                  <a:srgbClr val="C00000"/>
                </a:solidFill>
              </a:rPr>
              <a:t>工作挑戰</a:t>
            </a:r>
            <a:r>
              <a:rPr lang="en-US" altLang="zh-TW" sz="1800" dirty="0">
                <a:solidFill>
                  <a:srgbClr val="C00000"/>
                </a:solidFill>
              </a:rPr>
              <a:t>]</a:t>
            </a:r>
            <a:r>
              <a:rPr lang="zh-TW" altLang="en-US" sz="1800" dirty="0">
                <a:solidFill>
                  <a:srgbClr val="C00000"/>
                </a:solidFill>
              </a:rPr>
              <a:t>　　</a:t>
            </a:r>
            <a:r>
              <a:rPr lang="en-US" altLang="zh-TW" sz="1800" dirty="0">
                <a:solidFill>
                  <a:srgbClr val="C00000"/>
                </a:solidFill>
              </a:rPr>
              <a:t>[</a:t>
            </a:r>
            <a:r>
              <a:rPr lang="zh-TW" altLang="en-US" sz="1800" dirty="0">
                <a:solidFill>
                  <a:srgbClr val="C00000"/>
                </a:solidFill>
              </a:rPr>
              <a:t>認同</a:t>
            </a:r>
            <a:r>
              <a:rPr lang="en-US" altLang="zh-TW" sz="1800" dirty="0">
                <a:solidFill>
                  <a:srgbClr val="C00000"/>
                </a:solidFill>
              </a:rPr>
              <a:t>]</a:t>
            </a:r>
            <a:r>
              <a:rPr lang="zh-TW" altLang="en-US" sz="1800" dirty="0">
                <a:solidFill>
                  <a:srgbClr val="C00000"/>
                </a:solidFill>
              </a:rPr>
              <a:t>　</a:t>
            </a:r>
            <a:r>
              <a:rPr lang="en-US" altLang="zh-TW" sz="1800" dirty="0">
                <a:solidFill>
                  <a:srgbClr val="C00000"/>
                </a:solidFill>
              </a:rPr>
              <a:t>[</a:t>
            </a:r>
            <a:r>
              <a:rPr lang="zh-TW" altLang="en-US" sz="1800" dirty="0">
                <a:solidFill>
                  <a:srgbClr val="C00000"/>
                </a:solidFill>
              </a:rPr>
              <a:t>成就感</a:t>
            </a:r>
            <a:r>
              <a:rPr lang="en-US" altLang="zh-TW" sz="1800" dirty="0">
                <a:solidFill>
                  <a:srgbClr val="C00000"/>
                </a:solidFill>
              </a:rPr>
              <a:t>]</a:t>
            </a:r>
            <a:r>
              <a:rPr lang="zh-TW" altLang="en-US" sz="1800" dirty="0">
                <a:solidFill>
                  <a:srgbClr val="C00000"/>
                </a:solidFill>
              </a:rPr>
              <a:t>　　</a:t>
            </a:r>
            <a:r>
              <a:rPr lang="en-US" altLang="zh-TW" sz="1800" dirty="0">
                <a:solidFill>
                  <a:srgbClr val="C00000"/>
                </a:solidFill>
              </a:rPr>
              <a:t>[</a:t>
            </a:r>
            <a:r>
              <a:rPr lang="zh-TW" altLang="en-US" sz="1800" dirty="0">
                <a:solidFill>
                  <a:srgbClr val="C00000"/>
                </a:solidFill>
              </a:rPr>
              <a:t>公司裝潢</a:t>
            </a:r>
            <a:r>
              <a:rPr lang="en-US" altLang="zh-TW" sz="1800" dirty="0">
                <a:solidFill>
                  <a:srgbClr val="C00000"/>
                </a:solidFill>
              </a:rPr>
              <a:t>]</a:t>
            </a:r>
            <a:r>
              <a:rPr lang="zh-TW" altLang="en-US" sz="1800" dirty="0">
                <a:solidFill>
                  <a:srgbClr val="C00000"/>
                </a:solidFill>
              </a:rPr>
              <a:t>　</a:t>
            </a:r>
            <a:r>
              <a:rPr lang="en-US" altLang="zh-TW" sz="1800" dirty="0">
                <a:solidFill>
                  <a:srgbClr val="C00000"/>
                </a:solidFill>
              </a:rPr>
              <a:t>[</a:t>
            </a:r>
            <a:r>
              <a:rPr lang="zh-TW" altLang="en-US" sz="1800" dirty="0">
                <a:solidFill>
                  <a:srgbClr val="C00000"/>
                </a:solidFill>
              </a:rPr>
              <a:t>福利</a:t>
            </a:r>
            <a:r>
              <a:rPr lang="en-US" altLang="zh-TW" sz="1800" dirty="0">
                <a:solidFill>
                  <a:srgbClr val="C00000"/>
                </a:solidFill>
              </a:rPr>
              <a:t>]</a:t>
            </a:r>
            <a:r>
              <a:rPr lang="zh-TW" altLang="en-US" sz="1800" dirty="0">
                <a:solidFill>
                  <a:srgbClr val="C00000"/>
                </a:solidFill>
              </a:rPr>
              <a:t>　</a:t>
            </a:r>
            <a:r>
              <a:rPr lang="en-US" altLang="zh-TW" sz="1800" dirty="0">
                <a:solidFill>
                  <a:srgbClr val="C00000"/>
                </a:solidFill>
              </a:rPr>
              <a:t>[</a:t>
            </a:r>
            <a:r>
              <a:rPr lang="zh-TW" altLang="en-US" sz="1800" dirty="0">
                <a:solidFill>
                  <a:srgbClr val="C00000"/>
                </a:solidFill>
              </a:rPr>
              <a:t>報酬</a:t>
            </a:r>
            <a:r>
              <a:rPr lang="en-US" altLang="zh-TW" sz="1800" dirty="0">
                <a:solidFill>
                  <a:srgbClr val="C00000"/>
                </a:solidFill>
              </a:rPr>
              <a:t>]</a:t>
            </a:r>
          </a:p>
          <a:p>
            <a:r>
              <a:rPr lang="en-US" altLang="zh-TW" sz="1800" dirty="0">
                <a:solidFill>
                  <a:srgbClr val="C00000"/>
                </a:solidFill>
              </a:rPr>
              <a:t>[</a:t>
            </a:r>
            <a:r>
              <a:rPr lang="zh-TW" altLang="en-US" sz="1800" dirty="0">
                <a:solidFill>
                  <a:srgbClr val="C00000"/>
                </a:solidFill>
              </a:rPr>
              <a:t>責任</a:t>
            </a:r>
            <a:r>
              <a:rPr lang="en-US" altLang="zh-TW" sz="1800" dirty="0">
                <a:solidFill>
                  <a:srgbClr val="C00000"/>
                </a:solidFill>
              </a:rPr>
              <a:t>]</a:t>
            </a:r>
            <a:r>
              <a:rPr lang="zh-TW" altLang="en-US" sz="1800" dirty="0">
                <a:solidFill>
                  <a:srgbClr val="C00000"/>
                </a:solidFill>
              </a:rPr>
              <a:t>　　　　</a:t>
            </a:r>
            <a:r>
              <a:rPr lang="en-US" altLang="zh-TW" sz="1800" dirty="0">
                <a:solidFill>
                  <a:srgbClr val="C00000"/>
                </a:solidFill>
              </a:rPr>
              <a:t>[</a:t>
            </a:r>
            <a:r>
              <a:rPr lang="zh-TW" altLang="en-US" sz="1800" dirty="0">
                <a:solidFill>
                  <a:srgbClr val="C00000"/>
                </a:solidFill>
              </a:rPr>
              <a:t>成長</a:t>
            </a:r>
            <a:r>
              <a:rPr lang="en-US" altLang="zh-TW" sz="1800" dirty="0">
                <a:solidFill>
                  <a:srgbClr val="C00000"/>
                </a:solidFill>
              </a:rPr>
              <a:t>]</a:t>
            </a:r>
            <a:r>
              <a:rPr lang="zh-TW" altLang="en-US" sz="1800" dirty="0">
                <a:solidFill>
                  <a:srgbClr val="C00000"/>
                </a:solidFill>
              </a:rPr>
              <a:t>　</a:t>
            </a:r>
            <a:r>
              <a:rPr lang="en-US" altLang="zh-TW" sz="1800" dirty="0">
                <a:solidFill>
                  <a:srgbClr val="C00000"/>
                </a:solidFill>
              </a:rPr>
              <a:t>[</a:t>
            </a:r>
            <a:r>
              <a:rPr lang="zh-TW" altLang="en-US" sz="1800" dirty="0">
                <a:solidFill>
                  <a:srgbClr val="C00000"/>
                </a:solidFill>
              </a:rPr>
              <a:t>升遷</a:t>
            </a:r>
            <a:r>
              <a:rPr lang="en-US" altLang="zh-TW" sz="1800" dirty="0">
                <a:solidFill>
                  <a:srgbClr val="C00000"/>
                </a:solidFill>
              </a:rPr>
              <a:t>]</a:t>
            </a:r>
            <a:r>
              <a:rPr lang="zh-TW" altLang="en-US" sz="1800" dirty="0">
                <a:solidFill>
                  <a:srgbClr val="C00000"/>
                </a:solidFill>
              </a:rPr>
              <a:t>　　　</a:t>
            </a:r>
            <a:r>
              <a:rPr lang="en-US" altLang="zh-TW" sz="1800" dirty="0">
                <a:solidFill>
                  <a:srgbClr val="C00000"/>
                </a:solidFill>
              </a:rPr>
              <a:t>[</a:t>
            </a:r>
            <a:r>
              <a:rPr lang="zh-TW" altLang="en-US" sz="1800" dirty="0">
                <a:solidFill>
                  <a:srgbClr val="C00000"/>
                </a:solidFill>
              </a:rPr>
              <a:t>公司政策</a:t>
            </a:r>
            <a:r>
              <a:rPr lang="en-US" altLang="zh-TW" sz="1800" dirty="0">
                <a:solidFill>
                  <a:srgbClr val="C00000"/>
                </a:solidFill>
              </a:rPr>
              <a:t>]</a:t>
            </a:r>
            <a:r>
              <a:rPr lang="zh-TW" altLang="en-US" sz="1800" dirty="0">
                <a:solidFill>
                  <a:srgbClr val="C00000"/>
                </a:solidFill>
              </a:rPr>
              <a:t>　　　</a:t>
            </a:r>
            <a:r>
              <a:rPr lang="en-US" altLang="zh-TW" sz="1800" dirty="0">
                <a:solidFill>
                  <a:srgbClr val="C00000"/>
                </a:solidFill>
              </a:rPr>
              <a:t>[</a:t>
            </a:r>
            <a:r>
              <a:rPr lang="zh-TW" altLang="en-US" sz="1800" dirty="0">
                <a:solidFill>
                  <a:srgbClr val="C00000"/>
                </a:solidFill>
              </a:rPr>
              <a:t>人際關係</a:t>
            </a:r>
            <a:r>
              <a:rPr lang="en-US" altLang="zh-TW" sz="1800" dirty="0">
                <a:solidFill>
                  <a:srgbClr val="C00000"/>
                </a:solidFill>
              </a:rPr>
              <a:t>]</a:t>
            </a:r>
          </a:p>
          <a:p>
            <a:r>
              <a:rPr lang="zh-TW" altLang="en-US" sz="1800" dirty="0">
                <a:solidFill>
                  <a:srgbClr val="C00000"/>
                </a:solidFill>
              </a:rPr>
              <a:t>　</a:t>
            </a:r>
            <a:r>
              <a:rPr lang="en-US" altLang="zh-TW" sz="1800" dirty="0">
                <a:solidFill>
                  <a:srgbClr val="C00000"/>
                </a:solidFill>
              </a:rPr>
              <a:t>				</a:t>
            </a:r>
            <a:r>
              <a:rPr lang="zh-TW" altLang="en-US" sz="1800" dirty="0">
                <a:solidFill>
                  <a:srgbClr val="C00000"/>
                </a:solidFill>
              </a:rPr>
              <a:t>　  </a:t>
            </a:r>
            <a:r>
              <a:rPr lang="en-US" altLang="zh-TW" sz="1800" dirty="0">
                <a:solidFill>
                  <a:srgbClr val="C00000"/>
                </a:solidFill>
              </a:rPr>
              <a:t>[</a:t>
            </a:r>
            <a:r>
              <a:rPr lang="zh-TW" altLang="en-US" sz="1800" dirty="0">
                <a:solidFill>
                  <a:srgbClr val="C00000"/>
                </a:solidFill>
              </a:rPr>
              <a:t>安全</a:t>
            </a:r>
            <a:r>
              <a:rPr lang="en-US" altLang="zh-TW" sz="1800" dirty="0">
                <a:solidFill>
                  <a:srgbClr val="C00000"/>
                </a:solidFill>
              </a:rPr>
              <a:t>]</a:t>
            </a:r>
            <a:r>
              <a:rPr lang="zh-TW" altLang="en-US" sz="1800" dirty="0">
                <a:solidFill>
                  <a:srgbClr val="C00000"/>
                </a:solidFill>
              </a:rPr>
              <a:t>　　</a:t>
            </a:r>
            <a:r>
              <a:rPr lang="en-US" altLang="zh-TW" sz="1800" dirty="0">
                <a:solidFill>
                  <a:srgbClr val="C00000"/>
                </a:solidFill>
              </a:rPr>
              <a:t>[</a:t>
            </a:r>
            <a:r>
              <a:rPr lang="zh-TW" altLang="en-US" sz="1800" dirty="0">
                <a:solidFill>
                  <a:srgbClr val="C00000"/>
                </a:solidFill>
              </a:rPr>
              <a:t>地位</a:t>
            </a:r>
            <a:r>
              <a:rPr lang="en-US" altLang="zh-TW" sz="1800" dirty="0">
                <a:solidFill>
                  <a:srgbClr val="C00000"/>
                </a:solidFill>
              </a:rPr>
              <a:t>]</a:t>
            </a:r>
            <a:r>
              <a:rPr lang="zh-TW" altLang="en-US" sz="1800" dirty="0">
                <a:solidFill>
                  <a:srgbClr val="C00000"/>
                </a:solidFill>
              </a:rPr>
              <a:t>  </a:t>
            </a:r>
            <a:r>
              <a:rPr lang="en-US" altLang="zh-TW" sz="1800" dirty="0">
                <a:solidFill>
                  <a:srgbClr val="C00000"/>
                </a:solidFill>
              </a:rPr>
              <a:t>[</a:t>
            </a:r>
            <a:r>
              <a:rPr lang="zh-TW" altLang="en-US" sz="1800" dirty="0">
                <a:solidFill>
                  <a:srgbClr val="C00000"/>
                </a:solidFill>
              </a:rPr>
              <a:t>工作條件</a:t>
            </a:r>
            <a:r>
              <a:rPr lang="en-US" altLang="zh-TW" sz="1800" dirty="0">
                <a:solidFill>
                  <a:srgbClr val="C00000"/>
                </a:solidFill>
              </a:rPr>
              <a:t>]</a:t>
            </a:r>
          </a:p>
          <a:p>
            <a:r>
              <a:rPr lang="zh-TW" altLang="en-US" sz="1400" dirty="0">
                <a:solidFill>
                  <a:schemeClr val="accent1">
                    <a:lumMod val="60000"/>
                    <a:lumOff val="40000"/>
                  </a:schemeClr>
                </a:solidFill>
              </a:rPr>
              <a:t>滿足</a:t>
            </a:r>
            <a:r>
              <a:rPr lang="zh-TW" altLang="en-US" sz="1400" dirty="0"/>
              <a:t>                                         </a:t>
            </a:r>
            <a:r>
              <a:rPr lang="zh-TW" altLang="en-US" sz="1400" dirty="0">
                <a:solidFill>
                  <a:schemeClr val="tx2">
                    <a:lumMod val="40000"/>
                    <a:lumOff val="60000"/>
                  </a:schemeClr>
                </a:solidFill>
              </a:rPr>
              <a:t>沒有滿足｜沒有不滿足                             </a:t>
            </a:r>
            <a:r>
              <a:rPr lang="zh-TW" altLang="en-US" sz="1400" dirty="0">
                <a:solidFill>
                  <a:schemeClr val="accent2">
                    <a:lumMod val="50000"/>
                  </a:schemeClr>
                </a:solidFill>
              </a:rPr>
              <a:t>不滿足</a:t>
            </a:r>
            <a:endParaRPr lang="en-US" altLang="zh-TW" sz="1400" dirty="0">
              <a:solidFill>
                <a:schemeClr val="accent2">
                  <a:lumMod val="50000"/>
                </a:schemeClr>
              </a:solidFill>
            </a:endParaRPr>
          </a:p>
          <a:p>
            <a:r>
              <a:rPr lang="zh-TW" altLang="en-US" sz="1800" dirty="0">
                <a:solidFill>
                  <a:schemeClr val="tx1">
                    <a:lumMod val="65000"/>
                    <a:lumOff val="35000"/>
                  </a:schemeClr>
                </a:solidFill>
                <a:sym typeface="Wingdings" panose="05000000000000000000" pitchFamily="2" charset="2"/>
              </a:rPr>
              <a:t></a:t>
            </a:r>
            <a:r>
              <a:rPr lang="en-US" altLang="zh-TW" sz="1800" dirty="0">
                <a:solidFill>
                  <a:schemeClr val="tx1">
                    <a:lumMod val="65000"/>
                    <a:lumOff val="35000"/>
                  </a:schemeClr>
                </a:solidFill>
                <a:sym typeface="Wingdings" panose="05000000000000000000" pitchFamily="2" charset="2"/>
              </a:rPr>
              <a:t>---------------------------------------------------------------------------------</a:t>
            </a:r>
            <a:r>
              <a:rPr lang="en-US" altLang="zh-TW" sz="1800" dirty="0" smtClean="0">
                <a:solidFill>
                  <a:schemeClr val="tx1">
                    <a:lumMod val="65000"/>
                    <a:lumOff val="35000"/>
                  </a:schemeClr>
                </a:solidFill>
                <a:sym typeface="Wingdings" panose="05000000000000000000" pitchFamily="2" charset="2"/>
              </a:rPr>
              <a:t></a:t>
            </a:r>
          </a:p>
          <a:p>
            <a:endParaRPr lang="en-US" altLang="zh-TW" sz="1800" dirty="0">
              <a:sym typeface="Wingdings" panose="05000000000000000000" pitchFamily="2" charset="2"/>
            </a:endParaRPr>
          </a:p>
          <a:p>
            <a:r>
              <a:rPr lang="zh-TW" altLang="en-US" sz="1800" spc="70" dirty="0" smtClean="0">
                <a:effectLst>
                  <a:outerShdw blurRad="38100" dist="38100" dir="2700000" algn="tl">
                    <a:srgbClr val="000000">
                      <a:alpha val="43137"/>
                    </a:srgbClr>
                  </a:outerShdw>
                </a:effectLst>
              </a:rPr>
              <a:t>　　從上表很容易看出內在因素不外乎於，工作挑戰、認同、成就感、責任、成長、升遷，當詢問是工作滿足時往往傾向於這些回應；反之外在因素就是上述提到的，公司裝潢、福利、報酬、公司政策、人際關係、安全、地位、工作條件，當他們不滿足時往往原因會歸就於這些因素。</a:t>
            </a:r>
            <a:endParaRPr lang="en-US" altLang="zh-TW" sz="1800" spc="70" dirty="0" smtClean="0">
              <a:effectLst>
                <a:outerShdw blurRad="38100" dist="38100" dir="2700000" algn="tl">
                  <a:srgbClr val="000000">
                    <a:alpha val="43137"/>
                  </a:srgbClr>
                </a:outerShdw>
              </a:effectLst>
            </a:endParaRPr>
          </a:p>
          <a:p>
            <a:endParaRPr lang="en-US" altLang="zh-TW" sz="1800" spc="70" dirty="0">
              <a:effectLst>
                <a:outerShdw blurRad="38100" dist="38100" dir="2700000" algn="tl">
                  <a:srgbClr val="000000">
                    <a:alpha val="43137"/>
                  </a:srgbClr>
                </a:outerShdw>
              </a:effectLst>
            </a:endParaRPr>
          </a:p>
          <a:p>
            <a:r>
              <a:rPr lang="zh-TW" altLang="en-US" sz="1800" spc="70" dirty="0" smtClean="0">
                <a:effectLst>
                  <a:outerShdw blurRad="38100" dist="38100" dir="2700000" algn="tl">
                    <a:srgbClr val="000000">
                      <a:alpha val="43137"/>
                    </a:srgbClr>
                  </a:outerShdw>
                </a:effectLst>
              </a:rPr>
              <a:t>　　赫茲伯雙因子理論中一大特點在於，赫茲伯認為</a:t>
            </a:r>
            <a:r>
              <a:rPr lang="zh-TW" altLang="en-US" sz="1800" b="1" i="1" spc="70" dirty="0" smtClean="0">
                <a:solidFill>
                  <a:srgbClr val="FF0000"/>
                </a:solidFill>
                <a:effectLst>
                  <a:outerShdw blurRad="38100" dist="38100" dir="2700000" algn="tl">
                    <a:srgbClr val="000000">
                      <a:alpha val="43137"/>
                    </a:srgbClr>
                  </a:outerShdw>
                </a:effectLst>
              </a:rPr>
              <a:t>「滿足的反面並不代表不滿足。」</a:t>
            </a:r>
            <a:r>
              <a:rPr lang="zh-TW" altLang="en-US" sz="1800" spc="70" dirty="0">
                <a:effectLst>
                  <a:outerShdw blurRad="38100" dist="38100" dir="2700000" algn="tl">
                    <a:srgbClr val="000000">
                      <a:alpha val="43137"/>
                    </a:srgbClr>
                  </a:outerShdw>
                </a:effectLst>
              </a:rPr>
              <a:t> </a:t>
            </a:r>
            <a:r>
              <a:rPr lang="zh-TW" altLang="en-US" sz="1800" spc="70" dirty="0" smtClean="0">
                <a:effectLst>
                  <a:outerShdw blurRad="38100" dist="38100" dir="2700000" algn="tl">
                    <a:srgbClr val="000000">
                      <a:alpha val="43137"/>
                    </a:srgbClr>
                  </a:outerShdw>
                </a:effectLst>
              </a:rPr>
              <a:t>，</a:t>
            </a:r>
            <a:r>
              <a:rPr lang="zh-TW" altLang="en-US" sz="1800" spc="70" dirty="0">
                <a:effectLst>
                  <a:outerShdw blurRad="38100" dist="38100" dir="2700000" algn="tl">
                    <a:srgbClr val="000000">
                      <a:alpha val="43137"/>
                    </a:srgbClr>
                  </a:outerShdw>
                </a:effectLst>
              </a:rPr>
              <a:t>赫茲伯</a:t>
            </a:r>
            <a:r>
              <a:rPr lang="zh-TW" altLang="en-US" sz="1800" spc="70" dirty="0" smtClean="0">
                <a:effectLst>
                  <a:outerShdw blurRad="38100" dist="38100" dir="2700000" algn="tl">
                    <a:srgbClr val="000000">
                      <a:alpha val="43137"/>
                    </a:srgbClr>
                  </a:outerShdw>
                </a:effectLst>
              </a:rPr>
              <a:t>認為將工作中的不滿足消除後，未必就能為工作者帶來滿足，赫茲伯雙因子理論表示：</a:t>
            </a:r>
            <a:r>
              <a:rPr lang="zh-TW" altLang="en-US" sz="1800" spc="70" dirty="0" smtClean="0">
                <a:solidFill>
                  <a:srgbClr val="FF0000"/>
                </a:solidFill>
                <a:effectLst>
                  <a:outerShdw blurRad="38100" dist="38100" dir="2700000" algn="tl">
                    <a:srgbClr val="000000">
                      <a:alpha val="43137"/>
                    </a:srgbClr>
                  </a:outerShdw>
                </a:effectLst>
              </a:rPr>
              <a:t>滿足的反面</a:t>
            </a:r>
            <a:r>
              <a:rPr lang="zh-TW" altLang="en-US" sz="1800" spc="70" dirty="0" smtClean="0">
                <a:effectLst>
                  <a:outerShdw blurRad="38100" dist="38100" dir="2700000" algn="tl">
                    <a:srgbClr val="000000">
                      <a:alpha val="43137"/>
                    </a:srgbClr>
                  </a:outerShdw>
                </a:effectLst>
              </a:rPr>
              <a:t>應為</a:t>
            </a:r>
            <a:r>
              <a:rPr lang="zh-TW" altLang="en-US" sz="1800" spc="70" dirty="0" smtClean="0">
                <a:solidFill>
                  <a:srgbClr val="FF0000"/>
                </a:solidFill>
                <a:effectLst>
                  <a:outerShdw blurRad="38100" dist="38100" dir="2700000" algn="tl">
                    <a:srgbClr val="000000">
                      <a:alpha val="43137"/>
                    </a:srgbClr>
                  </a:outerShdw>
                </a:effectLst>
              </a:rPr>
              <a:t>沒有滿足</a:t>
            </a:r>
            <a:r>
              <a:rPr lang="zh-TW" altLang="en-US" sz="1800" spc="70" dirty="0" smtClean="0">
                <a:effectLst>
                  <a:outerShdw blurRad="38100" dist="38100" dir="2700000" algn="tl">
                    <a:srgbClr val="000000">
                      <a:alpha val="43137"/>
                    </a:srgbClr>
                  </a:outerShdw>
                </a:effectLst>
              </a:rPr>
              <a:t>，</a:t>
            </a:r>
            <a:r>
              <a:rPr lang="zh-TW" altLang="en-US" sz="1800" spc="70" dirty="0" smtClean="0">
                <a:solidFill>
                  <a:srgbClr val="FF0000"/>
                </a:solidFill>
                <a:effectLst>
                  <a:outerShdw blurRad="38100" dist="38100" dir="2700000" algn="tl">
                    <a:srgbClr val="000000">
                      <a:alpha val="43137"/>
                    </a:srgbClr>
                  </a:outerShdw>
                </a:effectLst>
              </a:rPr>
              <a:t>不滿足的反面</a:t>
            </a:r>
            <a:r>
              <a:rPr lang="zh-TW" altLang="en-US" sz="1800" spc="70" dirty="0" smtClean="0">
                <a:effectLst>
                  <a:outerShdw blurRad="38100" dist="38100" dir="2700000" algn="tl">
                    <a:srgbClr val="000000">
                      <a:alpha val="43137"/>
                    </a:srgbClr>
                  </a:outerShdw>
                </a:effectLst>
              </a:rPr>
              <a:t>應為</a:t>
            </a:r>
            <a:r>
              <a:rPr lang="zh-TW" altLang="en-US" sz="1800" spc="70" dirty="0" smtClean="0">
                <a:solidFill>
                  <a:srgbClr val="FF0000"/>
                </a:solidFill>
                <a:effectLst>
                  <a:outerShdw blurRad="38100" dist="38100" dir="2700000" algn="tl">
                    <a:srgbClr val="000000">
                      <a:alpha val="43137"/>
                    </a:srgbClr>
                  </a:outerShdw>
                </a:effectLst>
              </a:rPr>
              <a:t>沒有不滿足</a:t>
            </a:r>
            <a:r>
              <a:rPr lang="zh-TW" altLang="en-US" sz="1800" spc="70" dirty="0" smtClean="0">
                <a:effectLst>
                  <a:outerShdw blurRad="38100" dist="38100" dir="2700000" algn="tl">
                    <a:srgbClr val="000000">
                      <a:alpha val="43137"/>
                    </a:srgbClr>
                  </a:outerShdw>
                </a:effectLst>
              </a:rPr>
              <a:t>。</a:t>
            </a:r>
            <a:endParaRPr lang="zh-TW" altLang="en-US" sz="1800" b="1" i="1" spc="70" dirty="0">
              <a:solidFill>
                <a:srgbClr val="FF0000"/>
              </a:solidFill>
              <a:effectLst>
                <a:outerShdw blurRad="38100" dist="38100" dir="2700000" algn="tl">
                  <a:srgbClr val="000000">
                    <a:alpha val="43137"/>
                  </a:srgbClr>
                </a:outerShdw>
              </a:effectLst>
            </a:endParaRPr>
          </a:p>
          <a:p>
            <a:endParaRPr lang="zh-TW" altLang="en-US" dirty="0"/>
          </a:p>
        </p:txBody>
      </p:sp>
    </p:spTree>
    <p:extLst>
      <p:ext uri="{BB962C8B-B14F-4D97-AF65-F5344CB8AC3E}">
        <p14:creationId xmlns:p14="http://schemas.microsoft.com/office/powerpoint/2010/main" val="3530043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281</TotalTime>
  <Words>1759</Words>
  <Application>Microsoft Office PowerPoint</Application>
  <PresentationFormat>如螢幕大小 (4:3)</PresentationFormat>
  <Paragraphs>179</Paragraphs>
  <Slides>40</Slides>
  <Notes>0</Notes>
  <HiddenSlides>0</HiddenSlides>
  <MMClips>0</MMClips>
  <ScaleCrop>false</ScaleCrop>
  <HeadingPairs>
    <vt:vector size="4" baseType="variant">
      <vt:variant>
        <vt:lpstr>佈景主題</vt:lpstr>
      </vt:variant>
      <vt:variant>
        <vt:i4>1</vt:i4>
      </vt:variant>
      <vt:variant>
        <vt:lpstr>投影片標題</vt:lpstr>
      </vt:variant>
      <vt:variant>
        <vt:i4>40</vt:i4>
      </vt:variant>
    </vt:vector>
  </HeadingPairs>
  <TitlesOfParts>
    <vt:vector size="41" baseType="lpstr">
      <vt:lpstr>夏至</vt:lpstr>
      <vt:lpstr>第九章</vt:lpstr>
      <vt:lpstr>9.1 動機與激勵理論的觀點</vt:lpstr>
      <vt:lpstr>     9.2 內容觀點的激勵理論 </vt:lpstr>
      <vt:lpstr>9.2.1馬斯洛的需要層級理論</vt:lpstr>
      <vt:lpstr>    9.2.2 麥克里高的X理論和Y理論 </vt:lpstr>
      <vt:lpstr>採Y理論的管理者相信:</vt:lpstr>
      <vt:lpstr>4A3G0028  資工二乙  余梓揚</vt:lpstr>
      <vt:lpstr>9.2.3 赫茲伯的雙因子理論</vt:lpstr>
      <vt:lpstr>PowerPoint 簡報</vt:lpstr>
      <vt:lpstr>PowerPoint 簡報</vt:lpstr>
      <vt:lpstr>9.2.4 麥克里蘭的學習需要理論</vt:lpstr>
      <vt:lpstr>PowerPoint 簡報</vt:lpstr>
      <vt:lpstr>PowerPoint 簡報</vt:lpstr>
      <vt:lpstr>9.2.4.2 權力需要 （Need for Power：nPow）</vt:lpstr>
      <vt:lpstr>9.2.4.3 歸屬需要 （Need for Affiliation：nAff）</vt:lpstr>
      <vt:lpstr>學習需要理論的有效性</vt:lpstr>
      <vt:lpstr>9.3 程序觀點的激勵理論</vt:lpstr>
      <vt:lpstr>9.3.1 亞當斯的公平理論</vt:lpstr>
      <vt:lpstr>PowerPoint 簡報</vt:lpstr>
      <vt:lpstr>參考對象</vt:lpstr>
      <vt:lpstr>PowerPoint 簡報</vt:lpstr>
      <vt:lpstr>PowerPoint 簡報</vt:lpstr>
      <vt:lpstr>PowerPoint 簡報</vt:lpstr>
      <vt:lpstr>PowerPoint 簡報</vt:lpstr>
      <vt:lpstr>PowerPoint 簡報</vt:lpstr>
      <vt:lpstr>PowerPoint 簡報</vt:lpstr>
      <vt:lpstr>史金納_行為修正理論</vt:lpstr>
      <vt:lpstr>操作性制約的運用</vt:lpstr>
      <vt:lpstr>行為修正理論</vt:lpstr>
      <vt:lpstr>1. 正向增強(為了...我下次一定要更...)</vt:lpstr>
      <vt:lpstr>2. 負向增強(避免被罰只好乖乖...)</vt:lpstr>
      <vt:lpstr>3. 處罰(旗子下方埋地雷)</vt:lpstr>
      <vt:lpstr>4. 削弱(既然...那到不如不要...)</vt:lpstr>
      <vt:lpstr>時間 也會影響增強的效果</vt:lpstr>
      <vt:lpstr>羅賓斯_整合觀點激勵理論</vt:lpstr>
      <vt:lpstr>顧名思義_整合</vt:lpstr>
      <vt:lpstr>個人努力出發，達到個人目標</vt:lpstr>
      <vt:lpstr>有遠大的抱負卻沒地方一展長才的人</vt:lpstr>
      <vt:lpstr>高度成就需要者</vt:lpstr>
      <vt:lpstr>一個願打一個願挨__整合激勵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9.2.3 赫茲伯的雙因子理論</dc:title>
  <dc:creator>Listen</dc:creator>
  <cp:lastModifiedBy>asus</cp:lastModifiedBy>
  <cp:revision>22</cp:revision>
  <dcterms:created xsi:type="dcterms:W3CDTF">2016-05-16T17:08:17Z</dcterms:created>
  <dcterms:modified xsi:type="dcterms:W3CDTF">2016-05-24T18:23:57Z</dcterms:modified>
</cp:coreProperties>
</file>