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9" r:id="rId1"/>
  </p:sldMasterIdLst>
  <p:sldIdLst>
    <p:sldId id="257" r:id="rId2"/>
    <p:sldId id="256" r:id="rId3"/>
    <p:sldId id="258" r:id="rId4"/>
    <p:sldId id="270" r:id="rId5"/>
    <p:sldId id="274" r:id="rId6"/>
    <p:sldId id="275" r:id="rId7"/>
    <p:sldId id="278" r:id="rId8"/>
    <p:sldId id="276" r:id="rId9"/>
    <p:sldId id="279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Book Antiqua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Book Antiqua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Book Antiqua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Book Antiqua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69" autoAdjust="0"/>
  </p:normalViewPr>
  <p:slideViewPr>
    <p:cSldViewPr snapToGrid="0" snapToObjects="1">
      <p:cViewPr varScale="1">
        <p:scale>
          <a:sx n="91" d="100"/>
          <a:sy n="91" d="100"/>
        </p:scale>
        <p:origin x="-14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3.png"/><Relationship Id="rId1" Type="http://schemas.openxmlformats.org/officeDocument/2006/relationships/themeOverride" Target="../theme/themeOverride1.xml"/><Relationship Id="rId2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ea typeface="+mn-ea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 按一下以編輯母片子標題樣式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791B71-1D55-4220-84B8-2FC33F91CCC8}" type="datetime1">
              <a:rPr lang="en-US" altLang="zh-TW"/>
              <a:pPr>
                <a:defRPr/>
              </a:pPr>
              <a:t>7/18/13</a:t>
            </a:fld>
            <a:endParaRPr lang="en-US" altLang="zh-TW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16BE3D-F7D2-47F7-AAC1-0AC73211F8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sndAc>
      <p:stSnd>
        <p:snd r:embed="rId2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zh-TW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DF82F9-3E43-4056-84AA-2836271477E8}" type="datetime4">
              <a:rPr lang="en-US" altLang="zh-TW"/>
              <a:pPr>
                <a:defRPr/>
              </a:pPr>
              <a:t>July 18, 2013</a:t>
            </a:fld>
            <a:endParaRPr lang="en-US" altLang="zh-TW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17E955-556F-4A8D-A435-20DFCEF7CD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zh-TW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329873-CE82-4435-90F7-7308BEF087C0}" type="datetime4">
              <a:rPr lang="en-US" altLang="zh-TW"/>
              <a:pPr>
                <a:defRPr/>
              </a:pPr>
              <a:t>July 18, 2013</a:t>
            </a:fld>
            <a:endParaRPr lang="en-US" altLang="zh-TW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390F8C-AE4C-4B0A-B638-8C1BB85751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zh-TW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B5ED81-40D0-4CD3-A93D-C87BADF87B3E}" type="datetime4">
              <a:rPr lang="en-US" altLang="zh-TW"/>
              <a:pPr>
                <a:defRPr/>
              </a:pPr>
              <a:t>July 18, 2013</a:t>
            </a:fld>
            <a:endParaRPr lang="en-US" altLang="zh-TW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B9074F-6E85-474D-A299-47FD90EFDE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zh-TW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133C84-A1EE-4462-AFC1-DCD051D7E551}" type="datetime1">
              <a:rPr lang="en-US" altLang="zh-TW"/>
              <a:pPr>
                <a:defRPr/>
              </a:pPr>
              <a:t>7/18/13</a:t>
            </a:fld>
            <a:endParaRPr lang="en-US" altLang="zh-TW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3EE887-F8E1-498B-8BBE-5E727EEE0FD7}" type="slidenum">
              <a:rPr lang="en-US" altLang="zh-TW"/>
              <a:pPr>
                <a:defRPr/>
              </a:pPr>
              <a:t>‹#›</a:t>
            </a:fld>
            <a:endParaRPr lang="en-US" altLang="zh-TW">
              <a:solidFill>
                <a:srgbClr val="B7A737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zh-TW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D068BC-F3DA-46B1-AD6C-1F5BBE40D5A5}" type="datetime4">
              <a:rPr lang="en-US" altLang="zh-TW"/>
              <a:pPr>
                <a:defRPr/>
              </a:pPr>
              <a:t>July 18, 2013</a:t>
            </a:fld>
            <a:endParaRPr lang="en-US" altLang="zh-TW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7DA342-DEC7-47F5-A497-D4DCF1A073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zh-TW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8708E4-1B62-4F65-85C6-A5758030154A}" type="datetime4">
              <a:rPr lang="en-US" altLang="zh-TW"/>
              <a:pPr>
                <a:defRPr/>
              </a:pPr>
              <a:t>July 18, 2013</a:t>
            </a:fld>
            <a:endParaRPr lang="en-US" altLang="zh-TW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866917-DF78-41E4-B0E0-A30268DB72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zh-TW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D68472-0F6A-4800-B425-C1AB834F612D}" type="datetime4">
              <a:rPr lang="en-US" altLang="zh-TW"/>
              <a:pPr>
                <a:defRPr/>
              </a:pPr>
              <a:t>July 18, 2013</a:t>
            </a:fld>
            <a:endParaRPr lang="en-US" altLang="zh-TW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F84201-673D-442D-A347-EBE7157335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DC692-AA8B-47E4-89E8-02568B2CEBA7}" type="datetime4">
              <a:rPr lang="en-US" altLang="zh-TW"/>
              <a:pPr>
                <a:defRPr/>
              </a:pPr>
              <a:t>July 18, 2013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8C73C-51DD-406C-A34F-6F64746E78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49185-01C0-4D5A-B6EA-B9DA5B36E055}" type="datetime4">
              <a:rPr lang="en-US" altLang="zh-TW"/>
              <a:pPr>
                <a:defRPr/>
              </a:pPr>
              <a:t>July 18, 2013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D9D36-B706-420A-B80C-9B28AA395B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E6337-AE33-45BC-9585-8F3D2758610F}" type="datetime4">
              <a:rPr lang="en-US" altLang="zh-TW"/>
              <a:pPr>
                <a:defRPr/>
              </a:pPr>
              <a:t>July 18, 2013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09F8-5E40-4E8B-B496-C11AE8A63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4DD931-8C32-497A-85B0-4E7CAD3D23CA}" type="datetime4">
              <a:rPr lang="en-US" altLang="zh-TW"/>
              <a:pPr>
                <a:defRPr/>
              </a:pPr>
              <a:t>July 18, 2013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AE28D7-F4A0-4FEF-8640-CD2BA925C6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48" r:id="rId7"/>
    <p:sldLayoutId id="2147484649" r:id="rId8"/>
    <p:sldLayoutId id="2147484650" r:id="rId9"/>
    <p:sldLayoutId id="2147484657" r:id="rId10"/>
    <p:sldLayoutId id="2147484658" r:id="rId11"/>
  </p:sldLayoutIdLst>
  <p:transition xmlns:p14="http://schemas.microsoft.com/office/powerpoint/2010/main" spd="med">
    <p:sndAc>
      <p:stSnd>
        <p:snd r:embed="rId13" name="chimes.wav"/>
      </p:stSnd>
    </p:sndAc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400" b="1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新細明體" pitchFamily="18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umimoji="1" sz="2400" kern="1200">
          <a:solidFill>
            <a:srgbClr val="262626"/>
          </a:solidFill>
          <a:latin typeface="Arial" charset="0"/>
          <a:ea typeface="+mn-ea"/>
          <a:cs typeface="+mn-cs"/>
        </a:defRPr>
      </a:lvl1pPr>
      <a:lvl2pPr marL="776288" indent="-36512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kumimoji="1" sz="2200" kern="1200">
          <a:solidFill>
            <a:srgbClr val="262626"/>
          </a:solidFill>
          <a:latin typeface="Arial" charset="0"/>
          <a:ea typeface="+mn-ea"/>
          <a:cs typeface="+mn-cs"/>
        </a:defRPr>
      </a:lvl2pPr>
      <a:lvl3pPr marL="1143000" indent="-36512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umimoji="1" sz="2000" kern="1200">
          <a:solidFill>
            <a:srgbClr val="262626"/>
          </a:solidFill>
          <a:latin typeface="Arial" charset="0"/>
          <a:ea typeface="+mn-ea"/>
          <a:cs typeface="+mn-cs"/>
        </a:defRPr>
      </a:lvl3pPr>
      <a:lvl4pPr marL="1508125" indent="-319088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umimoji="1" kern="1200">
          <a:solidFill>
            <a:srgbClr val="262626"/>
          </a:solidFill>
          <a:latin typeface="Arial" charset="0"/>
          <a:ea typeface="+mn-ea"/>
          <a:cs typeface="+mn-cs"/>
        </a:defRPr>
      </a:lvl4pPr>
      <a:lvl5pPr marL="1828800" indent="-319088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umimoji="1" sz="1600" kern="1200">
          <a:solidFill>
            <a:srgbClr val="262626"/>
          </a:solidFill>
          <a:latin typeface="Arial" charset="0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ctrTitle"/>
          </p:nvPr>
        </p:nvSpPr>
        <p:spPr>
          <a:xfrm>
            <a:off x="1182688" y="1387475"/>
            <a:ext cx="6778625" cy="1731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latin typeface="+mj-ea"/>
              </a:rPr>
              <a:t>《</a:t>
            </a:r>
            <a:r>
              <a:rPr lang="zh-TW" altLang="zh-TW" dirty="0" smtClean="0">
                <a:latin typeface="+mj-ea"/>
              </a:rPr>
              <a:t>海洋大學生達卡安</a:t>
            </a:r>
            <a:r>
              <a:rPr lang="en-US" altLang="zh-TW" dirty="0" smtClean="0">
                <a:latin typeface="+mj-ea"/>
              </a:rPr>
              <a:t>》</a:t>
            </a:r>
            <a:endParaRPr lang="zh-TW" altLang="en-US" dirty="0">
              <a:latin typeface="+mj-ea"/>
            </a:endParaRPr>
          </a:p>
        </p:txBody>
      </p:sp>
      <p:sp>
        <p:nvSpPr>
          <p:cNvPr id="14" name="子標題 13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夏曼藍波安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南台科大通識教育中心</a:t>
            </a:r>
            <a:r>
              <a:rPr lang="en-US" altLang="zh-TW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</a:t>
            </a:r>
            <a:r>
              <a:rPr lang="zh-TW" alt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方中士</a:t>
            </a:r>
            <a:endParaRPr lang="zh-TW" altLang="en-US" sz="36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541338"/>
            <a:ext cx="1690687" cy="1520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088" y="414338"/>
            <a:ext cx="1998662" cy="166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b="1" dirty="0" smtClean="0">
                <a:latin typeface="標楷體" pitchFamily="65" charset="-120"/>
              </a:rPr>
              <a:t>一個被入侵被主宰被剝削被命名的弱勢民族，除了被剝奪了其經濟上的自主權外還會失去甚麼？而當我們能跳脫強勢文化的盲點後，我們又能向弱勢或者是被認為該被淘汰弱勢族群學習甚麼？</a:t>
            </a:r>
            <a:endParaRPr lang="zh-TW" altLang="en-US" b="1" dirty="0" smtClean="0">
              <a:latin typeface="標楷體" pitchFamily="65" charset="-120"/>
            </a:endParaRPr>
          </a:p>
        </p:txBody>
      </p:sp>
      <p:pic>
        <p:nvPicPr>
          <p:cNvPr id="4" name="Picture 4" descr="C:\Users\byron\Desktop\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680" y="4665249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 descr="0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2655">
            <a:off x="2082275" y="418004"/>
            <a:ext cx="1088525" cy="1551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未命名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6306">
            <a:off x="999074" y="369470"/>
            <a:ext cx="1112517" cy="1580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b="1" dirty="0" smtClean="0">
                <a:latin typeface="標楷體" pitchFamily="65" charset="-120"/>
              </a:rPr>
              <a:t>〈海洋大學達卡安〉為其族人重新找回曾失去的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</a:rPr>
              <a:t>尊嚴</a:t>
            </a:r>
            <a:r>
              <a:rPr lang="zh-TW" altLang="zh-TW" b="1" dirty="0" smtClean="0">
                <a:latin typeface="標楷體" pitchFamily="65" charset="-120"/>
              </a:rPr>
              <a:t>與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</a:rPr>
              <a:t>價值</a:t>
            </a:r>
            <a:r>
              <a:rPr lang="zh-TW" altLang="zh-TW" b="1" dirty="0" smtClean="0">
                <a:latin typeface="標楷體" pitchFamily="65" charset="-120"/>
              </a:rPr>
              <a:t>，其過程中有哪些艱辛路程？小說用強勢主流文化中的「成功」來扣問被主流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</a:rPr>
              <a:t>文化制約</a:t>
            </a:r>
            <a:r>
              <a:rPr lang="zh-TW" altLang="zh-TW" b="1" dirty="0" smtClean="0">
                <a:latin typeface="標楷體" pitchFamily="65" charset="-120"/>
              </a:rPr>
              <a:t>的文明人，你認為這敘述書寫策略如何？是否能達成對照出文明人盲點的效果？</a:t>
            </a:r>
            <a:endParaRPr lang="en-US" altLang="zh-TW" b="1" dirty="0" smtClean="0">
              <a:latin typeface="標楷體" pitchFamily="65" charset="-120"/>
            </a:endParaRPr>
          </a:p>
          <a:p>
            <a:pPr eaLnBrk="1" hangingPunct="1"/>
            <a:endParaRPr lang="zh-TW" altLang="en-US" b="1" dirty="0" smtClean="0">
              <a:latin typeface="標楷體" pitchFamily="65" charset="-120"/>
            </a:endParaRPr>
          </a:p>
        </p:txBody>
      </p:sp>
      <p:sp>
        <p:nvSpPr>
          <p:cNvPr id="14339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>
                <a:latin typeface="微軟正黑體" pitchFamily="34" charset="-120"/>
              </a:rPr>
              <a:t>達悟與真人</a:t>
            </a:r>
            <a:r>
              <a:rPr lang="en-US" altLang="zh-TW" dirty="0" smtClean="0">
                <a:latin typeface="微軟正黑體" pitchFamily="34" charset="-120"/>
              </a:rPr>
              <a:t>/</a:t>
            </a:r>
            <a:r>
              <a:rPr lang="zh-TW" altLang="zh-TW" dirty="0" smtClean="0">
                <a:latin typeface="微軟正黑體" pitchFamily="34" charset="-120"/>
              </a:rPr>
              <a:t>漢人與政府</a:t>
            </a:r>
            <a:endParaRPr lang="zh-TW" altLang="en-US" dirty="0" smtClean="0">
              <a:latin typeface="微軟正黑體" pitchFamily="34" charset="-120"/>
            </a:endParaRPr>
          </a:p>
        </p:txBody>
      </p:sp>
      <p:pic>
        <p:nvPicPr>
          <p:cNvPr id="6" name="圖片 5" descr="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0788" y="4664075"/>
            <a:ext cx="2590800" cy="176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b="1" smtClean="0">
                <a:latin typeface="標楷體" pitchFamily="65" charset="-120"/>
              </a:rPr>
              <a:t>當達卡安自以為可從國中畢業時，他的朋友對他說：「從今以後，我們再也不用逃學了，再也不用</a:t>
            </a:r>
            <a:r>
              <a:rPr lang="zh-TW" altLang="en-US" b="1" smtClean="0">
                <a:latin typeface="標楷體" pitchFamily="65" charset="-120"/>
              </a:rPr>
              <a:t>在</a:t>
            </a:r>
            <a:r>
              <a:rPr lang="zh-TW" altLang="zh-TW" b="1" smtClean="0">
                <a:latin typeface="標楷體" pitchFamily="65" charset="-120"/>
              </a:rPr>
              <a:t>礁石的天然洞穴，等待那煩人的下課鐘聲與那張張皆是零分的考卷了。」，請問這是怎樣的教育結果？會造成怎樣的影響？你該給怎樣的評價？</a:t>
            </a:r>
          </a:p>
          <a:p>
            <a:pPr eaLnBrk="1" hangingPunct="1"/>
            <a:endParaRPr lang="zh-TW" altLang="en-US" b="1" smtClean="0">
              <a:latin typeface="標楷體" pitchFamily="65" charset="-120"/>
            </a:endParaRP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338" y="242888"/>
            <a:ext cx="1981200" cy="178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42888"/>
            <a:ext cx="2206625" cy="183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1"/>
          <p:cNvSpPr>
            <a:spLocks noGrp="1"/>
          </p:cNvSpPr>
          <p:nvPr>
            <p:ph idx="4294967295"/>
          </p:nvPr>
        </p:nvSpPr>
        <p:spPr>
          <a:xfrm>
            <a:off x="788988" y="287338"/>
            <a:ext cx="7747000" cy="635793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zh-TW" altLang="zh-TW" b="1" dirty="0" smtClean="0">
                <a:latin typeface="標楷體" pitchFamily="65" charset="-120"/>
              </a:rPr>
              <a:t>「畢業兩年後，馬洛從台灣回來，那是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</a:rPr>
              <a:t>飛魚漁季結束</a:t>
            </a:r>
            <a:r>
              <a:rPr lang="zh-TW" altLang="zh-TW" b="1" dirty="0" smtClean="0">
                <a:latin typeface="標楷體" pitchFamily="65" charset="-120"/>
              </a:rPr>
              <a:t>的初夏，也是達悟族開始捕捉一般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</a:rPr>
              <a:t>底棲魚類</a:t>
            </a:r>
            <a:r>
              <a:rPr lang="zh-TW" altLang="zh-TW" b="1" dirty="0" smtClean="0">
                <a:latin typeface="標楷體" pitchFamily="65" charset="-120"/>
              </a:rPr>
              <a:t>的開始。達卡安從海裡上岸回家，恰好被馬洛瞧見，說：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zh-TW" altLang="zh-TW" b="1" dirty="0" smtClean="0">
                <a:latin typeface="標楷體" pitchFamily="65" charset="-120"/>
              </a:rPr>
              <a:t>　　「那麼厲害呀你，網袋塞滿了章魚。」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zh-TW" altLang="zh-TW" b="1" dirty="0" smtClean="0">
                <a:latin typeface="標楷體" pitchFamily="65" charset="-120"/>
              </a:rPr>
              <a:t>　　「沒有啦，是章魚自動闖進我的網袋的啦。」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zh-TW" altLang="zh-TW" b="1" dirty="0" smtClean="0">
                <a:latin typeface="標楷體" pitchFamily="65" charset="-120"/>
              </a:rPr>
              <a:t>　　「別一個人下海潛水，孩子。」夏曼‧達卡安說。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zh-TW" altLang="zh-TW" b="1" dirty="0" smtClean="0">
                <a:latin typeface="標楷體" pitchFamily="65" charset="-120"/>
              </a:rPr>
              <a:t>　達卡安知道父親的意思，但按不住被同學稱讚的驕傲表情，露出驕傲的笑容。他把網袋裡的章魚道出來放在澡盆內……」請問，你在這裡是否看到兩種不同教育內容？是否體會到作者要呈現的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</a:rPr>
              <a:t>部落文化</a:t>
            </a:r>
            <a:r>
              <a:rPr lang="zh-TW" altLang="zh-TW" b="1" dirty="0" smtClean="0">
                <a:latin typeface="標楷體" pitchFamily="65" charset="-120"/>
              </a:rPr>
              <a:t>的價值？</a:t>
            </a:r>
            <a:endParaRPr lang="zh-TW" altLang="en-US" b="1" dirty="0" smtClean="0">
              <a:latin typeface="標楷體" pitchFamily="65" charset="-120"/>
            </a:endParaRPr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版面配置區 4"/>
          <p:cNvSpPr>
            <a:spLocks noGrp="1"/>
          </p:cNvSpPr>
          <p:nvPr>
            <p:ph idx="4294967295"/>
          </p:nvPr>
        </p:nvSpPr>
        <p:spPr>
          <a:xfrm>
            <a:off x="701675" y="727075"/>
            <a:ext cx="7747000" cy="5397500"/>
          </a:xfrm>
        </p:spPr>
        <p:txBody>
          <a:bodyPr/>
          <a:lstStyle/>
          <a:p>
            <a:pPr algn="just" eaLnBrk="1" hangingPunct="1"/>
            <a:r>
              <a:rPr lang="zh-TW" altLang="en-US" b="1" dirty="0" smtClean="0">
                <a:latin typeface="標楷體" pitchFamily="65" charset="-120"/>
              </a:rPr>
              <a:t> </a:t>
            </a:r>
            <a:r>
              <a:rPr lang="zh-TW" altLang="zh-TW" b="1" dirty="0" smtClean="0">
                <a:latin typeface="標楷體" pitchFamily="65" charset="-120"/>
              </a:rPr>
              <a:t>經由國中畢業後的不同發展，作者呈現了原住民如何受制於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</a:rPr>
              <a:t>漢人強勢文化制約</a:t>
            </a:r>
            <a:r>
              <a:rPr lang="zh-TW" altLang="zh-TW" b="1" dirty="0" smtClean="0">
                <a:latin typeface="標楷體" pitchFamily="65" charset="-120"/>
              </a:rPr>
              <a:t>的可悲命運？</a:t>
            </a:r>
            <a:endParaRPr lang="en-US" altLang="zh-TW" b="1" dirty="0" smtClean="0">
              <a:latin typeface="標楷體" pitchFamily="65" charset="-12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zh-TW" altLang="en-US" b="1" dirty="0" smtClean="0">
                <a:latin typeface="標楷體" pitchFamily="65" charset="-120"/>
              </a:rPr>
              <a:t>    </a:t>
            </a:r>
            <a:r>
              <a:rPr lang="zh-TW" altLang="zh-TW" b="1" dirty="0" smtClean="0">
                <a:latin typeface="標楷體" pitchFamily="65" charset="-120"/>
              </a:rPr>
              <a:t>「我在我哥哥的工地做小工。」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zh-TW" altLang="zh-TW" b="1" dirty="0" smtClean="0">
                <a:latin typeface="標楷體" pitchFamily="65" charset="-120"/>
              </a:rPr>
              <a:t>　　「達卡安在台灣做工作了三個月後就回來了，看他這個樣子賺不到錢，將來以後不知該如何生活，天天往海裡跑，把時間浪費在捉魚，卻不積極地賺錢找女朋友。」夏曼‧達卡安數落兒子地說。」</a:t>
            </a:r>
            <a:endParaRPr lang="zh-TW" altLang="en-US" b="1" dirty="0" smtClean="0">
              <a:latin typeface="標楷體" pitchFamily="65" charset="-12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038" y="4414838"/>
            <a:ext cx="1798637" cy="191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內容版面配置區 2"/>
          <p:cNvSpPr>
            <a:spLocks noGrp="1"/>
          </p:cNvSpPr>
          <p:nvPr>
            <p:ph idx="4294967295"/>
          </p:nvPr>
        </p:nvSpPr>
        <p:spPr>
          <a:xfrm>
            <a:off x="676275" y="876300"/>
            <a:ext cx="7747000" cy="3878263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</a:rPr>
              <a:t>  </a:t>
            </a:r>
            <a:r>
              <a:rPr lang="zh-TW" altLang="zh-TW" b="1" dirty="0" smtClean="0">
                <a:latin typeface="標楷體" pitchFamily="65" charset="-120"/>
              </a:rPr>
              <a:t>甚麼才是來自生活環境的真正能力與智慧？「雖然沒有從國中學校畢業，但是他在海裡的國中已經畢業了阿！」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zh-TW" b="1" dirty="0" smtClean="0">
                <a:latin typeface="標楷體" pitchFamily="65" charset="-120"/>
              </a:rPr>
              <a:t>　　「對呀！他在海裡的國中已經畢業了阿，看他潛水射的魚的等級，已經是高中畢業的程度了，各位，你們說是不是？」</a:t>
            </a:r>
            <a:endParaRPr lang="en-US" altLang="zh-TW" b="1" dirty="0" smtClean="0">
              <a:latin typeface="標楷體" pitchFamily="65" charset="-120"/>
            </a:endParaRPr>
          </a:p>
          <a:p>
            <a:pPr eaLnBrk="1" hangingPunct="1"/>
            <a:r>
              <a:rPr lang="zh-TW" altLang="en-US" b="1" dirty="0" smtClean="0">
                <a:latin typeface="標楷體" pitchFamily="65" charset="-120"/>
              </a:rPr>
              <a:t>  </a:t>
            </a:r>
            <a:r>
              <a:rPr lang="zh-TW" altLang="zh-TW" b="1" dirty="0" smtClean="0">
                <a:latin typeface="標楷體" pitchFamily="65" charset="-120"/>
              </a:rPr>
              <a:t>你怎麼評價達卡安的「學歷」或「學力」？</a:t>
            </a:r>
            <a:endParaRPr lang="zh-TW" altLang="en-US" b="1" dirty="0" smtClean="0">
              <a:latin typeface="標楷體" pitchFamily="65" charset="-12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00" y="4141788"/>
            <a:ext cx="1603375" cy="228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zh-TW" altLang="zh-TW" b="1" dirty="0" smtClean="0">
                <a:latin typeface="標楷體" pitchFamily="65" charset="-120"/>
              </a:rPr>
              <a:t>「當我潛下去查看我叔父的海底冰箱（洞穴）時，一條大的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</a:rPr>
              <a:t>黑毛</a:t>
            </a:r>
            <a:r>
              <a:rPr lang="zh-TW" altLang="zh-TW" b="1" dirty="0" smtClean="0">
                <a:latin typeface="標楷體" pitchFamily="65" charset="-120"/>
              </a:rPr>
              <a:t>剛好就在我的魚槍頭，不用說我是高手啦！就像我叔父說的，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</a:rPr>
              <a:t>不是自己很厲害而是那條魚想要結束牠的生命時，恰好被你碰上，只是這樣而已。</a:t>
            </a:r>
            <a:r>
              <a:rPr lang="zh-TW" altLang="zh-TW" b="1" dirty="0" smtClean="0">
                <a:latin typeface="標楷體" pitchFamily="65" charset="-120"/>
              </a:rPr>
              <a:t>」</a:t>
            </a:r>
            <a:endParaRPr lang="en-US" altLang="zh-TW" b="1" dirty="0" smtClean="0">
              <a:latin typeface="標楷體" pitchFamily="65" charset="-120"/>
            </a:endParaRPr>
          </a:p>
          <a:p>
            <a:pPr algn="just" eaLnBrk="1" hangingPunct="1"/>
            <a:r>
              <a:rPr lang="zh-TW" altLang="zh-TW" b="1" dirty="0" smtClean="0">
                <a:latin typeface="標楷體" pitchFamily="65" charset="-120"/>
              </a:rPr>
              <a:t>在這樣的海洋文化裡培養出人與環境間怎樣的關係？怎樣的宗教情懷？又與當前的文明有何不同？</a:t>
            </a:r>
            <a:endParaRPr lang="zh-TW" altLang="en-US" b="1" dirty="0" smtClean="0">
              <a:latin typeface="標楷體" pitchFamily="65" charset="-120"/>
            </a:endParaRPr>
          </a:p>
        </p:txBody>
      </p:sp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338" y="242888"/>
            <a:ext cx="1981200" cy="178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42888"/>
            <a:ext cx="2206625" cy="183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內容版面配置區 1"/>
          <p:cNvSpPr>
            <a:spLocks noGrp="1"/>
          </p:cNvSpPr>
          <p:nvPr>
            <p:ph idx="1"/>
          </p:nvPr>
        </p:nvSpPr>
        <p:spPr>
          <a:xfrm>
            <a:off x="698500" y="2247900"/>
            <a:ext cx="8107363" cy="3878263"/>
          </a:xfrm>
        </p:spPr>
        <p:txBody>
          <a:bodyPr/>
          <a:lstStyle/>
          <a:p>
            <a:pPr eaLnBrk="1" hangingPunct="1"/>
            <a:r>
              <a:rPr lang="zh-TW" altLang="zh-TW" b="1" dirty="0" smtClean="0">
                <a:latin typeface="標楷體" pitchFamily="65" charset="-120"/>
              </a:rPr>
              <a:t>「魚槍的鐵杆瞬間射出去，結果真的是射穿兩條『高中生』體型級的魚，我於是跟牠們在海裡拔河；牠們在掙扎脫逃，我用力地握緊槍柄，同時也在掙扎地要浮出海面換氣。也許我的槍做得不夠堅固，槍的線斷掉，兩條魚帶走我的鐵杆往外海游……」</a:t>
            </a:r>
            <a:endParaRPr lang="en-US" altLang="zh-TW" b="1" dirty="0" smtClean="0">
              <a:latin typeface="標楷體" pitchFamily="65" charset="-120"/>
            </a:endParaRPr>
          </a:p>
          <a:p>
            <a:pPr eaLnBrk="1" hangingPunct="1"/>
            <a:r>
              <a:rPr lang="zh-TW" altLang="zh-TW" b="1" dirty="0" smtClean="0">
                <a:latin typeface="標楷體" pitchFamily="65" charset="-120"/>
              </a:rPr>
              <a:t>這般細寫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</a:rPr>
              <a:t>海洋獵人與獵物的關系</a:t>
            </a:r>
            <a:r>
              <a:rPr lang="zh-TW" altLang="zh-TW" b="1" dirty="0" smtClean="0">
                <a:latin typeface="標楷體" pitchFamily="65" charset="-120"/>
              </a:rPr>
              <a:t>呈現了怎樣的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</a:rPr>
              <a:t>部落文化</a:t>
            </a:r>
            <a:r>
              <a:rPr lang="zh-TW" altLang="zh-TW" b="1" dirty="0" smtClean="0">
                <a:latin typeface="標楷體" pitchFamily="65" charset="-120"/>
              </a:rPr>
              <a:t>？</a:t>
            </a:r>
            <a:endParaRPr lang="zh-TW" altLang="en-US" b="1" dirty="0" smtClean="0">
              <a:latin typeface="標楷體" pitchFamily="65" charset="-120"/>
            </a:endParaRPr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338" y="242888"/>
            <a:ext cx="1981200" cy="178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42888"/>
            <a:ext cx="2206625" cy="183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5"/>
          <p:cNvSpPr>
            <a:spLocks noGrp="1"/>
          </p:cNvSpPr>
          <p:nvPr>
            <p:ph type="title"/>
          </p:nvPr>
        </p:nvSpPr>
        <p:spPr>
          <a:xfrm>
            <a:off x="690563" y="1204913"/>
            <a:ext cx="7754937" cy="1911350"/>
          </a:xfrm>
        </p:spPr>
        <p:txBody>
          <a:bodyPr/>
          <a:lstStyle/>
          <a:p>
            <a:pPr eaLnBrk="1" hangingPunct="1"/>
            <a:r>
              <a:rPr lang="zh-TW" altLang="zh-TW" b="1" smtClean="0">
                <a:latin typeface="微軟正黑體" pitchFamily="34" charset="-120"/>
              </a:rPr>
              <a:t>另一種知識與價值典範</a:t>
            </a:r>
            <a:endParaRPr lang="zh-TW" altLang="en-US" b="1" smtClean="0">
              <a:latin typeface="微軟正黑體" pitchFamily="34" charset="-120"/>
            </a:endParaRPr>
          </a:p>
        </p:txBody>
      </p:sp>
      <p:sp>
        <p:nvSpPr>
          <p:cNvPr id="11267" name="文字版面配置區 6"/>
          <p:cNvSpPr>
            <a:spLocks noGrp="1"/>
          </p:cNvSpPr>
          <p:nvPr>
            <p:ph type="body" idx="1"/>
          </p:nvPr>
        </p:nvSpPr>
        <p:spPr>
          <a:xfrm>
            <a:off x="698500" y="3767138"/>
            <a:ext cx="7735888" cy="1500187"/>
          </a:xfrm>
        </p:spPr>
        <p:txBody>
          <a:bodyPr/>
          <a:lstStyle/>
          <a:p>
            <a:pPr eaLnBrk="1" hangingPunct="1"/>
            <a:r>
              <a:rPr lang="zh-TW" altLang="zh-TW" sz="3600" b="1" dirty="0" smtClean="0">
                <a:solidFill>
                  <a:schemeClr val="tx1"/>
                </a:solidFill>
                <a:latin typeface="標楷體" pitchFamily="65" charset="-120"/>
              </a:rPr>
              <a:t>夏曼藍波安〈海洋大學生〉裡的文化衝突與抉擇</a:t>
            </a:r>
            <a:endParaRPr lang="zh-TW" altLang="en-US" sz="3600" b="1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8" name="圖片 7" descr="2005蘭嶼3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827" y="571778"/>
            <a:ext cx="1897035" cy="1266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268" name="Group 7"/>
          <p:cNvGrpSpPr>
            <a:grpSpLocks/>
          </p:cNvGrpSpPr>
          <p:nvPr/>
        </p:nvGrpSpPr>
        <p:grpSpPr bwMode="auto">
          <a:xfrm rot="546768">
            <a:off x="6055926" y="515557"/>
            <a:ext cx="2117725" cy="1292225"/>
            <a:chOff x="0" y="0"/>
            <a:chExt cx="4496" cy="3048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104"/>
              <a:ext cx="4288" cy="28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1270" name="Picture 6"/>
            <p:cNvPicPr>
              <a:picLocks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96" cy="30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6"/>
          <p:cNvSpPr>
            <a:spLocks noGrp="1"/>
          </p:cNvSpPr>
          <p:nvPr>
            <p:ph idx="1"/>
          </p:nvPr>
        </p:nvSpPr>
        <p:spPr>
          <a:xfrm>
            <a:off x="698500" y="2054225"/>
            <a:ext cx="7747000" cy="4441825"/>
          </a:xfrm>
        </p:spPr>
        <p:txBody>
          <a:bodyPr/>
          <a:lstStyle/>
          <a:p>
            <a:pPr eaLnBrk="1" hangingPunct="1"/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</a:rPr>
              <a:t>夏曼･藍波安</a:t>
            </a:r>
            <a:r>
              <a:rPr lang="zh-TW" altLang="zh-TW" b="1" dirty="0" smtClean="0">
                <a:latin typeface="標楷體" pitchFamily="65" charset="-120"/>
              </a:rPr>
              <a:t>，男，</a:t>
            </a:r>
            <a:r>
              <a:rPr lang="en-US" altLang="zh-TW" b="1" dirty="0" smtClean="0">
                <a:latin typeface="標楷體" pitchFamily="65" charset="-120"/>
              </a:rPr>
              <a:t>1957</a:t>
            </a:r>
            <a:r>
              <a:rPr lang="zh-TW" altLang="zh-TW" b="1" dirty="0" smtClean="0">
                <a:latin typeface="標楷體" pitchFamily="65" charset="-120"/>
              </a:rPr>
              <a:t>年生於蘭嶼，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</a:rPr>
              <a:t>達悟族</a:t>
            </a:r>
            <a:r>
              <a:rPr lang="zh-TW" altLang="zh-TW" b="1" dirty="0" smtClean="0">
                <a:latin typeface="標楷體" pitchFamily="65" charset="-120"/>
              </a:rPr>
              <a:t>人；淡江大學法國文學系學士，清大人類學研究所碩士，成功大學台灣文學研究所博士班肄業；為原住民文學知名代表作家，其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</a:rPr>
              <a:t>《冷海情深》、《海浪的記憶》、《八代灣神話》、《黑色的翅膀》</a:t>
            </a:r>
            <a:r>
              <a:rPr lang="zh-TW" altLang="zh-TW" b="1" dirty="0" smtClean="0">
                <a:latin typeface="標楷體" pitchFamily="65" charset="-120"/>
              </a:rPr>
              <a:t>等等已成為中文創作中難得的海洋文學代表；長期投入原住民權益促進、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</a:rPr>
              <a:t>還我族名</a:t>
            </a:r>
            <a:r>
              <a:rPr lang="zh-TW" altLang="zh-TW" b="1" dirty="0" smtClean="0">
                <a:latin typeface="標楷體" pitchFamily="65" charset="-120"/>
              </a:rPr>
              <a:t>與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</a:rPr>
              <a:t>反蘭嶼核廢料貯存運動</a:t>
            </a:r>
            <a:r>
              <a:rPr lang="zh-TW" altLang="zh-TW" b="1" dirty="0" smtClean="0">
                <a:latin typeface="標楷體" pitchFamily="65" charset="-120"/>
              </a:rPr>
              <a:t>，更是被當作喚醒原住民自覺意識的先驅與精神領袖。</a:t>
            </a:r>
          </a:p>
          <a:p>
            <a:pPr eaLnBrk="1" hangingPunct="1"/>
            <a:endParaRPr lang="zh-TW" altLang="en-US" b="1" dirty="0" smtClean="0">
              <a:latin typeface="標楷體" pitchFamily="65" charset="-120"/>
            </a:endParaRPr>
          </a:p>
        </p:txBody>
      </p:sp>
      <p:sp>
        <p:nvSpPr>
          <p:cNvPr id="12291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smtClean="0">
                <a:latin typeface="微軟正黑體" pitchFamily="34" charset="-120"/>
              </a:rPr>
              <a:t>作者簡介：</a:t>
            </a:r>
            <a:endParaRPr lang="zh-TW" altLang="en-US" smtClean="0">
              <a:latin typeface="微軟正黑體" pitchFamily="34" charset="-120"/>
            </a:endParaRPr>
          </a:p>
        </p:txBody>
      </p:sp>
      <p:pic>
        <p:nvPicPr>
          <p:cNvPr id="4" name="圖片版面配置區 5" descr="0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81918" y="488007"/>
            <a:ext cx="1173184" cy="1566261"/>
          </a:xfrm>
          <a:prstGeom prst="rect">
            <a:avLst/>
          </a:prstGeom>
          <a:noFill/>
          <a:ln w="127000" cap="rnd">
            <a:solidFill>
              <a:srgbClr val="FFFFFF"/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solidFill>
                  <a:srgbClr val="C00000"/>
                </a:solidFill>
                <a:latin typeface="華康圓體注音" pitchFamily="18" charset="-120"/>
                <a:ea typeface="華康中黑體" pitchFamily="49" charset="-120"/>
              </a:rPr>
              <a:t>飛魚的故鄉－蘭嶼</a:t>
            </a:r>
            <a:endParaRPr lang="zh-TW" altLang="en-US" sz="4800" dirty="0">
              <a:solidFill>
                <a:srgbClr val="C00000"/>
              </a:solidFill>
              <a:latin typeface="華康圓體注音" pitchFamily="18" charset="-120"/>
              <a:ea typeface="華康中黑體" pitchFamily="49" charset="-120"/>
            </a:endParaRPr>
          </a:p>
        </p:txBody>
      </p:sp>
      <p:pic>
        <p:nvPicPr>
          <p:cNvPr id="8" name="內容版面配置區 7" descr="1997蘭嶼-16去背.png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44" y="569913"/>
            <a:ext cx="1578719" cy="1310956"/>
          </a:xfrm>
        </p:spPr>
      </p:pic>
      <p:sp>
        <p:nvSpPr>
          <p:cNvPr id="9" name="內容版面配置區 8"/>
          <p:cNvSpPr>
            <a:spLocks noGrp="1"/>
          </p:cNvSpPr>
          <p:nvPr>
            <p:ph sz="quarter" idx="14"/>
          </p:nvPr>
        </p:nvSpPr>
        <p:spPr>
          <a:xfrm>
            <a:off x="852747" y="2240280"/>
            <a:ext cx="4347049" cy="3877056"/>
          </a:xfrm>
        </p:spPr>
        <p:txBody>
          <a:bodyPr/>
          <a:lstStyle/>
          <a:p>
            <a:r>
              <a:rPr lang="zh-TW" altLang="en-US" b="1" dirty="0" smtClean="0">
                <a:latin typeface="+mn-ea"/>
              </a:rPr>
              <a:t>早在五千年前，蘭嶼人的祖先就已經出發在海上航行，尋找自己的家園，這群海洋的居民稱之為</a:t>
            </a: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南島語族</a:t>
            </a:r>
            <a:r>
              <a:rPr lang="zh-TW" altLang="en-US" b="1" dirty="0" smtClean="0">
                <a:latin typeface="+mn-ea"/>
              </a:rPr>
              <a:t>，足跡最北到達台灣，最東到達復活節島，最西抵達馬達加斯加，最南則到達紐西蘭島</a:t>
            </a:r>
          </a:p>
        </p:txBody>
      </p:sp>
      <p:pic>
        <p:nvPicPr>
          <p:cNvPr id="21" name="圖片 20" descr="海洋異想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8161" y="2470245"/>
            <a:ext cx="2189359" cy="3448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06蘭嶼空拍_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500042"/>
            <a:ext cx="3714776" cy="2786082"/>
          </a:xfrm>
          <a:prstGeom prst="rect">
            <a:avLst/>
          </a:prstGeom>
        </p:spPr>
      </p:pic>
      <p:pic>
        <p:nvPicPr>
          <p:cNvPr id="4" name="圖片 3" descr="2006蘭嶼空拍_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3429000"/>
            <a:ext cx="3809995" cy="2857496"/>
          </a:xfrm>
          <a:prstGeom prst="rect">
            <a:avLst/>
          </a:prstGeom>
        </p:spPr>
      </p:pic>
      <p:pic>
        <p:nvPicPr>
          <p:cNvPr id="5" name="圖片 4" descr="2006蘭嶼空拍_4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3643314"/>
            <a:ext cx="2952770" cy="2214578"/>
          </a:xfrm>
          <a:prstGeom prst="rect">
            <a:avLst/>
          </a:prstGeom>
        </p:spPr>
      </p:pic>
      <p:pic>
        <p:nvPicPr>
          <p:cNvPr id="6" name="圖片 5" descr="2005蘭嶼3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向下箭號圖說文字 9"/>
          <p:cNvSpPr/>
          <p:nvPr/>
        </p:nvSpPr>
        <p:spPr>
          <a:xfrm>
            <a:off x="683568" y="5517232"/>
            <a:ext cx="1296144" cy="7200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ea typeface="華康中黑體" pitchFamily="49" charset="-120"/>
              </a:rPr>
              <a:t>野銀部落</a:t>
            </a:r>
            <a:endParaRPr lang="zh-TW" altLang="en-US" dirty="0">
              <a:ea typeface="華康中黑體" pitchFamily="49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688975" y="569912"/>
            <a:ext cx="7756525" cy="237800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TW" altLang="zh-TW" sz="2400" b="0" dirty="0" smtClean="0">
                <a:solidFill>
                  <a:srgbClr val="C00000"/>
                </a:solidFill>
                <a:latin typeface="+mn-ea"/>
                <a:ea typeface="+mn-ea"/>
              </a:rPr>
              <a:t>蘭嶼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位於台灣東南海域約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49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海浬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(1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海浬等於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1.8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公里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),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全島面積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45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平方公里，最高峰為紅頭山，海拔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548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公尺，屬熱帶海洋性氣候，高溫、多雨、多風、潮濕</a:t>
            </a:r>
            <a:r>
              <a:rPr lang="zh-TW" altLang="en-US" sz="2400" b="0" dirty="0" smtClean="0">
                <a:solidFill>
                  <a:schemeClr val="tx1"/>
                </a:solidFill>
                <a:latin typeface="+mn-ea"/>
                <a:ea typeface="+mn-ea"/>
              </a:rPr>
              <a:t>，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島嶼西岸可達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200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公尺水深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,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東岸離岸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10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海浬處可達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3000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公尺深，除了東清灣和八代灣一帶是沙岸，</a:t>
            </a:r>
            <a:r>
              <a:rPr lang="zh-TW" altLang="zh-TW" sz="2400" b="0" dirty="0" smtClean="0">
                <a:solidFill>
                  <a:srgbClr val="C00000"/>
                </a:solidFill>
                <a:latin typeface="+mn-ea"/>
                <a:ea typeface="+mn-ea"/>
              </a:rPr>
              <a:t>全島多為珊瑚礁岸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zh-TW" altLang="en-US" sz="24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w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7012" y="3248562"/>
            <a:ext cx="4447472" cy="297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內容版面配置區 5"/>
          <p:cNvSpPr>
            <a:spLocks noGrp="1"/>
          </p:cNvSpPr>
          <p:nvPr>
            <p:ph idx="4294967295"/>
          </p:nvPr>
        </p:nvSpPr>
        <p:spPr>
          <a:xfrm>
            <a:off x="462326" y="859809"/>
            <a:ext cx="7747000" cy="38782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+mn-ea"/>
              </a:rPr>
              <a:t>達悟族人遵循傳統的禁忌儀式</a:t>
            </a:r>
            <a:r>
              <a:rPr lang="en-US" altLang="zh-TW" dirty="0" smtClean="0">
                <a:solidFill>
                  <a:srgbClr val="C00000"/>
                </a:solidFill>
                <a:latin typeface="+mn-ea"/>
              </a:rPr>
              <a:t>:</a:t>
            </a:r>
            <a:r>
              <a:rPr lang="zh-TW" altLang="zh-TW" dirty="0" smtClean="0">
                <a:latin typeface="+mn-ea"/>
              </a:rPr>
              <a:t>二月</a:t>
            </a:r>
            <a:r>
              <a:rPr lang="en-US" altLang="zh-TW" dirty="0" smtClean="0">
                <a:latin typeface="+mn-ea"/>
              </a:rPr>
              <a:t>(</a:t>
            </a:r>
            <a:r>
              <a:rPr lang="zh-TW" altLang="zh-TW" dirty="0" smtClean="0">
                <a:latin typeface="+mn-ea"/>
              </a:rPr>
              <a:t>農曆正月初一</a:t>
            </a:r>
            <a:r>
              <a:rPr lang="en-US" altLang="zh-TW" dirty="0" smtClean="0">
                <a:latin typeface="+mn-ea"/>
              </a:rPr>
              <a:t>):</a:t>
            </a:r>
            <a:r>
              <a:rPr lang="zh-TW" altLang="zh-TW" dirty="0" smtClean="0">
                <a:solidFill>
                  <a:srgbClr val="C00000"/>
                </a:solidFill>
                <a:latin typeface="+mn-ea"/>
              </a:rPr>
              <a:t>大船招魚祭儀式</a:t>
            </a:r>
            <a:r>
              <a:rPr lang="zh-TW" altLang="zh-TW" dirty="0" smtClean="0">
                <a:latin typeface="+mn-ea"/>
              </a:rPr>
              <a:t>－洄游性魚類飛魚和鬼頭刀開始游經蘭嶼海域，紅頭部落開始招換飛魚，族人拿著銀帽向大海招喚飛魚群。</a:t>
            </a:r>
          </a:p>
          <a:p>
            <a:endParaRPr lang="zh-TW" altLang="en-US" dirty="0">
              <a:latin typeface="+mn-ea"/>
            </a:endParaRPr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 idx="4294967295"/>
          </p:nvPr>
        </p:nvSpPr>
        <p:spPr>
          <a:xfrm>
            <a:off x="600501" y="484757"/>
            <a:ext cx="8229600" cy="255213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五月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農曆四月初一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):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本月底</a:t>
            </a:r>
            <a:r>
              <a:rPr lang="zh-TW" altLang="zh-TW" sz="2400" b="0" dirty="0" smtClean="0">
                <a:solidFill>
                  <a:srgbClr val="C00000"/>
                </a:solidFill>
                <a:latin typeface="+mn-ea"/>
                <a:ea typeface="+mn-ea"/>
              </a:rPr>
              <a:t>飛魚汛期將結束，族人把握時期出海捕魚，儲存魚乾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曬過數日的飛魚剪去胸鰭和尾鰭之後，持續掛在飛魚架上曬，直到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6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月才收在陶甕裡，一直吃到飛魚終食日農曆八月十五止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br>
              <a:rPr lang="zh-TW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</a:br>
            <a:endParaRPr lang="zh-TW" altLang="en-US" sz="24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7" name="內容版面配置區 6" descr="2005蘭嶼24.p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01" y="3847511"/>
            <a:ext cx="3439687" cy="2266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內容版面配置區 7" descr="2005蘭嶼24-1.png"/>
          <p:cNvPicPr>
            <a:picLocks noGrp="1" noChangeAspect="1"/>
          </p:cNvPicPr>
          <p:nvPr>
            <p:ph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978" y="3847511"/>
            <a:ext cx="3557043" cy="2266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文字版面配置區 1"/>
          <p:cNvSpPr>
            <a:spLocks noGrp="1"/>
          </p:cNvSpPr>
          <p:nvPr>
            <p:ph type="body" sz="quarter" idx="4294967295"/>
          </p:nvPr>
        </p:nvSpPr>
        <p:spPr>
          <a:xfrm>
            <a:off x="600501" y="3036888"/>
            <a:ext cx="3439687" cy="762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400" b="0" dirty="0" smtClean="0">
                <a:solidFill>
                  <a:schemeClr val="tx1"/>
                </a:solidFill>
                <a:ea typeface="華康中黑體" pitchFamily="49" charset="-120"/>
              </a:rPr>
              <a:t>飛魚季曬魚乾</a:t>
            </a:r>
            <a:endParaRPr lang="zh-TW" altLang="en-US" sz="2400" b="0" dirty="0">
              <a:solidFill>
                <a:schemeClr val="tx1"/>
              </a:solidFill>
              <a:ea typeface="華康中黑體" pitchFamily="49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4294967295"/>
          </p:nvPr>
        </p:nvSpPr>
        <p:spPr>
          <a:xfrm>
            <a:off x="4557903" y="3036888"/>
            <a:ext cx="4040187" cy="762000"/>
          </a:xfrm>
        </p:spPr>
        <p:txBody>
          <a:bodyPr/>
          <a:lstStyle/>
          <a:p>
            <a:pPr algn="ctr">
              <a:buNone/>
            </a:pPr>
            <a:r>
              <a:rPr lang="zh-TW" altLang="en-US" sz="2400" b="0" dirty="0" smtClean="0">
                <a:solidFill>
                  <a:schemeClr val="tx1"/>
                </a:solidFill>
                <a:latin typeface="華康圓體注音" pitchFamily="18" charset="-120"/>
                <a:ea typeface="華康中黑體" pitchFamily="49" charset="-120"/>
              </a:rPr>
              <a:t>曬</a:t>
            </a:r>
            <a:r>
              <a:rPr lang="zh-TW" altLang="zh-TW" sz="2400" b="0" dirty="0" smtClean="0">
                <a:solidFill>
                  <a:schemeClr val="tx1"/>
                </a:solidFill>
                <a:latin typeface="華康圓體注音" pitchFamily="18" charset="-120"/>
                <a:ea typeface="華康中黑體" pitchFamily="49" charset="-120"/>
              </a:rPr>
              <a:t>到</a:t>
            </a:r>
            <a:r>
              <a:rPr lang="en-US" altLang="zh-TW" sz="2400" b="0" dirty="0" smtClean="0">
                <a:solidFill>
                  <a:schemeClr val="tx1"/>
                </a:solidFill>
                <a:latin typeface="華康圓體注音" pitchFamily="18" charset="-120"/>
                <a:ea typeface="華康中黑體" pitchFamily="49" charset="-120"/>
              </a:rPr>
              <a:t>6</a:t>
            </a:r>
            <a:r>
              <a:rPr lang="zh-TW" altLang="zh-TW" sz="2400" b="0" dirty="0" smtClean="0">
                <a:solidFill>
                  <a:schemeClr val="tx1"/>
                </a:solidFill>
                <a:latin typeface="華康圓體注音" pitchFamily="18" charset="-120"/>
                <a:ea typeface="華康中黑體" pitchFamily="49" charset="-120"/>
              </a:rPr>
              <a:t>月才收在陶甕裡</a:t>
            </a:r>
            <a:endParaRPr lang="zh-TW" altLang="en-US" sz="2400" b="0" dirty="0">
              <a:solidFill>
                <a:schemeClr val="tx1"/>
              </a:solidFill>
              <a:ea typeface="華康中黑體" pitchFamily="49" charset="-120"/>
            </a:endParaRPr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 idx="4294967295"/>
          </p:nvPr>
        </p:nvSpPr>
        <p:spPr>
          <a:xfrm>
            <a:off x="781334" y="805218"/>
            <a:ext cx="7543800" cy="178752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2400" dirty="0" smtClean="0">
                <a:solidFill>
                  <a:schemeClr val="tx1"/>
                </a:solidFill>
                <a:latin typeface="+mn-ea"/>
                <a:ea typeface="+mn-ea"/>
              </a:rPr>
              <a:t>蘭嶼位於</a:t>
            </a:r>
            <a:r>
              <a:rPr lang="zh-TW" altLang="zh-TW" sz="2400" dirty="0" smtClean="0">
                <a:solidFill>
                  <a:srgbClr val="C00000"/>
                </a:solidFill>
                <a:latin typeface="+mn-ea"/>
                <a:ea typeface="+mn-ea"/>
              </a:rPr>
              <a:t>黑潮</a:t>
            </a:r>
            <a:r>
              <a:rPr lang="zh-TW" altLang="zh-TW" sz="2400" dirty="0" smtClean="0">
                <a:solidFill>
                  <a:schemeClr val="tx1"/>
                </a:solidFill>
                <a:latin typeface="+mn-ea"/>
                <a:ea typeface="+mn-ea"/>
              </a:rPr>
              <a:t>暖流流經之處，居住在此島上的達悟族人與海洋之間也發展出密不可分的關係，激盪出人類與海洋相處的智慧與經驗，</a:t>
            </a:r>
            <a:r>
              <a:rPr lang="zh-TW" altLang="en-US" sz="2400" dirty="0" smtClean="0">
                <a:solidFill>
                  <a:srgbClr val="C00000"/>
                </a:solidFill>
                <a:latin typeface="+mn-ea"/>
                <a:ea typeface="+mn-ea"/>
              </a:rPr>
              <a:t>飛魚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是達悟族人最重要的食物。</a:t>
            </a:r>
            <a:endParaRPr lang="zh-TW" altLang="en-US" sz="2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7" name="內容版面配置區 6" descr="白鰭飛魚.p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241947" y="4195763"/>
            <a:ext cx="3657600" cy="2089150"/>
          </a:xfrm>
        </p:spPr>
      </p:pic>
      <p:pic>
        <p:nvPicPr>
          <p:cNvPr id="8" name="內容版面配置區 7" descr="斑鰭飛魚.pn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153309" y="4334669"/>
            <a:ext cx="3171825" cy="1811338"/>
          </a:xfrm>
        </p:spPr>
      </p:pic>
      <p:sp>
        <p:nvSpPr>
          <p:cNvPr id="2" name="文字版面配置區 1"/>
          <p:cNvSpPr>
            <a:spLocks noGrp="1"/>
          </p:cNvSpPr>
          <p:nvPr>
            <p:ph type="body" sz="quarter" idx="4294967295"/>
          </p:nvPr>
        </p:nvSpPr>
        <p:spPr>
          <a:xfrm>
            <a:off x="603913" y="3536951"/>
            <a:ext cx="3657600" cy="658812"/>
          </a:xfrm>
        </p:spPr>
        <p:txBody>
          <a:bodyPr/>
          <a:lstStyle/>
          <a:p>
            <a:pPr algn="ctr"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華康圓體注音" pitchFamily="18" charset="-120"/>
                <a:ea typeface="華康中黑體" pitchFamily="49" charset="-120"/>
              </a:rPr>
              <a:t>白鰭飛魚</a:t>
            </a:r>
            <a:r>
              <a:rPr lang="en-US" altLang="zh-TW" sz="2000" dirty="0" smtClean="0">
                <a:solidFill>
                  <a:schemeClr val="tx1"/>
                </a:solidFill>
                <a:latin typeface="華康圓體注音" pitchFamily="18" charset="-120"/>
                <a:ea typeface="華康中黑體" pitchFamily="49" charset="-120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latin typeface="華康圓體注音" pitchFamily="18" charset="-120"/>
                <a:ea typeface="華康中黑體" pitchFamily="49" charset="-120"/>
              </a:rPr>
              <a:t>全家可食用</a:t>
            </a:r>
            <a:r>
              <a:rPr lang="en-US" altLang="zh-TW" sz="2000" dirty="0" smtClean="0">
                <a:solidFill>
                  <a:schemeClr val="tx1"/>
                </a:solidFill>
                <a:latin typeface="華康圓體注音" pitchFamily="18" charset="-120"/>
                <a:ea typeface="華康中黑體" pitchFamily="49" charset="-120"/>
              </a:rPr>
              <a:t>)</a:t>
            </a:r>
            <a:endParaRPr lang="zh-TW" altLang="en-US" sz="2000" dirty="0">
              <a:solidFill>
                <a:schemeClr val="tx1"/>
              </a:solidFill>
              <a:latin typeface="華康圓體注音" pitchFamily="18" charset="-120"/>
              <a:ea typeface="華康中黑體" pitchFamily="49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4294967295"/>
          </p:nvPr>
        </p:nvSpPr>
        <p:spPr>
          <a:xfrm>
            <a:off x="4899547" y="3536951"/>
            <a:ext cx="3657600" cy="658812"/>
          </a:xfrm>
        </p:spPr>
        <p:txBody>
          <a:bodyPr/>
          <a:lstStyle/>
          <a:p>
            <a:pPr algn="ctr"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華康圓體注音" pitchFamily="18" charset="-120"/>
                <a:ea typeface="華康中黑體" pitchFamily="49" charset="-120"/>
              </a:rPr>
              <a:t>斑鰭飛魚</a:t>
            </a:r>
            <a:r>
              <a:rPr lang="en-US" altLang="zh-TW" sz="2000" dirty="0" smtClean="0">
                <a:solidFill>
                  <a:schemeClr val="tx1"/>
                </a:solidFill>
                <a:latin typeface="華康圓體注音" pitchFamily="18" charset="-120"/>
                <a:ea typeface="華康中黑體" pitchFamily="49" charset="-120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latin typeface="華康圓體注音" pitchFamily="18" charset="-120"/>
                <a:ea typeface="華康中黑體" pitchFamily="49" charset="-120"/>
              </a:rPr>
              <a:t>除了孕婦全家可食用</a:t>
            </a:r>
            <a:r>
              <a:rPr lang="en-US" altLang="zh-TW" sz="2000" dirty="0" smtClean="0">
                <a:solidFill>
                  <a:schemeClr val="tx1"/>
                </a:solidFill>
                <a:latin typeface="華康圓體注音" pitchFamily="18" charset="-120"/>
                <a:ea typeface="華康中黑體" pitchFamily="49" charset="-120"/>
              </a:rPr>
              <a:t>)</a:t>
            </a:r>
            <a:endParaRPr lang="zh-TW" altLang="en-US" sz="2000" dirty="0">
              <a:solidFill>
                <a:schemeClr val="tx1"/>
              </a:solidFill>
              <a:latin typeface="華康圓體注音" pitchFamily="18" charset="-120"/>
              <a:ea typeface="華康中黑體" pitchFamily="49" charset="-120"/>
            </a:endParaRPr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a typeface="金梅中黑字形注音" pitchFamily="49" charset="-120"/>
              </a:rPr>
              <a:t>飛魚文化與捕魚禁忌的智慧</a:t>
            </a:r>
            <a:endParaRPr lang="zh-TW" altLang="en-US" sz="3200" dirty="0">
              <a:solidFill>
                <a:srgbClr val="C00000"/>
              </a:solidFill>
              <a:ea typeface="金梅中黑字形注音" pitchFamily="49" charset="-120"/>
            </a:endParaRPr>
          </a:p>
        </p:txBody>
      </p:sp>
      <p:pic>
        <p:nvPicPr>
          <p:cNvPr id="4" name="內容版面配置區 3" descr="蝴蝶魚.pn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3287" y="5466001"/>
            <a:ext cx="1612213" cy="1094010"/>
          </a:xfrm>
        </p:spPr>
      </p:pic>
      <p:sp>
        <p:nvSpPr>
          <p:cNvPr id="5" name="文字方塊 4"/>
          <p:cNvSpPr txBox="1"/>
          <p:nvPr/>
        </p:nvSpPr>
        <p:spPr>
          <a:xfrm>
            <a:off x="1060230" y="2100649"/>
            <a:ext cx="70991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+mn-ea"/>
                <a:ea typeface="+mn-ea"/>
              </a:rPr>
              <a:t>    </a:t>
            </a:r>
            <a:r>
              <a:rPr lang="zh-TW" altLang="zh-TW" sz="2400" b="1" dirty="0" smtClean="0">
                <a:latin typeface="+mn-ea"/>
                <a:ea typeface="+mn-ea"/>
              </a:rPr>
              <a:t>飛魚季的傳說故事裡，有位飛魚神託夢並指引族人，傳授有關捕捉飛魚的方法，主食方式及使用飛魚的禁忌，以避免食用後造成身體的不適</a:t>
            </a:r>
            <a:r>
              <a:rPr lang="en-US" altLang="zh-TW" sz="2400" b="1" dirty="0" smtClean="0">
                <a:latin typeface="+mn-ea"/>
                <a:ea typeface="+mn-ea"/>
              </a:rPr>
              <a:t>(</a:t>
            </a:r>
            <a:r>
              <a:rPr lang="zh-TW" altLang="en-US" sz="2400" b="1" dirty="0" smtClean="0">
                <a:latin typeface="+mn-ea"/>
                <a:ea typeface="+mn-ea"/>
              </a:rPr>
              <a:t>珊瑚礁魚類通常具有毒性</a:t>
            </a:r>
            <a:r>
              <a:rPr lang="en-US" altLang="zh-TW" sz="2400" b="1" dirty="0" smtClean="0">
                <a:latin typeface="+mn-ea"/>
                <a:ea typeface="+mn-ea"/>
              </a:rPr>
              <a:t>)</a:t>
            </a:r>
            <a:r>
              <a:rPr lang="zh-TW" altLang="zh-TW" sz="2400" b="1" dirty="0" smtClean="0">
                <a:latin typeface="+mn-ea"/>
                <a:ea typeface="+mn-ea"/>
              </a:rPr>
              <a:t>，這也是蘭嶼飛魚文化的由來。</a:t>
            </a:r>
            <a:endParaRPr lang="en-US" altLang="zh-TW" sz="24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+mn-ea"/>
                <a:ea typeface="+mn-ea"/>
              </a:rPr>
              <a:t>    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+mn-ea"/>
                <a:ea typeface="+mn-ea"/>
              </a:rPr>
              <a:t>捕捉飛魚期間禁止捕捉珊瑚礁區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+mn-ea"/>
                <a:ea typeface="+mn-ea"/>
              </a:rPr>
              <a:t>底棲</a:t>
            </a:r>
            <a:r>
              <a:rPr lang="en-US" altLang="zh-TW" sz="2400" b="1" u="sng" dirty="0" smtClean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+mn-ea"/>
                <a:ea typeface="+mn-ea"/>
              </a:rPr>
              <a:t>的魚類，此重要的禁忌正好讓魚類獲得生養休息的機會，讓海洋資源永續經營。</a:t>
            </a:r>
          </a:p>
          <a:p>
            <a:pPr>
              <a:lnSpc>
                <a:spcPct val="150000"/>
              </a:lnSpc>
            </a:pPr>
            <a:endParaRPr lang="zh-TW" altLang="en-US" sz="2400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精裝版">
  <a:themeElements>
    <a:clrScheme name="精裝版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精裝版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精裝版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精裝版.thmx</Template>
  <TotalTime>71</TotalTime>
  <Words>613</Words>
  <Application>Microsoft Macintosh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精裝版</vt:lpstr>
      <vt:lpstr>《海洋大學生達卡安》</vt:lpstr>
      <vt:lpstr>另一種知識與價值典範</vt:lpstr>
      <vt:lpstr>作者簡介：</vt:lpstr>
      <vt:lpstr>飛魚的故鄉－蘭嶼</vt:lpstr>
      <vt:lpstr>蘭嶼位於台灣東南海域約49海浬(1海浬等於1.8公里),全島面積45平方公里，最高峰為紅頭山，海拔548公尺，屬熱帶海洋性氣候，高溫、多雨、多風、潮濕，島嶼西岸可達200公尺水深,東岸離岸10海浬處可達3000公尺深，除了東清灣和八代灣一帶是沙岸，全島多為珊瑚礁岸。</vt:lpstr>
      <vt:lpstr>PowerPoint Presentation</vt:lpstr>
      <vt:lpstr>五月(農曆四月初一):本月底飛魚汛期將結束，族人把握時期出海捕魚，儲存魚乾(曬過數日的飛魚剪去胸鰭和尾鰭之後，持續掛在飛魚架上曬，直到6月才收在陶甕裡，一直吃到飛魚終食日農曆八月十五止)。 </vt:lpstr>
      <vt:lpstr>蘭嶼位於黑潮暖流流經之處，居住在此島上的達悟族人與海洋之間也發展出密不可分的關係，激盪出人類與海洋相處的智慧與經驗，飛魚是達悟族人最重要的食物。</vt:lpstr>
      <vt:lpstr>飛魚文化與捕魚禁忌的智慧</vt:lpstr>
      <vt:lpstr>PowerPoint Presentation</vt:lpstr>
      <vt:lpstr>達悟與真人/漢人與政府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Pro MacBook</dc:creator>
  <cp:lastModifiedBy>MacTopiA</cp:lastModifiedBy>
  <cp:revision>11</cp:revision>
  <dcterms:created xsi:type="dcterms:W3CDTF">2013-02-12T14:40:07Z</dcterms:created>
  <dcterms:modified xsi:type="dcterms:W3CDTF">2013-07-18T13:25:55Z</dcterms:modified>
</cp:coreProperties>
</file>