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4" r:id="rId5"/>
    <p:sldId id="266" r:id="rId6"/>
    <p:sldId id="263" r:id="rId7"/>
    <p:sldId id="262" r:id="rId8"/>
    <p:sldId id="259" r:id="rId9"/>
    <p:sldId id="261" r:id="rId10"/>
    <p:sldId id="267" r:id="rId11"/>
    <p:sldId id="260" r:id="rId12"/>
    <p:sldId id="265"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26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3" name="矩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矩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矩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矩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矩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圓角矩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圓角矩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矩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6705600" y="4206240"/>
            <a:ext cx="960120" cy="457200"/>
          </a:xfrm>
        </p:spPr>
        <p:txBody>
          <a:bodyPr/>
          <a:lstStyle/>
          <a:p>
            <a:fld id="{B3BA3CD1-B847-461F-A628-43A971E7B5A8}" type="datetimeFigureOut">
              <a:rPr lang="zh-TW" altLang="en-US" smtClean="0"/>
              <a:t>2011/10/10</a:t>
            </a:fld>
            <a:endParaRPr lang="zh-TW" altLang="en-US"/>
          </a:p>
        </p:txBody>
      </p:sp>
      <p:sp>
        <p:nvSpPr>
          <p:cNvPr id="17" name="頁尾版面配置區 16"/>
          <p:cNvSpPr>
            <a:spLocks noGrp="1"/>
          </p:cNvSpPr>
          <p:nvPr>
            <p:ph type="ftr" sz="quarter" idx="11"/>
          </p:nvPr>
        </p:nvSpPr>
        <p:spPr>
          <a:xfrm>
            <a:off x="5410200" y="4205288"/>
            <a:ext cx="1295400" cy="457200"/>
          </a:xfrm>
        </p:spPr>
        <p:txBody>
          <a:bodyPr/>
          <a:lstStyle/>
          <a:p>
            <a:endParaRPr lang="zh-TW" altLang="en-US"/>
          </a:p>
        </p:txBody>
      </p:sp>
      <p:sp>
        <p:nvSpPr>
          <p:cNvPr id="29" name="投影片編號版面配置區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E821EBA-5421-444E-8AE8-B95D713AD9B9}"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B3BA3CD1-B847-461F-A628-43A971E7B5A8}" type="datetimeFigureOut">
              <a:rPr lang="zh-TW" altLang="en-US" smtClean="0"/>
              <a:t>2011/10/10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E821EBA-5421-444E-8AE8-B95D713AD9B9}"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81800" y="1143000"/>
            <a:ext cx="1905000" cy="5486400"/>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1143000"/>
            <a:ext cx="6248400" cy="5486400"/>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B3BA3CD1-B847-461F-A628-43A971E7B5A8}" type="datetimeFigureOut">
              <a:rPr lang="zh-TW" altLang="en-US" smtClean="0"/>
              <a:t>2011/10/10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E821EBA-5421-444E-8AE8-B95D713AD9B9}"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B3BA3CD1-B847-461F-A628-43A971E7B5A8}" type="datetimeFigureOut">
              <a:rPr lang="zh-TW" altLang="en-US" smtClean="0"/>
              <a:t>2011/10/10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E821EBA-5421-444E-8AE8-B95D713AD9B9}"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B3BA3CD1-B847-461F-A628-43A971E7B5A8}" type="datetimeFigureOut">
              <a:rPr lang="zh-TW" altLang="en-US" smtClean="0"/>
              <a:t>2011/10/10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E821EBA-5421-444E-8AE8-B95D713AD9B9}"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B3BA3CD1-B847-461F-A628-43A971E7B5A8}" type="datetimeFigureOut">
              <a:rPr lang="zh-TW" altLang="en-US" smtClean="0"/>
              <a:t>2011/10/10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E821EBA-5421-444E-8AE8-B95D713AD9B9}"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381000" y="1143000"/>
            <a:ext cx="8382000" cy="1069848"/>
          </a:xfrm>
        </p:spPr>
        <p:txBody>
          <a:bodyPr anchor="ctr"/>
          <a:lstStyle>
            <a:lvl1pPr>
              <a:defRPr sz="4000" b="0" i="0" cap="none"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6" name="日期版面配置區 25"/>
          <p:cNvSpPr>
            <a:spLocks noGrp="1"/>
          </p:cNvSpPr>
          <p:nvPr>
            <p:ph type="dt" sz="half" idx="10"/>
          </p:nvPr>
        </p:nvSpPr>
        <p:spPr/>
        <p:txBody>
          <a:bodyPr rtlCol="0"/>
          <a:lstStyle/>
          <a:p>
            <a:fld id="{B3BA3CD1-B847-461F-A628-43A971E7B5A8}" type="datetimeFigureOut">
              <a:rPr lang="zh-TW" altLang="en-US" smtClean="0"/>
              <a:t>2011/10/10</a:t>
            </a:fld>
            <a:endParaRPr lang="zh-TW" altLang="en-US"/>
          </a:p>
        </p:txBody>
      </p:sp>
      <p:sp>
        <p:nvSpPr>
          <p:cNvPr id="27" name="投影片編號版面配置區 26"/>
          <p:cNvSpPr>
            <a:spLocks noGrp="1"/>
          </p:cNvSpPr>
          <p:nvPr>
            <p:ph type="sldNum" sz="quarter" idx="11"/>
          </p:nvPr>
        </p:nvSpPr>
        <p:spPr/>
        <p:txBody>
          <a:bodyPr rtlCol="0"/>
          <a:lstStyle/>
          <a:p>
            <a:fld id="{EE821EBA-5421-444E-8AE8-B95D713AD9B9}" type="slidenum">
              <a:rPr lang="zh-TW" altLang="en-US" smtClean="0"/>
              <a:t>‹#›</a:t>
            </a:fld>
            <a:endParaRPr lang="zh-TW" altLang="en-US"/>
          </a:p>
        </p:txBody>
      </p:sp>
      <p:sp>
        <p:nvSpPr>
          <p:cNvPr id="28" name="頁尾版面配置區 2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a:xfrm>
            <a:off x="6583680" y="612648"/>
            <a:ext cx="957264" cy="457200"/>
          </a:xfrm>
        </p:spPr>
        <p:txBody>
          <a:bodyPr/>
          <a:lstStyle/>
          <a:p>
            <a:fld id="{B3BA3CD1-B847-461F-A628-43A971E7B5A8}" type="datetimeFigureOut">
              <a:rPr lang="zh-TW" altLang="en-US" smtClean="0"/>
              <a:t>2011/10/10</a:t>
            </a:fld>
            <a:endParaRPr lang="zh-TW" altLang="en-US"/>
          </a:p>
        </p:txBody>
      </p:sp>
      <p:sp>
        <p:nvSpPr>
          <p:cNvPr id="4" name="頁尾版面配置區 3"/>
          <p:cNvSpPr>
            <a:spLocks noGrp="1"/>
          </p:cNvSpPr>
          <p:nvPr>
            <p:ph type="ftr" sz="quarter" idx="11"/>
          </p:nvPr>
        </p:nvSpPr>
        <p:spPr>
          <a:xfrm>
            <a:off x="5257800" y="612648"/>
            <a:ext cx="1325880" cy="457200"/>
          </a:xfrm>
        </p:spPr>
        <p:txBody>
          <a:bodyPr/>
          <a:lstStyle/>
          <a:p>
            <a:endParaRPr lang="zh-TW" altLang="en-US"/>
          </a:p>
        </p:txBody>
      </p:sp>
      <p:sp>
        <p:nvSpPr>
          <p:cNvPr id="5" name="投影片編號版面配置區 4"/>
          <p:cNvSpPr>
            <a:spLocks noGrp="1"/>
          </p:cNvSpPr>
          <p:nvPr>
            <p:ph type="sldNum" sz="quarter" idx="12"/>
          </p:nvPr>
        </p:nvSpPr>
        <p:spPr>
          <a:xfrm>
            <a:off x="8174736" y="2272"/>
            <a:ext cx="762000" cy="365760"/>
          </a:xfrm>
        </p:spPr>
        <p:txBody>
          <a:bodyPr/>
          <a:lstStyle/>
          <a:p>
            <a:fld id="{EE821EBA-5421-444E-8AE8-B95D713AD9B9}"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B3BA3CD1-B847-461F-A628-43A971E7B5A8}" type="datetimeFigureOut">
              <a:rPr lang="zh-TW" altLang="en-US" smtClean="0"/>
              <a:t>2011/10/10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EE821EBA-5421-444E-8AE8-B95D713AD9B9}"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5353496" y="1101970"/>
            <a:ext cx="3383280" cy="877824"/>
          </a:xfrm>
        </p:spPr>
        <p:txBody>
          <a:bodyPr anchor="b"/>
          <a:lstStyle>
            <a:lvl1pPr algn="l">
              <a:buNone/>
              <a:defRPr sz="1800" b="1"/>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B3BA3CD1-B847-461F-A628-43A971E7B5A8}" type="datetimeFigureOut">
              <a:rPr lang="zh-TW" altLang="en-US" smtClean="0"/>
              <a:t>2011/10/10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E821EBA-5421-444E-8AE8-B95D713AD9B9}"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B3BA3CD1-B847-461F-A628-43A971E7B5A8}" type="datetimeFigureOut">
              <a:rPr lang="zh-TW" altLang="en-US" smtClean="0"/>
              <a:t>2011/10/10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E821EBA-5421-444E-8AE8-B95D713AD9B9}"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矩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矩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矩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矩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矩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圓角矩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圓角矩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矩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矩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矩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矩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矩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矩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標題版面配置區 21"/>
          <p:cNvSpPr>
            <a:spLocks noGrp="1"/>
          </p:cNvSpPr>
          <p:nvPr>
            <p:ph type="title"/>
          </p:nvPr>
        </p:nvSpPr>
        <p:spPr>
          <a:xfrm>
            <a:off x="457200" y="1143000"/>
            <a:ext cx="8229600" cy="10668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3BA3CD1-B847-461F-A628-43A971E7B5A8}" type="datetimeFigureOut">
              <a:rPr lang="zh-TW" altLang="en-US" smtClean="0"/>
              <a:t>2011/10/10</a:t>
            </a:fld>
            <a:endParaRPr lang="zh-TW" altLang="en-US"/>
          </a:p>
        </p:txBody>
      </p:sp>
      <p:sp>
        <p:nvSpPr>
          <p:cNvPr id="3" name="頁尾版面配置區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zh-TW" altLang="en-US"/>
          </a:p>
        </p:txBody>
      </p:sp>
      <p:sp>
        <p:nvSpPr>
          <p:cNvPr id="23" name="投影片編號版面配置區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E821EBA-5421-444E-8AE8-B95D713AD9B9}"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57200" y="2160000"/>
            <a:ext cx="8458200" cy="1470025"/>
          </a:xfrm>
        </p:spPr>
        <p:txBody>
          <a:bodyPr>
            <a:normAutofit/>
          </a:bodyPr>
          <a:lstStyle/>
          <a:p>
            <a:r>
              <a:rPr lang="zh-TW" altLang="en-US" sz="4800" spc="300" dirty="0" smtClean="0">
                <a:solidFill>
                  <a:schemeClr val="accent1">
                    <a:lumMod val="20000"/>
                    <a:lumOff val="80000"/>
                  </a:schemeClr>
                </a:solidFill>
                <a:effectLst>
                  <a:outerShdw blurRad="38100" dist="38100" dir="2700000" algn="tl">
                    <a:srgbClr val="000000">
                      <a:alpha val="43137"/>
                    </a:srgbClr>
                  </a:outerShdw>
                </a:effectLst>
                <a:latin typeface="標楷體" pitchFamily="65" charset="-120"/>
                <a:ea typeface="標楷體" pitchFamily="65" charset="-120"/>
              </a:rPr>
              <a:t>工程與社會專題</a:t>
            </a:r>
            <a:r>
              <a:rPr lang="en-US" altLang="zh-TW" sz="4800" spc="300" dirty="0" smtClean="0">
                <a:solidFill>
                  <a:schemeClr val="accent1">
                    <a:lumMod val="20000"/>
                    <a:lumOff val="80000"/>
                  </a:schemeClr>
                </a:solidFill>
                <a:effectLst>
                  <a:outerShdw blurRad="38100" dist="38100" dir="2700000" algn="tl">
                    <a:srgbClr val="000000">
                      <a:alpha val="43137"/>
                    </a:srgbClr>
                  </a:outerShdw>
                </a:effectLst>
                <a:latin typeface="標楷體" pitchFamily="65" charset="-120"/>
                <a:ea typeface="標楷體" pitchFamily="65" charset="-120"/>
              </a:rPr>
              <a:t>(</a:t>
            </a:r>
            <a:r>
              <a:rPr lang="zh-TW" altLang="en-US" sz="4800" spc="300" dirty="0" smtClean="0">
                <a:solidFill>
                  <a:schemeClr val="accent1">
                    <a:lumMod val="20000"/>
                    <a:lumOff val="80000"/>
                  </a:schemeClr>
                </a:solidFill>
                <a:effectLst>
                  <a:outerShdw blurRad="38100" dist="38100" dir="2700000" algn="tl">
                    <a:srgbClr val="000000">
                      <a:alpha val="43137"/>
                    </a:srgbClr>
                  </a:outerShdw>
                </a:effectLst>
                <a:latin typeface="標楷體" pitchFamily="65" charset="-120"/>
                <a:ea typeface="標楷體" pitchFamily="65" charset="-120"/>
              </a:rPr>
              <a:t>資訊</a:t>
            </a:r>
            <a:r>
              <a:rPr lang="en-US" altLang="zh-TW" sz="4800" spc="300" dirty="0" smtClean="0">
                <a:solidFill>
                  <a:schemeClr val="accent1">
                    <a:lumMod val="20000"/>
                    <a:lumOff val="80000"/>
                  </a:schemeClr>
                </a:solidFill>
                <a:effectLst>
                  <a:outerShdw blurRad="38100" dist="38100" dir="2700000" algn="tl">
                    <a:srgbClr val="000000">
                      <a:alpha val="43137"/>
                    </a:srgbClr>
                  </a:outerShdw>
                </a:effectLst>
                <a:latin typeface="標楷體" pitchFamily="65" charset="-120"/>
                <a:ea typeface="標楷體" pitchFamily="65" charset="-120"/>
              </a:rPr>
              <a:t>) </a:t>
            </a:r>
            <a:endParaRPr lang="zh-TW" altLang="en-US" sz="4800" dirty="0">
              <a:solidFill>
                <a:schemeClr val="accent1">
                  <a:lumMod val="20000"/>
                  <a:lumOff val="80000"/>
                </a:schemeClr>
              </a:solidFill>
            </a:endParaRPr>
          </a:p>
        </p:txBody>
      </p:sp>
      <p:sp>
        <p:nvSpPr>
          <p:cNvPr id="3" name="副標題 2"/>
          <p:cNvSpPr>
            <a:spLocks noGrp="1"/>
          </p:cNvSpPr>
          <p:nvPr>
            <p:ph type="subTitle" idx="1"/>
          </p:nvPr>
        </p:nvSpPr>
        <p:spPr>
          <a:xfrm>
            <a:off x="3024000" y="4786322"/>
            <a:ext cx="5904000" cy="1752600"/>
          </a:xfrm>
        </p:spPr>
        <p:txBody>
          <a:bodyPr>
            <a:normAutofit/>
          </a:bodyPr>
          <a:lstStyle/>
          <a:p>
            <a:pPr algn="l"/>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組　別：第一組　　　　　　　　　　　　</a:t>
            </a:r>
            <a:endParaRPr lang="en-US" altLang="zh-TW" dirty="0" smtClean="0">
              <a:effectLst>
                <a:outerShdw blurRad="38100" dist="38100" dir="2700000" algn="tl">
                  <a:srgbClr val="000000">
                    <a:alpha val="43137"/>
                  </a:srgbClr>
                </a:outerShdw>
              </a:effectLst>
              <a:latin typeface="標楷體" pitchFamily="65" charset="-120"/>
              <a:ea typeface="標楷體" pitchFamily="65" charset="-120"/>
            </a:endParaRPr>
          </a:p>
          <a:p>
            <a:pPr algn="l"/>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組　長：林冠宏　</a:t>
            </a:r>
            <a:endParaRPr lang="en-US" altLang="zh-TW" dirty="0" smtClean="0">
              <a:effectLst>
                <a:outerShdw blurRad="38100" dist="38100" dir="2700000" algn="tl">
                  <a:srgbClr val="000000">
                    <a:alpha val="43137"/>
                  </a:srgbClr>
                </a:outerShdw>
              </a:effectLst>
              <a:latin typeface="標楷體" pitchFamily="65" charset="-120"/>
              <a:ea typeface="標楷體" pitchFamily="65" charset="-120"/>
            </a:endParaRPr>
          </a:p>
          <a:p>
            <a:pPr algn="l"/>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組　員：李佩芬　楊世裕　林育如</a:t>
            </a:r>
            <a:r>
              <a:rPr lang="en-US" altLang="zh-TW" dirty="0" smtClean="0">
                <a:effectLst>
                  <a:outerShdw blurRad="38100" dist="38100" dir="2700000" algn="tl">
                    <a:srgbClr val="000000">
                      <a:alpha val="43137"/>
                    </a:srgbClr>
                  </a:outerShdw>
                </a:effectLst>
                <a:latin typeface="標楷體" pitchFamily="65" charset="-120"/>
                <a:ea typeface="標楷體" pitchFamily="65" charset="-120"/>
              </a:rPr>
              <a:t> </a:t>
            </a:r>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李旻蕙　　　　</a:t>
            </a:r>
            <a:endParaRPr lang="en-US" altLang="zh-TW" dirty="0" smtClean="0">
              <a:effectLst>
                <a:outerShdw blurRad="38100" dist="38100" dir="2700000" algn="tl">
                  <a:srgbClr val="000000">
                    <a:alpha val="43137"/>
                  </a:srgbClr>
                </a:outerShdw>
              </a:effectLst>
              <a:latin typeface="標楷體" pitchFamily="65" charset="-120"/>
              <a:ea typeface="標楷體" pitchFamily="65" charset="-120"/>
            </a:endParaRPr>
          </a:p>
          <a:p>
            <a:pPr algn="l"/>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　</a:t>
            </a:r>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　　　</a:t>
            </a:r>
            <a:r>
              <a:rPr lang="zh-TW" altLang="en-US" dirty="0" smtClean="0">
                <a:effectLst>
                  <a:outerShdw blurRad="38100" dist="38100" dir="2700000" algn="tl">
                    <a:srgbClr val="000000">
                      <a:alpha val="43137"/>
                    </a:srgbClr>
                  </a:outerShdw>
                </a:effectLst>
                <a:latin typeface="標楷體" pitchFamily="65" charset="-120"/>
                <a:ea typeface="標楷體" pitchFamily="65" charset="-120"/>
              </a:rPr>
              <a:t>李儒韸　廖雅怡　陳孝明</a:t>
            </a:r>
          </a:p>
          <a:p>
            <a:pPr algn="l"/>
            <a:endParaRPr lang="zh-TW"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28000" y="1980000"/>
            <a:ext cx="7740000" cy="4325112"/>
          </a:xfrm>
        </p:spPr>
        <p:txBody>
          <a:bodyPr>
            <a:normAutofit/>
          </a:bodyPr>
          <a:lstStyle/>
          <a:p>
            <a:pPr>
              <a:lnSpc>
                <a:spcPct val="200000"/>
              </a:lnSpc>
              <a:buFont typeface="Wingdings" pitchFamily="2" charset="2"/>
              <a:buChar char="n"/>
            </a:pPr>
            <a:r>
              <a:rPr lang="zh-TW" altLang="en-US" sz="2400" dirty="0" smtClean="0"/>
              <a:t>第</a:t>
            </a:r>
            <a:r>
              <a:rPr lang="en-US" altLang="en-US" sz="2400" dirty="0" smtClean="0"/>
              <a:t> 201-1 </a:t>
            </a:r>
            <a:r>
              <a:rPr lang="zh-TW" altLang="en-US" sz="2400" dirty="0" smtClean="0"/>
              <a:t>條</a:t>
            </a:r>
            <a:r>
              <a:rPr lang="en-US" altLang="en-US" sz="2400" dirty="0" smtClean="0"/>
              <a:t> </a:t>
            </a:r>
            <a:r>
              <a:rPr lang="en-US" altLang="en-US" sz="2200" dirty="0" smtClean="0"/>
              <a:t/>
            </a:r>
            <a:br>
              <a:rPr lang="en-US" altLang="en-US" sz="2200" dirty="0" smtClean="0"/>
            </a:br>
            <a:r>
              <a:rPr lang="zh-TW" altLang="en-US" sz="2200" dirty="0" smtClean="0"/>
              <a:t>（偽造變造金融卡等之電磁紀錄物與行使罪</a:t>
            </a:r>
            <a:r>
              <a:rPr lang="zh-TW" altLang="en-US" sz="2200" dirty="0" smtClean="0"/>
              <a:t>）</a:t>
            </a:r>
            <a:endParaRPr lang="en-US" altLang="zh-TW" sz="2200" dirty="0" smtClean="0"/>
          </a:p>
          <a:p>
            <a:pPr algn="just">
              <a:buNone/>
            </a:pPr>
            <a:r>
              <a:rPr lang="en-US" altLang="en-US" sz="700" dirty="0" smtClean="0"/>
              <a:t/>
            </a:r>
            <a:br>
              <a:rPr lang="en-US" altLang="en-US" sz="700" dirty="0" smtClean="0"/>
            </a:br>
            <a:r>
              <a:rPr lang="zh-TW" altLang="en-US" sz="2200" dirty="0" smtClean="0"/>
              <a:t>意圖供行使之用，而偽造、變造信用卡、金融卡、儲值卡或其他相類</a:t>
            </a:r>
            <a:r>
              <a:rPr lang="zh-TW" altLang="en-US" sz="2200" dirty="0" smtClean="0"/>
              <a:t>作為簽</a:t>
            </a:r>
            <a:r>
              <a:rPr lang="zh-TW" altLang="en-US" sz="2200" dirty="0" smtClean="0"/>
              <a:t>帳、提款、轉帳或支付工具之電磁紀錄物者，處一年以上七年以下</a:t>
            </a:r>
            <a:r>
              <a:rPr lang="zh-TW" altLang="en-US" sz="2200" dirty="0" smtClean="0"/>
              <a:t>有期徒刑</a:t>
            </a:r>
            <a:r>
              <a:rPr lang="zh-TW" altLang="en-US" sz="2200" dirty="0" smtClean="0"/>
              <a:t>，得併科三萬元以下罰金。</a:t>
            </a:r>
            <a:endParaRPr lang="zh-TW" altLang="en-US"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20000"/>
            <a:ext cx="8229600" cy="1066800"/>
          </a:xfrm>
        </p:spPr>
        <p:txBody>
          <a:bodyPr vert="horz" anchor="ctr">
            <a:noAutofit/>
          </a:bodyPr>
          <a:lstStyle/>
          <a:p>
            <a:pPr algn="just"/>
            <a:r>
              <a:rPr lang="en-US" altLang="zh-TW" sz="2600" b="1" dirty="0" smtClean="0">
                <a:solidFill>
                  <a:schemeClr val="tx1">
                    <a:lumMod val="75000"/>
                    <a:lumOff val="25000"/>
                  </a:schemeClr>
                </a:solidFill>
                <a:latin typeface="標楷體" pitchFamily="65" charset="-120"/>
                <a:ea typeface="標楷體" pitchFamily="65" charset="-120"/>
              </a:rPr>
              <a:t>8.</a:t>
            </a:r>
            <a:r>
              <a:rPr lang="zh-TW" altLang="en-US" sz="2600" b="1" dirty="0" smtClean="0">
                <a:solidFill>
                  <a:schemeClr val="tx1">
                    <a:lumMod val="75000"/>
                    <a:lumOff val="25000"/>
                  </a:schemeClr>
                </a:solidFill>
                <a:latin typeface="標楷體" pitchFamily="65" charset="-120"/>
                <a:ea typeface="標楷體" pitchFamily="65" charset="-120"/>
              </a:rPr>
              <a:t>整組討論此次悠遊卡破解事件對社會有甚麼樣的影響？</a:t>
            </a:r>
          </a:p>
        </p:txBody>
      </p:sp>
      <p:sp>
        <p:nvSpPr>
          <p:cNvPr id="3" name="內容版面配置區 2"/>
          <p:cNvSpPr>
            <a:spLocks noGrp="1"/>
          </p:cNvSpPr>
          <p:nvPr>
            <p:ph idx="1"/>
          </p:nvPr>
        </p:nvSpPr>
        <p:spPr>
          <a:xfrm>
            <a:off x="828000" y="1980000"/>
            <a:ext cx="7740000" cy="4325112"/>
          </a:xfrm>
        </p:spPr>
        <p:txBody>
          <a:bodyPr vert="horz">
            <a:normAutofit/>
          </a:bodyPr>
          <a:lstStyle/>
          <a:p>
            <a:pPr marL="314325" indent="-204788" algn="just">
              <a:lnSpc>
                <a:spcPts val="3400"/>
              </a:lnSpc>
              <a:buFont typeface="Wingdings" pitchFamily="2" charset="2"/>
              <a:buChar char="n"/>
            </a:pPr>
            <a:r>
              <a:rPr lang="zh-TW" altLang="en-US" sz="2200" dirty="0"/>
              <a:t>全台灣有這麼多人使用悠遊卡</a:t>
            </a:r>
            <a:r>
              <a:rPr lang="en-US" altLang="en-US" sz="2200" dirty="0"/>
              <a:t>,</a:t>
            </a:r>
            <a:r>
              <a:rPr lang="zh-TW" altLang="en-US" sz="2200" dirty="0"/>
              <a:t>她真的安全嗎</a:t>
            </a:r>
            <a:r>
              <a:rPr lang="en-US" altLang="en-US" sz="2200" dirty="0"/>
              <a:t>?</a:t>
            </a:r>
            <a:r>
              <a:rPr lang="zh-TW" altLang="en-US" sz="2200" dirty="0"/>
              <a:t>同樣的事情</a:t>
            </a:r>
            <a:r>
              <a:rPr lang="zh-TW" altLang="en-US" sz="2200" dirty="0" smtClean="0"/>
              <a:t>會  </a:t>
            </a:r>
            <a:r>
              <a:rPr lang="en-US" altLang="zh-TW" sz="2200" dirty="0" smtClean="0"/>
              <a:t> </a:t>
            </a:r>
            <a:r>
              <a:rPr lang="zh-TW" altLang="en-US" sz="2200" dirty="0" smtClean="0"/>
              <a:t>不會</a:t>
            </a:r>
            <a:r>
              <a:rPr lang="zh-TW" altLang="en-US" sz="2200" dirty="0"/>
              <a:t>再度發生</a:t>
            </a:r>
            <a:r>
              <a:rPr lang="en-US" altLang="en-US" sz="2200" dirty="0" smtClean="0"/>
              <a:t>?</a:t>
            </a:r>
          </a:p>
          <a:p>
            <a:pPr marL="90488" indent="19050" algn="just">
              <a:buNone/>
            </a:pPr>
            <a:endParaRPr lang="zh-TW" altLang="en-US" sz="1000" dirty="0"/>
          </a:p>
          <a:p>
            <a:pPr algn="just">
              <a:lnSpc>
                <a:spcPts val="3400"/>
              </a:lnSpc>
              <a:buFont typeface="Wingdings" pitchFamily="2" charset="2"/>
              <a:buChar char="n"/>
            </a:pPr>
            <a:r>
              <a:rPr lang="zh-TW" altLang="en-US" sz="2200" dirty="0" smtClean="0"/>
              <a:t>我</a:t>
            </a:r>
            <a:r>
              <a:rPr lang="zh-TW" altLang="en-US" sz="2200" dirty="0"/>
              <a:t>想經由這次的事件</a:t>
            </a:r>
            <a:r>
              <a:rPr lang="en-US" altLang="en-US" sz="2200" dirty="0"/>
              <a:t>,</a:t>
            </a:r>
            <a:r>
              <a:rPr lang="zh-TW" altLang="en-US" sz="2200" dirty="0"/>
              <a:t>會讓政府更加正視人民的</a:t>
            </a:r>
            <a:r>
              <a:rPr lang="zh-TW" altLang="en-US" sz="2200" dirty="0" smtClean="0"/>
              <a:t>隱私，如何</a:t>
            </a:r>
            <a:r>
              <a:rPr lang="zh-TW" altLang="en-US" sz="2200" dirty="0"/>
              <a:t>加強盜用</a:t>
            </a:r>
            <a:r>
              <a:rPr lang="zh-TW" altLang="en-US" sz="2200" dirty="0" smtClean="0"/>
              <a:t>防線，是</a:t>
            </a:r>
            <a:r>
              <a:rPr lang="zh-TW" altLang="en-US" sz="2200" dirty="0"/>
              <a:t>首要處理的問題。</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p:cNvSpPr txBox="1"/>
          <p:nvPr/>
        </p:nvSpPr>
        <p:spPr>
          <a:xfrm>
            <a:off x="1710000" y="2857496"/>
            <a:ext cx="5724000" cy="769441"/>
          </a:xfrm>
          <a:prstGeom prst="rect">
            <a:avLst/>
          </a:prstGeom>
          <a:noFill/>
        </p:spPr>
        <p:txBody>
          <a:bodyPr wrap="square" rtlCol="0">
            <a:spAutoFit/>
          </a:bodyPr>
          <a:lstStyle/>
          <a:p>
            <a:r>
              <a:rPr lang="zh-TW" altLang="en-US" sz="4400" dirty="0" smtClean="0">
                <a:effectLst>
                  <a:outerShdw blurRad="38100" dist="38100" dir="2700000" algn="tl">
                    <a:srgbClr val="000000">
                      <a:alpha val="43137"/>
                    </a:srgbClr>
                  </a:outerShdw>
                </a:effectLst>
                <a:latin typeface="標楷體" pitchFamily="65" charset="-120"/>
                <a:ea typeface="標楷體" pitchFamily="65" charset="-120"/>
              </a:rPr>
              <a:t>報告完畢，謝謝大家。</a:t>
            </a:r>
            <a:endParaRPr lang="zh-TW" altLang="en-US" sz="4400" dirty="0">
              <a:effectLst>
                <a:outerShdw blurRad="38100" dist="38100" dir="2700000" algn="tl">
                  <a:srgbClr val="000000">
                    <a:alpha val="43137"/>
                  </a:srgbClr>
                </a:outerShdw>
              </a:effectLst>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548000"/>
            <a:ext cx="8100000" cy="1143000"/>
          </a:xfrm>
        </p:spPr>
        <p:txBody>
          <a:bodyPr>
            <a:noAutofit/>
          </a:bodyPr>
          <a:lstStyle/>
          <a:p>
            <a:pPr algn="just"/>
            <a:r>
              <a:rPr lang="en-US" altLang="zh-TW" sz="2600" b="1" dirty="0" smtClean="0">
                <a:solidFill>
                  <a:schemeClr val="tx1">
                    <a:lumMod val="75000"/>
                    <a:lumOff val="25000"/>
                  </a:schemeClr>
                </a:solidFill>
                <a:latin typeface="標楷體" pitchFamily="65" charset="-120"/>
                <a:ea typeface="標楷體" pitchFamily="65" charset="-120"/>
              </a:rPr>
              <a:t>1.</a:t>
            </a:r>
            <a:r>
              <a:rPr lang="zh-TW" altLang="en-US" sz="2600" b="1" dirty="0" smtClean="0">
                <a:solidFill>
                  <a:schemeClr val="tx1">
                    <a:lumMod val="75000"/>
                    <a:lumOff val="25000"/>
                  </a:schemeClr>
                </a:solidFill>
                <a:latin typeface="標楷體" pitchFamily="65" charset="-120"/>
                <a:ea typeface="標楷體" pitchFamily="65" charset="-120"/>
              </a:rPr>
              <a:t>新聞</a:t>
            </a:r>
            <a:r>
              <a:rPr lang="zh-TW" altLang="en-US" sz="2600" b="1" dirty="0">
                <a:solidFill>
                  <a:schemeClr val="tx1">
                    <a:lumMod val="75000"/>
                    <a:lumOff val="25000"/>
                  </a:schemeClr>
                </a:solidFill>
                <a:latin typeface="標楷體" pitchFamily="65" charset="-120"/>
                <a:ea typeface="標楷體" pitchFamily="65" charset="-120"/>
              </a:rPr>
              <a:t>所敘說的悠遊卡破解手法的正確性</a:t>
            </a:r>
            <a:r>
              <a:rPr lang="zh-TW" altLang="en-US" sz="2600" b="1" dirty="0" smtClean="0">
                <a:solidFill>
                  <a:schemeClr val="tx1">
                    <a:lumMod val="75000"/>
                    <a:lumOff val="25000"/>
                  </a:schemeClr>
                </a:solidFill>
                <a:latin typeface="標楷體" pitchFamily="65" charset="-120"/>
                <a:ea typeface="標楷體" pitchFamily="65" charset="-120"/>
              </a:rPr>
              <a:t>為何</a:t>
            </a:r>
            <a:r>
              <a:rPr lang="en-US" altLang="zh-TW" sz="2600" b="1" dirty="0" smtClean="0">
                <a:solidFill>
                  <a:schemeClr val="tx1">
                    <a:lumMod val="75000"/>
                    <a:lumOff val="25000"/>
                  </a:schemeClr>
                </a:solidFill>
                <a:latin typeface="標楷體" pitchFamily="65" charset="-120"/>
                <a:ea typeface="標楷體" pitchFamily="65" charset="-120"/>
              </a:rPr>
              <a:t>?</a:t>
            </a:r>
            <a:r>
              <a:rPr lang="zh-TW" altLang="en-US" sz="2600" b="1" dirty="0" smtClean="0">
                <a:solidFill>
                  <a:schemeClr val="tx1">
                    <a:lumMod val="75000"/>
                    <a:lumOff val="25000"/>
                  </a:schemeClr>
                </a:solidFill>
                <a:latin typeface="標楷體" pitchFamily="65" charset="-120"/>
                <a:ea typeface="標楷體" pitchFamily="65" charset="-120"/>
              </a:rPr>
              <a:t>請使用   </a:t>
            </a:r>
            <a:r>
              <a:rPr lang="en-US" altLang="zh-TW" sz="2600" b="1" dirty="0" smtClean="0">
                <a:solidFill>
                  <a:schemeClr val="tx1">
                    <a:lumMod val="75000"/>
                    <a:lumOff val="25000"/>
                  </a:schemeClr>
                </a:solidFill>
                <a:latin typeface="標楷體" pitchFamily="65" charset="-120"/>
                <a:ea typeface="標楷體" pitchFamily="65" charset="-120"/>
              </a:rPr>
              <a:t/>
            </a:r>
            <a:br>
              <a:rPr lang="en-US" altLang="zh-TW" sz="2600" b="1" dirty="0" smtClean="0">
                <a:solidFill>
                  <a:schemeClr val="tx1">
                    <a:lumMod val="75000"/>
                    <a:lumOff val="25000"/>
                  </a:schemeClr>
                </a:solidFill>
                <a:latin typeface="標楷體" pitchFamily="65" charset="-120"/>
                <a:ea typeface="標楷體" pitchFamily="65" charset="-120"/>
              </a:rPr>
            </a:br>
            <a:r>
              <a:rPr lang="zh-TW" altLang="en-US" sz="2600" b="1" dirty="0" smtClean="0">
                <a:solidFill>
                  <a:schemeClr val="tx1">
                    <a:lumMod val="75000"/>
                    <a:lumOff val="25000"/>
                  </a:schemeClr>
                </a:solidFill>
                <a:latin typeface="標楷體" pitchFamily="65" charset="-120"/>
                <a:ea typeface="標楷體" pitchFamily="65" charset="-120"/>
              </a:rPr>
              <a:t> </a:t>
            </a:r>
            <a:r>
              <a:rPr lang="zh-TW" altLang="en-US" sz="2600" b="1" dirty="0" smtClean="0">
                <a:solidFill>
                  <a:schemeClr val="tx1">
                    <a:lumMod val="75000"/>
                    <a:lumOff val="25000"/>
                  </a:schemeClr>
                </a:solidFill>
                <a:latin typeface="標楷體" pitchFamily="65" charset="-120"/>
                <a:ea typeface="標楷體" pitchFamily="65" charset="-120"/>
              </a:rPr>
              <a:t> 自己</a:t>
            </a:r>
            <a:r>
              <a:rPr lang="zh-TW" altLang="en-US" sz="2600" b="1" dirty="0">
                <a:solidFill>
                  <a:schemeClr val="tx1">
                    <a:lumMod val="75000"/>
                    <a:lumOff val="25000"/>
                  </a:schemeClr>
                </a:solidFill>
                <a:latin typeface="標楷體" pitchFamily="65" charset="-120"/>
                <a:ea typeface="標楷體" pitchFamily="65" charset="-120"/>
              </a:rPr>
              <a:t>的觀念嘗試解說這次駭客事件使用的手法。</a:t>
            </a:r>
          </a:p>
        </p:txBody>
      </p:sp>
      <p:sp>
        <p:nvSpPr>
          <p:cNvPr id="3" name="內容版面配置區 2"/>
          <p:cNvSpPr>
            <a:spLocks noGrp="1"/>
          </p:cNvSpPr>
          <p:nvPr>
            <p:ph idx="1"/>
          </p:nvPr>
        </p:nvSpPr>
        <p:spPr>
          <a:xfrm>
            <a:off x="857224" y="2736000"/>
            <a:ext cx="7740000" cy="3907710"/>
          </a:xfrm>
        </p:spPr>
        <p:txBody>
          <a:bodyPr>
            <a:normAutofit lnSpcReduction="10000"/>
          </a:bodyPr>
          <a:lstStyle/>
          <a:p>
            <a:pPr algn="just">
              <a:lnSpc>
                <a:spcPct val="150000"/>
              </a:lnSpc>
              <a:buFont typeface="Wingdings" pitchFamily="2" charset="2"/>
              <a:buChar char="n"/>
            </a:pPr>
            <a:r>
              <a:rPr lang="zh-TW" altLang="en-US" sz="2200" dirty="0">
                <a:solidFill>
                  <a:schemeClr val="bg2">
                    <a:lumMod val="10000"/>
                  </a:schemeClr>
                </a:solidFill>
              </a:rPr>
              <a:t>悠遊卡公司發現儲值加密系統遭駭客破解，修改儲值程式後，不需要到特定商店付錢即可自行加值，已知至少有</a:t>
            </a:r>
            <a:r>
              <a:rPr lang="en-US" sz="2200" dirty="0">
                <a:solidFill>
                  <a:schemeClr val="bg2">
                    <a:lumMod val="10000"/>
                  </a:schemeClr>
                </a:solidFill>
              </a:rPr>
              <a:t>3</a:t>
            </a:r>
            <a:r>
              <a:rPr lang="zh-TW" altLang="en-US" sz="2200" dirty="0">
                <a:solidFill>
                  <a:schemeClr val="bg2">
                    <a:lumMod val="10000"/>
                  </a:schemeClr>
                </a:solidFill>
              </a:rPr>
              <a:t>張悠遊卡被駭客加值，並在市面上消費。悠遊卡公司說明，加密系統並未遭到破</a:t>
            </a:r>
            <a:r>
              <a:rPr lang="zh-TW" altLang="en-US" sz="2200" dirty="0" smtClean="0">
                <a:solidFill>
                  <a:schemeClr val="bg2">
                    <a:lumMod val="10000"/>
                  </a:schemeClr>
                </a:solidFill>
              </a:rPr>
              <a:t>解。</a:t>
            </a:r>
            <a:endParaRPr lang="zh-TW" altLang="en-US" sz="2200" dirty="0">
              <a:solidFill>
                <a:schemeClr val="bg2">
                  <a:lumMod val="10000"/>
                </a:schemeClr>
              </a:solidFill>
            </a:endParaRPr>
          </a:p>
          <a:p>
            <a:pPr algn="just">
              <a:lnSpc>
                <a:spcPct val="150000"/>
              </a:lnSpc>
              <a:buNone/>
            </a:pPr>
            <a:endParaRPr lang="zh-TW" altLang="en-US" sz="1100" dirty="0">
              <a:solidFill>
                <a:schemeClr val="bg2">
                  <a:lumMod val="10000"/>
                </a:schemeClr>
              </a:solidFill>
            </a:endParaRPr>
          </a:p>
          <a:p>
            <a:pPr algn="just">
              <a:lnSpc>
                <a:spcPct val="150000"/>
              </a:lnSpc>
              <a:buFont typeface="Wingdings" pitchFamily="2" charset="2"/>
              <a:buChar char="n"/>
            </a:pPr>
            <a:r>
              <a:rPr lang="zh-TW" altLang="en-US" sz="2200" dirty="0">
                <a:solidFill>
                  <a:schemeClr val="bg2">
                    <a:lumMod val="10000"/>
                  </a:schemeClr>
                </a:solidFill>
              </a:rPr>
              <a:t>手法：涉案的工程師入侵系統，企圖竄改第</a:t>
            </a:r>
            <a:r>
              <a:rPr lang="en-US" sz="2200" dirty="0">
                <a:solidFill>
                  <a:schemeClr val="bg2">
                    <a:lumMod val="10000"/>
                  </a:schemeClr>
                </a:solidFill>
              </a:rPr>
              <a:t>1</a:t>
            </a:r>
            <a:r>
              <a:rPr lang="zh-TW" altLang="en-US" sz="2200" dirty="0">
                <a:solidFill>
                  <a:schemeClr val="bg2">
                    <a:lumMod val="10000"/>
                  </a:schemeClr>
                </a:solidFill>
              </a:rPr>
              <a:t>張加值系統時，就遭安全系統擋下，悠遊卡公司為抓人，故意讓他成功開兩卡消費，再報警</a:t>
            </a:r>
            <a:r>
              <a:rPr lang="zh-TW" altLang="en-US" sz="2200" dirty="0" smtClean="0">
                <a:solidFill>
                  <a:schemeClr val="bg2">
                    <a:lumMod val="10000"/>
                  </a:schemeClr>
                </a:solidFill>
              </a:rPr>
              <a:t>抓人。</a:t>
            </a:r>
            <a:endParaRPr lang="zh-TW" altLang="en-US" sz="2200" dirty="0">
              <a:solidFill>
                <a:schemeClr val="bg2">
                  <a:lumMod val="10000"/>
                </a:schemeClr>
              </a:solidFill>
            </a:endParaRPr>
          </a:p>
        </p:txBody>
      </p:sp>
      <p:sp>
        <p:nvSpPr>
          <p:cNvPr id="4" name="文字方塊 3"/>
          <p:cNvSpPr txBox="1"/>
          <p:nvPr/>
        </p:nvSpPr>
        <p:spPr>
          <a:xfrm>
            <a:off x="457200" y="756000"/>
            <a:ext cx="7715304" cy="584775"/>
          </a:xfrm>
          <a:prstGeom prst="rect">
            <a:avLst/>
          </a:prstGeom>
          <a:noFill/>
        </p:spPr>
        <p:txBody>
          <a:bodyPr wrap="square" rtlCol="0">
            <a:spAutoFit/>
          </a:bodyPr>
          <a:lstStyle/>
          <a:p>
            <a:r>
              <a:rPr lang="zh-TW" altLang="en-US" sz="3200" dirty="0" smtClean="0">
                <a:effectLst>
                  <a:outerShdw blurRad="38100" dist="38100" dir="2700000" algn="tl">
                    <a:srgbClr val="000000">
                      <a:alpha val="43137"/>
                    </a:srgbClr>
                  </a:outerShdw>
                </a:effectLst>
                <a:latin typeface="標楷體" pitchFamily="65" charset="-120"/>
                <a:ea typeface="標楷體" pitchFamily="65" charset="-120"/>
              </a:rPr>
              <a:t>討論議題：悠遊卡事件</a:t>
            </a:r>
            <a:endParaRPr lang="zh-TW" altLang="en-US" sz="3200" dirty="0">
              <a:effectLst>
                <a:outerShdw blurRad="38100" dist="38100" dir="2700000" algn="tl">
                  <a:srgbClr val="000000">
                    <a:alpha val="43137"/>
                  </a:srgbClr>
                </a:outerShdw>
              </a:effectLst>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20000"/>
            <a:ext cx="8100000" cy="1066800"/>
          </a:xfrm>
        </p:spPr>
        <p:txBody>
          <a:bodyPr vert="horz" anchor="ctr">
            <a:noAutofit/>
          </a:bodyPr>
          <a:lstStyle/>
          <a:p>
            <a:pPr lvl="0" algn="just"/>
            <a:r>
              <a:rPr lang="en-US" altLang="zh-TW" sz="2600" b="1" dirty="0" smtClean="0">
                <a:solidFill>
                  <a:schemeClr val="tx1">
                    <a:lumMod val="75000"/>
                    <a:lumOff val="25000"/>
                  </a:schemeClr>
                </a:solidFill>
                <a:latin typeface="標楷體" pitchFamily="65" charset="-120"/>
                <a:ea typeface="標楷體" pitchFamily="65" charset="-120"/>
              </a:rPr>
              <a:t>2.</a:t>
            </a:r>
            <a:r>
              <a:rPr lang="zh-TW" altLang="en-US" sz="2600" b="1" dirty="0" smtClean="0">
                <a:solidFill>
                  <a:schemeClr val="tx1">
                    <a:lumMod val="75000"/>
                    <a:lumOff val="25000"/>
                  </a:schemeClr>
                </a:solidFill>
                <a:latin typeface="標楷體" pitchFamily="65" charset="-120"/>
                <a:ea typeface="標楷體" pitchFamily="65" charset="-120"/>
              </a:rPr>
              <a:t>悠遊卡公司所說的「四道程序」是哪四道？請簡單</a:t>
            </a:r>
            <a:r>
              <a:rPr lang="en-US" altLang="zh-TW" sz="2600" b="1" dirty="0" smtClean="0">
                <a:solidFill>
                  <a:schemeClr val="tx1">
                    <a:lumMod val="75000"/>
                    <a:lumOff val="25000"/>
                  </a:schemeClr>
                </a:solidFill>
                <a:latin typeface="標楷體" pitchFamily="65" charset="-120"/>
                <a:ea typeface="標楷體" pitchFamily="65" charset="-120"/>
              </a:rPr>
              <a:t/>
            </a:r>
            <a:br>
              <a:rPr lang="en-US" altLang="zh-TW" sz="2600" b="1" dirty="0" smtClean="0">
                <a:solidFill>
                  <a:schemeClr val="tx1">
                    <a:lumMod val="75000"/>
                    <a:lumOff val="25000"/>
                  </a:schemeClr>
                </a:solidFill>
                <a:latin typeface="標楷體" pitchFamily="65" charset="-120"/>
                <a:ea typeface="標楷體" pitchFamily="65" charset="-120"/>
              </a:rPr>
            </a:br>
            <a:r>
              <a:rPr lang="en-US" altLang="zh-TW" sz="2600" b="1" dirty="0" smtClean="0">
                <a:solidFill>
                  <a:schemeClr val="tx1">
                    <a:lumMod val="75000"/>
                    <a:lumOff val="25000"/>
                  </a:schemeClr>
                </a:solidFill>
                <a:latin typeface="標楷體" pitchFamily="65" charset="-120"/>
                <a:ea typeface="標楷體" pitchFamily="65" charset="-120"/>
              </a:rPr>
              <a:t>  </a:t>
            </a:r>
            <a:r>
              <a:rPr lang="zh-TW" altLang="en-US" sz="2600" b="1" dirty="0" smtClean="0">
                <a:solidFill>
                  <a:schemeClr val="tx1">
                    <a:lumMod val="75000"/>
                    <a:lumOff val="25000"/>
                  </a:schemeClr>
                </a:solidFill>
                <a:latin typeface="標楷體" pitchFamily="65" charset="-120"/>
                <a:ea typeface="標楷體" pitchFamily="65" charset="-120"/>
              </a:rPr>
              <a:t>介紹。</a:t>
            </a:r>
          </a:p>
        </p:txBody>
      </p:sp>
      <p:sp>
        <p:nvSpPr>
          <p:cNvPr id="3" name="內容版面配置區 2"/>
          <p:cNvSpPr>
            <a:spLocks noGrp="1"/>
          </p:cNvSpPr>
          <p:nvPr>
            <p:ph idx="1"/>
          </p:nvPr>
        </p:nvSpPr>
        <p:spPr>
          <a:xfrm>
            <a:off x="856800" y="1980000"/>
            <a:ext cx="4501018" cy="4306520"/>
          </a:xfrm>
        </p:spPr>
        <p:txBody>
          <a:bodyPr vert="horz">
            <a:normAutofit/>
          </a:bodyPr>
          <a:lstStyle/>
          <a:p>
            <a:pPr algn="just">
              <a:lnSpc>
                <a:spcPct val="200000"/>
              </a:lnSpc>
              <a:buFont typeface="Wingdings" pitchFamily="2" charset="2"/>
              <a:buChar char="n"/>
            </a:pPr>
            <a:r>
              <a:rPr lang="zh-TW" altLang="en-US" sz="2200" dirty="0" smtClean="0"/>
              <a:t>第</a:t>
            </a:r>
            <a:r>
              <a:rPr lang="zh-TW" altLang="en-US" sz="2200" dirty="0"/>
              <a:t>一道：密碼金鑰</a:t>
            </a:r>
          </a:p>
          <a:p>
            <a:pPr algn="just">
              <a:lnSpc>
                <a:spcPct val="200000"/>
              </a:lnSpc>
              <a:buFont typeface="Wingdings" pitchFamily="2" charset="2"/>
              <a:buChar char="n"/>
            </a:pPr>
            <a:r>
              <a:rPr lang="zh-TW" altLang="en-US" sz="2200" dirty="0" smtClean="0"/>
              <a:t>第二</a:t>
            </a:r>
            <a:r>
              <a:rPr lang="zh-TW" altLang="en-US" sz="2200" dirty="0"/>
              <a:t>道：密碼多樣化</a:t>
            </a:r>
          </a:p>
          <a:p>
            <a:pPr algn="just">
              <a:lnSpc>
                <a:spcPct val="200000"/>
              </a:lnSpc>
              <a:buFont typeface="Wingdings" pitchFamily="2" charset="2"/>
              <a:buChar char="n"/>
            </a:pPr>
            <a:r>
              <a:rPr lang="zh-TW" altLang="en-US" sz="2200" dirty="0" smtClean="0"/>
              <a:t>第三</a:t>
            </a:r>
            <a:r>
              <a:rPr lang="zh-TW" altLang="en-US" sz="2200" dirty="0"/>
              <a:t>道：防偽驗證碼 </a:t>
            </a:r>
          </a:p>
          <a:p>
            <a:pPr algn="just">
              <a:lnSpc>
                <a:spcPct val="200000"/>
              </a:lnSpc>
              <a:buFont typeface="Wingdings" pitchFamily="2" charset="2"/>
              <a:buChar char="n"/>
            </a:pPr>
            <a:r>
              <a:rPr lang="zh-TW" altLang="en-US" sz="2200" dirty="0" smtClean="0"/>
              <a:t>第四</a:t>
            </a:r>
            <a:r>
              <a:rPr lang="zh-TW" altLang="en-US" sz="2200" dirty="0"/>
              <a:t>道：後台判讀</a:t>
            </a:r>
          </a:p>
          <a:p>
            <a:pPr algn="just">
              <a:lnSpc>
                <a:spcPct val="200000"/>
              </a:lnSpc>
              <a:buFont typeface="Wingdings" pitchFamily="2" charset="2"/>
              <a:buChar char="n"/>
            </a:pPr>
            <a:endParaRPr lang="zh-TW" altLang="en-US" sz="2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20000"/>
            <a:ext cx="8229600" cy="1066800"/>
          </a:xfrm>
        </p:spPr>
        <p:txBody>
          <a:bodyPr vert="horz" anchor="ctr">
            <a:noAutofit/>
          </a:bodyPr>
          <a:lstStyle/>
          <a:p>
            <a:pPr algn="just"/>
            <a:r>
              <a:rPr lang="en-US" altLang="zh-TW" sz="2600" b="1" dirty="0" smtClean="0">
                <a:solidFill>
                  <a:schemeClr val="tx1">
                    <a:lumMod val="75000"/>
                    <a:lumOff val="25000"/>
                  </a:schemeClr>
                </a:solidFill>
                <a:latin typeface="標楷體" pitchFamily="65" charset="-120"/>
                <a:ea typeface="標楷體" pitchFamily="65" charset="-120"/>
              </a:rPr>
              <a:t>3.</a:t>
            </a:r>
            <a:r>
              <a:rPr lang="zh-TW" altLang="en-US" sz="2600" b="1" dirty="0" smtClean="0">
                <a:solidFill>
                  <a:schemeClr val="tx1">
                    <a:lumMod val="75000"/>
                    <a:lumOff val="25000"/>
                  </a:schemeClr>
                </a:solidFill>
                <a:latin typeface="標楷體" pitchFamily="65" charset="-120"/>
                <a:ea typeface="標楷體" pitchFamily="65" charset="-120"/>
              </a:rPr>
              <a:t>目前悠遊卡所使的應用技術與晶片卡所使用的應用技</a:t>
            </a:r>
            <a:r>
              <a:rPr lang="en-US" altLang="zh-TW" sz="2600" b="1" dirty="0" smtClean="0">
                <a:solidFill>
                  <a:schemeClr val="tx1">
                    <a:lumMod val="75000"/>
                    <a:lumOff val="25000"/>
                  </a:schemeClr>
                </a:solidFill>
                <a:latin typeface="標楷體" pitchFamily="65" charset="-120"/>
                <a:ea typeface="標楷體" pitchFamily="65" charset="-120"/>
              </a:rPr>
              <a:t/>
            </a:r>
            <a:br>
              <a:rPr lang="en-US" altLang="zh-TW" sz="2600" b="1" dirty="0" smtClean="0">
                <a:solidFill>
                  <a:schemeClr val="tx1">
                    <a:lumMod val="75000"/>
                    <a:lumOff val="25000"/>
                  </a:schemeClr>
                </a:solidFill>
                <a:latin typeface="標楷體" pitchFamily="65" charset="-120"/>
                <a:ea typeface="標楷體" pitchFamily="65" charset="-120"/>
              </a:rPr>
            </a:br>
            <a:r>
              <a:rPr lang="en-US" altLang="zh-TW" sz="2600" b="1" dirty="0" smtClean="0">
                <a:solidFill>
                  <a:schemeClr val="tx1">
                    <a:lumMod val="75000"/>
                    <a:lumOff val="25000"/>
                  </a:schemeClr>
                </a:solidFill>
                <a:latin typeface="標楷體" pitchFamily="65" charset="-120"/>
                <a:ea typeface="標楷體" pitchFamily="65" charset="-120"/>
              </a:rPr>
              <a:t>  </a:t>
            </a:r>
            <a:r>
              <a:rPr lang="zh-TW" altLang="en-US" sz="2600" b="1" dirty="0" smtClean="0">
                <a:solidFill>
                  <a:schemeClr val="tx1">
                    <a:lumMod val="75000"/>
                    <a:lumOff val="25000"/>
                  </a:schemeClr>
                </a:solidFill>
                <a:latin typeface="標楷體" pitchFamily="65" charset="-120"/>
                <a:ea typeface="標楷體" pitchFamily="65" charset="-120"/>
              </a:rPr>
              <a:t>術有何差別？</a:t>
            </a:r>
            <a:r>
              <a:rPr lang="en-US" altLang="zh-TW" sz="2600" b="1" dirty="0" smtClean="0">
                <a:solidFill>
                  <a:schemeClr val="tx1">
                    <a:lumMod val="75000"/>
                    <a:lumOff val="25000"/>
                  </a:schemeClr>
                </a:solidFill>
                <a:latin typeface="標楷體" pitchFamily="65" charset="-120"/>
                <a:ea typeface="標楷體" pitchFamily="65" charset="-120"/>
              </a:rPr>
              <a:t> </a:t>
            </a:r>
            <a:endParaRPr lang="zh-TW" altLang="en-US" sz="2600" b="1" dirty="0" smtClean="0">
              <a:solidFill>
                <a:schemeClr val="tx1">
                  <a:lumMod val="75000"/>
                  <a:lumOff val="25000"/>
                </a:schemeClr>
              </a:solidFill>
              <a:latin typeface="標楷體" pitchFamily="65" charset="-120"/>
              <a:ea typeface="標楷體" pitchFamily="65" charset="-120"/>
            </a:endParaRPr>
          </a:p>
        </p:txBody>
      </p:sp>
      <p:sp>
        <p:nvSpPr>
          <p:cNvPr id="3" name="內容版面配置區 2"/>
          <p:cNvSpPr>
            <a:spLocks noGrp="1"/>
          </p:cNvSpPr>
          <p:nvPr>
            <p:ph idx="1"/>
          </p:nvPr>
        </p:nvSpPr>
        <p:spPr>
          <a:xfrm>
            <a:off x="857224" y="1980000"/>
            <a:ext cx="7812000" cy="3520702"/>
          </a:xfrm>
        </p:spPr>
        <p:txBody>
          <a:bodyPr vert="horz">
            <a:normAutofit/>
          </a:bodyPr>
          <a:lstStyle/>
          <a:p>
            <a:pPr algn="just">
              <a:lnSpc>
                <a:spcPct val="200000"/>
              </a:lnSpc>
              <a:buFont typeface="Wingdings" pitchFamily="2" charset="2"/>
              <a:buChar char="n"/>
            </a:pPr>
            <a:r>
              <a:rPr lang="zh-TW" altLang="en-US" sz="2200" dirty="0"/>
              <a:t>悠遊卡是以感應的方式感應距離一般為</a:t>
            </a:r>
            <a:r>
              <a:rPr lang="en-US" altLang="en-US" sz="2200" dirty="0"/>
              <a:t>1~5</a:t>
            </a:r>
            <a:r>
              <a:rPr lang="zh-TW" altLang="en-US" sz="2200" dirty="0"/>
              <a:t>公分搭配較大的讀頭天線可到</a:t>
            </a:r>
            <a:r>
              <a:rPr lang="en-US" altLang="en-US" sz="2200" dirty="0"/>
              <a:t>10cm. </a:t>
            </a:r>
            <a:r>
              <a:rPr lang="zh-TW" altLang="en-US" sz="2200" dirty="0"/>
              <a:t>感應距離跟銅線繞線長度與面積都有關係晶片卡即是在塑膠卡片上封裝積體電路</a:t>
            </a:r>
            <a:r>
              <a:rPr lang="en-US" altLang="en-US" sz="2200" dirty="0"/>
              <a:t>(IC)</a:t>
            </a:r>
            <a:r>
              <a:rPr lang="zh-TW" altLang="en-US" sz="2200" dirty="0"/>
              <a:t>，並在卡上提供外接的金屬接點（或非接觸式），使讀寫裝置可對它提供電源和信號，並使兩者間可互相通信傳輸資料</a:t>
            </a:r>
            <a:r>
              <a:rPr lang="zh-TW" altLang="en-US" sz="2200" dirty="0" smtClean="0"/>
              <a:t>。</a:t>
            </a:r>
            <a:endParaRPr lang="en-US" altLang="zh-TW" sz="2200" dirty="0" smtClean="0"/>
          </a:p>
          <a:p>
            <a:pPr>
              <a:lnSpc>
                <a:spcPct val="200000"/>
              </a:lnSpc>
              <a:buFont typeface="Wingdings" pitchFamily="2" charset="2"/>
              <a:buChar char="n"/>
            </a:pPr>
            <a:endParaRPr lang="zh-TW" altLang="en-US" sz="2200" dirty="0"/>
          </a:p>
        </p:txBody>
      </p:sp>
      <p:sp>
        <p:nvSpPr>
          <p:cNvPr id="163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14400" y="900000"/>
            <a:ext cx="8229600" cy="1066800"/>
          </a:xfrm>
        </p:spPr>
        <p:txBody>
          <a:bodyPr>
            <a:normAutofit/>
          </a:bodyPr>
          <a:lstStyle/>
          <a:p>
            <a:r>
              <a:rPr lang="zh-TW" altLang="en-US" sz="2400" dirty="0" smtClean="0">
                <a:latin typeface="標楷體" pitchFamily="65" charset="-120"/>
                <a:ea typeface="標楷體" pitchFamily="65" charset="-120"/>
              </a:rPr>
              <a:t>晶片卡有兩種基本的類型</a:t>
            </a:r>
            <a:r>
              <a:rPr lang="zh-TW" altLang="en-US" sz="2400" dirty="0" smtClean="0">
                <a:latin typeface="標楷體" pitchFamily="65" charset="-120"/>
                <a:ea typeface="標楷體" pitchFamily="65" charset="-120"/>
              </a:rPr>
              <a:t>：</a:t>
            </a:r>
            <a:endParaRPr lang="zh-TW" altLang="en-US" sz="2400" dirty="0"/>
          </a:p>
        </p:txBody>
      </p:sp>
      <p:sp>
        <p:nvSpPr>
          <p:cNvPr id="3" name="內容版面配置區 2"/>
          <p:cNvSpPr>
            <a:spLocks noGrp="1"/>
          </p:cNvSpPr>
          <p:nvPr>
            <p:ph idx="1"/>
          </p:nvPr>
        </p:nvSpPr>
        <p:spPr>
          <a:xfrm>
            <a:off x="864000" y="1944000"/>
            <a:ext cx="7740000" cy="4325112"/>
          </a:xfrm>
        </p:spPr>
        <p:txBody>
          <a:bodyPr>
            <a:normAutofit lnSpcReduction="10000"/>
          </a:bodyPr>
          <a:lstStyle/>
          <a:p>
            <a:pPr algn="just">
              <a:lnSpc>
                <a:spcPct val="150000"/>
              </a:lnSpc>
              <a:buFont typeface="Wingdings" pitchFamily="2" charset="2"/>
              <a:buChar char="n"/>
            </a:pPr>
            <a:r>
              <a:rPr lang="zh-TW" altLang="en-US" sz="2200" dirty="0" smtClean="0"/>
              <a:t>一種是「智慧型」，它具有一個中央處理器，可進行實際的資料儲存與安全防護作業，並具讀寫能力，可加入新的資料並予以處理另一種通常稱為記憶卡，主要做資料儲存之用晶片卡也可以分類為接觸式、非接觸式，及兩者組合式</a:t>
            </a:r>
            <a:r>
              <a:rPr lang="zh-TW" altLang="en-US" sz="2200" dirty="0" smtClean="0"/>
              <a:t>。</a:t>
            </a:r>
            <a:endParaRPr lang="en-US" altLang="zh-TW" sz="2200" dirty="0" smtClean="0"/>
          </a:p>
          <a:p>
            <a:pPr algn="just">
              <a:lnSpc>
                <a:spcPct val="110000"/>
              </a:lnSpc>
              <a:buNone/>
            </a:pPr>
            <a:endParaRPr lang="zh-TW" altLang="en-US" sz="1000" dirty="0" smtClean="0"/>
          </a:p>
          <a:p>
            <a:pPr algn="just">
              <a:lnSpc>
                <a:spcPct val="150000"/>
              </a:lnSpc>
              <a:buFont typeface="Wingdings" pitchFamily="2" charset="2"/>
              <a:buChar char="n"/>
            </a:pPr>
            <a:r>
              <a:rPr lang="zh-TW" altLang="en-US" sz="2200" dirty="0" smtClean="0"/>
              <a:t>接觸式卡片有</a:t>
            </a:r>
            <a:r>
              <a:rPr lang="en-US" altLang="en-US" sz="2200" dirty="0" smtClean="0"/>
              <a:t>6</a:t>
            </a:r>
            <a:r>
              <a:rPr lang="zh-TW" altLang="en-US" sz="2200" dirty="0" smtClean="0"/>
              <a:t>或</a:t>
            </a:r>
            <a:r>
              <a:rPr lang="en-US" altLang="en-US" sz="2200" dirty="0" smtClean="0"/>
              <a:t>8</a:t>
            </a:r>
            <a:r>
              <a:rPr lang="zh-TW" altLang="en-US" sz="2200" dirty="0" smtClean="0"/>
              <a:t>個外接的金屬接點，讀卡裝置必須實際接觸到卡片才能夠互相通信而非接觸式卡片內含線圈，以電磁感應方式通信，不需接觸到讀卡設備。</a:t>
            </a:r>
          </a:p>
          <a:p>
            <a:pPr>
              <a:lnSpc>
                <a:spcPct val="150000"/>
              </a:lnSpc>
            </a:pPr>
            <a:endParaRPr lang="zh-TW" altLang="en-US"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20000"/>
            <a:ext cx="8229600" cy="1066800"/>
          </a:xfrm>
        </p:spPr>
        <p:txBody>
          <a:bodyPr vert="horz" anchor="ctr">
            <a:noAutofit/>
          </a:bodyPr>
          <a:lstStyle/>
          <a:p>
            <a:pPr algn="just"/>
            <a:r>
              <a:rPr lang="en-US" altLang="zh-TW" sz="2600" b="1" dirty="0" smtClean="0">
                <a:solidFill>
                  <a:schemeClr val="tx1">
                    <a:lumMod val="75000"/>
                    <a:lumOff val="25000"/>
                  </a:schemeClr>
                </a:solidFill>
                <a:latin typeface="標楷體" pitchFamily="65" charset="-120"/>
                <a:ea typeface="標楷體" pitchFamily="65" charset="-120"/>
              </a:rPr>
              <a:t>4.RFID</a:t>
            </a:r>
            <a:r>
              <a:rPr lang="zh-TW" altLang="en-US" sz="2600" b="1" dirty="0" smtClean="0">
                <a:solidFill>
                  <a:schemeClr val="tx1">
                    <a:lumMod val="75000"/>
                    <a:lumOff val="25000"/>
                  </a:schemeClr>
                </a:solidFill>
                <a:latin typeface="標楷體" pitchFamily="65" charset="-120"/>
                <a:ea typeface="標楷體" pitchFamily="65" charset="-120"/>
              </a:rPr>
              <a:t>是什麼？請簡單敘說原理與應用。</a:t>
            </a:r>
          </a:p>
        </p:txBody>
      </p:sp>
      <p:sp>
        <p:nvSpPr>
          <p:cNvPr id="3" name="內容版面配置區 2"/>
          <p:cNvSpPr>
            <a:spLocks noGrp="1"/>
          </p:cNvSpPr>
          <p:nvPr>
            <p:ph idx="1"/>
          </p:nvPr>
        </p:nvSpPr>
        <p:spPr>
          <a:xfrm>
            <a:off x="828000" y="1800000"/>
            <a:ext cx="7740000" cy="4788000"/>
          </a:xfrm>
        </p:spPr>
        <p:txBody>
          <a:bodyPr vert="horz">
            <a:normAutofit fontScale="92500"/>
          </a:bodyPr>
          <a:lstStyle/>
          <a:p>
            <a:pPr algn="just">
              <a:lnSpc>
                <a:spcPts val="3200"/>
              </a:lnSpc>
              <a:buFont typeface="Wingdings" pitchFamily="2" charset="2"/>
              <a:buChar char="n"/>
            </a:pPr>
            <a:r>
              <a:rPr lang="en-US" altLang="en-US" sz="2200" dirty="0"/>
              <a:t>RFID </a:t>
            </a:r>
            <a:r>
              <a:rPr lang="zh-TW" altLang="en-US" sz="2200" dirty="0"/>
              <a:t>是「</a:t>
            </a:r>
            <a:r>
              <a:rPr lang="en-US" altLang="en-US" sz="2200" dirty="0"/>
              <a:t>Radio Frequency Identification</a:t>
            </a:r>
            <a:r>
              <a:rPr lang="zh-TW" altLang="en-US" sz="2200" dirty="0"/>
              <a:t>」的縮寫，中文可以稱為「無線射頻識別系統」</a:t>
            </a:r>
            <a:r>
              <a:rPr lang="zh-TW" altLang="en-US" sz="2200" dirty="0" smtClean="0"/>
              <a:t>。通常</a:t>
            </a:r>
            <a:r>
              <a:rPr lang="zh-TW" altLang="en-US" sz="2200" dirty="0"/>
              <a:t>是由感應器</a:t>
            </a:r>
            <a:r>
              <a:rPr lang="en-US" altLang="en-US" sz="2200" dirty="0"/>
              <a:t>(Reader)</a:t>
            </a:r>
            <a:r>
              <a:rPr lang="zh-TW" altLang="en-US" sz="2200" dirty="0"/>
              <a:t>和</a:t>
            </a:r>
            <a:r>
              <a:rPr lang="en-US" altLang="en-US" sz="2200" dirty="0"/>
              <a:t>RFID</a:t>
            </a:r>
            <a:r>
              <a:rPr lang="zh-TW" altLang="en-US" sz="2200" dirty="0"/>
              <a:t>標籤</a:t>
            </a:r>
            <a:r>
              <a:rPr lang="en-US" altLang="en-US" sz="2200" dirty="0"/>
              <a:t>(Tag)</a:t>
            </a:r>
            <a:r>
              <a:rPr lang="zh-TW" altLang="en-US" sz="2200" dirty="0"/>
              <a:t>所組成的系統，其運作的原理是利用感應器發射無線電波，觸動感應範圍內的</a:t>
            </a:r>
            <a:r>
              <a:rPr lang="en-US" altLang="en-US" sz="2200" dirty="0"/>
              <a:t>RFID</a:t>
            </a:r>
            <a:r>
              <a:rPr lang="zh-TW" altLang="en-US" sz="2200" dirty="0"/>
              <a:t>標籤，藉由電磁感應產生電流，供應</a:t>
            </a:r>
            <a:r>
              <a:rPr lang="en-US" altLang="en-US" sz="2200" dirty="0"/>
              <a:t>RFID</a:t>
            </a:r>
            <a:r>
              <a:rPr lang="zh-TW" altLang="en-US" sz="2200" dirty="0"/>
              <a:t>標籤上的晶片運作並發出電磁波回應感應器</a:t>
            </a:r>
            <a:r>
              <a:rPr lang="zh-TW" altLang="en-US" sz="2200" dirty="0" smtClean="0"/>
              <a:t>。</a:t>
            </a:r>
            <a:endParaRPr lang="en-US" altLang="zh-TW" sz="2200" dirty="0" smtClean="0"/>
          </a:p>
          <a:p>
            <a:pPr algn="just">
              <a:buFont typeface="Wingdings" pitchFamily="2" charset="2"/>
              <a:buChar char="n"/>
            </a:pPr>
            <a:endParaRPr lang="en-US" altLang="zh-TW" sz="1200" dirty="0" smtClean="0"/>
          </a:p>
          <a:p>
            <a:pPr algn="just">
              <a:lnSpc>
                <a:spcPts val="3200"/>
              </a:lnSpc>
              <a:buFont typeface="Wingdings" pitchFamily="2" charset="2"/>
              <a:buChar char="n"/>
            </a:pPr>
            <a:r>
              <a:rPr lang="zh-TW" altLang="en-US" sz="2200" dirty="0" smtClean="0"/>
              <a:t>以</a:t>
            </a:r>
            <a:r>
              <a:rPr lang="zh-TW" altLang="en-US" sz="2200" dirty="0"/>
              <a:t>驅動能量來源區別，</a:t>
            </a:r>
            <a:r>
              <a:rPr lang="en-US" altLang="en-US" sz="2200" dirty="0"/>
              <a:t>RFID</a:t>
            </a:r>
            <a:r>
              <a:rPr lang="zh-TW" altLang="en-US" sz="2200" dirty="0"/>
              <a:t>標籤可分為主動式及被動式兩種：被動式的標籤本身沒有電池的裝置，所需電流全靠感應器的無線電波電磁感應產生，所以只有在接收到感應器發出的訊號才會被動的回應感應器；而主動式的標籤內置有電池，可以主動傳送訊號供感應器讀取，訊號傳送範圍也相對的比被動式廣。</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20000"/>
            <a:ext cx="8229600" cy="1066800"/>
          </a:xfrm>
        </p:spPr>
        <p:txBody>
          <a:bodyPr vert="horz" anchor="ctr">
            <a:noAutofit/>
          </a:bodyPr>
          <a:lstStyle/>
          <a:p>
            <a:pPr algn="just"/>
            <a:r>
              <a:rPr lang="en-US" altLang="zh-TW" sz="2600" b="1" dirty="0" smtClean="0">
                <a:solidFill>
                  <a:schemeClr val="tx1">
                    <a:lumMod val="75000"/>
                    <a:lumOff val="25000"/>
                  </a:schemeClr>
                </a:solidFill>
                <a:latin typeface="標楷體" pitchFamily="65" charset="-120"/>
                <a:ea typeface="標楷體" pitchFamily="65" charset="-120"/>
              </a:rPr>
              <a:t>5.</a:t>
            </a:r>
            <a:r>
              <a:rPr lang="zh-TW" altLang="en-US" sz="2600" b="1" dirty="0" smtClean="0">
                <a:solidFill>
                  <a:schemeClr val="tx1">
                    <a:lumMod val="75000"/>
                    <a:lumOff val="25000"/>
                  </a:schemeClr>
                </a:solidFill>
                <a:latin typeface="標楷體" pitchFamily="65" charset="-120"/>
                <a:ea typeface="標楷體" pitchFamily="65" charset="-120"/>
              </a:rPr>
              <a:t>台灣資訊科技是否落後？否則怎麼一台特規讀卡機就</a:t>
            </a:r>
            <a:r>
              <a:rPr lang="en-US" altLang="zh-TW" sz="2600" b="1" dirty="0" smtClean="0">
                <a:solidFill>
                  <a:schemeClr val="tx1">
                    <a:lumMod val="75000"/>
                    <a:lumOff val="25000"/>
                  </a:schemeClr>
                </a:solidFill>
                <a:latin typeface="標楷體" pitchFamily="65" charset="-120"/>
                <a:ea typeface="標楷體" pitchFamily="65" charset="-120"/>
              </a:rPr>
              <a:t/>
            </a:r>
            <a:br>
              <a:rPr lang="en-US" altLang="zh-TW" sz="2600" b="1" dirty="0" smtClean="0">
                <a:solidFill>
                  <a:schemeClr val="tx1">
                    <a:lumMod val="75000"/>
                    <a:lumOff val="25000"/>
                  </a:schemeClr>
                </a:solidFill>
                <a:latin typeface="標楷體" pitchFamily="65" charset="-120"/>
                <a:ea typeface="標楷體" pitchFamily="65" charset="-120"/>
              </a:rPr>
            </a:br>
            <a:r>
              <a:rPr lang="en-US" altLang="zh-TW" sz="2600" b="1" dirty="0" smtClean="0">
                <a:solidFill>
                  <a:schemeClr val="tx1">
                    <a:lumMod val="75000"/>
                    <a:lumOff val="25000"/>
                  </a:schemeClr>
                </a:solidFill>
                <a:latin typeface="標楷體" pitchFamily="65" charset="-120"/>
                <a:ea typeface="標楷體" pitchFamily="65" charset="-120"/>
              </a:rPr>
              <a:t>  </a:t>
            </a:r>
            <a:r>
              <a:rPr lang="zh-TW" altLang="en-US" sz="2600" b="1" dirty="0" smtClean="0">
                <a:solidFill>
                  <a:schemeClr val="tx1">
                    <a:lumMod val="75000"/>
                    <a:lumOff val="25000"/>
                  </a:schemeClr>
                </a:solidFill>
                <a:latin typeface="標楷體" pitchFamily="65" charset="-120"/>
                <a:ea typeface="標楷體" pitchFamily="65" charset="-120"/>
              </a:rPr>
              <a:t>可破解悠遊卡？</a:t>
            </a:r>
          </a:p>
        </p:txBody>
      </p:sp>
      <p:sp>
        <p:nvSpPr>
          <p:cNvPr id="3" name="內容版面配置區 2"/>
          <p:cNvSpPr>
            <a:spLocks noGrp="1"/>
          </p:cNvSpPr>
          <p:nvPr>
            <p:ph idx="1"/>
          </p:nvPr>
        </p:nvSpPr>
        <p:spPr>
          <a:xfrm>
            <a:off x="864000" y="1980000"/>
            <a:ext cx="7740000" cy="4449396"/>
          </a:xfrm>
        </p:spPr>
        <p:txBody>
          <a:bodyPr>
            <a:noAutofit/>
          </a:bodyPr>
          <a:lstStyle/>
          <a:p>
            <a:pPr algn="just">
              <a:lnSpc>
                <a:spcPct val="200000"/>
              </a:lnSpc>
              <a:buFont typeface="Wingdings" pitchFamily="2" charset="2"/>
              <a:buChar char="n"/>
            </a:pPr>
            <a:r>
              <a:rPr lang="zh-TW" altLang="en-US" sz="2200" dirty="0"/>
              <a:t>我認為台灣的資訊科技是有些落後，因為軟體系統方面也該隨著科技發展進行更新，就像專家說的舊型悠遊卡內部是屬於早期的系統，所以只要以現在科技加上花一點時間就可以破解，現在推出了新型悠遊卡，不僅容量加大，密碼防護又複雜許多，應該可以大幅降低資料遭竄改可能。</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20000"/>
            <a:ext cx="8229600" cy="1066800"/>
          </a:xfrm>
        </p:spPr>
        <p:txBody>
          <a:bodyPr vert="horz" anchor="ctr">
            <a:noAutofit/>
          </a:bodyPr>
          <a:lstStyle/>
          <a:p>
            <a:pPr algn="just"/>
            <a:r>
              <a:rPr lang="en-US" altLang="zh-TW" sz="2600" b="1" dirty="0" smtClean="0">
                <a:solidFill>
                  <a:schemeClr val="tx1">
                    <a:lumMod val="75000"/>
                    <a:lumOff val="25000"/>
                  </a:schemeClr>
                </a:solidFill>
                <a:latin typeface="標楷體" pitchFamily="65" charset="-120"/>
                <a:ea typeface="標楷體" pitchFamily="65" charset="-120"/>
              </a:rPr>
              <a:t>6.</a:t>
            </a:r>
            <a:r>
              <a:rPr lang="zh-TW" altLang="en-US" sz="2600" b="1" dirty="0" smtClean="0">
                <a:solidFill>
                  <a:schemeClr val="tx1">
                    <a:lumMod val="75000"/>
                    <a:lumOff val="25000"/>
                  </a:schemeClr>
                </a:solidFill>
                <a:latin typeface="標楷體" pitchFamily="65" charset="-120"/>
                <a:ea typeface="標楷體" pitchFamily="65" charset="-120"/>
              </a:rPr>
              <a:t>上文提到新的晶片悠遊卡可是卻沒有說明其用途，若</a:t>
            </a:r>
            <a:r>
              <a:rPr lang="en-US" altLang="zh-TW" sz="2600" b="1" dirty="0" smtClean="0">
                <a:solidFill>
                  <a:schemeClr val="tx1">
                    <a:lumMod val="75000"/>
                    <a:lumOff val="25000"/>
                  </a:schemeClr>
                </a:solidFill>
                <a:latin typeface="標楷體" pitchFamily="65" charset="-120"/>
                <a:ea typeface="標楷體" pitchFamily="65" charset="-120"/>
              </a:rPr>
              <a:t/>
            </a:r>
            <a:br>
              <a:rPr lang="en-US" altLang="zh-TW" sz="2600" b="1" dirty="0" smtClean="0">
                <a:solidFill>
                  <a:schemeClr val="tx1">
                    <a:lumMod val="75000"/>
                    <a:lumOff val="25000"/>
                  </a:schemeClr>
                </a:solidFill>
                <a:latin typeface="標楷體" pitchFamily="65" charset="-120"/>
                <a:ea typeface="標楷體" pitchFamily="65" charset="-120"/>
              </a:rPr>
            </a:br>
            <a:r>
              <a:rPr lang="en-US" altLang="zh-TW" sz="2600" b="1" dirty="0" smtClean="0">
                <a:solidFill>
                  <a:schemeClr val="tx1">
                    <a:lumMod val="75000"/>
                    <a:lumOff val="25000"/>
                  </a:schemeClr>
                </a:solidFill>
                <a:latin typeface="標楷體" pitchFamily="65" charset="-120"/>
                <a:ea typeface="標楷體" pitchFamily="65" charset="-120"/>
              </a:rPr>
              <a:t>  </a:t>
            </a:r>
            <a:r>
              <a:rPr lang="zh-TW" altLang="en-US" sz="2600" b="1" dirty="0" smtClean="0">
                <a:solidFill>
                  <a:schemeClr val="tx1">
                    <a:lumMod val="75000"/>
                    <a:lumOff val="25000"/>
                  </a:schemeClr>
                </a:solidFill>
                <a:latin typeface="標楷體" pitchFamily="65" charset="-120"/>
                <a:ea typeface="標楷體" pitchFamily="65" charset="-120"/>
              </a:rPr>
              <a:t>使用晶片悠遊卡請試著構想如用應用晶片悠遊卡。</a:t>
            </a:r>
          </a:p>
        </p:txBody>
      </p:sp>
      <p:sp>
        <p:nvSpPr>
          <p:cNvPr id="3" name="內容版面配置區 2"/>
          <p:cNvSpPr>
            <a:spLocks noGrp="1"/>
          </p:cNvSpPr>
          <p:nvPr>
            <p:ph idx="1"/>
          </p:nvPr>
        </p:nvSpPr>
        <p:spPr>
          <a:xfrm>
            <a:off x="828000" y="1980000"/>
            <a:ext cx="7740000" cy="2949198"/>
          </a:xfrm>
        </p:spPr>
        <p:txBody>
          <a:bodyPr>
            <a:normAutofit/>
          </a:bodyPr>
          <a:lstStyle/>
          <a:p>
            <a:pPr algn="just">
              <a:lnSpc>
                <a:spcPct val="200000"/>
              </a:lnSpc>
              <a:buFont typeface="Wingdings" pitchFamily="2" charset="2"/>
              <a:buChar char="n"/>
            </a:pPr>
            <a:r>
              <a:rPr lang="zh-TW" altLang="en-US" sz="2200" dirty="0"/>
              <a:t>我的構想</a:t>
            </a:r>
            <a:r>
              <a:rPr lang="zh-TW" altLang="en-US" sz="2200" dirty="0" smtClean="0"/>
              <a:t>是：都</a:t>
            </a:r>
            <a:r>
              <a:rPr lang="zh-TW" altLang="en-US" sz="2200" dirty="0"/>
              <a:t>是要砸下大成本生產第二代晶片悠游</a:t>
            </a:r>
            <a:r>
              <a:rPr lang="zh-TW" altLang="en-US" sz="2200" dirty="0" smtClean="0"/>
              <a:t>卡，可以</a:t>
            </a:r>
            <a:r>
              <a:rPr lang="zh-TW" altLang="en-US" sz="2200" dirty="0"/>
              <a:t>做成使用者可以刷卡消費或是電子</a:t>
            </a:r>
            <a:r>
              <a:rPr lang="zh-TW" altLang="en-US" sz="2200" dirty="0" smtClean="0"/>
              <a:t>錢包，增加</a:t>
            </a:r>
            <a:r>
              <a:rPr lang="zh-TW" altLang="en-US" sz="2200" dirty="0"/>
              <a:t>他的使用</a:t>
            </a:r>
            <a:r>
              <a:rPr lang="zh-TW" altLang="en-US" sz="2200" dirty="0" smtClean="0"/>
              <a:t>性，試試看</a:t>
            </a:r>
            <a:r>
              <a:rPr lang="zh-TW" altLang="en-US" sz="2200" dirty="0"/>
              <a:t>消費者的</a:t>
            </a:r>
            <a:r>
              <a:rPr lang="zh-TW" altLang="en-US" sz="2200" dirty="0" smtClean="0"/>
              <a:t>心態，市面</a:t>
            </a:r>
            <a:r>
              <a:rPr lang="zh-TW" altLang="en-US" sz="2200" dirty="0"/>
              <a:t>上消費的反映在覺得說需不需要</a:t>
            </a:r>
            <a:r>
              <a:rPr lang="zh-TW" altLang="en-US" sz="2200" dirty="0" smtClean="0"/>
              <a:t>大量生產。</a:t>
            </a:r>
            <a:endParaRPr lang="zh-TW" altLang="en-US" sz="2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20000"/>
            <a:ext cx="8229600" cy="1066800"/>
          </a:xfrm>
        </p:spPr>
        <p:txBody>
          <a:bodyPr vert="horz" anchor="ctr">
            <a:noAutofit/>
          </a:bodyPr>
          <a:lstStyle/>
          <a:p>
            <a:pPr algn="just"/>
            <a:r>
              <a:rPr lang="en-US" altLang="zh-TW" sz="2600" b="1" dirty="0" smtClean="0">
                <a:solidFill>
                  <a:schemeClr val="tx1">
                    <a:lumMod val="75000"/>
                    <a:lumOff val="25000"/>
                  </a:schemeClr>
                </a:solidFill>
                <a:latin typeface="標楷體" pitchFamily="65" charset="-120"/>
                <a:ea typeface="標楷體" pitchFamily="65" charset="-120"/>
              </a:rPr>
              <a:t>7.</a:t>
            </a:r>
            <a:r>
              <a:rPr lang="zh-TW" altLang="en-US" sz="2600" b="1" dirty="0" smtClean="0">
                <a:solidFill>
                  <a:schemeClr val="tx1">
                    <a:lumMod val="75000"/>
                    <a:lumOff val="25000"/>
                  </a:schemeClr>
                </a:solidFill>
                <a:latin typeface="標楷體" pitchFamily="65" charset="-120"/>
                <a:ea typeface="標楷體" pitchFamily="65" charset="-120"/>
              </a:rPr>
              <a:t>為什麼此次駭客只消費了</a:t>
            </a:r>
            <a:r>
              <a:rPr lang="en-US" altLang="zh-TW" sz="2600" b="1" dirty="0" smtClean="0">
                <a:solidFill>
                  <a:schemeClr val="tx1">
                    <a:lumMod val="75000"/>
                    <a:lumOff val="25000"/>
                  </a:schemeClr>
                </a:solidFill>
                <a:latin typeface="標楷體" pitchFamily="65" charset="-120"/>
                <a:ea typeface="標楷體" pitchFamily="65" charset="-120"/>
              </a:rPr>
              <a:t>39</a:t>
            </a:r>
            <a:r>
              <a:rPr lang="zh-TW" altLang="en-US" sz="2600" b="1" dirty="0" smtClean="0">
                <a:solidFill>
                  <a:schemeClr val="tx1">
                    <a:lumMod val="75000"/>
                    <a:lumOff val="25000"/>
                  </a:schemeClr>
                </a:solidFill>
                <a:latin typeface="標楷體" pitchFamily="65" charset="-120"/>
                <a:ea typeface="標楷體" pitchFamily="65" charset="-120"/>
              </a:rPr>
              <a:t>元卻有可能被罰千萬罰款，</a:t>
            </a:r>
            <a:r>
              <a:rPr lang="en-US" altLang="zh-TW" sz="2600" b="1" dirty="0" smtClean="0">
                <a:solidFill>
                  <a:schemeClr val="tx1">
                    <a:lumMod val="75000"/>
                    <a:lumOff val="25000"/>
                  </a:schemeClr>
                </a:solidFill>
                <a:latin typeface="標楷體" pitchFamily="65" charset="-120"/>
                <a:ea typeface="標楷體" pitchFamily="65" charset="-120"/>
              </a:rPr>
              <a:t/>
            </a:r>
            <a:br>
              <a:rPr lang="en-US" altLang="zh-TW" sz="2600" b="1" dirty="0" smtClean="0">
                <a:solidFill>
                  <a:schemeClr val="tx1">
                    <a:lumMod val="75000"/>
                    <a:lumOff val="25000"/>
                  </a:schemeClr>
                </a:solidFill>
                <a:latin typeface="標楷體" pitchFamily="65" charset="-120"/>
                <a:ea typeface="標楷體" pitchFamily="65" charset="-120"/>
              </a:rPr>
            </a:br>
            <a:r>
              <a:rPr lang="en-US" altLang="zh-TW" sz="2600" b="1" dirty="0" smtClean="0">
                <a:solidFill>
                  <a:schemeClr val="tx1">
                    <a:lumMod val="75000"/>
                    <a:lumOff val="25000"/>
                  </a:schemeClr>
                </a:solidFill>
                <a:latin typeface="標楷體" pitchFamily="65" charset="-120"/>
                <a:ea typeface="標楷體" pitchFamily="65" charset="-120"/>
              </a:rPr>
              <a:t>  </a:t>
            </a:r>
            <a:r>
              <a:rPr lang="zh-TW" altLang="en-US" sz="2600" b="1" dirty="0" smtClean="0">
                <a:solidFill>
                  <a:schemeClr val="tx1">
                    <a:lumMod val="75000"/>
                    <a:lumOff val="25000"/>
                  </a:schemeClr>
                </a:solidFill>
                <a:latin typeface="標楷體" pitchFamily="65" charset="-120"/>
                <a:ea typeface="標楷體" pitchFamily="65" charset="-120"/>
              </a:rPr>
              <a:t>到底「電子票證發行管理條例」是一個怎麼樣的條款。</a:t>
            </a:r>
          </a:p>
        </p:txBody>
      </p:sp>
      <p:sp>
        <p:nvSpPr>
          <p:cNvPr id="3" name="內容版面配置區 2"/>
          <p:cNvSpPr>
            <a:spLocks noGrp="1"/>
          </p:cNvSpPr>
          <p:nvPr>
            <p:ph idx="1"/>
          </p:nvPr>
        </p:nvSpPr>
        <p:spPr>
          <a:xfrm>
            <a:off x="828000" y="1980000"/>
            <a:ext cx="7740000" cy="4486520"/>
          </a:xfrm>
        </p:spPr>
        <p:txBody>
          <a:bodyPr vert="horz">
            <a:noAutofit/>
          </a:bodyPr>
          <a:lstStyle/>
          <a:p>
            <a:pPr>
              <a:lnSpc>
                <a:spcPts val="3300"/>
              </a:lnSpc>
              <a:buNone/>
            </a:pPr>
            <a:r>
              <a:rPr lang="zh-TW" altLang="en-US" sz="2000" dirty="0"/>
              <a:t>此例主要是觸犯第三十</a:t>
            </a:r>
            <a:r>
              <a:rPr lang="zh-TW" altLang="en-US" sz="2000" dirty="0" smtClean="0"/>
              <a:t>條</a:t>
            </a:r>
            <a:endParaRPr lang="en-US" altLang="zh-TW" sz="2000" dirty="0" smtClean="0"/>
          </a:p>
          <a:p>
            <a:pPr>
              <a:buNone/>
            </a:pPr>
            <a:endParaRPr lang="en-US" altLang="zh-TW" sz="500" dirty="0" smtClean="0"/>
          </a:p>
          <a:p>
            <a:pPr>
              <a:lnSpc>
                <a:spcPts val="3300"/>
              </a:lnSpc>
              <a:buFont typeface="Wingdings" pitchFamily="2" charset="2"/>
              <a:buChar char="n"/>
            </a:pPr>
            <a:r>
              <a:rPr lang="zh-TW" altLang="en-US" sz="2000" dirty="0"/>
              <a:t>偽造、變造或未經主管機關核准發行本條例所規定之電子票證者，其行為負責人處一年以上十年以下有期徒刑，得併科新臺幣一千萬元以上二億元以下罰金。其犯罪所得達新臺幣一億元以上者，處七年以上有期徒刑，得併科新臺幣二千五百萬元以上五億元以下罰金</a:t>
            </a:r>
            <a:r>
              <a:rPr lang="zh-TW" altLang="en-US" sz="2000" dirty="0" smtClean="0"/>
              <a:t>。</a:t>
            </a:r>
            <a:endParaRPr lang="en-US" altLang="zh-TW" sz="2000" dirty="0" smtClean="0"/>
          </a:p>
          <a:p>
            <a:pPr>
              <a:buFont typeface="Wingdings" pitchFamily="2" charset="2"/>
              <a:buChar char="n"/>
            </a:pPr>
            <a:endParaRPr lang="en-US" altLang="zh-TW" sz="1000" dirty="0" smtClean="0"/>
          </a:p>
          <a:p>
            <a:pPr>
              <a:lnSpc>
                <a:spcPts val="3300"/>
              </a:lnSpc>
              <a:buFont typeface="Wingdings" pitchFamily="2" charset="2"/>
              <a:buChar char="n"/>
            </a:pPr>
            <a:r>
              <a:rPr lang="zh-TW" altLang="en-US" sz="2000" dirty="0"/>
              <a:t>此罰則重點應是「偽照、變造電子票證」，而非其消費金額多寡。但若悠遊卡不限做電子票證使用，在購入悠遊卡後，變更儲值金額之電磁紀錄則應以刑法第</a:t>
            </a:r>
            <a:r>
              <a:rPr lang="en-US" altLang="en-US" sz="2000" dirty="0"/>
              <a:t>201-1</a:t>
            </a:r>
            <a:r>
              <a:rPr lang="zh-TW" altLang="en-US" sz="2000" dirty="0"/>
              <a:t>條處罰</a:t>
            </a:r>
            <a:r>
              <a:rPr lang="zh-TW" altLang="en-US" sz="2000" dirty="0" smtClean="0"/>
              <a:t>之。</a:t>
            </a:r>
            <a:endParaRPr lang="en-US" altLang="zh-TW" sz="20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都會">
  <a:themeElements>
    <a:clrScheme name="科技">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都會">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都會">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62</TotalTime>
  <Words>995</Words>
  <Application>Microsoft Office PowerPoint</Application>
  <PresentationFormat>如螢幕大小 (4:3)</PresentationFormat>
  <Paragraphs>42</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都會</vt:lpstr>
      <vt:lpstr>工程與社會專題(資訊) </vt:lpstr>
      <vt:lpstr>1.新聞所敘說的悠遊卡破解手法的正確性為何?請使用      自己的觀念嘗試解說這次駭客事件使用的手法。</vt:lpstr>
      <vt:lpstr>2.悠遊卡公司所說的「四道程序」是哪四道？請簡單   介紹。</vt:lpstr>
      <vt:lpstr>3.目前悠遊卡所使的應用技術與晶片卡所使用的應用技   術有何差別？ </vt:lpstr>
      <vt:lpstr>晶片卡有兩種基本的類型：</vt:lpstr>
      <vt:lpstr>4.RFID是什麼？請簡單敘說原理與應用。</vt:lpstr>
      <vt:lpstr>5.台灣資訊科技是否落後？否則怎麼一台特規讀卡機就   可破解悠遊卡？</vt:lpstr>
      <vt:lpstr>6.上文提到新的晶片悠遊卡可是卻沒有說明其用途，若   使用晶片悠遊卡請試著構想如用應用晶片悠遊卡。</vt:lpstr>
      <vt:lpstr>7.為什麼此次駭客只消費了39元卻有可能被罰千萬罰款，   到底「電子票證發行管理條例」是一個怎麼樣的條款。</vt:lpstr>
      <vt:lpstr>投影片 10</vt:lpstr>
      <vt:lpstr>8.整組討論此次悠遊卡破解事件對社會有甚麼樣的影響？</vt:lpstr>
      <vt:lpstr>投影片 12</vt:lpstr>
    </vt:vector>
  </TitlesOfParts>
  <Company>acer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工程與社會專題(資訊)</dc:title>
  <dc:creator>Tsai Sally</dc:creator>
  <cp:lastModifiedBy>Tsai Sally</cp:lastModifiedBy>
  <cp:revision>7</cp:revision>
  <dcterms:created xsi:type="dcterms:W3CDTF">2011-10-10T13:08:21Z</dcterms:created>
  <dcterms:modified xsi:type="dcterms:W3CDTF">2011-10-10T14:10:51Z</dcterms:modified>
</cp:coreProperties>
</file>