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56" r:id="rId3"/>
    <p:sldId id="291" r:id="rId4"/>
    <p:sldId id="277" r:id="rId5"/>
    <p:sldId id="278" r:id="rId6"/>
    <p:sldId id="296" r:id="rId7"/>
    <p:sldId id="289" r:id="rId8"/>
    <p:sldId id="290" r:id="rId9"/>
    <p:sldId id="297" r:id="rId10"/>
    <p:sldId id="265" r:id="rId11"/>
    <p:sldId id="266" r:id="rId12"/>
    <p:sldId id="287" r:id="rId13"/>
    <p:sldId id="288" r:id="rId14"/>
    <p:sldId id="282" r:id="rId15"/>
    <p:sldId id="268" r:id="rId16"/>
    <p:sldId id="275" r:id="rId17"/>
    <p:sldId id="269" r:id="rId18"/>
    <p:sldId id="286" r:id="rId19"/>
    <p:sldId id="298" r:id="rId20"/>
    <p:sldId id="283" r:id="rId21"/>
    <p:sldId id="284" r:id="rId22"/>
    <p:sldId id="274" r:id="rId23"/>
    <p:sldId id="285" r:id="rId24"/>
    <p:sldId id="299" r:id="rId25"/>
    <p:sldId id="279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BD4"/>
    <a:srgbClr val="DECDCC"/>
    <a:srgbClr val="CC99FF"/>
    <a:srgbClr val="8A779D"/>
    <a:srgbClr val="F77E3B"/>
    <a:srgbClr val="CC540A"/>
    <a:srgbClr val="FA6F60"/>
    <a:srgbClr val="A57FD7"/>
    <a:srgbClr val="20BADE"/>
    <a:srgbClr val="E7A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01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14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58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79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69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0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86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65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78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95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12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19AE56-2A3F-4D82-B04E-F388C377FBD1}" type="datetimeFigureOut">
              <a:rPr lang="zh-TW" altLang="en-US" smtClean="0"/>
              <a:pPr/>
              <a:t>2016/11/24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E20E594-7170-4F6F-B42D-46F0C387DB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7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.com.tw/products/0010545879" TargetMode="External"/><Relationship Id="rId2" Type="http://schemas.openxmlformats.org/officeDocument/2006/relationships/hyperlink" Target="http://www.2rivers.com.tw/#!&#38321;&#35712;&#65292;&#25214;&#21040;&#19968;&#31278;&#24555;&#27138;&#30340;&#25225;&#25799;&#9472;&#9472;&#21555;&#22958;&#27665;/c1d37/ibirllcf17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hw.gov.tw/cht/ltc/" TargetMode="External"/><Relationship Id="rId4" Type="http://schemas.openxmlformats.org/officeDocument/2006/relationships/hyperlink" Target="http://www.kingstone.com.tw/search/result.asp?c_name=%E5%90%B3%E5%A6%AE%E6%B0%91&amp;se_type=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9"/>
          <p:cNvSpPr txBox="1">
            <a:spLocks noChangeArrowheads="1"/>
          </p:cNvSpPr>
          <p:nvPr/>
        </p:nvSpPr>
        <p:spPr bwMode="auto">
          <a:xfrm>
            <a:off x="539552" y="1580778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全校型中文閱讀書寫課程革新推動計畫</a:t>
            </a:r>
            <a:endParaRPr lang="zh-TW" altLang="en-US" sz="3600" dirty="0"/>
          </a:p>
        </p:txBody>
      </p:sp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2043830" y="2348879"/>
            <a:ext cx="4992444" cy="16777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全人觀點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･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心讀寫</a:t>
            </a:r>
          </a:p>
        </p:txBody>
      </p:sp>
      <p:sp>
        <p:nvSpPr>
          <p:cNvPr id="2" name="矩形 1"/>
          <p:cNvSpPr/>
          <p:nvPr/>
        </p:nvSpPr>
        <p:spPr>
          <a:xfrm>
            <a:off x="683568" y="4544237"/>
            <a:ext cx="4392488" cy="19072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zh-TW" altLang="en-US" sz="2000" b="1" dirty="0" smtClean="0">
                <a:solidFill>
                  <a:srgbClr val="990033"/>
                </a:solidFill>
                <a:latin typeface="標楷體" pitchFamily="65" charset="-120"/>
              </a:rPr>
              <a:t>「</a:t>
            </a:r>
            <a:r>
              <a:rPr lang="zh-TW" altLang="zh-TW" sz="2000" b="1" dirty="0">
                <a:solidFill>
                  <a:srgbClr val="990033"/>
                </a:solidFill>
                <a:latin typeface="標楷體" pitchFamily="65" charset="-120"/>
              </a:rPr>
              <a:t>中文閱讀與表達</a:t>
            </a:r>
            <a:r>
              <a:rPr lang="zh-TW" altLang="en-US" sz="2000" b="1" dirty="0">
                <a:solidFill>
                  <a:srgbClr val="990033"/>
                </a:solidFill>
                <a:latin typeface="標楷體" pitchFamily="65" charset="-120"/>
              </a:rPr>
              <a:t>」授課</a:t>
            </a:r>
            <a:r>
              <a:rPr lang="zh-TW" altLang="en-US" sz="2000" b="1" dirty="0" smtClean="0">
                <a:solidFill>
                  <a:srgbClr val="990033"/>
                </a:solidFill>
                <a:latin typeface="標楷體" pitchFamily="65" charset="-120"/>
              </a:rPr>
              <a:t>教師</a:t>
            </a:r>
            <a:endParaRPr lang="en-US" altLang="zh-TW" sz="2000" b="1" dirty="0">
              <a:solidFill>
                <a:srgbClr val="990033"/>
              </a:solidFill>
              <a:latin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</a:rPr>
              <a:t>陳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</a:rPr>
              <a:t>憶蘇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</a:rPr>
              <a:t>、</a:t>
            </a: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</a:rPr>
              <a:t>熊仙如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</a:rPr>
              <a:t>、</a:t>
            </a: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</a:rPr>
              <a:t>林麗美</a:t>
            </a:r>
            <a:endParaRPr lang="en-US" altLang="zh-TW" sz="2000" b="1" dirty="0">
              <a:solidFill>
                <a:schemeClr val="bg2">
                  <a:lumMod val="25000"/>
                </a:schemeClr>
              </a:solidFill>
              <a:latin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</a:rPr>
              <a:t>陳金英、施寬文、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</a:rPr>
              <a:t>楊雅琪</a:t>
            </a:r>
            <a:endParaRPr lang="zh-TW" altLang="en-US" sz="2000" b="1" dirty="0">
              <a:solidFill>
                <a:schemeClr val="bg2">
                  <a:lumMod val="25000"/>
                </a:schemeClr>
              </a:solidFill>
              <a:latin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281927" y="436510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105-1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早期往診時代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41055"/>
            <a:ext cx="7787208" cy="1872208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en-US" sz="2800" dirty="0" smtClean="0">
                <a:latin typeface="+mj-ea"/>
                <a:ea typeface="+mj-ea"/>
              </a:rPr>
              <a:t>早期馬偕或蘭大弼等老前輩騎著腳踏車巡街，攜帶許多家當，提拎著厚沉的醫師皮包，好似要往赴什麼重大現場般地急迫而劇烈。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5128" name="AutoShape 8" descr="data:image/jpeg;base64,/9j/4AAQSkZJRgABAQAAAQABAAD/2wCEAAkGBhQSERUUEhQWFBUWFxgYGRgYGBgYFhocGhcXFxcdGBkXHCYeGBwkHBcWHy8gIycpLCwsGB4xNTAqNSYrLCkBCQoKDgwOGg8PGikcHyQpLCwsLCwqLCwsKSksLCwsLCksLCksLCksLCksKSwsLCksLCksKSwsLCwsLCwpLCwsLP/AABEIAMIBBAMBIgACEQEDEQH/xAAcAAACAgMBAQAAAAAAAAAAAAAEBQMGAAECBwj/xABBEAABAwIEAgcEBwUIAwAAAAABAAIRAyEEBRIxQVEGImFxgaGxEzKRwQdCUmLR4fAUI3KishUkM3OCksLxQ2PS/8QAGgEAAwEBAQEAAAAAAAAAAAAAAQIDAAQFBv/EACURAAICAgICAgIDAQAAAAAAAAABAhEhMQMSBEETIjJRM2FxQv/aAAwDAQACEQMRAD8AqAZwBPcuHsO5U3s+K5AK88cHiStuwylNNdPZZAwI/CjgVEaJHapS1adtMpgA7weSjc6FP7Q9i4qU+aKARAElcusYUjNwhsbU3TJGGdPK/tGDyRNPLW9p8kRWzJli91yOKlp1QRIiEjsxHTwLfs/EoqnhuTR8FgqHmuwCeaUxIyiecfAKQUhxPmSo20jy9FIKfMgeKBgijhmnb0RFWjppW+0T5BQUcQ1ou4KepimOpEA9YOnwgfNKwFTzAH25js9Aoamok22tYcAiswH7034fJv5qUMtuq+jAtHDSDbuRGHbAAdH69V2yJ3JUpI4BZhOHubFpmZhoubxxtC5xFMHiZntjyU9F4CJDJIPd3c0LMJBhjyidrfiUUaFoj4o3EQDJ38lBrHYs2GgSphyBwA+Cjc8QB+fqp8VjQ0XE8kMzGNdwIPb+SGTGxfgFJKiPYu6ZPFAJqo08PThxhcPBjkFO55UbjzWRgIzwW1OQOXksT2AIqMIB4WKhwmIOkWBPn6ppWAMbJTgrBTnoeGSWriiItCJDpaDxIQeMExE7LvD1OqBy8FoGngx1Pmh3tU/tRCicwlUolYLVbBstE6gbQusQ8giBO/kJW9Vu9OkYgc4MudgCkdavrdOyYZtV6gHMpS0q0I+wWduqu5phlucPpG128R+HJAELTDwTNJgLYc6LgCHR3QoXY4neq/4wEjwVPUdMn4o9uXDjfxKi4JBDm5lHE+K07OhzQv7A3kFH+ytlwsOU2W6oIWc8XWH6QFrp3HEXQNLAvcYYwvJ+yC7+kFGPyWrT/wAWm+lIJGtjmzG8agJ8E3RAsJGate8uPVBAF90QMzYNvQlE4T6PMwfduEq35tDf6yEzpfRTmR/8GnvqUR6OKPxGsr5zTk0/ABcnM3cG+YVqf9D+ODHPcKTQ1pcQat7CfqsPLmq7lfRTF4nUaFAvDTBOu0+MIfEawX9tfyaPErf9oVPttH6705HQLGUYqVaLGsYQ53WBMA96W59l4qOYRpEAjt37ErhTpoNglTHE+9WHhpH4qL9oZxquPc4/8QpW5M0GmCbPJFmgkAO0zBcJm9iRtvyOPR32bqja2qm6nEt0XvMjeAYiOc8ro9A2K/b0fvu/3n1TuvltMYfD1GNg1C+SZkjhN+CXYzBhkQPeu0Etc4Nkgag0WdaYMWgxBCbYl0UsK0cGuPxDUk1QbBmUAJlc1XQLLt7uHHzWDuUggb38ly154wiD4LP2eeCILBjPasUxw3YVi1GsY1qmmyW4J1z3n1KYVhIuEtwo6zh94pZaHhsmxx27vmh6ZspsW0CEJMShx7Gnolc6HAcCJlY/D1CzU1sgSZ4kcwOI3U2Ay0VesSC1u449nBPqVGI7gflCaU6Eiiq4HExWAMcp2E7FcVawBjjE9ymq0BTxTrW1AjudH4lDZwNNUnaR8gFVZKKmgPNKBLWxcSfRJ4VjdUPsydJIbDnEcATE99yluIysz1esDxVYyrDJzgloCYuxRO8GOabYfK2AAvNuP6HBWF1CiaOlr2R3ifxSy5a0jR4r9lMw7iHgjn+SsFKEO/ANB1MBLWnciJJN4ngLRPIqeByutJ9ibVOgXHYuDpHj+CHxAkIWo+XuPafVEUcSIutVDI3gMe+i8OpucxzTILXFpB5gjZXvPumBx9LDGr/jUmVmVDEB0gFjhykAyOYPCFVcuyU1pLQdIF3cO7tK4wD9Ly08A4fylMpW6M4urPq+j7o7gpCoMK+WNPYPRSyriAubn+71f8t/9JXn/wBFLooVv8z5K959UjDVz/6qn9BXm30cV9NCr/GU0dgbLD0wxH91rfwx5hee5VklWsypVpXNABxEAgiHO47kaRaOKtvSzFThqo7B/UEm6OdLRhcFVYBL31LSBpI0AEGUnLXYyKlm2VuoOph7YOkOuCLOAcAZAk3uRPDktVq4cD9q5BuS7YASeAAt2IrpBndTFvbUquBcBHuxIBJGw7UsAUWgnFJ4GoubqcRaSbHnHExtwui67v8AAHKmf+KGqOhvgfFd4k9an2U//kKcwo7NOLyofaXupolcmAZAlSGIXP8A1Zdl3euXdkrKlF0SiY0avYsQ5plYjRh3UpCEoA01Hgcx6BNqlSBHFJ3O/eunkP15JJaGhskxTuqJhLMVVI2TKu8ad0uxFJxIgHvgocex5aGXRt7mhziDHEDiNtvin1CuDBbJBAA5fihcLRa1gaDFo/75rhpexxLWhwtLRMkni3t7OKEvsxVhAvSKnFam8fWt4gz807wn0Z4nGua4/uadiXOHWNz7rLE95gdq9C6KdEaLQ2pUaKlUQQHAEU3fd7Y+t8IV1bT4hdXHBpKyb5NpHnGN+jllHL69KmCXGnUJJiS4NJbsNrCF5k3LnUWUtd21abXsdwIc0H4iYIX0r7IEEHYiCvNML0S/a8qdh7CthKtakw/epvdpHc5pYPEHgnlC0JGTTtnm7MK0PGqdJNwNxxlpkROxvxnvnweX0DrE6T1hd/W53/7OyUYbHn2jabgTqIaOd7CfiEZj8BoaH6XQXPbJuA5ji17e+RPcQeKg4S0dKnFZIq1UvkzYeHZsLBRtYeS5YbombJ9HO3ZVdJJTvL+jT3aXPY/QfsAOPZN7IT9m01QZiHjs4iO5fQmTtpta6AC0Ew4NmRJAPVCpTloEuRQ2rPPajHU6TQAQNoY0OO8WaqRmOGdTxDg4OaTcaoBvfhbmvoyni2bCSeQaZ8wI8V4p07IqZnWeDqDGtaTuAQy4tYQZEc5Sw4fjy2M/I+TCR75luI/dM/hHoif2hV/LcVFNg+630RD8XC7upGzvpLif7rX/AMt/9JXmvQmvpoP/AIz6q19K85YzD1A94BexwaCbkkcBxXn/AEZxEUv9R9UrwwpjrpLipoVPD+oKmNrEjTwmfEiPwT7PcTNJw7vUJRgHMDCXbmY5QA3YjiufleRkQPEe9IUIdwCyrUnf9fJRaYO/alSpDWZiD1T3FEGC8TwYB5/khMTWHs4+sSb3kW25R2rMRXLXyOQCnLIQ1xA5rk1eXBD+2mDC22veFOgo7NQrTyeU+K6LlvUIWCQ6DyC0pAztlYiALNaUpxRirwuPxUtKqeQQuIPXHcUGsDJ5JhiNMOG4IKJxOMBcDwJCW1XdVQUKc2ncTb5pYxKNljr1Q0B2oW5R4bhH5ES+oDM3JmBMNEDbtSDDsc4Oc/hPHkOHJWjorQOp7W7tpWHaC0/LzRjHJOTwevYVzRUB2OzhwIPHwKcNbBjgfJJ6tL2jGVmfWaCR4f8AaZYKvraOYXYkcyJGmR5FI+jeIpCtiqQb7OsantXjUTq1AMD2g2HuQY4xzCcNs9w5wfID1CoPSl9RubUamHtUp0hIgltQPLuqY2EUz1jsY5I0CyoZtk1OhnYDwBSbUdiTawAZ7V3eOp6phgKorDGYevRfRGKc/EYYPA3dS1i4PVf1Q+OReOBCf9JclGLxmHrU9quHxLL2v7F+kHtBqEHuRXSHJax/YNNzSfR1gRfToa46jFgNffKxrPFmC4gTPBMhk9SBqaWDtsfgrP8AR/gmCrWa5oL2VAGzyBcDB7wETmlUmrFYFjyJa1wAETENdJbva5C5JtrRaJ5ziMtcXPaBJjUfP8E+6MdL62GZp6xZy38IPqE+6IYF1SrXqVBTY1ha2o17XOqAGQGsaHNgmI1OsCFL/ZTWGwAjsWlNwimdj4E/qwPNOkmLrUjTozTDxck6XxYHb3RHMpn0dwTW0KZaBdoJ4zO88+NkJXplzS1gBe/qN7BHWd2AX+AVq6N9EHU6YBeQJMiBqmYOmZDRPCCe0bJOSUuSKsSXFx8cMbGOCpe1ZLCWEWI3HgDwUOIc+nZ8GZgg8o3B23TmhhG0iQ3jcySSdhubpP0qpHQHj6tj4kX9FfgnLsk2ccqK/wBJarX0XyAYa4iRMGNxyVQyStFLxPqnWbYyaTxzaVW8rf8Aux4+q7J7FiEZtX/dkdo9UuwokGT+rKfMqnU8Qh8I4aDO8+HBRlsojio9QVd7TEKWqZMqCo425ckGgm61BoYCLye6Oc81rFG57lzUeYg8x6j8lIIuSpNUEmpe6LbALH0gsbste2KkE37Edqyw5rNVlrUSijGp71iwUysRoxyyYnsQdcdZphEs2shcU4y2ef4rB9m3Gy4y2r19J4NMeXmuzxQ2EqRVBO0H5JIlW2iwkRSjn8ym3RHHacewcHU6gj/Z/wDKr1fFAgQZE8FD0ZzGMwpuJ+sW/EEDzhPxxzZKej6ZywAUWjhAC2aOh0tUWUulg7kYbmPFdJznNX3wRxH69UqzbotSxVWnUe6oxzAWzTeWFzSZgkXiZ25lNcQVzRq3RB7BKGVMY5gYA1tEu0tGwDmRA7OsocXXBBA3Y+O33xpTN467o4tHqY9FW8TlWmu+sGu9o7Rqc2NLxTu3UCYBbzF4tcIMDKXkFL2dRz/tVy6f9ceit+YZcyu4MeAQ6k4f7nfkq7kWTThnVGyTUJdck6TuAATtEdveneXY3Vod9xo+D3k/0rm5NjwYiGEdhalAwajHs0OIEvNOwe37xYdFRvHquGxsZisI1jna7gCQQbOES0g8QRtHNPn0uphncWPp/wA0A+qmzjKWu0gDjLQLSJl7B4S4D+IcQtFd40zq4+br9WI+imXh9aq5zfdDQ3lBJJI8Z+CtTtQZ1Im52neSPrDjCAwVMCvVLdnsYRaAIlgA7BCg6SZjUpBvszAgk2BO4AifQDieSR7IcvKlc2S4PFvdpdVbpJaTEEEXZYgneVPm2F10Xt4ljo74t8kspPe6r7Rwhrm04gyNyTBFjdWBptJ4BV4/2Tbs8QzGtLHdyWZc/qBMOkwFKtWpE7OMDsN2+RCUYKqAwAkDxXU3bCjvMHdXxUFE9XxK7x7+rvN1HhndX9c0vsdG3KMsT3I8Mx4eHtBNokTwPzhHDovSefe0fEDv4qi45NWjdl7ZTqxgATxCnonqnv8AkFYcb0KAt7XtGzh3SCI80O3o1UawgEG8kwbbRPwSS4ZtWkDvGxRr7VwwTxTCpkNUcAfH8VCcqqDdp+IUXwzXpjKUX7ItIG5XOoRYpvl/R4vu6Y/XFbxXRmCdJPiFFSV1ZXo6uhJq7ViN/sKpwC2jaEoAZUBA7kHizt3hdNfYKDEusmSCduehqB648R5KUoZzoIPIylih2Gus+OwlAe0LX6hYh0g9oMhTMxuupcRuFHiaFye/yVo4JvJ9LdBs5FbBsq7EABw5EAfKPin+XVdQJ4k+XBeF9F+lT8KdH/ieGFw5EN3Hz7gvacuEsa8OhpaCCOIIlOQeBnVpahBMdyHq0S3YSsp4xm5cBGwJv3rT8ybMgz3bImdEpdwO8D5oXGN6p7j6FdtzAE3gdpS/pHnjKWErVAW6msMbG5IaPMoMFW6FuQYQNogNF9IDmiL2sSOaR4WtFR7NiHutt7wkf8lVH9OqhdBe4DiA4x2J9gs8oaQ4uAcR3ns8VxcnL/R1Q8f+y5Y10MA5Pon+Zo+SZY7D62GCZBkRuHAy0/GFRh0tp1PePtIizRBMGRMTabpu/pnpF2tA5CQfOVThaZLlg47G2W5c5rjUdaWxHbre70IC56QY2lSYDVaXag8AAGYaNZEi4Fh2XE2UWUdKnVzDcO9w+02NPxMBd9KsE2pTbq0sN41AF1wQQAPA8rBVlFVg55XWBY2kajrHq1HBzRBHV6zoiN5cCeSe+ye1sFxjtbqPkuMtwZYxslpIEAtECOwSbm3iszvFOpUtQInmeQuYA47IRjSGPGvpDxrKuMcWB0tAY8kQC5pcJFzaNKq5CuuZ52dTn6KYJJIOgajyk7qs16r3OJLQZvaAPRNZRaF0IjCOJcGDjPw3KkLfueiO6P4XU6o/SQBDdtjuZ5cE0Wll6Dl6JcDQJqEgxpiL8VaMPVBHJJMsbdx5uPyTiwJDTI4EiPJepw1WDl5MOmEhoXVbDlphwiRP6811gMS1rgXCeI5CxiRxvH5ossp1HSHmSdnbxebAXMARHPgqt0yayLHUkrxOLDaraenVqgm44mBbirHmlEyS1oLWj6scDxjjLgIN7KuZLXc6q5zaYc4mC4mIbybz8lx+XzdeLHs6/G4u08hdDGVBVdTLWgMgk3Mg7X/Udidvpg05NiDBHhP4ILEPNE6nNkEbDYu7+CHoZo52rU25MQLhfOrL0e11pDJuE5AXWIcYwtsQR+C0ujBy/EzysG1lHWpyDdEOpWhRVGQIXQjmZC02UFUKZmwUdQJFsoBOEFGMrFwaD9Z2me+PxQtUXRuRs1V6TI3qM9V0pWRZasbhNMx+ospMD0hxDAGCrUDBsA4wB2A2CsbMo13Oyjr9HQLR3JROyOcFnJNzVcTy0uJ+YVgwWd1dmU3u7S3SPVUrEZc+kfmnuS5tUAgPI77j4I2BottHD16l6jgwcguM7yZ1Sg2hrOl726r/AFQ4OdB8Ag8PnNQO06WPOmbGOY2db4FMKmPLqQqEaXDUIO44X5zzR2Jo8eo4Sn7Cs9wd7Rj2hpbcQZ94cuqbi8xuicH0iNKmA1lKx+sNU8jcW8ClZxJaahBsYBbwcCePdEgomllQqDfT27jtUpxT2dMJuI8wXSio8QdLGExZoa3bkLlW7LKmEoU21sRNQuPVaQLnidJMRHbxC84dlfs7+01RcACBa97p/jMQXjcF3CAGtA3ADRsBPjxQglHQOT7ZLbjfpRc8ing6Jb94iTH3WtBA73FE4aqZDq7vaVSJ0zPdJ4AfDkqPllatr6pnlaw7Y93xMq04Z7aA1VXw47km5+Z8FVshQ3zfpwcH7NvsRUc8dXrBrWxYl0jmZVZ6UdJK81DVe1wczTTYz3Gh1y+ZJJi2+/ciDWbiauvTYWaTwCUdLsrDKB0gN0xMcnE3+MqXbNDpYKpVxDnbk+K215GyhZQ2MxcWk7fwrt55JqCdVK8XT3LNdPCXECpLiY+1feeXYq22iajtA479g4n4K14nFamMp7AQIE7DvR+NyWB4yUXbMw9AMA8/XyJPnyRrBFlF6dvJSU37A8PTh+C9uCpHnyyyem0k2kmNhvbdadZMMhpS4u0B8CA0mAZ3nwnyRWe5TWq1XPaGxYCTewUX5CXJ0ZRcTceyK7mGaOZQcwW1cQeFvw8yq7kYrOd+6q6ADtBM81Y816O1wwklkdpPqAq3ltR9F5Ajfcc1w+ZOMo/VnZ40XGWS9Bss6zjPdv8AgktLEFtUgtIBNz8123E1nCS6O5vouM3ptoUS4kuqvECeE8hwXjwg7PTc6QO7pVR2Lahi1ww7ciTMLFV25eXXJj4LF6i8PBwvygUG6jxAWwLqKqVFE2Q0zbxK5qLGHfvWOKX2OtAtUXTjodS1Y2j/ABE/BrkpqJz0Ld/fKX+r+kq8dEZHtWTUh7NoPEu9S35I8ZdaCNlBlgjQP17xPzTurRgbhMRKtmeT6uCRvyrQbK6Ymm521gl9XAQDG/agzIQ4Om4VQTtoI/mH4ojO8bpZpA8fBTYlgpvbFyWun4sSPN6rnTZKHZR8VhwHNAmXHw/V03bRkQLAJK7Fhz6ff6wn3tYFkjssC4mnpae4+ikpV4+a4q0iQXHlYKKuzqiPFZIzCa3SGpr0shgmLe98eHgmOXYB1UyZ7zukODw+quwEbkfryXpWX4BtMAxHCOaWbMlRJluXimEN0tA9g/71NzfLU3zCPr4jSq70gxmpmkXJO3gd0i/ZihYirpAIHkuXY8EbFcYmsTDQ0kzYcbFdvYGQBDqhIjkD8z27LpoShx0eoElxLYNoHGN/13I+s06wYNpHZvbyCjy1hpNAMzFyJvO6MqVrOAGqdibQQdxPPtXfBVGiMtndHERBgO79j2FS4dutwA4+SUDElhu0lp3BEfA7Srl0dys6vaOaWggaQRG3EzxTcnL0jfs0OPsx5lOF9mNIHDzReLMMJIi3ZyUVDEN3JA9f1C6xmPpTd4A5EHuXkvOWehFUVkYWZFSJJs4i5HbOxUIyFoB4nefhAHmnNWtTcY1SOYEwnOAwlCpTLWkEjfg8HgSD/wBLiy2dEpKO0VDBvLWjVsBEczw8kpxeDdiHuvpJbbl2DslWnH4E0uq5uoXAPMHj4pHjarWzBLTG5aSARBG3aAqQfV2NSksFYrYB9I6XtLXD9SCLELF6jh6zS1pJBloIsdiAVi9leRjR5z4DwprVFUUgMqKqQF56C2DcSscudXWPcisLgnVXBrR4nYWm6z2MngX1VYOguEJxVN/AH481E3IHt3AduP1KsXQ3BaKrQQAZcbfwn8lRMnI9LwJkATdp8pJHceHwVjw9UFvWie8Kq0naTI24p/h6khORCK1do5fruQFepqsNlORNyuGNF1gCrGYOajZ+wfVqXZhh2gGydY+pD/8AT8yq7mlckFYKPH209LuwHbxVmwVQPgtcCfsmxVfdUBMDmjqdKR2+aVqzsUL0WDFtOggtiYjj5rMFgC4QQQkmHzKswx77RwNtjO6d0enDAIqUHtPNpDvWEIqiUos0/DiliqAPMepF5V9fXaDJc0HtOwXmOcZyyu9pYxxgc9P4rMM9xP8Ah0x2uBqO/mMeSEoWGMZMvOKznDiSXmoeTQYnv281U89zh1bqU2NpgGe2PvHYd11qtX4lxcY3PD5AdghJsZjos1ZRSHcVFZ2aL3Ndpb1nOsXR1ieXE+Cf4D6NMdUqahS6o+s5zWzbgCZ37Ex+jWk6kXYh1IvB6rXGAGibkE2k/LvXp2E6UM1Fpad4mLAmLOmw33kp2prKEUXRQMR0XxNFvXpEgcWdcfy38kvDJMAX7rr1x73NJc0amm8C5E8o35qqdIs3psf/AIYbUtDy2xmQQQ4TPfzT8Pltvq0J8NvZX8sy4mp1htBi3n3ck7xWLYxroNwIO8C9jHNOcjwLX4Zn2nXcYvqNz4XhB5j0Gc+mXGo57m+4CPqjhub7wk5eTtIvBRjgqrM0c5wAJAJ7vT5yVmIrkEiN94A9CjcuymmXTpDnDg+48oViwtJgBZXoM0Hi0XHwv8Lhc/J483lnR26rCKoMTABbB1cHAiyirZ2+mAW7gw1wI1tJ4cyOzYp1n2SNoUjVpO9pTFy0xIHY5vG+xHilmW5MTFep4N4tE7nm4ekqEePOR/kUlgsGWZk/EsmqzTFjPGwMjktuytrjMW8o7fyW6VYsG06SJji0+6R+uCJ/aJIAFjufQLrUY+yS+uEc4SoNAsBbbksQb8RBIAJA5BYqmPMsP0Me4Nh7RIBIMyOyAO8eCUZjkbqZM3gwbRE7ei9EdhGUXOeSWjlqOntgc/j5pdi6HtQW6LuuT9Yb6JE7eC4I8rbJOKKXg8lJcLeKsbaDabdLD3lDYOo4HSZESD4JvSMN2hXiuztkWK9UbSfRG9H65OIbIA39EDmOIInnz5dy10XpFuJk7Qe7grqGLEcvR6PRcmWAfAISfDFMsM5YRhr6k2WvaQuA5cuKIALHPl8fdB83fgk+NbYozEVZxFQcqdPzdW/AIbEiywUeRMb1z3n1TSiLJaHAVHfxH1TWm2yVaO/jJWUxCgrUByRWlbFEmwuTwC2irSoGpMAR2GwxLS6QIEwbTz09qjqtZS96HP8AsjYd6IwGRYnFPgdUzpgiIm21o334JbctEu/6CekWfU8TTw9NulrmnQ8hsENsLnYhV7EZXrxRpUes0uhpEmQBc9uxXsOS/Q9hKVIHEh1aoR1us5rW8w0MInvPkmuH+j3AsqgsomS0i73wBx49ySPWDojspWFY8saCbNaA1v1BpG0bbCdk2y9ramIaxlJpc0B72gbSSJM9Uc54orOMmdQr6KYkPB0ng1sceEiA3uVryjAMoUoYBJu48SeJJ4/ILq5OVRWCrlSwbweFNFkE/WcQGjqiTIF0oz3K/wBqplj377BzLgi+7fyTyuQfdMFpmeE8u5Se1lswJjhf815ztuyVlR6O0quHNOjWIIPuOGxHyNwrm0cCgq+XNqMDTuLtPFpixC1QzYA6KoLXgX4gj7TeY9EW72HYPmHRqnUOodV/Ntj4jYoDD1a1NxZVpFzQYDwBB5GFYm4phFiu9+0KkZyWBlJoruOy32zdLGubJB+zMGRPiltbBeyljgRJi9xe0g96u3sRyUGMy8VGlrhI8x3FZuTegrkKPSfABP1eqe43Hz+CAxmY+yPEgzfs3aey6sdXo7VDrN1AyN2jjINzY7qv9IegGKrN00gGjmXiT2bwBdOh3JEGBzIlgcHHrXtHHwWJxg+hVZjGt6ggR735LEjnP9Ddofs81yXOjiq7adQF0NJuZ2iBH5qwYykQQRLXgcREDkezsVY6I5G+lVfVdbqkMbNzJBuTtYQrrjhraDxAUJtdsEfRXvZtLy7YnfbccytZnjm0GtmSSYG3ioM3fUokOa0ubs7SJI7YSLE5kKzxqIGgX8dyfJdPEravRGWrDMfuZRvR937wH7vzQ1QzT/U81vo3U/eFq67uJGsl/wAI+UxobJNgH7hNaT7KRmiZr1I6qomPUVSqiYUtrzicR2CiP5XO/wCSkxDoEJNl1cuxeM/jpD4Uwi8zzKnRbqqu0gbcz2AcSiY8rxtWKjo+06/iVCzGPGziP1yXTKLq1Qim0uJJPdJ4qzYfJaODaKmIOupuGD58lNyUf9Lq2HdFeimLxTfaOcynTvGuA5wFzFtgnjui9XSW0SwXALplxniA0Ex3K9UMB+0ZXSdThj2sDm8hxI7jJS3ov0xw9QmjWGms0w4SYIFpZy9VNSTf2RVPGRDk/QT9n/e1iTV+pIAZq59a5gcSPBWjDV2h9Mag95MOLWkMkC4DoEx2KyMbR1gWIc0gTe3ITYBR47K2l+H0w0MfqI5jl4kgJ5cicaiC1obYlrtB03Mbc+zsKXdH8ca9NtUtc3UNnCHCCRccCi6maNaJcCPBIegmcGvRDn++S7V36jPmkklaaELDmWXNrM0uteQRuD+CrubZo/DsLWuD3Ns4GzwDsRESPAq2JF0oys1Ga2NBc34wrRUW8jR3TIujeZsrUnFrSNJ03HYDY8d0e2qAY0wfC6pNKiWuOirUpPJiWHqeLSI+G8c05yuviXyypVZqaYLg258Ji/NT5OFp4KfGWgAA96hx+BbVbBsd2u4tPMfq6WZfmD21TTrGZ910bkXv4eieBJKHXDJtOLKZmOY1sK4a2SL9YRB7vwJCno9KNJAcD1uHVn4B0nwCeZvlYrsLHfFVx/RalSo6XPh14cRqntgJuJxvq0UXV7HDukbG0xUdqDSYFhJ/m2Uh6QDq9V2p3C0xzN7KvVcuMUSWirTJDZbImeqCQduCKwuUVmPdopgibEubAHxnyXT1glsbpAtlKrI2UGOxRaxzgAY5mO/w/Bc4djmtAcZJ3I27gu305EO2iCPULlcqeCNKxDT6QvfdjQWzElpE93W2WKjZxn7cPWfRN/ZktBLTMTIn4xKxdvSLyinWIi1nTubRHZfhyTOhUMC5+KxYvHFejvEjqyql0npDS0wJkXi+/NYsVobJy0bqHqOXfR8fvB3fJYsXZH8SK2XPAe8mtL3VixYUmah62yxYiYqPRs/3zHf5jfQqp/SBVJxrwSSGhsAmwloJgcL3WLEQrZZOg1IClIAnTMxeeaq2cvJqOkzfjdYsXJD+RnT/AMn0P0WH9wZ/lt/oC8kz6kAabgACajyTFydRiSsWKnH7DEt+HrONCgdRnTvJlXTBPJY0kknQL8dwsWKfsDIqLiW3M3G6TfR371Uf+6t/WVixMwF6G6DzkxStzCxYrQ2aOyk591aMix17ix2RPRV5LxJJt8lixdb/AAOn0WA0wcUyQDYnZOIWLFxcmznmKMxqEVIBIGkWBt7yR55VOp1zaAL7TMwsWJ+PaKQCeiLyaD5O1Qx2WCdYFx63gsWLn5v5GLL2FO38Fp/BYsSCHnPTrDtOKktbJYJsObgsWLF2Q/Eq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30" name="AutoShape 10" descr="data:image/jpeg;base64,/9j/4AAQSkZJRgABAQAAAQABAAD/2wCEAAkGBhQSERUUEhQWFBUWFxgYGRgYGBgYFhocGhcXFxcdGBkXHCYeGBwkHBcWHy8gIycpLCwsGB4xNTAqNSYrLCkBCQoKDgwOGg8PGikcHyQpLCwsLCwqLCwsKSksLCwsLCksLCksLCksLCksKSwsLCksLCksKSwsLCwsLCwpLCwsLP/AABEIAMIBBAMBIgACEQEDEQH/xAAcAAACAgMBAQAAAAAAAAAAAAAEBQMGAAECBwj/xABBEAABAwIEAgcEBwUIAwAAAAABAAIRAyEEBRIxQVEGImFxgaGxEzKRwQdCUmLR4fAUI3KishUkM3OCksLxQ2PS/8QAGgEAAwEBAQEAAAAAAAAAAAAAAQIDAAQFBv/EACURAAICAgICAgIDAQAAAAAAAAABAhEhMQMSBEETIjJRM2FxQv/aAAwDAQACEQMRAD8AqAZwBPcuHsO5U3s+K5AK88cHiStuwylNNdPZZAwI/CjgVEaJHapS1adtMpgA7weSjc6FP7Q9i4qU+aKARAElcusYUjNwhsbU3TJGGdPK/tGDyRNPLW9p8kRWzJli91yOKlp1QRIiEjsxHTwLfs/EoqnhuTR8FgqHmuwCeaUxIyiecfAKQUhxPmSo20jy9FIKfMgeKBgijhmnb0RFWjppW+0T5BQUcQ1ou4KepimOpEA9YOnwgfNKwFTzAH25js9Aoamok22tYcAiswH7034fJv5qUMtuq+jAtHDSDbuRGHbAAdH69V2yJ3JUpI4BZhOHubFpmZhoubxxtC5xFMHiZntjyU9F4CJDJIPd3c0LMJBhjyidrfiUUaFoj4o3EQDJ38lBrHYs2GgSphyBwA+Cjc8QB+fqp8VjQ0XE8kMzGNdwIPb+SGTGxfgFJKiPYu6ZPFAJqo08PThxhcPBjkFO55UbjzWRgIzwW1OQOXksT2AIqMIB4WKhwmIOkWBPn6ppWAMbJTgrBTnoeGSWriiItCJDpaDxIQeMExE7LvD1OqBy8FoGngx1Pmh3tU/tRCicwlUolYLVbBstE6gbQusQ8giBO/kJW9Vu9OkYgc4MudgCkdavrdOyYZtV6gHMpS0q0I+wWduqu5phlucPpG128R+HJAELTDwTNJgLYc6LgCHR3QoXY4neq/4wEjwVPUdMn4o9uXDjfxKi4JBDm5lHE+K07OhzQv7A3kFH+ytlwsOU2W6oIWc8XWH6QFrp3HEXQNLAvcYYwvJ+yC7+kFGPyWrT/wAWm+lIJGtjmzG8agJ8E3RAsJGate8uPVBAF90QMzYNvQlE4T6PMwfduEq35tDf6yEzpfRTmR/8GnvqUR6OKPxGsr5zTk0/ABcnM3cG+YVqf9D+ODHPcKTQ1pcQat7CfqsPLmq7lfRTF4nUaFAvDTBOu0+MIfEawX9tfyaPErf9oVPttH6705HQLGUYqVaLGsYQ53WBMA96W59l4qOYRpEAjt37ErhTpoNglTHE+9WHhpH4qL9oZxquPc4/8QpW5M0GmCbPJFmgkAO0zBcJm9iRtvyOPR32bqja2qm6nEt0XvMjeAYiOc8ro9A2K/b0fvu/3n1TuvltMYfD1GNg1C+SZkjhN+CXYzBhkQPeu0Etc4Nkgag0WdaYMWgxBCbYl0UsK0cGuPxDUk1QbBmUAJlc1XQLLt7uHHzWDuUggb38ly154wiD4LP2eeCILBjPasUxw3YVi1GsY1qmmyW4J1z3n1KYVhIuEtwo6zh94pZaHhsmxx27vmh6ZspsW0CEJMShx7Gnolc6HAcCJlY/D1CzU1sgSZ4kcwOI3U2Ay0VesSC1u449nBPqVGI7gflCaU6Eiiq4HExWAMcp2E7FcVawBjjE9ymq0BTxTrW1AjudH4lDZwNNUnaR8gFVZKKmgPNKBLWxcSfRJ4VjdUPsydJIbDnEcATE99yluIysz1esDxVYyrDJzgloCYuxRO8GOabYfK2AAvNuP6HBWF1CiaOlr2R3ifxSy5a0jR4r9lMw7iHgjn+SsFKEO/ANB1MBLWnciJJN4ngLRPIqeByutJ9ibVOgXHYuDpHj+CHxAkIWo+XuPafVEUcSIutVDI3gMe+i8OpucxzTILXFpB5gjZXvPumBx9LDGr/jUmVmVDEB0gFjhykAyOYPCFVcuyU1pLQdIF3cO7tK4wD9Ly08A4fylMpW6M4urPq+j7o7gpCoMK+WNPYPRSyriAubn+71f8t/9JXn/wBFLooVv8z5K959UjDVz/6qn9BXm30cV9NCr/GU0dgbLD0wxH91rfwx5hee5VklWsypVpXNABxEAgiHO47kaRaOKtvSzFThqo7B/UEm6OdLRhcFVYBL31LSBpI0AEGUnLXYyKlm2VuoOph7YOkOuCLOAcAZAk3uRPDktVq4cD9q5BuS7YASeAAt2IrpBndTFvbUquBcBHuxIBJGw7UsAUWgnFJ4GoubqcRaSbHnHExtwui67v8AAHKmf+KGqOhvgfFd4k9an2U//kKcwo7NOLyofaXupolcmAZAlSGIXP8A1Zdl3euXdkrKlF0SiY0avYsQ5plYjRh3UpCEoA01Hgcx6BNqlSBHFJ3O/eunkP15JJaGhskxTuqJhLMVVI2TKu8ad0uxFJxIgHvgocex5aGXRt7mhziDHEDiNtvin1CuDBbJBAA5fihcLRa1gaDFo/75rhpexxLWhwtLRMkni3t7OKEvsxVhAvSKnFam8fWt4gz807wn0Z4nGua4/uadiXOHWNz7rLE95gdq9C6KdEaLQ2pUaKlUQQHAEU3fd7Y+t8IV1bT4hdXHBpKyb5NpHnGN+jllHL69KmCXGnUJJiS4NJbsNrCF5k3LnUWUtd21abXsdwIc0H4iYIX0r7IEEHYiCvNML0S/a8qdh7CthKtakw/epvdpHc5pYPEHgnlC0JGTTtnm7MK0PGqdJNwNxxlpkROxvxnvnweX0DrE6T1hd/W53/7OyUYbHn2jabgTqIaOd7CfiEZj8BoaH6XQXPbJuA5ji17e+RPcQeKg4S0dKnFZIq1UvkzYeHZsLBRtYeS5YbombJ9HO3ZVdJJTvL+jT3aXPY/QfsAOPZN7IT9m01QZiHjs4iO5fQmTtpta6AC0Ew4NmRJAPVCpTloEuRQ2rPPajHU6TQAQNoY0OO8WaqRmOGdTxDg4OaTcaoBvfhbmvoyni2bCSeQaZ8wI8V4p07IqZnWeDqDGtaTuAQy4tYQZEc5Sw4fjy2M/I+TCR75luI/dM/hHoif2hV/LcVFNg+630RD8XC7upGzvpLif7rX/AMt/9JXmvQmvpoP/AIz6q19K85YzD1A94BexwaCbkkcBxXn/AEZxEUv9R9UrwwpjrpLipoVPD+oKmNrEjTwmfEiPwT7PcTNJw7vUJRgHMDCXbmY5QA3YjiufleRkQPEe9IUIdwCyrUnf9fJRaYO/alSpDWZiD1T3FEGC8TwYB5/khMTWHs4+sSb3kW25R2rMRXLXyOQCnLIQ1xA5rk1eXBD+2mDC22veFOgo7NQrTyeU+K6LlvUIWCQ6DyC0pAztlYiALNaUpxRirwuPxUtKqeQQuIPXHcUGsDJ5JhiNMOG4IKJxOMBcDwJCW1XdVQUKc2ncTb5pYxKNljr1Q0B2oW5R4bhH5ES+oDM3JmBMNEDbtSDDsc4Oc/hPHkOHJWjorQOp7W7tpWHaC0/LzRjHJOTwevYVzRUB2OzhwIPHwKcNbBjgfJJ6tL2jGVmfWaCR4f8AaZYKvraOYXYkcyJGmR5FI+jeIpCtiqQb7OsantXjUTq1AMD2g2HuQY4xzCcNs9w5wfID1CoPSl9RubUamHtUp0hIgltQPLuqY2EUz1jsY5I0CyoZtk1OhnYDwBSbUdiTawAZ7V3eOp6phgKorDGYevRfRGKc/EYYPA3dS1i4PVf1Q+OReOBCf9JclGLxmHrU9quHxLL2v7F+kHtBqEHuRXSHJax/YNNzSfR1gRfToa46jFgNffKxrPFmC4gTPBMhk9SBqaWDtsfgrP8AR/gmCrWa5oL2VAGzyBcDB7wETmlUmrFYFjyJa1wAETENdJbva5C5JtrRaJ5ziMtcXPaBJjUfP8E+6MdL62GZp6xZy38IPqE+6IYF1SrXqVBTY1ha2o17XOqAGQGsaHNgmI1OsCFL/ZTWGwAjsWlNwimdj4E/qwPNOkmLrUjTozTDxck6XxYHb3RHMpn0dwTW0KZaBdoJ4zO88+NkJXplzS1gBe/qN7BHWd2AX+AVq6N9EHU6YBeQJMiBqmYOmZDRPCCe0bJOSUuSKsSXFx8cMbGOCpe1ZLCWEWI3HgDwUOIc+nZ8GZgg8o3B23TmhhG0iQ3jcySSdhubpP0qpHQHj6tj4kX9FfgnLsk2ccqK/wBJarX0XyAYa4iRMGNxyVQyStFLxPqnWbYyaTxzaVW8rf8Aux4+q7J7FiEZtX/dkdo9UuwokGT+rKfMqnU8Qh8I4aDO8+HBRlsojio9QVd7TEKWqZMqCo425ckGgm61BoYCLye6Oc81rFG57lzUeYg8x6j8lIIuSpNUEmpe6LbALH0gsbste2KkE37Edqyw5rNVlrUSijGp71iwUysRoxyyYnsQdcdZphEs2shcU4y2ef4rB9m3Gy4y2r19J4NMeXmuzxQ2EqRVBO0H5JIlW2iwkRSjn8ym3RHHacewcHU6gj/Z/wDKr1fFAgQZE8FD0ZzGMwpuJ+sW/EEDzhPxxzZKej6ZywAUWjhAC2aOh0tUWUulg7kYbmPFdJznNX3wRxH69UqzbotSxVWnUe6oxzAWzTeWFzSZgkXiZ25lNcQVzRq3RB7BKGVMY5gYA1tEu0tGwDmRA7OsocXXBBA3Y+O33xpTN467o4tHqY9FW8TlWmu+sGu9o7Rqc2NLxTu3UCYBbzF4tcIMDKXkFL2dRz/tVy6f9ceit+YZcyu4MeAQ6k4f7nfkq7kWTThnVGyTUJdck6TuAATtEdveneXY3Vod9xo+D3k/0rm5NjwYiGEdhalAwajHs0OIEvNOwe37xYdFRvHquGxsZisI1jna7gCQQbOES0g8QRtHNPn0uphncWPp/wA0A+qmzjKWu0gDjLQLSJl7B4S4D+IcQtFd40zq4+br9WI+imXh9aq5zfdDQ3lBJJI8Z+CtTtQZ1Im52neSPrDjCAwVMCvVLdnsYRaAIlgA7BCg6SZjUpBvszAgk2BO4AifQDieSR7IcvKlc2S4PFvdpdVbpJaTEEEXZYgneVPm2F10Xt4ljo74t8kspPe6r7Rwhrm04gyNyTBFjdWBptJ4BV4/2Tbs8QzGtLHdyWZc/qBMOkwFKtWpE7OMDsN2+RCUYKqAwAkDxXU3bCjvMHdXxUFE9XxK7x7+rvN1HhndX9c0vsdG3KMsT3I8Mx4eHtBNokTwPzhHDovSefe0fEDv4qi45NWjdl7ZTqxgATxCnonqnv8AkFYcb0KAt7XtGzh3SCI80O3o1UawgEG8kwbbRPwSS4ZtWkDvGxRr7VwwTxTCpkNUcAfH8VCcqqDdp+IUXwzXpjKUX7ItIG5XOoRYpvl/R4vu6Y/XFbxXRmCdJPiFFSV1ZXo6uhJq7ViN/sKpwC2jaEoAZUBA7kHizt3hdNfYKDEusmSCduehqB648R5KUoZzoIPIylih2Gus+OwlAe0LX6hYh0g9oMhTMxuupcRuFHiaFye/yVo4JvJ9LdBs5FbBsq7EABw5EAfKPin+XVdQJ4k+XBeF9F+lT8KdH/ieGFw5EN3Hz7gvacuEsa8OhpaCCOIIlOQeBnVpahBMdyHq0S3YSsp4xm5cBGwJv3rT8ybMgz3bImdEpdwO8D5oXGN6p7j6FdtzAE3gdpS/pHnjKWErVAW6msMbG5IaPMoMFW6FuQYQNogNF9IDmiL2sSOaR4WtFR7NiHutt7wkf8lVH9OqhdBe4DiA4x2J9gs8oaQ4uAcR3ns8VxcnL/R1Q8f+y5Y10MA5Pon+Zo+SZY7D62GCZBkRuHAy0/GFRh0tp1PePtIizRBMGRMTabpu/pnpF2tA5CQfOVThaZLlg47G2W5c5rjUdaWxHbre70IC56QY2lSYDVaXag8AAGYaNZEi4Fh2XE2UWUdKnVzDcO9w+02NPxMBd9KsE2pTbq0sN41AF1wQQAPA8rBVlFVg55XWBY2kajrHq1HBzRBHV6zoiN5cCeSe+ye1sFxjtbqPkuMtwZYxslpIEAtECOwSbm3iszvFOpUtQInmeQuYA47IRjSGPGvpDxrKuMcWB0tAY8kQC5pcJFzaNKq5CuuZ52dTn6KYJJIOgajyk7qs16r3OJLQZvaAPRNZRaF0IjCOJcGDjPw3KkLfueiO6P4XU6o/SQBDdtjuZ5cE0Wll6Dl6JcDQJqEgxpiL8VaMPVBHJJMsbdx5uPyTiwJDTI4EiPJepw1WDl5MOmEhoXVbDlphwiRP6811gMS1rgXCeI5CxiRxvH5ossp1HSHmSdnbxebAXMARHPgqt0yayLHUkrxOLDaraenVqgm44mBbirHmlEyS1oLWj6scDxjjLgIN7KuZLXc6q5zaYc4mC4mIbybz8lx+XzdeLHs6/G4u08hdDGVBVdTLWgMgk3Mg7X/Udidvpg05NiDBHhP4ILEPNE6nNkEbDYu7+CHoZo52rU25MQLhfOrL0e11pDJuE5AXWIcYwtsQR+C0ujBy/EzysG1lHWpyDdEOpWhRVGQIXQjmZC02UFUKZmwUdQJFsoBOEFGMrFwaD9Z2me+PxQtUXRuRs1V6TI3qM9V0pWRZasbhNMx+ospMD0hxDAGCrUDBsA4wB2A2CsbMo13Oyjr9HQLR3JROyOcFnJNzVcTy0uJ+YVgwWd1dmU3u7S3SPVUrEZc+kfmnuS5tUAgPI77j4I2BottHD16l6jgwcguM7yZ1Sg2hrOl726r/AFQ4OdB8Ag8PnNQO06WPOmbGOY2db4FMKmPLqQqEaXDUIO44X5zzR2Jo8eo4Sn7Cs9wd7Rj2hpbcQZ94cuqbi8xuicH0iNKmA1lKx+sNU8jcW8ClZxJaahBsYBbwcCePdEgomllQqDfT27jtUpxT2dMJuI8wXSio8QdLGExZoa3bkLlW7LKmEoU21sRNQuPVaQLnidJMRHbxC84dlfs7+01RcACBa97p/jMQXjcF3CAGtA3ADRsBPjxQglHQOT7ZLbjfpRc8ing6Jb94iTH3WtBA73FE4aqZDq7vaVSJ0zPdJ4AfDkqPllatr6pnlaw7Y93xMq04Z7aA1VXw47km5+Z8FVshQ3zfpwcH7NvsRUc8dXrBrWxYl0jmZVZ6UdJK81DVe1wczTTYz3Gh1y+ZJJi2+/ciDWbiauvTYWaTwCUdLsrDKB0gN0xMcnE3+MqXbNDpYKpVxDnbk+K215GyhZQ2MxcWk7fwrt55JqCdVK8XT3LNdPCXECpLiY+1feeXYq22iajtA479g4n4K14nFamMp7AQIE7DvR+NyWB4yUXbMw9AMA8/XyJPnyRrBFlF6dvJSU37A8PTh+C9uCpHnyyyem0k2kmNhvbdadZMMhpS4u0B8CA0mAZ3nwnyRWe5TWq1XPaGxYCTewUX5CXJ0ZRcTceyK7mGaOZQcwW1cQeFvw8yq7kYrOd+6q6ADtBM81Y816O1wwklkdpPqAq3ltR9F5Ajfcc1w+ZOMo/VnZ40XGWS9Bss6zjPdv8AgktLEFtUgtIBNz8123E1nCS6O5vouM3ptoUS4kuqvECeE8hwXjwg7PTc6QO7pVR2Lahi1ww7ciTMLFV25eXXJj4LF6i8PBwvygUG6jxAWwLqKqVFE2Q0zbxK5qLGHfvWOKX2OtAtUXTjodS1Y2j/ABE/BrkpqJz0Ld/fKX+r+kq8dEZHtWTUh7NoPEu9S35I8ZdaCNlBlgjQP17xPzTurRgbhMRKtmeT6uCRvyrQbK6Ymm521gl9XAQDG/agzIQ4Om4VQTtoI/mH4ojO8bpZpA8fBTYlgpvbFyWun4sSPN6rnTZKHZR8VhwHNAmXHw/V03bRkQLAJK7Fhz6ff6wn3tYFkjssC4mnpae4+ikpV4+a4q0iQXHlYKKuzqiPFZIzCa3SGpr0shgmLe98eHgmOXYB1UyZ7zukODw+quwEbkfryXpWX4BtMAxHCOaWbMlRJluXimEN0tA9g/71NzfLU3zCPr4jSq70gxmpmkXJO3gd0i/ZihYirpAIHkuXY8EbFcYmsTDQ0kzYcbFdvYGQBDqhIjkD8z27LpoShx0eoElxLYNoHGN/13I+s06wYNpHZvbyCjy1hpNAMzFyJvO6MqVrOAGqdibQQdxPPtXfBVGiMtndHERBgO79j2FS4dutwA4+SUDElhu0lp3BEfA7Srl0dys6vaOaWggaQRG3EzxTcnL0jfs0OPsx5lOF9mNIHDzReLMMJIi3ZyUVDEN3JA9f1C6xmPpTd4A5EHuXkvOWehFUVkYWZFSJJs4i5HbOxUIyFoB4nefhAHmnNWtTcY1SOYEwnOAwlCpTLWkEjfg8HgSD/wBLiy2dEpKO0VDBvLWjVsBEczw8kpxeDdiHuvpJbbl2DslWnH4E0uq5uoXAPMHj4pHjarWzBLTG5aSARBG3aAqQfV2NSksFYrYB9I6XtLXD9SCLELF6jh6zS1pJBloIsdiAVi9leRjR5z4DwprVFUUgMqKqQF56C2DcSscudXWPcisLgnVXBrR4nYWm6z2MngX1VYOguEJxVN/AH481E3IHt3AduP1KsXQ3BaKrQQAZcbfwn8lRMnI9LwJkATdp8pJHceHwVjw9UFvWie8Kq0naTI24p/h6khORCK1do5fruQFepqsNlORNyuGNF1gCrGYOajZ+wfVqXZhh2gGydY+pD/8AT8yq7mlckFYKPH209LuwHbxVmwVQPgtcCfsmxVfdUBMDmjqdKR2+aVqzsUL0WDFtOggtiYjj5rMFgC4QQQkmHzKswx77RwNtjO6d0enDAIqUHtPNpDvWEIqiUos0/DiliqAPMepF5V9fXaDJc0HtOwXmOcZyyu9pYxxgc9P4rMM9xP8Ah0x2uBqO/mMeSEoWGMZMvOKznDiSXmoeTQYnv281U89zh1bqU2NpgGe2PvHYd11qtX4lxcY3PD5AdghJsZjos1ZRSHcVFZ2aL3Ndpb1nOsXR1ieXE+Cf4D6NMdUqahS6o+s5zWzbgCZ37Ex+jWk6kXYh1IvB6rXGAGibkE2k/LvXp2E6UM1Fpad4mLAmLOmw33kp2prKEUXRQMR0XxNFvXpEgcWdcfy38kvDJMAX7rr1x73NJc0amm8C5E8o35qqdIs3psf/AIYbUtDy2xmQQQ4TPfzT8Pltvq0J8NvZX8sy4mp1htBi3n3ck7xWLYxroNwIO8C9jHNOcjwLX4Zn2nXcYvqNz4XhB5j0Gc+mXGo57m+4CPqjhub7wk5eTtIvBRjgqrM0c5wAJAJ7vT5yVmIrkEiN94A9CjcuymmXTpDnDg+48oViwtJgBZXoM0Hi0XHwv8Lhc/J483lnR26rCKoMTABbB1cHAiyirZ2+mAW7gw1wI1tJ4cyOzYp1n2SNoUjVpO9pTFy0xIHY5vG+xHilmW5MTFep4N4tE7nm4ekqEePOR/kUlgsGWZk/EsmqzTFjPGwMjktuytrjMW8o7fyW6VYsG06SJji0+6R+uCJ/aJIAFjufQLrUY+yS+uEc4SoNAsBbbksQb8RBIAJA5BYqmPMsP0Me4Nh7RIBIMyOyAO8eCUZjkbqZM3gwbRE7ei9EdhGUXOeSWjlqOntgc/j5pdi6HtQW6LuuT9Yb6JE7eC4I8rbJOKKXg8lJcLeKsbaDabdLD3lDYOo4HSZESD4JvSMN2hXiuztkWK9UbSfRG9H65OIbIA39EDmOIInnz5dy10XpFuJk7Qe7grqGLEcvR6PRcmWAfAISfDFMsM5YRhr6k2WvaQuA5cuKIALHPl8fdB83fgk+NbYozEVZxFQcqdPzdW/AIbEiywUeRMb1z3n1TSiLJaHAVHfxH1TWm2yVaO/jJWUxCgrUByRWlbFEmwuTwC2irSoGpMAR2GwxLS6QIEwbTz09qjqtZS96HP8AsjYd6IwGRYnFPgdUzpgiIm21o334JbctEu/6CekWfU8TTw9NulrmnQ8hsENsLnYhV7EZXrxRpUes0uhpEmQBc9uxXsOS/Q9hKVIHEh1aoR1us5rW8w0MInvPkmuH+j3AsqgsomS0i73wBx49ySPWDojspWFY8saCbNaA1v1BpG0bbCdk2y9ramIaxlJpc0B72gbSSJM9Uc54orOMmdQr6KYkPB0ng1sceEiA3uVryjAMoUoYBJu48SeJJ4/ILq5OVRWCrlSwbweFNFkE/WcQGjqiTIF0oz3K/wBqplj377BzLgi+7fyTyuQfdMFpmeE8u5Se1lswJjhf815ztuyVlR6O0quHNOjWIIPuOGxHyNwrm0cCgq+XNqMDTuLtPFpixC1QzYA6KoLXgX4gj7TeY9EW72HYPmHRqnUOodV/Ntj4jYoDD1a1NxZVpFzQYDwBB5GFYm4phFiu9+0KkZyWBlJoruOy32zdLGubJB+zMGRPiltbBeyljgRJi9xe0g96u3sRyUGMy8VGlrhI8x3FZuTegrkKPSfABP1eqe43Hz+CAxmY+yPEgzfs3aey6sdXo7VDrN1AyN2jjINzY7qv9IegGKrN00gGjmXiT2bwBdOh3JEGBzIlgcHHrXtHHwWJxg+hVZjGt6ggR735LEjnP9Ddofs81yXOjiq7adQF0NJuZ2iBH5qwYykQQRLXgcREDkezsVY6I5G+lVfVdbqkMbNzJBuTtYQrrjhraDxAUJtdsEfRXvZtLy7YnfbccytZnjm0GtmSSYG3ioM3fUokOa0ubs7SJI7YSLE5kKzxqIGgX8dyfJdPEravRGWrDMfuZRvR937wH7vzQ1QzT/U81vo3U/eFq67uJGsl/wAI+UxobJNgH7hNaT7KRmiZr1I6qomPUVSqiYUtrzicR2CiP5XO/wCSkxDoEJNl1cuxeM/jpD4Uwi8zzKnRbqqu0gbcz2AcSiY8rxtWKjo+06/iVCzGPGziP1yXTKLq1Qim0uJJPdJ4qzYfJaODaKmIOupuGD58lNyUf9Lq2HdFeimLxTfaOcynTvGuA5wFzFtgnjui9XSW0SwXALplxniA0Ex3K9UMB+0ZXSdThj2sDm8hxI7jJS3ov0xw9QmjWGms0w4SYIFpZy9VNSTf2RVPGRDk/QT9n/e1iTV+pIAZq59a5gcSPBWjDV2h9Mag95MOLWkMkC4DoEx2KyMbR1gWIc0gTe3ITYBR47K2l+H0w0MfqI5jl4kgJ5cicaiC1obYlrtB03Mbc+zsKXdH8ca9NtUtc3UNnCHCCRccCi6maNaJcCPBIegmcGvRDn++S7V36jPmkklaaELDmWXNrM0uteQRuD+CrubZo/DsLWuD3Ns4GzwDsRESPAq2JF0oys1Ga2NBc34wrRUW8jR3TIujeZsrUnFrSNJ03HYDY8d0e2qAY0wfC6pNKiWuOirUpPJiWHqeLSI+G8c05yuviXyypVZqaYLg258Ji/NT5OFp4KfGWgAA96hx+BbVbBsd2u4tPMfq6WZfmD21TTrGZ910bkXv4eieBJKHXDJtOLKZmOY1sK4a2SL9YRB7vwJCno9KNJAcD1uHVn4B0nwCeZvlYrsLHfFVx/RalSo6XPh14cRqntgJuJxvq0UXV7HDukbG0xUdqDSYFhJ/m2Uh6QDq9V2p3C0xzN7KvVcuMUSWirTJDZbImeqCQduCKwuUVmPdopgibEubAHxnyXT1glsbpAtlKrI2UGOxRaxzgAY5mO/w/Bc4djmtAcZJ3I27gu305EO2iCPULlcqeCNKxDT6QvfdjQWzElpE93W2WKjZxn7cPWfRN/ZktBLTMTIn4xKxdvSLyinWIi1nTubRHZfhyTOhUMC5+KxYvHFejvEjqyql0npDS0wJkXi+/NYsVobJy0bqHqOXfR8fvB3fJYsXZH8SK2XPAe8mtL3VixYUmah62yxYiYqPRs/3zHf5jfQqp/SBVJxrwSSGhsAmwloJgcL3WLEQrZZOg1IClIAnTMxeeaq2cvJqOkzfjdYsXJD+RnT/AMn0P0WH9wZ/lt/oC8kz6kAabgACajyTFydRiSsWKnH7DEt+HrONCgdRnTvJlXTBPJY0kknQL8dwsWKfsDIqLiW3M3G6TfR371Uf+6t/WVixMwF6G6DzkxStzCxYrQ2aOyk591aMix17ix2RPRV5LxJJt8lixdb/AAOn0WA0wcUyQDYnZOIWLFxcmznmKMxqEVIBIGkWBt7yR55VOp1zaAL7TMwsWJ+PaKQCeiLyaD5O1Qx2WCdYFx63gsWLn5v5GLL2FO38Fp/BYsSCHnPTrDtOKktbJYJsObgsWLF2Q/Eq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38" name="AutoShape 18" descr="data:image/jpeg;base64,/9j/4AAQSkZJRgABAQAAAQABAAD/2wCEAAkGBhQSERQUEhQVFBUVFBcVFRUVFBUWFBYUFBQVFRQUFxYXHCYeFxkjGhQVHy8gIycpLCwsFR4xNTAqNSYrLCkBCQoKDgwOFA8PFCkYFRgpKSkpKSkpKSkpKSkpKSkpKSkpKSkpKSkpKSkpKSkpKSkpKSkpKSkpKSkpKSkpKSkpKf/AABEIAQAAtgMBIgACEQEDEQH/xAAbAAABBQEBAAAAAAAAAAAAAAABAAIDBQYEB//EADgQAAEDAgQFAgQFBAICAwAAAAEAAhEDIQQFEjEGIkFRYRNxMoGRoUKxwdHhBxQj8FJyM2IWJEP/xAAYAQEBAQEBAAAAAAAAAAAAAAABAgADBP/EABwRAQEBAAMBAQEAAAAAAAAAAAABEQIhMRJBUf/aAAwDAQACEQMRAD8AsqbB2H0H7KVoTWtUjWr0ZHLUgCcE0NT2KbjHBOCEJtWqGgkmALzsgpgoq2Ka0EkrO1+KDUdpoiRcauk+3ZJmXVag5pv5WTbjuqZ+HGGb91xVcVVeYDnDxsrLCZA1qsqWFaNgFU4p7vjONbiY3cpxiK7YJaT3N1oQ1GE/MaS/1n8LxNDiKzdA6Hp+6vcPimvaC0yDso8Tl7Kgh7QfcKgxORVcO71MM4lvWkb/AEWxts9alrE4NVdlGbtrNvZ43ad5Vm0JVoaUgE+EdKQihCFKQmwqjIyU0p5agQjk0U3EDeVvugn8QDlb7/okvPy9d+N6PaxPAToSAXauMEBGEgjCi0mvrhrZPRZDM8e7EktbIp/Sf4Whx0v5dh1P6JtHLmgbKfRXFkGRimJhaJlMBR0WgBTAqhIKeExqcFShRCSKWJOhCEQkVX4zKQXepT5XjeNnDsQu7C1dQvv1Ui5MUSyHt78w8ShLvRQZe/dEhJNcmwnpQqjIy1MKlcFGQppVHEI5W+/6JJ+fDlb/ANv0KS4cp26RNCMIwiF2rnDYTK9TSwnsFKuDOnRSdHZc6VK/MzeSujA41zn7z4WcxNaDG8733Vzw/TIMk329lEZqQpGprAngK2OATkGoqowpJIhLCEQgE8BIpEplRsg+U+EikIcrqyC07tMLsVZQOnEEDZzfuN1aAKYxpSRKbKtgcEC1PTUUqrPG8rf+36FJS5vTlo9/0KS4cvVwYRSSXW1Jqr87/wDGb26qxKrs8cBRcT2XPl4pjq1NoI7k7LQ5NTv4FlkmvaXayZ7Babh7FSYj+VHFNaZoUgKY0KSF0Y6UuqQCcAqjBKMoFELax4TgmJ4KWOTYSlRuxjB+IT7p0OTGN01Kbv8A20n5q1C4ca3U0ERZwP0K7mqZ6MJN0pxQhWxsISnwmlq1VHJjRIHukpMSyw90lys1TnKSRQlNAyq/PKeqi8eP0XcSuetztIOxkKb/ABTyOrmILhpHKJk+y2nCFcOAM3Oyos24KfROppDgXGwPTe47rtyZjmVGQIG0dFHgegtKeCoKbrI1KsCSr0Y6A5Q1cYBab9uq5BjCZceVo7mJ+qoeI+JjQpGo2mXCY1ho0jzqNlt/GX9biCiww97WnsTdNo8SUXfit0JBAP1XiWNzDE19VVz3kTFjAE7ANbCOTtqOqCXPibi5nxBW7PT3GjnNN7oY7VG8bfVcWacbYbDktq1AHD8IBLvoFJw/QmgA5gH0Erz7+pnC7mVRXptJY8Q6JOlw79hdOVMWWN/qu1500aLjNg59QMHuQLx81wtz17nEvNN5AmKdX4fn391xZVwTTq0TL9NQiQ4yWj3CfS4XZhjzVG1HuHL6Z29wbwtRbGv4UzM1HfG5wINjeI2ghaxmbMNRtMEFxFwDcDueyyvDOVPpua6AJuQP3VtlmR+njKtWTzRHhaCVo4RCASldYxyBRSWqogqhJPqJKS4ClCEpSisbW+Ex2XnuQmucRXLnv1AnSCTEdLdvkvRFRVsEG1i4C5aRPW2xXO1SKnmutmmoIcbEA9QoMNgHNqN2LZ33MLM4DK8RVxT3OquhpMA3kExAC3D6WjT4hSFk1Co3/ZRaU8KmVVbIxVcDUOqNmD4fmDun4zLg+mWGkyo3o0i30KtAEHNPT7rBlzw8WsIDG0x2H8KfJuHiBzxHS1/3WgZh7yTJ7/spCmRsOpU4FoSxFAPaWuAII2Kc0p8q2Y6rkgBMsDm3BF5CmweQUGGW0g0+0laJ9CH6h13/AHXQaQ3j6KZEWI6FANCkpu5t+igxFUgWj5rmweLmq0dSD1TrRchGEmIldIwpJBNcUVUB6CBukhWK9yUKPXCcCetvHVFaHwubEUeq6JQ0yudKtbggCXAXP+/VQ5lUEc0j3VjWlo/VZTiKu5pu+Zs0DoprNBluLJaJ6Wv4ViCsXkGM5uYmQYgzf2Wsp1gU6HW0pyha5SApY5ElRucg8EgwYPdOsmBT2lecZxw48VPVrYms5+qWQ4ho6gAfhQw/9TmUgWVBUc5hImBePMraz0apWA3IuneqIXnfDnFn97ijrBa1v/jaTMeTHVb0NDm79Eypqtx+PuQOiiyV2uqHg7W+qrcza9hc2xO9+y6uF2lgJPUi3lT+pbIBFNYZCcF3jDCRai1AoVDdKSRKSFKUJ+pMCMqa0PlOaUwOTmlRhOcyRCyvFvC/qt9QPcHMEtbaPaVqHuMWVNneZllM8pvYwJie6GZLJ8eHb2cDBFptZaGnX5gDJIFu1+srBNwnpVTpqhpJnmbIveOyt8Dm0VGtc07wXkw0+yKK2rMWQb7TA8rvpYiYWPr5wZLd2tMEAGYPWei6sHmJ1xsNO0TE2F0bhaY4kSRN1BUzERuJ6ysrmedU8K4uqPl7z8LZLtIG8dAsvRzvFV6xqUmAt7AkCJ2k9VU0N7n9dpaNboE2gDfvK81zfJpOvWDLoJ6x0MKwzN2YVgNdEARAj+Tv5VHXyTEMaXO2AkjW2R8lUjJaGK/t6vIRaJM/VelcNcT6pa8tkCZG5C8cMm+66cDmb6Tg5pv529lV4/ose24pn9w3WyJFi3r5uqbDZr/b1NLmPM2i3Ke1ystlvGg1tkBpPxHa/wCq3mIFPFUdbTzMuCDckKENXg6mpjTtI2XQAs9w5nrKjAwkBzbEEiZ9lfgrvGSBAhIFJak1JJyClSkToQhOCkgAnNKaCngKKSlU/EWMYymQ6Lq4J/2FiOPMwFOGujmBAm4KGZYVm1XktkgGGgbEz4VnTyxvqPc4maYBubT0ELO4PMhSbOkE9CN5Pso8ZxI+owjYncg3P1VfNDT4/PG0qhJN4DTblMXg9+i7GcVQxz3ARA0uAE6jsNtl52yprcNRJk3N7hbbCZdTfSNLbWI8jq0qbxxmUzXFGpXL3EumN/y7QvQ8jLBRBiIEwGxaN1jsBkj/AFPRqsPLJadr+CFpqmLqsotYGkdHDcae8rcgoOJ+KXueW0iWgEgn27dlm24yXE1Brnfmg/VbPB5QwU3uxHJLvjMx4kp2I4Yov0u1AnZsEaXD/sN0zlIWJp4hsmWam9BO3zi6jp0i4wOvut3U4FoyIc4SbiZA+fVOHDYoVQWuEsF5AMg/h/lX9QfSiocI1Gw55GncFtxH6La5ZX9ICS1zXQBEg/ZJmnUGsb/jeDN9ndlwMa53+NobLHdbHT3Cm1ztd1EBuLnSNLm2MXa4L0TBP1MaTuQsJkeGfUrS6Ibf391vqDYAHYLpxjJUZQCRKqk0uSSIQUqVGpIFGEpRTprTdPCCcFDaa5ecf1OpTodaAYneZFui9HK87/qVZsd3Aj/fZH6p545yaAhKJK6hbYShpYdbRqkQHW1N2MSFcZXmDNWio11IjYky1oOwuZIKzFXFOeGtJ+HaT3sr+jgSKUYpogQGvfvoOxa8bj5qOTNEwEkgO0kgwSeUkdADcT0Upz1oZ6bmGSNxMT1a7oCqsYTXhXOpOcQBABNuU7j9lHh6DhiXAh3+QNNhy7QTHyXLCucNWbWaW6Za8EbzzAfZUWXYB9E1WgwBe4m0fYrRM/8AqtbI5dzAAOokwsyzikHEOJHJGmLEucTufCeM/iVyeIW1Gspg8zdPifM7wo8BmrapqajJ1Fu9rGwn5Kg4hxemqBSDA7aWDmlwuI9jC5sqqsp03lxmrPLTvJcLXVYLG6wb4l0fAbAfcqny97n4qsZkGIgz8lLlmIqljDBfLXF4ETPzVdhKzaZEMc2oDLmxocRO46OTiHofDMsYZg32G61VN9l59lWYMedRI5TuLH2cO62mW4oObIM/7sunERYAokpjSiVVUUpJpRUqVKBKZKR2WB7U6VBWxbGDU5wa0bkmAsNxF/UgQWYUEk//AKuFu3K3r7lQWi4l4sp4RtyHVCOWmDf3PZvlYTMs9q4imXPDSZ+AcwA7Qb+8LK4jEFziXEuc65cTJJ7laHJ8RFEuMwHAExJAI39lrFKWqWVDEBhi0A3PaPKkwmRVHnsJuRBg9hHXwrDNXUmuBp6QSS4O33HSPsjkmZ6GaWQHdSZO5gu97p24yqrZW8B7g0hjDEusf5VxltWoyjpeddIiS0mfTM9J6wrDE41tqUk6eYjTqDie46phoEtMTsXEDawk6m9AotrO70fRL6rLsqAFrN+aJM/NMy3N24iqwSGOZ8UAgED8P1TslzFr2jWdLDIaTZzI6nx5VbneObRLmUwNbodLWgtJBHXvANwpk1lzxdhnmm90uIgNYNgCTdZT/wCOOFH1ATIbqc3a030m9wrjLM5fWoyXBzgYexxPM3xE/kp8Jj6QgU6skSRScIidxezgnbGVbshJDKtKahewuNwYf3kdVy4XJ9VP1WkipSgvbB3BmT1v3WuyqpSYyabtVN0n0wQH0nbHT/yb97rlzgcx9J5bVi3w/wCQEfC6RfsqlTqXLszbUb6lPln4h1a8DeOoKzuYPZWqy5zmuPwEfCP2uqUYyrTLg1xZJOoNMX6iybgy5z2i51OExvurnHG+f1YZDUe2q4AzuDBuY6ifZemcEY0mbG1j022leaspAYwhtgKkb9wB08raYLM24epIe2OoJ8fmt+o5evUGOsjKr8ozRlamHMcCPy913alRgkpIEpIUzmIzOlTEvqMHguAP5rMZz/UNjARQaKhncyGX+5WDxOI1ElziT3JXIXW6/LdatjvznPauJfqrEGLACzR8lU1HEn9tkXvv8lFKxGV14DMDTkdHWPdcaSWPqVZPyi/hdlF4bUaR+HcyYcd/oq6Va5G4Fxa55bI5eoLvbZFNXlGq22IdpaHHSQZPxCAB7XXRjMYKVQVKbS4hsVA07tP4vK4ML6VfD1ASA8f5HWiC3ct91T5bUqB2po1DSWmTMNJgfmueMmzDMGVHzTljajRrG0FsmAT0K4MOzUYEi3KB1J9z+SmqO9JjmB13kTtGkD9Z+ygoP9NzXWsQdgT7qiNOo6kbEh4dcCIgdyN7rqdUmK839TmFiQd7eN1Cyi6vUdoG9yPnvZdObZY6jTYHEzO0d+vlPQQ4qq5lYua/TPMC3YB17D9EMXXfUkanPawyHRG/U+VzuLJ5QekaiN1e5Zg2OdTGnSTBm4Dn7gBswQLrXpq486wMU6VQN0lzYf5dvPurXLMpbTrUn6hpLbWmXeyZxZjC/RRIu3mMDuIAgeLruymm+phgCOanYXgjsUai24qMbk93uYXa9RJEdNW47QuDF4V9EtMkh3Ujc9d91oMTmpY7TU1SymdRb1Luy5cZmLKlBwaTMBsPvt/xVQS07AcS1KNVjmkNsNTWmAfkvWsh4lp4loghrou0yvAW1VpMBmHK0g6bwIJkWRelY9ydVHdBeVYXiWtECs6B3IP3KSPpmGLoUdUpP3TSqZG5KEXNQlJBApIQsYClw4GoTtI/NRK44dpsdUDTEzMnY+EU114LA6ap0tIa5mmHXIkCSYHfZcuB00dbnEOAOkCSCXDxvC7+JGmm4kES43cCQQOwG0eVnHPIGkm28ee/lTJojspYgvqarNHw3bLWyDpEd/K4i83bbftefBTZRcwg3/lVhaThsspU/UdJfUeKbQBMNBBcfbdcvE2NFUhzXSNThpkSNJgGNxIXC7NXllNrTpFMGNJg33K4nVJ3WzsSLfK8aOVlRsi+mzR5kkpmGe5lcV4LmMqTqBG09pVWbqdlYlugl0SIFiP3HyWsbGiwwbiK78RqEkktYYmzd4mylyfM3Mph0ga6pt2b+L5SqSu5rWsLGiSI1Ncdeqb2/dWOCwtP0ZbzVb2IIAk2noFFiKfxBhG0w94f6gqfDe7Sdz57KXB4ZrsNoAB1NkOnZ++lV2fyXMaDqDGffqCrLhbP2hz6dQDTUEN8FXBfGUduZ/hdGDedXLv7I5xgzSrPb5kex2KgpVCDvEXTV+xd1ZbHc7+3T9UU+Q5oOnUfBAKShCklMeU5BzZVGHGsCL2jZQORcgsogkigVmBWeQ0Q57pGzCZ7KshS0KrmzpJEiDeJB3CzO3MMeXi+i/Lpg6mgfimIv79EHZef7f1HWAMNi5M/NV0qwy/FQ2ox0lpY4gdA4XBRmM4WMncge8/RSMrAhwdvHKYuCO/hREpqpRw9vzTSpqgLRpkXgugz7D7qFMMOY6D0+YVjj6FMOaRLC7S7SBIaIuQffoqxd1Gpqp6S3XAlrryy+1uiKKmpYmWl7WEvZ8TiZHMYB0+yhwGYuZV1NAl3Tpc+VeYz06WFqelbWWtg3O14PZZmg/SQYBIuJ2lETO3ZTqBr3srbOPMQfhMyHed1rTw5Sb6bwdTS0GR4G4WIxdcveXPjUTciN/ktDh83dQw7Nngy2ZmBvaRZKecvWKbO8SKld5aSWzAnsFxNKDnSZ8otI6ifsl0zrF/lY1NkkCLXG6Kqa2ZPdAB0gbAIIxz+KamuKLlGUEkkCUoSRQKKCQSSKCnGJpgpEpJLEkkklmBzk1EoKouCF04THPp6tBjUINunjsuYIoorpdjCS6ZdqEc19+tuqhZVc2Yt0Nuh3F0WtsTJBBEWPzv0RBBDi4kuO3udySsIhBXViSQxjdRLSNUdAdiFzhu5U2JeSG2IAEDtPUhLX2OZJGEdK2qtEJIoLITEJqcUlFQj0IOCkhCFodRwiES1EU1WnYagQn6U5rVm0KDAXCbCQn43DenUc3cA2PcdCmkJjz3uhtNKCcgswQknE2jsgsQSRRYRNxI7bT81mBdmYspjT6ciw1A3gkDr3XIV2PxTKkl7QHBkDTYOcLAuWZAcS7QKf4Q7VteY7rrrY8VKTKYYA5p3Gxn8lXKxwlVtJrXkAukgDfbx80iq4hFPq1NTiYiTMDomoxjSknhqSW2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40" name="AutoShape 20" descr="data:image/jpeg;base64,/9j/4AAQSkZJRgABAQAAAQABAAD/2wCEAAkGBhQSERQUEhQVFBUVFBcVFRUVFBUWFBYUFBQVFRQUFxYXHCYeFxkjGhQVHy8gIycpLCwsFR4xNTAqNSYrLCkBCQoKDgwOFA8PFCkYFRgpKSkpKSkpKSkpKSkpKSkpKSkpKSkpKSkpKSkpKSkpKSkpKSkpKSkpKSkpKSkpKSkpKf/AABEIAQAAtgMBIgACEQEDEQH/xAAbAAABBQEBAAAAAAAAAAAAAAABAAIDBQYEB//EADgQAAEDAgQFAgQFBAICAwAAAAEAAhEDIQQFEjEGIkFRYRNxMoGRoUKxwdHhBxQj8FJyM2IWJEP/xAAYAQEBAQEBAAAAAAAAAAAAAAABAgADBP/EABwRAQEBAAMBAQEAAAAAAAAAAAABEQIhMRJBUf/aAAwDAQACEQMRAD8AsqbB2H0H7KVoTWtUjWr0ZHLUgCcE0NT2KbjHBOCEJtWqGgkmALzsgpgoq2Ka0EkrO1+KDUdpoiRcauk+3ZJmXVag5pv5WTbjuqZ+HGGb91xVcVVeYDnDxsrLCZA1qsqWFaNgFU4p7vjONbiY3cpxiK7YJaT3N1oQ1GE/MaS/1n8LxNDiKzdA6Hp+6vcPimvaC0yDso8Tl7Kgh7QfcKgxORVcO71MM4lvWkb/AEWxts9alrE4NVdlGbtrNvZ43ad5Vm0JVoaUgE+EdKQihCFKQmwqjIyU0p5agQjk0U3EDeVvugn8QDlb7/okvPy9d+N6PaxPAToSAXauMEBGEgjCi0mvrhrZPRZDM8e7EktbIp/Sf4Whx0v5dh1P6JtHLmgbKfRXFkGRimJhaJlMBR0WgBTAqhIKeExqcFShRCSKWJOhCEQkVX4zKQXepT5XjeNnDsQu7C1dQvv1Ui5MUSyHt78w8ShLvRQZe/dEhJNcmwnpQqjIy1MKlcFGQppVHEI5W+/6JJ+fDlb/ANv0KS4cp26RNCMIwiF2rnDYTK9TSwnsFKuDOnRSdHZc6VK/MzeSujA41zn7z4WcxNaDG8733Vzw/TIMk329lEZqQpGprAngK2OATkGoqowpJIhLCEQgE8BIpEplRsg+U+EikIcrqyC07tMLsVZQOnEEDZzfuN1aAKYxpSRKbKtgcEC1PTUUqrPG8rf+36FJS5vTlo9/0KS4cvVwYRSSXW1Jqr87/wDGb26qxKrs8cBRcT2XPl4pjq1NoI7k7LQ5NTv4FlkmvaXayZ7Babh7FSYj+VHFNaZoUgKY0KSF0Y6UuqQCcAqjBKMoFELax4TgmJ4KWOTYSlRuxjB+IT7p0OTGN01Kbv8A20n5q1C4ca3U0ERZwP0K7mqZ6MJN0pxQhWxsISnwmlq1VHJjRIHukpMSyw90lys1TnKSRQlNAyq/PKeqi8eP0XcSuetztIOxkKb/ABTyOrmILhpHKJk+y2nCFcOAM3Oyos24KfROppDgXGwPTe47rtyZjmVGQIG0dFHgegtKeCoKbrI1KsCSr0Y6A5Q1cYBab9uq5BjCZceVo7mJ+qoeI+JjQpGo2mXCY1ho0jzqNlt/GX9biCiww97WnsTdNo8SUXfit0JBAP1XiWNzDE19VVz3kTFjAE7ANbCOTtqOqCXPibi5nxBW7PT3GjnNN7oY7VG8bfVcWacbYbDktq1AHD8IBLvoFJw/QmgA5gH0Erz7+pnC7mVRXptJY8Q6JOlw79hdOVMWWN/qu1500aLjNg59QMHuQLx81wtz17nEvNN5AmKdX4fn391xZVwTTq0TL9NQiQ4yWj3CfS4XZhjzVG1HuHL6Z29wbwtRbGv4UzM1HfG5wINjeI2ghaxmbMNRtMEFxFwDcDueyyvDOVPpua6AJuQP3VtlmR+njKtWTzRHhaCVo4RCASldYxyBRSWqogqhJPqJKS4ClCEpSisbW+Ex2XnuQmucRXLnv1AnSCTEdLdvkvRFRVsEG1i4C5aRPW2xXO1SKnmutmmoIcbEA9QoMNgHNqN2LZ33MLM4DK8RVxT3OquhpMA3kExAC3D6WjT4hSFk1Co3/ZRaU8KmVVbIxVcDUOqNmD4fmDun4zLg+mWGkyo3o0i30KtAEHNPT7rBlzw8WsIDG0x2H8KfJuHiBzxHS1/3WgZh7yTJ7/spCmRsOpU4FoSxFAPaWuAII2Kc0p8q2Y6rkgBMsDm3BF5CmweQUGGW0g0+0laJ9CH6h13/AHXQaQ3j6KZEWI6FANCkpu5t+igxFUgWj5rmweLmq0dSD1TrRchGEmIldIwpJBNcUVUB6CBukhWK9yUKPXCcCetvHVFaHwubEUeq6JQ0yudKtbggCXAXP+/VQ5lUEc0j3VjWlo/VZTiKu5pu+Zs0DoprNBluLJaJ6Wv4ViCsXkGM5uYmQYgzf2Wsp1gU6HW0pyha5SApY5ElRucg8EgwYPdOsmBT2lecZxw48VPVrYms5+qWQ4ho6gAfhQw/9TmUgWVBUc5hImBePMraz0apWA3IuneqIXnfDnFn97ijrBa1v/jaTMeTHVb0NDm79Eypqtx+PuQOiiyV2uqHg7W+qrcza9hc2xO9+y6uF2lgJPUi3lT+pbIBFNYZCcF3jDCRai1AoVDdKSRKSFKUJ+pMCMqa0PlOaUwOTmlRhOcyRCyvFvC/qt9QPcHMEtbaPaVqHuMWVNneZllM8pvYwJie6GZLJ8eHb2cDBFptZaGnX5gDJIFu1+srBNwnpVTpqhpJnmbIveOyt8Dm0VGtc07wXkw0+yKK2rMWQb7TA8rvpYiYWPr5wZLd2tMEAGYPWei6sHmJ1xsNO0TE2F0bhaY4kSRN1BUzERuJ6ysrmedU8K4uqPl7z8LZLtIG8dAsvRzvFV6xqUmAt7AkCJ2k9VU0N7n9dpaNboE2gDfvK81zfJpOvWDLoJ6x0MKwzN2YVgNdEARAj+Tv5VHXyTEMaXO2AkjW2R8lUjJaGK/t6vIRaJM/VelcNcT6pa8tkCZG5C8cMm+66cDmb6Tg5pv529lV4/ose24pn9w3WyJFi3r5uqbDZr/b1NLmPM2i3Ke1ystlvGg1tkBpPxHa/wCq3mIFPFUdbTzMuCDckKENXg6mpjTtI2XQAs9w5nrKjAwkBzbEEiZ9lfgrvGSBAhIFJak1JJyClSkToQhOCkgAnNKaCngKKSlU/EWMYymQ6Lq4J/2FiOPMwFOGujmBAm4KGZYVm1XktkgGGgbEz4VnTyxvqPc4maYBubT0ELO4PMhSbOkE9CN5Pso8ZxI+owjYncg3P1VfNDT4/PG0qhJN4DTblMXg9+i7GcVQxz3ARA0uAE6jsNtl52yprcNRJk3N7hbbCZdTfSNLbWI8jq0qbxxmUzXFGpXL3EumN/y7QvQ8jLBRBiIEwGxaN1jsBkj/AFPRqsPLJadr+CFpqmLqsotYGkdHDcae8rcgoOJ+KXueW0iWgEgn27dlm24yXE1Brnfmg/VbPB5QwU3uxHJLvjMx4kp2I4Yov0u1AnZsEaXD/sN0zlIWJp4hsmWam9BO3zi6jp0i4wOvut3U4FoyIc4SbiZA+fVOHDYoVQWuEsF5AMg/h/lX9QfSiocI1Gw55GncFtxH6La5ZX9ICS1zXQBEg/ZJmnUGsb/jeDN9ndlwMa53+NobLHdbHT3Cm1ztd1EBuLnSNLm2MXa4L0TBP1MaTuQsJkeGfUrS6Ibf391vqDYAHYLpxjJUZQCRKqk0uSSIQUqVGpIFGEpRTprTdPCCcFDaa5ecf1OpTodaAYneZFui9HK87/qVZsd3Aj/fZH6p545yaAhKJK6hbYShpYdbRqkQHW1N2MSFcZXmDNWio11IjYky1oOwuZIKzFXFOeGtJ+HaT3sr+jgSKUYpogQGvfvoOxa8bj5qOTNEwEkgO0kgwSeUkdADcT0Upz1oZ6bmGSNxMT1a7oCqsYTXhXOpOcQBABNuU7j9lHh6DhiXAh3+QNNhy7QTHyXLCucNWbWaW6Za8EbzzAfZUWXYB9E1WgwBe4m0fYrRM/8AqtbI5dzAAOokwsyzikHEOJHJGmLEucTufCeM/iVyeIW1Gspg8zdPifM7wo8BmrapqajJ1Fu9rGwn5Kg4hxemqBSDA7aWDmlwuI9jC5sqqsp03lxmrPLTvJcLXVYLG6wb4l0fAbAfcqny97n4qsZkGIgz8lLlmIqljDBfLXF4ETPzVdhKzaZEMc2oDLmxocRO46OTiHofDMsYZg32G61VN9l59lWYMedRI5TuLH2cO62mW4oObIM/7sunERYAokpjSiVVUUpJpRUqVKBKZKR2WB7U6VBWxbGDU5wa0bkmAsNxF/UgQWYUEk//AKuFu3K3r7lQWi4l4sp4RtyHVCOWmDf3PZvlYTMs9q4imXPDSZ+AcwA7Qb+8LK4jEFziXEuc65cTJJ7laHJ8RFEuMwHAExJAI39lrFKWqWVDEBhi0A3PaPKkwmRVHnsJuRBg9hHXwrDNXUmuBp6QSS4O33HSPsjkmZ6GaWQHdSZO5gu97p24yqrZW8B7g0hjDEusf5VxltWoyjpeddIiS0mfTM9J6wrDE41tqUk6eYjTqDie46phoEtMTsXEDawk6m9AotrO70fRL6rLsqAFrN+aJM/NMy3N24iqwSGOZ8UAgED8P1TslzFr2jWdLDIaTZzI6nx5VbneObRLmUwNbodLWgtJBHXvANwpk1lzxdhnmm90uIgNYNgCTdZT/wCOOFH1ATIbqc3a030m9wrjLM5fWoyXBzgYexxPM3xE/kp8Jj6QgU6skSRScIidxezgnbGVbshJDKtKahewuNwYf3kdVy4XJ9VP1WkipSgvbB3BmT1v3WuyqpSYyabtVN0n0wQH0nbHT/yb97rlzgcx9J5bVi3w/wCQEfC6RfsqlTqXLszbUb6lPln4h1a8DeOoKzuYPZWqy5zmuPwEfCP2uqUYyrTLg1xZJOoNMX6iybgy5z2i51OExvurnHG+f1YZDUe2q4AzuDBuY6ifZemcEY0mbG1j022leaspAYwhtgKkb9wB08raYLM24epIe2OoJ8fmt+o5evUGOsjKr8ozRlamHMcCPy913alRgkpIEpIUzmIzOlTEvqMHguAP5rMZz/UNjARQaKhncyGX+5WDxOI1ElziT3JXIXW6/LdatjvznPauJfqrEGLACzR8lU1HEn9tkXvv8lFKxGV14DMDTkdHWPdcaSWPqVZPyi/hdlF4bUaR+HcyYcd/oq6Va5G4Fxa55bI5eoLvbZFNXlGq22IdpaHHSQZPxCAB7XXRjMYKVQVKbS4hsVA07tP4vK4ML6VfD1ASA8f5HWiC3ct91T5bUqB2po1DSWmTMNJgfmueMmzDMGVHzTljajRrG0FsmAT0K4MOzUYEi3KB1J9z+SmqO9JjmB13kTtGkD9Z+ygoP9NzXWsQdgT7qiNOo6kbEh4dcCIgdyN7rqdUmK839TmFiQd7eN1Cyi6vUdoG9yPnvZdObZY6jTYHEzO0d+vlPQQ4qq5lYua/TPMC3YB17D9EMXXfUkanPawyHRG/U+VzuLJ5QekaiN1e5Zg2OdTGnSTBm4Dn7gBswQLrXpq486wMU6VQN0lzYf5dvPurXLMpbTrUn6hpLbWmXeyZxZjC/RRIu3mMDuIAgeLruymm+phgCOanYXgjsUai24qMbk93uYXa9RJEdNW47QuDF4V9EtMkh3Ujc9d91oMTmpY7TU1SymdRb1Luy5cZmLKlBwaTMBsPvt/xVQS07AcS1KNVjmkNsNTWmAfkvWsh4lp4loghrou0yvAW1VpMBmHK0g6bwIJkWRelY9ydVHdBeVYXiWtECs6B3IP3KSPpmGLoUdUpP3TSqZG5KEXNQlJBApIQsYClw4GoTtI/NRK44dpsdUDTEzMnY+EU114LA6ap0tIa5mmHXIkCSYHfZcuB00dbnEOAOkCSCXDxvC7+JGmm4kES43cCQQOwG0eVnHPIGkm28ee/lTJojspYgvqarNHw3bLWyDpEd/K4i83bbftefBTZRcwg3/lVhaThsspU/UdJfUeKbQBMNBBcfbdcvE2NFUhzXSNThpkSNJgGNxIXC7NXllNrTpFMGNJg33K4nVJ3WzsSLfK8aOVlRsi+mzR5kkpmGe5lcV4LmMqTqBG09pVWbqdlYlugl0SIFiP3HyWsbGiwwbiK78RqEkktYYmzd4mylyfM3Mph0ga6pt2b+L5SqSu5rWsLGiSI1Ncdeqb2/dWOCwtP0ZbzVb2IIAk2noFFiKfxBhG0w94f6gqfDe7Sdz57KXB4ZrsNoAB1NkOnZ++lV2fyXMaDqDGffqCrLhbP2hz6dQDTUEN8FXBfGUduZ/hdGDedXLv7I5xgzSrPb5kex2KgpVCDvEXTV+xd1ZbHc7+3T9UU+Q5oOnUfBAKShCklMeU5BzZVGHGsCL2jZQORcgsogkigVmBWeQ0Q57pGzCZ7KshS0KrmzpJEiDeJB3CzO3MMeXi+i/Lpg6mgfimIv79EHZef7f1HWAMNi5M/NV0qwy/FQ2ox0lpY4gdA4XBRmM4WMncge8/RSMrAhwdvHKYuCO/hREpqpRw9vzTSpqgLRpkXgugz7D7qFMMOY6D0+YVjj6FMOaRLC7S7SBIaIuQffoqxd1Gpqp6S3XAlrryy+1uiKKmpYmWl7WEvZ8TiZHMYB0+yhwGYuZV1NAl3Tpc+VeYz06WFqelbWWtg3O14PZZmg/SQYBIuJ2lETO3ZTqBr3srbOPMQfhMyHed1rTw5Sb6bwdTS0GR4G4WIxdcveXPjUTciN/ktDh83dQw7Nngy2ZmBvaRZKecvWKbO8SKld5aSWzAnsFxNKDnSZ8otI6ifsl0zrF/lY1NkkCLXG6Kqa2ZPdAB0gbAIIxz+KamuKLlGUEkkCUoSRQKKCQSSKCnGJpgpEpJLEkkklmBzk1EoKouCF04THPp6tBjUINunjsuYIoorpdjCS6ZdqEc19+tuqhZVc2Yt0Nuh3F0WtsTJBBEWPzv0RBBDi4kuO3udySsIhBXViSQxjdRLSNUdAdiFzhu5U2JeSG2IAEDtPUhLX2OZJGEdK2qtEJIoLITEJqcUlFQj0IOCkhCFodRwiES1EU1WnYagQn6U5rVm0KDAXCbCQn43DenUc3cA2PcdCmkJjz3uhtNKCcgswQknE2jsgsQSRRYRNxI7bT81mBdmYspjT6ciw1A3gkDr3XIV2PxTKkl7QHBkDTYOcLAuWZAcS7QKf4Q7VteY7rrrY8VKTKYYA5p3Gxn8lXKxwlVtJrXkAukgDfbx80iq4hFPq1NTiYiTMDomoxjSknhqSW2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42" name="Picture 22" descr="http://bigboat.typepad.com/.a/6a00d83451d96d69e20134851ce473970c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1854965" cy="260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4" name="Picture 24" descr="http://www.libertytimes.com.tw/2001/new/jun/2/life/0117p/39-0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3987532" cy="267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6" name="Picture 26" descr="http://2.bp.blogspot.com/_0bpDspqZZ3Q/S5JEuXnIJJI/AAAAAAAAAfE/WM-uDbkbgV4/s400/DSC07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12976"/>
            <a:ext cx="1999395" cy="266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現代居家護理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1944216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zh-TW" altLang="en-US" sz="2800" dirty="0" smtClean="0">
                <a:latin typeface="+mj-ea"/>
                <a:ea typeface="+mj-ea"/>
              </a:rPr>
              <a:t>當病人住院治療病情穩定後，醫院會視情況提供到宅居家照護服務。讓返家後仍需接受長期醫療服務的病人，獲得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以家庭為中心</a:t>
            </a:r>
            <a:r>
              <a:rPr lang="zh-TW" altLang="en-US" sz="2800" dirty="0" smtClean="0">
                <a:latin typeface="+mj-ea"/>
                <a:ea typeface="+mj-ea"/>
              </a:rPr>
              <a:t>的醫療照護與護理指導。</a:t>
            </a:r>
            <a:endParaRPr lang="zh-TW" altLang="en-US" sz="2800" dirty="0">
              <a:latin typeface="+mj-ea"/>
              <a:ea typeface="+mj-ea"/>
            </a:endParaRPr>
          </a:p>
        </p:txBody>
      </p:sp>
      <p:pic>
        <p:nvPicPr>
          <p:cNvPr id="4" name="Picture 14" descr="http://www.vhlc.gov.tw/web/04dep/img/05spical_4_pic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648" y="3717032"/>
            <a:ext cx="266429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6" descr="http://www.tait.mohw.gov.tw/public/public_se/4418bd12dd57722bc1f146925620ea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328" y="3735034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www.fyh.mohw.gov.tw/public/public_se/a622bad49cb1f0216d2bcb00e9498c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9968" y="3717032"/>
            <a:ext cx="28425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週間旅行三人</a:t>
            </a:r>
            <a:r>
              <a:rPr lang="zh-TW" altLang="en-US" dirty="0"/>
              <a:t>行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081" y="2585448"/>
            <a:ext cx="936104" cy="2222376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426445" y="1976403"/>
            <a:ext cx="3217563" cy="18562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護理師</a:t>
            </a:r>
            <a:endParaRPr lang="en-US" altLang="zh-TW" sz="2400" b="1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每日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往返醫院病房與街弄衢巷，權衡住院病人回家後可否就地照料，清楚記得每人跌宕起伏的病史細節，是最勞苦功高的</a:t>
            </a:r>
            <a:endParaRPr lang="en-US" altLang="zh-TW" b="1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796136" y="2252426"/>
            <a:ext cx="2880320" cy="13805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醫師</a:t>
            </a:r>
            <a:endParaRPr lang="en-US" altLang="zh-TW" sz="2400" b="1" dirty="0" smtClean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往診醫師自傳說中退位，一身輕便，成居家護理師的跟班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131840" y="4642929"/>
            <a:ext cx="2398376" cy="1363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司機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熟門熟路鑽巷繞弄，於城市中兜轉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87" y="5076244"/>
            <a:ext cx="1711688" cy="13719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3867" r="8218" b="9306"/>
          <a:stretch/>
        </p:blipFill>
        <p:spPr>
          <a:xfrm>
            <a:off x="6369464" y="3843262"/>
            <a:ext cx="1864508" cy="20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一路訪來，千門萬戶，人情百種</a:t>
            </a:r>
            <a:r>
              <a:rPr lang="en-US" altLang="zh-TW" b="1" dirty="0" smtClean="0"/>
              <a:t>…</a:t>
            </a:r>
            <a:endParaRPr lang="zh-TW" altLang="en-US" b="1" dirty="0"/>
          </a:p>
        </p:txBody>
      </p:sp>
      <p:sp>
        <p:nvSpPr>
          <p:cNvPr id="9" name="橢圓 8"/>
          <p:cNvSpPr/>
          <p:nvPr/>
        </p:nvSpPr>
        <p:spPr>
          <a:xfrm>
            <a:off x="382411" y="2023643"/>
            <a:ext cx="2376264" cy="2376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3773752" y="1794294"/>
            <a:ext cx="3230897" cy="2522559"/>
            <a:chOff x="2821094" y="1687488"/>
            <a:chExt cx="3176499" cy="2464413"/>
          </a:xfrm>
        </p:grpSpPr>
        <p:sp>
          <p:nvSpPr>
            <p:cNvPr id="11" name="橢圓 10"/>
            <p:cNvSpPr/>
            <p:nvPr/>
          </p:nvSpPr>
          <p:spPr>
            <a:xfrm>
              <a:off x="3171509" y="1687488"/>
              <a:ext cx="2464413" cy="24644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94" y="1887027"/>
              <a:ext cx="3176499" cy="2167078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6201823" y="4193233"/>
            <a:ext cx="2298656" cy="2298656"/>
            <a:chOff x="6047628" y="4066748"/>
            <a:chExt cx="2484812" cy="2484812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893" y="4365104"/>
              <a:ext cx="2220076" cy="1925294"/>
            </a:xfrm>
            <a:prstGeom prst="rect">
              <a:avLst/>
            </a:prstGeom>
          </p:spPr>
        </p:pic>
        <p:sp>
          <p:nvSpPr>
            <p:cNvPr id="15" name="橢圓 14"/>
            <p:cNvSpPr/>
            <p:nvPr/>
          </p:nvSpPr>
          <p:spPr>
            <a:xfrm>
              <a:off x="6047628" y="4066748"/>
              <a:ext cx="2484812" cy="24848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267744" y="4092735"/>
            <a:ext cx="2468842" cy="2468842"/>
            <a:chOff x="311029" y="3564043"/>
            <a:chExt cx="2694402" cy="269440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4" y="3597288"/>
              <a:ext cx="2125951" cy="2627912"/>
            </a:xfrm>
            <a:prstGeom prst="rect">
              <a:avLst/>
            </a:prstGeom>
          </p:spPr>
        </p:pic>
        <p:sp>
          <p:nvSpPr>
            <p:cNvPr id="20" name="橢圓 19"/>
            <p:cNvSpPr/>
            <p:nvPr/>
          </p:nvSpPr>
          <p:spPr>
            <a:xfrm>
              <a:off x="311029" y="3564043"/>
              <a:ext cx="2694402" cy="2694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2" name="直線接點 21"/>
          <p:cNvCxnSpPr>
            <a:endCxn id="20" idx="1"/>
          </p:cNvCxnSpPr>
          <p:nvPr/>
        </p:nvCxnSpPr>
        <p:spPr>
          <a:xfrm>
            <a:off x="2308515" y="4123197"/>
            <a:ext cx="320783" cy="331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8" y="2299341"/>
            <a:ext cx="1859612" cy="185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直線接點 20"/>
          <p:cNvCxnSpPr>
            <a:stCxn id="20" idx="7"/>
          </p:cNvCxnSpPr>
          <p:nvPr/>
        </p:nvCxnSpPr>
        <p:spPr>
          <a:xfrm flipV="1">
            <a:off x="4375032" y="4124696"/>
            <a:ext cx="340984" cy="329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444208" y="3672879"/>
            <a:ext cx="834935" cy="54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382411" y="2027521"/>
            <a:ext cx="2389389" cy="2372385"/>
          </a:xfrm>
          <a:prstGeom prst="ellipse">
            <a:avLst/>
          </a:prstGeom>
          <a:solidFill>
            <a:schemeClr val="accent6">
              <a:lumMod val="20000"/>
              <a:lumOff val="8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6201823" y="4190504"/>
            <a:ext cx="2320067" cy="2318317"/>
          </a:xfrm>
          <a:prstGeom prst="ellipse">
            <a:avLst/>
          </a:prstGeom>
          <a:solidFill>
            <a:schemeClr val="accent6">
              <a:lumMod val="20000"/>
              <a:lumOff val="8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2265082" y="4088815"/>
            <a:ext cx="2483017" cy="2472762"/>
          </a:xfrm>
          <a:prstGeom prst="ellipse">
            <a:avLst/>
          </a:prstGeom>
          <a:solidFill>
            <a:schemeClr val="accent6">
              <a:lumMod val="20000"/>
              <a:lumOff val="8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4122889" y="1794294"/>
            <a:ext cx="2513895" cy="2522559"/>
          </a:xfrm>
          <a:prstGeom prst="ellipse">
            <a:avLst/>
          </a:prstGeom>
          <a:solidFill>
            <a:schemeClr val="accent6">
              <a:lumMod val="20000"/>
              <a:lumOff val="8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圓角矩形 37"/>
          <p:cNvSpPr/>
          <p:nvPr/>
        </p:nvSpPr>
        <p:spPr>
          <a:xfrm>
            <a:off x="3126635" y="2697763"/>
            <a:ext cx="3878014" cy="10438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atin typeface="+mj-ea"/>
                <a:ea typeface="+mj-ea"/>
              </a:rPr>
              <a:t>眼皮闔閉的</a:t>
            </a:r>
            <a:r>
              <a:rPr lang="zh-TW" altLang="en-US" sz="2000" b="1" u="sng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老婦人</a:t>
            </a:r>
            <a:r>
              <a:rPr lang="zh-TW" altLang="en-US" sz="2000" dirty="0">
                <a:latin typeface="+mj-ea"/>
                <a:ea typeface="+mj-ea"/>
              </a:rPr>
              <a:t>，癱去肢體略略浮腫，臥床已久，從未醒</a:t>
            </a:r>
            <a:r>
              <a:rPr lang="zh-TW" altLang="en-US" sz="2000" dirty="0" smtClean="0">
                <a:latin typeface="+mj-ea"/>
                <a:ea typeface="+mj-ea"/>
              </a:rPr>
              <a:t>轉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 smtClean="0">
                <a:solidFill>
                  <a:srgbClr val="FFC000"/>
                </a:solidFill>
                <a:latin typeface="+mj-ea"/>
                <a:ea typeface="+mj-ea"/>
              </a:rPr>
              <a:t>照顧者：台籍看護婦</a:t>
            </a:r>
            <a:endParaRPr lang="zh-TW" altLang="en-US" sz="20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156">
            <a:off x="1012367" y="4153840"/>
            <a:ext cx="777242" cy="777242"/>
          </a:xfrm>
          <a:prstGeom prst="rect">
            <a:avLst/>
          </a:prstGeom>
        </p:spPr>
      </p:pic>
      <p:sp>
        <p:nvSpPr>
          <p:cNvPr id="40" name="圓角矩形 39"/>
          <p:cNvSpPr/>
          <p:nvPr/>
        </p:nvSpPr>
        <p:spPr>
          <a:xfrm>
            <a:off x="4408635" y="3293496"/>
            <a:ext cx="4240320" cy="11588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atin typeface="+mj-ea"/>
                <a:ea typeface="+mj-ea"/>
              </a:rPr>
              <a:t>遭高壓電擊的</a:t>
            </a:r>
            <a:r>
              <a:rPr lang="zh-TW" altLang="en-US" sz="2000" b="1" u="sng" dirty="0">
                <a:solidFill>
                  <a:schemeClr val="bg1"/>
                </a:solidFill>
                <a:latin typeface="+mj-ea"/>
                <a:ea typeface="+mj-ea"/>
              </a:rPr>
              <a:t>年輕工人</a:t>
            </a:r>
            <a:r>
              <a:rPr lang="zh-TW" altLang="en-US" sz="2000" dirty="0">
                <a:latin typeface="+mj-ea"/>
                <a:ea typeface="+mj-ea"/>
              </a:rPr>
              <a:t>，癱瘓僵直，極度重聽，長期臥床而有褥瘡</a:t>
            </a:r>
            <a:r>
              <a:rPr lang="zh-TW" altLang="en-US" sz="2000" dirty="0" smtClean="0">
                <a:latin typeface="+mj-ea"/>
                <a:ea typeface="+mj-ea"/>
              </a:rPr>
              <a:t>。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 smtClean="0">
                <a:solidFill>
                  <a:srgbClr val="FFC000"/>
                </a:solidFill>
                <a:latin typeface="+mj-ea"/>
                <a:ea typeface="+mj-ea"/>
              </a:rPr>
              <a:t>照顧者：</a:t>
            </a: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安養機構</a:t>
            </a:r>
            <a:r>
              <a:rPr lang="zh-TW" altLang="en-US" sz="2000" b="1" dirty="0" smtClean="0">
                <a:solidFill>
                  <a:srgbClr val="FFC000"/>
                </a:solidFill>
                <a:latin typeface="+mj-ea"/>
                <a:ea typeface="+mj-ea"/>
              </a:rPr>
              <a:t>人員</a:t>
            </a:r>
            <a:endParaRPr lang="en-US" altLang="zh-TW" sz="20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1006475" y="4701208"/>
            <a:ext cx="4240320" cy="11588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atin typeface="+mj-ea"/>
                <a:ea typeface="+mj-ea"/>
              </a:rPr>
              <a:t>中風後全癱的</a:t>
            </a:r>
            <a:r>
              <a:rPr lang="zh-TW" altLang="en-US" sz="2000" b="1" u="sng" dirty="0">
                <a:solidFill>
                  <a:schemeClr val="bg1"/>
                </a:solidFill>
                <a:latin typeface="+mj-ea"/>
                <a:ea typeface="+mj-ea"/>
              </a:rPr>
              <a:t>典型老兵</a:t>
            </a:r>
            <a:r>
              <a:rPr lang="zh-TW" altLang="en-US" sz="2000" dirty="0">
                <a:latin typeface="+mj-ea"/>
                <a:ea typeface="+mj-ea"/>
              </a:rPr>
              <a:t>，身插三管，能用眼睛表達知覺或意會</a:t>
            </a:r>
            <a:r>
              <a:rPr lang="zh-TW" altLang="en-US" sz="2000" dirty="0" smtClean="0">
                <a:latin typeface="+mj-ea"/>
                <a:ea typeface="+mj-ea"/>
              </a:rPr>
              <a:t>。</a:t>
            </a:r>
            <a:endParaRPr lang="en-US" altLang="zh-TW" sz="2000" dirty="0"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C000"/>
                </a:solidFill>
                <a:latin typeface="+mj-ea"/>
                <a:ea typeface="+mj-ea"/>
              </a:rPr>
              <a:t>照顧者</a:t>
            </a: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：</a:t>
            </a:r>
            <a:r>
              <a:rPr lang="zh-TW" altLang="en-US" sz="2000" b="1" dirty="0" smtClean="0">
                <a:solidFill>
                  <a:srgbClr val="FFC000"/>
                </a:solidFill>
                <a:latin typeface="+mj-ea"/>
                <a:ea typeface="+mj-ea"/>
              </a:rPr>
              <a:t>女兒</a:t>
            </a: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數年來疼惜如初</a:t>
            </a:r>
            <a:endParaRPr lang="zh-TW" altLang="en-US" sz="20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1593638" y="3819108"/>
            <a:ext cx="4240320" cy="11588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zh-TW" altLang="en-US" sz="2000" dirty="0">
                <a:latin typeface="+mj-ea"/>
                <a:ea typeface="+mj-ea"/>
              </a:rPr>
              <a:t>獨居的八旬阿嬤</a:t>
            </a:r>
            <a:r>
              <a:rPr lang="en-US" altLang="zh-TW" sz="2000" dirty="0">
                <a:latin typeface="+mj-ea"/>
                <a:ea typeface="+mj-ea"/>
              </a:rPr>
              <a:t>-</a:t>
            </a:r>
            <a:r>
              <a:rPr lang="zh-TW" altLang="en-US" sz="2000" b="1" u="sng" dirty="0">
                <a:solidFill>
                  <a:schemeClr val="bg1"/>
                </a:solidFill>
                <a:latin typeface="+mj-ea"/>
                <a:ea typeface="+mj-ea"/>
              </a:rPr>
              <a:t>金花</a:t>
            </a:r>
            <a:r>
              <a:rPr lang="zh-TW" altLang="en-US" sz="2000" dirty="0">
                <a:latin typeface="+mj-ea"/>
                <a:ea typeface="+mj-ea"/>
              </a:rPr>
              <a:t>，身插尿</a:t>
            </a:r>
            <a:r>
              <a:rPr lang="zh-TW" altLang="en-US" sz="2000" dirty="0" smtClean="0">
                <a:latin typeface="+mj-ea"/>
                <a:ea typeface="+mj-ea"/>
              </a:rPr>
              <a:t>管</a:t>
            </a:r>
            <a:endParaRPr lang="en-US" altLang="zh-TW" sz="2000" dirty="0" smtClean="0">
              <a:latin typeface="+mj-ea"/>
              <a:ea typeface="+mj-ea"/>
            </a:endParaRPr>
          </a:p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zh-TW" altLang="en-US" sz="2000" b="1" dirty="0" smtClean="0">
                <a:solidFill>
                  <a:srgbClr val="FFC000"/>
                </a:solidFill>
                <a:latin typeface="+mj-ea"/>
                <a:ea typeface="+mj-ea"/>
              </a:rPr>
              <a:t>照顧</a:t>
            </a: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者：</a:t>
            </a:r>
            <a:r>
              <a:rPr lang="zh-TW" altLang="en-US" sz="2000" b="1" dirty="0" smtClean="0">
                <a:solidFill>
                  <a:srgbClr val="FFC000"/>
                </a:solidFill>
                <a:latin typeface="+mj-ea"/>
                <a:ea typeface="+mj-ea"/>
              </a:rPr>
              <a:t>年事已高</a:t>
            </a: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的老友料理起居</a:t>
            </a:r>
            <a:endParaRPr lang="en-US" altLang="zh-TW" sz="20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-1195"/>
            <a:ext cx="9144000" cy="6858000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156">
            <a:off x="4676335" y="5739094"/>
            <a:ext cx="777242" cy="77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5116 L 0.07118 -0.290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1196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22952 -0.09931 L 0.22952 -0.09908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-497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52 -0.09908 L 0.42952 -0.01852 L 0.42952 -0.01852 " pathEditMode="relative" ptsTypes="A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7 -0.02338 L 0.52275 0.089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564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3459899" y="1408568"/>
            <a:ext cx="2016224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2" y="560989"/>
            <a:ext cx="969264" cy="1695158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403582" y="447056"/>
            <a:ext cx="2016224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03582" y="447056"/>
            <a:ext cx="2016224" cy="2016224"/>
          </a:xfrm>
          <a:prstGeom prst="ellipse">
            <a:avLst/>
          </a:prstGeom>
          <a:solidFill>
            <a:srgbClr val="EFF4DE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6516216" y="1052736"/>
            <a:ext cx="2016224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b="6753"/>
          <a:stretch/>
        </p:blipFill>
        <p:spPr>
          <a:xfrm>
            <a:off x="3682791" y="1814147"/>
            <a:ext cx="1716963" cy="114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23" y="4203465"/>
            <a:ext cx="1101472" cy="171340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98" y="4600156"/>
            <a:ext cx="1894578" cy="920020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5007192" y="4052054"/>
            <a:ext cx="2016224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1934" r="36214" b="6059"/>
          <a:stretch/>
        </p:blipFill>
        <p:spPr>
          <a:xfrm>
            <a:off x="6723798" y="996437"/>
            <a:ext cx="2132978" cy="2046506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1443675" y="3963728"/>
            <a:ext cx="2016224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>
            <a:stCxn id="2" idx="5"/>
            <a:endCxn id="8" idx="2"/>
          </p:cNvCxnSpPr>
          <p:nvPr/>
        </p:nvCxnSpPr>
        <p:spPr>
          <a:xfrm>
            <a:off x="2124537" y="2168011"/>
            <a:ext cx="1335362" cy="24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6"/>
            <a:endCxn id="11" idx="2"/>
          </p:cNvCxnSpPr>
          <p:nvPr/>
        </p:nvCxnSpPr>
        <p:spPr>
          <a:xfrm flipV="1">
            <a:off x="5476123" y="2060848"/>
            <a:ext cx="1040093" cy="355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1" idx="4"/>
            <a:endCxn id="10" idx="7"/>
          </p:cNvCxnSpPr>
          <p:nvPr/>
        </p:nvCxnSpPr>
        <p:spPr>
          <a:xfrm flipH="1">
            <a:off x="6728147" y="3068960"/>
            <a:ext cx="796181" cy="1278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0" idx="2"/>
            <a:endCxn id="9" idx="5"/>
          </p:cNvCxnSpPr>
          <p:nvPr/>
        </p:nvCxnSpPr>
        <p:spPr>
          <a:xfrm flipH="1">
            <a:off x="3164630" y="5060166"/>
            <a:ext cx="1842562" cy="624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3459899" y="1395175"/>
            <a:ext cx="2016224" cy="2016224"/>
          </a:xfrm>
          <a:prstGeom prst="ellipse">
            <a:avLst/>
          </a:prstGeom>
          <a:solidFill>
            <a:srgbClr val="EFF4DE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0" name="圓角矩形 29"/>
          <p:cNvSpPr/>
          <p:nvPr/>
        </p:nvSpPr>
        <p:spPr>
          <a:xfrm>
            <a:off x="2453623" y="1826836"/>
            <a:ext cx="3813280" cy="12404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+mj-ea"/>
                <a:ea typeface="+mj-ea"/>
              </a:rPr>
              <a:t>腸癌的</a:t>
            </a:r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老人</a:t>
            </a:r>
            <a:endParaRPr lang="en-US" altLang="zh-TW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照顧者：子女四散，兒子疏於照顧</a:t>
            </a:r>
            <a:r>
              <a:rPr lang="en-US" altLang="zh-TW" sz="2000" b="1" dirty="0">
                <a:solidFill>
                  <a:srgbClr val="FFC000"/>
                </a:solidFill>
                <a:latin typeface="+mj-ea"/>
                <a:ea typeface="+mj-ea"/>
              </a:rPr>
              <a:t>+</a:t>
            </a: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居家服務員</a:t>
            </a:r>
          </a:p>
        </p:txBody>
      </p:sp>
      <p:sp>
        <p:nvSpPr>
          <p:cNvPr id="33" name="橢圓 32"/>
          <p:cNvSpPr/>
          <p:nvPr/>
        </p:nvSpPr>
        <p:spPr>
          <a:xfrm>
            <a:off x="6516216" y="1052736"/>
            <a:ext cx="2016224" cy="2016224"/>
          </a:xfrm>
          <a:prstGeom prst="ellipse">
            <a:avLst/>
          </a:prstGeom>
          <a:solidFill>
            <a:srgbClr val="EFF4DE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5" name="橢圓 34"/>
          <p:cNvSpPr/>
          <p:nvPr/>
        </p:nvSpPr>
        <p:spPr>
          <a:xfrm>
            <a:off x="5007192" y="4051055"/>
            <a:ext cx="2016224" cy="2016224"/>
          </a:xfrm>
          <a:prstGeom prst="ellipse">
            <a:avLst/>
          </a:prstGeom>
          <a:solidFill>
            <a:srgbClr val="EFF4DE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4" name="圓角矩形 33"/>
          <p:cNvSpPr/>
          <p:nvPr/>
        </p:nvSpPr>
        <p:spPr>
          <a:xfrm>
            <a:off x="5643037" y="3224560"/>
            <a:ext cx="3123413" cy="9678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20"/>
              </a:lnSpc>
            </a:pPr>
            <a:r>
              <a:rPr lang="zh-TW" altLang="en-US" sz="2400" dirty="0">
                <a:latin typeface="+mj-ea"/>
                <a:ea typeface="+mj-ea"/>
              </a:rPr>
              <a:t>老去的董事長夫人</a:t>
            </a:r>
            <a:endParaRPr lang="en-US" altLang="zh-TW" sz="2400" dirty="0" smtClean="0">
              <a:latin typeface="+mj-ea"/>
              <a:ea typeface="+mj-ea"/>
            </a:endParaRPr>
          </a:p>
          <a:p>
            <a:pPr algn="ctr">
              <a:lnSpc>
                <a:spcPts val="3120"/>
              </a:lnSpc>
            </a:pPr>
            <a:r>
              <a:rPr lang="zh-TW" altLang="en-US" sz="2000" b="1" dirty="0" smtClean="0">
                <a:solidFill>
                  <a:srgbClr val="FFC000"/>
                </a:solidFill>
                <a:latin typeface="+mj-ea"/>
                <a:ea typeface="+mj-ea"/>
              </a:rPr>
              <a:t>照顧者</a:t>
            </a: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：</a:t>
            </a:r>
            <a:r>
              <a:rPr lang="zh-TW" altLang="en-US" sz="2000" b="1" dirty="0" smtClean="0">
                <a:solidFill>
                  <a:srgbClr val="FFC000"/>
                </a:solidFill>
                <a:latin typeface="+mj-ea"/>
                <a:ea typeface="+mj-ea"/>
              </a:rPr>
              <a:t>希</a:t>
            </a: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蒂</a:t>
            </a:r>
            <a:endParaRPr lang="en-US" altLang="zh-TW" sz="20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1436720" y="3957715"/>
            <a:ext cx="2016224" cy="2016224"/>
          </a:xfrm>
          <a:prstGeom prst="ellipse">
            <a:avLst/>
          </a:prstGeom>
          <a:solidFill>
            <a:srgbClr val="EFF4DE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6" name="圓角矩形 35"/>
          <p:cNvSpPr/>
          <p:nvPr/>
        </p:nvSpPr>
        <p:spPr>
          <a:xfrm>
            <a:off x="2174939" y="4731246"/>
            <a:ext cx="2448273" cy="133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120"/>
              </a:lnSpc>
            </a:pPr>
            <a:r>
              <a:rPr lang="zh-TW" altLang="en-US" sz="2400" dirty="0">
                <a:latin typeface="+mj-ea"/>
                <a:ea typeface="+mj-ea"/>
              </a:rPr>
              <a:t>車禍的</a:t>
            </a:r>
            <a:r>
              <a:rPr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中年</a:t>
            </a:r>
            <a:r>
              <a:rPr lang="zh-TW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婦人</a:t>
            </a:r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半身不遂</a:t>
            </a:r>
            <a:endParaRPr lang="en-US" altLang="zh-TW" sz="2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ts val="3120"/>
              </a:lnSpc>
            </a:pPr>
            <a:r>
              <a:rPr lang="zh-TW" altLang="en-US" sz="2000" b="1" dirty="0" smtClean="0">
                <a:solidFill>
                  <a:srgbClr val="FFC000"/>
                </a:solidFill>
                <a:latin typeface="+mj-ea"/>
                <a:ea typeface="+mj-ea"/>
              </a:rPr>
              <a:t>照顧者：外籍</a:t>
            </a: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看護</a:t>
            </a:r>
            <a:endParaRPr lang="en-US" altLang="zh-TW" sz="20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156">
            <a:off x="469690" y="2376930"/>
            <a:ext cx="777242" cy="777242"/>
          </a:xfrm>
          <a:prstGeom prst="rect">
            <a:avLst/>
          </a:prstGeom>
        </p:spPr>
      </p:pic>
      <p:sp>
        <p:nvSpPr>
          <p:cNvPr id="38" name="圓角矩形 37"/>
          <p:cNvSpPr/>
          <p:nvPr/>
        </p:nvSpPr>
        <p:spPr>
          <a:xfrm>
            <a:off x="3841133" y="4432904"/>
            <a:ext cx="4405994" cy="13366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120"/>
              </a:lnSpc>
              <a:spcBef>
                <a:spcPts val="1200"/>
              </a:spcBef>
            </a:pPr>
            <a:r>
              <a:rPr lang="zh-TW" altLang="en-US" sz="2400" dirty="0">
                <a:latin typeface="+mj-ea"/>
                <a:ea typeface="+mj-ea"/>
              </a:rPr>
              <a:t>昏迷全癱的</a:t>
            </a:r>
            <a:r>
              <a:rPr lang="zh-TW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婦人</a:t>
            </a:r>
            <a:r>
              <a:rPr lang="zh-TW" altLang="en-US" sz="2400" dirty="0">
                <a:latin typeface="+mj-ea"/>
                <a:ea typeface="+mj-ea"/>
              </a:rPr>
              <a:t>、因關節炎而全身攣縮絞緊並已插上三</a:t>
            </a:r>
            <a:r>
              <a:rPr lang="zh-TW" altLang="en-US" sz="2400" dirty="0" smtClean="0">
                <a:latin typeface="+mj-ea"/>
                <a:ea typeface="+mj-ea"/>
              </a:rPr>
              <a:t>管</a:t>
            </a:r>
            <a:endParaRPr lang="en-US" altLang="zh-TW" sz="2400" dirty="0">
              <a:latin typeface="+mj-ea"/>
              <a:ea typeface="+mj-ea"/>
            </a:endParaRPr>
          </a:p>
          <a:p>
            <a:pPr algn="ctr">
              <a:lnSpc>
                <a:spcPts val="3120"/>
              </a:lnSpc>
            </a:pP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照顧者：菲律賓朱瓦莉</a:t>
            </a:r>
            <a:endParaRPr lang="en-US" altLang="zh-TW" sz="20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3066233" y="3485589"/>
            <a:ext cx="2805093" cy="977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  <a:spcBef>
                <a:spcPts val="1200"/>
              </a:spcBef>
            </a:pPr>
            <a:r>
              <a:rPr lang="zh-TW" altLang="en-US" sz="2400" b="1" dirty="0">
                <a:latin typeface="+mj-ea"/>
                <a:ea typeface="+mj-ea"/>
              </a:rPr>
              <a:t>昏迷躺床阿</a:t>
            </a:r>
            <a:r>
              <a:rPr lang="zh-TW" altLang="en-US" sz="2400" b="1" dirty="0" smtClean="0">
                <a:latin typeface="+mj-ea"/>
                <a:ea typeface="+mj-ea"/>
              </a:rPr>
              <a:t>嬤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</a:pPr>
            <a:r>
              <a:rPr lang="zh-TW" altLang="en-US" sz="2000" b="1" dirty="0">
                <a:solidFill>
                  <a:srgbClr val="FFC000"/>
                </a:solidFill>
                <a:latin typeface="+mj-ea"/>
                <a:ea typeface="+mj-ea"/>
              </a:rPr>
              <a:t>照顧者：印尼阿娣</a:t>
            </a:r>
            <a:endParaRPr lang="en-US" altLang="zh-TW" sz="20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74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29427 -0.0088 L 0.29427 -0.0085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27 -0.00856 L 0.53073 0.0081 L 0.6316 -0.02778 L 0.63368 -0.02778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-1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68 -0.02778 L 0.4875 0.19676 L 0.4875 0.19699 L 0.4875 0.1967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1122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5 0.19676 L 0.38142 0.33264 L 0.19601 0.46736 L 0.19601 0.46806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356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  <p:bldP spid="30" grpId="0" animBg="1"/>
      <p:bldP spid="30" grpId="1" animBg="1"/>
      <p:bldP spid="33" grpId="0" animBg="1"/>
      <p:bldP spid="35" grpId="0" animBg="1"/>
      <p:bldP spid="34" grpId="0" animBg="1"/>
      <p:bldP spid="34" grpId="1" animBg="1"/>
      <p:bldP spid="37" grpId="0" animBg="1"/>
      <p:bldP spid="36" grpId="0" animBg="1"/>
      <p:bldP spid="36" grpId="1" animBg="1"/>
      <p:bldP spid="38" grpId="0" animBg="1"/>
      <p:bldP spid="38" grpId="1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30243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zh-TW" alt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百姓黎民皆老去，</a:t>
            </a:r>
            <a:r>
              <a:rPr lang="en-US" altLang="zh-TW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zh-TW" alt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仕紳淑女亦頹老矣。</a:t>
            </a:r>
            <a:endParaRPr lang="zh-TW" altLang="en-US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924944"/>
            <a:ext cx="7128792" cy="93610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zh-TW" altLang="en-U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病痛來臨前 </a:t>
            </a:r>
            <a:r>
              <a:rPr lang="en-US" altLang="zh-TW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……</a:t>
            </a:r>
          </a:p>
        </p:txBody>
      </p:sp>
      <p:sp>
        <p:nvSpPr>
          <p:cNvPr id="2064" name="AutoShape 16" descr="data:image/jpeg;base64,/9j/4AAQSkZJRgABAQAAAQABAAD/2wCEAAkGBxQTEBQREhQVFRUSFBUXFhQUFBgWFxcVFxcYGBkYFhMYHCggGBwlHxYXITEhJSorLi4uFx8zODQsNygtLi0BCgoKDQ0OFA8PDzcZFBkrNyw3LCssLDcsLDcsLCssKysrLCsrKysrKyssLCsrKysrKysrKysrKysrKysrKysrK//AABEIAMIBAwMBIgACEQEDEQH/xAAcAAEAAQUBAQAAAAAAAAAAAAAABwEEBQYIAwL/xABCEAACAQMBBQYCBgcHBAMAAAABAgADBBESBQYhMUEHEyJRYXEygRRCcpGhsQgjUmKzweE1dIKSorLwJDNj0RVDU//EABYBAQEBAAAAAAAAAAAAAAAAAAABAv/EABYRAQEBAAAAAAAAAAAAAAAAAAABEf/aAAwDAQACEQMRAD8AnGIiAiIgIiICIiAiIgIiICIiAiIgIiICIiAiIgIiICIiAiIgIiICIiAiIgIiICIiAiIgIiICIiAiIgIiICIiAiIgIiICIiAiIgIiICIiAiIgIiICIiAiIgIiICIiAiIgIiICIiAiIgIiICIiAiIgIieN3dJSRqlRlREGWZjgAepMD2iQ3e9uOKv6mz1Ux1qVtDsfPCowUffz6TNbr9rdO7rpbm0rq9T/APMisq+ZOAG0jPE4gSVERAREQEREBERAREQEREBERAREQEREBERAREQEREBERAREQEREBNC7bbVn2S5XJFOpSdh+6GwSfPGQflN9modpW27WjZ1KF1UZPpdN6aimutyCMFgvLAyOJwOIgc0SQuxC+WltFlZGY1qXdrUVS3dnUGw2B4VbTzPDKiR6Z0F2PbrC1tjcit3n0xKbgd2aelQCQMMck+LnwHKFSJERCEREBESP9+O1CjY1vo9Oma9VeLgNoRM8gWwSW9APnAkCJzDtHtC2jVrGsLqpT4nSlI6aajoNHJvdsmTZ2X72ttC0LVcd9RbRVwMBsjKuB0yOnmDA3KIiAiIgIiICIiAiIgIiICIiAny7YGTKky3dtZAHLPEwPoXH7pmhb+dpYs6n0egqVKwxr1t4aeeIBUcSxBzjIxkeckOc99tWztO1SyD/ALtCm7E8i4L0zj5Iv4wL2h2wXoYF1tWAzlQrLkdPFqOMSatm7Q72lTqFSneIraT01AHGfnORrlSqnIxwP5Tri0tAlvTpoSRTRApPMgKACfWFX8TypVgeHWesIGc1drm0TW2vXGeFAJRXywo1HH+J2nSs5O3uq6to3rc83dzj2FZwPwAhYxU6E7D7mq+y8VTladZ0o56UlVeHsGLgegE57k+dg+0VfZz0PrW9ZsjzWp4wfvLD/DBUlREQhERASF/0gKFENbOCPpB1BlGnjRwfE3DJ8QABzj4pvnaNvf8A/HWoqKgepVbRTU5C5xks+OOAByHPIHDnOc9tbXrXdZq9w5eo3XoBkkKo6KMnA9YVYyauwBKq07gNSdaVUo9OqVwrEZRgG64wv4zSOzbcxdpVKq1O9SnSUE1abqMM2dKBGptqzgk8Rjh5zorZtklCjTo0xhKSKijyVRgQVcRKxCEREBERAREQEREBERATG7Q27b0G0Vq9KmxGoK7qpxnGcE8pkpyJtiozXNZqhLOatTUzAgkhiOIPLljHTGOkDrKpVDU9SkMpxgqQQfYjnPdFwJDnYPbMLe7q6z3feqndYOA4VW7wHOMkNgjGeA4yZFgeV0+Bw6yJe1bbVqwFtp72vTJ8QYqKJIPAkDxnl4OXU8sSUNvO629V6S6qiIzIucZYKcCctPcFiWY5LEsWPUniT8ycwNi3HW1N7TF6FNLjjXnR3gwV146e/DlmdIoQRkcQevnOSXrYGfunQfY7dF9j24Of1feUwT1C1G049AMD5QrbbkcVPrLiW90fh+1LiEWu1bvuaFWsRkUqbvjz0KW/lORa1YuzO3xOzM32mJY/iTOjO1nedbSxelhjUu0qUqeBwUFcMzN6BuA5n75zjCwkqfo/Bvpd0R8Hcpq+1r8P4a5Fcm/9H2iPol1U+sbgIfsrSRh+Lt90CV4iIQiJQmBzz20bwi5v+5Rs07QFOHI1Wwah9cYVc+amaBPqq+pmbOdTMc+eSTn5z5hU3/o+uPot0vUXCn5GmoH4g/dJXnPHY5vPSs7uqlw4p0rhFGtvhV6ZJUsfqghnGeXKdCUayuoZCGVhkMpBBHmCOYhH3ERAREQERED4qvhScE4BOAMk46AeciHeftkq0qopULRqZBGoXilHIB4haanhn9rJ9pMMtNo7NpV0KVqaVFP1XUMPxgYfc3fChtGlrpHS647yi2NaH+a+TD8DwmxyA+0bdCpsy4S82f3tOiQctTZj3L54gtnOhuHPhkY8pabv9rd9b5FfF2pOcVCEceemoq/mDC46HiW2zrta1GnWT4aqK49mAI/OW+3ts0bSg9xcOERPmSeiqvNmPQQj43h2/QsqJrXDhFHIc2dv2UXmxnL+8m01ubutcrTFIVnLCmDnTwAJJ8yRqPqxmU302rXv6rX9RXWgX7qgG+EDGdKdCcAsxHXAzymswqd+xm5ptsp0pqytTrkVCzA6nZUbUuBwGCox+6ZJy8pBfYPtNRcXFo/KtSFQHPAGmwU/MioP8pkz9xjlVwOgz/WEWe89w30S4Wlxc0aoXH7Wg4x6zl1KAAADHE6rNkMZLjHtw/Ocz73Wq29/c0EyUp1WCnlwOGA+WcfKFjGG3H7Rk8dhgcbNcN8IuKnd/ZIXP+rVICNY+X4/0nTe51kgsLZqRNNGo02AIwRqAY6uPPJJMFZy9PFPtS6lnSpLqBLhiOXH+sugwhGj9rO69a/taaW4U1KVXXpY6cqVKkK3LPEHB8pz9tbZlW2rNQrLoqIfEupW9uKkidT7ZvsKaNNsVnUkdTTTk1Vh5L0zzOB545RuqitUd0BCO7soYlmCsxK6mPFjgjJPMwseclv9Hy+/W3dv0K06o9wSp/ArIkk8dg20lewqW+AHoViT+8lTxBvv1L/hEFSdERCE07tY221rsyq1M4eqVoqf2dedTD1ChseuJuMjvtY3VvNodzTt+67qjrqMHcqzVcaVAGnHIkZJ+sYHPgErPqrSZWKMCrKSGUjBDA4II88z5hpMexuzahfbHtqy/qrk0iwqL8L+I6RVXrwwNXP35TWNzN+LjZFRrS4plqSP+sok/rKLHBPdnOnBznTyOcgjjmT+xe4ZtkUgxB0PVVSCD4Q5IBA+EjJGD0A85gN8OzgG0ubh6o7ym93cZCZ1q5DhWJ46gECjoATwhEp2tytSmlRDlaiq6nzVhkH7jKzFbkHOzLE+dnbHHvRSUhGciIgIiR92ob/vs406NCmj1aql9VTJRFBwPCpBYk56jlAkGJHHZd2h1doVKlvcU0WolPvA9LUFZQwUgoxJBGpepzx5SR4GpdqTVxsu4FvTWoWUioGGdNAg94yqebAfzPHGJzMPw9Bn8Os6w3rt3q2NzRpLqqVbesiLkDLPTZRknkOM5l2puxeWylq9tWpqM5YplQB1LrlceuYWOltz7GlQsaFOgdVPu1YMM+LUNRbBPDJOcdOU0W+2DdXu2lq3tFnsqDlaVIHKAhVwzqwGtSW4nrgDiAZuu4KFdl2YPMW1L/aJnsQiMO3axp//AB1F8hDRrqKaDA1B1IZVX0A1f4TIJk/duWxRVsBc6mDWrAhc+ErUZUOR58sH3kI2uxa1S2rXaITSt2RXbyLnAwOuOGfLUIVl9w7trW/tarL4LjVTDEgAqzd2zA5+qwGf6idGFqYVdQy2kcBnlIg7JNj0L6yubavhzTrLUpoTxp6k0l1PQE5BHLK8RJYsdlNRVEpY0ogUaiTyHmYRcWtLwuWU6c5C8c9eU5u37uhU2nduq6R3xUA/+MCmfvKE/OdG7VvqlC2rV3KjukZ/TCqSfyE5fsqb3d0iZzVuawyQMkvUbxNg+5PsIWLQH2+eZPvZrtXv9lJk8aL90w+yPCfmpX8Zp3apuD9GT6bbgCjTFNKidQOCI488+EH1OfOV7D7gtUurYH40SqAf3GKk/wCtfwgTBQNMso0NnI4nl+cv6VEKSfOeijhPmqSAcDJwcD16QjlXbu1a/wBNu3NaoHetVVyrsupUdlVTg8VA4ATDR3jN4n+JiWbPPUeJJ9ckxCkkLsP2r3W0jSYgLc0mUetRCHX8O8++R7L3YVc07u3qKcFLii2faopP4CB1zEoDKwhKYlZ43VytNGqOQqIpZmPIKBkkwOdO2OyFLbFYjlWSlVx0BK6D95pk/OaXoONWOGcZ6Z54zMrvXtxr28rXTZAqN4FP1aajSi46cBkjzJkhbl9nzXOxK5qALVuHFa1J6d2hCE+QfU4+ywMKx/YfvB3N6bR2Pd3Q8IPIVlGR7FlyPXCyY99v7NvP7tW/htOWUq1KNTWuUq0XyPNaiHkfYidP7z3PebIuKnLvLKo2PtUif5wV67if2VYf3K1/gpEbi/2VYf3K1/gpEIzhmEbee0+lGza4QV8hRS1YOSMgZ5Fj5ZmO7T9u1rTZ7vbqxq1GFNWRdRp6gfHjByRjh6kSKdg7u1aG0revd0ri8Z1W5AtkZv1jeNTWq1giHBySA3MD2gZDeXtS2hb3lzbqtFVpVnVA9MswQHwkkMM5GG4j60j3b23a95V765cO+NIIREwoJIUBAMgZPPJ9ZvW+Gyrzad+tddm16FMlaRZlC1GGcd5UBOkYHl0HM8MbB2S7p2lawqm4oBq/eVaFYuPEmMeFCfg4EcRg5hWP7JNiPZk7Tu6iUKFWgBTDOoNQVNLqxHQYXIHM55cOMz0aquodSGVgCCOIIPUGapY9mmzqahTQ73BGDWd6hGOQGTgD0E21FAAAAAAwAOAHyhGM29tmlZ0/pFw2mllULYJ0ljhTgccEnHD06ZIh3ePeTbCGpeW9131kajBKtGhTakq5+F1enqGORYkjP1s8ti3/ABW2ntJNjUmFOlRUV69Q8TyGAo5EgOMA8y2eSz57VadO02bZ7NpOaVJ61KnUY5yKC51Oz4xnVpJzz8oG9bkbaF5YULkJ3etSCnRTTY0zpPVcocemJm2bA8pabFo0Ut6aW+nuUQLT0EFdIGBgjgZpfbLWvEsddq2ml4ludI/Wd2wxkN9VeeojiMg5GDA0ffzfCttW5GzbFdVI1MDGM12TJ1Fj8NMYJHtk9BN0pbFGzN3K9G5KuRSrF9Pwl6pIVQTzwWVc9cS27Ddj0BYC7Cqa9R6qO54sqq5ARf2QVCsfPPtNs7Qtji72bcUS5TwioGxnjSIqDI6g6MQIr/R/sdV7cV+P6q3FP0JquG/Duv8AVJ2kH9hu8lrbpcUriolF6jo6vVdUVl0hdAZj8QOTj970k2UqquoZSGVhkMpBBHmCOYgRR287fdKdGyTglcM9RgfiFNlxTHzIJ+XmZ49he62A20aqnLZp0Af2eGuoB6nwg+jdDNC3r2GbLaXd3vfVaLVO87wEB61JiGcq3LXxweXHyyDOjd3rihUtaL2unuDTXuwowAoGAunpjGMekDV+2d8bGr46tQB9u/pn+Uj/ALAkBv67HmLbA9jUXP8AtElHtLtadTZV2tYlUWnr1KMkNTIdcD7SgexMgrs13mTZ9939UMabUnpuEGSMlWDAEjOCn3Ewrp2aJ2x7wPabPxSYpUuHFIMPiVcFnI8jpGM9NXniZ/dfeu2v1drVmcUmCsWRk4kZ+sBnhIp/SBuSbq1p54LRqNjjjLOASD1+EQjStyt06u0LjuaWERADUqkZWmvIcOrHoPQ+Ulu37FrILhqtwx6tqVePoAvCal2K71ULVq9G4qrSWrpdWcAJqA0nNXPh4Y4EY9fOatm7Zt7gE29elWC8zSqLUx76ScQqNdodiFAgmhdVUboKio6/6Qp/EyG9p2FShWqUKo01KTlWAPJh1B8jwIPkROvZBXblu46XX09VHdVEpo7ZH/dGpRleZyoXj6QJN7Ot4xe2FKqSO8QCnWHlUUDJx0DDDD7U2ic1dl29K2N4WrO60Kq6agVdY1DijEZyMceIBPHljiOgdm7w2twoahcUagPLTUUn2K5yD6GEZNjIC7Ve0E3bNZ2zf9OhxUcf/cynkP8Axgjh+1jPLnvfbTvELex7hXdKt1lVKY/7a47zUx5AhgOHHj7yFN1NlUbm5SlcXFO3pkjUznTqXjlUfGkNyA1Y5nqMENo7J9x/ptYXNdf+motwB5Vqg+qPNQef+Xzk87V2hTtrepXqnTTooWb2UcgOp6Ae0+tm21OlSSnQVVpIoCKmNIUeWJFfb7tl1ShZqCEqZqu2R4tB0qmOfAnUfXTz4wIludd3dvoXD3dw5VPJq1QkDPkNXP0nTW9lAJsm6pjklnVUey0iB+UjXsP3SD52lVAOlmS3Hkwyr1D7ZKjy8XpJO31/s28/u1b+G0K+dxf7KsP7la/wUiNxf7KsP7la/wAFIhGT2heCkuognJAwP6zyfaqKVDahqUEHGRxHLIl3XohlKnkZhauzwCRAv12tSJA1cScfC3/qYDd/d5Rd1r1KtdBUquTQFQ9y5IA1GmcjPXhiXws8S6tXZF0jGOnoYGWiWVNqmOBVvcYMvBygaHe7o2z7SqVHGh6uHFRCVYtgDwuD4Tw5jym0bRuDRSmqprBITNRsnOMDVnix4cTK7foqUBPxA8PPHUSyr3AegEbJYEYPt1z+EDM2NuETSFReJJFNdK5Pp/OWW39oClTIADM4ICkZGORJHUceXrL3Z7k01Lc8cfXHDPzlL6yWopDAZwcHqD5iBg9yti0qFJ6lNFQ121OEUKuQSBhRwEzu0Kmmk7cOCtjPLOOAMwez6zUH7t86cnI549VmS2ugqW5KnI4MPXBgaBsTcGhVc1RRoqFP1qYZc88Cn8PCSXa0AiKgCgKAAFUKox5KOQ9Jit2+AdfUH+R/ITNwNJ3udbs/Re7SomrHiUMS37pPw+4mzbA2cLe3p0AFARcYUYA64AHvz6zDbX2WtNlKAgHJ58j5DyxM1si6Lp4viXgfXyP/ADylDbtLVbVkIUhqbAhgCCCOIIPpIu2XudRNUClQpluY1AMOHmGyJKG3VzQYeen/AHCYvduhiox/cx+IkGR2Ha1KdMpUFMAHwikoUY9VAA+6Y/ee5UPTV6FKrp8YNVQ2k5+rkeE8Oc2OYTeO11BX8sg/PiP5wNRu926V9WL/AESgDnLNo0/52HxH5TZ91N20tNeijQp68ZNFNLNjPxN1HGfW77KjMp4FsYP8psEBNa36pUqtsbaqqvrKnSQeAB+IEciCOfObITNV2qe8qlunIew/4YGkbN3Jt/HTS2WoagA8ZZyuM8UZm8B48/aZPZ3ZHbq6VGRcowYBnqPxBzxGcGbpsHZwH608+S+3UzNwMXtlrfCi4RX45UPTD4I6jI4c/wAZGe3NyLGvVZqNGpSLnlTfwk9cUsEL7CSlte07ymQAMjiM/jia5aO1NtS8D1Hn6GA3D3USyDaKdVNQwS9dmB49KPBVPrjMwvarumt5WovrNNkQrqADBl1ZxjI4jjxz9bkZItpcB11D7uoPkZjd4LLUocc15/Z/p/7gRHZdlVwy6qNzUC5OMYXr5d4Pym4bC3Oubezu6Vxd1atOtQdQjnVoJUgspZjjh0BxNg2HcFG0H4XP3Ny/pM5tEZo1B+435QLTdu07qytqQJIpW9FATzIWmq5P3SkvNnj9TT+wn+0RAuJ8PSBn3EDz7keU+Woie0QPKnTwZ6xECy2lb6gD5ZmO7iZuryPrLTuoF3SOVB9BPufNMYAE+VqZOIFrtWkCmSOIIwZa06uKJTryHsTky/vKecGWvdQGyaGMt8sfcf8AnzmTljSXko4Z5y9UQPG8oh0I+Y9xMTZ5RwR7H2mdmOqUeJ94HrtJhoK9Tj88y12VSw5Pp/MT0ZM85dWlPAPrAuJ53FIMpU8p6RA17uZ6BnH1m/zGXhpSndQLNwx5kn3JM+Bby/7qfdKj4hAvaaYAA5AYn1EQExm0rAHLqOPUefrMnKQMDZVDTbPQ8xM4CGHmCJjq9DDET7pOQhHny+fOBjKlHDHHQnH38Jnbg5pN6ofymPWhk485k6y+Aj90/lA+bQfq0+yv5Ss+qA8K+w/KUgekREBERAREQKNPPRPTErAos+XTqOc+4geL8Z86J7kSmIHnSTjPaUAlYCeLrxntPnEDy0T2UcJTEqIFYiIHkaU+NEuJTEDx0T7prPrEqIFYiICInywgW9VcmfGiXOmNMD4oU+s9X5H2lVEoYBOQ9hEqIgViIgIiICIiAiIgIiICIiAiIgIiICIiAiIgIiICIiAiIgIMRApERArKRECs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66" name="AutoShape 18" descr="data:image/jpeg;base64,/9j/4AAQSkZJRgABAQAAAQABAAD/2wCEAAkGBxQTEBQREhQVFRUSFBUXFhQUFBgWFxcVFxcYGBkYFhMYHCggGBwlHxYXITEhJSorLi4uFx8zODQsNygtLi0BCgoKDQ0OFA8PDzcZFBkrNyw3LCssLDcsLDcsLCssKysrLCsrKysrKyssLCsrKysrKysrKysrKysrKysrKysrK//AABEIAMIBAwMBIgACEQEDEQH/xAAcAAEAAQUBAQAAAAAAAAAAAAAABwEEBQYIAwL/xABCEAACAQMBBQYCBgcHBAMAAAABAgADBBESBQYhMUEHEyJRYXEygRRCcpGhsQgjUmKzweE1dIKSorLwJDNj0RVDU//EABYBAQEBAAAAAAAAAAAAAAAAAAABAv/EABYRAQEBAAAAAAAAAAAAAAAAAAABEf/aAAwDAQACEQMRAD8AnGIiAiIgIiICIiAiIgIiICIiAiIgIiICIiAiIgIiICIiAiIgIiICIiAiIgIiICIiAiIgIiICIiAiIgIiICIiAiIgIiICIiAiIgIiICIiAiIgIiICIiAiIgIiICIiAiIgIiICIiAiIgIiICIiAiIgIieN3dJSRqlRlREGWZjgAepMD2iQ3e9uOKv6mz1Ux1qVtDsfPCowUffz6TNbr9rdO7rpbm0rq9T/APMisq+ZOAG0jPE4gSVERAREQEREBERAREQEREBERAREQEREBERAREQEREBERAREQEREBNC7bbVn2S5XJFOpSdh+6GwSfPGQflN9modpW27WjZ1KF1UZPpdN6aimutyCMFgvLAyOJwOIgc0SQuxC+WltFlZGY1qXdrUVS3dnUGw2B4VbTzPDKiR6Z0F2PbrC1tjcit3n0xKbgd2aelQCQMMck+LnwHKFSJERCEREBESP9+O1CjY1vo9Oma9VeLgNoRM8gWwSW9APnAkCJzDtHtC2jVrGsLqpT4nSlI6aajoNHJvdsmTZ2X72ttC0LVcd9RbRVwMBsjKuB0yOnmDA3KIiAiIgIiICIiAiIgIiICIiAny7YGTKky3dtZAHLPEwPoXH7pmhb+dpYs6n0egqVKwxr1t4aeeIBUcSxBzjIxkeckOc99tWztO1SyD/ALtCm7E8i4L0zj5Iv4wL2h2wXoYF1tWAzlQrLkdPFqOMSatm7Q72lTqFSneIraT01AHGfnORrlSqnIxwP5Tri0tAlvTpoSRTRApPMgKACfWFX8TypVgeHWesIGc1drm0TW2vXGeFAJRXywo1HH+J2nSs5O3uq6to3rc83dzj2FZwPwAhYxU6E7D7mq+y8VTladZ0o56UlVeHsGLgegE57k+dg+0VfZz0PrW9ZsjzWp4wfvLD/DBUlREQhERASF/0gKFENbOCPpB1BlGnjRwfE3DJ8QABzj4pvnaNvf8A/HWoqKgepVbRTU5C5xks+OOAByHPIHDnOc9tbXrXdZq9w5eo3XoBkkKo6KMnA9YVYyauwBKq07gNSdaVUo9OqVwrEZRgG64wv4zSOzbcxdpVKq1O9SnSUE1abqMM2dKBGptqzgk8Rjh5zorZtklCjTo0xhKSKijyVRgQVcRKxCEREBERAREQEREBERATG7Q27b0G0Vq9KmxGoK7qpxnGcE8pkpyJtiozXNZqhLOatTUzAgkhiOIPLljHTGOkDrKpVDU9SkMpxgqQQfYjnPdFwJDnYPbMLe7q6z3feqndYOA4VW7wHOMkNgjGeA4yZFgeV0+Bw6yJe1bbVqwFtp72vTJ8QYqKJIPAkDxnl4OXU8sSUNvO629V6S6qiIzIucZYKcCctPcFiWY5LEsWPUniT8ycwNi3HW1N7TF6FNLjjXnR3gwV146e/DlmdIoQRkcQevnOSXrYGfunQfY7dF9j24Of1feUwT1C1G049AMD5QrbbkcVPrLiW90fh+1LiEWu1bvuaFWsRkUqbvjz0KW/lORa1YuzO3xOzM32mJY/iTOjO1nedbSxelhjUu0qUqeBwUFcMzN6BuA5n75zjCwkqfo/Bvpd0R8Hcpq+1r8P4a5Fcm/9H2iPol1U+sbgIfsrSRh+Lt90CV4iIQiJQmBzz20bwi5v+5Rs07QFOHI1Wwah9cYVc+amaBPqq+pmbOdTMc+eSTn5z5hU3/o+uPot0vUXCn5GmoH4g/dJXnPHY5vPSs7uqlw4p0rhFGtvhV6ZJUsfqghnGeXKdCUayuoZCGVhkMpBBHmCOYhH3ERAREQERED4qvhScE4BOAMk46AeciHeftkq0qopULRqZBGoXilHIB4haanhn9rJ9pMMtNo7NpV0KVqaVFP1XUMPxgYfc3fChtGlrpHS647yi2NaH+a+TD8DwmxyA+0bdCpsy4S82f3tOiQctTZj3L54gtnOhuHPhkY8pabv9rd9b5FfF2pOcVCEceemoq/mDC46HiW2zrta1GnWT4aqK49mAI/OW+3ts0bSg9xcOERPmSeiqvNmPQQj43h2/QsqJrXDhFHIc2dv2UXmxnL+8m01ubutcrTFIVnLCmDnTwAJJ8yRqPqxmU302rXv6rX9RXWgX7qgG+EDGdKdCcAsxHXAzymswqd+xm5ptsp0pqytTrkVCzA6nZUbUuBwGCox+6ZJy8pBfYPtNRcXFo/KtSFQHPAGmwU/MioP8pkz9xjlVwOgz/WEWe89w30S4Wlxc0aoXH7Wg4x6zl1KAAADHE6rNkMZLjHtw/Ocz73Wq29/c0EyUp1WCnlwOGA+WcfKFjGG3H7Rk8dhgcbNcN8IuKnd/ZIXP+rVICNY+X4/0nTe51kgsLZqRNNGo02AIwRqAY6uPPJJMFZy9PFPtS6lnSpLqBLhiOXH+sugwhGj9rO69a/taaW4U1KVXXpY6cqVKkK3LPEHB8pz9tbZlW2rNQrLoqIfEupW9uKkidT7ZvsKaNNsVnUkdTTTk1Vh5L0zzOB545RuqitUd0BCO7soYlmCsxK6mPFjgjJPMwseclv9Hy+/W3dv0K06o9wSp/ArIkk8dg20lewqW+AHoViT+8lTxBvv1L/hEFSdERCE07tY221rsyq1M4eqVoqf2dedTD1ChseuJuMjvtY3VvNodzTt+67qjrqMHcqzVcaVAGnHIkZJ+sYHPgErPqrSZWKMCrKSGUjBDA4II88z5hpMexuzahfbHtqy/qrk0iwqL8L+I6RVXrwwNXP35TWNzN+LjZFRrS4plqSP+sok/rKLHBPdnOnBznTyOcgjjmT+xe4ZtkUgxB0PVVSCD4Q5IBA+EjJGD0A85gN8OzgG0ubh6o7ym93cZCZ1q5DhWJ46gECjoATwhEp2tytSmlRDlaiq6nzVhkH7jKzFbkHOzLE+dnbHHvRSUhGciIgIiR92ob/vs406NCmj1aql9VTJRFBwPCpBYk56jlAkGJHHZd2h1doVKlvcU0WolPvA9LUFZQwUgoxJBGpepzx5SR4GpdqTVxsu4FvTWoWUioGGdNAg94yqebAfzPHGJzMPw9Bn8Os6w3rt3q2NzRpLqqVbesiLkDLPTZRknkOM5l2puxeWylq9tWpqM5YplQB1LrlceuYWOltz7GlQsaFOgdVPu1YMM+LUNRbBPDJOcdOU0W+2DdXu2lq3tFnsqDlaVIHKAhVwzqwGtSW4nrgDiAZuu4KFdl2YPMW1L/aJnsQiMO3axp//AB1F8hDRrqKaDA1B1IZVX0A1f4TIJk/duWxRVsBc6mDWrAhc+ErUZUOR58sH3kI2uxa1S2rXaITSt2RXbyLnAwOuOGfLUIVl9w7trW/tarL4LjVTDEgAqzd2zA5+qwGf6idGFqYVdQy2kcBnlIg7JNj0L6yubavhzTrLUpoTxp6k0l1PQE5BHLK8RJYsdlNRVEpY0ogUaiTyHmYRcWtLwuWU6c5C8c9eU5u37uhU2nduq6R3xUA/+MCmfvKE/OdG7VvqlC2rV3KjukZ/TCqSfyE5fsqb3d0iZzVuawyQMkvUbxNg+5PsIWLQH2+eZPvZrtXv9lJk8aL90w+yPCfmpX8Zp3apuD9GT6bbgCjTFNKidQOCI488+EH1OfOV7D7gtUurYH40SqAf3GKk/wCtfwgTBQNMso0NnI4nl+cv6VEKSfOeijhPmqSAcDJwcD16QjlXbu1a/wBNu3NaoHetVVyrsupUdlVTg8VA4ATDR3jN4n+JiWbPPUeJJ9ckxCkkLsP2r3W0jSYgLc0mUetRCHX8O8++R7L3YVc07u3qKcFLii2faopP4CB1zEoDKwhKYlZ43VytNGqOQqIpZmPIKBkkwOdO2OyFLbFYjlWSlVx0BK6D95pk/OaXoONWOGcZ6Z54zMrvXtxr28rXTZAqN4FP1aajSi46cBkjzJkhbl9nzXOxK5qALVuHFa1J6d2hCE+QfU4+ywMKx/YfvB3N6bR2Pd3Q8IPIVlGR7FlyPXCyY99v7NvP7tW/htOWUq1KNTWuUq0XyPNaiHkfYidP7z3PebIuKnLvLKo2PtUif5wV67if2VYf3K1/gpEbi/2VYf3K1/gpEIzhmEbee0+lGza4QV8hRS1YOSMgZ5Fj5ZmO7T9u1rTZ7vbqxq1GFNWRdRp6gfHjByRjh6kSKdg7u1aG0revd0ri8Z1W5AtkZv1jeNTWq1giHBySA3MD2gZDeXtS2hb3lzbqtFVpVnVA9MswQHwkkMM5GG4j60j3b23a95V765cO+NIIREwoJIUBAMgZPPJ9ZvW+Gyrzad+tddm16FMlaRZlC1GGcd5UBOkYHl0HM8MbB2S7p2lawqm4oBq/eVaFYuPEmMeFCfg4EcRg5hWP7JNiPZk7Tu6iUKFWgBTDOoNQVNLqxHQYXIHM55cOMz0aquodSGVgCCOIIPUGapY9mmzqahTQ73BGDWd6hGOQGTgD0E21FAAAAAAwAOAHyhGM29tmlZ0/pFw2mllULYJ0ljhTgccEnHD06ZIh3ePeTbCGpeW9131kajBKtGhTakq5+F1enqGORYkjP1s8ti3/ABW2ntJNjUmFOlRUV69Q8TyGAo5EgOMA8y2eSz57VadO02bZ7NpOaVJ61KnUY5yKC51Oz4xnVpJzz8oG9bkbaF5YULkJ3etSCnRTTY0zpPVcocemJm2bA8pabFo0Ut6aW+nuUQLT0EFdIGBgjgZpfbLWvEsddq2ml4ludI/Wd2wxkN9VeeojiMg5GDA0ffzfCttW5GzbFdVI1MDGM12TJ1Fj8NMYJHtk9BN0pbFGzN3K9G5KuRSrF9Pwl6pIVQTzwWVc9cS27Ddj0BYC7Cqa9R6qO54sqq5ARf2QVCsfPPtNs7Qtji72bcUS5TwioGxnjSIqDI6g6MQIr/R/sdV7cV+P6q3FP0JquG/Duv8AVJ2kH9hu8lrbpcUriolF6jo6vVdUVl0hdAZj8QOTj970k2UqquoZSGVhkMpBBHmCOYgRR287fdKdGyTglcM9RgfiFNlxTHzIJ+XmZ49he62A20aqnLZp0Af2eGuoB6nwg+jdDNC3r2GbLaXd3vfVaLVO87wEB61JiGcq3LXxweXHyyDOjd3rihUtaL2unuDTXuwowAoGAunpjGMekDV+2d8bGr46tQB9u/pn+Uj/ALAkBv67HmLbA9jUXP8AtElHtLtadTZV2tYlUWnr1KMkNTIdcD7SgexMgrs13mTZ9939UMabUnpuEGSMlWDAEjOCn3Ewrp2aJ2x7wPabPxSYpUuHFIMPiVcFnI8jpGM9NXniZ/dfeu2v1drVmcUmCsWRk4kZ+sBnhIp/SBuSbq1p54LRqNjjjLOASD1+EQjStyt06u0LjuaWERADUqkZWmvIcOrHoPQ+Ulu37FrILhqtwx6tqVePoAvCal2K71ULVq9G4qrSWrpdWcAJqA0nNXPh4Y4EY9fOatm7Zt7gE29elWC8zSqLUx76ScQqNdodiFAgmhdVUboKio6/6Qp/EyG9p2FShWqUKo01KTlWAPJh1B8jwIPkROvZBXblu46XX09VHdVEpo7ZH/dGpRleZyoXj6QJN7Ot4xe2FKqSO8QCnWHlUUDJx0DDDD7U2ic1dl29K2N4WrO60Kq6agVdY1DijEZyMceIBPHljiOgdm7w2twoahcUagPLTUUn2K5yD6GEZNjIC7Ve0E3bNZ2zf9OhxUcf/cynkP8Axgjh+1jPLnvfbTvELex7hXdKt1lVKY/7a47zUx5AhgOHHj7yFN1NlUbm5SlcXFO3pkjUznTqXjlUfGkNyA1Y5nqMENo7J9x/ptYXNdf+motwB5Vqg+qPNQef+Xzk87V2hTtrepXqnTTooWb2UcgOp6Ae0+tm21OlSSnQVVpIoCKmNIUeWJFfb7tl1ShZqCEqZqu2R4tB0qmOfAnUfXTz4wIludd3dvoXD3dw5VPJq1QkDPkNXP0nTW9lAJsm6pjklnVUey0iB+UjXsP3SD52lVAOlmS3Hkwyr1D7ZKjy8XpJO31/s28/u1b+G0K+dxf7KsP7la/wUiNxf7KsP7la/wAFIhGT2heCkuognJAwP6zyfaqKVDahqUEHGRxHLIl3XohlKnkZhauzwCRAv12tSJA1cScfC3/qYDd/d5Rd1r1KtdBUquTQFQ9y5IA1GmcjPXhiXws8S6tXZF0jGOnoYGWiWVNqmOBVvcYMvBygaHe7o2z7SqVHGh6uHFRCVYtgDwuD4Tw5jym0bRuDRSmqprBITNRsnOMDVnix4cTK7foqUBPxA8PPHUSyr3AegEbJYEYPt1z+EDM2NuETSFReJJFNdK5Pp/OWW39oClTIADM4ICkZGORJHUceXrL3Z7k01Lc8cfXHDPzlL6yWopDAZwcHqD5iBg9yti0qFJ6lNFQ121OEUKuQSBhRwEzu0Kmmk7cOCtjPLOOAMwez6zUH7t86cnI549VmS2ugqW5KnI4MPXBgaBsTcGhVc1RRoqFP1qYZc88Cn8PCSXa0AiKgCgKAAFUKox5KOQ9Jit2+AdfUH+R/ITNwNJ3udbs/Re7SomrHiUMS37pPw+4mzbA2cLe3p0AFARcYUYA64AHvz6zDbX2WtNlKAgHJ58j5DyxM1si6Lp4viXgfXyP/ADylDbtLVbVkIUhqbAhgCCCOIIPpIu2XudRNUClQpluY1AMOHmGyJKG3VzQYeen/AHCYvduhiox/cx+IkGR2Ha1KdMpUFMAHwikoUY9VAA+6Y/ee5UPTV6FKrp8YNVQ2k5+rkeE8Oc2OYTeO11BX8sg/PiP5wNRu926V9WL/AESgDnLNo0/52HxH5TZ91N20tNeijQp68ZNFNLNjPxN1HGfW77KjMp4FsYP8psEBNa36pUqtsbaqqvrKnSQeAB+IEciCOfObITNV2qe8qlunIew/4YGkbN3Jt/HTS2WoagA8ZZyuM8UZm8B48/aZPZ3ZHbq6VGRcowYBnqPxBzxGcGbpsHZwH608+S+3UzNwMXtlrfCi4RX45UPTD4I6jI4c/wAZGe3NyLGvVZqNGpSLnlTfwk9cUsEL7CSlte07ymQAMjiM/jia5aO1NtS8D1Hn6GA3D3USyDaKdVNQwS9dmB49KPBVPrjMwvarumt5WovrNNkQrqADBl1ZxjI4jjxz9bkZItpcB11D7uoPkZjd4LLUocc15/Z/p/7gRHZdlVwy6qNzUC5OMYXr5d4Pym4bC3Oubezu6Vxd1atOtQdQjnVoJUgspZjjh0BxNg2HcFG0H4XP3Ny/pM5tEZo1B+435QLTdu07qytqQJIpW9FATzIWmq5P3SkvNnj9TT+wn+0RAuJ8PSBn3EDz7keU+Woie0QPKnTwZ6xECy2lb6gD5ZmO7iZuryPrLTuoF3SOVB9BPufNMYAE+VqZOIFrtWkCmSOIIwZa06uKJTryHsTky/vKecGWvdQGyaGMt8sfcf8AnzmTljSXko4Z5y9UQPG8oh0I+Y9xMTZ5RwR7H2mdmOqUeJ94HrtJhoK9Tj88y12VSw5Pp/MT0ZM85dWlPAPrAuJ53FIMpU8p6RA17uZ6BnH1m/zGXhpSndQLNwx5kn3JM+Bby/7qfdKj4hAvaaYAA5AYn1EQExm0rAHLqOPUefrMnKQMDZVDTbPQ8xM4CGHmCJjq9DDET7pOQhHny+fOBjKlHDHHQnH38Jnbg5pN6ofymPWhk485k6y+Aj90/lA+bQfq0+yv5Ss+qA8K+w/KUgekREBERAREQKNPPRPTErAos+XTqOc+4geL8Z86J7kSmIHnSTjPaUAlYCeLrxntPnEDy0T2UcJTEqIFYiIHkaU+NEuJTEDx0T7prPrEqIFYiICInywgW9VcmfGiXOmNMD4oU+s9X5H2lVEoYBOQ9hEqIgViIgIiICIiAiIgIiICIiAiIgIiICIiAiIgIiICIiAiIgIMRApERArKRECs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70" name="Picture 22" descr="https://encrypted-tbn3.gstatic.com/images?q=tbn:ANd9GcTdJRWWqNoiCrZ1gjxiUvwcc_PU86PG3mPPv08k6jufSubq-Jm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362"/>
          <a:stretch/>
        </p:blipFill>
        <p:spPr bwMode="auto">
          <a:xfrm>
            <a:off x="514596" y="3635613"/>
            <a:ext cx="8186815" cy="32223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0192" y="692696"/>
            <a:ext cx="8229600" cy="3384376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2400"/>
              </a:spcBef>
            </a:pPr>
            <a:r>
              <a:rPr lang="zh-TW" altLang="en-US" sz="2800" b="1" dirty="0" smtClean="0">
                <a:latin typeface="+mj-ea"/>
                <a:ea typeface="+mj-ea"/>
              </a:rPr>
              <a:t>他們各自眼梢發光，笑得用力。彼時，還無有鼻管、無有切口，彷彿只一回神，床上雙眼翳暗呼吸濃濁的人們，就可以回去</a:t>
            </a:r>
            <a:r>
              <a:rPr lang="en-US" altLang="zh-TW" sz="2800" b="1" dirty="0" smtClean="0">
                <a:latin typeface="+mj-ea"/>
                <a:ea typeface="+mj-ea"/>
              </a:rPr>
              <a:t>…</a:t>
            </a:r>
          </a:p>
          <a:p>
            <a:pPr>
              <a:lnSpc>
                <a:spcPts val="3600"/>
              </a:lnSpc>
              <a:spcBef>
                <a:spcPts val="2400"/>
              </a:spcBef>
            </a:pPr>
            <a:r>
              <a:rPr lang="zh-TW" altLang="en-US" sz="2800" b="1" dirty="0" smtClean="0">
                <a:latin typeface="+mj-ea"/>
                <a:ea typeface="+mj-ea"/>
              </a:rPr>
              <a:t>回到少年勃發的炯炯英氣，回到女孩的巧笑倩兮，回到愛，悲傷，勞苦或歡喜</a:t>
            </a:r>
            <a:r>
              <a:rPr lang="en-US" altLang="zh-TW" sz="2800" b="1" dirty="0" smtClean="0">
                <a:latin typeface="+mj-ea"/>
                <a:ea typeface="+mj-ea"/>
              </a:rPr>
              <a:t>…</a:t>
            </a:r>
          </a:p>
          <a:p>
            <a:pPr>
              <a:spcBef>
                <a:spcPts val="2400"/>
              </a:spcBef>
            </a:pPr>
            <a:r>
              <a:rPr lang="zh-TW" altLang="en-US" sz="2800" b="1" dirty="0" smtClean="0">
                <a:latin typeface="+mj-ea"/>
                <a:ea typeface="+mj-ea"/>
              </a:rPr>
              <a:t>回去、回去再回去，如時鐘倒走，分秒退行</a:t>
            </a:r>
            <a:r>
              <a:rPr lang="en-US" altLang="zh-TW" sz="2800" b="1" dirty="0" smtClean="0">
                <a:latin typeface="+mj-ea"/>
                <a:ea typeface="+mj-ea"/>
              </a:rPr>
              <a:t>…</a:t>
            </a:r>
          </a:p>
          <a:p>
            <a:pPr>
              <a:spcBef>
                <a:spcPts val="1200"/>
              </a:spcBef>
              <a:buNone/>
            </a:pPr>
            <a:endParaRPr lang="en-US" altLang="zh-TW" sz="2400" dirty="0" smtClean="0">
              <a:latin typeface="+mj-ea"/>
              <a:ea typeface="+mj-ea"/>
            </a:endParaRPr>
          </a:p>
        </p:txBody>
      </p:sp>
      <p:sp>
        <p:nvSpPr>
          <p:cNvPr id="2060" name="AutoShape 12" descr="data:image/jpeg;base64,/9j/4AAQSkZJRgABAQAAAQABAAD/2wCEAAkGBxQQEhUUEhQUFRUVFBQUFBQUFBQQFBQQFBQWFhQUFRQYHCggGBolHBQUITEhJSkrLi4uFx8zODMsNygtLisBCgoKDg0OFBAQFywcHBwsLCwsLCwsLCwsLCwsLCwsLCwsLCwsLCwsLCwsLCwrLCwsLCwsLDcsLCw3Nyw3NyssN//AABEIAMABBgMBIgACEQEDEQH/xAAbAAACAwEBAQAAAAAAAAAAAAABAgADBQQGB//EADkQAAIBAgQDBAcIAQUBAAAAAAABAgMRBBIhMQVBUWFxgZEGEyIyQqGxFBUjUmLB0fBTFjOCkuFy/8QAGQEAAwEBAQAAAAAAAAAAAAAAAAECAwQF/8QAJREBAAIBAwUAAwEBAQAAAAAAAAECEQMhUQQSExQxQVJhMmIF/9oADAMBAAIRAxEAPwD0iOynscdLVnZA5qKl0U2WxkU0x0bBamVYmN0x0BomRDiwbs0bCMWmrPxNmGpFFLEQZEsWlzYhGvh46LuX0MyutDYor2V3L6FU+iThIQtIMpaLiqaAAQBAAkBYNgCAsG5AAWAxgSApI0I0WAZSVaIwyiAFFYkolrQjQBUBoawGAI0QNggTzWGR2Iow0dDrp0zmpGzSQgy1BUEFIsIEhBBx1VaRp0JaI4MStUdeFloZxtKnWpBK0FlxJJW2Nelsu5fQxmbFH3V3L6F0+lY5CELSgjHAwKSZSWsNYiiEFuVojQyQCgVolhxWLAgqIyWIGDKQLABEsIy0SQxBbAYSNAcqpIUdoQYgGQliCDyTm1s7A+2TXxBK50Tzpy6IwuXEaltJfJPUzsBx3EzqyhJwtHfTc6oxOHCU7VZPz8xRe0fk8Q3PvCfZ5FlPHSb2RwtFtGIovbksQ7pVr7nXhJHDBHbhlqaVyTtTDYWI5rDOQaNaj7q7l9DJexrUPdj3I00/yUrIhkgxBMtIACQZgQJAIjRBiDyMFAFoAyCSBIYGUBBRRrCsSgFaGAxwnCsgZIAHBWVFjK2AgCEIBvKRRfSgVwR000cDUPsyZl0MM/WztyN2KOHAx/FqCmsKiVGVp2aaOuhT6HeoroWYWOgRSApo4Z8zshSS2HiiyKNa1RJVEawRrFxBK5x0NfDL2Y9yM3IamHdku4qv1Nlgk0PcSUikwBCEKNCEIAQAQAAYBxWx5KYKgXDJCtBkgIyIglFaAOytjhMkmAaQoZOAkVyRYyphBlIQgB5qmjqpoopo6qS0OKGy2mjiwS/FqeB3QRx4DWtU8AwTvRbhvdFcbD4b3fEuPpOiC0GAgmkAYj2AghJSZHbTWi7jPk2lfQixklZLuKqzmWncFiuKlza8ixFmJCEAIAhyY3Gqn2y6fyTa0VjMnETM4h1kuY33vL8q+YfveX5UY+zp8tPDfhsXFZlPi0vyoD4s/wAq8x+zp8lOjfhqtitmZ96P8v7Fc+M/p+YvY0+R4L8NZEMj77/R8wPjn6H5h7Olyfhvw12xJGPLjtvgfmI+Or/HLzD2tL9i8F+Gu2Qxnx5f45eaFfpCv8cvND9nS/Y/DfhtSZVNmM/SKP8Ajn8ip+ksF8E/kP2dP9h4b8Nwhh/6kh+WXnEgezp/sPBfhXBHTBFUC+KMoNbFHBwxfjVfA0EcPDF+NV7wLlqSHwkG0ra9wjMuvxKanGNP3YPNUVruS+GN+m5UYjeSbkppOzlG/S+wsK0W7X16PRixw/rneVnm62at08Ohw4mkqdld5L+y+anveL5K3Ivu4JroaKuU4eqpRTTvyv1tudNJjiMotJlRXMk8Mn/foWqat2/sJOVjXZlMjGo1u7l8ZXOCpVHwdbUWVVs7QiuQnrRrWHmuL4hKrK72ty20PRqdzxvpC/x5rrb5RRw9fbGnDo6aM3OsUuSfkV/bV/Uzli/p8iiSeZ93yPG75eh2w0FxCHN/Jg+8Y/1My2iLcnySfbDpxPHaEJWqVYRe9pPK9dtww4tRl7tSD/5HiPS7DKddXWjyK/gbnBOCZo3XI9DS6aL1icubU1uycNqpjYP4l5oq+1Q6rzsWx4C+iNClwehBWcMz5t3bfcloip6GOUezPDIWIj1+YksZFc15mvVweHS1p27bNWMjHcPpS92S8bXsKeij9lR1E8B9vj1+f/pX9tX9aOdejub/AMOfG+jco+7r2cxel/0PZ/juni0918ytVo32+dzFfCZr4X/BPu6fR/MPSnk/Zjhsymvy+RDGfD5/q82Qr0/6Xsxw+gUy+BVTLoI7HMsOHhn+7V7zuRw8Mi/W1dOa5ATVMfD4WTqyqNJ5rWVrJZNOXmaEa7baUdE7XuvoR1FGN20rPS7iva6avcrYjYrDKVWnL8rs1FtNtuzfaloV8cjdK1naSl/xXZ3nXhcWp84qy19pa+D2Zy8SxMMr9qN9Oer7BxiIyU5k/AotQbfORoU520Zz4BpwVv6y6tTutHqi4lF65+OjMV1WLTWmrHyD7keK0qEW4KLzbbL5s6FVstlfuGhiVtszStYn8p7ZrJ5pvYSNB835BrYlRV33AVXTfxZfaffC6MbHJVwdOq25wi+1rXzLc7lpHxk/2GnTvpyC1KzGJgotOdmFieDJpulp+lu6fc+RxR4BWabeVdFmPUVPZWm4uGnyfgcd+h0bTnDpp1OpWMPHVeC147wzdsWmc1XDSg1mjKN+qaXmfQZpWKalNPRq68zC3/l0n/M4bV6y35h8f47C9ZLfWH0PdcDwro07aXlqr9B+McDw6lCpOFnnWqeXXldc0dzj0W2iLppzpV7clNo1Zy55Tnd2tbq9i1Nr8vlp5CzuY3HK03BqlPLNO8Xo1dcn2PYU3nlcabSxVSD0lfXRX0izJxOBpp+zFJ9hkcK4rLGQlGatJXTS5SW78zsWMe0u595nazSKYc+L4vKk9XZLYD9JYVlZSkmtM0l7NzN4/SU4PNe2+m9jP4WoRjL2k29FnSvpyRppzmGOpWKzs93wKqq0LStnj43jyafM0XgY9DwvAcc6VdNaK+WS+Fp/Tke4hjlLZo6KTEw57xiUfD49EAs+0LqQ0SvhxHDPou+EkXxxmGfxR+aK/up8q9XxVOX1iFcIn/m/7Uab+liMWXs6YVqD2nH/ALWGUKKu1KN7fnOR8IqcqtJ9+H/iZ1YLhtk/Werk76OEHBW7bt6jjPCVbnT6x26nA+E4WpaPq4TtstZPv3+ZsQwuZvRW62OvCYONNWgku3m+8uK/wsuKhwqCXuQiu67OiPD6f5V5I7XTIoldscFmXPDDQWySBPCxfXwZ05CZA7YOJcn2NdX4iTwsltZo7Wgxn1FNIPulmt23uhZRNGrRuZOMn6t326XdjK1e3eFVnu2V4qlKeVXSSkrt6+yt7dp2LEUk7X16vUzJ4uNrylGPW8kzmhxOk9c6farPxbF7FsYVHTVzMvQPFRtv8gRxCezM+liIzjeLuv0tNeZy+vSez8CvOnwQ2W0yZbvoZrxLVi+GK6lxq1mUW0rVh3xvZa3fP+RZs5cRXkotwtfo9U0ZVLi0qjytW6vbUNTVrTaTppzb46sbUzaytZbL9zmr1Z5Xky35Zr2+RycUxmRO6unyM+HE/Zte/T+DgvqZl26eniF7x136uo8s2rqz0kr7xOHDz9XUkqqlKKg5Z245M19KbXvZrXd9jD9IMVJxU4+9TeaLXT4l+5y4jDurKM25aWkoqTis1t2lv3ENZhrVuM0qDeSEYue7STbK48SjUV/Zv0XLuRgekNH8Jy5x9peGv7HHFrKqsHaUbaPaS5p+DCa7ZLOJb2MrXi83Rnj+HcScquWEczzNLRvRvryNPGY2VaXqaKc5y0SWuVdWe99DfQuOEipzV5vW2jt3vmzo0dOZc+tqRDJwXoxWq1M8rwgtEtpOzumewwHC4U1qrvtbZqZrHJjK+VXtta52104hxXtMlnST91W6kEvm1W/7ANMM8t9FlNmRxLjtDDVKVOtUjCdZuNNPnbdt8l2mlh6qkk4tNPVNNSTXY0c7d0oeMRYrmx07lRBHSHzFaYblA7Y0SoYAdsVsVMlxgU2G6FuRMAdx6HPi8PGpFxmrpqz5FqYyl1EGPPgqsoqSypWs4Regq4PbROCXZGxtOPQraInSpwqNW0flkS4XNL2Jx8Y2V/AycRw7FRu7KS/Q/wBj1qITOjWTjWtD57Xxk4SSnaLv8Sa18TRWOjl1ad/7senx+Ap145asIzXSSv5PkYNf0UjG7ozf/wAzd0u6X8mF9C0f53a11qz9VYLG30b0e38CcQwT1lDvstbdpxSw06TtNNW5vZ9zNDC4i67V/blaeLx2XTfNJ76fGFicTo82/PXRrqZWKxSUW7b/AFR6XivCYV9dYT3zR5965nk+KYGph4vOrrlON3Hx6GN+nvSd93Rp9TS0bfXM5eti49VZ9zHhO2j6W8DEw2NefJBZnzSfu956DB8JlV/3G1f4Yb+Mh10L2+FbqaV2lmY7GKTyRTk3pliszd+xHTw/0LxFeylB0qfbo34H0bgXB6WHislOMXzaV2338zXczop08R9c9+pmfjA9G/Rilgo2grye8rWbNxuwbg9S+bZ0RGPjnmc/XNVqHJUpuWiT13uajpJEKyWGFSwFVfEkuXN2AbkkQeS7XnvTH0MhxKVKblJSo5kktpxk08rfLVbnouAcMWGoU6SSSpxUUk72S7zRTGW5jFcbtci0REUtRZ6FEszDXKkwpgDZhrlb1BFgDuVhosrbBcAtBckZXI4gEjLUMnYSO48noBimNm5Mqg9bBnLcCM+wFxYy5Ik4ABkytu5ZGHaI0uoxhXOKkrNXXaZVfgyvmpvK/wAr93/w1sjXaRoU1iREzDGq4dx3X7nHWoKSa0ae6auj0TOarh4y3XitGaRLKavA/wClKdKblTTim7yjum/0vkegwMYRtGKWbmua7zQr8Pkvdl4NamXisNXuvVezLMs0pRVnD4tb721RWyN4ltQT569xeqfU5cJUteK1atdvm2dcppc/ElrEmIVudhZVQM0xWJKoVuoIjSYCtsgG2FLUMZa9xz06l9iyDsmJR6ctSypqiqiuZaIKqcy0pyDU5iCxDSQo2YAVEA0RMDEdSEQoweSsFvQXNcEddhENxst9QqnYM5AZkrbAYIsGcAmwHr3klIQAa4CZgJAQAnAROzC5AAlEryliVxWVksOaGHim2lZvdlUsLdp5npy5HayuUGPJYckqMr3zLyK5U5rtOqVxHIMjDLxVaUE209Oib+hXHHJr3uWvJms5XOatQhL3op+CKzCZhnxxuVX7tCD1uFU3osy7n/JB7Jw9FGIVLkyJhsZtlqkMyhKw8a9+8QW2KJK2xbmC0IFpTuOc8tGWxkMLL2EmFMSqxAVIE30DTpX3LFG2yGAhDwHUrdwpANZKQqkKRMCwLkRMBBHhAXCQADAnYjFaAspKXTcScQ2FuABMgZMRtIYRsEtCORXLwAJmFlHsCn1JJjKXPI55S7fM6ZMolryBMwqcmQqqYSfwycfKS+ZC8p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81867"/>
            <a:ext cx="3096344" cy="2186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669" y="764704"/>
            <a:ext cx="8496944" cy="2304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ea"/>
              </a:rPr>
              <a:t>曾經，</a:t>
            </a:r>
            <a:r>
              <a:rPr lang="en-US" altLang="zh-TW" sz="3200" b="1" dirty="0" smtClean="0">
                <a:latin typeface="+mj-ea"/>
              </a:rPr>
              <a:t/>
            </a:r>
            <a:br>
              <a:rPr lang="en-US" altLang="zh-TW" sz="3200" b="1" dirty="0" smtClean="0">
                <a:latin typeface="+mj-ea"/>
              </a:rPr>
            </a:br>
            <a:r>
              <a:rPr lang="zh-TW" altLang="en-US" sz="3200" b="1" dirty="0" smtClean="0">
                <a:latin typeface="+mj-ea"/>
              </a:rPr>
              <a:t>     曾經有位青春小姐，梳妝齊，著衣裙</a:t>
            </a:r>
            <a:r>
              <a:rPr lang="en-US" altLang="zh-TW" sz="3200" b="1" dirty="0" smtClean="0">
                <a:latin typeface="+mj-ea"/>
              </a:rPr>
              <a:t>…</a:t>
            </a:r>
            <a:br>
              <a:rPr lang="en-US" altLang="zh-TW" sz="3200" b="1" dirty="0" smtClean="0">
                <a:latin typeface="+mj-ea"/>
              </a:rPr>
            </a:br>
            <a:r>
              <a:rPr lang="zh-TW" altLang="en-US" sz="3200" b="1" dirty="0" smtClean="0">
                <a:latin typeface="+mj-ea"/>
              </a:rPr>
              <a:t>             整座城市都還伏在她的腳底 </a:t>
            </a:r>
            <a:r>
              <a:rPr lang="en-US" altLang="zh-TW" sz="3200" b="1" dirty="0" smtClean="0">
                <a:latin typeface="+mj-ea"/>
              </a:rPr>
              <a:t>…</a:t>
            </a:r>
            <a:endParaRPr lang="zh-TW" altLang="en-US" sz="3200" b="1" dirty="0"/>
          </a:p>
        </p:txBody>
      </p:sp>
      <p:sp>
        <p:nvSpPr>
          <p:cNvPr id="1027" name="AutoShape 3" descr="data:image/jpeg;base64,/9j/4AAQSkZJRgABAQAAAQABAAD/2wCEAAkGBxQQEhUUEhQUFRUVFBQUFBQUFBQQFBQQFBQWFhQUFRQYHCggGBolHBQUITEhJSkrLi4uFx8zODMsNygtLisBCgoKDg0OFBAQFywcHBwsLCwsLCwsLCwsLCwsLCwsLCwsLCwsLCwsLCwsLCwrLCwsLCwsLDcsLCw3Nyw3NyssN//AABEIAMABBgMBIgACEQEDEQH/xAAbAAACAwEBAQAAAAAAAAAAAAABAgADBQQGB//EADkQAAIBAgQDBAcIAQUBAAAAAAABAgMRBBIhMQVBUWFxgZEGEyIyQqGxFBUjUmLB0fBTFjOCkuFy/8QAGQEAAwEBAQAAAAAAAAAAAAAAAAECAwQF/8QAJREBAAIBAwUAAwEBAQAAAAAAAAECEQMhUQQSExQxQVJhMmIF/9oADAMBAAIRAxEAPwD0iOynscdLVnZA5qKl0U2WxkU0x0bBamVYmN0x0BomRDiwbs0bCMWmrPxNmGpFFLEQZEsWlzYhGvh46LuX0MyutDYor2V3L6FU+iThIQtIMpaLiqaAAQBAAkBYNgCAsG5AAWAxgSApI0I0WAZSVaIwyiAFFYkolrQjQBUBoawGAI0QNggTzWGR2Iow0dDrp0zmpGzSQgy1BUEFIsIEhBBx1VaRp0JaI4MStUdeFloZxtKnWpBK0FlxJJW2Nelsu5fQxmbFH3V3L6F0+lY5CELSgjHAwKSZSWsNYiiEFuVojQyQCgVolhxWLAgqIyWIGDKQLABEsIy0SQxBbAYSNAcqpIUdoQYgGQliCDyTm1s7A+2TXxBK50Tzpy6IwuXEaltJfJPUzsBx3EzqyhJwtHfTc6oxOHCU7VZPz8xRe0fk8Q3PvCfZ5FlPHSb2RwtFtGIovbksQ7pVr7nXhJHDBHbhlqaVyTtTDYWI5rDOQaNaj7q7l9DJexrUPdj3I00/yUrIhkgxBMtIACQZgQJAIjRBiDyMFAFoAyCSBIYGUBBRRrCsSgFaGAxwnCsgZIAHBWVFjK2AgCEIBvKRRfSgVwR000cDUPsyZl0MM/WztyN2KOHAx/FqCmsKiVGVp2aaOuhT6HeoroWYWOgRSApo4Z8zshSS2HiiyKNa1RJVEawRrFxBK5x0NfDL2Y9yM3IamHdku4qv1Nlgk0PcSUikwBCEKNCEIAQAQAAYBxWx5KYKgXDJCtBkgIyIglFaAOytjhMkmAaQoZOAkVyRYyphBlIQgB5qmjqpoopo6qS0OKGy2mjiwS/FqeB3QRx4DWtU8AwTvRbhvdFcbD4b3fEuPpOiC0GAgmkAYj2AghJSZHbTWi7jPk2lfQixklZLuKqzmWncFiuKlza8ixFmJCEAIAhyY3Gqn2y6fyTa0VjMnETM4h1kuY33vL8q+YfveX5UY+zp8tPDfhsXFZlPi0vyoD4s/wAq8x+zp8lOjfhqtitmZ96P8v7Fc+M/p+YvY0+R4L8NZEMj77/R8wPjn6H5h7Olyfhvw12xJGPLjtvgfmI+Or/HLzD2tL9i8F+Gu2Qxnx5f45eaFfpCv8cvND9nS/Y/DfhtSZVNmM/SKP8Ajn8ip+ksF8E/kP2dP9h4b8Nwhh/6kh+WXnEgezp/sPBfhXBHTBFUC+KMoNbFHBwxfjVfA0EcPDF+NV7wLlqSHwkG0ra9wjMuvxKanGNP3YPNUVruS+GN+m5UYjeSbkppOzlG/S+wsK0W7X16PRixw/rneVnm62at08Ohw4mkqdld5L+y+anveL5K3Ivu4JroaKuU4eqpRTTvyv1tudNJjiMotJlRXMk8Mn/foWqat2/sJOVjXZlMjGo1u7l8ZXOCpVHwdbUWVVs7QiuQnrRrWHmuL4hKrK72ty20PRqdzxvpC/x5rrb5RRw9fbGnDo6aM3OsUuSfkV/bV/Uzli/p8iiSeZ93yPG75eh2w0FxCHN/Jg+8Y/1My2iLcnySfbDpxPHaEJWqVYRe9pPK9dtww4tRl7tSD/5HiPS7DKddXWjyK/gbnBOCZo3XI9DS6aL1icubU1uycNqpjYP4l5oq+1Q6rzsWx4C+iNClwehBWcMz5t3bfcloip6GOUezPDIWIj1+YksZFc15mvVweHS1p27bNWMjHcPpS92S8bXsKeij9lR1E8B9vj1+f/pX9tX9aOdejub/AMOfG+jco+7r2cxel/0PZ/juni0918ytVo32+dzFfCZr4X/BPu6fR/MPSnk/Zjhsymvy+RDGfD5/q82Qr0/6Xsxw+gUy+BVTLoI7HMsOHhn+7V7zuRw8Mi/W1dOa5ATVMfD4WTqyqNJ5rWVrJZNOXmaEa7baUdE7XuvoR1FGN20rPS7iva6avcrYjYrDKVWnL8rs1FtNtuzfaloV8cjdK1naSl/xXZ3nXhcWp84qy19pa+D2Zy8SxMMr9qN9Oer7BxiIyU5k/AotQbfORoU520Zz4BpwVv6y6tTutHqi4lF65+OjMV1WLTWmrHyD7keK0qEW4KLzbbL5s6FVstlfuGhiVtszStYn8p7ZrJ5pvYSNB835BrYlRV33AVXTfxZfaffC6MbHJVwdOq25wi+1rXzLc7lpHxk/2GnTvpyC1KzGJgotOdmFieDJpulp+lu6fc+RxR4BWabeVdFmPUVPZWm4uGnyfgcd+h0bTnDpp1OpWMPHVeC147wzdsWmc1XDSg1mjKN+qaXmfQZpWKalNPRq68zC3/l0n/M4bV6y35h8f47C9ZLfWH0PdcDwro07aXlqr9B+McDw6lCpOFnnWqeXXldc0dzj0W2iLppzpV7clNo1Zy55Tnd2tbq9i1Nr8vlp5CzuY3HK03BqlPLNO8Xo1dcn2PYU3nlcabSxVSD0lfXRX0izJxOBpp+zFJ9hkcK4rLGQlGatJXTS5SW78zsWMe0u595nazSKYc+L4vKk9XZLYD9JYVlZSkmtM0l7NzN4/SU4PNe2+m9jP4WoRjL2k29FnSvpyRppzmGOpWKzs93wKqq0LStnj43jyafM0XgY9DwvAcc6VdNaK+WS+Fp/Tke4hjlLZo6KTEw57xiUfD49EAs+0LqQ0SvhxHDPou+EkXxxmGfxR+aK/up8q9XxVOX1iFcIn/m/7Uab+liMWXs6YVqD2nH/ALWGUKKu1KN7fnOR8IqcqtJ9+H/iZ1YLhtk/Werk76OEHBW7bt6jjPCVbnT6x26nA+E4WpaPq4TtstZPv3+ZsQwuZvRW62OvCYONNWgku3m+8uK/wsuKhwqCXuQiu67OiPD6f5V5I7XTIoldscFmXPDDQWySBPCxfXwZ05CZA7YOJcn2NdX4iTwsltZo7Wgxn1FNIPulmt23uhZRNGrRuZOMn6t326XdjK1e3eFVnu2V4qlKeVXSSkrt6+yt7dp2LEUk7X16vUzJ4uNrylGPW8kzmhxOk9c6farPxbF7FsYVHTVzMvQPFRtv8gRxCezM+liIzjeLuv0tNeZy+vSez8CvOnwQ2W0yZbvoZrxLVi+GK6lxq1mUW0rVh3xvZa3fP+RZs5cRXkotwtfo9U0ZVLi0qjytW6vbUNTVrTaTppzb46sbUzaytZbL9zmr1Z5Xky35Zr2+RycUxmRO6unyM+HE/Zte/T+DgvqZl26eniF7x136uo8s2rqz0kr7xOHDz9XUkqqlKKg5Z245M19KbXvZrXd9jD9IMVJxU4+9TeaLXT4l+5y4jDurKM25aWkoqTis1t2lv3ENZhrVuM0qDeSEYue7STbK48SjUV/Zv0XLuRgekNH8Jy5x9peGv7HHFrKqsHaUbaPaS5p+DCa7ZLOJb2MrXi83Rnj+HcScquWEczzNLRvRvryNPGY2VaXqaKc5y0SWuVdWe99DfQuOEipzV5vW2jt3vmzo0dOZc+tqRDJwXoxWq1M8rwgtEtpOzumewwHC4U1qrvtbZqZrHJjK+VXtta52104hxXtMlnST91W6kEvm1W/7ANMM8t9FlNmRxLjtDDVKVOtUjCdZuNNPnbdt8l2mlh6qkk4tNPVNNSTXY0c7d0oeMRYrmx07lRBHSHzFaYblA7Y0SoYAdsVsVMlxgU2G6FuRMAdx6HPi8PGpFxmrpqz5FqYyl1EGPPgqsoqSypWs4Regq4PbROCXZGxtOPQraInSpwqNW0flkS4XNL2Jx8Y2V/AycRw7FRu7KS/Q/wBj1qITOjWTjWtD57Xxk4SSnaLv8Sa18TRWOjl1ad/7senx+Ap145asIzXSSv5PkYNf0UjG7ozf/wAzd0u6X8mF9C0f53a11qz9VYLG30b0e38CcQwT1lDvstbdpxSw06TtNNW5vZ9zNDC4i67V/blaeLx2XTfNJ76fGFicTo82/PXRrqZWKxSUW7b/AFR6XivCYV9dYT3zR5965nk+KYGph4vOrrlON3Hx6GN+nvSd93Rp9TS0bfXM5eti49VZ9zHhO2j6W8DEw2NefJBZnzSfu956DB8JlV/3G1f4Yb+Mh10L2+FbqaV2lmY7GKTyRTk3pliszd+xHTw/0LxFeylB0qfbo34H0bgXB6WHislOMXzaV2338zXczop08R9c9+pmfjA9G/Rilgo2grye8rWbNxuwbg9S+bZ0RGPjnmc/XNVqHJUpuWiT13uajpJEKyWGFSwFVfEkuXN2AbkkQeS7XnvTH0MhxKVKblJSo5kktpxk08rfLVbnouAcMWGoU6SSSpxUUk72S7zRTGW5jFcbtci0REUtRZ6FEszDXKkwpgDZhrlb1BFgDuVhosrbBcAtBckZXI4gEjLUMnYSO48noBimNm5Mqg9bBnLcCM+wFxYy5Ik4ABkytu5ZGHaI0uoxhXOKkrNXXaZVfgyvmpvK/wAr93/w1sjXaRoU1iREzDGq4dx3X7nHWoKSa0ae6auj0TOarh4y3XitGaRLKavA/wClKdKblTTim7yjum/0vkegwMYRtGKWbmua7zQr8Pkvdl4NamXisNXuvVezLMs0pRVnD4tb721RWyN4ltQT569xeqfU5cJUteK1atdvm2dcppc/ElrEmIVudhZVQM0xWJKoVuoIjSYCtsgG2FLUMZa9xz06l9iyDsmJR6ctSypqiqiuZaIKqcy0pyDU5iCxDSQo2YAVEA0RMDEdSEQoweSsFvQXNcEddhENxst9QqnYM5AZkrbAYIsGcAmwHr3klIQAa4CZgJAQAnAROzC5AAlEryliVxWVksOaGHim2lZvdlUsLdp5npy5HayuUGPJYckqMr3zLyK5U5rtOqVxHIMjDLxVaUE209Oib+hXHHJr3uWvJms5XOatQhL3op+CKzCZhnxxuVX7tCD1uFU3osy7n/JB7Jw9FGIVLkyJhsZtlqkMyhKw8a9+8QW2KJK2xbmC0IFpTuOc8tGWxkMLL2EmFMSqxAVIE30DTpX3LFG2yGAhDwHUrdwpANZKQqkKRMCwLkRMBBHhAXCQADAnYjFaAspKXTcScQ2FuABMgZMRtIYRsEtCORXLwAJmFlHsCn1JJjKXPI55S7fM6ZMolryBMwqcmQqqYSfwycfKS+ZC8p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9" name="AutoShape 5" descr="data:image/jpeg;base64,/9j/4AAQSkZJRgABAQAAAQABAAD/2wCEAAkGBxQQEhUUEhQUFRUVFBQUFBQUFBQQFBQQFBQWFhQUFRQYHCggGBolHBQUITEhJSkrLi4uFx8zODMsNygtLisBCgoKDg0OFBAQFywcHBwsLCwsLCwsLCwsLCwsLCwsLCwsLCwsLCwsLCwsLCwrLCwsLCwsLDcsLCw3Nyw3NyssN//AABEIAMABBgMBIgACEQEDEQH/xAAbAAACAwEBAQAAAAAAAAAAAAABAgADBQQGB//EADkQAAIBAgQDBAcIAQUBAAAAAAABAgMRBBIhMQVBUWFxgZEGEyIyQqGxFBUjUmLB0fBTFjOCkuFy/8QAGQEAAwEBAQAAAAAAAAAAAAAAAAECAwQF/8QAJREBAAIBAwUAAwEBAQAAAAAAAAECEQMhUQQSExQxQVJhMmIF/9oADAMBAAIRAxEAPwD0iOynscdLVnZA5qKl0U2WxkU0x0bBamVYmN0x0BomRDiwbs0bCMWmrPxNmGpFFLEQZEsWlzYhGvh46LuX0MyutDYor2V3L6FU+iThIQtIMpaLiqaAAQBAAkBYNgCAsG5AAWAxgSApI0I0WAZSVaIwyiAFFYkolrQjQBUBoawGAI0QNggTzWGR2Iow0dDrp0zmpGzSQgy1BUEFIsIEhBBx1VaRp0JaI4MStUdeFloZxtKnWpBK0FlxJJW2Nelsu5fQxmbFH3V3L6F0+lY5CELSgjHAwKSZSWsNYiiEFuVojQyQCgVolhxWLAgqIyWIGDKQLABEsIy0SQxBbAYSNAcqpIUdoQYgGQliCDyTm1s7A+2TXxBK50Tzpy6IwuXEaltJfJPUzsBx3EzqyhJwtHfTc6oxOHCU7VZPz8xRe0fk8Q3PvCfZ5FlPHSb2RwtFtGIovbksQ7pVr7nXhJHDBHbhlqaVyTtTDYWI5rDOQaNaj7q7l9DJexrUPdj3I00/yUrIhkgxBMtIACQZgQJAIjRBiDyMFAFoAyCSBIYGUBBRRrCsSgFaGAxwnCsgZIAHBWVFjK2AgCEIBvKRRfSgVwR000cDUPsyZl0MM/WztyN2KOHAx/FqCmsKiVGVp2aaOuhT6HeoroWYWOgRSApo4Z8zshSS2HiiyKNa1RJVEawRrFxBK5x0NfDL2Y9yM3IamHdku4qv1Nlgk0PcSUikwBCEKNCEIAQAQAAYBxWx5KYKgXDJCtBkgIyIglFaAOytjhMkmAaQoZOAkVyRYyphBlIQgB5qmjqpoopo6qS0OKGy2mjiwS/FqeB3QRx4DWtU8AwTvRbhvdFcbD4b3fEuPpOiC0GAgmkAYj2AghJSZHbTWi7jPk2lfQixklZLuKqzmWncFiuKlza8ixFmJCEAIAhyY3Gqn2y6fyTa0VjMnETM4h1kuY33vL8q+YfveX5UY+zp8tPDfhsXFZlPi0vyoD4s/wAq8x+zp8lOjfhqtitmZ96P8v7Fc+M/p+YvY0+R4L8NZEMj77/R8wPjn6H5h7Olyfhvw12xJGPLjtvgfmI+Or/HLzD2tL9i8F+Gu2Qxnx5f45eaFfpCv8cvND9nS/Y/DfhtSZVNmM/SKP8Ajn8ip+ksF8E/kP2dP9h4b8Nwhh/6kh+WXnEgezp/sPBfhXBHTBFUC+KMoNbFHBwxfjVfA0EcPDF+NV7wLlqSHwkG0ra9wjMuvxKanGNP3YPNUVruS+GN+m5UYjeSbkppOzlG/S+wsK0W7X16PRixw/rneVnm62at08Ohw4mkqdld5L+y+anveL5K3Ivu4JroaKuU4eqpRTTvyv1tudNJjiMotJlRXMk8Mn/foWqat2/sJOVjXZlMjGo1u7l8ZXOCpVHwdbUWVVs7QiuQnrRrWHmuL4hKrK72ty20PRqdzxvpC/x5rrb5RRw9fbGnDo6aM3OsUuSfkV/bV/Uzli/p8iiSeZ93yPG75eh2w0FxCHN/Jg+8Y/1My2iLcnySfbDpxPHaEJWqVYRe9pPK9dtww4tRl7tSD/5HiPS7DKddXWjyK/gbnBOCZo3XI9DS6aL1icubU1uycNqpjYP4l5oq+1Q6rzsWx4C+iNClwehBWcMz5t3bfcloip6GOUezPDIWIj1+YksZFc15mvVweHS1p27bNWMjHcPpS92S8bXsKeij9lR1E8B9vj1+f/pX9tX9aOdejub/AMOfG+jco+7r2cxel/0PZ/juni0918ytVo32+dzFfCZr4X/BPu6fR/MPSnk/Zjhsymvy+RDGfD5/q82Qr0/6Xsxw+gUy+BVTLoI7HMsOHhn+7V7zuRw8Mi/W1dOa5ATVMfD4WTqyqNJ5rWVrJZNOXmaEa7baUdE7XuvoR1FGN20rPS7iva6avcrYjYrDKVWnL8rs1FtNtuzfaloV8cjdK1naSl/xXZ3nXhcWp84qy19pa+D2Zy8SxMMr9qN9Oer7BxiIyU5k/AotQbfORoU520Zz4BpwVv6y6tTutHqi4lF65+OjMV1WLTWmrHyD7keK0qEW4KLzbbL5s6FVstlfuGhiVtszStYn8p7ZrJ5pvYSNB835BrYlRV33AVXTfxZfaffC6MbHJVwdOq25wi+1rXzLc7lpHxk/2GnTvpyC1KzGJgotOdmFieDJpulp+lu6fc+RxR4BWabeVdFmPUVPZWm4uGnyfgcd+h0bTnDpp1OpWMPHVeC147wzdsWmc1XDSg1mjKN+qaXmfQZpWKalNPRq68zC3/l0n/M4bV6y35h8f47C9ZLfWH0PdcDwro07aXlqr9B+McDw6lCpOFnnWqeXXldc0dzj0W2iLppzpV7clNo1Zy55Tnd2tbq9i1Nr8vlp5CzuY3HK03BqlPLNO8Xo1dcn2PYU3nlcabSxVSD0lfXRX0izJxOBpp+zFJ9hkcK4rLGQlGatJXTS5SW78zsWMe0u595nazSKYc+L4vKk9XZLYD9JYVlZSkmtM0l7NzN4/SU4PNe2+m9jP4WoRjL2k29FnSvpyRppzmGOpWKzs93wKqq0LStnj43jyafM0XgY9DwvAcc6VdNaK+WS+Fp/Tke4hjlLZo6KTEw57xiUfD49EAs+0LqQ0SvhxHDPou+EkXxxmGfxR+aK/up8q9XxVOX1iFcIn/m/7Uab+liMWXs6YVqD2nH/ALWGUKKu1KN7fnOR8IqcqtJ9+H/iZ1YLhtk/Werk76OEHBW7bt6jjPCVbnT6x26nA+E4WpaPq4TtstZPv3+ZsQwuZvRW62OvCYONNWgku3m+8uK/wsuKhwqCXuQiu67OiPD6f5V5I7XTIoldscFmXPDDQWySBPCxfXwZ05CZA7YOJcn2NdX4iTwsltZo7Wgxn1FNIPulmt23uhZRNGrRuZOMn6t326XdjK1e3eFVnu2V4qlKeVXSSkrt6+yt7dp2LEUk7X16vUzJ4uNrylGPW8kzmhxOk9c6farPxbF7FsYVHTVzMvQPFRtv8gRxCezM+liIzjeLuv0tNeZy+vSez8CvOnwQ2W0yZbvoZrxLVi+GK6lxq1mUW0rVh3xvZa3fP+RZs5cRXkotwtfo9U0ZVLi0qjytW6vbUNTVrTaTppzb46sbUzaytZbL9zmr1Z5Xky35Zr2+RycUxmRO6unyM+HE/Zte/T+DgvqZl26eniF7x136uo8s2rqz0kr7xOHDz9XUkqqlKKg5Z245M19KbXvZrXd9jD9IMVJxU4+9TeaLXT4l+5y4jDurKM25aWkoqTis1t2lv3ENZhrVuM0qDeSEYue7STbK48SjUV/Zv0XLuRgekNH8Jy5x9peGv7HHFrKqsHaUbaPaS5p+DCa7ZLOJb2MrXi83Rnj+HcScquWEczzNLRvRvryNPGY2VaXqaKc5y0SWuVdWe99DfQuOEipzV5vW2jt3vmzo0dOZc+tqRDJwXoxWq1M8rwgtEtpOzumewwHC4U1qrvtbZqZrHJjK+VXtta52104hxXtMlnST91W6kEvm1W/7ANMM8t9FlNmRxLjtDDVKVOtUjCdZuNNPnbdt8l2mlh6qkk4tNPVNNSTXY0c7d0oeMRYrmx07lRBHSHzFaYblA7Y0SoYAdsVsVMlxgU2G6FuRMAdx6HPi8PGpFxmrpqz5FqYyl1EGPPgqsoqSypWs4Regq4PbROCXZGxtOPQraInSpwqNW0flkS4XNL2Jx8Y2V/AycRw7FRu7KS/Q/wBj1qITOjWTjWtD57Xxk4SSnaLv8Sa18TRWOjl1ad/7senx+Ap145asIzXSSv5PkYNf0UjG7ozf/wAzd0u6X8mF9C0f53a11qz9VYLG30b0e38CcQwT1lDvstbdpxSw06TtNNW5vZ9zNDC4i67V/blaeLx2XTfNJ76fGFicTo82/PXRrqZWKxSUW7b/AFR6XivCYV9dYT3zR5965nk+KYGph4vOrrlON3Hx6GN+nvSd93Rp9TS0bfXM5eti49VZ9zHhO2j6W8DEw2NefJBZnzSfu956DB8JlV/3G1f4Yb+Mh10L2+FbqaV2lmY7GKTyRTk3pliszd+xHTw/0LxFeylB0qfbo34H0bgXB6WHislOMXzaV2338zXczop08R9c9+pmfjA9G/Rilgo2grye8rWbNxuwbg9S+bZ0RGPjnmc/XNVqHJUpuWiT13uajpJEKyWGFSwFVfEkuXN2AbkkQeS7XnvTH0MhxKVKblJSo5kktpxk08rfLVbnouAcMWGoU6SSSpxUUk72S7zRTGW5jFcbtci0REUtRZ6FEszDXKkwpgDZhrlb1BFgDuVhosrbBcAtBckZXI4gEjLUMnYSO48noBimNm5Mqg9bBnLcCM+wFxYy5Ik4ABkytu5ZGHaI0uoxhXOKkrNXXaZVfgyvmpvK/wAr93/w1sjXaRoU1iREzDGq4dx3X7nHWoKSa0ae6auj0TOarh4y3XitGaRLKavA/wClKdKblTTim7yjum/0vkegwMYRtGKWbmua7zQr8Pkvdl4NamXisNXuvVezLMs0pRVnD4tb721RWyN4ltQT569xeqfU5cJUteK1atdvm2dcppc/ElrEmIVudhZVQM0xWJKoVuoIjSYCtsgG2FLUMZa9xz06l9iyDsmJR6ctSypqiqiuZaIKqcy0pyDU5iCxDSQo2YAVEA0RMDEdSEQoweSsFvQXNcEddhENxst9QqnYM5AZkrbAYIsGcAmwHr3klIQAa4CZgJAQAnAROzC5AAlEryliVxWVksOaGHim2lZvdlUsLdp5npy5HayuUGPJYckqMr3zLyK5U5rtOqVxHIMjDLxVaUE209Oib+hXHHJr3uWvJms5XOatQhL3op+CKzCZhnxxuVX7tCD1uFU3osy7n/JB7Jw9FGIVLkyJhsZtlqkMyhKw8a9+8QW2KJK2xbmC0IFpTuOc8tGWxkMLL2EmFMSqxAVIE30DTpX3LFG2yGAhDwHUrdwpANZKQqkKRMCwLkRMBBHhAXCQADAnYjFaAspKXTcScQ2FuABMgZMRtIYRsEtCORXLwAJmFlHsCn1JJjKXPI55S7fM6ZMolryBMwqcmQqqYSfwycfKS+ZC8p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1" name="AutoShape 7" descr="data:image/jpeg;base64,/9j/4AAQSkZJRgABAQAAAQABAAD/2wCEAAkGBxQQEhUUEhQUFRUVFBQUFBQUFBQQFBQQFBQWFhQUFRQYHCggGBolHBQUITEhJSkrLi4uFx8zODMsNygtLisBCgoKDg0OFBAQFywcHBwsLCwsLCwsLCwsLCwsLCwsLCwsLCwsLCwsLCwsLCwrLCwsLCwsLDcsLCw3Nyw3NyssN//AABEIAMABBgMBIgACEQEDEQH/xAAbAAACAwEBAQAAAAAAAAAAAAABAgADBQQGB//EADkQAAIBAgQDBAcIAQUBAAAAAAABAgMRBBIhMQVBUWFxgZEGEyIyQqGxFBUjUmLB0fBTFjOCkuFy/8QAGQEAAwEBAQAAAAAAAAAAAAAAAAECAwQF/8QAJREBAAIBAwUAAwEBAQAAAAAAAAECEQMhUQQSExQxQVJhMmIF/9oADAMBAAIRAxEAPwD0iOynscdLVnZA5qKl0U2WxkU0x0bBamVYmN0x0BomRDiwbs0bCMWmrPxNmGpFFLEQZEsWlzYhGvh46LuX0MyutDYor2V3L6FU+iThIQtIMpaLiqaAAQBAAkBYNgCAsG5AAWAxgSApI0I0WAZSVaIwyiAFFYkolrQjQBUBoawGAI0QNggTzWGR2Iow0dDrp0zmpGzSQgy1BUEFIsIEhBBx1VaRp0JaI4MStUdeFloZxtKnWpBK0FlxJJW2Nelsu5fQxmbFH3V3L6F0+lY5CELSgjHAwKSZSWsNYiiEFuVojQyQCgVolhxWLAgqIyWIGDKQLABEsIy0SQxBbAYSNAcqpIUdoQYgGQliCDyTm1s7A+2TXxBK50Tzpy6IwuXEaltJfJPUzsBx3EzqyhJwtHfTc6oxOHCU7VZPz8xRe0fk8Q3PvCfZ5FlPHSb2RwtFtGIovbksQ7pVr7nXhJHDBHbhlqaVyTtTDYWI5rDOQaNaj7q7l9DJexrUPdj3I00/yUrIhkgxBMtIACQZgQJAIjRBiDyMFAFoAyCSBIYGUBBRRrCsSgFaGAxwnCsgZIAHBWVFjK2AgCEIBvKRRfSgVwR000cDUPsyZl0MM/WztyN2KOHAx/FqCmsKiVGVp2aaOuhT6HeoroWYWOgRSApo4Z8zshSS2HiiyKNa1RJVEawRrFxBK5x0NfDL2Y9yM3IamHdku4qv1Nlgk0PcSUikwBCEKNCEIAQAQAAYBxWx5KYKgXDJCtBkgIyIglFaAOytjhMkmAaQoZOAkVyRYyphBlIQgB5qmjqpoopo6qS0OKGy2mjiwS/FqeB3QRx4DWtU8AwTvRbhvdFcbD4b3fEuPpOiC0GAgmkAYj2AghJSZHbTWi7jPk2lfQixklZLuKqzmWncFiuKlza8ixFmJCEAIAhyY3Gqn2y6fyTa0VjMnETM4h1kuY33vL8q+YfveX5UY+zp8tPDfhsXFZlPi0vyoD4s/wAq8x+zp8lOjfhqtitmZ96P8v7Fc+M/p+YvY0+R4L8NZEMj77/R8wPjn6H5h7Olyfhvw12xJGPLjtvgfmI+Or/HLzD2tL9i8F+Gu2Qxnx5f45eaFfpCv8cvND9nS/Y/DfhtSZVNmM/SKP8Ajn8ip+ksF8E/kP2dP9h4b8Nwhh/6kh+WXnEgezp/sPBfhXBHTBFUC+KMoNbFHBwxfjVfA0EcPDF+NV7wLlqSHwkG0ra9wjMuvxKanGNP3YPNUVruS+GN+m5UYjeSbkppOzlG/S+wsK0W7X16PRixw/rneVnm62at08Ohw4mkqdld5L+y+anveL5K3Ivu4JroaKuU4eqpRTTvyv1tudNJjiMotJlRXMk8Mn/foWqat2/sJOVjXZlMjGo1u7l8ZXOCpVHwdbUWVVs7QiuQnrRrWHmuL4hKrK72ty20PRqdzxvpC/x5rrb5RRw9fbGnDo6aM3OsUuSfkV/bV/Uzli/p8iiSeZ93yPG75eh2w0FxCHN/Jg+8Y/1My2iLcnySfbDpxPHaEJWqVYRe9pPK9dtww4tRl7tSD/5HiPS7DKddXWjyK/gbnBOCZo3XI9DS6aL1icubU1uycNqpjYP4l5oq+1Q6rzsWx4C+iNClwehBWcMz5t3bfcloip6GOUezPDIWIj1+YksZFc15mvVweHS1p27bNWMjHcPpS92S8bXsKeij9lR1E8B9vj1+f/pX9tX9aOdejub/AMOfG+jco+7r2cxel/0PZ/juni0918ytVo32+dzFfCZr4X/BPu6fR/MPSnk/Zjhsymvy+RDGfD5/q82Qr0/6Xsxw+gUy+BVTLoI7HMsOHhn+7V7zuRw8Mi/W1dOa5ATVMfD4WTqyqNJ5rWVrJZNOXmaEa7baUdE7XuvoR1FGN20rPS7iva6avcrYjYrDKVWnL8rs1FtNtuzfaloV8cjdK1naSl/xXZ3nXhcWp84qy19pa+D2Zy8SxMMr9qN9Oer7BxiIyU5k/AotQbfORoU520Zz4BpwVv6y6tTutHqi4lF65+OjMV1WLTWmrHyD7keK0qEW4KLzbbL5s6FVstlfuGhiVtszStYn8p7ZrJ5pvYSNB835BrYlRV33AVXTfxZfaffC6MbHJVwdOq25wi+1rXzLc7lpHxk/2GnTvpyC1KzGJgotOdmFieDJpulp+lu6fc+RxR4BWabeVdFmPUVPZWm4uGnyfgcd+h0bTnDpp1OpWMPHVeC147wzdsWmc1XDSg1mjKN+qaXmfQZpWKalNPRq68zC3/l0n/M4bV6y35h8f47C9ZLfWH0PdcDwro07aXlqr9B+McDw6lCpOFnnWqeXXldc0dzj0W2iLppzpV7clNo1Zy55Tnd2tbq9i1Nr8vlp5CzuY3HK03BqlPLNO8Xo1dcn2PYU3nlcabSxVSD0lfXRX0izJxOBpp+zFJ9hkcK4rLGQlGatJXTS5SW78zsWMe0u595nazSKYc+L4vKk9XZLYD9JYVlZSkmtM0l7NzN4/SU4PNe2+m9jP4WoRjL2k29FnSvpyRppzmGOpWKzs93wKqq0LStnj43jyafM0XgY9DwvAcc6VdNaK+WS+Fp/Tke4hjlLZo6KTEw57xiUfD49EAs+0LqQ0SvhxHDPou+EkXxxmGfxR+aK/up8q9XxVOX1iFcIn/m/7Uab+liMWXs6YVqD2nH/ALWGUKKu1KN7fnOR8IqcqtJ9+H/iZ1YLhtk/Werk76OEHBW7bt6jjPCVbnT6x26nA+E4WpaPq4TtstZPv3+ZsQwuZvRW62OvCYONNWgku3m+8uK/wsuKhwqCXuQiu67OiPD6f5V5I7XTIoldscFmXPDDQWySBPCxfXwZ05CZA7YOJcn2NdX4iTwsltZo7Wgxn1FNIPulmt23uhZRNGrRuZOMn6t326XdjK1e3eFVnu2V4qlKeVXSSkrt6+yt7dp2LEUk7X16vUzJ4uNrylGPW8kzmhxOk9c6farPxbF7FsYVHTVzMvQPFRtv8gRxCezM+liIzjeLuv0tNeZy+vSez8CvOnwQ2W0yZbvoZrxLVi+GK6lxq1mUW0rVh3xvZa3fP+RZs5cRXkotwtfo9U0ZVLi0qjytW6vbUNTVrTaTppzb46sbUzaytZbL9zmr1Z5Xky35Zr2+RycUxmRO6unyM+HE/Zte/T+DgvqZl26eniF7x136uo8s2rqz0kr7xOHDz9XUkqqlKKg5Z245M19KbXvZrXd9jD9IMVJxU4+9TeaLXT4l+5y4jDurKM25aWkoqTis1t2lv3ENZhrVuM0qDeSEYue7STbK48SjUV/Zv0XLuRgekNH8Jy5x9peGv7HHFrKqsHaUbaPaS5p+DCa7ZLOJb2MrXi83Rnj+HcScquWEczzNLRvRvryNPGY2VaXqaKc5y0SWuVdWe99DfQuOEipzV5vW2jt3vmzo0dOZc+tqRDJwXoxWq1M8rwgtEtpOzumewwHC4U1qrvtbZqZrHJjK+VXtta52104hxXtMlnST91W6kEvm1W/7ANMM8t9FlNmRxLjtDDVKVOtUjCdZuNNPnbdt8l2mlh6qkk4tNPVNNSTXY0c7d0oeMRYrmx07lRBHSHzFaYblA7Y0SoYAdsVsVMlxgU2G6FuRMAdx6HPi8PGpFxmrpqz5FqYyl1EGPPgqsoqSypWs4Regq4PbROCXZGxtOPQraInSpwqNW0flkS4XNL2Jx8Y2V/AycRw7FRu7KS/Q/wBj1qITOjWTjWtD57Xxk4SSnaLv8Sa18TRWOjl1ad/7senx+Ap145asIzXSSv5PkYNf0UjG7ozf/wAzd0u6X8mF9C0f53a11qz9VYLG30b0e38CcQwT1lDvstbdpxSw06TtNNW5vZ9zNDC4i67V/blaeLx2XTfNJ76fGFicTo82/PXRrqZWKxSUW7b/AFR6XivCYV9dYT3zR5965nk+KYGph4vOrrlON3Hx6GN+nvSd93Rp9TS0bfXM5eti49VZ9zHhO2j6W8DEw2NefJBZnzSfu956DB8JlV/3G1f4Yb+Mh10L2+FbqaV2lmY7GKTyRTk3pliszd+xHTw/0LxFeylB0qfbo34H0bgXB6WHislOMXzaV2338zXczop08R9c9+pmfjA9G/Rilgo2grye8rWbNxuwbg9S+bZ0RGPjnmc/XNVqHJUpuWiT13uajpJEKyWGFSwFVfEkuXN2AbkkQeS7XnvTH0MhxKVKblJSo5kktpxk08rfLVbnouAcMWGoU6SSSpxUUk72S7zRTGW5jFcbtci0REUtRZ6FEszDXKkwpgDZhrlb1BFgDuVhosrbBcAtBckZXI4gEjLUMnYSO48noBimNm5Mqg9bBnLcCM+wFxYy5Ik4ABkytu5ZGHaI0uoxhXOKkrNXXaZVfgyvmpvK/wAr93/w1sjXaRoU1iREzDGq4dx3X7nHWoKSa0ae6auj0TOarh4y3XitGaRLKavA/wClKdKblTTim7yjum/0vkegwMYRtGKWbmua7zQr8Pkvdl4NamXisNXuvVezLMs0pRVnD4tb721RWyN4ltQT569xeqfU5cJUteK1atdvm2dcppc/ElrEmIVudhZVQM0xWJKoVuoIjSYCtsgG2FLUMZa9xz06l9iyDsmJR6ctSypqiqiuZaIKqcy0pyDU5iCxDSQo2YAVEA0RMDEdSEQoweSsFvQXNcEddhENxst9QqnYM5AZkrbAYIsGcAmwHr3klIQAa4CZgJAQAnAROzC5AAlEryliVxWVksOaGHim2lZvdlUsLdp5npy5HayuUGPJYckqMr3zLyK5U5rtOqVxHIMjDLxVaUE209Oib+hXHHJr3uWvJms5XOatQhL3op+CKzCZhnxxuVX7tCD1uFU3osy7n/JB7Jw9FGIVLkyJhsZtlqkMyhKw8a9+8QW2KJK2xbmC0IFpTuOc8tGWxkMLL2EmFMSqxAVIE30DTpX3LFG2yGAhDwHUrdwpANZKQqkKRMCwLkRMBBHhAXCQADAnYjFaAspKXTcScQ2FuABMgZMRtIYRsEtCORXLwAJmFlHsCn1JJjKXPI55S7fM6ZMolryBMwqcmQqqYSfwycfKS+ZC8p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3" name="AutoShape 9" descr="data:image/jpeg;base64,/9j/4AAQSkZJRgABAQAAAQABAAD/2wCEAAkGBxQQEhUUEhQUFRUVFBQUFBQUFBQQFBQQFBQWFhQUFRQYHCggGBolHBQUITEhJSkrLi4uFx8zODMsNygtLisBCgoKDg0OFBAQFywcHBwsLCwsLCwsLCwsLCwsLCwsLCwsLCwsLCwsLCwsLCwrLCwsLCwsLDcsLCw3Nyw3NyssN//AABEIAMABBgMBIgACEQEDEQH/xAAbAAACAwEBAQAAAAAAAAAAAAABAgADBQQGB//EADkQAAIBAgQDBAcIAQUBAAAAAAABAgMRBBIhMQVBUWFxgZEGEyIyQqGxFBUjUmLB0fBTFjOCkuFy/8QAGQEAAwEBAQAAAAAAAAAAAAAAAAECAwQF/8QAJREBAAIBAwUAAwEBAQAAAAAAAAECEQMhUQQSExQxQVJhMmIF/9oADAMBAAIRAxEAPwD0iOynscdLVnZA5qKl0U2WxkU0x0bBamVYmN0x0BomRDiwbs0bCMWmrPxNmGpFFLEQZEsWlzYhGvh46LuX0MyutDYor2V3L6FU+iThIQtIMpaLiqaAAQBAAkBYNgCAsG5AAWAxgSApI0I0WAZSVaIwyiAFFYkolrQjQBUBoawGAI0QNggTzWGR2Iow0dDrp0zmpGzSQgy1BUEFIsIEhBBx1VaRp0JaI4MStUdeFloZxtKnWpBK0FlxJJW2Nelsu5fQxmbFH3V3L6F0+lY5CELSgjHAwKSZSWsNYiiEFuVojQyQCgVolhxWLAgqIyWIGDKQLABEsIy0SQxBbAYSNAcqpIUdoQYgGQliCDyTm1s7A+2TXxBK50Tzpy6IwuXEaltJfJPUzsBx3EzqyhJwtHfTc6oxOHCU7VZPz8xRe0fk8Q3PvCfZ5FlPHSb2RwtFtGIovbksQ7pVr7nXhJHDBHbhlqaVyTtTDYWI5rDOQaNaj7q7l9DJexrUPdj3I00/yUrIhkgxBMtIACQZgQJAIjRBiDyMFAFoAyCSBIYGUBBRRrCsSgFaGAxwnCsgZIAHBWVFjK2AgCEIBvKRRfSgVwR000cDUPsyZl0MM/WztyN2KOHAx/FqCmsKiVGVp2aaOuhT6HeoroWYWOgRSApo4Z8zshSS2HiiyKNa1RJVEawRrFxBK5x0NfDL2Y9yM3IamHdku4qv1Nlgk0PcSUikwBCEKNCEIAQAQAAYBxWx5KYKgXDJCtBkgIyIglFaAOytjhMkmAaQoZOAkVyRYyphBlIQgB5qmjqpoopo6qS0OKGy2mjiwS/FqeB3QRx4DWtU8AwTvRbhvdFcbD4b3fEuPpOiC0GAgmkAYj2AghJSZHbTWi7jPk2lfQixklZLuKqzmWncFiuKlza8ixFmJCEAIAhyY3Gqn2y6fyTa0VjMnETM4h1kuY33vL8q+YfveX5UY+zp8tPDfhsXFZlPi0vyoD4s/wAq8x+zp8lOjfhqtitmZ96P8v7Fc+M/p+YvY0+R4L8NZEMj77/R8wPjn6H5h7Olyfhvw12xJGPLjtvgfmI+Or/HLzD2tL9i8F+Gu2Qxnx5f45eaFfpCv8cvND9nS/Y/DfhtSZVNmM/SKP8Ajn8ip+ksF8E/kP2dP9h4b8Nwhh/6kh+WXnEgezp/sPBfhXBHTBFUC+KMoNbFHBwxfjVfA0EcPDF+NV7wLlqSHwkG0ra9wjMuvxKanGNP3YPNUVruS+GN+m5UYjeSbkppOzlG/S+wsK0W7X16PRixw/rneVnm62at08Ohw4mkqdld5L+y+anveL5K3Ivu4JroaKuU4eqpRTTvyv1tudNJjiMotJlRXMk8Mn/foWqat2/sJOVjXZlMjGo1u7l8ZXOCpVHwdbUWVVs7QiuQnrRrWHmuL4hKrK72ty20PRqdzxvpC/x5rrb5RRw9fbGnDo6aM3OsUuSfkV/bV/Uzli/p8iiSeZ93yPG75eh2w0FxCHN/Jg+8Y/1My2iLcnySfbDpxPHaEJWqVYRe9pPK9dtww4tRl7tSD/5HiPS7DKddXWjyK/gbnBOCZo3XI9DS6aL1icubU1uycNqpjYP4l5oq+1Q6rzsWx4C+iNClwehBWcMz5t3bfcloip6GOUezPDIWIj1+YksZFc15mvVweHS1p27bNWMjHcPpS92S8bXsKeij9lR1E8B9vj1+f/pX9tX9aOdejub/AMOfG+jco+7r2cxel/0PZ/juni0918ytVo32+dzFfCZr4X/BPu6fR/MPSnk/Zjhsymvy+RDGfD5/q82Qr0/6Xsxw+gUy+BVTLoI7HMsOHhn+7V7zuRw8Mi/W1dOa5ATVMfD4WTqyqNJ5rWVrJZNOXmaEa7baUdE7XuvoR1FGN20rPS7iva6avcrYjYrDKVWnL8rs1FtNtuzfaloV8cjdK1naSl/xXZ3nXhcWp84qy19pa+D2Zy8SxMMr9qN9Oer7BxiIyU5k/AotQbfORoU520Zz4BpwVv6y6tTutHqi4lF65+OjMV1WLTWmrHyD7keK0qEW4KLzbbL5s6FVstlfuGhiVtszStYn8p7ZrJ5pvYSNB835BrYlRV33AVXTfxZfaffC6MbHJVwdOq25wi+1rXzLc7lpHxk/2GnTvpyC1KzGJgotOdmFieDJpulp+lu6fc+RxR4BWabeVdFmPUVPZWm4uGnyfgcd+h0bTnDpp1OpWMPHVeC147wzdsWmc1XDSg1mjKN+qaXmfQZpWKalNPRq68zC3/l0n/M4bV6y35h8f47C9ZLfWH0PdcDwro07aXlqr9B+McDw6lCpOFnnWqeXXldc0dzj0W2iLppzpV7clNo1Zy55Tnd2tbq9i1Nr8vlp5CzuY3HK03BqlPLNO8Xo1dcn2PYU3nlcabSxVSD0lfXRX0izJxOBpp+zFJ9hkcK4rLGQlGatJXTS5SW78zsWMe0u595nazSKYc+L4vKk9XZLYD9JYVlZSkmtM0l7NzN4/SU4PNe2+m9jP4WoRjL2k29FnSvpyRppzmGOpWKzs93wKqq0LStnj43jyafM0XgY9DwvAcc6VdNaK+WS+Fp/Tke4hjlLZo6KTEw57xiUfD49EAs+0LqQ0SvhxHDPou+EkXxxmGfxR+aK/up8q9XxVOX1iFcIn/m/7Uab+liMWXs6YVqD2nH/ALWGUKKu1KN7fnOR8IqcqtJ9+H/iZ1YLhtk/Werk76OEHBW7bt6jjPCVbnT6x26nA+E4WpaPq4TtstZPv3+ZsQwuZvRW62OvCYONNWgku3m+8uK/wsuKhwqCXuQiu67OiPD6f5V5I7XTIoldscFmXPDDQWySBPCxfXwZ05CZA7YOJcn2NdX4iTwsltZo7Wgxn1FNIPulmt23uhZRNGrRuZOMn6t326XdjK1e3eFVnu2V4qlKeVXSSkrt6+yt7dp2LEUk7X16vUzJ4uNrylGPW8kzmhxOk9c6farPxbF7FsYVHTVzMvQPFRtv8gRxCezM+liIzjeLuv0tNeZy+vSez8CvOnwQ2W0yZbvoZrxLVi+GK6lxq1mUW0rVh3xvZa3fP+RZs5cRXkotwtfo9U0ZVLi0qjytW6vbUNTVrTaTppzb46sbUzaytZbL9zmr1Z5Xky35Zr2+RycUxmRO6unyM+HE/Zte/T+DgvqZl26eniF7x136uo8s2rqz0kr7xOHDz9XUkqqlKKg5Z245M19KbXvZrXd9jD9IMVJxU4+9TeaLXT4l+5y4jDurKM25aWkoqTis1t2lv3ENZhrVuM0qDeSEYue7STbK48SjUV/Zv0XLuRgekNH8Jy5x9peGv7HHFrKqsHaUbaPaS5p+DCa7ZLOJb2MrXi83Rnj+HcScquWEczzNLRvRvryNPGY2VaXqaKc5y0SWuVdWe99DfQuOEipzV5vW2jt3vmzo0dOZc+tqRDJwXoxWq1M8rwgtEtpOzumewwHC4U1qrvtbZqZrHJjK+VXtta52104hxXtMlnST91W6kEvm1W/7ANMM8t9FlNmRxLjtDDVKVOtUjCdZuNNPnbdt8l2mlh6qkk4tNPVNNSTXY0c7d0oeMRYrmx07lRBHSHzFaYblA7Y0SoYAdsVsVMlxgU2G6FuRMAdx6HPi8PGpFxmrpqz5FqYyl1EGPPgqsoqSypWs4Regq4PbROCXZGxtOPQraInSpwqNW0flkS4XNL2Jx8Y2V/AycRw7FRu7KS/Q/wBj1qITOjWTjWtD57Xxk4SSnaLv8Sa18TRWOjl1ad/7senx+Ap145asIzXSSv5PkYNf0UjG7ozf/wAzd0u6X8mF9C0f53a11qz9VYLG30b0e38CcQwT1lDvstbdpxSw06TtNNW5vZ9zNDC4i67V/blaeLx2XTfNJ76fGFicTo82/PXRrqZWKxSUW7b/AFR6XivCYV9dYT3zR5965nk+KYGph4vOrrlON3Hx6GN+nvSd93Rp9TS0bfXM5eti49VZ9zHhO2j6W8DEw2NefJBZnzSfu956DB8JlV/3G1f4Yb+Mh10L2+FbqaV2lmY7GKTyRTk3pliszd+xHTw/0LxFeylB0qfbo34H0bgXB6WHislOMXzaV2338zXczop08R9c9+pmfjA9G/Rilgo2grye8rWbNxuwbg9S+bZ0RGPjnmc/XNVqHJUpuWiT13uajpJEKyWGFSwFVfEkuXN2AbkkQeS7XnvTH0MhxKVKblJSo5kktpxk08rfLVbnouAcMWGoU6SSSpxUUk72S7zRTGW5jFcbtci0REUtRZ6FEszDXKkwpgDZhrlb1BFgDuVhosrbBcAtBckZXI4gEjLUMnYSO48noBimNm5Mqg9bBnLcCM+wFxYy5Ik4ABkytu5ZGHaI0uoxhXOKkrNXXaZVfgyvmpvK/wAr93/w1sjXaRoU1iREzDGq4dx3X7nHWoKSa0ae6auj0TOarh4y3XitGaRLKavA/wClKdKblTTim7yjum/0vkegwMYRtGKWbmua7zQr8Pkvdl4NamXisNXuvVezLMs0pRVnD4tb721RWyN4ltQT569xeqfU5cJUteK1atdvm2dcppc/ElrEmIVudhZVQM0xWJKoVuoIjSYCtsgG2FLUMZa9xz06l9iyDsmJR6ctSypqiqiuZaIKqcy0pyDU5iCxDSQo2YAVEA0RMDEdSEQoweSsFvQXNcEddhENxst9QqnYM5AZkrbAYIsGcAmwHr3klIQAa4CZgJAQAnAROzC5AAlEryliVxWVksOaGHim2lZvdlUsLdp5npy5HayuUGPJYckqMr3zLyK5U5rtOqVxHIMjDLxVaUE209Oib+hXHHJr3uWvJms5XOatQhL3op+CKzCZhnxxuVX7tCD1uFU3osy7n/JB7Jw9FGIVLkyJhsZtlqkMyhKw8a9+8QW2KJK2xbmC0IFpTuOc8tGWxkMLL2EmFMSqxAVIE30DTpX3LFG2yGAhDwHUrdwpANZKQqkKRMCwLkRMBBHhAXCQADAnYjFaAspKXTcScQ2FuABMgZMRtIYRsEtCORXLwAJmFlHsCn1JJjKXPI55S7fM6ZMolryBMwqcmQqqYSfwycfKS+ZC8p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5" name="AutoShape 11" descr="data:image/jpeg;base64,/9j/4AAQSkZJRgABAQAAAQABAAD/2wCEAAkGBxQQEhUUEhQUFRUVFBQUFBQUFBQQFBQQFBQWFhQUFRQYHCggGBolHBQUITEhJSkrLi4uFx8zODMsNygtLisBCgoKDg0OFBAQFywcHBwsLCwsLCwsLCwsLCwsLCwsLCwsLCwsLCwsLCwsLCwrLCwsLCwsLDcsLCw3Nyw3NyssN//AABEIAMABBgMBIgACEQEDEQH/xAAbAAACAwEBAQAAAAAAAAAAAAABAgADBQQGB//EADkQAAIBAgQDBAcIAQUBAAAAAAABAgMRBBIhMQVBUWFxgZEGEyIyQqGxFBUjUmLB0fBTFjOCkuFy/8QAGQEAAwEBAQAAAAAAAAAAAAAAAAECAwQF/8QAJREBAAIBAwUAAwEBAQAAAAAAAAECEQMhUQQSExQxQVJhMmIF/9oADAMBAAIRAxEAPwD0iOynscdLVnZA5qKl0U2WxkU0x0bBamVYmN0x0BomRDiwbs0bCMWmrPxNmGpFFLEQZEsWlzYhGvh46LuX0MyutDYor2V3L6FU+iThIQtIMpaLiqaAAQBAAkBYNgCAsG5AAWAxgSApI0I0WAZSVaIwyiAFFYkolrQjQBUBoawGAI0QNggTzWGR2Iow0dDrp0zmpGzSQgy1BUEFIsIEhBBx1VaRp0JaI4MStUdeFloZxtKnWpBK0FlxJJW2Nelsu5fQxmbFH3V3L6F0+lY5CELSgjHAwKSZSWsNYiiEFuVojQyQCgVolhxWLAgqIyWIGDKQLABEsIy0SQxBbAYSNAcqpIUdoQYgGQliCDyTm1s7A+2TXxBK50Tzpy6IwuXEaltJfJPUzsBx3EzqyhJwtHfTc6oxOHCU7VZPz8xRe0fk8Q3PvCfZ5FlPHSb2RwtFtGIovbksQ7pVr7nXhJHDBHbhlqaVyTtTDYWI5rDOQaNaj7q7l9DJexrUPdj3I00/yUrIhkgxBMtIACQZgQJAIjRBiDyMFAFoAyCSBIYGUBBRRrCsSgFaGAxwnCsgZIAHBWVFjK2AgCEIBvKRRfSgVwR000cDUPsyZl0MM/WztyN2KOHAx/FqCmsKiVGVp2aaOuhT6HeoroWYWOgRSApo4Z8zshSS2HiiyKNa1RJVEawRrFxBK5x0NfDL2Y9yM3IamHdku4qv1Nlgk0PcSUikwBCEKNCEIAQAQAAYBxWx5KYKgXDJCtBkgIyIglFaAOytjhMkmAaQoZOAkVyRYyphBlIQgB5qmjqpoopo6qS0OKGy2mjiwS/FqeB3QRx4DWtU8AwTvRbhvdFcbD4b3fEuPpOiC0GAgmkAYj2AghJSZHbTWi7jPk2lfQixklZLuKqzmWncFiuKlza8ixFmJCEAIAhyY3Gqn2y6fyTa0VjMnETM4h1kuY33vL8q+YfveX5UY+zp8tPDfhsXFZlPi0vyoD4s/wAq8x+zp8lOjfhqtitmZ96P8v7Fc+M/p+YvY0+R4L8NZEMj77/R8wPjn6H5h7Olyfhvw12xJGPLjtvgfmI+Or/HLzD2tL9i8F+Gu2Qxnx5f45eaFfpCv8cvND9nS/Y/DfhtSZVNmM/SKP8Ajn8ip+ksF8E/kP2dP9h4b8Nwhh/6kh+WXnEgezp/sPBfhXBHTBFUC+KMoNbFHBwxfjVfA0EcPDF+NV7wLlqSHwkG0ra9wjMuvxKanGNP3YPNUVruS+GN+m5UYjeSbkppOzlG/S+wsK0W7X16PRixw/rneVnm62at08Ohw4mkqdld5L+y+anveL5K3Ivu4JroaKuU4eqpRTTvyv1tudNJjiMotJlRXMk8Mn/foWqat2/sJOVjXZlMjGo1u7l8ZXOCpVHwdbUWVVs7QiuQnrRrWHmuL4hKrK72ty20PRqdzxvpC/x5rrb5RRw9fbGnDo6aM3OsUuSfkV/bV/Uzli/p8iiSeZ93yPG75eh2w0FxCHN/Jg+8Y/1My2iLcnySfbDpxPHaEJWqVYRe9pPK9dtww4tRl7tSD/5HiPS7DKddXWjyK/gbnBOCZo3XI9DS6aL1icubU1uycNqpjYP4l5oq+1Q6rzsWx4C+iNClwehBWcMz5t3bfcloip6GOUezPDIWIj1+YksZFc15mvVweHS1p27bNWMjHcPpS92S8bXsKeij9lR1E8B9vj1+f/pX9tX9aOdejub/AMOfG+jco+7r2cxel/0PZ/juni0918ytVo32+dzFfCZr4X/BPu6fR/MPSnk/Zjhsymvy+RDGfD5/q82Qr0/6Xsxw+gUy+BVTLoI7HMsOHhn+7V7zuRw8Mi/W1dOa5ATVMfD4WTqyqNJ5rWVrJZNOXmaEa7baUdE7XuvoR1FGN20rPS7iva6avcrYjYrDKVWnL8rs1FtNtuzfaloV8cjdK1naSl/xXZ3nXhcWp84qy19pa+D2Zy8SxMMr9qN9Oer7BxiIyU5k/AotQbfORoU520Zz4BpwVv6y6tTutHqi4lF65+OjMV1WLTWmrHyD7keK0qEW4KLzbbL5s6FVstlfuGhiVtszStYn8p7ZrJ5pvYSNB835BrYlRV33AVXTfxZfaffC6MbHJVwdOq25wi+1rXzLc7lpHxk/2GnTvpyC1KzGJgotOdmFieDJpulp+lu6fc+RxR4BWabeVdFmPUVPZWm4uGnyfgcd+h0bTnDpp1OpWMPHVeC147wzdsWmc1XDSg1mjKN+qaXmfQZpWKalNPRq68zC3/l0n/M4bV6y35h8f47C9ZLfWH0PdcDwro07aXlqr9B+McDw6lCpOFnnWqeXXldc0dzj0W2iLppzpV7clNo1Zy55Tnd2tbq9i1Nr8vlp5CzuY3HK03BqlPLNO8Xo1dcn2PYU3nlcabSxVSD0lfXRX0izJxOBpp+zFJ9hkcK4rLGQlGatJXTS5SW78zsWMe0u595nazSKYc+L4vKk9XZLYD9JYVlZSkmtM0l7NzN4/SU4PNe2+m9jP4WoRjL2k29FnSvpyRppzmGOpWKzs93wKqq0LStnj43jyafM0XgY9DwvAcc6VdNaK+WS+Fp/Tke4hjlLZo6KTEw57xiUfD49EAs+0LqQ0SvhxHDPou+EkXxxmGfxR+aK/up8q9XxVOX1iFcIn/m/7Uab+liMWXs6YVqD2nH/ALWGUKKu1KN7fnOR8IqcqtJ9+H/iZ1YLhtk/Werk76OEHBW7bt6jjPCVbnT6x26nA+E4WpaPq4TtstZPv3+ZsQwuZvRW62OvCYONNWgku3m+8uK/wsuKhwqCXuQiu67OiPD6f5V5I7XTIoldscFmXPDDQWySBPCxfXwZ05CZA7YOJcn2NdX4iTwsltZo7Wgxn1FNIPulmt23uhZRNGrRuZOMn6t326XdjK1e3eFVnu2V4qlKeVXSSkrt6+yt7dp2LEUk7X16vUzJ4uNrylGPW8kzmhxOk9c6farPxbF7FsYVHTVzMvQPFRtv8gRxCezM+liIzjeLuv0tNeZy+vSez8CvOnwQ2W0yZbvoZrxLVi+GK6lxq1mUW0rVh3xvZa3fP+RZs5cRXkotwtfo9U0ZVLi0qjytW6vbUNTVrTaTppzb46sbUzaytZbL9zmr1Z5Xky35Zr2+RycUxmRO6unyM+HE/Zte/T+DgvqZl26eniF7x136uo8s2rqz0kr7xOHDz9XUkqqlKKg5Z245M19KbXvZrXd9jD9IMVJxU4+9TeaLXT4l+5y4jDurKM25aWkoqTis1t2lv3ENZhrVuM0qDeSEYue7STbK48SjUV/Zv0XLuRgekNH8Jy5x9peGv7HHFrKqsHaUbaPaS5p+DCa7ZLOJb2MrXi83Rnj+HcScquWEczzNLRvRvryNPGY2VaXqaKc5y0SWuVdWe99DfQuOEipzV5vW2jt3vmzo0dOZc+tqRDJwXoxWq1M8rwgtEtpOzumewwHC4U1qrvtbZqZrHJjK+VXtta52104hxXtMlnST91W6kEvm1W/7ANMM8t9FlNmRxLjtDDVKVOtUjCdZuNNPnbdt8l2mlh6qkk4tNPVNNSTXY0c7d0oeMRYrmx07lRBHSHzFaYblA7Y0SoYAdsVsVMlxgU2G6FuRMAdx6HPi8PGpFxmrpqz5FqYyl1EGPPgqsoqSypWs4Regq4PbROCXZGxtOPQraInSpwqNW0flkS4XNL2Jx8Y2V/AycRw7FRu7KS/Q/wBj1qITOjWTjWtD57Xxk4SSnaLv8Sa18TRWOjl1ad/7senx+Ap145asIzXSSv5PkYNf0UjG7ozf/wAzd0u6X8mF9C0f53a11qz9VYLG30b0e38CcQwT1lDvstbdpxSw06TtNNW5vZ9zNDC4i67V/blaeLx2XTfNJ76fGFicTo82/PXRrqZWKxSUW7b/AFR6XivCYV9dYT3zR5965nk+KYGph4vOrrlON3Hx6GN+nvSd93Rp9TS0bfXM5eti49VZ9zHhO2j6W8DEw2NefJBZnzSfu956DB8JlV/3G1f4Yb+Mh10L2+FbqaV2lmY7GKTyRTk3pliszd+xHTw/0LxFeylB0qfbo34H0bgXB6WHislOMXzaV2338zXczop08R9c9+pmfjA9G/Rilgo2grye8rWbNxuwbg9S+bZ0RGPjnmc/XNVqHJUpuWiT13uajpJEKyWGFSwFVfEkuXN2AbkkQeS7XnvTH0MhxKVKblJSo5kktpxk08rfLVbnouAcMWGoU6SSSpxUUk72S7zRTGW5jFcbtci0REUtRZ6FEszDXKkwpgDZhrlb1BFgDuVhosrbBcAtBckZXI4gEjLUMnYSO48noBimNm5Mqg9bBnLcCM+wFxYy5Ik4ABkytu5ZGHaI0uoxhXOKkrNXXaZVfgyvmpvK/wAr93/w1sjXaRoU1iREzDGq4dx3X7nHWoKSa0ae6auj0TOarh4y3XitGaRLKavA/wClKdKblTTim7yjum/0vkegwMYRtGKWbmua7zQr8Pkvdl4NamXisNXuvVezLMs0pRVnD4tb721RWyN4ltQT569xeqfU5cJUteK1atdvm2dcppc/ElrEmIVudhZVQM0xWJKoVuoIjSYCtsgG2FLUMZa9xz06l9iyDsmJR6ctSypqiqiuZaIKqcy0pyDU5iCxDSQo2YAVEA0RMDEdSEQoweSsFvQXNcEddhENxst9QqnYM5AZkrbAYIsGcAmwHr3klIQAa4CZgJAQAnAROzC5AAlEryliVxWVksOaGHim2lZvdlUsLdp5npy5HayuUGPJYckqMr3zLyK5U5rtOqVxHIMjDLxVaUE209Oib+hXHHJr3uWvJms5XOatQhL3op+CKzCZhnxxuVX7tCD1uFU3osy7n/JB7Jw9FGIVLkyJhsZtlqkMyhKw8a9+8QW2KJK2xbmC0IFpTuOc8tGWxkMLL2EmFMSqxAVIE30DTpX3LFG2yGAhDwHUrdwpANZKQqkKRMCwLkRMBBHhAXCQADAnYjFaAspKXTcScQ2FuABMgZMRtIYRsEtCORXLwAJmFlHsCn1JJjKXPI55S7fM6ZMolryBMwqcmQqqYSfwycfKS+ZC8p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078">
            <a:off x="980127" y="3546974"/>
            <a:ext cx="4070342" cy="269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"/>
          <a:stretch/>
        </p:blipFill>
        <p:spPr>
          <a:xfrm flipH="1">
            <a:off x="-2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1115616" y="1988840"/>
            <a:ext cx="73516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吳醫師週間旅行中所見的風景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，</a:t>
            </a:r>
            <a:endParaRPr lang="en-US" altLang="zh-TW" sz="3200" b="1" dirty="0" smtClean="0">
              <a:solidFill>
                <a:schemeClr val="bg2">
                  <a:lumMod val="10000"/>
                </a:schemeClr>
              </a:solidFill>
              <a:latin typeface="華康鋼筆體 Std W2" panose="03000200000000000000" pitchFamily="66" charset="-120"/>
              <a:ea typeface="華康鋼筆體 Std W2" panose="03000200000000000000" pitchFamily="66" charset="-120"/>
            </a:endParaRPr>
          </a:p>
          <a:p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表面</a:t>
            </a:r>
            <a:r>
              <a:rPr lang="zh-TW" altLang="en-US" sz="3200" b="1" dirty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上是衰老頹敗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，</a:t>
            </a:r>
            <a:endParaRPr lang="en-US" altLang="zh-TW" sz="3200" b="1" dirty="0" smtClean="0">
              <a:solidFill>
                <a:schemeClr val="bg2">
                  <a:lumMod val="10000"/>
                </a:schemeClr>
              </a:solidFill>
              <a:latin typeface="華康鋼筆體 Std W2" panose="03000200000000000000" pitchFamily="66" charset="-120"/>
              <a:ea typeface="華康鋼筆體 Std W2" panose="03000200000000000000" pitchFamily="66" charset="-120"/>
            </a:endParaRPr>
          </a:p>
          <a:p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但</a:t>
            </a:r>
            <a:r>
              <a:rPr lang="zh-TW" altLang="en-US" sz="3200" b="1" dirty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其背後的生命之廊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卻也曾神色清明，</a:t>
            </a:r>
            <a:endParaRPr lang="en-US" altLang="zh-TW" sz="3200" b="1" dirty="0" smtClean="0">
              <a:solidFill>
                <a:schemeClr val="bg2">
                  <a:lumMod val="10000"/>
                </a:schemeClr>
              </a:solidFill>
              <a:latin typeface="華康鋼筆體 Std W2" panose="03000200000000000000" pitchFamily="66" charset="-120"/>
              <a:ea typeface="華康鋼筆體 Std W2" panose="03000200000000000000" pitchFamily="66" charset="-120"/>
            </a:endParaRPr>
          </a:p>
          <a:p>
            <a:r>
              <a:rPr lang="zh-TW" altLang="en-US" sz="3200" b="1" dirty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當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我們走到</a:t>
            </a:r>
            <a:r>
              <a:rPr lang="zh-TW" altLang="en-US" sz="3200" b="1" dirty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生命之廊的盡頭時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，</a:t>
            </a:r>
            <a:endParaRPr lang="en-US" altLang="zh-TW" sz="3200" b="1" dirty="0" smtClean="0">
              <a:solidFill>
                <a:schemeClr val="bg2">
                  <a:lumMod val="10000"/>
                </a:schemeClr>
              </a:solidFill>
              <a:latin typeface="華康鋼筆體 Std W2" panose="03000200000000000000" pitchFamily="66" charset="-120"/>
              <a:ea typeface="華康鋼筆體 Std W2" panose="03000200000000000000" pitchFamily="66" charset="-120"/>
            </a:endParaRPr>
          </a:p>
          <a:p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多麼</a:t>
            </a:r>
            <a:r>
              <a:rPr lang="zh-TW" altLang="en-US" sz="3200" b="1" dirty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希望也有人記起那曾經的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光采</a:t>
            </a:r>
            <a:r>
              <a:rPr lang="en-US" altLang="zh-TW" sz="3200" b="1" dirty="0" smtClean="0">
                <a:solidFill>
                  <a:schemeClr val="bg2">
                    <a:lumMod val="1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……</a:t>
            </a:r>
            <a:endParaRPr lang="zh-TW" altLang="en-US" sz="3200" b="1" dirty="0">
              <a:solidFill>
                <a:schemeClr val="bg2">
                  <a:lumMod val="10000"/>
                </a:schemeClr>
              </a:solidFill>
              <a:latin typeface="華康鋼筆體 Std W2" panose="03000200000000000000" pitchFamily="66" charset="-120"/>
              <a:ea typeface="華康鋼筆體 Std W2" panose="03000200000000000000" pitchFamily="66" charset="-120"/>
            </a:endParaRPr>
          </a:p>
          <a:p>
            <a:endParaRPr lang="en-US" altLang="zh-TW" sz="3600" b="1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b="1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51153" y="278092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+mj-ea"/>
                <a:ea typeface="+mj-ea"/>
              </a:rPr>
              <a:t>內容反思</a:t>
            </a:r>
            <a:endParaRPr lang="zh-TW" altLang="en-US" sz="4800" b="1" dirty="0">
              <a:latin typeface="+mj-ea"/>
              <a:ea typeface="+mj-ea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1331640" y="3717032"/>
            <a:ext cx="6480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14355" r="20711" b="13864"/>
          <a:stretch/>
        </p:blipFill>
        <p:spPr>
          <a:xfrm>
            <a:off x="7740352" y="3165648"/>
            <a:ext cx="432048" cy="6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2920" y="1498387"/>
            <a:ext cx="5048506" cy="1470025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+mj-ea"/>
              </a:rPr>
              <a:t>週間旅行</a:t>
            </a:r>
            <a:endParaRPr lang="zh-TW" altLang="en-US" sz="6000" b="1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07904" y="2739165"/>
            <a:ext cx="2592288" cy="825206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8A779D"/>
                </a:solidFill>
                <a:latin typeface="+mj-ea"/>
                <a:ea typeface="+mj-ea"/>
              </a:rPr>
              <a:t>吳妮民</a:t>
            </a:r>
            <a:endParaRPr lang="zh-TW" altLang="en-US" sz="4800" b="1" dirty="0">
              <a:solidFill>
                <a:srgbClr val="8A779D"/>
              </a:solidFill>
              <a:latin typeface="+mj-ea"/>
              <a:ea typeface="+mj-ea"/>
            </a:endParaRPr>
          </a:p>
        </p:txBody>
      </p:sp>
      <p:pic>
        <p:nvPicPr>
          <p:cNvPr id="4" name="Picture 19" descr="C:\Users\1242\AppData\Local\Microsoft\Windows\Temporary Internet Files\Content.IE5\9HWEL32K\MC9004460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57283" y="2897085"/>
            <a:ext cx="707169" cy="1334572"/>
          </a:xfrm>
          <a:prstGeom prst="rect">
            <a:avLst/>
          </a:prstGeom>
          <a:noFill/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899592" y="4646290"/>
            <a:ext cx="6723062" cy="166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kumimoji="0" lang="zh-TW" altLang="en-US" sz="2400" b="1" dirty="0" smtClean="0">
                <a:solidFill>
                  <a:sysClr val="windowText" lastClr="000000"/>
                </a:solidFill>
              </a:rPr>
              <a:t>簡報製作</a:t>
            </a:r>
            <a:endParaRPr kumimoji="0" lang="en-US" altLang="zh-TW" sz="2400" b="1" dirty="0" smtClean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zh-TW" altLang="en-US" sz="2400" b="1" dirty="0" smtClean="0">
                <a:solidFill>
                  <a:sysClr val="windowText" lastClr="000000"/>
                </a:solidFill>
              </a:rPr>
              <a:t> </a:t>
            </a:r>
            <a:r>
              <a:rPr kumimoji="0" lang="zh-TW" altLang="en-US" sz="2800" b="1" dirty="0" smtClean="0">
                <a:solidFill>
                  <a:sysClr val="windowText" lastClr="000000"/>
                </a:solidFill>
              </a:rPr>
              <a:t>   </a:t>
            </a:r>
            <a:r>
              <a:rPr kumimoji="0" lang="zh-TW" altLang="en-US" sz="2400" b="1" dirty="0" smtClean="0">
                <a:solidFill>
                  <a:sysClr val="windowText" lastClr="000000"/>
                </a:solidFill>
              </a:rPr>
              <a:t>指導老師</a:t>
            </a:r>
            <a:r>
              <a:rPr kumimoji="0" lang="zh-TW" altLang="zh-TW" sz="2400" b="1" dirty="0" smtClean="0">
                <a:solidFill>
                  <a:sysClr val="windowText" lastClr="000000"/>
                </a:solidFill>
              </a:rPr>
              <a:t>：</a:t>
            </a:r>
            <a:r>
              <a:rPr kumimoji="0" lang="zh-TW" altLang="en-US" sz="2400" b="1" dirty="0" smtClean="0">
                <a:solidFill>
                  <a:sysClr val="windowText" lastClr="000000"/>
                </a:solidFill>
              </a:rPr>
              <a:t>陳憶蘇 </a:t>
            </a:r>
            <a:endParaRPr lang="en-US" altLang="zh-TW" sz="2400" b="1" dirty="0" smtClean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en-US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zh-TW" altLang="en-US" sz="2800" b="1" dirty="0" smtClean="0">
                <a:solidFill>
                  <a:sysClr val="windowText" lastClr="000000"/>
                </a:solidFill>
              </a:rPr>
              <a:t>   </a:t>
            </a:r>
            <a:r>
              <a:rPr lang="zh-TW" altLang="en-US" sz="2400" b="1" dirty="0" smtClean="0">
                <a:solidFill>
                  <a:sysClr val="windowText" lastClr="000000"/>
                </a:solidFill>
              </a:rPr>
              <a:t>教學助理</a:t>
            </a:r>
            <a:r>
              <a:rPr lang="zh-TW" altLang="zh-TW" sz="2400" b="1" dirty="0" smtClean="0">
                <a:solidFill>
                  <a:sysClr val="windowText" lastClr="000000"/>
                </a:solidFill>
              </a:rPr>
              <a:t>：</a:t>
            </a:r>
            <a:r>
              <a:rPr lang="zh-TW" altLang="en-US" sz="2400" b="1" dirty="0" smtClean="0">
                <a:solidFill>
                  <a:sysClr val="windowText" lastClr="000000"/>
                </a:solidFill>
              </a:rPr>
              <a:t>郭</a:t>
            </a:r>
            <a:r>
              <a:rPr lang="zh-TW" altLang="en-US" sz="2400" b="1" dirty="0" smtClean="0">
                <a:solidFill>
                  <a:sysClr val="windowText" lastClr="000000"/>
                </a:solidFill>
              </a:rPr>
              <a:t>育</a:t>
            </a:r>
            <a:r>
              <a:rPr lang="zh-TW" altLang="en-US" sz="2400" b="1" dirty="0" smtClean="0">
                <a:solidFill>
                  <a:sysClr val="windowText" lastClr="000000"/>
                </a:solidFill>
              </a:rPr>
              <a:t>綺  </a:t>
            </a:r>
            <a:endParaRPr lang="en-US" altLang="zh-TW" sz="2400" b="1" dirty="0" smtClean="0">
              <a:solidFill>
                <a:sysClr val="windowText" lastClr="000000"/>
              </a:solidFill>
            </a:endParaRPr>
          </a:p>
          <a:p>
            <a:pPr marL="0" indent="0" algn="r">
              <a:lnSpc>
                <a:spcPct val="150000"/>
              </a:lnSpc>
              <a:buNone/>
              <a:defRPr/>
            </a:pPr>
            <a:endParaRPr kumimoji="0" lang="zh-TW" alt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457200" y="404664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老者病者的困境</a:t>
            </a:r>
          </a:p>
        </p:txBody>
      </p:sp>
      <p:sp>
        <p:nvSpPr>
          <p:cNvPr id="12" name="橢圓 11"/>
          <p:cNvSpPr/>
          <p:nvPr/>
        </p:nvSpPr>
        <p:spPr>
          <a:xfrm>
            <a:off x="395536" y="2394745"/>
            <a:ext cx="2016224" cy="5979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全身癱瘓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95536" y="4312418"/>
            <a:ext cx="2090502" cy="10081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長期臥床而有褥瘡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95536" y="3133513"/>
            <a:ext cx="2016224" cy="5979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半身不遂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155540" y="3750986"/>
            <a:ext cx="2016224" cy="5979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昏迷躺床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1507468" y="5404421"/>
            <a:ext cx="2664296" cy="92189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想保有最後的一絲自尊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329694" y="2492896"/>
            <a:ext cx="2016224" cy="5979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身心受苦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282260" y="3263585"/>
            <a:ext cx="2016224" cy="5979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無法自理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5298761" y="4003314"/>
            <a:ext cx="2016224" cy="5979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獨自居住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282260" y="4735751"/>
            <a:ext cx="2016224" cy="5979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寂寞孤獨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5732512" y="1600848"/>
            <a:ext cx="2016224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現實社會</a:t>
            </a:r>
            <a:endParaRPr lang="zh-TW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403648" y="1600848"/>
            <a:ext cx="2016224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+mj-ea"/>
                <a:ea typeface="+mj-ea"/>
              </a:rPr>
              <a:t>文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本內容</a:t>
            </a:r>
            <a:endParaRPr lang="zh-TW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35330" y="2941709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b="1" dirty="0">
                <a:solidFill>
                  <a:schemeClr val="tx2">
                    <a:lumMod val="75000"/>
                  </a:schemeClr>
                </a:solidFill>
              </a:rPr>
              <a:t>？</a:t>
            </a:r>
          </a:p>
        </p:txBody>
      </p:sp>
      <p:sp>
        <p:nvSpPr>
          <p:cNvPr id="24" name="橢圓 23"/>
          <p:cNvSpPr/>
          <p:nvPr/>
        </p:nvSpPr>
        <p:spPr>
          <a:xfrm>
            <a:off x="5365566" y="5566397"/>
            <a:ext cx="2016224" cy="5979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…………</a:t>
            </a:r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787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0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zh-TW" altLang="en-US" dirty="0" smtClean="0">
                <a:latin typeface="+mj-ea"/>
              </a:rPr>
              <a:t>照顧者</a:t>
            </a:r>
            <a:r>
              <a:rPr lang="en-US" altLang="zh-TW" dirty="0" smtClean="0">
                <a:latin typeface="標楷體"/>
                <a:ea typeface="標楷體"/>
              </a:rPr>
              <a:t>(</a:t>
            </a:r>
            <a:r>
              <a:rPr lang="zh-TW" altLang="en-US" dirty="0" smtClean="0">
                <a:latin typeface="+mj-ea"/>
              </a:rPr>
              <a:t>家庭</a:t>
            </a:r>
            <a:r>
              <a:rPr lang="en-US" altLang="zh-TW" dirty="0" smtClean="0">
                <a:latin typeface="標楷體"/>
                <a:ea typeface="標楷體"/>
              </a:rPr>
              <a:t>)</a:t>
            </a:r>
            <a:r>
              <a:rPr lang="zh-TW" altLang="en-US" dirty="0" smtClean="0">
                <a:latin typeface="+mj-ea"/>
              </a:rPr>
              <a:t>的困境</a:t>
            </a:r>
            <a:endParaRPr lang="zh-TW" altLang="en-US" dirty="0">
              <a:latin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2160" y="2849610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？</a:t>
            </a:r>
          </a:p>
        </p:txBody>
      </p:sp>
      <p:sp>
        <p:nvSpPr>
          <p:cNvPr id="10" name="橢圓 9"/>
          <p:cNvSpPr/>
          <p:nvPr/>
        </p:nvSpPr>
        <p:spPr>
          <a:xfrm>
            <a:off x="1243490" y="2231309"/>
            <a:ext cx="2448272" cy="95207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付出了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青春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始終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未婚嫁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57200" y="5351798"/>
            <a:ext cx="2880320" cy="6747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沒有休閒時間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7200" y="3366756"/>
            <a:ext cx="2016224" cy="5979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感情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疏離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59632" y="4119507"/>
            <a:ext cx="2846238" cy="10873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工作忙碌，</a:t>
            </a:r>
            <a:endParaRPr lang="en-US" altLang="zh-TW" sz="2400" b="1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無法隨時照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料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403648" y="1600848"/>
            <a:ext cx="2016224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文本內容</a:t>
            </a:r>
            <a:endParaRPr lang="zh-TW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582308" y="1598148"/>
            <a:ext cx="2016224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現實社會</a:t>
            </a:r>
            <a:endParaRPr lang="zh-TW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788024" y="2189399"/>
            <a:ext cx="3821714" cy="103079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家庭結構改變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，主要照顧者負荷沉重</a:t>
            </a:r>
            <a:endParaRPr lang="en-US" altLang="zh-TW" sz="24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5167968" y="3282770"/>
            <a:ext cx="3049405" cy="103079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失能者長期照顧需求甚高</a:t>
            </a:r>
            <a:endParaRPr lang="en-US" altLang="zh-TW" sz="24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5216507" y="4396049"/>
            <a:ext cx="3049405" cy="103079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defRPr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長照資源不足，分布不均</a:t>
            </a:r>
            <a:endParaRPr lang="en-US" altLang="zh-TW" sz="24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5130082" y="5511193"/>
            <a:ext cx="3323260" cy="103079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defRPr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長照體系缺乏穩定及充足之財源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153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8709" y="4296850"/>
            <a:ext cx="8229600" cy="155815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sz="2400" b="1" dirty="0" smtClean="0">
                <a:latin typeface="+mj-ea"/>
                <a:ea typeface="+mj-ea"/>
              </a:rPr>
              <a:t>印尼阿娣 → 行動受限、沒有外出的自由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>
              <a:spcBef>
                <a:spcPts val="1800"/>
              </a:spcBef>
            </a:pPr>
            <a:r>
              <a:rPr lang="zh-TW" altLang="en-US" sz="2400" b="1" dirty="0" smtClean="0">
                <a:latin typeface="+mj-ea"/>
                <a:ea typeface="+mj-ea"/>
              </a:rPr>
              <a:t>希蒂 → 侵犯人權問題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>
              <a:spcBef>
                <a:spcPts val="1800"/>
              </a:spcBef>
            </a:pPr>
            <a:r>
              <a:rPr lang="zh-TW" altLang="en-US" sz="2400" b="1" dirty="0" smtClean="0">
                <a:latin typeface="+mj-ea"/>
                <a:ea typeface="+mj-ea"/>
              </a:rPr>
              <a:t>菲律賓朱瓦莉 → 語言溝通問題、被侵犯的恐懼</a:t>
            </a:r>
            <a:endParaRPr lang="en-US" altLang="zh-TW" sz="2400" b="1" dirty="0" smtClean="0">
              <a:latin typeface="+mj-ea"/>
              <a:ea typeface="+mj-ea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966537" y="2388438"/>
            <a:ext cx="1584176" cy="76775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>
                <a:solidFill>
                  <a:schemeClr val="bg1"/>
                </a:solidFill>
                <a:latin typeface="+mj-ea"/>
                <a:ea typeface="+mj-ea"/>
              </a:rPr>
              <a:t>沒自由</a:t>
            </a:r>
            <a:endParaRPr lang="zh-TW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982693" y="1652531"/>
            <a:ext cx="2160240" cy="85306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侵犯人權</a:t>
            </a:r>
          </a:p>
        </p:txBody>
      </p:sp>
      <p:sp>
        <p:nvSpPr>
          <p:cNvPr id="17" name="橢圓 16"/>
          <p:cNvSpPr/>
          <p:nvPr/>
        </p:nvSpPr>
        <p:spPr>
          <a:xfrm>
            <a:off x="2491294" y="2749819"/>
            <a:ext cx="2189585" cy="81274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語言不通</a:t>
            </a:r>
          </a:p>
        </p:txBody>
      </p:sp>
      <p:sp>
        <p:nvSpPr>
          <p:cNvPr id="18" name="橢圓 17"/>
          <p:cNvSpPr/>
          <p:nvPr/>
        </p:nvSpPr>
        <p:spPr>
          <a:xfrm>
            <a:off x="4211960" y="1342887"/>
            <a:ext cx="1619672" cy="76775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>
                <a:solidFill>
                  <a:schemeClr val="bg1"/>
                </a:solidFill>
                <a:latin typeface="+mj-ea"/>
                <a:ea typeface="+mj-ea"/>
              </a:rPr>
              <a:t>性騷擾</a:t>
            </a:r>
            <a:endParaRPr lang="zh-TW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457200" y="404664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外籍</a:t>
            </a:r>
            <a:r>
              <a:rPr lang="zh-TW" altLang="en-US" dirty="0"/>
              <a:t>看護之困境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4" y="3754311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63300"/>
                </a:solidFill>
              </a:rPr>
              <a:t>     想一想</a:t>
            </a:r>
            <a:endParaRPr lang="zh-TW" altLang="en-US" dirty="0">
              <a:solidFill>
                <a:srgbClr val="663300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33674" y="1835846"/>
            <a:ext cx="5362462" cy="67990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+mj-ea"/>
                <a:ea typeface="+mj-ea"/>
              </a:rPr>
              <a:t>你能體會老者、病者的心情嗎</a:t>
            </a:r>
            <a:r>
              <a:rPr lang="en-US" altLang="zh-TW" sz="2800" b="1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en-US" altLang="zh-TW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1" y="735816"/>
            <a:ext cx="771498" cy="771498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681621" y="2756363"/>
            <a:ext cx="5751436" cy="67990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  <a:latin typeface="+mj-ea"/>
                <a:ea typeface="+mj-ea"/>
              </a:rPr>
              <a:t>你是否也曾經注意過他們的需要？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069316" y="3676880"/>
            <a:ext cx="7617483" cy="67990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試想照顧者在長期面對病患時會產生哪些壓力？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432057" y="4597397"/>
            <a:ext cx="3888432" cy="67990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有什麼解決舒緩之道？</a:t>
            </a:r>
          </a:p>
        </p:txBody>
      </p:sp>
    </p:spTree>
    <p:extLst>
      <p:ext uri="{BB962C8B-B14F-4D97-AF65-F5344CB8AC3E}">
        <p14:creationId xmlns:p14="http://schemas.microsoft.com/office/powerpoint/2010/main" val="28856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51153" y="278092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+mj-ea"/>
                <a:ea typeface="+mj-ea"/>
              </a:rPr>
              <a:t>資料來</a:t>
            </a:r>
            <a:r>
              <a:rPr lang="zh-TW" altLang="en-US" sz="4800" b="1" dirty="0">
                <a:latin typeface="+mj-ea"/>
                <a:ea typeface="+mj-ea"/>
              </a:rPr>
              <a:t>源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331640" y="3717032"/>
            <a:ext cx="6480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14355" r="20711" b="13864"/>
          <a:stretch/>
        </p:blipFill>
        <p:spPr>
          <a:xfrm>
            <a:off x="7740352" y="3165648"/>
            <a:ext cx="432048" cy="6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340768"/>
            <a:ext cx="8507413" cy="52337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雙河彎</a:t>
            </a:r>
            <a:r>
              <a:rPr lang="zh-TW" altLang="en-US" dirty="0">
                <a:latin typeface="+mj-ea"/>
                <a:ea typeface="+mj-ea"/>
              </a:rPr>
              <a:t>－</a:t>
            </a:r>
            <a:r>
              <a:rPr lang="zh-TW" altLang="en-US" dirty="0" smtClean="0">
                <a:latin typeface="+mj-ea"/>
                <a:ea typeface="+mj-ea"/>
              </a:rPr>
              <a:t>閱讀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+mj-ea"/>
                <a:ea typeface="+mj-ea"/>
              </a:rPr>
              <a:t>找到一種快樂的抉擇──吳</a:t>
            </a:r>
            <a:r>
              <a:rPr lang="zh-TW" altLang="en-US" dirty="0">
                <a:latin typeface="+mj-ea"/>
                <a:ea typeface="+mj-ea"/>
              </a:rPr>
              <a:t>妮</a:t>
            </a:r>
            <a:r>
              <a:rPr lang="zh-TW" altLang="en-US" dirty="0" smtClean="0">
                <a:latin typeface="+mj-ea"/>
                <a:ea typeface="+mj-ea"/>
              </a:rPr>
              <a:t>民</a:t>
            </a:r>
            <a:endParaRPr lang="en-US" altLang="zh-TW" dirty="0" smtClean="0">
              <a:latin typeface="+mj-ea"/>
              <a:ea typeface="+mj-ea"/>
            </a:endParaRPr>
          </a:p>
          <a:p>
            <a:pPr marL="109728" indent="0">
              <a:buNone/>
            </a:pPr>
            <a:r>
              <a:rPr lang="en-US" altLang="zh-TW" dirty="0" smtClean="0">
                <a:latin typeface="+mj-ea"/>
                <a:ea typeface="+mj-ea"/>
                <a:hlinkClick r:id="rId2"/>
              </a:rPr>
              <a:t>http://www.2rivers.com.tw/#!</a:t>
            </a:r>
            <a:r>
              <a:rPr lang="zh-TW" altLang="en-US" dirty="0" smtClean="0">
                <a:latin typeface="+mj-ea"/>
                <a:ea typeface="+mj-ea"/>
                <a:hlinkClick r:id="rId2"/>
              </a:rPr>
              <a:t>閱讀，找到一種快樂的抉擇──吳妮民</a:t>
            </a:r>
            <a:r>
              <a:rPr lang="en-US" altLang="zh-TW" dirty="0" smtClean="0">
                <a:latin typeface="+mj-ea"/>
                <a:ea typeface="+mj-ea"/>
                <a:hlinkClick r:id="rId2"/>
              </a:rPr>
              <a:t>/c1d37/ibirllcf176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博客來</a:t>
            </a:r>
            <a:r>
              <a:rPr lang="zh-TW" altLang="en-US" dirty="0">
                <a:latin typeface="+mj-ea"/>
                <a:ea typeface="+mj-ea"/>
              </a:rPr>
              <a:t>－</a:t>
            </a:r>
            <a:r>
              <a:rPr lang="zh-TW" altLang="en-US" dirty="0" smtClean="0">
                <a:latin typeface="+mj-ea"/>
                <a:ea typeface="+mj-ea"/>
              </a:rPr>
              <a:t>私房藥</a:t>
            </a:r>
            <a:endParaRPr lang="en-US" altLang="zh-TW" dirty="0" smtClean="0">
              <a:latin typeface="+mj-ea"/>
              <a:ea typeface="+mj-ea"/>
            </a:endParaRPr>
          </a:p>
          <a:p>
            <a:pPr marL="109728" indent="0">
              <a:buNone/>
            </a:pPr>
            <a:r>
              <a:rPr lang="en-US" altLang="zh-TW" dirty="0" smtClean="0">
                <a:latin typeface="+mj-ea"/>
                <a:ea typeface="+mj-ea"/>
                <a:hlinkClick r:id="rId3"/>
              </a:rPr>
              <a:t>http://www.books.com.tw/products/0010545879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金石堂網路書局</a:t>
            </a:r>
            <a:r>
              <a:rPr lang="zh-TW" altLang="en-US" dirty="0">
                <a:latin typeface="+mj-ea"/>
                <a:ea typeface="+mj-ea"/>
              </a:rPr>
              <a:t>－</a:t>
            </a:r>
            <a:r>
              <a:rPr lang="zh-TW" altLang="en-US" dirty="0" smtClean="0">
                <a:latin typeface="+mj-ea"/>
                <a:ea typeface="+mj-ea"/>
              </a:rPr>
              <a:t>吳妮民</a:t>
            </a:r>
            <a:endParaRPr lang="en-US" altLang="zh-TW" dirty="0" smtClean="0">
              <a:latin typeface="+mj-ea"/>
              <a:ea typeface="+mj-ea"/>
            </a:endParaRPr>
          </a:p>
          <a:p>
            <a:pPr marL="109728" indent="0">
              <a:buNone/>
            </a:pPr>
            <a:r>
              <a:rPr lang="en-US" altLang="zh-TW" dirty="0" smtClean="0">
                <a:latin typeface="+mj-ea"/>
                <a:ea typeface="+mj-ea"/>
                <a:hlinkClick r:id="rId4"/>
              </a:rPr>
              <a:t>http://www.kingstone.com.tw/search/result.asp?c_name=%25E5%2590%25B3%25E5%25A6%25AE%25E6%25B0%2591&amp;se_type=4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衛福部長照政策專區</a:t>
            </a:r>
            <a:endParaRPr lang="en-US" altLang="zh-TW" dirty="0">
              <a:latin typeface="+mj-ea"/>
              <a:ea typeface="+mj-ea"/>
              <a:hlinkClick r:id="rId5"/>
            </a:endParaRPr>
          </a:p>
          <a:p>
            <a:pPr marL="109728" indent="0">
              <a:buNone/>
            </a:pPr>
            <a:r>
              <a:rPr lang="en-US" altLang="zh-TW" dirty="0" smtClean="0">
                <a:latin typeface="+mj-ea"/>
                <a:ea typeface="+mj-ea"/>
                <a:hlinkClick r:id="rId5"/>
              </a:rPr>
              <a:t>http</a:t>
            </a:r>
            <a:r>
              <a:rPr lang="en-US" altLang="zh-TW" dirty="0">
                <a:latin typeface="+mj-ea"/>
                <a:ea typeface="+mj-ea"/>
                <a:hlinkClick r:id="rId5"/>
              </a:rPr>
              <a:t>://www.mohw.gov.tw/cht/ltc</a:t>
            </a:r>
            <a:r>
              <a:rPr lang="en-US" altLang="zh-TW" dirty="0" smtClean="0">
                <a:latin typeface="+mj-ea"/>
                <a:ea typeface="+mj-ea"/>
                <a:hlinkClick r:id="rId5"/>
              </a:rPr>
              <a:t>/</a:t>
            </a:r>
            <a:endParaRPr lang="en-US" altLang="zh-TW" dirty="0" smtClean="0">
              <a:latin typeface="+mj-ea"/>
              <a:ea typeface="+mj-ea"/>
            </a:endParaRPr>
          </a:p>
          <a:p>
            <a:pPr marL="109728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marL="109728" indent="0"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395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51153" y="278092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+mj-ea"/>
                <a:ea typeface="+mj-ea"/>
              </a:rPr>
              <a:t>關於作者</a:t>
            </a:r>
            <a:endParaRPr lang="zh-TW" altLang="en-US" sz="4800" b="1" dirty="0">
              <a:latin typeface="+mj-ea"/>
              <a:ea typeface="+mj-ea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1331640" y="3717032"/>
            <a:ext cx="6480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14355" r="20711" b="13864"/>
          <a:stretch/>
        </p:blipFill>
        <p:spPr>
          <a:xfrm>
            <a:off x="7740352" y="3165648"/>
            <a:ext cx="432048" cy="6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吳妮</a:t>
            </a:r>
            <a:r>
              <a:rPr lang="zh-TW" altLang="en-US" b="1" dirty="0"/>
              <a:t>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746" y="1761057"/>
            <a:ext cx="7661645" cy="4545668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endParaRPr lang="en-US" altLang="zh-TW" sz="2400" b="1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zh-TW" altLang="en-US" sz="2400" b="1" dirty="0" smtClean="0">
                <a:latin typeface="+mj-ea"/>
                <a:ea typeface="+mj-ea"/>
              </a:rPr>
              <a:t>一九八一年</a:t>
            </a:r>
            <a:r>
              <a:rPr lang="zh-TW" altLang="en-US" sz="2400" b="1" dirty="0">
                <a:latin typeface="+mj-ea"/>
                <a:ea typeface="+mj-ea"/>
              </a:rPr>
              <a:t>生，臺北</a:t>
            </a:r>
            <a:r>
              <a:rPr lang="zh-TW" altLang="en-US" sz="2400" b="1" dirty="0" smtClean="0">
                <a:latin typeface="+mj-ea"/>
                <a:ea typeface="+mj-ea"/>
              </a:rPr>
              <a:t>人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zh-TW" altLang="en-US" sz="2400" b="1" dirty="0" smtClean="0">
                <a:latin typeface="+mj-ea"/>
                <a:ea typeface="+mj-ea"/>
              </a:rPr>
              <a:t>成大</a:t>
            </a:r>
            <a:r>
              <a:rPr lang="zh-TW" altLang="en-US" sz="2400" b="1" dirty="0">
                <a:latin typeface="+mj-ea"/>
                <a:ea typeface="+mj-ea"/>
              </a:rPr>
              <a:t>醫學系</a:t>
            </a:r>
            <a:r>
              <a:rPr lang="zh-TW" altLang="en-US" sz="2400" b="1" dirty="0" smtClean="0">
                <a:latin typeface="+mj-ea"/>
                <a:ea typeface="+mj-ea"/>
              </a:rPr>
              <a:t>畢業，目前為家庭醫學科專科醫師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zh-TW" altLang="en-US" sz="2400" b="1" dirty="0" smtClean="0">
                <a:latin typeface="+mj-ea"/>
                <a:ea typeface="+mj-ea"/>
              </a:rPr>
              <a:t>曾</a:t>
            </a:r>
            <a:r>
              <a:rPr lang="zh-TW" altLang="en-US" sz="2400" b="1" dirty="0">
                <a:latin typeface="+mj-ea"/>
                <a:ea typeface="+mj-ea"/>
              </a:rPr>
              <a:t>獲全球華文文學星雲獎報導文學獎、林榮三文學獎、時報文學獎、梁實秋文學獎、臺北文學獎、全國學生文學獎及各地方文學獎等，甫獲國家文化藝術基金會補助，現正進行主題式寫作。</a:t>
            </a:r>
          </a:p>
        </p:txBody>
      </p:sp>
      <p:sp>
        <p:nvSpPr>
          <p:cNvPr id="5128" name="AutoShape 8" descr="data:image/jpeg;base64,/9j/4AAQSkZJRgABAQAAAQABAAD/2wCEAAkGBhQSERUUEhQWFBUWFxgYGRgYGBgYFhocGhcXFxcdGBkXHCYeGBwkHBcWHy8gIycpLCwsGB4xNTAqNSYrLCkBCQoKDgwOGg8PGikcHyQpLCwsLCwqLCwsKSksLCwsLCksLCksLCksLCksKSwsLCksLCksKSwsLCwsLCwpLCwsLP/AABEIAMIBBAMBIgACEQEDEQH/xAAcAAACAgMBAQAAAAAAAAAAAAAEBQMGAAECBwj/xABBEAABAwIEAgcEBwUIAwAAAAABAAIRAyEEBRIxQVEGImFxgaGxEzKRwQdCUmLR4fAUI3KishUkM3OCksLxQ2PS/8QAGgEAAwEBAQEAAAAAAAAAAAAAAQIDAAQFBv/EACURAAICAgICAgIDAQAAAAAAAAABAhEhMQMSBEETIjJRM2FxQv/aAAwDAQACEQMRAD8AqAZwBPcuHsO5U3s+K5AK88cHiStuwylNNdPZZAwI/CjgVEaJHapS1adtMpgA7weSjc6FP7Q9i4qU+aKARAElcusYUjNwhsbU3TJGGdPK/tGDyRNPLW9p8kRWzJli91yOKlp1QRIiEjsxHTwLfs/EoqnhuTR8FgqHmuwCeaUxIyiecfAKQUhxPmSo20jy9FIKfMgeKBgijhmnb0RFWjppW+0T5BQUcQ1ou4KepimOpEA9YOnwgfNKwFTzAH25js9Aoamok22tYcAiswH7034fJv5qUMtuq+jAtHDSDbuRGHbAAdH69V2yJ3JUpI4BZhOHubFpmZhoubxxtC5xFMHiZntjyU9F4CJDJIPd3c0LMJBhjyidrfiUUaFoj4o3EQDJ38lBrHYs2GgSphyBwA+Cjc8QB+fqp8VjQ0XE8kMzGNdwIPb+SGTGxfgFJKiPYu6ZPFAJqo08PThxhcPBjkFO55UbjzWRgIzwW1OQOXksT2AIqMIB4WKhwmIOkWBPn6ppWAMbJTgrBTnoeGSWriiItCJDpaDxIQeMExE7LvD1OqBy8FoGngx1Pmh3tU/tRCicwlUolYLVbBstE6gbQusQ8giBO/kJW9Vu9OkYgc4MudgCkdavrdOyYZtV6gHMpS0q0I+wWduqu5phlucPpG128R+HJAELTDwTNJgLYc6LgCHR3QoXY4neq/4wEjwVPUdMn4o9uXDjfxKi4JBDm5lHE+K07OhzQv7A3kFH+ytlwsOU2W6oIWc8XWH6QFrp3HEXQNLAvcYYwvJ+yC7+kFGPyWrT/wAWm+lIJGtjmzG8agJ8E3RAsJGate8uPVBAF90QMzYNvQlE4T6PMwfduEq35tDf6yEzpfRTmR/8GnvqUR6OKPxGsr5zTk0/ABcnM3cG+YVqf9D+ODHPcKTQ1pcQat7CfqsPLmq7lfRTF4nUaFAvDTBOu0+MIfEawX9tfyaPErf9oVPttH6705HQLGUYqVaLGsYQ53WBMA96W59l4qOYRpEAjt37ErhTpoNglTHE+9WHhpH4qL9oZxquPc4/8QpW5M0GmCbPJFmgkAO0zBcJm9iRtvyOPR32bqja2qm6nEt0XvMjeAYiOc8ro9A2K/b0fvu/3n1TuvltMYfD1GNg1C+SZkjhN+CXYzBhkQPeu0Etc4Nkgag0WdaYMWgxBCbYl0UsK0cGuPxDUk1QbBmUAJlc1XQLLt7uHHzWDuUggb38ly154wiD4LP2eeCILBjPasUxw3YVi1GsY1qmmyW4J1z3n1KYVhIuEtwo6zh94pZaHhsmxx27vmh6ZspsW0CEJMShx7Gnolc6HAcCJlY/D1CzU1sgSZ4kcwOI3U2Ay0VesSC1u449nBPqVGI7gflCaU6Eiiq4HExWAMcp2E7FcVawBjjE9ymq0BTxTrW1AjudH4lDZwNNUnaR8gFVZKKmgPNKBLWxcSfRJ4VjdUPsydJIbDnEcATE99yluIysz1esDxVYyrDJzgloCYuxRO8GOabYfK2AAvNuP6HBWF1CiaOlr2R3ifxSy5a0jR4r9lMw7iHgjn+SsFKEO/ANB1MBLWnciJJN4ngLRPIqeByutJ9ibVOgXHYuDpHj+CHxAkIWo+XuPafVEUcSIutVDI3gMe+i8OpucxzTILXFpB5gjZXvPumBx9LDGr/jUmVmVDEB0gFjhykAyOYPCFVcuyU1pLQdIF3cO7tK4wD9Ly08A4fylMpW6M4urPq+j7o7gpCoMK+WNPYPRSyriAubn+71f8t/9JXn/wBFLooVv8z5K959UjDVz/6qn9BXm30cV9NCr/GU0dgbLD0wxH91rfwx5hee5VklWsypVpXNABxEAgiHO47kaRaOKtvSzFThqo7B/UEm6OdLRhcFVYBL31LSBpI0AEGUnLXYyKlm2VuoOph7YOkOuCLOAcAZAk3uRPDktVq4cD9q5BuS7YASeAAt2IrpBndTFvbUquBcBHuxIBJGw7UsAUWgnFJ4GoubqcRaSbHnHExtwui67v8AAHKmf+KGqOhvgfFd4k9an2U//kKcwo7NOLyofaXupolcmAZAlSGIXP8A1Zdl3euXdkrKlF0SiY0avYsQ5plYjRh3UpCEoA01Hgcx6BNqlSBHFJ3O/eunkP15JJaGhskxTuqJhLMVVI2TKu8ad0uxFJxIgHvgocex5aGXRt7mhziDHEDiNtvin1CuDBbJBAA5fihcLRa1gaDFo/75rhpexxLWhwtLRMkni3t7OKEvsxVhAvSKnFam8fWt4gz807wn0Z4nGua4/uadiXOHWNz7rLE95gdq9C6KdEaLQ2pUaKlUQQHAEU3fd7Y+t8IV1bT4hdXHBpKyb5NpHnGN+jllHL69KmCXGnUJJiS4NJbsNrCF5k3LnUWUtd21abXsdwIc0H4iYIX0r7IEEHYiCvNML0S/a8qdh7CthKtakw/epvdpHc5pYPEHgnlC0JGTTtnm7MK0PGqdJNwNxxlpkROxvxnvnweX0DrE6T1hd/W53/7OyUYbHn2jabgTqIaOd7CfiEZj8BoaH6XQXPbJuA5ji17e+RPcQeKg4S0dKnFZIq1UvkzYeHZsLBRtYeS5YbombJ9HO3ZVdJJTvL+jT3aXPY/QfsAOPZN7IT9m01QZiHjs4iO5fQmTtpta6AC0Ew4NmRJAPVCpTloEuRQ2rPPajHU6TQAQNoY0OO8WaqRmOGdTxDg4OaTcaoBvfhbmvoyni2bCSeQaZ8wI8V4p07IqZnWeDqDGtaTuAQy4tYQZEc5Sw4fjy2M/I+TCR75luI/dM/hHoif2hV/LcVFNg+630RD8XC7upGzvpLif7rX/AMt/9JXmvQmvpoP/AIz6q19K85YzD1A94BexwaCbkkcBxXn/AEZxEUv9R9UrwwpjrpLipoVPD+oKmNrEjTwmfEiPwT7PcTNJw7vUJRgHMDCXbmY5QA3YjiufleRkQPEe9IUIdwCyrUnf9fJRaYO/alSpDWZiD1T3FEGC8TwYB5/khMTWHs4+sSb3kW25R2rMRXLXyOQCnLIQ1xA5rk1eXBD+2mDC22veFOgo7NQrTyeU+K6LlvUIWCQ6DyC0pAztlYiALNaUpxRirwuPxUtKqeQQuIPXHcUGsDJ5JhiNMOG4IKJxOMBcDwJCW1XdVQUKc2ncTb5pYxKNljr1Q0B2oW5R4bhH5ES+oDM3JmBMNEDbtSDDsc4Oc/hPHkOHJWjorQOp7W7tpWHaC0/LzRjHJOTwevYVzRUB2OzhwIPHwKcNbBjgfJJ6tL2jGVmfWaCR4f8AaZYKvraOYXYkcyJGmR5FI+jeIpCtiqQb7OsantXjUTq1AMD2g2HuQY4xzCcNs9w5wfID1CoPSl9RubUamHtUp0hIgltQPLuqY2EUz1jsY5I0CyoZtk1OhnYDwBSbUdiTawAZ7V3eOp6phgKorDGYevRfRGKc/EYYPA3dS1i4PVf1Q+OReOBCf9JclGLxmHrU9quHxLL2v7F+kHtBqEHuRXSHJax/YNNzSfR1gRfToa46jFgNffKxrPFmC4gTPBMhk9SBqaWDtsfgrP8AR/gmCrWa5oL2VAGzyBcDB7wETmlUmrFYFjyJa1wAETENdJbva5C5JtrRaJ5ziMtcXPaBJjUfP8E+6MdL62GZp6xZy38IPqE+6IYF1SrXqVBTY1ha2o17XOqAGQGsaHNgmI1OsCFL/ZTWGwAjsWlNwimdj4E/qwPNOkmLrUjTozTDxck6XxYHb3RHMpn0dwTW0KZaBdoJ4zO88+NkJXplzS1gBe/qN7BHWd2AX+AVq6N9EHU6YBeQJMiBqmYOmZDRPCCe0bJOSUuSKsSXFx8cMbGOCpe1ZLCWEWI3HgDwUOIc+nZ8GZgg8o3B23TmhhG0iQ3jcySSdhubpP0qpHQHj6tj4kX9FfgnLsk2ccqK/wBJarX0XyAYa4iRMGNxyVQyStFLxPqnWbYyaTxzaVW8rf8Aux4+q7J7FiEZtX/dkdo9UuwokGT+rKfMqnU8Qh8I4aDO8+HBRlsojio9QVd7TEKWqZMqCo425ckGgm61BoYCLye6Oc81rFG57lzUeYg8x6j8lIIuSpNUEmpe6LbALH0gsbste2KkE37Edqyw5rNVlrUSijGp71iwUysRoxyyYnsQdcdZphEs2shcU4y2ef4rB9m3Gy4y2r19J4NMeXmuzxQ2EqRVBO0H5JIlW2iwkRSjn8ym3RHHacewcHU6gj/Z/wDKr1fFAgQZE8FD0ZzGMwpuJ+sW/EEDzhPxxzZKej6ZywAUWjhAC2aOh0tUWUulg7kYbmPFdJznNX3wRxH69UqzbotSxVWnUe6oxzAWzTeWFzSZgkXiZ25lNcQVzRq3RB7BKGVMY5gYA1tEu0tGwDmRA7OsocXXBBA3Y+O33xpTN467o4tHqY9FW8TlWmu+sGu9o7Rqc2NLxTu3UCYBbzF4tcIMDKXkFL2dRz/tVy6f9ceit+YZcyu4MeAQ6k4f7nfkq7kWTThnVGyTUJdck6TuAATtEdveneXY3Vod9xo+D3k/0rm5NjwYiGEdhalAwajHs0OIEvNOwe37xYdFRvHquGxsZisI1jna7gCQQbOES0g8QRtHNPn0uphncWPp/wA0A+qmzjKWu0gDjLQLSJl7B4S4D+IcQtFd40zq4+br9WI+imXh9aq5zfdDQ3lBJJI8Z+CtTtQZ1Im52neSPrDjCAwVMCvVLdnsYRaAIlgA7BCg6SZjUpBvszAgk2BO4AifQDieSR7IcvKlc2S4PFvdpdVbpJaTEEEXZYgneVPm2F10Xt4ljo74t8kspPe6r7Rwhrm04gyNyTBFjdWBptJ4BV4/2Tbs8QzGtLHdyWZc/qBMOkwFKtWpE7OMDsN2+RCUYKqAwAkDxXU3bCjvMHdXxUFE9XxK7x7+rvN1HhndX9c0vsdG3KMsT3I8Mx4eHtBNokTwPzhHDovSefe0fEDv4qi45NWjdl7ZTqxgATxCnonqnv8AkFYcb0KAt7XtGzh3SCI80O3o1UawgEG8kwbbRPwSS4ZtWkDvGxRr7VwwTxTCpkNUcAfH8VCcqqDdp+IUXwzXpjKUX7ItIG5XOoRYpvl/R4vu6Y/XFbxXRmCdJPiFFSV1ZXo6uhJq7ViN/sKpwC2jaEoAZUBA7kHizt3hdNfYKDEusmSCduehqB648R5KUoZzoIPIylih2Gus+OwlAe0LX6hYh0g9oMhTMxuupcRuFHiaFye/yVo4JvJ9LdBs5FbBsq7EABw5EAfKPin+XVdQJ4k+XBeF9F+lT8KdH/ieGFw5EN3Hz7gvacuEsa8OhpaCCOIIlOQeBnVpahBMdyHq0S3YSsp4xm5cBGwJv3rT8ybMgz3bImdEpdwO8D5oXGN6p7j6FdtzAE3gdpS/pHnjKWErVAW6msMbG5IaPMoMFW6FuQYQNogNF9IDmiL2sSOaR4WtFR7NiHutt7wkf8lVH9OqhdBe4DiA4x2J9gs8oaQ4uAcR3ns8VxcnL/R1Q8f+y5Y10MA5Pon+Zo+SZY7D62GCZBkRuHAy0/GFRh0tp1PePtIizRBMGRMTabpu/pnpF2tA5CQfOVThaZLlg47G2W5c5rjUdaWxHbre70IC56QY2lSYDVaXag8AAGYaNZEi4Fh2XE2UWUdKnVzDcO9w+02NPxMBd9KsE2pTbq0sN41AF1wQQAPA8rBVlFVg55XWBY2kajrHq1HBzRBHV6zoiN5cCeSe+ye1sFxjtbqPkuMtwZYxslpIEAtECOwSbm3iszvFOpUtQInmeQuYA47IRjSGPGvpDxrKuMcWB0tAY8kQC5pcJFzaNKq5CuuZ52dTn6KYJJIOgajyk7qs16r3OJLQZvaAPRNZRaF0IjCOJcGDjPw3KkLfueiO6P4XU6o/SQBDdtjuZ5cE0Wll6Dl6JcDQJqEgxpiL8VaMPVBHJJMsbdx5uPyTiwJDTI4EiPJepw1WDl5MOmEhoXVbDlphwiRP6811gMS1rgXCeI5CxiRxvH5ossp1HSHmSdnbxebAXMARHPgqt0yayLHUkrxOLDaraenVqgm44mBbirHmlEyS1oLWj6scDxjjLgIN7KuZLXc6q5zaYc4mC4mIbybz8lx+XzdeLHs6/G4u08hdDGVBVdTLWgMgk3Mg7X/Udidvpg05NiDBHhP4ILEPNE6nNkEbDYu7+CHoZo52rU25MQLhfOrL0e11pDJuE5AXWIcYwtsQR+C0ujBy/EzysG1lHWpyDdEOpWhRVGQIXQjmZC02UFUKZmwUdQJFsoBOEFGMrFwaD9Z2me+PxQtUXRuRs1V6TI3qM9V0pWRZasbhNMx+ospMD0hxDAGCrUDBsA4wB2A2CsbMo13Oyjr9HQLR3JROyOcFnJNzVcTy0uJ+YVgwWd1dmU3u7S3SPVUrEZc+kfmnuS5tUAgPI77j4I2BottHD16l6jgwcguM7yZ1Sg2hrOl726r/AFQ4OdB8Ag8PnNQO06WPOmbGOY2db4FMKmPLqQqEaXDUIO44X5zzR2Jo8eo4Sn7Cs9wd7Rj2hpbcQZ94cuqbi8xuicH0iNKmA1lKx+sNU8jcW8ClZxJaahBsYBbwcCePdEgomllQqDfT27jtUpxT2dMJuI8wXSio8QdLGExZoa3bkLlW7LKmEoU21sRNQuPVaQLnidJMRHbxC84dlfs7+01RcACBa97p/jMQXjcF3CAGtA3ADRsBPjxQglHQOT7ZLbjfpRc8ing6Jb94iTH3WtBA73FE4aqZDq7vaVSJ0zPdJ4AfDkqPllatr6pnlaw7Y93xMq04Z7aA1VXw47km5+Z8FVshQ3zfpwcH7NvsRUc8dXrBrWxYl0jmZVZ6UdJK81DVe1wczTTYz3Gh1y+ZJJi2+/ciDWbiauvTYWaTwCUdLsrDKB0gN0xMcnE3+MqXbNDpYKpVxDnbk+K215GyhZQ2MxcWk7fwrt55JqCdVK8XT3LNdPCXECpLiY+1feeXYq22iajtA479g4n4K14nFamMp7AQIE7DvR+NyWB4yUXbMw9AMA8/XyJPnyRrBFlF6dvJSU37A8PTh+C9uCpHnyyyem0k2kmNhvbdadZMMhpS4u0B8CA0mAZ3nwnyRWe5TWq1XPaGxYCTewUX5CXJ0ZRcTceyK7mGaOZQcwW1cQeFvw8yq7kYrOd+6q6ADtBM81Y816O1wwklkdpPqAq3ltR9F5Ajfcc1w+ZOMo/VnZ40XGWS9Bss6zjPdv8AgktLEFtUgtIBNz8123E1nCS6O5vouM3ptoUS4kuqvECeE8hwXjwg7PTc6QO7pVR2Lahi1ww7ciTMLFV25eXXJj4LF6i8PBwvygUG6jxAWwLqKqVFE2Q0zbxK5qLGHfvWOKX2OtAtUXTjodS1Y2j/ABE/BrkpqJz0Ld/fKX+r+kq8dEZHtWTUh7NoPEu9S35I8ZdaCNlBlgjQP17xPzTurRgbhMRKtmeT6uCRvyrQbK6Ymm521gl9XAQDG/agzIQ4Om4VQTtoI/mH4ojO8bpZpA8fBTYlgpvbFyWun4sSPN6rnTZKHZR8VhwHNAmXHw/V03bRkQLAJK7Fhz6ff6wn3tYFkjssC4mnpae4+ikpV4+a4q0iQXHlYKKuzqiPFZIzCa3SGpr0shgmLe98eHgmOXYB1UyZ7zukODw+quwEbkfryXpWX4BtMAxHCOaWbMlRJluXimEN0tA9g/71NzfLU3zCPr4jSq70gxmpmkXJO3gd0i/ZihYirpAIHkuXY8EbFcYmsTDQ0kzYcbFdvYGQBDqhIjkD8z27LpoShx0eoElxLYNoHGN/13I+s06wYNpHZvbyCjy1hpNAMzFyJvO6MqVrOAGqdibQQdxPPtXfBVGiMtndHERBgO79j2FS4dutwA4+SUDElhu0lp3BEfA7Srl0dys6vaOaWggaQRG3EzxTcnL0jfs0OPsx5lOF9mNIHDzReLMMJIi3ZyUVDEN3JA9f1C6xmPpTd4A5EHuXkvOWehFUVkYWZFSJJs4i5HbOxUIyFoB4nefhAHmnNWtTcY1SOYEwnOAwlCpTLWkEjfg8HgSD/wBLiy2dEpKO0VDBvLWjVsBEczw8kpxeDdiHuvpJbbl2DslWnH4E0uq5uoXAPMHj4pHjarWzBLTG5aSARBG3aAqQfV2NSksFYrYB9I6XtLXD9SCLELF6jh6zS1pJBloIsdiAVi9leRjR5z4DwprVFUUgMqKqQF56C2DcSscudXWPcisLgnVXBrR4nYWm6z2MngX1VYOguEJxVN/AH481E3IHt3AduP1KsXQ3BaKrQQAZcbfwn8lRMnI9LwJkATdp8pJHceHwVjw9UFvWie8Kq0naTI24p/h6khORCK1do5fruQFepqsNlORNyuGNF1gCrGYOajZ+wfVqXZhh2gGydY+pD/8AT8yq7mlckFYKPH209LuwHbxVmwVQPgtcCfsmxVfdUBMDmjqdKR2+aVqzsUL0WDFtOggtiYjj5rMFgC4QQQkmHzKswx77RwNtjO6d0enDAIqUHtPNpDvWEIqiUos0/DiliqAPMepF5V9fXaDJc0HtOwXmOcZyyu9pYxxgc9P4rMM9xP8Ah0x2uBqO/mMeSEoWGMZMvOKznDiSXmoeTQYnv281U89zh1bqU2NpgGe2PvHYd11qtX4lxcY3PD5AdghJsZjos1ZRSHcVFZ2aL3Ndpb1nOsXR1ieXE+Cf4D6NMdUqahS6o+s5zWzbgCZ37Ex+jWk6kXYh1IvB6rXGAGibkE2k/LvXp2E6UM1Fpad4mLAmLOmw33kp2prKEUXRQMR0XxNFvXpEgcWdcfy38kvDJMAX7rr1x73NJc0amm8C5E8o35qqdIs3psf/AIYbUtDy2xmQQQ4TPfzT8Pltvq0J8NvZX8sy4mp1htBi3n3ck7xWLYxroNwIO8C9jHNOcjwLX4Zn2nXcYvqNz4XhB5j0Gc+mXGo57m+4CPqjhub7wk5eTtIvBRjgqrM0c5wAJAJ7vT5yVmIrkEiN94A9CjcuymmXTpDnDg+48oViwtJgBZXoM0Hi0XHwv8Lhc/J483lnR26rCKoMTABbB1cHAiyirZ2+mAW7gw1wI1tJ4cyOzYp1n2SNoUjVpO9pTFy0xIHY5vG+xHilmW5MTFep4N4tE7nm4ekqEePOR/kUlgsGWZk/EsmqzTFjPGwMjktuytrjMW8o7fyW6VYsG06SJji0+6R+uCJ/aJIAFjufQLrUY+yS+uEc4SoNAsBbbksQb8RBIAJA5BYqmPMsP0Me4Nh7RIBIMyOyAO8eCUZjkbqZM3gwbRE7ei9EdhGUXOeSWjlqOntgc/j5pdi6HtQW6LuuT9Yb6JE7eC4I8rbJOKKXg8lJcLeKsbaDabdLD3lDYOo4HSZESD4JvSMN2hXiuztkWK9UbSfRG9H65OIbIA39EDmOIInnz5dy10XpFuJk7Qe7grqGLEcvR6PRcmWAfAISfDFMsM5YRhr6k2WvaQuA5cuKIALHPl8fdB83fgk+NbYozEVZxFQcqdPzdW/AIbEiywUeRMb1z3n1TSiLJaHAVHfxH1TWm2yVaO/jJWUxCgrUByRWlbFEmwuTwC2irSoGpMAR2GwxLS6QIEwbTz09qjqtZS96HP8AsjYd6IwGRYnFPgdUzpgiIm21o334JbctEu/6CekWfU8TTw9NulrmnQ8hsENsLnYhV7EZXrxRpUes0uhpEmQBc9uxXsOS/Q9hKVIHEh1aoR1us5rW8w0MInvPkmuH+j3AsqgsomS0i73wBx49ySPWDojspWFY8saCbNaA1v1BpG0bbCdk2y9ramIaxlJpc0B72gbSSJM9Uc54orOMmdQr6KYkPB0ng1sceEiA3uVryjAMoUoYBJu48SeJJ4/ILq5OVRWCrlSwbweFNFkE/WcQGjqiTIF0oz3K/wBqplj377BzLgi+7fyTyuQfdMFpmeE8u5Se1lswJjhf815ztuyVlR6O0quHNOjWIIPuOGxHyNwrm0cCgq+XNqMDTuLtPFpixC1QzYA6KoLXgX4gj7TeY9EW72HYPmHRqnUOodV/Ntj4jYoDD1a1NxZVpFzQYDwBB5GFYm4phFiu9+0KkZyWBlJoruOy32zdLGubJB+zMGRPiltbBeyljgRJi9xe0g96u3sRyUGMy8VGlrhI8x3FZuTegrkKPSfABP1eqe43Hz+CAxmY+yPEgzfs3aey6sdXo7VDrN1AyN2jjINzY7qv9IegGKrN00gGjmXiT2bwBdOh3JEGBzIlgcHHrXtHHwWJxg+hVZjGt6ggR735LEjnP9Ddofs81yXOjiq7adQF0NJuZ2iBH5qwYykQQRLXgcREDkezsVY6I5G+lVfVdbqkMbNzJBuTtYQrrjhraDxAUJtdsEfRXvZtLy7YnfbccytZnjm0GtmSSYG3ioM3fUokOa0ubs7SJI7YSLE5kKzxqIGgX8dyfJdPEravRGWrDMfuZRvR937wH7vzQ1QzT/U81vo3U/eFq67uJGsl/wAI+UxobJNgH7hNaT7KRmiZr1I6qomPUVSqiYUtrzicR2CiP5XO/wCSkxDoEJNl1cuxeM/jpD4Uwi8zzKnRbqqu0gbcz2AcSiY8rxtWKjo+06/iVCzGPGziP1yXTKLq1Qim0uJJPdJ4qzYfJaODaKmIOupuGD58lNyUf9Lq2HdFeimLxTfaOcynTvGuA5wFzFtgnjui9XSW0SwXALplxniA0Ex3K9UMB+0ZXSdThj2sDm8hxI7jJS3ov0xw9QmjWGms0w4SYIFpZy9VNSTf2RVPGRDk/QT9n/e1iTV+pIAZq59a5gcSPBWjDV2h9Mag95MOLWkMkC4DoEx2KyMbR1gWIc0gTe3ITYBR47K2l+H0w0MfqI5jl4kgJ5cicaiC1obYlrtB03Mbc+zsKXdH8ca9NtUtc3UNnCHCCRccCi6maNaJcCPBIegmcGvRDn++S7V36jPmkklaaELDmWXNrM0uteQRuD+CrubZo/DsLWuD3Ns4GzwDsRESPAq2JF0oys1Ga2NBc34wrRUW8jR3TIujeZsrUnFrSNJ03HYDY8d0e2qAY0wfC6pNKiWuOirUpPJiWHqeLSI+G8c05yuviXyypVZqaYLg258Ji/NT5OFp4KfGWgAA96hx+BbVbBsd2u4tPMfq6WZfmD21TTrGZ910bkXv4eieBJKHXDJtOLKZmOY1sK4a2SL9YRB7vwJCno9KNJAcD1uHVn4B0nwCeZvlYrsLHfFVx/RalSo6XPh14cRqntgJuJxvq0UXV7HDukbG0xUdqDSYFhJ/m2Uh6QDq9V2p3C0xzN7KvVcuMUSWirTJDZbImeqCQduCKwuUVmPdopgibEubAHxnyXT1glsbpAtlKrI2UGOxRaxzgAY5mO/w/Bc4djmtAcZJ3I27gu305EO2iCPULlcqeCNKxDT6QvfdjQWzElpE93W2WKjZxn7cPWfRN/ZktBLTMTIn4xKxdvSLyinWIi1nTubRHZfhyTOhUMC5+KxYvHFejvEjqyql0npDS0wJkXi+/NYsVobJy0bqHqOXfR8fvB3fJYsXZH8SK2XPAe8mtL3VixYUmah62yxYiYqPRs/3zHf5jfQqp/SBVJxrwSSGhsAmwloJgcL3WLEQrZZOg1IClIAnTMxeeaq2cvJqOkzfjdYsXJD+RnT/AMn0P0WH9wZ/lt/oC8kz6kAabgACajyTFydRiSsWKnH7DEt+HrONCgdRnTvJlXTBPJY0kknQL8dwsWKfsDIqLiW3M3G6TfR371Uf+6t/WVixMwF6G6DzkxStzCxYrQ2aOyk591aMix17ix2RPRV5LxJJt8lixdb/AAOn0WA0wcUyQDYnZOIWLFxcmznmKMxqEVIBIGkWBt7yR55VOp1zaAL7TMwsWJ+PaKQCeiLyaD5O1Qx2WCdYFx63gsWLn5v5GLL2FO38Fp/BYsSCHnPTrDtOKktbJYJsObgsWLF2Q/Eq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30" name="AutoShape 10" descr="data:image/jpeg;base64,/9j/4AAQSkZJRgABAQAAAQABAAD/2wCEAAkGBhQSERUUEhQWFBUWFxgYGRgYGBgYFhocGhcXFxcdGBkXHCYeGBwkHBcWHy8gIycpLCwsGB4xNTAqNSYrLCkBCQoKDgwOGg8PGikcHyQpLCwsLCwqLCwsKSksLCwsLCksLCksLCksLCksKSwsLCksLCksKSwsLCwsLCwpLCwsLP/AABEIAMIBBAMBIgACEQEDEQH/xAAcAAACAgMBAQAAAAAAAAAAAAAEBQMGAAECBwj/xABBEAABAwIEAgcEBwUIAwAAAAABAAIRAyEEBRIxQVEGImFxgaGxEzKRwQdCUmLR4fAUI3KishUkM3OCksLxQ2PS/8QAGgEAAwEBAQEAAAAAAAAAAAAAAQIDAAQFBv/EACURAAICAgICAgIDAQAAAAAAAAABAhEhMQMSBEETIjJRM2FxQv/aAAwDAQACEQMRAD8AqAZwBPcuHsO5U3s+K5AK88cHiStuwylNNdPZZAwI/CjgVEaJHapS1adtMpgA7weSjc6FP7Q9i4qU+aKARAElcusYUjNwhsbU3TJGGdPK/tGDyRNPLW9p8kRWzJli91yOKlp1QRIiEjsxHTwLfs/EoqnhuTR8FgqHmuwCeaUxIyiecfAKQUhxPmSo20jy9FIKfMgeKBgijhmnb0RFWjppW+0T5BQUcQ1ou4KepimOpEA9YOnwgfNKwFTzAH25js9Aoamok22tYcAiswH7034fJv5qUMtuq+jAtHDSDbuRGHbAAdH69V2yJ3JUpI4BZhOHubFpmZhoubxxtC5xFMHiZntjyU9F4CJDJIPd3c0LMJBhjyidrfiUUaFoj4o3EQDJ38lBrHYs2GgSphyBwA+Cjc8QB+fqp8VjQ0XE8kMzGNdwIPb+SGTGxfgFJKiPYu6ZPFAJqo08PThxhcPBjkFO55UbjzWRgIzwW1OQOXksT2AIqMIB4WKhwmIOkWBPn6ppWAMbJTgrBTnoeGSWriiItCJDpaDxIQeMExE7LvD1OqBy8FoGngx1Pmh3tU/tRCicwlUolYLVbBstE6gbQusQ8giBO/kJW9Vu9OkYgc4MudgCkdavrdOyYZtV6gHMpS0q0I+wWduqu5phlucPpG128R+HJAELTDwTNJgLYc6LgCHR3QoXY4neq/4wEjwVPUdMn4o9uXDjfxKi4JBDm5lHE+K07OhzQv7A3kFH+ytlwsOU2W6oIWc8XWH6QFrp3HEXQNLAvcYYwvJ+yC7+kFGPyWrT/wAWm+lIJGtjmzG8agJ8E3RAsJGate8uPVBAF90QMzYNvQlE4T6PMwfduEq35tDf6yEzpfRTmR/8GnvqUR6OKPxGsr5zTk0/ABcnM3cG+YVqf9D+ODHPcKTQ1pcQat7CfqsPLmq7lfRTF4nUaFAvDTBOu0+MIfEawX9tfyaPErf9oVPttH6705HQLGUYqVaLGsYQ53WBMA96W59l4qOYRpEAjt37ErhTpoNglTHE+9WHhpH4qL9oZxquPc4/8QpW5M0GmCbPJFmgkAO0zBcJm9iRtvyOPR32bqja2qm6nEt0XvMjeAYiOc8ro9A2K/b0fvu/3n1TuvltMYfD1GNg1C+SZkjhN+CXYzBhkQPeu0Etc4Nkgag0WdaYMWgxBCbYl0UsK0cGuPxDUk1QbBmUAJlc1XQLLt7uHHzWDuUggb38ly154wiD4LP2eeCILBjPasUxw3YVi1GsY1qmmyW4J1z3n1KYVhIuEtwo6zh94pZaHhsmxx27vmh6ZspsW0CEJMShx7Gnolc6HAcCJlY/D1CzU1sgSZ4kcwOI3U2Ay0VesSC1u449nBPqVGI7gflCaU6Eiiq4HExWAMcp2E7FcVawBjjE9ymq0BTxTrW1AjudH4lDZwNNUnaR8gFVZKKmgPNKBLWxcSfRJ4VjdUPsydJIbDnEcATE99yluIysz1esDxVYyrDJzgloCYuxRO8GOabYfK2AAvNuP6HBWF1CiaOlr2R3ifxSy5a0jR4r9lMw7iHgjn+SsFKEO/ANB1MBLWnciJJN4ngLRPIqeByutJ9ibVOgXHYuDpHj+CHxAkIWo+XuPafVEUcSIutVDI3gMe+i8OpucxzTILXFpB5gjZXvPumBx9LDGr/jUmVmVDEB0gFjhykAyOYPCFVcuyU1pLQdIF3cO7tK4wD9Ly08A4fylMpW6M4urPq+j7o7gpCoMK+WNPYPRSyriAubn+71f8t/9JXn/wBFLooVv8z5K959UjDVz/6qn9BXm30cV9NCr/GU0dgbLD0wxH91rfwx5hee5VklWsypVpXNABxEAgiHO47kaRaOKtvSzFThqo7B/UEm6OdLRhcFVYBL31LSBpI0AEGUnLXYyKlm2VuoOph7YOkOuCLOAcAZAk3uRPDktVq4cD9q5BuS7YASeAAt2IrpBndTFvbUquBcBHuxIBJGw7UsAUWgnFJ4GoubqcRaSbHnHExtwui67v8AAHKmf+KGqOhvgfFd4k9an2U//kKcwo7NOLyofaXupolcmAZAlSGIXP8A1Zdl3euXdkrKlF0SiY0avYsQ5plYjRh3UpCEoA01Hgcx6BNqlSBHFJ3O/eunkP15JJaGhskxTuqJhLMVVI2TKu8ad0uxFJxIgHvgocex5aGXRt7mhziDHEDiNtvin1CuDBbJBAA5fihcLRa1gaDFo/75rhpexxLWhwtLRMkni3t7OKEvsxVhAvSKnFam8fWt4gz807wn0Z4nGua4/uadiXOHWNz7rLE95gdq9C6KdEaLQ2pUaKlUQQHAEU3fd7Y+t8IV1bT4hdXHBpKyb5NpHnGN+jllHL69KmCXGnUJJiS4NJbsNrCF5k3LnUWUtd21abXsdwIc0H4iYIX0r7IEEHYiCvNML0S/a8qdh7CthKtakw/epvdpHc5pYPEHgnlC0JGTTtnm7MK0PGqdJNwNxxlpkROxvxnvnweX0DrE6T1hd/W53/7OyUYbHn2jabgTqIaOd7CfiEZj8BoaH6XQXPbJuA5ji17e+RPcQeKg4S0dKnFZIq1UvkzYeHZsLBRtYeS5YbombJ9HO3ZVdJJTvL+jT3aXPY/QfsAOPZN7IT9m01QZiHjs4iO5fQmTtpta6AC0Ew4NmRJAPVCpTloEuRQ2rPPajHU6TQAQNoY0OO8WaqRmOGdTxDg4OaTcaoBvfhbmvoyni2bCSeQaZ8wI8V4p07IqZnWeDqDGtaTuAQy4tYQZEc5Sw4fjy2M/I+TCR75luI/dM/hHoif2hV/LcVFNg+630RD8XC7upGzvpLif7rX/AMt/9JXmvQmvpoP/AIz6q19K85YzD1A94BexwaCbkkcBxXn/AEZxEUv9R9UrwwpjrpLipoVPD+oKmNrEjTwmfEiPwT7PcTNJw7vUJRgHMDCXbmY5QA3YjiufleRkQPEe9IUIdwCyrUnf9fJRaYO/alSpDWZiD1T3FEGC8TwYB5/khMTWHs4+sSb3kW25R2rMRXLXyOQCnLIQ1xA5rk1eXBD+2mDC22veFOgo7NQrTyeU+K6LlvUIWCQ6DyC0pAztlYiALNaUpxRirwuPxUtKqeQQuIPXHcUGsDJ5JhiNMOG4IKJxOMBcDwJCW1XdVQUKc2ncTb5pYxKNljr1Q0B2oW5R4bhH5ES+oDM3JmBMNEDbtSDDsc4Oc/hPHkOHJWjorQOp7W7tpWHaC0/LzRjHJOTwevYVzRUB2OzhwIPHwKcNbBjgfJJ6tL2jGVmfWaCR4f8AaZYKvraOYXYkcyJGmR5FI+jeIpCtiqQb7OsantXjUTq1AMD2g2HuQY4xzCcNs9w5wfID1CoPSl9RubUamHtUp0hIgltQPLuqY2EUz1jsY5I0CyoZtk1OhnYDwBSbUdiTawAZ7V3eOp6phgKorDGYevRfRGKc/EYYPA3dS1i4PVf1Q+OReOBCf9JclGLxmHrU9quHxLL2v7F+kHtBqEHuRXSHJax/YNNzSfR1gRfToa46jFgNffKxrPFmC4gTPBMhk9SBqaWDtsfgrP8AR/gmCrWa5oL2VAGzyBcDB7wETmlUmrFYFjyJa1wAETENdJbva5C5JtrRaJ5ziMtcXPaBJjUfP8E+6MdL62GZp6xZy38IPqE+6IYF1SrXqVBTY1ha2o17XOqAGQGsaHNgmI1OsCFL/ZTWGwAjsWlNwimdj4E/qwPNOkmLrUjTozTDxck6XxYHb3RHMpn0dwTW0KZaBdoJ4zO88+NkJXplzS1gBe/qN7BHWd2AX+AVq6N9EHU6YBeQJMiBqmYOmZDRPCCe0bJOSUuSKsSXFx8cMbGOCpe1ZLCWEWI3HgDwUOIc+nZ8GZgg8o3B23TmhhG0iQ3jcySSdhubpP0qpHQHj6tj4kX9FfgnLsk2ccqK/wBJarX0XyAYa4iRMGNxyVQyStFLxPqnWbYyaTxzaVW8rf8Aux4+q7J7FiEZtX/dkdo9UuwokGT+rKfMqnU8Qh8I4aDO8+HBRlsojio9QVd7TEKWqZMqCo425ckGgm61BoYCLye6Oc81rFG57lzUeYg8x6j8lIIuSpNUEmpe6LbALH0gsbste2KkE37Edqyw5rNVlrUSijGp71iwUysRoxyyYnsQdcdZphEs2shcU4y2ef4rB9m3Gy4y2r19J4NMeXmuzxQ2EqRVBO0H5JIlW2iwkRSjn8ym3RHHacewcHU6gj/Z/wDKr1fFAgQZE8FD0ZzGMwpuJ+sW/EEDzhPxxzZKej6ZywAUWjhAC2aOh0tUWUulg7kYbmPFdJznNX3wRxH69UqzbotSxVWnUe6oxzAWzTeWFzSZgkXiZ25lNcQVzRq3RB7BKGVMY5gYA1tEu0tGwDmRA7OsocXXBBA3Y+O33xpTN467o4tHqY9FW8TlWmu+sGu9o7Rqc2NLxTu3UCYBbzF4tcIMDKXkFL2dRz/tVy6f9ceit+YZcyu4MeAQ6k4f7nfkq7kWTThnVGyTUJdck6TuAATtEdveneXY3Vod9xo+D3k/0rm5NjwYiGEdhalAwajHs0OIEvNOwe37xYdFRvHquGxsZisI1jna7gCQQbOES0g8QRtHNPn0uphncWPp/wA0A+qmzjKWu0gDjLQLSJl7B4S4D+IcQtFd40zq4+br9WI+imXh9aq5zfdDQ3lBJJI8Z+CtTtQZ1Im52neSPrDjCAwVMCvVLdnsYRaAIlgA7BCg6SZjUpBvszAgk2BO4AifQDieSR7IcvKlc2S4PFvdpdVbpJaTEEEXZYgneVPm2F10Xt4ljo74t8kspPe6r7Rwhrm04gyNyTBFjdWBptJ4BV4/2Tbs8QzGtLHdyWZc/qBMOkwFKtWpE7OMDsN2+RCUYKqAwAkDxXU3bCjvMHdXxUFE9XxK7x7+rvN1HhndX9c0vsdG3KMsT3I8Mx4eHtBNokTwPzhHDovSefe0fEDv4qi45NWjdl7ZTqxgATxCnonqnv8AkFYcb0KAt7XtGzh3SCI80O3o1UawgEG8kwbbRPwSS4ZtWkDvGxRr7VwwTxTCpkNUcAfH8VCcqqDdp+IUXwzXpjKUX7ItIG5XOoRYpvl/R4vu6Y/XFbxXRmCdJPiFFSV1ZXo6uhJq7ViN/sKpwC2jaEoAZUBA7kHizt3hdNfYKDEusmSCduehqB648R5KUoZzoIPIylih2Gus+OwlAe0LX6hYh0g9oMhTMxuupcRuFHiaFye/yVo4JvJ9LdBs5FbBsq7EABw5EAfKPin+XVdQJ4k+XBeF9F+lT8KdH/ieGFw5EN3Hz7gvacuEsa8OhpaCCOIIlOQeBnVpahBMdyHq0S3YSsp4xm5cBGwJv3rT8ybMgz3bImdEpdwO8D5oXGN6p7j6FdtzAE3gdpS/pHnjKWErVAW6msMbG5IaPMoMFW6FuQYQNogNF9IDmiL2sSOaR4WtFR7NiHutt7wkf8lVH9OqhdBe4DiA4x2J9gs8oaQ4uAcR3ns8VxcnL/R1Q8f+y5Y10MA5Pon+Zo+SZY7D62GCZBkRuHAy0/GFRh0tp1PePtIizRBMGRMTabpu/pnpF2tA5CQfOVThaZLlg47G2W5c5rjUdaWxHbre70IC56QY2lSYDVaXag8AAGYaNZEi4Fh2XE2UWUdKnVzDcO9w+02NPxMBd9KsE2pTbq0sN41AF1wQQAPA8rBVlFVg55XWBY2kajrHq1HBzRBHV6zoiN5cCeSe+ye1sFxjtbqPkuMtwZYxslpIEAtECOwSbm3iszvFOpUtQInmeQuYA47IRjSGPGvpDxrKuMcWB0tAY8kQC5pcJFzaNKq5CuuZ52dTn6KYJJIOgajyk7qs16r3OJLQZvaAPRNZRaF0IjCOJcGDjPw3KkLfueiO6P4XU6o/SQBDdtjuZ5cE0Wll6Dl6JcDQJqEgxpiL8VaMPVBHJJMsbdx5uPyTiwJDTI4EiPJepw1WDl5MOmEhoXVbDlphwiRP6811gMS1rgXCeI5CxiRxvH5ossp1HSHmSdnbxebAXMARHPgqt0yayLHUkrxOLDaraenVqgm44mBbirHmlEyS1oLWj6scDxjjLgIN7KuZLXc6q5zaYc4mC4mIbybz8lx+XzdeLHs6/G4u08hdDGVBVdTLWgMgk3Mg7X/Udidvpg05NiDBHhP4ILEPNE6nNkEbDYu7+CHoZo52rU25MQLhfOrL0e11pDJuE5AXWIcYwtsQR+C0ujBy/EzysG1lHWpyDdEOpWhRVGQIXQjmZC02UFUKZmwUdQJFsoBOEFGMrFwaD9Z2me+PxQtUXRuRs1V6TI3qM9V0pWRZasbhNMx+ospMD0hxDAGCrUDBsA4wB2A2CsbMo13Oyjr9HQLR3JROyOcFnJNzVcTy0uJ+YVgwWd1dmU3u7S3SPVUrEZc+kfmnuS5tUAgPI77j4I2BottHD16l6jgwcguM7yZ1Sg2hrOl726r/AFQ4OdB8Ag8PnNQO06WPOmbGOY2db4FMKmPLqQqEaXDUIO44X5zzR2Jo8eo4Sn7Cs9wd7Rj2hpbcQZ94cuqbi8xuicH0iNKmA1lKx+sNU8jcW8ClZxJaahBsYBbwcCePdEgomllQqDfT27jtUpxT2dMJuI8wXSio8QdLGExZoa3bkLlW7LKmEoU21sRNQuPVaQLnidJMRHbxC84dlfs7+01RcACBa97p/jMQXjcF3CAGtA3ADRsBPjxQglHQOT7ZLbjfpRc8ing6Jb94iTH3WtBA73FE4aqZDq7vaVSJ0zPdJ4AfDkqPllatr6pnlaw7Y93xMq04Z7aA1VXw47km5+Z8FVshQ3zfpwcH7NvsRUc8dXrBrWxYl0jmZVZ6UdJK81DVe1wczTTYz3Gh1y+ZJJi2+/ciDWbiauvTYWaTwCUdLsrDKB0gN0xMcnE3+MqXbNDpYKpVxDnbk+K215GyhZQ2MxcWk7fwrt55JqCdVK8XT3LNdPCXECpLiY+1feeXYq22iajtA479g4n4K14nFamMp7AQIE7DvR+NyWB4yUXbMw9AMA8/XyJPnyRrBFlF6dvJSU37A8PTh+C9uCpHnyyyem0k2kmNhvbdadZMMhpS4u0B8CA0mAZ3nwnyRWe5TWq1XPaGxYCTewUX5CXJ0ZRcTceyK7mGaOZQcwW1cQeFvw8yq7kYrOd+6q6ADtBM81Y816O1wwklkdpPqAq3ltR9F5Ajfcc1w+ZOMo/VnZ40XGWS9Bss6zjPdv8AgktLEFtUgtIBNz8123E1nCS6O5vouM3ptoUS4kuqvECeE8hwXjwg7PTc6QO7pVR2Lahi1ww7ciTMLFV25eXXJj4LF6i8PBwvygUG6jxAWwLqKqVFE2Q0zbxK5qLGHfvWOKX2OtAtUXTjodS1Y2j/ABE/BrkpqJz0Ld/fKX+r+kq8dEZHtWTUh7NoPEu9S35I8ZdaCNlBlgjQP17xPzTurRgbhMRKtmeT6uCRvyrQbK6Ymm521gl9XAQDG/agzIQ4Om4VQTtoI/mH4ojO8bpZpA8fBTYlgpvbFyWun4sSPN6rnTZKHZR8VhwHNAmXHw/V03bRkQLAJK7Fhz6ff6wn3tYFkjssC4mnpae4+ikpV4+a4q0iQXHlYKKuzqiPFZIzCa3SGpr0shgmLe98eHgmOXYB1UyZ7zukODw+quwEbkfryXpWX4BtMAxHCOaWbMlRJluXimEN0tA9g/71NzfLU3zCPr4jSq70gxmpmkXJO3gd0i/ZihYirpAIHkuXY8EbFcYmsTDQ0kzYcbFdvYGQBDqhIjkD8z27LpoShx0eoElxLYNoHGN/13I+s06wYNpHZvbyCjy1hpNAMzFyJvO6MqVrOAGqdibQQdxPPtXfBVGiMtndHERBgO79j2FS4dutwA4+SUDElhu0lp3BEfA7Srl0dys6vaOaWggaQRG3EzxTcnL0jfs0OPsx5lOF9mNIHDzReLMMJIi3ZyUVDEN3JA9f1C6xmPpTd4A5EHuXkvOWehFUVkYWZFSJJs4i5HbOxUIyFoB4nefhAHmnNWtTcY1SOYEwnOAwlCpTLWkEjfg8HgSD/wBLiy2dEpKO0VDBvLWjVsBEczw8kpxeDdiHuvpJbbl2DslWnH4E0uq5uoXAPMHj4pHjarWzBLTG5aSARBG3aAqQfV2NSksFYrYB9I6XtLXD9SCLELF6jh6zS1pJBloIsdiAVi9leRjR5z4DwprVFUUgMqKqQF56C2DcSscudXWPcisLgnVXBrR4nYWm6z2MngX1VYOguEJxVN/AH481E3IHt3AduP1KsXQ3BaKrQQAZcbfwn8lRMnI9LwJkATdp8pJHceHwVjw9UFvWie8Kq0naTI24p/h6khORCK1do5fruQFepqsNlORNyuGNF1gCrGYOajZ+wfVqXZhh2gGydY+pD/8AT8yq7mlckFYKPH209LuwHbxVmwVQPgtcCfsmxVfdUBMDmjqdKR2+aVqzsUL0WDFtOggtiYjj5rMFgC4QQQkmHzKswx77RwNtjO6d0enDAIqUHtPNpDvWEIqiUos0/DiliqAPMepF5V9fXaDJc0HtOwXmOcZyyu9pYxxgc9P4rMM9xP8Ah0x2uBqO/mMeSEoWGMZMvOKznDiSXmoeTQYnv281U89zh1bqU2NpgGe2PvHYd11qtX4lxcY3PD5AdghJsZjos1ZRSHcVFZ2aL3Ndpb1nOsXR1ieXE+Cf4D6NMdUqahS6o+s5zWzbgCZ37Ex+jWk6kXYh1IvB6rXGAGibkE2k/LvXp2E6UM1Fpad4mLAmLOmw33kp2prKEUXRQMR0XxNFvXpEgcWdcfy38kvDJMAX7rr1x73NJc0amm8C5E8o35qqdIs3psf/AIYbUtDy2xmQQQ4TPfzT8Pltvq0J8NvZX8sy4mp1htBi3n3ck7xWLYxroNwIO8C9jHNOcjwLX4Zn2nXcYvqNz4XhB5j0Gc+mXGo57m+4CPqjhub7wk5eTtIvBRjgqrM0c5wAJAJ7vT5yVmIrkEiN94A9CjcuymmXTpDnDg+48oViwtJgBZXoM0Hi0XHwv8Lhc/J483lnR26rCKoMTABbB1cHAiyirZ2+mAW7gw1wI1tJ4cyOzYp1n2SNoUjVpO9pTFy0xIHY5vG+xHilmW5MTFep4N4tE7nm4ekqEePOR/kUlgsGWZk/EsmqzTFjPGwMjktuytrjMW8o7fyW6VYsG06SJji0+6R+uCJ/aJIAFjufQLrUY+yS+uEc4SoNAsBbbksQb8RBIAJA5BYqmPMsP0Me4Nh7RIBIMyOyAO8eCUZjkbqZM3gwbRE7ei9EdhGUXOeSWjlqOntgc/j5pdi6HtQW6LuuT9Yb6JE7eC4I8rbJOKKXg8lJcLeKsbaDabdLD3lDYOo4HSZESD4JvSMN2hXiuztkWK9UbSfRG9H65OIbIA39EDmOIInnz5dy10XpFuJk7Qe7grqGLEcvR6PRcmWAfAISfDFMsM5YRhr6k2WvaQuA5cuKIALHPl8fdB83fgk+NbYozEVZxFQcqdPzdW/AIbEiywUeRMb1z3n1TSiLJaHAVHfxH1TWm2yVaO/jJWUxCgrUByRWlbFEmwuTwC2irSoGpMAR2GwxLS6QIEwbTz09qjqtZS96HP8AsjYd6IwGRYnFPgdUzpgiIm21o334JbctEu/6CekWfU8TTw9NulrmnQ8hsENsLnYhV7EZXrxRpUes0uhpEmQBc9uxXsOS/Q9hKVIHEh1aoR1us5rW8w0MInvPkmuH+j3AsqgsomS0i73wBx49ySPWDojspWFY8saCbNaA1v1BpG0bbCdk2y9ramIaxlJpc0B72gbSSJM9Uc54orOMmdQr6KYkPB0ng1sceEiA3uVryjAMoUoYBJu48SeJJ4/ILq5OVRWCrlSwbweFNFkE/WcQGjqiTIF0oz3K/wBqplj377BzLgi+7fyTyuQfdMFpmeE8u5Se1lswJjhf815ztuyVlR6O0quHNOjWIIPuOGxHyNwrm0cCgq+XNqMDTuLtPFpixC1QzYA6KoLXgX4gj7TeY9EW72HYPmHRqnUOodV/Ntj4jYoDD1a1NxZVpFzQYDwBB5GFYm4phFiu9+0KkZyWBlJoruOy32zdLGubJB+zMGRPiltbBeyljgRJi9xe0g96u3sRyUGMy8VGlrhI8x3FZuTegrkKPSfABP1eqe43Hz+CAxmY+yPEgzfs3aey6sdXo7VDrN1AyN2jjINzY7qv9IegGKrN00gGjmXiT2bwBdOh3JEGBzIlgcHHrXtHHwWJxg+hVZjGt6ggR735LEjnP9Ddofs81yXOjiq7adQF0NJuZ2iBH5qwYykQQRLXgcREDkezsVY6I5G+lVfVdbqkMbNzJBuTtYQrrjhraDxAUJtdsEfRXvZtLy7YnfbccytZnjm0GtmSSYG3ioM3fUokOa0ubs7SJI7YSLE5kKzxqIGgX8dyfJdPEravRGWrDMfuZRvR937wH7vzQ1QzT/U81vo3U/eFq67uJGsl/wAI+UxobJNgH7hNaT7KRmiZr1I6qomPUVSqiYUtrzicR2CiP5XO/wCSkxDoEJNl1cuxeM/jpD4Uwi8zzKnRbqqu0gbcz2AcSiY8rxtWKjo+06/iVCzGPGziP1yXTKLq1Qim0uJJPdJ4qzYfJaODaKmIOupuGD58lNyUf9Lq2HdFeimLxTfaOcynTvGuA5wFzFtgnjui9XSW0SwXALplxniA0Ex3K9UMB+0ZXSdThj2sDm8hxI7jJS3ov0xw9QmjWGms0w4SYIFpZy9VNSTf2RVPGRDk/QT9n/e1iTV+pIAZq59a5gcSPBWjDV2h9Mag95MOLWkMkC4DoEx2KyMbR1gWIc0gTe3ITYBR47K2l+H0w0MfqI5jl4kgJ5cicaiC1obYlrtB03Mbc+zsKXdH8ca9NtUtc3UNnCHCCRccCi6maNaJcCPBIegmcGvRDn++S7V36jPmkklaaELDmWXNrM0uteQRuD+CrubZo/DsLWuD3Ns4GzwDsRESPAq2JF0oys1Ga2NBc34wrRUW8jR3TIujeZsrUnFrSNJ03HYDY8d0e2qAY0wfC6pNKiWuOirUpPJiWHqeLSI+G8c05yuviXyypVZqaYLg258Ji/NT5OFp4KfGWgAA96hx+BbVbBsd2u4tPMfq6WZfmD21TTrGZ910bkXv4eieBJKHXDJtOLKZmOY1sK4a2SL9YRB7vwJCno9KNJAcD1uHVn4B0nwCeZvlYrsLHfFVx/RalSo6XPh14cRqntgJuJxvq0UXV7HDukbG0xUdqDSYFhJ/m2Uh6QDq9V2p3C0xzN7KvVcuMUSWirTJDZbImeqCQduCKwuUVmPdopgibEubAHxnyXT1glsbpAtlKrI2UGOxRaxzgAY5mO/w/Bc4djmtAcZJ3I27gu305EO2iCPULlcqeCNKxDT6QvfdjQWzElpE93W2WKjZxn7cPWfRN/ZktBLTMTIn4xKxdvSLyinWIi1nTubRHZfhyTOhUMC5+KxYvHFejvEjqyql0npDS0wJkXi+/NYsVobJy0bqHqOXfR8fvB3fJYsXZH8SK2XPAe8mtL3VixYUmah62yxYiYqPRs/3zHf5jfQqp/SBVJxrwSSGhsAmwloJgcL3WLEQrZZOg1IClIAnTMxeeaq2cvJqOkzfjdYsXJD+RnT/AMn0P0WH9wZ/lt/oC8kz6kAabgACajyTFydRiSsWKnH7DEt+HrONCgdRnTvJlXTBPJY0kknQL8dwsWKfsDIqLiW3M3G6TfR371Uf+6t/WVixMwF6G6DzkxStzCxYrQ2aOyk591aMix17ix2RPRV5LxJJt8lixdb/AAOn0WA0wcUyQDYnZOIWLFxcmznmKMxqEVIBIGkWBt7yR55VOp1zaAL7TMwsWJ+PaKQCeiLyaD5O1Qx2WCdYFx63gsWLn5v5GLL2FO38Fp/BYsSCHnPTrDtOKktbJYJsObgsWLF2Q/Eq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38" name="AutoShape 18" descr="data:image/jpeg;base64,/9j/4AAQSkZJRgABAQAAAQABAAD/2wCEAAkGBhQSERQUEhQVFBUVFBcVFRUVFBUWFBYUFBQVFRQUFxYXHCYeFxkjGhQVHy8gIycpLCwsFR4xNTAqNSYrLCkBCQoKDgwOFA8PFCkYFRgpKSkpKSkpKSkpKSkpKSkpKSkpKSkpKSkpKSkpKSkpKSkpKSkpKSkpKSkpKSkpKSkpKf/AABEIAQAAtgMBIgACEQEDEQH/xAAbAAABBQEBAAAAAAAAAAAAAAABAAIDBQYEB//EADgQAAEDAgQFAgQFBAICAwAAAAEAAhEDIQQFEjEGIkFRYRNxMoGRoUKxwdHhBxQj8FJyM2IWJEP/xAAYAQEBAQEBAAAAAAAAAAAAAAABAgADBP/EABwRAQEBAAMBAQEAAAAAAAAAAAABEQIhMRJBUf/aAAwDAQACEQMRAD8AsqbB2H0H7KVoTWtUjWr0ZHLUgCcE0NT2KbjHBOCEJtWqGgkmALzsgpgoq2Ka0EkrO1+KDUdpoiRcauk+3ZJmXVag5pv5WTbjuqZ+HGGb91xVcVVeYDnDxsrLCZA1qsqWFaNgFU4p7vjONbiY3cpxiK7YJaT3N1oQ1GE/MaS/1n8LxNDiKzdA6Hp+6vcPimvaC0yDso8Tl7Kgh7QfcKgxORVcO71MM4lvWkb/AEWxts9alrE4NVdlGbtrNvZ43ad5Vm0JVoaUgE+EdKQihCFKQmwqjIyU0p5agQjk0U3EDeVvugn8QDlb7/okvPy9d+N6PaxPAToSAXauMEBGEgjCi0mvrhrZPRZDM8e7EktbIp/Sf4Whx0v5dh1P6JtHLmgbKfRXFkGRimJhaJlMBR0WgBTAqhIKeExqcFShRCSKWJOhCEQkVX4zKQXepT5XjeNnDsQu7C1dQvv1Ui5MUSyHt78w8ShLvRQZe/dEhJNcmwnpQqjIy1MKlcFGQppVHEI5W+/6JJ+fDlb/ANv0KS4cp26RNCMIwiF2rnDYTK9TSwnsFKuDOnRSdHZc6VK/MzeSujA41zn7z4WcxNaDG8733Vzw/TIMk329lEZqQpGprAngK2OATkGoqowpJIhLCEQgE8BIpEplRsg+U+EikIcrqyC07tMLsVZQOnEEDZzfuN1aAKYxpSRKbKtgcEC1PTUUqrPG8rf+36FJS5vTlo9/0KS4cvVwYRSSXW1Jqr87/wDGb26qxKrs8cBRcT2XPl4pjq1NoI7k7LQ5NTv4FlkmvaXayZ7Babh7FSYj+VHFNaZoUgKY0KSF0Y6UuqQCcAqjBKMoFELax4TgmJ4KWOTYSlRuxjB+IT7p0OTGN01Kbv8A20n5q1C4ca3U0ERZwP0K7mqZ6MJN0pxQhWxsISnwmlq1VHJjRIHukpMSyw90lys1TnKSRQlNAyq/PKeqi8eP0XcSuetztIOxkKb/ABTyOrmILhpHKJk+y2nCFcOAM3Oyos24KfROppDgXGwPTe47rtyZjmVGQIG0dFHgegtKeCoKbrI1KsCSr0Y6A5Q1cYBab9uq5BjCZceVo7mJ+qoeI+JjQpGo2mXCY1ho0jzqNlt/GX9biCiww97WnsTdNo8SUXfit0JBAP1XiWNzDE19VVz3kTFjAE7ANbCOTtqOqCXPibi5nxBW7PT3GjnNN7oY7VG8bfVcWacbYbDktq1AHD8IBLvoFJw/QmgA5gH0Erz7+pnC7mVRXptJY8Q6JOlw79hdOVMWWN/qu1500aLjNg59QMHuQLx81wtz17nEvNN5AmKdX4fn391xZVwTTq0TL9NQiQ4yWj3CfS4XZhjzVG1HuHL6Z29wbwtRbGv4UzM1HfG5wINjeI2ghaxmbMNRtMEFxFwDcDueyyvDOVPpua6AJuQP3VtlmR+njKtWTzRHhaCVo4RCASldYxyBRSWqogqhJPqJKS4ClCEpSisbW+Ex2XnuQmucRXLnv1AnSCTEdLdvkvRFRVsEG1i4C5aRPW2xXO1SKnmutmmoIcbEA9QoMNgHNqN2LZ33MLM4DK8RVxT3OquhpMA3kExAC3D6WjT4hSFk1Co3/ZRaU8KmVVbIxVcDUOqNmD4fmDun4zLg+mWGkyo3o0i30KtAEHNPT7rBlzw8WsIDG0x2H8KfJuHiBzxHS1/3WgZh7yTJ7/spCmRsOpU4FoSxFAPaWuAII2Kc0p8q2Y6rkgBMsDm3BF5CmweQUGGW0g0+0laJ9CH6h13/AHXQaQ3j6KZEWI6FANCkpu5t+igxFUgWj5rmweLmq0dSD1TrRchGEmIldIwpJBNcUVUB6CBukhWK9yUKPXCcCetvHVFaHwubEUeq6JQ0yudKtbggCXAXP+/VQ5lUEc0j3VjWlo/VZTiKu5pu+Zs0DoprNBluLJaJ6Wv4ViCsXkGM5uYmQYgzf2Wsp1gU6HW0pyha5SApY5ElRucg8EgwYPdOsmBT2lecZxw48VPVrYms5+qWQ4ho6gAfhQw/9TmUgWVBUc5hImBePMraz0apWA3IuneqIXnfDnFn97ijrBa1v/jaTMeTHVb0NDm79Eypqtx+PuQOiiyV2uqHg7W+qrcza9hc2xO9+y6uF2lgJPUi3lT+pbIBFNYZCcF3jDCRai1AoVDdKSRKSFKUJ+pMCMqa0PlOaUwOTmlRhOcyRCyvFvC/qt9QPcHMEtbaPaVqHuMWVNneZllM8pvYwJie6GZLJ8eHb2cDBFptZaGnX5gDJIFu1+srBNwnpVTpqhpJnmbIveOyt8Dm0VGtc07wXkw0+yKK2rMWQb7TA8rvpYiYWPr5wZLd2tMEAGYPWei6sHmJ1xsNO0TE2F0bhaY4kSRN1BUzERuJ6ysrmedU8K4uqPl7z8LZLtIG8dAsvRzvFV6xqUmAt7AkCJ2k9VU0N7n9dpaNboE2gDfvK81zfJpOvWDLoJ6x0MKwzN2YVgNdEARAj+Tv5VHXyTEMaXO2AkjW2R8lUjJaGK/t6vIRaJM/VelcNcT6pa8tkCZG5C8cMm+66cDmb6Tg5pv529lV4/ose24pn9w3WyJFi3r5uqbDZr/b1NLmPM2i3Ke1ystlvGg1tkBpPxHa/wCq3mIFPFUdbTzMuCDckKENXg6mpjTtI2XQAs9w5nrKjAwkBzbEEiZ9lfgrvGSBAhIFJak1JJyClSkToQhOCkgAnNKaCngKKSlU/EWMYymQ6Lq4J/2FiOPMwFOGujmBAm4KGZYVm1XktkgGGgbEz4VnTyxvqPc4maYBubT0ELO4PMhSbOkE9CN5Pso8ZxI+owjYncg3P1VfNDT4/PG0qhJN4DTblMXg9+i7GcVQxz3ARA0uAE6jsNtl52yprcNRJk3N7hbbCZdTfSNLbWI8jq0qbxxmUzXFGpXL3EumN/y7QvQ8jLBRBiIEwGxaN1jsBkj/AFPRqsPLJadr+CFpqmLqsotYGkdHDcae8rcgoOJ+KXueW0iWgEgn27dlm24yXE1Brnfmg/VbPB5QwU3uxHJLvjMx4kp2I4Yov0u1AnZsEaXD/sN0zlIWJp4hsmWam9BO3zi6jp0i4wOvut3U4FoyIc4SbiZA+fVOHDYoVQWuEsF5AMg/h/lX9QfSiocI1Gw55GncFtxH6La5ZX9ICS1zXQBEg/ZJmnUGsb/jeDN9ndlwMa53+NobLHdbHT3Cm1ztd1EBuLnSNLm2MXa4L0TBP1MaTuQsJkeGfUrS6Ibf391vqDYAHYLpxjJUZQCRKqk0uSSIQUqVGpIFGEpRTprTdPCCcFDaa5ecf1OpTodaAYneZFui9HK87/qVZsd3Aj/fZH6p545yaAhKJK6hbYShpYdbRqkQHW1N2MSFcZXmDNWio11IjYky1oOwuZIKzFXFOeGtJ+HaT3sr+jgSKUYpogQGvfvoOxa8bj5qOTNEwEkgO0kgwSeUkdADcT0Upz1oZ6bmGSNxMT1a7oCqsYTXhXOpOcQBABNuU7j9lHh6DhiXAh3+QNNhy7QTHyXLCucNWbWaW6Za8EbzzAfZUWXYB9E1WgwBe4m0fYrRM/8AqtbI5dzAAOokwsyzikHEOJHJGmLEucTufCeM/iVyeIW1Gspg8zdPifM7wo8BmrapqajJ1Fu9rGwn5Kg4hxemqBSDA7aWDmlwuI9jC5sqqsp03lxmrPLTvJcLXVYLG6wb4l0fAbAfcqny97n4qsZkGIgz8lLlmIqljDBfLXF4ETPzVdhKzaZEMc2oDLmxocRO46OTiHofDMsYZg32G61VN9l59lWYMedRI5TuLH2cO62mW4oObIM/7sunERYAokpjSiVVUUpJpRUqVKBKZKR2WB7U6VBWxbGDU5wa0bkmAsNxF/UgQWYUEk//AKuFu3K3r7lQWi4l4sp4RtyHVCOWmDf3PZvlYTMs9q4imXPDSZ+AcwA7Qb+8LK4jEFziXEuc65cTJJ7laHJ8RFEuMwHAExJAI39lrFKWqWVDEBhi0A3PaPKkwmRVHnsJuRBg9hHXwrDNXUmuBp6QSS4O33HSPsjkmZ6GaWQHdSZO5gu97p24yqrZW8B7g0hjDEusf5VxltWoyjpeddIiS0mfTM9J6wrDE41tqUk6eYjTqDie46phoEtMTsXEDawk6m9AotrO70fRL6rLsqAFrN+aJM/NMy3N24iqwSGOZ8UAgED8P1TslzFr2jWdLDIaTZzI6nx5VbneObRLmUwNbodLWgtJBHXvANwpk1lzxdhnmm90uIgNYNgCTdZT/wCOOFH1ATIbqc3a030m9wrjLM5fWoyXBzgYexxPM3xE/kp8Jj6QgU6skSRScIidxezgnbGVbshJDKtKahewuNwYf3kdVy4XJ9VP1WkipSgvbB3BmT1v3WuyqpSYyabtVN0n0wQH0nbHT/yb97rlzgcx9J5bVi3w/wCQEfC6RfsqlTqXLszbUb6lPln4h1a8DeOoKzuYPZWqy5zmuPwEfCP2uqUYyrTLg1xZJOoNMX6iybgy5z2i51OExvurnHG+f1YZDUe2q4AzuDBuY6ifZemcEY0mbG1j022leaspAYwhtgKkb9wB08raYLM24epIe2OoJ8fmt+o5evUGOsjKr8ozRlamHMcCPy913alRgkpIEpIUzmIzOlTEvqMHguAP5rMZz/UNjARQaKhncyGX+5WDxOI1ElziT3JXIXW6/LdatjvznPauJfqrEGLACzR8lU1HEn9tkXvv8lFKxGV14DMDTkdHWPdcaSWPqVZPyi/hdlF4bUaR+HcyYcd/oq6Va5G4Fxa55bI5eoLvbZFNXlGq22IdpaHHSQZPxCAB7XXRjMYKVQVKbS4hsVA07tP4vK4ML6VfD1ASA8f5HWiC3ct91T5bUqB2po1DSWmTMNJgfmueMmzDMGVHzTljajRrG0FsmAT0K4MOzUYEi3KB1J9z+SmqO9JjmB13kTtGkD9Z+ygoP9NzXWsQdgT7qiNOo6kbEh4dcCIgdyN7rqdUmK839TmFiQd7eN1Cyi6vUdoG9yPnvZdObZY6jTYHEzO0d+vlPQQ4qq5lYua/TPMC3YB17D9EMXXfUkanPawyHRG/U+VzuLJ5QekaiN1e5Zg2OdTGnSTBm4Dn7gBswQLrXpq486wMU6VQN0lzYf5dvPurXLMpbTrUn6hpLbWmXeyZxZjC/RRIu3mMDuIAgeLruymm+phgCOanYXgjsUai24qMbk93uYXa9RJEdNW47QuDF4V9EtMkh3Ujc9d91oMTmpY7TU1SymdRb1Luy5cZmLKlBwaTMBsPvt/xVQS07AcS1KNVjmkNsNTWmAfkvWsh4lp4loghrou0yvAW1VpMBmHK0g6bwIJkWRelY9ydVHdBeVYXiWtECs6B3IP3KSPpmGLoUdUpP3TSqZG5KEXNQlJBApIQsYClw4GoTtI/NRK44dpsdUDTEzMnY+EU114LA6ap0tIa5mmHXIkCSYHfZcuB00dbnEOAOkCSCXDxvC7+JGmm4kES43cCQQOwG0eVnHPIGkm28ee/lTJojspYgvqarNHw3bLWyDpEd/K4i83bbftefBTZRcwg3/lVhaThsspU/UdJfUeKbQBMNBBcfbdcvE2NFUhzXSNThpkSNJgGNxIXC7NXllNrTpFMGNJg33K4nVJ3WzsSLfK8aOVlRsi+mzR5kkpmGe5lcV4LmMqTqBG09pVWbqdlYlugl0SIFiP3HyWsbGiwwbiK78RqEkktYYmzd4mylyfM3Mph0ga6pt2b+L5SqSu5rWsLGiSI1Ncdeqb2/dWOCwtP0ZbzVb2IIAk2noFFiKfxBhG0w94f6gqfDe7Sdz57KXB4ZrsNoAB1NkOnZ++lV2fyXMaDqDGffqCrLhbP2hz6dQDTUEN8FXBfGUduZ/hdGDedXLv7I5xgzSrPb5kex2KgpVCDvEXTV+xd1ZbHc7+3T9UU+Q5oOnUfBAKShCklMeU5BzZVGHGsCL2jZQORcgsogkigVmBWeQ0Q57pGzCZ7KshS0KrmzpJEiDeJB3CzO3MMeXi+i/Lpg6mgfimIv79EHZef7f1HWAMNi5M/NV0qwy/FQ2ox0lpY4gdA4XBRmM4WMncge8/RSMrAhwdvHKYuCO/hREpqpRw9vzTSpqgLRpkXgugz7D7qFMMOY6D0+YVjj6FMOaRLC7S7SBIaIuQffoqxd1Gpqp6S3XAlrryy+1uiKKmpYmWl7WEvZ8TiZHMYB0+yhwGYuZV1NAl3Tpc+VeYz06WFqelbWWtg3O14PZZmg/SQYBIuJ2lETO3ZTqBr3srbOPMQfhMyHed1rTw5Sb6bwdTS0GR4G4WIxdcveXPjUTciN/ktDh83dQw7Nngy2ZmBvaRZKecvWKbO8SKld5aSWzAnsFxNKDnSZ8otI6ifsl0zrF/lY1NkkCLXG6Kqa2ZPdAB0gbAIIxz+KamuKLlGUEkkCUoSRQKKCQSSKCnGJpgpEpJLEkkklmBzk1EoKouCF04THPp6tBjUINunjsuYIoorpdjCS6ZdqEc19+tuqhZVc2Yt0Nuh3F0WtsTJBBEWPzv0RBBDi4kuO3udySsIhBXViSQxjdRLSNUdAdiFzhu5U2JeSG2IAEDtPUhLX2OZJGEdK2qtEJIoLITEJqcUlFQj0IOCkhCFodRwiES1EU1WnYagQn6U5rVm0KDAXCbCQn43DenUc3cA2PcdCmkJjz3uhtNKCcgswQknE2jsgsQSRRYRNxI7bT81mBdmYspjT6ciw1A3gkDr3XIV2PxTKkl7QHBkDTYOcLAuWZAcS7QKf4Q7VteY7rrrY8VKTKYYA5p3Gxn8lXKxwlVtJrXkAukgDfbx80iq4hFPq1NTiYiTMDomoxjSknhqSW2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40" name="AutoShape 20" descr="data:image/jpeg;base64,/9j/4AAQSkZJRgABAQAAAQABAAD/2wCEAAkGBhQSERQUEhQVFBUVFBcVFRUVFBUWFBYUFBQVFRQUFxYXHCYeFxkjGhQVHy8gIycpLCwsFR4xNTAqNSYrLCkBCQoKDgwOFA8PFCkYFRgpKSkpKSkpKSkpKSkpKSkpKSkpKSkpKSkpKSkpKSkpKSkpKSkpKSkpKSkpKSkpKSkpKf/AABEIAQAAtgMBIgACEQEDEQH/xAAbAAABBQEBAAAAAAAAAAAAAAABAAIDBQYEB//EADgQAAEDAgQFAgQFBAICAwAAAAEAAhEDIQQFEjEGIkFRYRNxMoGRoUKxwdHhBxQj8FJyM2IWJEP/xAAYAQEBAQEBAAAAAAAAAAAAAAABAgADBP/EABwRAQEBAAMBAQEAAAAAAAAAAAABEQIhMRJBUf/aAAwDAQACEQMRAD8AsqbB2H0H7KVoTWtUjWr0ZHLUgCcE0NT2KbjHBOCEJtWqGgkmALzsgpgoq2Ka0EkrO1+KDUdpoiRcauk+3ZJmXVag5pv5WTbjuqZ+HGGb91xVcVVeYDnDxsrLCZA1qsqWFaNgFU4p7vjONbiY3cpxiK7YJaT3N1oQ1GE/MaS/1n8LxNDiKzdA6Hp+6vcPimvaC0yDso8Tl7Kgh7QfcKgxORVcO71MM4lvWkb/AEWxts9alrE4NVdlGbtrNvZ43ad5Vm0JVoaUgE+EdKQihCFKQmwqjIyU0p5agQjk0U3EDeVvugn8QDlb7/okvPy9d+N6PaxPAToSAXauMEBGEgjCi0mvrhrZPRZDM8e7EktbIp/Sf4Whx0v5dh1P6JtHLmgbKfRXFkGRimJhaJlMBR0WgBTAqhIKeExqcFShRCSKWJOhCEQkVX4zKQXepT5XjeNnDsQu7C1dQvv1Ui5MUSyHt78w8ShLvRQZe/dEhJNcmwnpQqjIy1MKlcFGQppVHEI5W+/6JJ+fDlb/ANv0KS4cp26RNCMIwiF2rnDYTK9TSwnsFKuDOnRSdHZc6VK/MzeSujA41zn7z4WcxNaDG8733Vzw/TIMk329lEZqQpGprAngK2OATkGoqowpJIhLCEQgE8BIpEplRsg+U+EikIcrqyC07tMLsVZQOnEEDZzfuN1aAKYxpSRKbKtgcEC1PTUUqrPG8rf+36FJS5vTlo9/0KS4cvVwYRSSXW1Jqr87/wDGb26qxKrs8cBRcT2XPl4pjq1NoI7k7LQ5NTv4FlkmvaXayZ7Babh7FSYj+VHFNaZoUgKY0KSF0Y6UuqQCcAqjBKMoFELax4TgmJ4KWOTYSlRuxjB+IT7p0OTGN01Kbv8A20n5q1C4ca3U0ERZwP0K7mqZ6MJN0pxQhWxsISnwmlq1VHJjRIHukpMSyw90lys1TnKSRQlNAyq/PKeqi8eP0XcSuetztIOxkKb/ABTyOrmILhpHKJk+y2nCFcOAM3Oyos24KfROppDgXGwPTe47rtyZjmVGQIG0dFHgegtKeCoKbrI1KsCSr0Y6A5Q1cYBab9uq5BjCZceVo7mJ+qoeI+JjQpGo2mXCY1ho0jzqNlt/GX9biCiww97WnsTdNo8SUXfit0JBAP1XiWNzDE19VVz3kTFjAE7ANbCOTtqOqCXPibi5nxBW7PT3GjnNN7oY7VG8bfVcWacbYbDktq1AHD8IBLvoFJw/QmgA5gH0Erz7+pnC7mVRXptJY8Q6JOlw79hdOVMWWN/qu1500aLjNg59QMHuQLx81wtz17nEvNN5AmKdX4fn391xZVwTTq0TL9NQiQ4yWj3CfS4XZhjzVG1HuHL6Z29wbwtRbGv4UzM1HfG5wINjeI2ghaxmbMNRtMEFxFwDcDueyyvDOVPpua6AJuQP3VtlmR+njKtWTzRHhaCVo4RCASldYxyBRSWqogqhJPqJKS4ClCEpSisbW+Ex2XnuQmucRXLnv1AnSCTEdLdvkvRFRVsEG1i4C5aRPW2xXO1SKnmutmmoIcbEA9QoMNgHNqN2LZ33MLM4DK8RVxT3OquhpMA3kExAC3D6WjT4hSFk1Co3/ZRaU8KmVVbIxVcDUOqNmD4fmDun4zLg+mWGkyo3o0i30KtAEHNPT7rBlzw8WsIDG0x2H8KfJuHiBzxHS1/3WgZh7yTJ7/spCmRsOpU4FoSxFAPaWuAII2Kc0p8q2Y6rkgBMsDm3BF5CmweQUGGW0g0+0laJ9CH6h13/AHXQaQ3j6KZEWI6FANCkpu5t+igxFUgWj5rmweLmq0dSD1TrRchGEmIldIwpJBNcUVUB6CBukhWK9yUKPXCcCetvHVFaHwubEUeq6JQ0yudKtbggCXAXP+/VQ5lUEc0j3VjWlo/VZTiKu5pu+Zs0DoprNBluLJaJ6Wv4ViCsXkGM5uYmQYgzf2Wsp1gU6HW0pyha5SApY5ElRucg8EgwYPdOsmBT2lecZxw48VPVrYms5+qWQ4ho6gAfhQw/9TmUgWVBUc5hImBePMraz0apWA3IuneqIXnfDnFn97ijrBa1v/jaTMeTHVb0NDm79Eypqtx+PuQOiiyV2uqHg7W+qrcza9hc2xO9+y6uF2lgJPUi3lT+pbIBFNYZCcF3jDCRai1AoVDdKSRKSFKUJ+pMCMqa0PlOaUwOTmlRhOcyRCyvFvC/qt9QPcHMEtbaPaVqHuMWVNneZllM8pvYwJie6GZLJ8eHb2cDBFptZaGnX5gDJIFu1+srBNwnpVTpqhpJnmbIveOyt8Dm0VGtc07wXkw0+yKK2rMWQb7TA8rvpYiYWPr5wZLd2tMEAGYPWei6sHmJ1xsNO0TE2F0bhaY4kSRN1BUzERuJ6ysrmedU8K4uqPl7z8LZLtIG8dAsvRzvFV6xqUmAt7AkCJ2k9VU0N7n9dpaNboE2gDfvK81zfJpOvWDLoJ6x0MKwzN2YVgNdEARAj+Tv5VHXyTEMaXO2AkjW2R8lUjJaGK/t6vIRaJM/VelcNcT6pa8tkCZG5C8cMm+66cDmb6Tg5pv529lV4/ose24pn9w3WyJFi3r5uqbDZr/b1NLmPM2i3Ke1ystlvGg1tkBpPxHa/wCq3mIFPFUdbTzMuCDckKENXg6mpjTtI2XQAs9w5nrKjAwkBzbEEiZ9lfgrvGSBAhIFJak1JJyClSkToQhOCkgAnNKaCngKKSlU/EWMYymQ6Lq4J/2FiOPMwFOGujmBAm4KGZYVm1XktkgGGgbEz4VnTyxvqPc4maYBubT0ELO4PMhSbOkE9CN5Pso8ZxI+owjYncg3P1VfNDT4/PG0qhJN4DTblMXg9+i7GcVQxz3ARA0uAE6jsNtl52yprcNRJk3N7hbbCZdTfSNLbWI8jq0qbxxmUzXFGpXL3EumN/y7QvQ8jLBRBiIEwGxaN1jsBkj/AFPRqsPLJadr+CFpqmLqsotYGkdHDcae8rcgoOJ+KXueW0iWgEgn27dlm24yXE1Brnfmg/VbPB5QwU3uxHJLvjMx4kp2I4Yov0u1AnZsEaXD/sN0zlIWJp4hsmWam9BO3zi6jp0i4wOvut3U4FoyIc4SbiZA+fVOHDYoVQWuEsF5AMg/h/lX9QfSiocI1Gw55GncFtxH6La5ZX9ICS1zXQBEg/ZJmnUGsb/jeDN9ndlwMa53+NobLHdbHT3Cm1ztd1EBuLnSNLm2MXa4L0TBP1MaTuQsJkeGfUrS6Ibf391vqDYAHYLpxjJUZQCRKqk0uSSIQUqVGpIFGEpRTprTdPCCcFDaa5ecf1OpTodaAYneZFui9HK87/qVZsd3Aj/fZH6p545yaAhKJK6hbYShpYdbRqkQHW1N2MSFcZXmDNWio11IjYky1oOwuZIKzFXFOeGtJ+HaT3sr+jgSKUYpogQGvfvoOxa8bj5qOTNEwEkgO0kgwSeUkdADcT0Upz1oZ6bmGSNxMT1a7oCqsYTXhXOpOcQBABNuU7j9lHh6DhiXAh3+QNNhy7QTHyXLCucNWbWaW6Za8EbzzAfZUWXYB9E1WgwBe4m0fYrRM/8AqtbI5dzAAOokwsyzikHEOJHJGmLEucTufCeM/iVyeIW1Gspg8zdPifM7wo8BmrapqajJ1Fu9rGwn5Kg4hxemqBSDA7aWDmlwuI9jC5sqqsp03lxmrPLTvJcLXVYLG6wb4l0fAbAfcqny97n4qsZkGIgz8lLlmIqljDBfLXF4ETPzVdhKzaZEMc2oDLmxocRO46OTiHofDMsYZg32G61VN9l59lWYMedRI5TuLH2cO62mW4oObIM/7sunERYAokpjSiVVUUpJpRUqVKBKZKR2WB7U6VBWxbGDU5wa0bkmAsNxF/UgQWYUEk//AKuFu3K3r7lQWi4l4sp4RtyHVCOWmDf3PZvlYTMs9q4imXPDSZ+AcwA7Qb+8LK4jEFziXEuc65cTJJ7laHJ8RFEuMwHAExJAI39lrFKWqWVDEBhi0A3PaPKkwmRVHnsJuRBg9hHXwrDNXUmuBp6QSS4O33HSPsjkmZ6GaWQHdSZO5gu97p24yqrZW8B7g0hjDEusf5VxltWoyjpeddIiS0mfTM9J6wrDE41tqUk6eYjTqDie46phoEtMTsXEDawk6m9AotrO70fRL6rLsqAFrN+aJM/NMy3N24iqwSGOZ8UAgED8P1TslzFr2jWdLDIaTZzI6nx5VbneObRLmUwNbodLWgtJBHXvANwpk1lzxdhnmm90uIgNYNgCTdZT/wCOOFH1ATIbqc3a030m9wrjLM5fWoyXBzgYexxPM3xE/kp8Jj6QgU6skSRScIidxezgnbGVbshJDKtKahewuNwYf3kdVy4XJ9VP1WkipSgvbB3BmT1v3WuyqpSYyabtVN0n0wQH0nbHT/yb97rlzgcx9J5bVi3w/wCQEfC6RfsqlTqXLszbUb6lPln4h1a8DeOoKzuYPZWqy5zmuPwEfCP2uqUYyrTLg1xZJOoNMX6iybgy5z2i51OExvurnHG+f1YZDUe2q4AzuDBuY6ifZemcEY0mbG1j022leaspAYwhtgKkb9wB08raYLM24epIe2OoJ8fmt+o5evUGOsjKr8ozRlamHMcCPy913alRgkpIEpIUzmIzOlTEvqMHguAP5rMZz/UNjARQaKhncyGX+5WDxOI1ElziT3JXIXW6/LdatjvznPauJfqrEGLACzR8lU1HEn9tkXvv8lFKxGV14DMDTkdHWPdcaSWPqVZPyi/hdlF4bUaR+HcyYcd/oq6Va5G4Fxa55bI5eoLvbZFNXlGq22IdpaHHSQZPxCAB7XXRjMYKVQVKbS4hsVA07tP4vK4ML6VfD1ASA8f5HWiC3ct91T5bUqB2po1DSWmTMNJgfmueMmzDMGVHzTljajRrG0FsmAT0K4MOzUYEi3KB1J9z+SmqO9JjmB13kTtGkD9Z+ygoP9NzXWsQdgT7qiNOo6kbEh4dcCIgdyN7rqdUmK839TmFiQd7eN1Cyi6vUdoG9yPnvZdObZY6jTYHEzO0d+vlPQQ4qq5lYua/TPMC3YB17D9EMXXfUkanPawyHRG/U+VzuLJ5QekaiN1e5Zg2OdTGnSTBm4Dn7gBswQLrXpq486wMU6VQN0lzYf5dvPurXLMpbTrUn6hpLbWmXeyZxZjC/RRIu3mMDuIAgeLruymm+phgCOanYXgjsUai24qMbk93uYXa9RJEdNW47QuDF4V9EtMkh3Ujc9d91oMTmpY7TU1SymdRb1Luy5cZmLKlBwaTMBsPvt/xVQS07AcS1KNVjmkNsNTWmAfkvWsh4lp4loghrou0yvAW1VpMBmHK0g6bwIJkWRelY9ydVHdBeVYXiWtECs6B3IP3KSPpmGLoUdUpP3TSqZG5KEXNQlJBApIQsYClw4GoTtI/NRK44dpsdUDTEzMnY+EU114LA6ap0tIa5mmHXIkCSYHfZcuB00dbnEOAOkCSCXDxvC7+JGmm4kES43cCQQOwG0eVnHPIGkm28ee/lTJojspYgvqarNHw3bLWyDpEd/K4i83bbftefBTZRcwg3/lVhaThsspU/UdJfUeKbQBMNBBcfbdcvE2NFUhzXSNThpkSNJgGNxIXC7NXllNrTpFMGNJg33K4nVJ3WzsSLfK8aOVlRsi+mzR5kkpmGe5lcV4LmMqTqBG09pVWbqdlYlugl0SIFiP3HyWsbGiwwbiK78RqEkktYYmzd4mylyfM3Mph0ga6pt2b+L5SqSu5rWsLGiSI1Ncdeqb2/dWOCwtP0ZbzVb2IIAk2noFFiKfxBhG0w94f6gqfDe7Sdz57KXB4ZrsNoAB1NkOnZ++lV2fyXMaDqDGffqCrLhbP2hz6dQDTUEN8FXBfGUduZ/hdGDedXLv7I5xgzSrPb5kex2KgpVCDvEXTV+xd1ZbHc7+3T9UU+Q5oOnUfBAKShCklMeU5BzZVGHGsCL2jZQORcgsogkigVmBWeQ0Q57pGzCZ7KshS0KrmzpJEiDeJB3CzO3MMeXi+i/Lpg6mgfimIv79EHZef7f1HWAMNi5M/NV0qwy/FQ2ox0lpY4gdA4XBRmM4WMncge8/RSMrAhwdvHKYuCO/hREpqpRw9vzTSpqgLRpkXgugz7D7qFMMOY6D0+YVjj6FMOaRLC7S7SBIaIuQffoqxd1Gpqp6S3XAlrryy+1uiKKmpYmWl7WEvZ8TiZHMYB0+yhwGYuZV1NAl3Tpc+VeYz06WFqelbWWtg3O14PZZmg/SQYBIuJ2lETO3ZTqBr3srbOPMQfhMyHed1rTw5Sb6bwdTS0GR4G4WIxdcveXPjUTciN/ktDh83dQw7Nngy2ZmBvaRZKecvWKbO8SKld5aSWzAnsFxNKDnSZ8otI6ifsl0zrF/lY1NkkCLXG6Kqa2ZPdAB0gbAIIxz+KamuKLlGUEkkCUoSRQKKCQSSKCnGJpgpEpJLEkkklmBzk1EoKouCF04THPp6tBjUINunjsuYIoorpdjCS6ZdqEc19+tuqhZVc2Yt0Nuh3F0WtsTJBBEWPzv0RBBDi4kuO3udySsIhBXViSQxjdRLSNUdAdiFzhu5U2JeSG2IAEDtPUhLX2OZJGEdK2qtEJIoLITEJqcUlFQj0IOCkhCFodRwiES1EU1WnYagQn6U5rVm0KDAXCbCQn43DenUc3cA2PcdCmkJjz3uhtNKCcgswQknE2jsgsQSRRYRNxI7bT81mBdmYspjT6ciw1A3gkDr3XIV2PxTKkl7QHBkDTYOcLAuWZAcS7QKf4Q7VteY7rrrY8VKTKYYA5p3Gxn8lXKxwlVtJrXkAukgDfbx80iq4hFPq1NTiYiTMDomoxjSknhqSW2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41" y="513830"/>
            <a:ext cx="3240360" cy="235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9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重要著作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5112"/>
          </a:xfrm>
        </p:spPr>
        <p:txBody>
          <a:bodyPr/>
          <a:lstStyle/>
          <a:p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en-US" altLang="zh-TW" sz="2800" b="1" dirty="0" smtClean="0">
                <a:latin typeface="+mj-ea"/>
                <a:ea typeface="+mj-ea"/>
              </a:rPr>
              <a:t>《</a:t>
            </a:r>
            <a:r>
              <a:rPr lang="zh-TW" altLang="en-US" sz="2800" b="1" dirty="0" smtClean="0">
                <a:latin typeface="+mj-ea"/>
                <a:ea typeface="+mj-ea"/>
              </a:rPr>
              <a:t>暮</a:t>
            </a:r>
            <a:r>
              <a:rPr lang="zh-TW" altLang="en-US" sz="2800" b="1" dirty="0">
                <a:latin typeface="+mj-ea"/>
                <a:ea typeface="+mj-ea"/>
              </a:rPr>
              <a:t>至臺北車停</a:t>
            </a:r>
            <a:r>
              <a:rPr lang="zh-TW" altLang="en-US" sz="2800" b="1" dirty="0" smtClean="0">
                <a:latin typeface="+mj-ea"/>
                <a:ea typeface="+mj-ea"/>
              </a:rPr>
              <a:t>未</a:t>
            </a:r>
            <a:r>
              <a:rPr lang="en-US" altLang="zh-TW" sz="2800" b="1" dirty="0" smtClean="0">
                <a:latin typeface="+mj-ea"/>
                <a:ea typeface="+mj-ea"/>
              </a:rPr>
              <a:t>》</a:t>
            </a:r>
          </a:p>
          <a:p>
            <a:r>
              <a:rPr lang="en-US" altLang="zh-TW" sz="2800" b="1" dirty="0" smtClean="0">
                <a:latin typeface="+mj-ea"/>
                <a:ea typeface="+mj-ea"/>
              </a:rPr>
              <a:t>《</a:t>
            </a:r>
            <a:r>
              <a:rPr lang="zh-TW" altLang="en-US" sz="2800" b="1" dirty="0" smtClean="0">
                <a:latin typeface="+mj-ea"/>
                <a:ea typeface="+mj-ea"/>
              </a:rPr>
              <a:t>私房藥</a:t>
            </a:r>
            <a:r>
              <a:rPr lang="en-US" altLang="zh-TW" sz="2800" b="1" dirty="0" smtClean="0">
                <a:latin typeface="+mj-ea"/>
                <a:ea typeface="+mj-ea"/>
              </a:rPr>
              <a:t>》</a:t>
            </a:r>
            <a:endParaRPr lang="zh-TW" altLang="en-US" sz="2800" b="1" dirty="0">
              <a:latin typeface="+mj-ea"/>
              <a:ea typeface="+mj-ea"/>
            </a:endParaRPr>
          </a:p>
          <a:p>
            <a:pPr marL="109728" indent="0">
              <a:buNone/>
            </a:pPr>
            <a:endParaRPr lang="zh-TW" altLang="en-US" b="1" dirty="0"/>
          </a:p>
          <a:p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45018"/>
            <a:ext cx="2269606" cy="3242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53" y="1537243"/>
            <a:ext cx="2294637" cy="3278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3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51153" y="278092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+mj-ea"/>
                <a:ea typeface="+mj-ea"/>
              </a:rPr>
              <a:t>關於作</a:t>
            </a:r>
            <a:r>
              <a:rPr lang="zh-TW" altLang="en-US" sz="4800" b="1" dirty="0">
                <a:latin typeface="+mj-ea"/>
                <a:ea typeface="+mj-ea"/>
              </a:rPr>
              <a:t>品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331640" y="3717032"/>
            <a:ext cx="6480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14355" r="20711" b="13864"/>
          <a:stretch/>
        </p:blipFill>
        <p:spPr>
          <a:xfrm>
            <a:off x="7740352" y="3165648"/>
            <a:ext cx="432048" cy="6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/>
          <p:cNvGrpSpPr/>
          <p:nvPr/>
        </p:nvGrpSpPr>
        <p:grpSpPr>
          <a:xfrm>
            <a:off x="349696" y="1830277"/>
            <a:ext cx="7343192" cy="2031999"/>
            <a:chOff x="780602" y="1758268"/>
            <a:chExt cx="6408711" cy="2031999"/>
          </a:xfrm>
        </p:grpSpPr>
        <p:sp>
          <p:nvSpPr>
            <p:cNvPr id="32" name="手繪多邊形 31"/>
            <p:cNvSpPr/>
            <p:nvPr/>
          </p:nvSpPr>
          <p:spPr>
            <a:xfrm>
              <a:off x="780602" y="1758268"/>
              <a:ext cx="5447405" cy="609600"/>
            </a:xfrm>
            <a:custGeom>
              <a:avLst/>
              <a:gdLst>
                <a:gd name="connsiteX0" fmla="*/ 0 w 5447405"/>
                <a:gd name="connsiteY0" fmla="*/ 60960 h 609600"/>
                <a:gd name="connsiteX1" fmla="*/ 60960 w 5447405"/>
                <a:gd name="connsiteY1" fmla="*/ 0 h 609600"/>
                <a:gd name="connsiteX2" fmla="*/ 5386445 w 5447405"/>
                <a:gd name="connsiteY2" fmla="*/ 0 h 609600"/>
                <a:gd name="connsiteX3" fmla="*/ 5447405 w 5447405"/>
                <a:gd name="connsiteY3" fmla="*/ 60960 h 609600"/>
                <a:gd name="connsiteX4" fmla="*/ 5447405 w 5447405"/>
                <a:gd name="connsiteY4" fmla="*/ 548640 h 609600"/>
                <a:gd name="connsiteX5" fmla="*/ 5386445 w 5447405"/>
                <a:gd name="connsiteY5" fmla="*/ 609600 h 609600"/>
                <a:gd name="connsiteX6" fmla="*/ 60960 w 5447405"/>
                <a:gd name="connsiteY6" fmla="*/ 609600 h 609600"/>
                <a:gd name="connsiteX7" fmla="*/ 0 w 5447405"/>
                <a:gd name="connsiteY7" fmla="*/ 548640 h 609600"/>
                <a:gd name="connsiteX8" fmla="*/ 0 w 5447405"/>
                <a:gd name="connsiteY8" fmla="*/ 6096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7405" h="609600">
                  <a:moveTo>
                    <a:pt x="0" y="60960"/>
                  </a:moveTo>
                  <a:cubicBezTo>
                    <a:pt x="0" y="27293"/>
                    <a:pt x="27293" y="0"/>
                    <a:pt x="60960" y="0"/>
                  </a:cubicBezTo>
                  <a:lnTo>
                    <a:pt x="5386445" y="0"/>
                  </a:lnTo>
                  <a:cubicBezTo>
                    <a:pt x="5420112" y="0"/>
                    <a:pt x="5447405" y="27293"/>
                    <a:pt x="5447405" y="60960"/>
                  </a:cubicBezTo>
                  <a:lnTo>
                    <a:pt x="5447405" y="548640"/>
                  </a:lnTo>
                  <a:cubicBezTo>
                    <a:pt x="5447405" y="582307"/>
                    <a:pt x="5420112" y="609600"/>
                    <a:pt x="5386445" y="609600"/>
                  </a:cubicBezTo>
                  <a:lnTo>
                    <a:pt x="60960" y="609600"/>
                  </a:lnTo>
                  <a:cubicBezTo>
                    <a:pt x="27293" y="609600"/>
                    <a:pt x="0" y="582307"/>
                    <a:pt x="0" y="548640"/>
                  </a:cubicBezTo>
                  <a:lnTo>
                    <a:pt x="0" y="6096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295" tIns="109295" rIns="731392" bIns="109295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從不再返回的「這幢家屋」</a:t>
              </a:r>
              <a:r>
                <a:rPr lang="en-US" altLang="zh-TW" sz="28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…</a:t>
              </a:r>
              <a:r>
                <a:rPr lang="zh-TW" altLang="en-US" sz="28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寫起</a:t>
              </a:r>
              <a:endParaRPr lang="zh-TW" altLang="en-US" sz="2800" b="1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手繪多邊形 32"/>
            <p:cNvSpPr/>
            <p:nvPr/>
          </p:nvSpPr>
          <p:spPr>
            <a:xfrm>
              <a:off x="1261255" y="2469467"/>
              <a:ext cx="5447405" cy="609600"/>
            </a:xfrm>
            <a:custGeom>
              <a:avLst/>
              <a:gdLst>
                <a:gd name="connsiteX0" fmla="*/ 0 w 5447405"/>
                <a:gd name="connsiteY0" fmla="*/ 60960 h 609600"/>
                <a:gd name="connsiteX1" fmla="*/ 60960 w 5447405"/>
                <a:gd name="connsiteY1" fmla="*/ 0 h 609600"/>
                <a:gd name="connsiteX2" fmla="*/ 5386445 w 5447405"/>
                <a:gd name="connsiteY2" fmla="*/ 0 h 609600"/>
                <a:gd name="connsiteX3" fmla="*/ 5447405 w 5447405"/>
                <a:gd name="connsiteY3" fmla="*/ 60960 h 609600"/>
                <a:gd name="connsiteX4" fmla="*/ 5447405 w 5447405"/>
                <a:gd name="connsiteY4" fmla="*/ 548640 h 609600"/>
                <a:gd name="connsiteX5" fmla="*/ 5386445 w 5447405"/>
                <a:gd name="connsiteY5" fmla="*/ 609600 h 609600"/>
                <a:gd name="connsiteX6" fmla="*/ 60960 w 5447405"/>
                <a:gd name="connsiteY6" fmla="*/ 609600 h 609600"/>
                <a:gd name="connsiteX7" fmla="*/ 0 w 5447405"/>
                <a:gd name="connsiteY7" fmla="*/ 548640 h 609600"/>
                <a:gd name="connsiteX8" fmla="*/ 0 w 5447405"/>
                <a:gd name="connsiteY8" fmla="*/ 6096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7405" h="609600">
                  <a:moveTo>
                    <a:pt x="0" y="60960"/>
                  </a:moveTo>
                  <a:cubicBezTo>
                    <a:pt x="0" y="27293"/>
                    <a:pt x="27293" y="0"/>
                    <a:pt x="60960" y="0"/>
                  </a:cubicBezTo>
                  <a:lnTo>
                    <a:pt x="5386445" y="0"/>
                  </a:lnTo>
                  <a:cubicBezTo>
                    <a:pt x="5420112" y="0"/>
                    <a:pt x="5447405" y="27293"/>
                    <a:pt x="5447405" y="60960"/>
                  </a:cubicBezTo>
                  <a:lnTo>
                    <a:pt x="5447405" y="548640"/>
                  </a:lnTo>
                  <a:cubicBezTo>
                    <a:pt x="5447405" y="582307"/>
                    <a:pt x="5420112" y="609600"/>
                    <a:pt x="5386445" y="609600"/>
                  </a:cubicBezTo>
                  <a:lnTo>
                    <a:pt x="60960" y="609600"/>
                  </a:lnTo>
                  <a:cubicBezTo>
                    <a:pt x="27293" y="609600"/>
                    <a:pt x="0" y="582307"/>
                    <a:pt x="0" y="548640"/>
                  </a:cubicBezTo>
                  <a:lnTo>
                    <a:pt x="0" y="6096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shade val="80000"/>
                <a:hueOff val="5273"/>
                <a:satOff val="-146"/>
                <a:lumOff val="11589"/>
                <a:alphaOff val="0"/>
              </a:schemeClr>
            </a:fillRef>
            <a:effectRef idx="1">
              <a:schemeClr val="accent5">
                <a:shade val="80000"/>
                <a:hueOff val="5273"/>
                <a:satOff val="-146"/>
                <a:lumOff val="1158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295" tIns="109295" rIns="986189" bIns="109295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實寫於家屋中的所見所聞</a:t>
              </a:r>
              <a:endParaRPr lang="zh-TW" altLang="en-US" sz="2800" b="1" kern="12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手繪多邊形 33"/>
            <p:cNvSpPr/>
            <p:nvPr/>
          </p:nvSpPr>
          <p:spPr>
            <a:xfrm>
              <a:off x="1741908" y="3180667"/>
              <a:ext cx="5447405" cy="609600"/>
            </a:xfrm>
            <a:custGeom>
              <a:avLst/>
              <a:gdLst>
                <a:gd name="connsiteX0" fmla="*/ 0 w 5447405"/>
                <a:gd name="connsiteY0" fmla="*/ 60960 h 609600"/>
                <a:gd name="connsiteX1" fmla="*/ 60960 w 5447405"/>
                <a:gd name="connsiteY1" fmla="*/ 0 h 609600"/>
                <a:gd name="connsiteX2" fmla="*/ 5386445 w 5447405"/>
                <a:gd name="connsiteY2" fmla="*/ 0 h 609600"/>
                <a:gd name="connsiteX3" fmla="*/ 5447405 w 5447405"/>
                <a:gd name="connsiteY3" fmla="*/ 60960 h 609600"/>
                <a:gd name="connsiteX4" fmla="*/ 5447405 w 5447405"/>
                <a:gd name="connsiteY4" fmla="*/ 548640 h 609600"/>
                <a:gd name="connsiteX5" fmla="*/ 5386445 w 5447405"/>
                <a:gd name="connsiteY5" fmla="*/ 609600 h 609600"/>
                <a:gd name="connsiteX6" fmla="*/ 60960 w 5447405"/>
                <a:gd name="connsiteY6" fmla="*/ 609600 h 609600"/>
                <a:gd name="connsiteX7" fmla="*/ 0 w 5447405"/>
                <a:gd name="connsiteY7" fmla="*/ 548640 h 609600"/>
                <a:gd name="connsiteX8" fmla="*/ 0 w 5447405"/>
                <a:gd name="connsiteY8" fmla="*/ 6096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7405" h="609600">
                  <a:moveTo>
                    <a:pt x="0" y="60960"/>
                  </a:moveTo>
                  <a:cubicBezTo>
                    <a:pt x="0" y="27293"/>
                    <a:pt x="27293" y="0"/>
                    <a:pt x="60960" y="0"/>
                  </a:cubicBezTo>
                  <a:lnTo>
                    <a:pt x="5386445" y="0"/>
                  </a:lnTo>
                  <a:cubicBezTo>
                    <a:pt x="5420112" y="0"/>
                    <a:pt x="5447405" y="27293"/>
                    <a:pt x="5447405" y="60960"/>
                  </a:cubicBezTo>
                  <a:lnTo>
                    <a:pt x="5447405" y="548640"/>
                  </a:lnTo>
                  <a:cubicBezTo>
                    <a:pt x="5447405" y="582307"/>
                    <a:pt x="5420112" y="609600"/>
                    <a:pt x="5386445" y="609600"/>
                  </a:cubicBezTo>
                  <a:lnTo>
                    <a:pt x="60960" y="609600"/>
                  </a:lnTo>
                  <a:cubicBezTo>
                    <a:pt x="27293" y="609600"/>
                    <a:pt x="0" y="582307"/>
                    <a:pt x="0" y="548640"/>
                  </a:cubicBezTo>
                  <a:lnTo>
                    <a:pt x="0" y="6096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shade val="80000"/>
                <a:hueOff val="10547"/>
                <a:satOff val="-291"/>
                <a:lumOff val="23177"/>
                <a:alphaOff val="0"/>
              </a:schemeClr>
            </a:fillRef>
            <a:effectRef idx="1">
              <a:schemeClr val="accent5">
                <a:shade val="80000"/>
                <a:hueOff val="10547"/>
                <a:satOff val="-291"/>
                <a:lumOff val="23177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295" tIns="109295" rIns="986189" bIns="109295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插敘居家照護的工作</a:t>
              </a:r>
              <a:endParaRPr lang="zh-TW" altLang="en-US" sz="2800" b="1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文章結構</a:t>
            </a:r>
            <a:endParaRPr lang="zh-TW" altLang="en-US" b="1" dirty="0"/>
          </a:p>
        </p:txBody>
      </p:sp>
      <p:grpSp>
        <p:nvGrpSpPr>
          <p:cNvPr id="37" name="群組 36"/>
          <p:cNvGrpSpPr/>
          <p:nvPr/>
        </p:nvGrpSpPr>
        <p:grpSpPr>
          <a:xfrm>
            <a:off x="1907704" y="3989289"/>
            <a:ext cx="6984776" cy="2031999"/>
            <a:chOff x="2195736" y="3917280"/>
            <a:chExt cx="6209462" cy="2031999"/>
          </a:xfrm>
        </p:grpSpPr>
        <p:sp>
          <p:nvSpPr>
            <p:cNvPr id="38" name="手繪多邊形 37"/>
            <p:cNvSpPr/>
            <p:nvPr/>
          </p:nvSpPr>
          <p:spPr>
            <a:xfrm>
              <a:off x="2195736" y="3917280"/>
              <a:ext cx="5447405" cy="609600"/>
            </a:xfrm>
            <a:custGeom>
              <a:avLst/>
              <a:gdLst>
                <a:gd name="connsiteX0" fmla="*/ 0 w 5447405"/>
                <a:gd name="connsiteY0" fmla="*/ 60960 h 609600"/>
                <a:gd name="connsiteX1" fmla="*/ 60960 w 5447405"/>
                <a:gd name="connsiteY1" fmla="*/ 0 h 609600"/>
                <a:gd name="connsiteX2" fmla="*/ 5386445 w 5447405"/>
                <a:gd name="connsiteY2" fmla="*/ 0 h 609600"/>
                <a:gd name="connsiteX3" fmla="*/ 5447405 w 5447405"/>
                <a:gd name="connsiteY3" fmla="*/ 60960 h 609600"/>
                <a:gd name="connsiteX4" fmla="*/ 5447405 w 5447405"/>
                <a:gd name="connsiteY4" fmla="*/ 548640 h 609600"/>
                <a:gd name="connsiteX5" fmla="*/ 5386445 w 5447405"/>
                <a:gd name="connsiteY5" fmla="*/ 609600 h 609600"/>
                <a:gd name="connsiteX6" fmla="*/ 60960 w 5447405"/>
                <a:gd name="connsiteY6" fmla="*/ 609600 h 609600"/>
                <a:gd name="connsiteX7" fmla="*/ 0 w 5447405"/>
                <a:gd name="connsiteY7" fmla="*/ 548640 h 609600"/>
                <a:gd name="connsiteX8" fmla="*/ 0 w 5447405"/>
                <a:gd name="connsiteY8" fmla="*/ 6096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7405" h="609600">
                  <a:moveTo>
                    <a:pt x="0" y="60960"/>
                  </a:moveTo>
                  <a:cubicBezTo>
                    <a:pt x="0" y="27293"/>
                    <a:pt x="27293" y="0"/>
                    <a:pt x="60960" y="0"/>
                  </a:cubicBezTo>
                  <a:lnTo>
                    <a:pt x="5386445" y="0"/>
                  </a:lnTo>
                  <a:cubicBezTo>
                    <a:pt x="5420112" y="0"/>
                    <a:pt x="5447405" y="27293"/>
                    <a:pt x="5447405" y="60960"/>
                  </a:cubicBezTo>
                  <a:lnTo>
                    <a:pt x="5447405" y="548640"/>
                  </a:lnTo>
                  <a:cubicBezTo>
                    <a:pt x="5447405" y="582307"/>
                    <a:pt x="5420112" y="609600"/>
                    <a:pt x="5386445" y="609600"/>
                  </a:cubicBezTo>
                  <a:lnTo>
                    <a:pt x="60960" y="609600"/>
                  </a:lnTo>
                  <a:cubicBezTo>
                    <a:pt x="27293" y="609600"/>
                    <a:pt x="0" y="582307"/>
                    <a:pt x="0" y="548640"/>
                  </a:cubicBezTo>
                  <a:lnTo>
                    <a:pt x="0" y="6096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295" tIns="109295" rIns="731392" bIns="109295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續以個案式書寫，</a:t>
              </a:r>
              <a:r>
                <a:rPr lang="zh-TW" altLang="en-US" sz="2800" b="1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呈現</a:t>
              </a:r>
              <a:r>
                <a:rPr lang="zh-TW" altLang="en-US" sz="2800" b="1" kern="1200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一週所行</a:t>
              </a:r>
              <a:endParaRPr lang="zh-TW" altLang="en-US" sz="2800" b="1" kern="12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9" name="手繪多邊形 38"/>
            <p:cNvSpPr/>
            <p:nvPr/>
          </p:nvSpPr>
          <p:spPr>
            <a:xfrm>
              <a:off x="2676389" y="4628479"/>
              <a:ext cx="5447405" cy="609600"/>
            </a:xfrm>
            <a:custGeom>
              <a:avLst/>
              <a:gdLst>
                <a:gd name="connsiteX0" fmla="*/ 0 w 5447405"/>
                <a:gd name="connsiteY0" fmla="*/ 60960 h 609600"/>
                <a:gd name="connsiteX1" fmla="*/ 60960 w 5447405"/>
                <a:gd name="connsiteY1" fmla="*/ 0 h 609600"/>
                <a:gd name="connsiteX2" fmla="*/ 5386445 w 5447405"/>
                <a:gd name="connsiteY2" fmla="*/ 0 h 609600"/>
                <a:gd name="connsiteX3" fmla="*/ 5447405 w 5447405"/>
                <a:gd name="connsiteY3" fmla="*/ 60960 h 609600"/>
                <a:gd name="connsiteX4" fmla="*/ 5447405 w 5447405"/>
                <a:gd name="connsiteY4" fmla="*/ 548640 h 609600"/>
                <a:gd name="connsiteX5" fmla="*/ 5386445 w 5447405"/>
                <a:gd name="connsiteY5" fmla="*/ 609600 h 609600"/>
                <a:gd name="connsiteX6" fmla="*/ 60960 w 5447405"/>
                <a:gd name="connsiteY6" fmla="*/ 609600 h 609600"/>
                <a:gd name="connsiteX7" fmla="*/ 0 w 5447405"/>
                <a:gd name="connsiteY7" fmla="*/ 548640 h 609600"/>
                <a:gd name="connsiteX8" fmla="*/ 0 w 5447405"/>
                <a:gd name="connsiteY8" fmla="*/ 6096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7405" h="609600">
                  <a:moveTo>
                    <a:pt x="0" y="60960"/>
                  </a:moveTo>
                  <a:cubicBezTo>
                    <a:pt x="0" y="27293"/>
                    <a:pt x="27293" y="0"/>
                    <a:pt x="60960" y="0"/>
                  </a:cubicBezTo>
                  <a:lnTo>
                    <a:pt x="5386445" y="0"/>
                  </a:lnTo>
                  <a:cubicBezTo>
                    <a:pt x="5420112" y="0"/>
                    <a:pt x="5447405" y="27293"/>
                    <a:pt x="5447405" y="60960"/>
                  </a:cubicBezTo>
                  <a:lnTo>
                    <a:pt x="5447405" y="548640"/>
                  </a:lnTo>
                  <a:cubicBezTo>
                    <a:pt x="5447405" y="582307"/>
                    <a:pt x="5420112" y="609600"/>
                    <a:pt x="5386445" y="609600"/>
                  </a:cubicBezTo>
                  <a:lnTo>
                    <a:pt x="60960" y="609600"/>
                  </a:lnTo>
                  <a:cubicBezTo>
                    <a:pt x="27293" y="609600"/>
                    <a:pt x="0" y="582307"/>
                    <a:pt x="0" y="548640"/>
                  </a:cubicBezTo>
                  <a:lnTo>
                    <a:pt x="0" y="6096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shade val="80000"/>
                <a:hueOff val="5273"/>
                <a:satOff val="-146"/>
                <a:lumOff val="11589"/>
                <a:alphaOff val="0"/>
              </a:schemeClr>
            </a:fillRef>
            <a:effectRef idx="1">
              <a:schemeClr val="accent5">
                <a:shade val="80000"/>
                <a:hueOff val="5273"/>
                <a:satOff val="-146"/>
                <a:lumOff val="1158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295" tIns="109295" rIns="986189" bIns="109295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筆鋒轉回家屋現場</a:t>
              </a:r>
              <a:endParaRPr lang="zh-TW" altLang="en-US" sz="2800" b="1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手繪多邊形 39"/>
            <p:cNvSpPr/>
            <p:nvPr/>
          </p:nvSpPr>
          <p:spPr>
            <a:xfrm>
              <a:off x="3157042" y="5339679"/>
              <a:ext cx="5248156" cy="609600"/>
            </a:xfrm>
            <a:custGeom>
              <a:avLst/>
              <a:gdLst>
                <a:gd name="connsiteX0" fmla="*/ 0 w 5447405"/>
                <a:gd name="connsiteY0" fmla="*/ 60960 h 609600"/>
                <a:gd name="connsiteX1" fmla="*/ 60960 w 5447405"/>
                <a:gd name="connsiteY1" fmla="*/ 0 h 609600"/>
                <a:gd name="connsiteX2" fmla="*/ 5386445 w 5447405"/>
                <a:gd name="connsiteY2" fmla="*/ 0 h 609600"/>
                <a:gd name="connsiteX3" fmla="*/ 5447405 w 5447405"/>
                <a:gd name="connsiteY3" fmla="*/ 60960 h 609600"/>
                <a:gd name="connsiteX4" fmla="*/ 5447405 w 5447405"/>
                <a:gd name="connsiteY4" fmla="*/ 548640 h 609600"/>
                <a:gd name="connsiteX5" fmla="*/ 5386445 w 5447405"/>
                <a:gd name="connsiteY5" fmla="*/ 609600 h 609600"/>
                <a:gd name="connsiteX6" fmla="*/ 60960 w 5447405"/>
                <a:gd name="connsiteY6" fmla="*/ 609600 h 609600"/>
                <a:gd name="connsiteX7" fmla="*/ 0 w 5447405"/>
                <a:gd name="connsiteY7" fmla="*/ 548640 h 609600"/>
                <a:gd name="connsiteX8" fmla="*/ 0 w 5447405"/>
                <a:gd name="connsiteY8" fmla="*/ 6096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7405" h="609600">
                  <a:moveTo>
                    <a:pt x="0" y="60960"/>
                  </a:moveTo>
                  <a:cubicBezTo>
                    <a:pt x="0" y="27293"/>
                    <a:pt x="27293" y="0"/>
                    <a:pt x="60960" y="0"/>
                  </a:cubicBezTo>
                  <a:lnTo>
                    <a:pt x="5386445" y="0"/>
                  </a:lnTo>
                  <a:cubicBezTo>
                    <a:pt x="5420112" y="0"/>
                    <a:pt x="5447405" y="27293"/>
                    <a:pt x="5447405" y="60960"/>
                  </a:cubicBezTo>
                  <a:lnTo>
                    <a:pt x="5447405" y="548640"/>
                  </a:lnTo>
                  <a:cubicBezTo>
                    <a:pt x="5447405" y="582307"/>
                    <a:pt x="5420112" y="609600"/>
                    <a:pt x="5386445" y="609600"/>
                  </a:cubicBezTo>
                  <a:lnTo>
                    <a:pt x="60960" y="609600"/>
                  </a:lnTo>
                  <a:cubicBezTo>
                    <a:pt x="27293" y="609600"/>
                    <a:pt x="0" y="582307"/>
                    <a:pt x="0" y="548640"/>
                  </a:cubicBezTo>
                  <a:lnTo>
                    <a:pt x="0" y="6096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shade val="80000"/>
                <a:hueOff val="10547"/>
                <a:satOff val="-291"/>
                <a:lumOff val="23177"/>
                <a:alphaOff val="0"/>
              </a:schemeClr>
            </a:fillRef>
            <a:effectRef idx="1">
              <a:schemeClr val="accent5">
                <a:shade val="80000"/>
                <a:hueOff val="10547"/>
                <a:satOff val="-291"/>
                <a:lumOff val="23177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295" tIns="109295" rIns="986189" bIns="109295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以感性的想像作結</a:t>
              </a:r>
              <a:endParaRPr lang="zh-TW" altLang="en-US" sz="2800" b="1" kern="12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052421" y="1945518"/>
            <a:ext cx="2480671" cy="3567881"/>
            <a:chOff x="6052421" y="1945518"/>
            <a:chExt cx="2480671" cy="3567881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92047">
              <a:off x="6971513" y="3404102"/>
              <a:ext cx="614032" cy="669137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92047">
              <a:off x="6052421" y="1945518"/>
              <a:ext cx="614032" cy="669137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92047">
              <a:off x="6484469" y="2684021"/>
              <a:ext cx="614032" cy="669137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92047">
              <a:off x="7919060" y="4844262"/>
              <a:ext cx="614032" cy="669137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92047">
              <a:off x="7421888" y="4124182"/>
              <a:ext cx="614032" cy="66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6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79"/>
            <a:ext cx="9144000" cy="34752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609344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週間</a:t>
            </a:r>
            <a:r>
              <a:rPr lang="zh-TW" altLang="en-US" sz="3600" b="1" dirty="0" smtClean="0"/>
              <a:t>旅行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     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564904"/>
            <a:ext cx="7772400" cy="27546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zh-TW" sz="2400" dirty="0" smtClean="0"/>
          </a:p>
          <a:p>
            <a:pPr marL="0" indent="0" algn="ctr">
              <a:buNone/>
            </a:pP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latin typeface="華康行楷體 Std W5" panose="03000500000000000000" pitchFamily="66" charset="-120"/>
                <a:ea typeface="華康行楷體 Std W5" panose="03000500000000000000" pitchFamily="66" charset="-120"/>
              </a:rPr>
              <a:t>得獎感言</a:t>
            </a:r>
            <a:endParaRPr lang="en-US" altLang="zh-TW" sz="3600" dirty="0">
              <a:solidFill>
                <a:schemeClr val="accent6">
                  <a:lumMod val="50000"/>
                </a:schemeClr>
              </a:solidFill>
              <a:latin typeface="華康行楷體 Std W5" panose="03000500000000000000" pitchFamily="66" charset="-120"/>
              <a:ea typeface="華康行楷體 Std W5" panose="03000500000000000000" pitchFamily="66" charset="-120"/>
            </a:endParaRPr>
          </a:p>
          <a:p>
            <a:pPr marL="109728" indent="0">
              <a:buNone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華康行楷體 Std W5" panose="03000500000000000000" pitchFamily="66" charset="-120"/>
                <a:ea typeface="華康行楷體 Std W5" panose="03000500000000000000" pitchFamily="66" charset="-120"/>
              </a:rPr>
              <a:t>      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行楷體 Std W5" panose="03000500000000000000" pitchFamily="66" charset="-120"/>
                <a:ea typeface="華康行楷體 Std W5" panose="03000500000000000000" pitchFamily="66" charset="-120"/>
              </a:rPr>
              <a:t>…</a:t>
            </a:r>
            <a:r>
              <a:rPr lang="zh-TW" altLang="zh-TW" sz="2800" dirty="0">
                <a:solidFill>
                  <a:schemeClr val="accent6">
                    <a:lumMod val="50000"/>
                  </a:schemeClr>
                </a:solidFill>
                <a:latin typeface="華康行楷體 Std W5" panose="03000500000000000000" pitchFamily="66" charset="-120"/>
                <a:ea typeface="華康行楷體 Std W5" panose="03000500000000000000" pitchFamily="66" charset="-120"/>
              </a:rPr>
              <a:t>書寫一段真實發生於我青春場域的進行式故事，紀念我喜愛的城市──台南。並要把此篇文章，獻給所有老病之人，安靜做事的醫護人員，以及長蟄屋中、沒有面目的照料者。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華康行楷體 Std W5" panose="03000500000000000000" pitchFamily="66" charset="-120"/>
              <a:ea typeface="華康行楷體 Std W5" panose="03000500000000000000" pitchFamily="66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640"/>
            <a:ext cx="782216" cy="78221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723122" y="1311582"/>
            <a:ext cx="6559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accent1"/>
                </a:solidFill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第</a:t>
            </a:r>
            <a:r>
              <a:rPr lang="en-US" altLang="zh-TW" sz="4000" dirty="0">
                <a:solidFill>
                  <a:schemeClr val="accent1"/>
                </a:solidFill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34</a:t>
            </a:r>
            <a:r>
              <a:rPr lang="zh-TW" altLang="en-US" sz="4000" dirty="0">
                <a:solidFill>
                  <a:schemeClr val="accent1"/>
                </a:solidFill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屆時報文學獎散文首獎</a:t>
            </a:r>
            <a:endParaRPr lang="zh-TW" altLang="en-US" sz="4000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0"/>
          <a:stretch/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268760"/>
            <a:ext cx="914400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b="15350"/>
          <a:stretch/>
        </p:blipFill>
        <p:spPr>
          <a:xfrm>
            <a:off x="0" y="2348880"/>
            <a:ext cx="9144000" cy="345638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67850"/>
          <a:stretch/>
        </p:blipFill>
        <p:spPr>
          <a:xfrm>
            <a:off x="0" y="1268760"/>
            <a:ext cx="914400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51153" y="278092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+mj-ea"/>
                <a:ea typeface="+mj-ea"/>
              </a:rPr>
              <a:t>文本內容</a:t>
            </a:r>
            <a:endParaRPr lang="zh-TW" altLang="en-US" sz="4800" b="1" dirty="0">
              <a:latin typeface="+mj-ea"/>
              <a:ea typeface="+mj-ea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1331640" y="3717032"/>
            <a:ext cx="6480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14355" r="20711" b="13864"/>
          <a:stretch/>
        </p:blipFill>
        <p:spPr>
          <a:xfrm>
            <a:off x="7740352" y="3165648"/>
            <a:ext cx="432048" cy="6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2953</TotalTime>
  <Words>1021</Words>
  <Application>Microsoft Office PowerPoint</Application>
  <PresentationFormat>如螢幕大小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木刻字型</vt:lpstr>
      <vt:lpstr>  全人觀點･從心讀寫</vt:lpstr>
      <vt:lpstr>週間旅行</vt:lpstr>
      <vt:lpstr>PowerPoint 簡報</vt:lpstr>
      <vt:lpstr>吳妮民</vt:lpstr>
      <vt:lpstr>重要著作</vt:lpstr>
      <vt:lpstr>PowerPoint 簡報</vt:lpstr>
      <vt:lpstr>文章結構</vt:lpstr>
      <vt:lpstr>週間旅行      </vt:lpstr>
      <vt:lpstr>PowerPoint 簡報</vt:lpstr>
      <vt:lpstr>早期往診時代</vt:lpstr>
      <vt:lpstr>現代居家護理</vt:lpstr>
      <vt:lpstr>週間旅行三人行</vt:lpstr>
      <vt:lpstr>一路訪來，千門萬戶，人情百種…</vt:lpstr>
      <vt:lpstr>PowerPoint 簡報</vt:lpstr>
      <vt:lpstr>百姓黎民皆老去，           仕紳淑女亦頹老矣。</vt:lpstr>
      <vt:lpstr>PowerPoint 簡報</vt:lpstr>
      <vt:lpstr>曾經，      曾經有位青春小姐，梳妝齊，著衣裙…              整座城市都還伏在她的腳底 …</vt:lpstr>
      <vt:lpstr>PowerPoint 簡報</vt:lpstr>
      <vt:lpstr>PowerPoint 簡報</vt:lpstr>
      <vt:lpstr>PowerPoint 簡報</vt:lpstr>
      <vt:lpstr>照顧者(家庭)的困境</vt:lpstr>
      <vt:lpstr>PowerPoint 簡報</vt:lpstr>
      <vt:lpstr>     想一想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週間旅行</dc:title>
  <dc:creator>T1242</dc:creator>
  <cp:lastModifiedBy>user</cp:lastModifiedBy>
  <cp:revision>158</cp:revision>
  <dcterms:created xsi:type="dcterms:W3CDTF">2014-02-11T02:30:53Z</dcterms:created>
  <dcterms:modified xsi:type="dcterms:W3CDTF">2016-11-24T06:04:13Z</dcterms:modified>
</cp:coreProperties>
</file>