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6" r:id="rId3"/>
    <p:sldId id="257" r:id="rId4"/>
    <p:sldId id="259" r:id="rId5"/>
    <p:sldId id="260" r:id="rId6"/>
    <p:sldId id="261" r:id="rId7"/>
    <p:sldId id="264" r:id="rId8"/>
    <p:sldId id="278" r:id="rId9"/>
    <p:sldId id="276" r:id="rId10"/>
    <p:sldId id="262" r:id="rId11"/>
    <p:sldId id="268" r:id="rId12"/>
    <p:sldId id="263" r:id="rId13"/>
    <p:sldId id="280" r:id="rId14"/>
    <p:sldId id="281" r:id="rId15"/>
    <p:sldId id="282" r:id="rId16"/>
    <p:sldId id="284" r:id="rId17"/>
    <p:sldId id="283" r:id="rId18"/>
    <p:sldId id="274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FFFFFF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307E4-ACE7-44A3-AA22-C902FD3BD553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AD984-75F8-40DB-8C31-70215D794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60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AD984-75F8-40DB-8C31-70215D79456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3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AD984-75F8-40DB-8C31-70215D79456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37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9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27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3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7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24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6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90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85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0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99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7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2FDF-D84C-43B3-B766-F741D97654CB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2ADC-A552-4AF4-BA08-F5BBC39EB3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00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744916" y="332656"/>
            <a:ext cx="7920880" cy="3312368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/>
            </a:r>
            <a:br>
              <a:rPr lang="en-US" altLang="zh-TW" sz="36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zh-TW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教育部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/>
            </a:r>
            <a:b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zh-TW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全校型中文閱讀書寫課程革新推動計畫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/>
            </a:r>
            <a:b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altLang="zh-TW" sz="3600" b="1" dirty="0" smtClean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zh-TW" altLang="en-US" sz="5300" b="1" spc="300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全人觀點</a:t>
            </a:r>
            <a:r>
              <a:rPr lang="en-US" altLang="zh-TW" sz="5300" b="1" spc="300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‧</a:t>
            </a:r>
            <a:r>
              <a:rPr lang="zh-TW" altLang="en-US" sz="5300" b="1" spc="300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>從心讀寫</a:t>
            </a:r>
            <a:br>
              <a:rPr lang="zh-TW" altLang="en-US" sz="5300" b="1" spc="300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</a:br>
            <a:endParaRPr lang="zh-TW" altLang="en-US" sz="4900" b="1" spc="0" dirty="0"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4365104"/>
            <a:ext cx="6552728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defRPr/>
            </a:pPr>
            <a:endParaRPr kumimoji="0" lang="en-US" altLang="zh-TW" sz="1100" b="1" dirty="0">
              <a:solidFill>
                <a:schemeClr val="tx2"/>
              </a:solidFill>
              <a:latin typeface="FangSong" pitchFamily="49" charset="-122"/>
              <a:ea typeface="FangSong" pitchFamily="49" charset="-122"/>
            </a:endParaRP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defRPr/>
            </a:pPr>
            <a:r>
              <a:rPr kumimoji="0" lang="zh-TW" altLang="en-US" sz="2800" b="1" dirty="0">
                <a:solidFill>
                  <a:schemeClr val="tx2"/>
                </a:solidFill>
                <a:latin typeface="FangSong" pitchFamily="49" charset="-122"/>
                <a:ea typeface="FangSong" pitchFamily="49" charset="-122"/>
              </a:rPr>
              <a:t>「</a:t>
            </a:r>
            <a:r>
              <a:rPr kumimoji="0" lang="zh-TW" altLang="zh-TW" sz="2800" b="1" dirty="0">
                <a:solidFill>
                  <a:schemeClr val="tx2"/>
                </a:solidFill>
                <a:latin typeface="FangSong" pitchFamily="49" charset="-122"/>
                <a:ea typeface="FangSong" pitchFamily="49" charset="-122"/>
              </a:rPr>
              <a:t>中文閱讀與表達</a:t>
            </a:r>
            <a:r>
              <a:rPr kumimoji="0" lang="zh-TW" altLang="en-US" sz="2800" b="1" dirty="0" smtClean="0">
                <a:solidFill>
                  <a:schemeClr val="tx2"/>
                </a:solidFill>
                <a:latin typeface="FangSong" pitchFamily="49" charset="-122"/>
                <a:ea typeface="FangSong" pitchFamily="49" charset="-122"/>
              </a:rPr>
              <a:t>」授課教師群</a:t>
            </a:r>
            <a:endParaRPr kumimoji="0" lang="en-US" altLang="zh-TW" sz="2800" b="1" dirty="0" smtClean="0">
              <a:solidFill>
                <a:schemeClr val="tx2"/>
              </a:solidFill>
              <a:latin typeface="FangSong" pitchFamily="49" charset="-122"/>
              <a:ea typeface="FangSong" pitchFamily="49" charset="-122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2800" spc="300" dirty="0" smtClean="0">
                <a:latin typeface="FangSong" pitchFamily="49" charset="-122"/>
                <a:ea typeface="FangSong" pitchFamily="49" charset="-122"/>
              </a:rPr>
              <a:t>陳憶蘇、熊仙如、林麗美</a:t>
            </a:r>
            <a:endParaRPr lang="en-US" altLang="zh-TW" sz="2800" spc="300" dirty="0" smtClean="0">
              <a:latin typeface="FangSong" pitchFamily="49" charset="-122"/>
              <a:ea typeface="FangSong" pitchFamily="49" charset="-122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2800" spc="300" dirty="0" smtClean="0">
                <a:latin typeface="FangSong" pitchFamily="49" charset="-122"/>
                <a:ea typeface="FangSong" pitchFamily="49" charset="-122"/>
              </a:rPr>
              <a:t>陳金英、施寬文、楊雅琪</a:t>
            </a: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defRPr/>
            </a:pPr>
            <a:endParaRPr kumimoji="0" lang="en-US" altLang="zh-TW" sz="2800" b="1" dirty="0" smtClean="0">
              <a:solidFill>
                <a:srgbClr val="C00000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47864" y="342900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FangSong" pitchFamily="49" charset="-122"/>
                <a:ea typeface="FangSong" pitchFamily="49" charset="-122"/>
                <a:cs typeface="Times New Roman" panose="02020603050405020304" pitchFamily="18" charset="0"/>
              </a:rPr>
              <a:t>105-1</a:t>
            </a:r>
            <a:endParaRPr lang="zh-TW" altLang="en-US" sz="2400" dirty="0">
              <a:latin typeface="FangSong" pitchFamily="49" charset="-122"/>
              <a:ea typeface="FangSong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95536" y="764704"/>
            <a:ext cx="8352928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一家七口全睡在同一張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床上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這樣的一家人應該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很親近吧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？沒錯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，不過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不包括父親</a:t>
            </a:r>
            <a:r>
              <a:rPr lang="zh-TW" altLang="en-US" sz="3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在內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父親可能一直在摸索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、嘗試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與孩子們親近的方式，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但老是不得其門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同樣地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，孩子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們也是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000" dirty="0"/>
          </a:p>
        </p:txBody>
      </p:sp>
      <p:sp>
        <p:nvSpPr>
          <p:cNvPr id="4" name="矩形 3"/>
          <p:cNvSpPr/>
          <p:nvPr/>
        </p:nvSpPr>
        <p:spPr>
          <a:xfrm>
            <a:off x="467544" y="5301208"/>
            <a:ext cx="7920880" cy="73353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這鴻溝，看似接近</a:t>
            </a:r>
            <a:r>
              <a:rPr kumimoji="1" lang="zh-TW" altLang="zh-TW" sz="4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卻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無法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跨越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為什麼？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06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30245"/>
            <a:ext cx="7704856" cy="922114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zh-TW" altLang="en-US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和</a:t>
            </a:r>
            <a:r>
              <a:rPr lang="zh-TW" altLang="en-US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你接近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首部曲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</a:t>
            </a:r>
            <a:r>
              <a:rPr lang="zh-TW" alt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午夜裡的感官零距離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60860"/>
            <a:ext cx="8496943" cy="518869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身上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檸檬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香皂的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氣味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慢慢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靠近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整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個人被他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抱了起來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放到應有的位子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拉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過被子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幫我蓋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好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短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短半分鐘不到來自父親的擁抱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卻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完全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滿</a:t>
            </a:r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足的親近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948264" y="1279104"/>
            <a:ext cx="1874139" cy="6808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味覺的牽引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5696" y="3049358"/>
            <a:ext cx="1911478" cy="6152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觸覺的震撼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06764" y="3884724"/>
            <a:ext cx="1736631" cy="6059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無聲的愛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35524" y="5877272"/>
            <a:ext cx="2775947" cy="5955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完全滿足心裡期盼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6084168" y="166597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770484" y="335699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4211960" y="418767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027094" y="617506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深刻</a:t>
            </a:r>
            <a:r>
              <a:rPr lang="zh-TW" altLang="en-US" sz="4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的回憶</a:t>
            </a:r>
            <a:endParaRPr lang="zh-TW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240486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或許親近的機會不多，</a:t>
            </a:r>
            <a:endParaRPr lang="en-US" altLang="zh-TW" sz="40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所以某些記憶特別深刻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9914" y="436510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回想自己是否也有過類似的經驗？</a:t>
            </a:r>
          </a:p>
        </p:txBody>
      </p:sp>
    </p:spTree>
    <p:extLst>
      <p:ext uri="{BB962C8B-B14F-4D97-AF65-F5344CB8AC3E}">
        <p14:creationId xmlns:p14="http://schemas.microsoft.com/office/powerpoint/2010/main" val="18851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6392" y="319745"/>
            <a:ext cx="8229600" cy="823636"/>
          </a:xfrm>
          <a:solidFill>
            <a:schemeClr val="bg1">
              <a:alpha val="2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zh-TW" altLang="en-US" sz="49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和</a:t>
            </a:r>
            <a:r>
              <a:rPr lang="zh-TW" altLang="en-US" sz="49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你接近</a:t>
            </a:r>
            <a:r>
              <a:rPr lang="zh-TW" altLang="en-US" sz="4000" b="1" spc="50" dirty="0" smtClean="0">
                <a:ln w="11430"/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二部曲</a:t>
            </a:r>
            <a:r>
              <a:rPr lang="en-US" altLang="zh-TW" sz="4000" b="1" spc="50" dirty="0" smtClean="0">
                <a:ln w="11430"/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</a:t>
            </a:r>
            <a:r>
              <a:rPr lang="zh-TW" altLang="en-US" sz="31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醫院裡的相對兩無言</a:t>
            </a:r>
            <a:endParaRPr lang="zh-TW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280920" cy="49685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父親的腿被落磐壓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傷</a:t>
            </a:r>
            <a:r>
              <a:rPr kumimoji="1" lang="en-US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1"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不知道是什麼樣的衝動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跳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開往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台北的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火車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看到一個毫無威嚴、落魄不堪的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父親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不知道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我想到的第一件事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竟然就是幫他剪指甲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眾人的注視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下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低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著頭</a:t>
            </a:r>
            <a:r>
              <a:rPr lang="zh-TW" altLang="en-US" sz="3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忍住一直冒出來的</a:t>
            </a:r>
            <a:r>
              <a:rPr lang="zh-TW" altLang="en-US" sz="3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眼淚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小心地</a:t>
            </a:r>
            <a:r>
              <a:rPr lang="zh-TW" altLang="en-US" sz="3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幫父親剪指甲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43708" y="2651038"/>
            <a:ext cx="2448272" cy="547812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愛與責任的展現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778992" y="292494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991668" y="5481228"/>
            <a:ext cx="3660452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無從表現的擔心與不捨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778992" y="580526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2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812" y="294079"/>
            <a:ext cx="8229600" cy="940966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pPr algn="l"/>
            <a:r>
              <a:rPr lang="zh-TW" altLang="en-US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和</a:t>
            </a:r>
            <a:r>
              <a:rPr lang="zh-TW" altLang="en-US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你接近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三部曲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</a:t>
            </a:r>
            <a:r>
              <a:rPr lang="zh-TW" alt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一起看一場最長的電影</a:t>
            </a:r>
            <a:endParaRPr lang="zh-TW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971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在醫院的夜晚，父親一手撐著我的肩膀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一手撐著枴杖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小心穿越周末熙攘的人群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走過長長的街道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去看了一場電影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人生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第一次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一個人到台北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第一次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單獨和父親睡在一起、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第一次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幫父親剪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指甲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卻也是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最後一次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和父親一起看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電影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3204" y="5373216"/>
            <a:ext cx="7344816" cy="635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今天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好多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第一次</a:t>
            </a:r>
            <a:r>
              <a:rPr lang="zh-TW" altLang="zh-TW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卻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也是最後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一次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48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564" y="332656"/>
            <a:ext cx="7920880" cy="878260"/>
          </a:xfrm>
          <a:solidFill>
            <a:schemeClr val="bg1">
              <a:alpha val="2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和</a:t>
            </a:r>
            <a:r>
              <a:rPr lang="zh-TW" altLang="en-US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你接近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最終章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</a:t>
            </a:r>
            <a:r>
              <a:rPr lang="zh-TW" altLang="en-US" sz="2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此生永不間斷的思念</a:t>
            </a:r>
            <a:endParaRPr lang="zh-TW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那是一家比九份昇平戲院大很多的電影院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叫遠東戲院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那天上演的是一部日本片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導演是市川崑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片名叫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東京世運會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片子很長</a:t>
            </a:r>
            <a:r>
              <a:rPr kumimoji="1" lang="zh-TW" altLang="zh-TW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長到父親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過世二十年後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的現在還不時在我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腦袋裡上演著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sp>
        <p:nvSpPr>
          <p:cNvPr id="8" name="矩形 7"/>
          <p:cNvSpPr/>
          <p:nvPr/>
        </p:nvSpPr>
        <p:spPr>
          <a:xfrm>
            <a:off x="1547664" y="4869160"/>
            <a:ext cx="6120680" cy="653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為人子者對父親永遠的孺慕與懷念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48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6648" y="404664"/>
            <a:ext cx="3250704" cy="998984"/>
          </a:xfrm>
          <a:solidFill>
            <a:schemeClr val="accent6">
              <a:lumMod val="75000"/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延伸思考</a:t>
            </a:r>
            <a:endParaRPr lang="zh-TW" altLang="en-US" sz="4800" b="1" dirty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25144"/>
          </a:xfrm>
          <a:solidFill>
            <a:schemeClr val="accent6">
              <a:lumMod val="75000"/>
              <a:alpha val="2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作者在有限的機會中把握了與父親親近的機會，反觀自己：生活中可曾採取什麼行動嗎？</a:t>
            </a:r>
            <a:endParaRPr lang="en-US" altLang="zh-TW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由文中所述，你可以從哪些線索看出作者與父親之間的愛與疏離？</a:t>
            </a:r>
            <a:endParaRPr lang="en-US" altLang="zh-TW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文末作者寫道：「片子很長，長到父親過世二十年後的現在還不時在我腦袋裡播放著。」作者其實想表達的是什麼？</a:t>
            </a:r>
            <a:endParaRPr lang="zh-TW" alt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4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mshome\Desktop\只想和你接近ppt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2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5652120" cy="4896544"/>
          </a:xfrm>
          <a:solidFill>
            <a:srgbClr val="DBEEF4">
              <a:alpha val="47843"/>
            </a:srgbClr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愛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只是一種主觀的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感覺</a:t>
            </a:r>
            <a:r>
              <a:rPr lang="zh-TW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沒有人能為你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證明</a:t>
            </a:r>
            <a:r>
              <a:rPr lang="zh-TW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你必須傾聽自己內心的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聲音</a:t>
            </a:r>
            <a:r>
              <a:rPr lang="zh-TW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才能知道它是否存在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。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請珍惜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請把握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在還來得及的時候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！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20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資料來源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0000"/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綠</a:t>
            </a: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光劇團</a:t>
            </a:r>
            <a:r>
              <a:rPr lang="en-US" altLang="zh-TW" dirty="0">
                <a:latin typeface="FangSong" panose="02010609060101010101" pitchFamily="49" charset="-122"/>
                <a:ea typeface="FangSong" panose="02010609060101010101" pitchFamily="49" charset="-122"/>
              </a:rPr>
              <a:t>-</a:t>
            </a: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吳念真</a:t>
            </a:r>
            <a:r>
              <a:rPr lang="en-US" altLang="zh-TW" dirty="0">
                <a:latin typeface="FangSong" panose="02010609060101010101" pitchFamily="49" charset="-122"/>
                <a:ea typeface="FangSong" panose="02010609060101010101" pitchFamily="49" charset="-122"/>
              </a:rPr>
              <a:t>[</a:t>
            </a: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人間</a:t>
            </a: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條件</a:t>
            </a:r>
            <a:r>
              <a:rPr lang="en-US" altLang="zh-TW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]</a:t>
            </a:r>
          </a:p>
          <a:p>
            <a:pPr>
              <a:buSzPct val="80000"/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吳念真</a:t>
            </a:r>
            <a:r>
              <a:rPr lang="en-US" altLang="zh-TW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-</a:t>
            </a: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維</a:t>
            </a: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基百</a:t>
            </a: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科</a:t>
            </a:r>
            <a:endParaRPr lang="en-US" altLang="zh-TW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buSzPct val="80000"/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台灣電影網</a:t>
            </a:r>
            <a:r>
              <a:rPr lang="en-US" altLang="zh-TW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-</a:t>
            </a: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吳念真</a:t>
            </a:r>
            <a:endParaRPr lang="zh-TW" alt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9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39752" y="1124744"/>
            <a:ext cx="57606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zh-TW" altLang="zh-TW" sz="6600" b="1" dirty="0">
                <a:latin typeface="FangSong" panose="02010609060101010101" pitchFamily="49" charset="-122"/>
                <a:ea typeface="FangSong" panose="02010609060101010101" pitchFamily="49" charset="-122"/>
              </a:rPr>
              <a:t>只想和你</a:t>
            </a:r>
            <a:r>
              <a:rPr lang="zh-TW" altLang="zh-TW" sz="66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接近</a:t>
            </a:r>
            <a:endParaRPr lang="en-US" altLang="zh-TW" sz="6600" b="1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en-US" altLang="zh-TW" sz="54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    </a:t>
            </a:r>
            <a:r>
              <a:rPr lang="zh-TW" altLang="zh-TW" sz="4800" b="1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吳念真</a:t>
            </a:r>
            <a:endParaRPr lang="zh-TW" altLang="zh-TW" sz="4800" dirty="0" smtClean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296" y="34290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zh-TW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899592" y="4581128"/>
            <a:ext cx="78488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TW" altLang="en-US" sz="2000" b="1" dirty="0" smtClean="0">
                <a:solidFill>
                  <a:sysClr val="windowText" lastClr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簡報製作</a:t>
            </a:r>
            <a:endParaRPr lang="en-US" altLang="zh-TW" sz="2000" b="1" dirty="0" smtClean="0">
              <a:solidFill>
                <a:sysClr val="windowText" lastClr="000000"/>
              </a:solidFill>
              <a:latin typeface="FangSong" panose="02010609060101010101" pitchFamily="49" charset="-122"/>
              <a:ea typeface="FangSong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zh-TW" altLang="en-US" sz="2000" b="1" dirty="0" smtClean="0">
                <a:solidFill>
                  <a:sysClr val="windowText" lastClr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指導老師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：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熊仙如</a:t>
            </a:r>
            <a:endParaRPr lang="en-US" altLang="zh-TW" sz="2000" b="1" dirty="0" smtClean="0">
              <a:solidFill>
                <a:sysClr val="windowText" lastClr="000000"/>
              </a:solidFill>
              <a:latin typeface="FangSong" panose="02010609060101010101" pitchFamily="49" charset="-122"/>
              <a:ea typeface="FangSong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zh-TW" altLang="en-US" sz="2000" b="1" dirty="0" smtClean="0">
                <a:solidFill>
                  <a:sysClr val="windowText" lastClr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教學助理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：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林佳蓉、吳兆鈞                    </a:t>
            </a:r>
            <a:r>
              <a:rPr lang="en-US" altLang="zh-TW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2016/11/10</a:t>
            </a:r>
          </a:p>
        </p:txBody>
      </p:sp>
    </p:spTree>
    <p:extLst>
      <p:ext uri="{BB962C8B-B14F-4D97-AF65-F5344CB8AC3E}">
        <p14:creationId xmlns:p14="http://schemas.microsoft.com/office/powerpoint/2010/main" val="17028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auto144560453816123427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6012160" y="548680"/>
            <a:ext cx="2802374" cy="1077218"/>
          </a:xfrm>
          <a:prstGeom prst="rect">
            <a:avLst/>
          </a:prstGeom>
          <a:solidFill>
            <a:srgbClr val="FFFFFF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6400" dirty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吳念真</a:t>
            </a:r>
          </a:p>
        </p:txBody>
      </p:sp>
    </p:spTree>
    <p:extLst>
      <p:ext uri="{BB962C8B-B14F-4D97-AF65-F5344CB8AC3E}">
        <p14:creationId xmlns:p14="http://schemas.microsoft.com/office/powerpoint/2010/main" val="14373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620688"/>
            <a:ext cx="7848872" cy="5544616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buSzPct val="65000"/>
              <a:buFont typeface="Wingdings" panose="05000000000000000000" pitchFamily="2" charset="2"/>
              <a:buChar char="u"/>
            </a:pPr>
            <a:r>
              <a:rPr lang="zh-TW" altLang="en-US" sz="3400" b="1" dirty="0">
                <a:latin typeface="FangSong" panose="02010609060101010101" pitchFamily="49" charset="-122"/>
                <a:ea typeface="FangSong" panose="02010609060101010101" pitchFamily="49" charset="-122"/>
              </a:rPr>
              <a:t>本名</a:t>
            </a:r>
            <a:r>
              <a:rPr lang="zh-TW" altLang="en-US" sz="34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吳文欽</a:t>
            </a:r>
            <a:endParaRPr lang="en-US" altLang="zh-TW" sz="3400" b="1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6000"/>
              </a:lnSpc>
              <a:buSzPct val="65000"/>
              <a:buFont typeface="Wingdings" panose="05000000000000000000" pitchFamily="2" charset="2"/>
              <a:buChar char="u"/>
            </a:pPr>
            <a:r>
              <a:rPr lang="en-US" altLang="zh-TW" sz="3400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1952</a:t>
            </a:r>
            <a:r>
              <a:rPr lang="zh-TW" altLang="en-US" sz="3400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TW" sz="3400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TW" altLang="en-US" sz="3400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TW" sz="3400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29</a:t>
            </a:r>
            <a:r>
              <a:rPr lang="zh-TW" altLang="en-US" sz="3400" b="1" dirty="0" smtClean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日</a:t>
            </a:r>
            <a:r>
              <a:rPr lang="zh-TW" altLang="en-US" sz="3400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生</a:t>
            </a:r>
            <a:r>
              <a:rPr lang="zh-TW" altLang="en-US" sz="3400" b="1" dirty="0" smtClean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於</a:t>
            </a:r>
            <a:r>
              <a:rPr lang="zh-TW" altLang="en-US" sz="3600" b="1" dirty="0" smtClean="0">
                <a:latin typeface="FangSong" pitchFamily="49" charset="-122"/>
                <a:ea typeface="FangSong" pitchFamily="49" charset="-122"/>
              </a:rPr>
              <a:t>新北市瑞芳區猴硐大粗坑</a:t>
            </a:r>
            <a:endParaRPr lang="en-US" altLang="zh-TW" sz="3400" b="1" dirty="0" smtClean="0">
              <a:latin typeface="FangSong" pitchFamily="49" charset="-122"/>
              <a:ea typeface="FangSong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6000"/>
              </a:lnSpc>
              <a:buSzPct val="65000"/>
              <a:buFont typeface="Wingdings" panose="05000000000000000000" pitchFamily="2" charset="2"/>
              <a:buChar char="u"/>
            </a:pPr>
            <a:r>
              <a:rPr lang="en-US" altLang="zh-TW" sz="3400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1976</a:t>
            </a:r>
            <a:r>
              <a:rPr lang="zh-TW" altLang="en-US" sz="3400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年開始創作</a:t>
            </a:r>
            <a:r>
              <a:rPr lang="zh-TW" altLang="en-US" sz="3400" b="1" dirty="0" smtClean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小說</a:t>
            </a:r>
            <a:endParaRPr lang="en-US" altLang="zh-TW" sz="3400" b="1" dirty="0" smtClean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7500"/>
              </a:lnSpc>
              <a:buSzPct val="65000"/>
              <a:buFont typeface="Wingdings" panose="05000000000000000000" pitchFamily="2" charset="2"/>
              <a:buChar char="u"/>
            </a:pPr>
            <a:r>
              <a:rPr lang="en-US" altLang="zh-TW" sz="3400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1978</a:t>
            </a:r>
            <a:r>
              <a:rPr lang="zh-TW" altLang="en-US" sz="3400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年開始接觸劇本創作並擔任編審及自由編劇的</a:t>
            </a:r>
            <a:r>
              <a:rPr lang="zh-TW" altLang="en-US" sz="3400" b="1" dirty="0" smtClean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工作</a:t>
            </a:r>
            <a:endParaRPr lang="en-US" altLang="zh-TW" sz="3400" b="1" dirty="0" smtClean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6000"/>
              </a:lnSpc>
              <a:buFont typeface="Wingdings" panose="05000000000000000000" pitchFamily="2" charset="2"/>
              <a:buChar char="u"/>
            </a:pPr>
            <a:endParaRPr lang="zh-TW" altLang="en-US" sz="36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58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5472608"/>
          </a:xfrm>
        </p:spPr>
        <p:txBody>
          <a:bodyPr>
            <a:normAutofit/>
          </a:bodyPr>
          <a:lstStyle/>
          <a:p>
            <a:pPr>
              <a:lnSpc>
                <a:spcPts val="6500"/>
              </a:lnSpc>
              <a:spcBef>
                <a:spcPts val="1000"/>
              </a:spcBef>
              <a:buSzPct val="65000"/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latin typeface="Times New Roman" panose="02020603050405020304" pitchFamily="18" charset="0"/>
                <a:ea typeface="FangSong"/>
                <a:cs typeface="Times New Roman" panose="02020603050405020304" pitchFamily="18" charset="0"/>
              </a:rPr>
              <a:t>1994</a:t>
            </a:r>
            <a:r>
              <a:rPr lang="zh-TW" altLang="en-US" b="1" dirty="0" smtClean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年首次以父親為題材拍攝電影</a:t>
            </a:r>
            <a:r>
              <a:rPr lang="en-US" altLang="zh-TW" b="1" dirty="0" smtClean="0">
                <a:latin typeface="Times New Roman" panose="02020603050405020304" pitchFamily="18" charset="0"/>
                <a:ea typeface="FangSong"/>
                <a:cs typeface="Times New Roman" panose="02020603050405020304" pitchFamily="18" charset="0"/>
              </a:rPr>
              <a:t>《</a:t>
            </a:r>
            <a:r>
              <a:rPr lang="zh-TW" altLang="en-US" b="1" dirty="0" smtClean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多桑</a:t>
            </a:r>
            <a:r>
              <a:rPr lang="en-US" altLang="zh-TW" b="1" dirty="0" smtClean="0">
                <a:latin typeface="Times New Roman" panose="02020603050405020304" pitchFamily="18" charset="0"/>
                <a:ea typeface="FangSong"/>
                <a:cs typeface="Times New Roman" panose="02020603050405020304" pitchFamily="18" charset="0"/>
              </a:rPr>
              <a:t>》</a:t>
            </a:r>
          </a:p>
          <a:p>
            <a:pPr>
              <a:lnSpc>
                <a:spcPts val="6500"/>
              </a:lnSpc>
              <a:spcBef>
                <a:spcPts val="1000"/>
              </a:spcBef>
              <a:buSzPct val="65000"/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latin typeface="Times New Roman" panose="02020603050405020304" pitchFamily="18" charset="0"/>
                <a:ea typeface="FangSong"/>
                <a:cs typeface="Times New Roman" panose="02020603050405020304" pitchFamily="18" charset="0"/>
              </a:rPr>
              <a:t>1995</a:t>
            </a:r>
            <a:r>
              <a:rPr lang="zh-TW" altLang="en-US" b="1" dirty="0" smtClean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年開始主持</a:t>
            </a:r>
            <a:r>
              <a:rPr lang="zh-TW" altLang="en-US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「台灣念真情</a:t>
            </a:r>
            <a:r>
              <a:rPr lang="zh-TW" altLang="en-US" b="1" dirty="0" smtClean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」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發掘</a:t>
            </a:r>
            <a:r>
              <a:rPr lang="zh-TW" altLang="en-US" b="1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台灣本土文化的</a:t>
            </a:r>
            <a:r>
              <a:rPr lang="zh-TW" altLang="en-US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節目</a:t>
            </a:r>
            <a:endParaRPr lang="en-US" altLang="zh-TW" b="1" dirty="0" smtClean="0">
              <a:latin typeface="FangSong" panose="02010609060101010101" pitchFamily="49" charset="-122"/>
              <a:ea typeface="FangSong"/>
            </a:endParaRPr>
          </a:p>
          <a:p>
            <a:pPr>
              <a:lnSpc>
                <a:spcPts val="6500"/>
              </a:lnSpc>
              <a:spcBef>
                <a:spcPts val="1000"/>
              </a:spcBef>
              <a:buSzPct val="65000"/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近年延伸</a:t>
            </a:r>
            <a:r>
              <a:rPr lang="zh-TW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至舞台劇</a:t>
            </a:r>
            <a:r>
              <a:rPr lang="zh-TW" altLang="en-US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導演</a:t>
            </a:r>
            <a:r>
              <a:rPr lang="zh-TW" altLang="zh-TW" sz="3600" dirty="0" smtClean="0"/>
              <a:t>，</a:t>
            </a:r>
            <a:r>
              <a:rPr lang="zh-TW" altLang="en-US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代表作為</a:t>
            </a:r>
            <a:r>
              <a:rPr lang="en-US" altLang="zh-TW" b="1" dirty="0" smtClean="0">
                <a:latin typeface="FangSong" panose="02010609060101010101" pitchFamily="49" charset="-122"/>
                <a:ea typeface="FangSong"/>
              </a:rPr>
              <a:t>《</a:t>
            </a:r>
            <a:r>
              <a:rPr lang="zh-TW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人間條件</a:t>
            </a:r>
            <a:r>
              <a:rPr lang="en-US" altLang="zh-TW" b="1" dirty="0" smtClean="0">
                <a:latin typeface="FangSong" panose="02010609060101010101" pitchFamily="49" charset="-122"/>
                <a:ea typeface="FangSong"/>
              </a:rPr>
              <a:t>》</a:t>
            </a:r>
          </a:p>
          <a:p>
            <a:pPr>
              <a:lnSpc>
                <a:spcPts val="6500"/>
              </a:lnSpc>
              <a:spcBef>
                <a:spcPts val="1000"/>
              </a:spcBef>
              <a:buSzPct val="65000"/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現任吳念真企劃製作有限公司董事長</a:t>
            </a:r>
            <a:endParaRPr lang="en-US" altLang="zh-TW" b="1" dirty="0" smtClean="0">
              <a:latin typeface="FangSong" panose="02010609060101010101" pitchFamily="49" charset="-122"/>
              <a:ea typeface="FangSong"/>
            </a:endParaRP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u"/>
            </a:pPr>
            <a:endParaRPr lang="zh-TW" altLang="en-US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spcBef>
                <a:spcPts val="1000"/>
              </a:spcBef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03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5832648" cy="720000"/>
          </a:xfr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zh-TW" altLang="en-US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電影作品</a:t>
            </a:r>
            <a:r>
              <a:rPr lang="zh-TW" altLang="zh-TW" dirty="0" smtClean="0"/>
              <a:t>：</a:t>
            </a:r>
            <a:r>
              <a:rPr lang="en-US" altLang="zh-TW" dirty="0" smtClean="0">
                <a:latin typeface="微軟正黑體"/>
                <a:ea typeface="微軟正黑體"/>
              </a:rPr>
              <a:t>《</a:t>
            </a:r>
            <a:r>
              <a:rPr lang="zh-TW" altLang="en-US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多桑</a:t>
            </a:r>
            <a:r>
              <a:rPr lang="en-US" altLang="zh-TW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lang="zh-TW" altLang="en-US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4" name="Picture 2" descr="C:\Users\mshome\Desktop\只想和你接近ppt\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r="13696"/>
          <a:stretch/>
        </p:blipFill>
        <p:spPr bwMode="auto">
          <a:xfrm>
            <a:off x="323528" y="1700808"/>
            <a:ext cx="3384376" cy="474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995936" y="1700808"/>
            <a:ext cx="4824536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獲得義大利都靈影展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最佳影片獎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吳念真父親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出生於日治時期</a:t>
            </a:r>
            <a:r>
              <a:rPr lang="zh-TW" altLang="en-US" sz="3200" dirty="0">
                <a:latin typeface="+mj-ea"/>
                <a:ea typeface="+mj-ea"/>
              </a:rPr>
              <a:t>，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從小到大</a:t>
            </a:r>
            <a:r>
              <a:rPr lang="zh-TW" altLang="zh-TW" sz="3200" dirty="0" smtClean="0"/>
              <a:t>，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一直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叫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父親為「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多桑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」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一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部從兒子的眼光重現父親人生的傳記式電影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49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mshome\Desktop\只想和你接近ppt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27671"/>
            <a:ext cx="3510054" cy="48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80752" y="476672"/>
            <a:ext cx="7231608" cy="720000"/>
          </a:xfrm>
          <a:solidFill>
            <a:schemeClr val="bg1">
              <a:lumMod val="85000"/>
              <a:alpha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zh-TW" altLang="en-US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舞台劇作品</a:t>
            </a:r>
            <a:r>
              <a:rPr lang="zh-TW" altLang="zh-TW" dirty="0" smtClean="0"/>
              <a:t>：</a:t>
            </a:r>
            <a:r>
              <a:rPr lang="en-US" altLang="zh-TW" dirty="0" smtClean="0">
                <a:latin typeface="微軟正黑體"/>
                <a:ea typeface="微軟正黑體"/>
              </a:rPr>
              <a:t>《</a:t>
            </a:r>
            <a:r>
              <a:rPr lang="zh-TW" altLang="zh-TW" dirty="0" smtClean="0"/>
              <a:t> </a:t>
            </a:r>
            <a:r>
              <a:rPr lang="zh-TW" altLang="en-US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人間條件</a:t>
            </a:r>
            <a:r>
              <a:rPr lang="en-US" altLang="zh-TW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lang="zh-TW" altLang="en-US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7944" y="1531342"/>
            <a:ext cx="4464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000"/>
              </a:lnSpc>
              <a:buSzPct val="70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已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有六部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作品</a:t>
            </a:r>
            <a:endParaRPr lang="en-US" altLang="zh-TW" sz="3200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14350" indent="-514350">
              <a:lnSpc>
                <a:spcPts val="4000"/>
              </a:lnSpc>
              <a:buSzPct val="70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貼近生活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的人生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縮影</a:t>
            </a:r>
            <a:r>
              <a:rPr lang="zh-TW" altLang="zh-TW" sz="3200" dirty="0" smtClean="0"/>
              <a:t>，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引發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全民共鳴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 descr="C:\Users\mshome\Desktop\只想和你接近ppt\10人間條件六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93035"/>
            <a:ext cx="3528392" cy="48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067944" y="3456628"/>
            <a:ext cx="4896544" cy="3046988"/>
          </a:xfrm>
          <a:prstGeom prst="rect">
            <a:avLst/>
          </a:prstGeom>
          <a:solidFill>
            <a:srgbClr val="FFFFFF">
              <a:alpha val="3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2001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年</a:t>
            </a:r>
            <a:r>
              <a:rPr lang="en-US" altLang="zh-TW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-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zh-TW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人間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條件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滿足</a:t>
            </a:r>
            <a:r>
              <a:rPr lang="zh-TW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心中缺憾的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幸福</a:t>
            </a:r>
            <a:endParaRPr lang="en-US" altLang="zh-TW" sz="2000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      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 快感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2006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年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-《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人間</a:t>
            </a:r>
            <a:r>
              <a:rPr lang="zh-TW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條件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她</a:t>
            </a:r>
            <a:r>
              <a:rPr lang="zh-TW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和她生命中的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男</a:t>
            </a:r>
            <a:endParaRPr lang="en-US" altLang="zh-TW" sz="2000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       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人們</a:t>
            </a:r>
            <a:r>
              <a:rPr lang="en-US" altLang="zh-TW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2007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年</a:t>
            </a:r>
            <a:r>
              <a:rPr lang="en-US" altLang="zh-TW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-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zh-TW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人間條件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台北上午零時</a:t>
            </a:r>
            <a:r>
              <a:rPr lang="en-US" altLang="zh-TW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2009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年</a:t>
            </a:r>
            <a:r>
              <a:rPr lang="en-US" altLang="zh-TW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-《</a:t>
            </a:r>
            <a:r>
              <a:rPr lang="zh-TW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人間條件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一樣</a:t>
            </a:r>
            <a:r>
              <a:rPr lang="zh-TW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的月光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2012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年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-</a:t>
            </a:r>
            <a:r>
              <a:rPr lang="en-US" altLang="zh-TW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人間條件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男性</a:t>
            </a:r>
            <a:r>
              <a:rPr lang="zh-TW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本是漂泊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心情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2014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年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-《</a:t>
            </a:r>
            <a:r>
              <a:rPr lang="zh-TW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人間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條件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未來的</a:t>
            </a:r>
            <a:r>
              <a:rPr lang="zh-TW" altLang="en-US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主人翁</a:t>
            </a:r>
            <a:r>
              <a:rPr lang="en-US" altLang="zh-TW" sz="20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lang="en-US" altLang="zh-TW" sz="20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677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3528392" cy="13681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榮獲金馬獎</a:t>
            </a:r>
            <a:endParaRPr lang="en-US" altLang="zh-TW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ctr"/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最佳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編劇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獎</a:t>
            </a:r>
            <a:r>
              <a:rPr lang="en-US" altLang="zh-TW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次</a:t>
            </a:r>
            <a:endParaRPr lang="en-US" altLang="zh-TW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23528" y="2978476"/>
            <a:ext cx="4032448" cy="3258836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TW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同班同學</a:t>
            </a:r>
            <a:r>
              <a:rPr lang="en-US" altLang="zh-TW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lang="en-US" altLang="zh-TW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老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莫的第二個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春天</a:t>
            </a:r>
            <a:r>
              <a:rPr lang="en-US" altLang="zh-TW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lang="en-US" altLang="zh-TW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父子關係</a:t>
            </a:r>
            <a:r>
              <a:rPr lang="en-US" altLang="zh-TW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lang="en-US" altLang="zh-TW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客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途秋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恨</a:t>
            </a:r>
            <a:r>
              <a:rPr lang="en-US" altLang="zh-TW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lang="en-US" altLang="zh-TW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無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言的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山丘</a:t>
            </a:r>
            <a:r>
              <a:rPr lang="en-US" altLang="zh-TW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lang="zh-TW" altLang="en-US" sz="28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848002" y="332656"/>
            <a:ext cx="3480440" cy="5760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金馬獎最佳作詞</a:t>
            </a:r>
            <a:r>
              <a:rPr lang="zh-TW" altLang="en-US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獎</a:t>
            </a:r>
            <a:endParaRPr lang="en-US" altLang="zh-TW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60032" y="1196752"/>
            <a:ext cx="1946905" cy="649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桂花巷</a:t>
            </a:r>
            <a:r>
              <a:rPr lang="en-US" altLang="zh-TW" sz="3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lang="zh-TW" altLang="en-US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0032" y="2077828"/>
            <a:ext cx="38884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亞太影展最佳編劇獎</a:t>
            </a:r>
          </a:p>
        </p:txBody>
      </p:sp>
      <p:sp>
        <p:nvSpPr>
          <p:cNvPr id="8" name="矩形 7"/>
          <p:cNvSpPr/>
          <p:nvPr/>
        </p:nvSpPr>
        <p:spPr>
          <a:xfrm>
            <a:off x="4860031" y="2924944"/>
            <a:ext cx="2659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zh-TW" altLang="en-US" sz="3200" dirty="0" smtClean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客</a:t>
            </a:r>
            <a:r>
              <a:rPr lang="zh-TW" altLang="en-US" sz="3200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途秋恨</a:t>
            </a:r>
            <a:r>
              <a:rPr lang="en-US" altLang="zh-TW" sz="3200" dirty="0" smtClean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》《</a:t>
            </a:r>
            <a:r>
              <a:rPr lang="zh-TW" altLang="en-US" sz="3200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無言的山丘</a:t>
            </a:r>
            <a:r>
              <a:rPr lang="en-US" altLang="zh-TW" sz="3200" dirty="0" smtClean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lang="zh-TW" altLang="en-US" sz="3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528392" cy="720080"/>
          </a:xfrm>
          <a:solidFill>
            <a:srgbClr val="FFFF00">
              <a:alpha val="40000"/>
            </a:srgbClr>
          </a:solidFill>
        </p:spPr>
        <p:txBody>
          <a:bodyPr>
            <a:noAutofit/>
          </a:bodyPr>
          <a:lstStyle/>
          <a:p>
            <a:r>
              <a:rPr lang="zh-TW" altLang="en-US" sz="48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得獎作品</a:t>
            </a:r>
            <a:endParaRPr lang="zh-TW" altLang="en-US" sz="48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0030" y="4225441"/>
            <a:ext cx="345638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FangSong" panose="02010609060101010101" pitchFamily="49" charset="-122"/>
                <a:ea typeface="FangSong" panose="02010609060101010101" pitchFamily="49" charset="-122"/>
              </a:rPr>
              <a:t>金曲獎最佳作詞</a:t>
            </a:r>
            <a:r>
              <a:rPr lang="zh-TW" altLang="en-US" sz="32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獎</a:t>
            </a:r>
            <a:endParaRPr lang="zh-TW" altLang="en-US" sz="32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60029" y="5085184"/>
            <a:ext cx="1941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zh-TW" altLang="en-US" sz="3200" dirty="0" smtClean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戲</a:t>
            </a:r>
            <a:r>
              <a:rPr lang="zh-TW" altLang="en-US" sz="3200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棚</a:t>
            </a:r>
            <a:r>
              <a:rPr lang="zh-TW" altLang="en-US" sz="3200" dirty="0" smtClean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下</a:t>
            </a:r>
            <a:r>
              <a:rPr lang="en-US" altLang="zh-TW" sz="3200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  <a:endParaRPr lang="zh-TW" altLang="en-US" sz="3200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83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1399630"/>
            <a:ext cx="4464496" cy="1453306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獲得聯合報小說獎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>
              <a:buSzPct val="70000"/>
              <a:buFont typeface="Wingdings" panose="05000000000000000000" pitchFamily="2" charset="2"/>
              <a:buChar char="u"/>
            </a:pPr>
            <a:r>
              <a:rPr lang="zh-TW" alt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共收十一個</a:t>
            </a:r>
            <a:r>
              <a:rPr lang="zh-TW" altLang="en-US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短篇</a:t>
            </a:r>
            <a:endParaRPr lang="en-US" altLang="zh-TW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194" name="Picture 2" descr="C:\Users\mshome\Desktop\只想和你接近ppt\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r="13506"/>
          <a:stretch/>
        </p:blipFill>
        <p:spPr bwMode="auto">
          <a:xfrm>
            <a:off x="716235" y="1703316"/>
            <a:ext cx="3262830" cy="44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739300" y="476672"/>
            <a:ext cx="6857035" cy="64807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得獎作品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 smtClean="0">
                <a:latin typeface="微軟正黑體"/>
                <a:ea typeface="微軟正黑體"/>
              </a:rPr>
              <a:t>《</a:t>
            </a:r>
            <a:r>
              <a:rPr lang="zh-TW" altLang="en-US" sz="40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抓住</a:t>
            </a:r>
            <a:r>
              <a:rPr lang="zh-TW" altLang="en-US" sz="4000" b="1" dirty="0">
                <a:latin typeface="FangSong" panose="02010609060101010101" pitchFamily="49" charset="-122"/>
                <a:ea typeface="FangSong" panose="02010609060101010101" pitchFamily="49" charset="-122"/>
              </a:rPr>
              <a:t>一個</a:t>
            </a:r>
            <a:r>
              <a:rPr lang="zh-TW" altLang="en-US" sz="40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春天</a:t>
            </a:r>
            <a:r>
              <a:rPr lang="en-US" altLang="zh-TW" sz="40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</a:p>
        </p:txBody>
      </p:sp>
      <p:sp>
        <p:nvSpPr>
          <p:cNvPr id="6" name="矩形 5"/>
          <p:cNvSpPr/>
          <p:nvPr/>
        </p:nvSpPr>
        <p:spPr>
          <a:xfrm>
            <a:off x="4300587" y="2708920"/>
            <a:ext cx="4501008" cy="362560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吳念真在後記裡</a:t>
            </a:r>
            <a:r>
              <a:rPr lang="zh-TW" altLang="en-US" sz="2800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提到</a:t>
            </a:r>
            <a:r>
              <a:rPr lang="zh-TW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：</a:t>
            </a:r>
            <a:endParaRPr lang="en-US" altLang="zh-TW" sz="28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lvl="0">
              <a:spcBef>
                <a:spcPct val="20000"/>
              </a:spcBef>
            </a:pP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粗坑是他苦難的母土，那裡的一人一事一草一木都是他成長過程中難以磨滅的記憶。吳念真透過對於故鄉的情懷，不但修復了自己和遊子受傷的心靈，也希望每一個人都能抓住永恆的春天。</a:t>
            </a:r>
          </a:p>
        </p:txBody>
      </p:sp>
    </p:spTree>
    <p:extLst>
      <p:ext uri="{BB962C8B-B14F-4D97-AF65-F5344CB8AC3E}">
        <p14:creationId xmlns:p14="http://schemas.microsoft.com/office/powerpoint/2010/main" val="34386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1005</Words>
  <Application>Microsoft Office PowerPoint</Application>
  <PresentationFormat>如螢幕大小 (4:3)</PresentationFormat>
  <Paragraphs>112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FangSong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 教育部 全校型中文閱讀書寫課程革新推動計畫  全人觀點‧從心讀寫 </vt:lpstr>
      <vt:lpstr>PowerPoint 簡報</vt:lpstr>
      <vt:lpstr>PowerPoint 簡報</vt:lpstr>
      <vt:lpstr>PowerPoint 簡報</vt:lpstr>
      <vt:lpstr>PowerPoint 簡報</vt:lpstr>
      <vt:lpstr>電影作品：《多桑》</vt:lpstr>
      <vt:lpstr>舞台劇作品：《 人間條件》</vt:lpstr>
      <vt:lpstr>得獎作品</vt:lpstr>
      <vt:lpstr>PowerPoint 簡報</vt:lpstr>
      <vt:lpstr>PowerPoint 簡報</vt:lpstr>
      <vt:lpstr>和你接近首部曲…午夜裡的感官零距離</vt:lpstr>
      <vt:lpstr>深刻的回憶</vt:lpstr>
      <vt:lpstr>和你接近二部曲…醫院裡的相對兩無言</vt:lpstr>
      <vt:lpstr>和你接近三部曲…一起看一場最長的電影</vt:lpstr>
      <vt:lpstr>和你接近最終章…此生永不間斷的思念</vt:lpstr>
      <vt:lpstr>延伸思考</vt:lpstr>
      <vt:lpstr>PowerPoint 簡報</vt:lpstr>
      <vt:lpstr>資料來源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 全校型中文閱讀書寫課程革新推動計畫  悠遊文海･筆耕心田</dc:title>
  <dc:creator>mshome</dc:creator>
  <cp:lastModifiedBy>Windows 使用者</cp:lastModifiedBy>
  <cp:revision>129</cp:revision>
  <dcterms:created xsi:type="dcterms:W3CDTF">2015-11-12T03:11:19Z</dcterms:created>
  <dcterms:modified xsi:type="dcterms:W3CDTF">2016-11-18T08:59:56Z</dcterms:modified>
</cp:coreProperties>
</file>