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7" r:id="rId2"/>
    <p:sldId id="268" r:id="rId3"/>
    <p:sldId id="267" r:id="rId4"/>
    <p:sldId id="269" r:id="rId5"/>
    <p:sldId id="256" r:id="rId6"/>
    <p:sldId id="258" r:id="rId7"/>
    <p:sldId id="259" r:id="rId8"/>
    <p:sldId id="260" r:id="rId9"/>
    <p:sldId id="261" r:id="rId10"/>
    <p:sldId id="262" r:id="rId11"/>
    <p:sldId id="263" r:id="rId12"/>
    <p:sldId id="264" r:id="rId13"/>
    <p:sldId id="265" r:id="rId14"/>
    <p:sldId id="266" r:id="rId15"/>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23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4B0D7F-7ED8-4510-9D5F-51D3D81B4CD4}" type="datetimeFigureOut">
              <a:rPr lang="zh-TW" altLang="en-US" smtClean="0"/>
              <a:pPr/>
              <a:t>2012/3/13</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0DFA12-F49F-4451-A68A-4239F884C34A}"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F20DFA12-F49F-4451-A68A-4239F884C34A}" type="slidenum">
              <a:rPr lang="zh-TW" altLang="en-US" smtClean="0"/>
              <a:pPr/>
              <a:t>6</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Ref idx="1002">
        <a:schemeClr val="bg2"/>
      </p:bgRef>
    </p:bg>
    <p:spTree>
      <p:nvGrpSpPr>
        <p:cNvPr id="1" name=""/>
        <p:cNvGrpSpPr/>
        <p:nvPr/>
      </p:nvGrpSpPr>
      <p:grpSpPr>
        <a:xfrm>
          <a:off x="0" y="0"/>
          <a:ext cx="0" cy="0"/>
          <a:chOff x="0" y="0"/>
          <a:chExt cx="0" cy="0"/>
        </a:xfrm>
      </p:grpSpPr>
      <p:sp>
        <p:nvSpPr>
          <p:cNvPr id="9" name="標題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zh-TW" altLang="en-US" smtClean="0"/>
              <a:t>按一下以編輯母片標題樣式</a:t>
            </a:r>
            <a:endParaRPr kumimoji="0" lang="en-US"/>
          </a:p>
        </p:txBody>
      </p:sp>
      <p:sp>
        <p:nvSpPr>
          <p:cNvPr id="17" name="副標題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30" name="日期版面配置區 29"/>
          <p:cNvSpPr>
            <a:spLocks noGrp="1"/>
          </p:cNvSpPr>
          <p:nvPr>
            <p:ph type="dt" sz="half" idx="10"/>
          </p:nvPr>
        </p:nvSpPr>
        <p:spPr/>
        <p:txBody>
          <a:bodyPr/>
          <a:lstStyle/>
          <a:p>
            <a:fld id="{2CFA8859-C78E-4230-8CD1-2D3D7CAE604F}" type="datetimeFigureOut">
              <a:rPr lang="zh-TW" altLang="en-US" smtClean="0"/>
              <a:pPr/>
              <a:t>2012/3/13</a:t>
            </a:fld>
            <a:endParaRPr lang="zh-TW" altLang="en-US"/>
          </a:p>
        </p:txBody>
      </p:sp>
      <p:sp>
        <p:nvSpPr>
          <p:cNvPr id="19" name="頁尾版面配置區 18"/>
          <p:cNvSpPr>
            <a:spLocks noGrp="1"/>
          </p:cNvSpPr>
          <p:nvPr>
            <p:ph type="ftr" sz="quarter" idx="11"/>
          </p:nvPr>
        </p:nvSpPr>
        <p:spPr/>
        <p:txBody>
          <a:bodyPr/>
          <a:lstStyle/>
          <a:p>
            <a:endParaRPr lang="zh-TW" altLang="en-US"/>
          </a:p>
        </p:txBody>
      </p:sp>
      <p:sp>
        <p:nvSpPr>
          <p:cNvPr id="27" name="投影片編號版面配置區 26"/>
          <p:cNvSpPr>
            <a:spLocks noGrp="1"/>
          </p:cNvSpPr>
          <p:nvPr>
            <p:ph type="sldNum" sz="quarter" idx="12"/>
          </p:nvPr>
        </p:nvSpPr>
        <p:spPr/>
        <p:txBody>
          <a:bodyPr/>
          <a:lstStyle/>
          <a:p>
            <a:fld id="{5A0D72E8-7223-444D-8782-FB8C4FDB0401}"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2CFA8859-C78E-4230-8CD1-2D3D7CAE604F}" type="datetimeFigureOut">
              <a:rPr lang="zh-TW" altLang="en-US" smtClean="0"/>
              <a:pPr/>
              <a:t>2012/3/13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A0D72E8-7223-444D-8782-FB8C4FDB0401}"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914401"/>
            <a:ext cx="2057400" cy="5211763"/>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914401"/>
            <a:ext cx="6019800" cy="5211763"/>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2CFA8859-C78E-4230-8CD1-2D3D7CAE604F}" type="datetimeFigureOut">
              <a:rPr lang="zh-TW" altLang="en-US" smtClean="0"/>
              <a:pPr/>
              <a:t>2012/3/13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A0D72E8-7223-444D-8782-FB8C4FDB0401}"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2CFA8859-C78E-4230-8CD1-2D3D7CAE604F}" type="datetimeFigureOut">
              <a:rPr lang="zh-TW" altLang="en-US" smtClean="0"/>
              <a:pPr/>
              <a:t>2012/3/13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A0D72E8-7223-444D-8782-FB8C4FDB0401}"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bg>
      <p:bgRef idx="1002">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p>
            <a:fld id="{2CFA8859-C78E-4230-8CD1-2D3D7CAE604F}" type="datetimeFigureOut">
              <a:rPr lang="zh-TW" altLang="en-US" smtClean="0"/>
              <a:pPr/>
              <a:t>2012/3/13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A0D72E8-7223-444D-8782-FB8C4FDB0401}"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2CFA8859-C78E-4230-8CD1-2D3D7CAE604F}" type="datetimeFigureOut">
              <a:rPr lang="zh-TW" altLang="en-US" smtClean="0"/>
              <a:pPr/>
              <a:t>2012/3/13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5A0D72E8-7223-444D-8782-FB8C4FDB0401}"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tIns="45720" anchor="b"/>
          <a:lstStyle>
            <a:lvl1pPr>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p>
            <a:fld id="{2CFA8859-C78E-4230-8CD1-2D3D7CAE604F}" type="datetimeFigureOut">
              <a:rPr lang="zh-TW" altLang="en-US" smtClean="0"/>
              <a:pPr/>
              <a:t>2012/3/13</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5A0D72E8-7223-444D-8782-FB8C4FDB0401}"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2CFA8859-C78E-4230-8CD1-2D3D7CAE604F}" type="datetimeFigureOut">
              <a:rPr lang="zh-TW" altLang="en-US" smtClean="0"/>
              <a:pPr/>
              <a:t>2012/3/13</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5A0D72E8-7223-444D-8782-FB8C4FDB0401}"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2CFA8859-C78E-4230-8CD1-2D3D7CAE604F}" type="datetimeFigureOut">
              <a:rPr lang="zh-TW" altLang="en-US" smtClean="0"/>
              <a:pPr/>
              <a:t>2012/3/13</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5A0D72E8-7223-444D-8782-FB8C4FDB0401}"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2CFA8859-C78E-4230-8CD1-2D3D7CAE604F}" type="datetimeFigureOut">
              <a:rPr lang="zh-TW" altLang="en-US" smtClean="0"/>
              <a:pPr/>
              <a:t>2012/3/13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5A0D72E8-7223-444D-8782-FB8C4FDB0401}"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9" name="剪去並圓角化單一角落矩形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直角三角形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標題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zh-TW" altLang="en-US" smtClean="0"/>
              <a:t>按一下以編輯母片標題樣式</a:t>
            </a:r>
            <a:endParaRPr kumimoji="0" lang="en-US"/>
          </a:p>
        </p:txBody>
      </p:sp>
      <p:sp>
        <p:nvSpPr>
          <p:cNvPr id="4" name="文字版面配置區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5" name="日期版面配置區 4"/>
          <p:cNvSpPr>
            <a:spLocks noGrp="1"/>
          </p:cNvSpPr>
          <p:nvPr>
            <p:ph type="dt" sz="half" idx="10"/>
          </p:nvPr>
        </p:nvSpPr>
        <p:spPr/>
        <p:txBody>
          <a:bodyPr/>
          <a:lstStyle/>
          <a:p>
            <a:fld id="{2CFA8859-C78E-4230-8CD1-2D3D7CAE604F}" type="datetimeFigureOut">
              <a:rPr lang="zh-TW" altLang="en-US" smtClean="0"/>
              <a:pPr/>
              <a:t>2012/3/13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a:xfrm>
            <a:off x="8077200" y="6356350"/>
            <a:ext cx="609600" cy="365125"/>
          </a:xfrm>
        </p:spPr>
        <p:txBody>
          <a:bodyPr/>
          <a:lstStyle/>
          <a:p>
            <a:fld id="{5A0D72E8-7223-444D-8782-FB8C4FDB0401}" type="slidenum">
              <a:rPr lang="zh-TW" altLang="en-US" smtClean="0"/>
              <a:pPr/>
              <a:t>‹#›</a:t>
            </a:fld>
            <a:endParaRPr lang="zh-TW" altLang="en-US"/>
          </a:p>
        </p:txBody>
      </p:sp>
      <p:sp>
        <p:nvSpPr>
          <p:cNvPr id="3" name="圖片版面配置區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zh-TW" altLang="en-US" smtClean="0"/>
              <a:t>按一下圖示以新增圖片</a:t>
            </a:r>
            <a:endParaRPr kumimoji="0" lang="en-US" dirty="0"/>
          </a:p>
        </p:txBody>
      </p:sp>
      <p:sp>
        <p:nvSpPr>
          <p:cNvPr id="10" name="手繪多邊形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手繪多邊形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手繪多邊形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手繪多邊形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標題版面配置區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zh-TW" altLang="en-US" smtClean="0"/>
              <a:t>按一下以編輯母片標題樣式</a:t>
            </a:r>
            <a:endParaRPr kumimoji="0" lang="en-US"/>
          </a:p>
        </p:txBody>
      </p:sp>
      <p:sp>
        <p:nvSpPr>
          <p:cNvPr id="30" name="文字版面配置區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0" name="日期版面配置區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CFA8859-C78E-4230-8CD1-2D3D7CAE604F}" type="datetimeFigureOut">
              <a:rPr lang="zh-TW" altLang="en-US" smtClean="0"/>
              <a:pPr/>
              <a:t>2012/3/13</a:t>
            </a:fld>
            <a:endParaRPr lang="zh-TW" altLang="en-US"/>
          </a:p>
        </p:txBody>
      </p:sp>
      <p:sp>
        <p:nvSpPr>
          <p:cNvPr id="22" name="頁尾版面配置區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zh-TW" altLang="en-US"/>
          </a:p>
        </p:txBody>
      </p:sp>
      <p:sp>
        <p:nvSpPr>
          <p:cNvPr id="18" name="投影片編號版面配置區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A0D72E8-7223-444D-8782-FB8C4FDB0401}" type="slidenum">
              <a:rPr lang="zh-TW" altLang="en-US" smtClean="0"/>
              <a:pPr/>
              <a:t>‹#›</a:t>
            </a:fld>
            <a:endParaRPr lang="zh-TW" altLang="en-US"/>
          </a:p>
        </p:txBody>
      </p:sp>
      <p:grpSp>
        <p:nvGrpSpPr>
          <p:cNvPr id="2" name="群組 1"/>
          <p:cNvGrpSpPr/>
          <p:nvPr/>
        </p:nvGrpSpPr>
        <p:grpSpPr>
          <a:xfrm>
            <a:off x="-19017" y="202408"/>
            <a:ext cx="9180548" cy="649224"/>
            <a:chOff x="-19045" y="216550"/>
            <a:chExt cx="9180548" cy="649224"/>
          </a:xfrm>
        </p:grpSpPr>
        <p:sp>
          <p:nvSpPr>
            <p:cNvPr id="12" name="手繪多邊形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手繪多邊形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hyperlink" Target="http://www.tpe-free.taipei.gov.tw/"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solidFill>
            <a:schemeClr val="tx2">
              <a:lumMod val="60000"/>
              <a:lumOff val="40000"/>
            </a:schemeClr>
          </a:solidFill>
        </p:spPr>
        <p:txBody>
          <a:bodyPr>
            <a:normAutofit/>
          </a:bodyPr>
          <a:lstStyle/>
          <a:p>
            <a:r>
              <a:rPr lang="zh-TW" altLang="en-US" sz="5400" dirty="0">
                <a:solidFill>
                  <a:srgbClr val="FF0000"/>
                </a:solidFill>
              </a:rPr>
              <a:t>資訊與社會</a:t>
            </a:r>
          </a:p>
        </p:txBody>
      </p:sp>
      <p:sp>
        <p:nvSpPr>
          <p:cNvPr id="3" name="內容版面配置區 2"/>
          <p:cNvSpPr>
            <a:spLocks noGrp="1"/>
          </p:cNvSpPr>
          <p:nvPr>
            <p:ph idx="1"/>
          </p:nvPr>
        </p:nvSpPr>
        <p:spPr>
          <a:solidFill>
            <a:schemeClr val="tx2">
              <a:lumMod val="60000"/>
              <a:lumOff val="40000"/>
            </a:schemeClr>
          </a:solidFill>
        </p:spPr>
        <p:txBody>
          <a:bodyPr>
            <a:normAutofit/>
          </a:bodyPr>
          <a:lstStyle/>
          <a:p>
            <a:pPr algn="ctr"/>
            <a:r>
              <a:rPr lang="zh-TW" altLang="en-US" sz="4000" dirty="0" smtClean="0"/>
              <a:t>第四組</a:t>
            </a:r>
            <a:endParaRPr lang="en-US" altLang="zh-TW" sz="4000" dirty="0" smtClean="0"/>
          </a:p>
          <a:p>
            <a:pPr algn="ctr"/>
            <a:r>
              <a:rPr lang="zh-TW" altLang="en-US" sz="4000" dirty="0"/>
              <a:t>指導老師</a:t>
            </a:r>
            <a:r>
              <a:rPr lang="en-US" altLang="zh-TW" sz="4000" dirty="0" smtClean="0"/>
              <a:t>:</a:t>
            </a:r>
            <a:r>
              <a:rPr lang="zh-TW" altLang="en-US" sz="4000" dirty="0"/>
              <a:t>李育</a:t>
            </a:r>
            <a:r>
              <a:rPr lang="zh-TW" altLang="en-US" sz="4000" dirty="0" smtClean="0"/>
              <a:t>強</a:t>
            </a:r>
            <a:endParaRPr lang="en-US" altLang="zh-TW" sz="4000" dirty="0" smtClean="0"/>
          </a:p>
          <a:p>
            <a:pPr algn="ctr"/>
            <a:r>
              <a:rPr lang="zh-TW" altLang="en-US" sz="4000" dirty="0" smtClean="0"/>
              <a:t>組員</a:t>
            </a:r>
            <a:r>
              <a:rPr lang="en-US" altLang="zh-TW" sz="4000" dirty="0" smtClean="0"/>
              <a:t>:</a:t>
            </a:r>
            <a:r>
              <a:rPr lang="zh-TW" altLang="en-US" sz="4000" dirty="0"/>
              <a:t>饒展榕</a:t>
            </a:r>
            <a:r>
              <a:rPr lang="en-US" altLang="zh-TW" sz="4000" dirty="0"/>
              <a:t>(</a:t>
            </a:r>
            <a:r>
              <a:rPr lang="zh-TW" altLang="en-US" sz="4000" dirty="0"/>
              <a:t>組長</a:t>
            </a:r>
            <a:r>
              <a:rPr lang="en-US" altLang="zh-TW" sz="4000" dirty="0"/>
              <a:t>), </a:t>
            </a:r>
            <a:r>
              <a:rPr lang="zh-TW" altLang="en-US" sz="4000" dirty="0"/>
              <a:t>陳冠文</a:t>
            </a:r>
            <a:r>
              <a:rPr lang="en-US" altLang="zh-TW" sz="4000" dirty="0"/>
              <a:t>, </a:t>
            </a:r>
            <a:r>
              <a:rPr lang="zh-TW" altLang="en-US" sz="4000" dirty="0"/>
              <a:t>葉錦誠</a:t>
            </a:r>
            <a:r>
              <a:rPr lang="en-US" altLang="zh-TW" sz="4000" dirty="0"/>
              <a:t>, </a:t>
            </a:r>
            <a:r>
              <a:rPr lang="zh-TW" altLang="en-US" sz="4000" dirty="0"/>
              <a:t>蔡育龍</a:t>
            </a:r>
            <a:r>
              <a:rPr lang="en-US" altLang="zh-TW" sz="4000" dirty="0"/>
              <a:t>, </a:t>
            </a:r>
            <a:r>
              <a:rPr lang="zh-TW" altLang="en-US" sz="4000" dirty="0"/>
              <a:t>王敬旻</a:t>
            </a:r>
            <a:r>
              <a:rPr lang="en-US" altLang="zh-TW" sz="4000" dirty="0"/>
              <a:t>, </a:t>
            </a:r>
            <a:r>
              <a:rPr lang="zh-TW" altLang="en-US" sz="4000" dirty="0"/>
              <a:t>王思翔</a:t>
            </a:r>
            <a:r>
              <a:rPr lang="en-US" altLang="zh-TW" sz="4000" dirty="0"/>
              <a:t>, </a:t>
            </a:r>
            <a:r>
              <a:rPr lang="zh-TW" altLang="en-US" sz="4000" dirty="0"/>
              <a:t>童耀民</a:t>
            </a:r>
            <a:r>
              <a:rPr lang="en-US" altLang="zh-TW" sz="4000" dirty="0"/>
              <a:t>, </a:t>
            </a:r>
            <a:r>
              <a:rPr lang="zh-TW" altLang="en-US" sz="4000" dirty="0"/>
              <a:t>林學彥</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小組討論</a:t>
            </a:r>
            <a:endParaRPr lang="zh-TW" altLang="en-US" dirty="0"/>
          </a:p>
        </p:txBody>
      </p:sp>
      <p:sp>
        <p:nvSpPr>
          <p:cNvPr id="3" name="內容版面配置區 2"/>
          <p:cNvSpPr>
            <a:spLocks noGrp="1"/>
          </p:cNvSpPr>
          <p:nvPr>
            <p:ph idx="1"/>
          </p:nvPr>
        </p:nvSpPr>
        <p:spPr/>
        <p:txBody>
          <a:bodyPr/>
          <a:lstStyle/>
          <a:p>
            <a:r>
              <a:rPr lang="en-US" altLang="zh-TW" dirty="0" err="1" smtClean="0"/>
              <a:t>iTaiwan</a:t>
            </a:r>
            <a:r>
              <a:rPr lang="zh-TW" altLang="en-US" dirty="0" smtClean="0"/>
              <a:t>免費無線上網頻寬僅有</a:t>
            </a:r>
            <a:r>
              <a:rPr lang="en-US" altLang="zh-TW" dirty="0" smtClean="0"/>
              <a:t>512K</a:t>
            </a:r>
            <a:r>
              <a:rPr lang="zh-TW" altLang="en-US" dirty="0" smtClean="0"/>
              <a:t>，就如同我們小學時代的撥接網路，但是開放頻寬太大又會引起付費的使用者的不滿，沒付費跟付費的速度差不多，因該讓付費的使用者有更好的待遇。</a:t>
            </a:r>
            <a:endParaRPr lang="en-US" altLang="zh-TW" dirty="0" smtClean="0"/>
          </a:p>
          <a:p>
            <a:r>
              <a:rPr lang="zh-TW" altLang="en-US" dirty="0" smtClean="0"/>
              <a:t>目前</a:t>
            </a:r>
            <a:r>
              <a:rPr lang="en-US" altLang="zh-TW" dirty="0" err="1" smtClean="0"/>
              <a:t>iTaiwan</a:t>
            </a:r>
            <a:r>
              <a:rPr lang="zh-TW" altLang="en-US" dirty="0" smtClean="0"/>
              <a:t>免費無線上網頻寬僅有</a:t>
            </a:r>
            <a:r>
              <a:rPr lang="en-US" altLang="zh-TW" dirty="0" smtClean="0"/>
              <a:t>512K</a:t>
            </a:r>
            <a:r>
              <a:rPr lang="zh-TW" altLang="en-US" dirty="0" smtClean="0"/>
              <a:t>是不太夠，然而如果太多人在該地區使用可能造成搶頻寬的問題。因此如果能再提高頻寬當然更好，不過單就免費來說也算不錯了</a:t>
            </a:r>
            <a:r>
              <a:rPr lang="en-US" altLang="zh-TW" dirty="0" smtClean="0"/>
              <a:t>(</a:t>
            </a:r>
            <a:r>
              <a:rPr lang="zh-TW" altLang="en-US" dirty="0" smtClean="0"/>
              <a:t>總比沒有好</a:t>
            </a:r>
            <a:r>
              <a:rPr lang="en-US" altLang="zh-TW" dirty="0" smtClean="0"/>
              <a:t>)</a:t>
            </a:r>
            <a:r>
              <a:rPr lang="zh-TW" altLang="en-US" dirty="0" smtClean="0"/>
              <a:t>。</a:t>
            </a:r>
            <a:endParaRPr lang="en-US" altLang="zh-TW" dirty="0" smtClean="0"/>
          </a:p>
          <a:p>
            <a:r>
              <a:rPr lang="en-US" altLang="zh-TW" dirty="0" smtClean="0"/>
              <a:t>512K</a:t>
            </a:r>
            <a:r>
              <a:rPr lang="zh-TW" altLang="en-US" dirty="0" smtClean="0"/>
              <a:t>用來看地圖已經夠用了，不要迷路就好。</a:t>
            </a:r>
            <a:endParaRPr lang="zh-TW"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ctrTitle"/>
          </p:nvPr>
        </p:nvSpPr>
        <p:spPr>
          <a:xfrm>
            <a:off x="533400" y="1371600"/>
            <a:ext cx="7851648" cy="4937720"/>
          </a:xfrm>
        </p:spPr>
        <p:txBody>
          <a:bodyPr>
            <a:noAutofit/>
          </a:bodyPr>
          <a:lstStyle/>
          <a:p>
            <a:r>
              <a:rPr lang="en-US" altLang="zh-TW" sz="3600" dirty="0" smtClean="0"/>
              <a:t>7.</a:t>
            </a:r>
            <a:r>
              <a:rPr lang="zh-TW" altLang="en-US" sz="3600" dirty="0" smtClean="0"/>
              <a:t> 台灣學生常用的伊莉討論區，不提供別人儲存資料，但可以讓網友可以透過轉貼連結進行分享檔案。雖然該討論網站的性質與</a:t>
            </a:r>
            <a:r>
              <a:rPr lang="en-US" altLang="zh-TW" sz="3600" dirty="0" err="1" smtClean="0"/>
              <a:t>Megaupload</a:t>
            </a:r>
            <a:r>
              <a:rPr lang="zh-TW" altLang="en-US" sz="3600" dirty="0" smtClean="0"/>
              <a:t>不同，但是都可以讓使用者下載到許多不合法檔案，是否也應該遭到關閉？分享下載連結是否也應違法呢？</a:t>
            </a:r>
            <a:br>
              <a:rPr lang="zh-TW" altLang="en-US" sz="3600" dirty="0" smtClean="0"/>
            </a:br>
            <a:r>
              <a:rPr lang="zh-TW" altLang="en-US" sz="3600" dirty="0" smtClean="0"/>
              <a:t/>
            </a:r>
            <a:br>
              <a:rPr lang="zh-TW" altLang="en-US" sz="3600" dirty="0" smtClean="0"/>
            </a:br>
            <a:r>
              <a:rPr lang="zh-TW" altLang="en-US" sz="3600" dirty="0" smtClean="0"/>
              <a:t/>
            </a:r>
            <a:br>
              <a:rPr lang="zh-TW" altLang="en-US" sz="3600" dirty="0" smtClean="0"/>
            </a:br>
            <a:endParaRPr lang="zh-TW" altLang="en-US" sz="3600" dirty="0"/>
          </a:p>
        </p:txBody>
      </p:sp>
      <p:sp>
        <p:nvSpPr>
          <p:cNvPr id="5" name="副標題 4"/>
          <p:cNvSpPr>
            <a:spLocks noGrp="1"/>
          </p:cNvSpPr>
          <p:nvPr>
            <p:ph type="subTitle" idx="1"/>
          </p:nvPr>
        </p:nvSpPr>
        <p:spPr/>
        <p:txBody>
          <a:bodyPr/>
          <a:lstStyle/>
          <a:p>
            <a:endParaRPr lang="zh-TW"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小組討論</a:t>
            </a:r>
            <a:endParaRPr lang="zh-TW" altLang="en-US" dirty="0"/>
          </a:p>
        </p:txBody>
      </p:sp>
      <p:sp>
        <p:nvSpPr>
          <p:cNvPr id="3" name="內容版面配置區 2"/>
          <p:cNvSpPr>
            <a:spLocks noGrp="1"/>
          </p:cNvSpPr>
          <p:nvPr>
            <p:ph idx="1"/>
          </p:nvPr>
        </p:nvSpPr>
        <p:spPr/>
        <p:txBody>
          <a:bodyPr/>
          <a:lstStyle/>
          <a:p>
            <a:r>
              <a:rPr lang="en-US" altLang="zh-TW" dirty="0" smtClean="0"/>
              <a:t>7.</a:t>
            </a:r>
            <a:r>
              <a:rPr lang="zh-TW" altLang="en-US" dirty="0" smtClean="0"/>
              <a:t>為了我們台灣的智慧財產權維護我覺得應該關閉。</a:t>
            </a:r>
          </a:p>
          <a:p>
            <a:pPr>
              <a:buNone/>
            </a:pPr>
            <a:r>
              <a:rPr lang="zh-TW" altLang="en-US" dirty="0" smtClean="0"/>
              <a:t>伊莉近年來在盜版的管理上越見鬆散，很多盜版的資源（遊戲、歌、程式）都能在伊莉找的到，所以伊莉給人的印象目前也和盜版中心劃上了等號</a:t>
            </a:r>
          </a:p>
          <a:p>
            <a:pPr>
              <a:buNone/>
            </a:pPr>
            <a:r>
              <a:rPr lang="zh-TW" altLang="en-US" dirty="0" smtClean="0"/>
              <a:t>，也難怪那位板務會以板規中的提供盜版去執行處份，實際上你如果提供的網站實在和提供盜版的網站切割不開的話，那反駁也是無力的，</a:t>
            </a:r>
          </a:p>
          <a:p>
            <a:pPr>
              <a:buNone/>
            </a:pPr>
            <a:r>
              <a:rPr lang="zh-TW" altLang="en-US" dirty="0" smtClean="0"/>
              <a:t>因為你的行為和提供他人取得盜版物管道其實是沒有什麼差別</a:t>
            </a:r>
          </a:p>
          <a:p>
            <a:endParaRPr lang="zh-TW"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小組討論</a:t>
            </a:r>
            <a:endParaRPr lang="zh-TW" altLang="en-US" dirty="0"/>
          </a:p>
        </p:txBody>
      </p:sp>
      <p:sp>
        <p:nvSpPr>
          <p:cNvPr id="3" name="內容版面配置區 2"/>
          <p:cNvSpPr>
            <a:spLocks noGrp="1"/>
          </p:cNvSpPr>
          <p:nvPr>
            <p:ph idx="1"/>
          </p:nvPr>
        </p:nvSpPr>
        <p:spPr/>
        <p:txBody>
          <a:bodyPr/>
          <a:lstStyle/>
          <a:p>
            <a:r>
              <a:rPr lang="zh-TW" altLang="en-US" dirty="0" smtClean="0"/>
              <a:t>沒有要到關閉的必要，可以讓分享者著名出處，也讓創始者同意發表，這樣就不會犯法也讓我們學生族群帶來方便。</a:t>
            </a:r>
            <a:endParaRPr lang="en-US" altLang="zh-TW" dirty="0" smtClean="0"/>
          </a:p>
          <a:p>
            <a:r>
              <a:rPr lang="zh-TW" altLang="en-US" dirty="0" smtClean="0"/>
              <a:t>伊莉討論區為一個讓許多人互相討論的媒介；裡面也不乏許多由自己製作並分享的檔案。如果關閉的話將會減少一個互相交流的空間。然而裡面也有許多不合法的連結檔案分享，這也侵犯到智慧財產權。雖說不應到關站的嚴重性，但也須控管非法連結下載。</a:t>
            </a:r>
            <a:endParaRPr lang="en-US" altLang="zh-TW" dirty="0" smtClean="0"/>
          </a:p>
          <a:p>
            <a:pPr>
              <a:buNone/>
            </a:pPr>
            <a:endParaRPr lang="zh-TW"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小組討論</a:t>
            </a:r>
            <a:endParaRPr lang="zh-TW" altLang="en-US" dirty="0"/>
          </a:p>
        </p:txBody>
      </p:sp>
      <p:sp>
        <p:nvSpPr>
          <p:cNvPr id="3" name="內容版面配置區 2"/>
          <p:cNvSpPr>
            <a:spLocks noGrp="1"/>
          </p:cNvSpPr>
          <p:nvPr>
            <p:ph idx="1"/>
          </p:nvPr>
        </p:nvSpPr>
        <p:spPr/>
        <p:txBody>
          <a:bodyPr/>
          <a:lstStyle/>
          <a:p>
            <a:r>
              <a:rPr lang="zh-TW" altLang="en-US" dirty="0" smtClean="0"/>
              <a:t>伊莉是個非常好用的論壇</a:t>
            </a:r>
            <a:r>
              <a:rPr lang="en-US" altLang="zh-TW" dirty="0" smtClean="0"/>
              <a:t>,</a:t>
            </a:r>
            <a:r>
              <a:rPr lang="zh-TW" altLang="en-US" dirty="0" smtClean="0"/>
              <a:t>裡面的資料很多</a:t>
            </a:r>
            <a:r>
              <a:rPr lang="en-US" altLang="zh-TW" dirty="0" smtClean="0"/>
              <a:t>,</a:t>
            </a:r>
            <a:r>
              <a:rPr lang="zh-TW" altLang="en-US" dirty="0" smtClean="0"/>
              <a:t>個人覺得叫使用者別分享不合法的檔案就夠了</a:t>
            </a:r>
            <a:r>
              <a:rPr lang="en-US" altLang="zh-TW" dirty="0" smtClean="0"/>
              <a:t>,</a:t>
            </a:r>
            <a:r>
              <a:rPr lang="zh-TW" altLang="en-US" dirty="0" smtClean="0"/>
              <a:t>不然許多舊使用者累積那麼</a:t>
            </a:r>
            <a:r>
              <a:rPr lang="zh-TW" altLang="en-US" smtClean="0"/>
              <a:t>多積分不</a:t>
            </a:r>
            <a:r>
              <a:rPr lang="zh-TW" altLang="en-US" dirty="0" smtClean="0"/>
              <a:t>就都白做</a:t>
            </a:r>
            <a:r>
              <a:rPr lang="zh-TW" altLang="en-US" smtClean="0"/>
              <a:t>的了。</a:t>
            </a:r>
            <a:endParaRPr lang="zh-TW"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3059832" y="1556792"/>
            <a:ext cx="5622776" cy="1584176"/>
          </a:xfrm>
        </p:spPr>
        <p:txBody>
          <a:bodyPr>
            <a:noAutofit/>
          </a:bodyPr>
          <a:lstStyle/>
          <a:p>
            <a:pPr algn="l"/>
            <a:r>
              <a:rPr lang="zh-TW" altLang="en-US" sz="4000" dirty="0" smtClean="0"/>
              <a:t>影片討論結果</a:t>
            </a:r>
            <a:endParaRPr lang="zh-TW" altLang="en-US" sz="4000" dirty="0"/>
          </a:p>
        </p:txBody>
      </p:sp>
      <p:sp>
        <p:nvSpPr>
          <p:cNvPr id="3" name="副標題 2"/>
          <p:cNvSpPr>
            <a:spLocks noGrp="1"/>
          </p:cNvSpPr>
          <p:nvPr>
            <p:ph type="subTitle" idx="1"/>
          </p:nvPr>
        </p:nvSpPr>
        <p:spPr>
          <a:xfrm flipH="1" flipV="1">
            <a:off x="8388096" y="4981135"/>
            <a:ext cx="72336" cy="45719"/>
          </a:xfrm>
        </p:spPr>
        <p:txBody>
          <a:bodyPr>
            <a:normAutofit fontScale="25000" lnSpcReduction="20000"/>
          </a:bodyPr>
          <a:lstStyle/>
          <a:p>
            <a:endParaRPr lang="zh-TW"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遇到詐騙時</a:t>
            </a:r>
            <a:endParaRPr lang="zh-TW" altLang="en-US" dirty="0"/>
          </a:p>
        </p:txBody>
      </p:sp>
      <p:sp>
        <p:nvSpPr>
          <p:cNvPr id="3" name="內容版面配置區 2"/>
          <p:cNvSpPr>
            <a:spLocks noGrp="1"/>
          </p:cNvSpPr>
          <p:nvPr>
            <p:ph idx="1"/>
          </p:nvPr>
        </p:nvSpPr>
        <p:spPr>
          <a:xfrm>
            <a:off x="457200" y="1935480"/>
            <a:ext cx="5698976" cy="1565528"/>
          </a:xfrm>
        </p:spPr>
        <p:txBody>
          <a:bodyPr>
            <a:normAutofit/>
          </a:bodyPr>
          <a:lstStyle/>
          <a:p>
            <a:r>
              <a:rPr lang="zh-TW" altLang="en-US" sz="1800" dirty="0" smtClean="0"/>
              <a:t>如果聽到歹徒說的詐騙關鍵字就是詐騙：</a:t>
            </a:r>
            <a:endParaRPr lang="en-US" altLang="zh-TW" sz="1800" dirty="0" smtClean="0"/>
          </a:p>
          <a:p>
            <a:pPr lvl="1"/>
            <a:r>
              <a:rPr lang="en-US" altLang="zh-TW" sz="1600" dirty="0" smtClean="0"/>
              <a:t>1.</a:t>
            </a:r>
            <a:r>
              <a:rPr lang="zh-TW" altLang="en-US" sz="1600" dirty="0" smtClean="0"/>
              <a:t>向您核對購買商品日期、金額！</a:t>
            </a:r>
            <a:endParaRPr lang="en-US" altLang="zh-TW" sz="1600" dirty="0" smtClean="0"/>
          </a:p>
          <a:p>
            <a:pPr lvl="1"/>
            <a:r>
              <a:rPr lang="en-US" altLang="zh-TW" sz="1600" dirty="0" smtClean="0"/>
              <a:t>2.</a:t>
            </a:r>
            <a:r>
              <a:rPr lang="zh-TW" altLang="en-US" sz="1600" dirty="0" smtClean="0"/>
              <a:t>說您帳號設定錯誤！</a:t>
            </a:r>
            <a:endParaRPr lang="en-US" altLang="zh-TW" sz="1600" dirty="0" smtClean="0"/>
          </a:p>
          <a:p>
            <a:pPr lvl="1"/>
            <a:r>
              <a:rPr lang="en-US" altLang="zh-TW" sz="1600" dirty="0" smtClean="0"/>
              <a:t>3.</a:t>
            </a:r>
            <a:r>
              <a:rPr lang="zh-TW" altLang="en-US" sz="1600" dirty="0" smtClean="0"/>
              <a:t>郵局或銀行人員協助解除設定！</a:t>
            </a:r>
            <a:endParaRPr lang="en-US" altLang="zh-TW" sz="1600" dirty="0" smtClean="0"/>
          </a:p>
          <a:p>
            <a:pPr lvl="1"/>
            <a:r>
              <a:rPr lang="en-US" altLang="zh-TW" sz="1600" dirty="0" smtClean="0"/>
              <a:t>4.</a:t>
            </a:r>
            <a:r>
              <a:rPr lang="zh-TW" altLang="en-US" sz="1600" dirty="0" smtClean="0"/>
              <a:t>要去自動體款機取消分期付款設定！</a:t>
            </a:r>
            <a:endParaRPr lang="en-US" altLang="zh-TW" sz="1600" dirty="0" smtClean="0"/>
          </a:p>
          <a:p>
            <a:pPr lvl="1">
              <a:buNone/>
            </a:pPr>
            <a:endParaRPr lang="en-US" altLang="zh-TW" sz="1600" dirty="0" smtClean="0"/>
          </a:p>
        </p:txBody>
      </p:sp>
      <p:sp>
        <p:nvSpPr>
          <p:cNvPr id="4" name="內容版面配置區 2"/>
          <p:cNvSpPr txBox="1">
            <a:spLocks/>
          </p:cNvSpPr>
          <p:nvPr/>
        </p:nvSpPr>
        <p:spPr>
          <a:xfrm>
            <a:off x="467544" y="3717032"/>
            <a:ext cx="8208912" cy="1565528"/>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r>
              <a:rPr lang="en-US" altLang="zh-TW" noProof="0" dirty="0" smtClean="0"/>
              <a:t>165</a:t>
            </a:r>
            <a:r>
              <a:rPr lang="zh-TW" altLang="en-US" dirty="0" smtClean="0"/>
              <a:t>反</a:t>
            </a:r>
            <a:r>
              <a:rPr lang="zh-TW" altLang="en-US" noProof="0" dirty="0" smtClean="0"/>
              <a:t>詐騙專線</a:t>
            </a:r>
            <a:r>
              <a:rPr kumimoji="0" lang="zh-TW" altLang="en-US" sz="1800" b="0" i="0" u="none" strike="noStrike" kern="1200" cap="none" spc="0" normalizeH="0" baseline="0" noProof="0" dirty="0" smtClean="0">
                <a:ln>
                  <a:noFill/>
                </a:ln>
                <a:solidFill>
                  <a:schemeClr val="tx1"/>
                </a:solidFill>
                <a:effectLst/>
                <a:uLnTx/>
                <a:uFillTx/>
                <a:latin typeface="+mn-lt"/>
                <a:ea typeface="+mn-ea"/>
                <a:cs typeface="+mn-cs"/>
              </a:rPr>
              <a:t>：</a:t>
            </a:r>
            <a:endParaRPr kumimoji="0" lang="en-US" altLang="zh-TW" sz="18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r>
              <a:rPr lang="zh-TW" altLang="en-US" dirty="0" smtClean="0"/>
              <a:t>一聽：聽清楚這個電話說什麼</a:t>
            </a:r>
            <a:r>
              <a:rPr lang="en-US" altLang="zh-TW" dirty="0" smtClean="0"/>
              <a:t>?</a:t>
            </a:r>
            <a:r>
              <a:rPr lang="zh-TW" altLang="en-US" dirty="0" smtClean="0"/>
              <a:t>是否有以上關鍵</a:t>
            </a:r>
            <a:r>
              <a:rPr lang="zh-TW" altLang="en-US" dirty="0" smtClean="0"/>
              <a:t>字</a:t>
            </a:r>
            <a:endParaRPr lang="en-US" altLang="zh-TW" dirty="0" smtClean="0"/>
          </a:p>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r>
              <a:rPr lang="zh-TW" altLang="en-US" dirty="0" smtClean="0"/>
              <a:t>二掛：聽完後，立刻掛斷這通電話簿讓歹徒繼續操空你的情緒</a:t>
            </a:r>
            <a:endParaRPr lang="en-US" altLang="zh-TW" dirty="0" smtClean="0"/>
          </a:p>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r>
              <a:rPr lang="zh-TW" altLang="en-US" dirty="0" smtClean="0"/>
              <a:t>三查：快撥</a:t>
            </a:r>
            <a:r>
              <a:rPr lang="en-US" altLang="zh-TW" dirty="0" smtClean="0"/>
              <a:t>165</a:t>
            </a:r>
            <a:r>
              <a:rPr lang="zh-TW" altLang="en-US" dirty="0" smtClean="0"/>
              <a:t>反詐騙諮詢專線查證！將剛才所聽到的電話內容告訴</a:t>
            </a:r>
            <a:r>
              <a:rPr lang="en-US" altLang="zh-TW" dirty="0" smtClean="0"/>
              <a:t>165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討論</a:t>
            </a:r>
            <a:endParaRPr lang="zh-TW" altLang="en-US" dirty="0"/>
          </a:p>
        </p:txBody>
      </p:sp>
      <p:sp>
        <p:nvSpPr>
          <p:cNvPr id="3" name="內容版面配置區 2"/>
          <p:cNvSpPr>
            <a:spLocks noGrp="1"/>
          </p:cNvSpPr>
          <p:nvPr>
            <p:ph idx="1"/>
          </p:nvPr>
        </p:nvSpPr>
        <p:spPr/>
        <p:txBody>
          <a:bodyPr/>
          <a:lstStyle/>
          <a:p>
            <a:r>
              <a:rPr lang="zh-TW" altLang="en-US" dirty="0" smtClean="0"/>
              <a:t>如今社會資訊發達，網路購物越來越發達，也讓歹徒抓到機會對這一塊下手。所以當我們在網路購物時，一定要小心自己的個人資料外洩。</a:t>
            </a:r>
            <a:endParaRPr lang="en-US" altLang="zh-TW" dirty="0" smtClean="0"/>
          </a:p>
          <a:p>
            <a:r>
              <a:rPr lang="zh-TW" altLang="en-US" dirty="0" smtClean="0"/>
              <a:t>不要在網路上留下自己本身重要的資</a:t>
            </a:r>
            <a:r>
              <a:rPr lang="zh-TW" altLang="en-US" dirty="0" smtClean="0"/>
              <a:t>料，才不會落入歹徒的陷阱。</a:t>
            </a:r>
            <a:endParaRPr lang="en-US" altLang="zh-TW" dirty="0" smtClean="0"/>
          </a:p>
          <a:p>
            <a:r>
              <a:rPr lang="zh-TW" altLang="en-US" dirty="0" smtClean="0"/>
              <a:t>網購時看清楚賣家，挑選評價高的優良賣家。</a:t>
            </a:r>
            <a:endParaRPr lang="en-US" altLang="zh-TW" dirty="0" smtClean="0"/>
          </a:p>
          <a:p>
            <a:r>
              <a:rPr lang="zh-TW" altLang="en-US" dirty="0" smtClean="0"/>
              <a:t>不要被誇大不實的廣告吸</a:t>
            </a:r>
            <a:r>
              <a:rPr lang="zh-TW" altLang="en-US" dirty="0" smtClean="0"/>
              <a:t>引，很有可能就是詐騙陷阱。</a:t>
            </a:r>
            <a:endParaRPr lang="en-US" altLang="zh-TW" dirty="0" smtClean="0"/>
          </a:p>
          <a:p>
            <a:endParaRPr lang="zh-TW"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533400" y="692696"/>
            <a:ext cx="7851648" cy="5040560"/>
          </a:xfrm>
        </p:spPr>
        <p:txBody>
          <a:bodyPr>
            <a:noAutofit/>
          </a:bodyPr>
          <a:lstStyle/>
          <a:p>
            <a:r>
              <a:rPr lang="en-US" altLang="zh-TW" sz="4000" dirty="0"/>
              <a:t>2.</a:t>
            </a:r>
            <a:r>
              <a:rPr lang="zh-TW" altLang="en-US" sz="4000" dirty="0"/>
              <a:t> 在我們日常生活中其實有很多可以應用的資訊科技，如</a:t>
            </a:r>
            <a:r>
              <a:rPr lang="en-US" altLang="zh-TW" sz="4000" dirty="0" err="1"/>
              <a:t>iTaiwan</a:t>
            </a:r>
            <a:r>
              <a:rPr lang="zh-TW" altLang="en-US" sz="4000" dirty="0"/>
              <a:t>免費無線上網就是存在我們生活中可以使用的。針對</a:t>
            </a:r>
            <a:r>
              <a:rPr lang="en-US" altLang="zh-TW" sz="4000" dirty="0" err="1"/>
              <a:t>iTaiwan</a:t>
            </a:r>
            <a:r>
              <a:rPr lang="zh-TW" altLang="en-US" sz="4000" dirty="0"/>
              <a:t>只有在中央政府機關、旅遊景點、交通運輸節點設置有什麼看法？</a:t>
            </a:r>
          </a:p>
        </p:txBody>
      </p:sp>
      <p:sp>
        <p:nvSpPr>
          <p:cNvPr id="3" name="副標題 2"/>
          <p:cNvSpPr>
            <a:spLocks noGrp="1"/>
          </p:cNvSpPr>
          <p:nvPr>
            <p:ph type="subTitle" idx="1"/>
          </p:nvPr>
        </p:nvSpPr>
        <p:spPr>
          <a:xfrm flipH="1" flipV="1">
            <a:off x="8388096" y="4981135"/>
            <a:ext cx="72336" cy="45719"/>
          </a:xfrm>
        </p:spPr>
        <p:txBody>
          <a:bodyPr>
            <a:normAutofit fontScale="25000" lnSpcReduction="20000"/>
          </a:bodyPr>
          <a:lstStyle/>
          <a:p>
            <a:endParaRPr lang="zh-TW"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zh-TW" altLang="en-US" dirty="0" smtClean="0"/>
              <a:t>小組意見</a:t>
            </a:r>
            <a:endParaRPr lang="zh-TW" altLang="en-US" dirty="0"/>
          </a:p>
        </p:txBody>
      </p:sp>
      <p:sp>
        <p:nvSpPr>
          <p:cNvPr id="5" name="內容版面配置區 4"/>
          <p:cNvSpPr>
            <a:spLocks noGrp="1"/>
          </p:cNvSpPr>
          <p:nvPr>
            <p:ph idx="1"/>
          </p:nvPr>
        </p:nvSpPr>
        <p:spPr/>
        <p:txBody>
          <a:bodyPr/>
          <a:lstStyle/>
          <a:p>
            <a:pPr>
              <a:buNone/>
            </a:pPr>
            <a:r>
              <a:rPr lang="zh-TW" altLang="en-US" dirty="0" smtClean="0"/>
              <a:t>政府能夠在中央政府機關、旅遊景點、交通運輸節點設置</a:t>
            </a:r>
            <a:r>
              <a:rPr lang="en-US" altLang="zh-TW" dirty="0" err="1" smtClean="0"/>
              <a:t>iTaiwan</a:t>
            </a:r>
            <a:r>
              <a:rPr lang="zh-TW" altLang="en-US" dirty="0" smtClean="0"/>
              <a:t>免費無線上網對我們生活帶來更多方便沒錯</a:t>
            </a:r>
          </a:p>
          <a:p>
            <a:pPr>
              <a:buNone/>
            </a:pPr>
            <a:r>
              <a:rPr lang="zh-TW" altLang="en-US" dirty="0" smtClean="0"/>
              <a:t>但是離設置點太遠就會無法使用或是網速慢這方面在我們生活上還是有造成許多困擾，所以政府如果可以做到全台灣無區域限制都可以使用</a:t>
            </a:r>
            <a:r>
              <a:rPr lang="en-US" altLang="zh-TW" dirty="0" err="1" smtClean="0"/>
              <a:t>iTaiwan</a:t>
            </a:r>
            <a:r>
              <a:rPr lang="zh-TW" altLang="en-US" dirty="0" smtClean="0"/>
              <a:t>免費無線上網就會更完美。</a:t>
            </a:r>
            <a:endParaRPr lang="en-US" altLang="zh-TW" dirty="0" smtClean="0"/>
          </a:p>
          <a:p>
            <a:pPr>
              <a:buNone/>
            </a:pPr>
            <a:r>
              <a:rPr lang="en-US" altLang="zh-TW" dirty="0" err="1" smtClean="0"/>
              <a:t>iTaiwan</a:t>
            </a:r>
            <a:r>
              <a:rPr lang="zh-TW" altLang="en-US" dirty="0" smtClean="0"/>
              <a:t>免費無線上網讓我們走到哪都可以使用行動裝置查詢資料或是消磨時間，真的是很方便，但是不希望走到偏僻的地方就斷訊了。</a:t>
            </a:r>
          </a:p>
          <a:p>
            <a:pPr>
              <a:buNone/>
            </a:pPr>
            <a:endParaRPr lang="zh-TW"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小組意見</a:t>
            </a:r>
            <a:endParaRPr lang="zh-TW" altLang="en-US" dirty="0"/>
          </a:p>
        </p:txBody>
      </p:sp>
      <p:sp>
        <p:nvSpPr>
          <p:cNvPr id="3" name="內容版面配置區 2"/>
          <p:cNvSpPr>
            <a:spLocks noGrp="1"/>
          </p:cNvSpPr>
          <p:nvPr>
            <p:ph idx="1"/>
          </p:nvPr>
        </p:nvSpPr>
        <p:spPr/>
        <p:txBody>
          <a:bodyPr/>
          <a:lstStyle/>
          <a:p>
            <a:r>
              <a:rPr lang="zh-TW" altLang="en-US" dirty="0" smtClean="0"/>
              <a:t>現在的</a:t>
            </a:r>
            <a:r>
              <a:rPr lang="en-US" altLang="zh-TW" dirty="0" err="1" smtClean="0"/>
              <a:t>iTaiwan</a:t>
            </a:r>
            <a:r>
              <a:rPr lang="zh-TW" altLang="en-US" dirty="0" smtClean="0"/>
              <a:t>已經非常純熟方便了，能夠在我們迷路時搜尋地圖找到我們要的位置。</a:t>
            </a:r>
            <a:endParaRPr lang="zh-TW"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ctrTitle"/>
          </p:nvPr>
        </p:nvSpPr>
        <p:spPr>
          <a:xfrm>
            <a:off x="533400" y="1371600"/>
            <a:ext cx="7851648" cy="4145632"/>
          </a:xfrm>
        </p:spPr>
        <p:txBody>
          <a:bodyPr>
            <a:noAutofit/>
          </a:bodyPr>
          <a:lstStyle/>
          <a:p>
            <a:r>
              <a:rPr lang="en-US" altLang="zh-TW" sz="4400" dirty="0" smtClean="0"/>
              <a:t>3.</a:t>
            </a:r>
            <a:r>
              <a:rPr lang="zh-TW" altLang="en-US" sz="4400" dirty="0" smtClean="0"/>
              <a:t>網路的品質慢慢受到各個使用者的關注，但是在這個數位時代，政府所推出的</a:t>
            </a:r>
            <a:r>
              <a:rPr lang="en-US" altLang="zh-TW" sz="4400" dirty="0" err="1" smtClean="0"/>
              <a:t>iTaiwan</a:t>
            </a:r>
            <a:r>
              <a:rPr lang="zh-TW" altLang="en-US" sz="4400" dirty="0" smtClean="0"/>
              <a:t>免費無線上網頻寬僅有</a:t>
            </a:r>
            <a:r>
              <a:rPr lang="en-US" altLang="zh-TW" sz="4400" dirty="0" smtClean="0"/>
              <a:t>512K</a:t>
            </a:r>
            <a:r>
              <a:rPr lang="zh-TW" altLang="en-US" sz="4400" dirty="0" smtClean="0"/>
              <a:t>。小組認為夠不夠便民使用呢？為什麼？</a:t>
            </a:r>
            <a:br>
              <a:rPr lang="zh-TW" altLang="en-US" sz="4400" dirty="0" smtClean="0"/>
            </a:br>
            <a:endParaRPr lang="zh-TW" altLang="en-US" sz="4400" dirty="0"/>
          </a:p>
        </p:txBody>
      </p:sp>
      <p:sp>
        <p:nvSpPr>
          <p:cNvPr id="5" name="副標題 4"/>
          <p:cNvSpPr>
            <a:spLocks noGrp="1"/>
          </p:cNvSpPr>
          <p:nvPr>
            <p:ph type="subTitle" idx="1"/>
          </p:nvPr>
        </p:nvSpPr>
        <p:spPr>
          <a:xfrm>
            <a:off x="683568" y="1556792"/>
            <a:ext cx="7854696" cy="792088"/>
          </a:xfrm>
        </p:spPr>
        <p:txBody>
          <a:bodyPr>
            <a:noAutofit/>
          </a:bodyPr>
          <a:lstStyle/>
          <a:p>
            <a:endParaRPr lang="zh-TW" altLang="en-US" sz="4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小組討論</a:t>
            </a:r>
            <a:endParaRPr lang="zh-TW" altLang="en-US" dirty="0"/>
          </a:p>
        </p:txBody>
      </p:sp>
      <p:sp>
        <p:nvSpPr>
          <p:cNvPr id="3" name="內容版面配置區 2"/>
          <p:cNvSpPr>
            <a:spLocks noGrp="1"/>
          </p:cNvSpPr>
          <p:nvPr>
            <p:ph idx="1"/>
          </p:nvPr>
        </p:nvSpPr>
        <p:spPr>
          <a:noFill/>
          <a:ln>
            <a:solidFill>
              <a:schemeClr val="accent1"/>
            </a:solidFill>
          </a:ln>
        </p:spPr>
        <p:txBody>
          <a:bodyPr/>
          <a:lstStyle/>
          <a:p>
            <a:r>
              <a:rPr lang="zh-TW" altLang="en-US" dirty="0" smtClean="0"/>
              <a:t>政府推動無線網路很好，但若速度和</a:t>
            </a:r>
            <a:r>
              <a:rPr lang="en-US" altLang="zh-TW" dirty="0" smtClean="0"/>
              <a:t>TPE-Free(</a:t>
            </a:r>
            <a:r>
              <a:rPr lang="zh-TW" altLang="en-US" b="1" dirty="0" smtClean="0">
                <a:solidFill>
                  <a:schemeClr val="accent1"/>
                </a:solidFill>
                <a:hlinkClick r:id="rId2"/>
              </a:rPr>
              <a:t>臺北公眾區免費無線上網</a:t>
            </a:r>
            <a:r>
              <a:rPr lang="en-US" altLang="zh-TW" b="1" dirty="0" smtClean="0"/>
              <a:t>)</a:t>
            </a:r>
            <a:r>
              <a:rPr lang="zh-TW" altLang="en-US" dirty="0" smtClean="0"/>
              <a:t>一樣慢就沒有什麼用處，網頁的圖片稍微多一點就打不太開，等到會讓人更火大。目前無線上網最高頻寬已可達</a:t>
            </a:r>
            <a:r>
              <a:rPr lang="en-US" altLang="zh-TW" dirty="0" smtClean="0"/>
              <a:t>54MB</a:t>
            </a:r>
            <a:r>
              <a:rPr lang="zh-TW" altLang="en-US" dirty="0" smtClean="0"/>
              <a:t>，只提供</a:t>
            </a:r>
            <a:r>
              <a:rPr lang="en-US" altLang="zh-TW" dirty="0" smtClean="0"/>
              <a:t>512Kbps</a:t>
            </a:r>
            <a:r>
              <a:rPr lang="zh-TW" altLang="en-US" dirty="0" smtClean="0"/>
              <a:t>這樣的頻寬的確不夠，若有</a:t>
            </a:r>
            <a:r>
              <a:rPr lang="en-US" altLang="zh-TW" dirty="0" smtClean="0"/>
              <a:t>10</a:t>
            </a:r>
            <a:r>
              <a:rPr lang="zh-TW" altLang="en-US" dirty="0" smtClean="0"/>
              <a:t>個人同時使用，則每 人只剩約</a:t>
            </a:r>
            <a:r>
              <a:rPr lang="en-US" altLang="zh-TW" dirty="0" smtClean="0"/>
              <a:t>51Kbps</a:t>
            </a:r>
            <a:r>
              <a:rPr lang="zh-TW" altLang="en-US" dirty="0" smtClean="0"/>
              <a:t>可用，速度必然變慢，因此若要認真推展無線上網，應擴大頻寬，最好是將無線網路當作一個基礎建設來做，從建置</a:t>
            </a:r>
            <a:r>
              <a:rPr lang="en-US" altLang="zh-TW" dirty="0" smtClean="0"/>
              <a:t>10 MB</a:t>
            </a:r>
            <a:r>
              <a:rPr lang="zh-TW" altLang="en-US" dirty="0" smtClean="0"/>
              <a:t>的前導無線寬頻開始，</a:t>
            </a:r>
          </a:p>
          <a:p>
            <a:pPr>
              <a:buNone/>
            </a:pPr>
            <a:r>
              <a:rPr lang="zh-TW" altLang="en-US" dirty="0" smtClean="0"/>
              <a:t>讓民眾真正享有快速便利的上網服務。</a:t>
            </a:r>
          </a:p>
          <a:p>
            <a:endParaRPr lang="zh-TW"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線">
  <a:themeElements>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流線">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線">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82</TotalTime>
  <Words>1629</Words>
  <Application>Microsoft Office PowerPoint</Application>
  <PresentationFormat>如螢幕大小 (4:3)</PresentationFormat>
  <Paragraphs>47</Paragraphs>
  <Slides>14</Slides>
  <Notes>1</Notes>
  <HiddenSlides>0</HiddenSlides>
  <MMClips>0</MMClips>
  <ScaleCrop>false</ScaleCrop>
  <HeadingPairs>
    <vt:vector size="4" baseType="variant">
      <vt:variant>
        <vt:lpstr>佈景主題</vt:lpstr>
      </vt:variant>
      <vt:variant>
        <vt:i4>1</vt:i4>
      </vt:variant>
      <vt:variant>
        <vt:lpstr>投影片標題</vt:lpstr>
      </vt:variant>
      <vt:variant>
        <vt:i4>14</vt:i4>
      </vt:variant>
    </vt:vector>
  </HeadingPairs>
  <TitlesOfParts>
    <vt:vector size="15" baseType="lpstr">
      <vt:lpstr>流線</vt:lpstr>
      <vt:lpstr>資訊與社會</vt:lpstr>
      <vt:lpstr>影片討論結果</vt:lpstr>
      <vt:lpstr>遇到詐騙時</vt:lpstr>
      <vt:lpstr>討論</vt:lpstr>
      <vt:lpstr>2. 在我們日常生活中其實有很多可以應用的資訊科技，如iTaiwan免費無線上網就是存在我們生活中可以使用的。針對iTaiwan只有在中央政府機關、旅遊景點、交通運輸節點設置有什麼看法？</vt:lpstr>
      <vt:lpstr>小組意見</vt:lpstr>
      <vt:lpstr>小組意見</vt:lpstr>
      <vt:lpstr>3.網路的品質慢慢受到各個使用者的關注，但是在這個數位時代，政府所推出的iTaiwan免費無線上網頻寬僅有512K。小組認為夠不夠便民使用呢？為什麼？ </vt:lpstr>
      <vt:lpstr>小組討論</vt:lpstr>
      <vt:lpstr>小組討論</vt:lpstr>
      <vt:lpstr>7. 台灣學生常用的伊莉討論區，不提供別人儲存資料，但可以讓網友可以透過轉貼連結進行分享檔案。雖然該討論網站的性質與Megaupload不同，但是都可以讓使用者下載到許多不合法檔案，是否也應該遭到關閉？分享下載連結是否也應違法呢？   </vt:lpstr>
      <vt:lpstr>小組討論</vt:lpstr>
      <vt:lpstr>小組討論</vt:lpstr>
      <vt:lpstr>小組討論</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資訊與社會</dc:title>
  <dc:creator>csieno1</dc:creator>
  <cp:lastModifiedBy>Tomy</cp:lastModifiedBy>
  <cp:revision>10</cp:revision>
  <dcterms:created xsi:type="dcterms:W3CDTF">2012-03-12T18:32:04Z</dcterms:created>
  <dcterms:modified xsi:type="dcterms:W3CDTF">2012-03-13T07:40:46Z</dcterms:modified>
</cp:coreProperties>
</file>