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11111"/>
    <a:srgbClr val="000000"/>
    <a:srgbClr val="FFFF99"/>
    <a:srgbClr val="FFFFFF"/>
    <a:srgbClr val="A50021"/>
    <a:srgbClr val="663300"/>
    <a:srgbClr val="FFCC00"/>
    <a:srgbClr val="CC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9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3955-3831-431F-8F20-CC1D55DA406D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EA9C0-E9C8-4120-B4E8-964706C631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37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9" y="6597352"/>
            <a:ext cx="1368151" cy="25145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  <a:ex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936" cy="504055"/>
          </a:xfrm>
        </p:spPr>
        <p:txBody>
          <a:bodyPr/>
          <a:lstStyle>
            <a:lvl1pPr algn="l">
              <a:defRPr sz="2800" b="1">
                <a:solidFill>
                  <a:srgbClr val="66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688632"/>
          </a:xfr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9" y="6525344"/>
            <a:ext cx="1368151" cy="2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1176FE5-C87A-4570-B0C5-37A9E2902FCF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86496F1-4623-4425-8887-025A2E67CE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我們需要專業倫理教育</a:t>
            </a:r>
            <a:endParaRPr lang="zh-TW" altLang="en-US" sz="3600" b="1" dirty="0">
              <a:solidFill>
                <a:srgbClr val="00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周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卓煇 著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16314" y="332656"/>
            <a:ext cx="808426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工程倫理－</a:t>
            </a:r>
            <a:endParaRPr lang="en-US" altLang="zh-TW" sz="66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以工程、醫學、商業等個案解讀</a:t>
            </a:r>
            <a:endParaRPr lang="zh-TW" altLang="en-US" sz="4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3418" y="6488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204081</a:t>
            </a:r>
            <a:endParaRPr lang="zh-TW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407707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83568" y="1052736"/>
            <a:ext cx="7920880" cy="1512174"/>
            <a:chOff x="683568" y="3356986"/>
            <a:chExt cx="7920880" cy="1512174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gray">
            <a:xfrm>
              <a:off x="683568" y="3635499"/>
              <a:ext cx="7920880" cy="1233661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>
              <a:off x="683568" y="3356986"/>
              <a:ext cx="7920880" cy="504062"/>
            </a:xfrm>
            <a:prstGeom prst="rect">
              <a:avLst/>
            </a:prstGeom>
            <a:solidFill>
              <a:srgbClr val="E0AD12"/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ko-KR" altLang="en-US" sz="2400" b="1" dirty="0">
                <a:solidFill>
                  <a:srgbClr val="000000"/>
                </a:solidFill>
                <a:latin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83568" y="335698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問題</a:t>
              </a:r>
              <a:endParaRPr kumimoji="0" lang="ko-KR" altLang="en-US" sz="2400" b="1" dirty="0" smtClean="0">
                <a:solidFill>
                  <a:srgbClr val="000000"/>
                </a:solidFill>
                <a:latin typeface="標楷體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84000" y="3868195"/>
              <a:ext cx="7879080" cy="9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請問：會診是否一定要親自到場，可不可以透過電話</a:t>
              </a:r>
              <a:r>
                <a:rPr lang="zh-TW" altLang="en-US" sz="2400" b="1" dirty="0" smtClean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進行</a:t>
              </a:r>
              <a:endParaRPr lang="en-US" altLang="zh-TW" sz="24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　</a:t>
              </a:r>
              <a:r>
                <a:rPr lang="zh-TW" altLang="en-US" sz="2400" b="1" dirty="0" smtClean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　　？</a:t>
              </a:r>
              <a:endParaRPr lang="zh-TW" altLang="en-US" sz="2400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93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2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20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60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邱小妹</a:t>
            </a:r>
            <a:r>
              <a:rPr lang="zh-TW" altLang="en-US" dirty="0"/>
              <a:t>作完頭部 </a:t>
            </a:r>
            <a:r>
              <a:rPr lang="en-US" altLang="zh-TW" dirty="0" smtClean="0"/>
              <a:t>CT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電腦斷層</a:t>
            </a:r>
            <a:r>
              <a:rPr lang="en-US" altLang="zh-TW" dirty="0" smtClean="0"/>
              <a:t>) </a:t>
            </a:r>
            <a:r>
              <a:rPr lang="zh-TW" altLang="en-US" dirty="0" smtClean="0"/>
              <a:t>檢查</a:t>
            </a:r>
            <a:r>
              <a:rPr lang="zh-TW" altLang="en-US" dirty="0"/>
              <a:t>時，兩側瞳孔散大，無光照反映，</a:t>
            </a:r>
            <a:r>
              <a:rPr lang="zh-TW" altLang="en-US" dirty="0" smtClean="0"/>
              <a:t>昏迷</a:t>
            </a:r>
            <a:r>
              <a:rPr lang="zh-TW" altLang="en-US" dirty="0"/>
              <a:t>指數降至 </a:t>
            </a:r>
            <a:r>
              <a:rPr lang="en-US" altLang="zh-TW" dirty="0"/>
              <a:t>3 </a:t>
            </a:r>
            <a:r>
              <a:rPr lang="zh-TW" altLang="en-US" dirty="0"/>
              <a:t>分。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2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25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65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急診</a:t>
            </a:r>
            <a:r>
              <a:rPr lang="zh-TW" altLang="en-US" dirty="0"/>
              <a:t>科醫師診斷邱小妹為右側硬腦膜下腔出血，須緊急手術清除腦部血腫</a:t>
            </a:r>
            <a:r>
              <a:rPr lang="zh-TW" altLang="en-US" dirty="0" smtClean="0"/>
              <a:t>，即</a:t>
            </a:r>
            <a:r>
              <a:rPr lang="zh-TW" altLang="en-US" dirty="0"/>
              <a:t>再次聯繫林醫師。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2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30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70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林</a:t>
            </a:r>
            <a:r>
              <a:rPr lang="zh-TW" altLang="en-US" dirty="0"/>
              <a:t>醫師與急診室聯繫，急診科醫師告知：「女童之 </a:t>
            </a:r>
            <a:r>
              <a:rPr lang="en-US" altLang="zh-TW" dirty="0"/>
              <a:t>CT</a:t>
            </a:r>
            <a:r>
              <a:rPr lang="zh-TW" altLang="en-US" dirty="0"/>
              <a:t>，呈現右側硬腦膜</a:t>
            </a:r>
            <a:r>
              <a:rPr lang="zh-TW" altLang="en-US" dirty="0" smtClean="0"/>
              <a:t>下出血</a:t>
            </a:r>
            <a:r>
              <a:rPr lang="zh-TW" altLang="en-US" dirty="0"/>
              <a:t>，腦中線外移，需要開刀」等，林以加護病房滿床，術後無法進行監看與</a:t>
            </a:r>
            <a:r>
              <a:rPr lang="zh-TW" altLang="en-US" dirty="0" smtClean="0"/>
              <a:t>照護</a:t>
            </a:r>
            <a:r>
              <a:rPr lang="zh-TW" altLang="en-US" dirty="0"/>
              <a:t>為由，建議將邱小妹轉院。</a:t>
            </a:r>
          </a:p>
        </p:txBody>
      </p:sp>
    </p:spTree>
    <p:extLst>
      <p:ext uri="{BB962C8B-B14F-4D97-AF65-F5344CB8AC3E}">
        <p14:creationId xmlns:p14="http://schemas.microsoft.com/office/powerpoint/2010/main" val="163613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指揮調度失靈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台北市</a:t>
            </a:r>
            <a:r>
              <a:rPr lang="zh-TW" altLang="en-US" dirty="0"/>
              <a:t>災難應變指揮中心，協助聯絡，發現當日台北地區，並無病床可收</a:t>
            </a:r>
            <a:r>
              <a:rPr lang="zh-TW" altLang="en-US" dirty="0" smtClean="0"/>
              <a:t>治邱小妹。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4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05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155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急診室</a:t>
            </a:r>
            <a:r>
              <a:rPr lang="zh-TW" altLang="en-US" dirty="0"/>
              <a:t>醫師告知林醫師上述情事，並詢問林醫師：可否在急診室加設加護</a:t>
            </a:r>
            <a:r>
              <a:rPr lang="zh-TW" altLang="en-US" dirty="0" smtClean="0"/>
              <a:t>病房</a:t>
            </a:r>
            <a:r>
              <a:rPr lang="zh-TW" altLang="en-US" dirty="0"/>
              <a:t>，讓邱小妹進行緊急手術？</a:t>
            </a:r>
          </a:p>
          <a:p>
            <a:pPr marL="0" indent="0">
              <a:buNone/>
            </a:pPr>
            <a:r>
              <a:rPr lang="zh-TW" altLang="en-US" dirty="0" smtClean="0"/>
              <a:t>　　林</a:t>
            </a:r>
            <a:r>
              <a:rPr lang="zh-TW" altLang="en-US" dirty="0"/>
              <a:t>醫師認為院內設備不足，建議將邱小妹轉院。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4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14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164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林</a:t>
            </a:r>
            <a:r>
              <a:rPr lang="zh-TW" altLang="en-US" dirty="0"/>
              <a:t>醫師打電話給主治醫師劉○○，通話 </a:t>
            </a:r>
            <a:r>
              <a:rPr lang="en-US" altLang="zh-TW" dirty="0"/>
              <a:t>3 </a:t>
            </a:r>
            <a:r>
              <a:rPr lang="zh-TW" altLang="en-US" dirty="0"/>
              <a:t>分鐘左右，討論女童狀況及如何</a:t>
            </a:r>
            <a:r>
              <a:rPr lang="zh-TW" altLang="en-US" dirty="0" smtClean="0"/>
              <a:t>處置</a:t>
            </a:r>
            <a:r>
              <a:rPr lang="zh-TW" altLang="en-US" dirty="0"/>
              <a:t>，結果，仍決定將邱小妹轉院，並致電急診室醫師轉院之決定。</a:t>
            </a:r>
          </a:p>
          <a:p>
            <a:pPr marL="0" indent="0">
              <a:buNone/>
            </a:pPr>
            <a:r>
              <a:rPr lang="zh-TW" altLang="en-US" dirty="0" smtClean="0"/>
              <a:t>　　值班</a:t>
            </a:r>
            <a:r>
              <a:rPr lang="zh-TW" altLang="en-US" dirty="0"/>
              <a:t>護士，於是聯絡北、桃、竹、苗各醫院，無果。</a:t>
            </a:r>
          </a:p>
        </p:txBody>
      </p:sp>
    </p:spTree>
    <p:extLst>
      <p:ext uri="{BB962C8B-B14F-4D97-AF65-F5344CB8AC3E}">
        <p14:creationId xmlns:p14="http://schemas.microsoft.com/office/powerpoint/2010/main" val="118379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北部找不到可轉院去處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4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23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173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值班</a:t>
            </a:r>
            <a:r>
              <a:rPr lang="zh-TW" altLang="en-US" dirty="0"/>
              <a:t>護士想到台中縣童綜合醫院設備良好，即向 </a:t>
            </a:r>
            <a:r>
              <a:rPr lang="en-US" altLang="zh-TW" dirty="0"/>
              <a:t>104 </a:t>
            </a:r>
            <a:r>
              <a:rPr lang="zh-TW" altLang="en-US" dirty="0"/>
              <a:t>查號台查詢電話聯絡</a:t>
            </a:r>
            <a:r>
              <a:rPr lang="zh-TW" altLang="en-US" dirty="0" smtClean="0"/>
              <a:t>該院</a:t>
            </a:r>
            <a:r>
              <a:rPr lang="zh-TW" altLang="en-US" dirty="0"/>
              <a:t>，該院表示有病房，急診室醫師遂決定將邱小妹轉往童綜合醫院。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5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15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225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加護</a:t>
            </a:r>
            <a:r>
              <a:rPr lang="zh-TW" altLang="en-US" dirty="0"/>
              <a:t>型救護車備妥，將邱小妹轉院。</a:t>
            </a:r>
          </a:p>
        </p:txBody>
      </p:sp>
    </p:spTree>
    <p:extLst>
      <p:ext uri="{BB962C8B-B14F-4D97-AF65-F5344CB8AC3E}">
        <p14:creationId xmlns:p14="http://schemas.microsoft.com/office/powerpoint/2010/main" val="314116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遠在 </a:t>
            </a:r>
            <a:r>
              <a:rPr lang="en-US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公里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上午 </a:t>
            </a:r>
            <a:r>
              <a:rPr lang="en-US" altLang="zh-TW" dirty="0">
                <a:solidFill>
                  <a:srgbClr val="292929"/>
                </a:solidFill>
              </a:rPr>
              <a:t>7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25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355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邱小妹</a:t>
            </a:r>
            <a:r>
              <a:rPr lang="zh-TW" altLang="en-US" dirty="0"/>
              <a:t>被送抵台中縣童綜合醫院，期間，該院醫療團隊傾全力救治。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292929"/>
                </a:solidFill>
              </a:rPr>
              <a:t>2005 </a:t>
            </a:r>
            <a:r>
              <a:rPr lang="zh-TW" altLang="en-US" dirty="0">
                <a:solidFill>
                  <a:srgbClr val="292929"/>
                </a:solidFill>
              </a:rPr>
              <a:t>年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月 </a:t>
            </a:r>
            <a:r>
              <a:rPr lang="en-US" altLang="zh-TW" dirty="0">
                <a:solidFill>
                  <a:srgbClr val="292929"/>
                </a:solidFill>
              </a:rPr>
              <a:t>23 </a:t>
            </a:r>
            <a:r>
              <a:rPr lang="zh-TW" altLang="en-US" dirty="0">
                <a:solidFill>
                  <a:srgbClr val="292929"/>
                </a:solidFill>
              </a:rPr>
              <a:t>日 ─ 受傷後 </a:t>
            </a:r>
            <a:r>
              <a:rPr lang="en-US" altLang="zh-TW" dirty="0">
                <a:solidFill>
                  <a:srgbClr val="292929"/>
                </a:solidFill>
              </a:rPr>
              <a:t>14 </a:t>
            </a:r>
            <a:r>
              <a:rPr lang="zh-TW" altLang="en-US" dirty="0">
                <a:solidFill>
                  <a:srgbClr val="292929"/>
                </a:solidFill>
              </a:rPr>
              <a:t>天</a:t>
            </a:r>
          </a:p>
          <a:p>
            <a:pPr marL="0" indent="0">
              <a:buNone/>
            </a:pPr>
            <a:r>
              <a:rPr lang="zh-TW" altLang="en-US" dirty="0" smtClean="0"/>
              <a:t>　　邱小妹</a:t>
            </a:r>
            <a:r>
              <a:rPr lang="zh-TW" altLang="en-US" dirty="0"/>
              <a:t>腦幹功能，逐漸喪失，當日上午 </a:t>
            </a:r>
            <a:r>
              <a:rPr lang="en-US" altLang="zh-TW" dirty="0"/>
              <a:t>10 </a:t>
            </a:r>
            <a:r>
              <a:rPr lang="zh-TW" altLang="en-US" dirty="0"/>
              <a:t>點 </a:t>
            </a:r>
            <a:r>
              <a:rPr lang="en-US" altLang="zh-TW" dirty="0"/>
              <a:t>20 </a:t>
            </a:r>
            <a:r>
              <a:rPr lang="zh-TW" altLang="en-US" dirty="0"/>
              <a:t>分，以及下午 </a:t>
            </a:r>
            <a:r>
              <a:rPr lang="en-US" altLang="zh-TW" dirty="0"/>
              <a:t>5 </a:t>
            </a:r>
            <a:r>
              <a:rPr lang="zh-TW" altLang="en-US" dirty="0"/>
              <a:t>點，醫師</a:t>
            </a:r>
            <a:r>
              <a:rPr lang="zh-TW" altLang="en-US" dirty="0" smtClean="0"/>
              <a:t>完成</a:t>
            </a:r>
            <a:r>
              <a:rPr lang="zh-TW" altLang="en-US" dirty="0"/>
              <a:t>腦死判定程序，邱小妹因腦部遭鈍挫傷，引致急性硬腦膜外腔出血，最後，</a:t>
            </a:r>
            <a:r>
              <a:rPr lang="zh-TW" altLang="en-US" dirty="0" smtClean="0"/>
              <a:t>因中樞</a:t>
            </a:r>
            <a:r>
              <a:rPr lang="zh-TW" altLang="en-US" dirty="0"/>
              <a:t>神經性休克而死亡。</a:t>
            </a:r>
          </a:p>
          <a:p>
            <a:pPr marL="0" indent="0">
              <a:buNone/>
            </a:pPr>
            <a:r>
              <a:rPr lang="zh-TW" altLang="en-US" dirty="0" smtClean="0"/>
              <a:t>　　在</a:t>
            </a:r>
            <a:r>
              <a:rPr lang="zh-TW" altLang="en-US" dirty="0"/>
              <a:t>家屬的同意下，邱小妹的肝臟和腎臟，均做了捐贈。</a:t>
            </a:r>
          </a:p>
        </p:txBody>
      </p:sp>
    </p:spTree>
    <p:extLst>
      <p:ext uri="{BB962C8B-B14F-4D97-AF65-F5344CB8AC3E}">
        <p14:creationId xmlns:p14="http://schemas.microsoft.com/office/powerpoint/2010/main" val="338749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面對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批判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醫師值班時間，怎麼可以不在醫院裡？怎麼可以不看病人，就做診斷呢</a:t>
            </a:r>
            <a:r>
              <a:rPr lang="zh-TW" altLang="en-US" dirty="0" smtClean="0"/>
              <a:t>？現在</a:t>
            </a:r>
            <a:r>
              <a:rPr lang="zh-TW" altLang="en-US" dirty="0"/>
              <a:t>的醫學教育，真的是出問題了，怎麼教出這樣的醫師？」媒體載述總統府</a:t>
            </a:r>
            <a:r>
              <a:rPr lang="zh-TW" altLang="en-US" dirty="0" smtClean="0"/>
              <a:t>資政</a:t>
            </a:r>
            <a:r>
              <a:rPr lang="zh-TW" altLang="en-US" dirty="0"/>
              <a:t>陳楷模的評論看法。</a:t>
            </a:r>
          </a:p>
        </p:txBody>
      </p:sp>
    </p:spTree>
    <p:extLst>
      <p:ext uri="{BB962C8B-B14F-4D97-AF65-F5344CB8AC3E}">
        <p14:creationId xmlns:p14="http://schemas.microsoft.com/office/powerpoint/2010/main" val="111748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當事人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說法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關於</a:t>
            </a:r>
            <a:r>
              <a:rPr lang="zh-TW" altLang="en-US" dirty="0"/>
              <a:t>醫療制度、值班之問題，在法庭裡，林醫師說：「對於發生這樣的</a:t>
            </a:r>
            <a:r>
              <a:rPr lang="zh-TW" altLang="en-US" dirty="0" smtClean="0"/>
              <a:t>事件</a:t>
            </a:r>
            <a:r>
              <a:rPr lang="zh-TW" altLang="en-US" dirty="0"/>
              <a:t>，我深表遺憾！⋯⋯外界最不能諒解的是，為何可以不必到場親診？那也是</a:t>
            </a:r>
            <a:r>
              <a:rPr lang="zh-TW" altLang="en-US" dirty="0" smtClean="0"/>
              <a:t>原來</a:t>
            </a:r>
            <a:r>
              <a:rPr lang="zh-TW" altLang="en-US" dirty="0"/>
              <a:t>制度上</a:t>
            </a:r>
            <a:r>
              <a:rPr lang="en-US" altLang="zh-TW" dirty="0"/>
              <a:t>『on call </a:t>
            </a:r>
            <a:r>
              <a:rPr lang="zh-TW" altLang="en-US" dirty="0"/>
              <a:t>班</a:t>
            </a:r>
            <a:r>
              <a:rPr lang="en-US" altLang="zh-TW" dirty="0"/>
              <a:t>』</a:t>
            </a:r>
            <a:r>
              <a:rPr lang="zh-TW" altLang="en-US" dirty="0"/>
              <a:t>設計的用意；對於治療一個病患，各司其職，聽從</a:t>
            </a:r>
            <a:r>
              <a:rPr lang="zh-TW" altLang="en-US" dirty="0" smtClean="0"/>
              <a:t>第一線醫師</a:t>
            </a:r>
            <a:r>
              <a:rPr lang="zh-TW" altLang="en-US" dirty="0"/>
              <a:t>的需求而定；這樣的</a:t>
            </a:r>
            <a:r>
              <a:rPr lang="en-US" altLang="zh-TW" dirty="0"/>
              <a:t>『on call </a:t>
            </a:r>
            <a:r>
              <a:rPr lang="zh-TW" altLang="en-US" dirty="0"/>
              <a:t>班</a:t>
            </a:r>
            <a:r>
              <a:rPr lang="en-US" altLang="zh-TW" dirty="0"/>
              <a:t>』</a:t>
            </a:r>
            <a:r>
              <a:rPr lang="zh-TW" altLang="en-US" dirty="0"/>
              <a:t>，也行之有年；況且，外科本來就是</a:t>
            </a:r>
            <a:r>
              <a:rPr lang="zh-TW" altLang="en-US" dirty="0" smtClean="0"/>
              <a:t>師徒制</a:t>
            </a:r>
            <a:r>
              <a:rPr lang="zh-TW" altLang="en-US" dirty="0"/>
              <a:t>⋯⋯急診科主任，若真的要求我親自到場，我一個小住院醫師，有拒絕的</a:t>
            </a:r>
            <a:r>
              <a:rPr lang="zh-TW" altLang="en-US" dirty="0" smtClean="0"/>
              <a:t>理由嗎</a:t>
            </a:r>
            <a:r>
              <a:rPr lang="zh-TW" altLang="en-US" dirty="0"/>
              <a:t>？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關於</a:t>
            </a:r>
            <a:r>
              <a:rPr lang="zh-TW" altLang="en-US" dirty="0"/>
              <a:t>建議轉診部分，林醫師說：「當時醫院尚無小兒加護病房⋯⋯成立</a:t>
            </a:r>
            <a:r>
              <a:rPr lang="zh-TW" altLang="en-US" dirty="0" smtClean="0"/>
              <a:t>小兒加護</a:t>
            </a:r>
            <a:r>
              <a:rPr lang="zh-TW" altLang="en-US" dirty="0"/>
              <a:t>病房，護士必須經過獨立 </a:t>
            </a:r>
            <a:r>
              <a:rPr lang="en-US" altLang="zh-TW" dirty="0"/>
              <a:t>3 </a:t>
            </a:r>
            <a:r>
              <a:rPr lang="zh-TW" altLang="en-US" dirty="0"/>
              <a:t>個月以上的訓練，更遑論加床和挪床，真的</a:t>
            </a:r>
            <a:r>
              <a:rPr lang="zh-TW" altLang="en-US" dirty="0" smtClean="0"/>
              <a:t>無法做完</a:t>
            </a:r>
            <a:r>
              <a:rPr lang="zh-TW" altLang="en-US" dirty="0"/>
              <a:t>整照顧；若冒然手術，無異直接殺害女童，這也是訓練所不允許的；過去</a:t>
            </a:r>
            <a:r>
              <a:rPr lang="zh-TW" altLang="en-US" dirty="0" smtClean="0"/>
              <a:t>，我</a:t>
            </a:r>
            <a:r>
              <a:rPr lang="zh-TW" altLang="en-US" dirty="0"/>
              <a:t>的訓練中，即使有病床，遇到幼童腦部出血，也是轉院治療。」</a:t>
            </a:r>
          </a:p>
        </p:txBody>
      </p:sp>
    </p:spTree>
    <p:extLst>
      <p:ext uri="{BB962C8B-B14F-4D97-AF65-F5344CB8AC3E}">
        <p14:creationId xmlns:p14="http://schemas.microsoft.com/office/powerpoint/2010/main" val="48731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9000"/>
              </a:lnSpc>
              <a:buNone/>
            </a:pPr>
            <a:r>
              <a:rPr lang="zh-TW" altLang="en-US" dirty="0" smtClean="0"/>
              <a:t>　　關於</a:t>
            </a:r>
            <a:r>
              <a:rPr lang="zh-TW" altLang="en-US" dirty="0"/>
              <a:t>誤觸媒體和說謊部分：「整件事情原本單純，⋯⋯我的錯，在於年輕</a:t>
            </a:r>
            <a:r>
              <a:rPr lang="zh-TW" altLang="en-US" dirty="0" smtClean="0"/>
              <a:t>無知</a:t>
            </a:r>
            <a:r>
              <a:rPr lang="zh-TW" altLang="en-US" dirty="0"/>
              <a:t>，不該接受媒體訪問和事後說謊，而使得整件事情，變的更複雜⋯⋯模糊了</a:t>
            </a:r>
            <a:r>
              <a:rPr lang="zh-TW" altLang="en-US" dirty="0" smtClean="0"/>
              <a:t>原來</a:t>
            </a:r>
            <a:r>
              <a:rPr lang="zh-TW" altLang="en-US" dirty="0"/>
              <a:t>事件的焦點；衛生署的醫師懲戒委員會，經過調查，也認為整個會診依據⋯</a:t>
            </a:r>
            <a:r>
              <a:rPr lang="zh-TW" altLang="en-US" dirty="0" smtClean="0"/>
              <a:t>⋯要點</a:t>
            </a:r>
            <a:r>
              <a:rPr lang="zh-TW" altLang="en-US" dirty="0"/>
              <a:t>行事⋯⋯只對說謊事件，記警告和修業醫學倫理 </a:t>
            </a:r>
            <a:r>
              <a:rPr lang="en-US" altLang="zh-TW" dirty="0"/>
              <a:t>20 </a:t>
            </a:r>
            <a:r>
              <a:rPr lang="zh-TW" altLang="en-US" dirty="0"/>
              <a:t>學分。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lnSpc>
                <a:spcPct val="109000"/>
              </a:lnSpc>
              <a:buNone/>
            </a:pPr>
            <a:r>
              <a:rPr lang="zh-TW" altLang="en-US" dirty="0" smtClean="0"/>
              <a:t>　　對</a:t>
            </a:r>
            <a:r>
              <a:rPr lang="zh-TW" altLang="en-US" dirty="0"/>
              <a:t>女童的接續關懷部分：「事件之後，我和劉醫師仍對女童關心不減，在</a:t>
            </a:r>
            <a:r>
              <a:rPr lang="zh-TW" altLang="en-US" dirty="0" smtClean="0"/>
              <a:t>調查</a:t>
            </a:r>
            <a:r>
              <a:rPr lang="zh-TW" altLang="en-US" dirty="0"/>
              <a:t>一段落後，親自到童綜合醫院⋯⋯一天至少和該院醫師通過 </a:t>
            </a:r>
            <a:r>
              <a:rPr lang="en-US" altLang="zh-TW" dirty="0"/>
              <a:t>1 </a:t>
            </a:r>
            <a:r>
              <a:rPr lang="zh-TW" altLang="en-US" dirty="0"/>
              <a:t>通電話；事後</a:t>
            </a:r>
            <a:r>
              <a:rPr lang="zh-TW" altLang="en-US" dirty="0" smtClean="0"/>
              <a:t>兩年</a:t>
            </a:r>
            <a:r>
              <a:rPr lang="zh-TW" altLang="en-US" dirty="0"/>
              <a:t>半回想起來，轉院仍舊是對女童最有利的治療！或許有人仍然認為，要加床</a:t>
            </a:r>
            <a:r>
              <a:rPr lang="zh-TW" altLang="en-US" dirty="0" smtClean="0"/>
              <a:t>和挪</a:t>
            </a:r>
            <a:r>
              <a:rPr lang="zh-TW" altLang="en-US" dirty="0"/>
              <a:t>床，或有來不來得及的疑惑？但當時，我的認知就是，能最快提供完整的術</a:t>
            </a:r>
            <a:r>
              <a:rPr lang="zh-TW" altLang="en-US" dirty="0" smtClean="0"/>
              <a:t>前和</a:t>
            </a:r>
            <a:r>
              <a:rPr lang="zh-TW" altLang="en-US" dirty="0"/>
              <a:t>術後照顧的地方，就是來得及⋯⋯若我當時真的把她留下手術，雖然可避免</a:t>
            </a:r>
            <a:r>
              <a:rPr lang="zh-TW" altLang="en-US" dirty="0" smtClean="0"/>
              <a:t>這一切</a:t>
            </a:r>
            <a:r>
              <a:rPr lang="zh-TW" altLang="en-US" dirty="0"/>
              <a:t>紛擾，但是，後果我也知道，我會良心不安一輩子；這兩年來，我也離開</a:t>
            </a:r>
            <a:r>
              <a:rPr lang="zh-TW" altLang="en-US" dirty="0" smtClean="0"/>
              <a:t>我最愛</a:t>
            </a:r>
            <a:r>
              <a:rPr lang="zh-TW" altLang="en-US" dirty="0"/>
              <a:t>的神經外科，也承受媒體對一位醫師幾近死亡的宣判，我學會了承受和不</a:t>
            </a:r>
            <a:r>
              <a:rPr lang="zh-TW" altLang="en-US" dirty="0" smtClean="0"/>
              <a:t>抱怨</a:t>
            </a:r>
            <a:r>
              <a:rPr lang="zh-TW" altLang="en-US" dirty="0"/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312184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醫師</a:t>
            </a: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懲戒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委員會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台北市</a:t>
            </a:r>
            <a:r>
              <a:rPr lang="zh-TW" altLang="en-US" dirty="0"/>
              <a:t>醫師懲戒委員會，開會做出懲處：聯合醫院仁愛院區神經外科</a:t>
            </a:r>
            <a:r>
              <a:rPr lang="zh-TW" altLang="en-US" dirty="0" smtClean="0"/>
              <a:t>主治醫師</a:t>
            </a:r>
            <a:r>
              <a:rPr lang="zh-TW" altLang="en-US" dirty="0"/>
              <a:t>劉○○，停業三個月；總醫師林○○，停業六個月；二人均需接受 </a:t>
            </a:r>
            <a:r>
              <a:rPr lang="en-US" altLang="zh-TW" dirty="0"/>
              <a:t>20 </a:t>
            </a:r>
            <a:r>
              <a:rPr lang="zh-TW" altLang="en-US" dirty="0"/>
              <a:t>小時</a:t>
            </a:r>
            <a:r>
              <a:rPr lang="zh-TW" altLang="en-US" dirty="0" smtClean="0"/>
              <a:t>的醫學</a:t>
            </a:r>
            <a:r>
              <a:rPr lang="zh-TW" altLang="en-US" dirty="0"/>
              <a:t>倫理教育。</a:t>
            </a:r>
          </a:p>
        </p:txBody>
      </p:sp>
    </p:spTree>
    <p:extLst>
      <p:ext uri="{BB962C8B-B14F-4D97-AF65-F5344CB8AC3E}">
        <p14:creationId xmlns:p14="http://schemas.microsoft.com/office/powerpoint/2010/main" val="318711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邱小妹事件讓人看見生病的「白色巨塔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邱小妹</a:t>
            </a:r>
            <a:r>
              <a:rPr lang="zh-TW" altLang="en-US" dirty="0"/>
              <a:t>的死，激發全民公憤，</a:t>
            </a:r>
            <a:r>
              <a:rPr lang="zh-TW" altLang="en-US" dirty="0" smtClean="0"/>
              <a:t>衛生署</a:t>
            </a:r>
            <a:r>
              <a:rPr lang="zh-TW" altLang="en-US" dirty="0"/>
              <a:t>為此，重新檢討急診救護體系</a:t>
            </a:r>
            <a:r>
              <a:rPr lang="zh-TW" altLang="en-US" dirty="0" smtClean="0"/>
              <a:t>，訂</a:t>
            </a:r>
            <a:r>
              <a:rPr lang="zh-TW" altLang="en-US" dirty="0"/>
              <a:t>定所謂的「邱小妹條款」，將</a:t>
            </a:r>
            <a:r>
              <a:rPr lang="zh-TW" altLang="en-US" dirty="0" smtClean="0"/>
              <a:t>醫療院</a:t>
            </a:r>
            <a:r>
              <a:rPr lang="zh-TW" altLang="en-US" dirty="0"/>
              <a:t>所，分為三個等級，明訂院內</a:t>
            </a:r>
            <a:r>
              <a:rPr lang="zh-TW" altLang="en-US" dirty="0" smtClean="0"/>
              <a:t>資源</a:t>
            </a:r>
            <a:r>
              <a:rPr lang="zh-TW" altLang="en-US" dirty="0"/>
              <a:t>調度、院外轉診兩大規範，以</a:t>
            </a:r>
            <a:r>
              <a:rPr lang="zh-TW" altLang="en-US" dirty="0" smtClean="0"/>
              <a:t>避免「</a:t>
            </a:r>
            <a:r>
              <a:rPr lang="zh-TW" altLang="en-US" dirty="0"/>
              <a:t>醫療人球」情事，再次出現。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38808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339752" y="580526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圖片來源：聯合報。</a:t>
            </a:r>
            <a:endParaRPr lang="zh-TW" altLang="en-US" sz="1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福特平托汽車 </a:t>
            </a:r>
            <a:r>
              <a:rPr lang="en-US" altLang="zh-TW" dirty="0"/>
              <a:t>(Ford Pinto)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油箱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缺陷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</a:t>
            </a:r>
            <a:r>
              <a:rPr lang="en-US" altLang="zh-TW" dirty="0" smtClean="0"/>
              <a:t>1977 </a:t>
            </a:r>
            <a:r>
              <a:rPr lang="zh-TW" altLang="en-US" dirty="0"/>
              <a:t>年，福特出產的平托汽車，遭到指控，因為其結構設計的問題，</a:t>
            </a:r>
            <a:r>
              <a:rPr lang="zh-TW" altLang="en-US" dirty="0" smtClean="0"/>
              <a:t>使得車子</a:t>
            </a:r>
            <a:r>
              <a:rPr lang="zh-TW" altLang="en-US" dirty="0"/>
              <a:t>在遭到後車追撞時，油箱容易被刺破，其油箱加油頸口容易折斷，而致</a:t>
            </a:r>
            <a:r>
              <a:rPr lang="zh-TW" altLang="en-US" dirty="0" smtClean="0"/>
              <a:t>造成燃料</a:t>
            </a:r>
            <a:r>
              <a:rPr lang="zh-TW" altLang="en-US" dirty="0"/>
              <a:t>溢出的致命火災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03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我們</a:t>
            </a:r>
            <a:r>
              <a:rPr lang="zh-TW" altLang="en-US" dirty="0"/>
              <a:t>需要專業倫理教育的理由，有幾層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一</a:t>
            </a:r>
            <a:r>
              <a:rPr lang="zh-TW" altLang="en-US" dirty="0"/>
              <a:t>是認知許多麻煩，往往是來自專業的操守有問題，而不只是專業</a:t>
            </a:r>
            <a:r>
              <a:rPr lang="zh-TW" altLang="en-US" dirty="0" smtClean="0"/>
              <a:t>技術有問題。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以下</a:t>
            </a:r>
            <a:r>
              <a:rPr lang="zh-TW" altLang="en-US" dirty="0"/>
              <a:t>這些工程事件，則包括倫理以及技術的問題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/>
              <a:t>2011  </a:t>
            </a:r>
            <a:r>
              <a:rPr lang="zh-TW" altLang="en-US" dirty="0"/>
              <a:t>福島核能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(Fukushima </a:t>
            </a:r>
            <a:r>
              <a:rPr lang="en-US" altLang="zh-TW" dirty="0"/>
              <a:t>Daiichi nuclear </a:t>
            </a:r>
            <a:r>
              <a:rPr lang="en-US" altLang="zh-TW" dirty="0" smtClean="0"/>
              <a:t>disaster)</a:t>
            </a:r>
            <a:endParaRPr lang="zh-TW" altLang="en-US" dirty="0"/>
          </a:p>
          <a:p>
            <a:r>
              <a:rPr lang="en-US" altLang="zh-TW" dirty="0" smtClean="0"/>
              <a:t>2003   </a:t>
            </a:r>
            <a:r>
              <a:rPr lang="zh-TW" altLang="en-US" dirty="0"/>
              <a:t>哥倫比亞號太空梭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(Space </a:t>
            </a:r>
            <a:r>
              <a:rPr lang="en-US" altLang="zh-TW" dirty="0"/>
              <a:t>Shuttle Columbia </a:t>
            </a:r>
            <a:r>
              <a:rPr lang="en-US" altLang="zh-TW" dirty="0" smtClean="0"/>
              <a:t>disaster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1986  </a:t>
            </a:r>
            <a:r>
              <a:rPr lang="zh-TW" altLang="en-US" dirty="0"/>
              <a:t>挑戰者號太空梭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(Space </a:t>
            </a:r>
            <a:r>
              <a:rPr lang="en-US" altLang="zh-TW" dirty="0"/>
              <a:t>Shuttle Challenger </a:t>
            </a:r>
            <a:r>
              <a:rPr lang="en-US" altLang="zh-TW" dirty="0" smtClean="0"/>
              <a:t>disaster)</a:t>
            </a:r>
            <a:endParaRPr lang="en-US" altLang="zh-TW" dirty="0"/>
          </a:p>
          <a:p>
            <a:r>
              <a:rPr lang="en-US" altLang="zh-TW" dirty="0" smtClean="0"/>
              <a:t>1985-7  </a:t>
            </a:r>
            <a:r>
              <a:rPr lang="zh-TW" altLang="en-US" dirty="0"/>
              <a:t>放射性治療機 </a:t>
            </a:r>
            <a:r>
              <a:rPr lang="en-US" altLang="zh-TW" dirty="0"/>
              <a:t>Therac-25 </a:t>
            </a:r>
            <a:r>
              <a:rPr lang="zh-TW" altLang="en-US" dirty="0" smtClean="0"/>
              <a:t>事故 </a:t>
            </a:r>
            <a:r>
              <a:rPr lang="en-US" altLang="zh-TW" dirty="0" smtClean="0"/>
              <a:t>(Therac-25 accidents)</a:t>
            </a:r>
            <a:endParaRPr lang="en-US" altLang="zh-TW" dirty="0"/>
          </a:p>
          <a:p>
            <a:r>
              <a:rPr lang="en-US" altLang="zh-TW" dirty="0" smtClean="0"/>
              <a:t>1986  </a:t>
            </a:r>
            <a:r>
              <a:rPr lang="zh-TW" altLang="en-US" dirty="0"/>
              <a:t>車諾比核能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(Chernobyl disaster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en-US" altLang="zh-TW" dirty="0"/>
              <a:t>1984  </a:t>
            </a:r>
            <a:r>
              <a:rPr lang="zh-TW" altLang="en-US" dirty="0"/>
              <a:t>博帕爾聯碳農藥廠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(Bhopal disaster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r>
              <a:rPr lang="en-US" altLang="zh-TW" dirty="0"/>
              <a:t>1981  </a:t>
            </a:r>
            <a:r>
              <a:rPr lang="zh-TW" altLang="en-US" dirty="0"/>
              <a:t>凱悅走道</a:t>
            </a:r>
            <a:r>
              <a:rPr lang="zh-TW" altLang="en-US" dirty="0" smtClean="0"/>
              <a:t>崩潰 </a:t>
            </a:r>
            <a:r>
              <a:rPr lang="en-US" altLang="zh-TW" dirty="0" smtClean="0"/>
              <a:t>(Hyatt </a:t>
            </a:r>
            <a:r>
              <a:rPr lang="en-US" altLang="zh-TW" dirty="0"/>
              <a:t>Regency walkway </a:t>
            </a:r>
            <a:r>
              <a:rPr lang="en-US" altLang="zh-TW" dirty="0" smtClean="0"/>
              <a:t>collapse)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21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1980  </a:t>
            </a:r>
            <a:r>
              <a:rPr lang="zh-TW" altLang="en-US" dirty="0"/>
              <a:t>愛</a:t>
            </a:r>
            <a:r>
              <a:rPr lang="zh-TW" altLang="en-US" dirty="0" smtClean="0"/>
              <a:t>運河 </a:t>
            </a:r>
            <a:r>
              <a:rPr lang="en-US" altLang="zh-TW" dirty="0" smtClean="0"/>
              <a:t>(Love Canal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1979  </a:t>
            </a:r>
            <a:r>
              <a:rPr lang="zh-TW" altLang="en-US" dirty="0"/>
              <a:t>三哩島核能</a:t>
            </a:r>
            <a:r>
              <a:rPr lang="zh-TW" altLang="en-US" dirty="0" smtClean="0"/>
              <a:t>事故 </a:t>
            </a:r>
            <a:r>
              <a:rPr lang="en-US" altLang="zh-TW" dirty="0" smtClean="0"/>
              <a:t>(Three </a:t>
            </a:r>
            <a:r>
              <a:rPr lang="en-US" altLang="zh-TW" dirty="0"/>
              <a:t>Mile Island </a:t>
            </a:r>
            <a:r>
              <a:rPr lang="en-US" altLang="zh-TW" dirty="0" smtClean="0"/>
              <a:t>accident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1978  </a:t>
            </a:r>
            <a:r>
              <a:rPr lang="zh-TW" altLang="en-US" dirty="0"/>
              <a:t>花旗集團中心大樓工程</a:t>
            </a:r>
            <a:r>
              <a:rPr lang="zh-TW" altLang="en-US" dirty="0" smtClean="0"/>
              <a:t>危機 </a:t>
            </a:r>
            <a:r>
              <a:rPr lang="en-US" altLang="zh-TW" dirty="0" smtClean="0"/>
              <a:t>(Citigroup Center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1970  </a:t>
            </a:r>
            <a:r>
              <a:rPr lang="zh-TW" altLang="en-US" dirty="0"/>
              <a:t>福特平托汽車安全</a:t>
            </a:r>
            <a:r>
              <a:rPr lang="zh-TW" altLang="en-US" dirty="0" smtClean="0"/>
              <a:t>問題 </a:t>
            </a:r>
            <a:r>
              <a:rPr lang="en-US" altLang="zh-TW" dirty="0" smtClean="0"/>
              <a:t>(Ford Pinto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1908-73  </a:t>
            </a:r>
            <a:r>
              <a:rPr lang="zh-TW" altLang="en-US" dirty="0"/>
              <a:t>水俁</a:t>
            </a:r>
            <a:r>
              <a:rPr lang="zh-TW" altLang="en-US" dirty="0" smtClean="0"/>
              <a:t>病 </a:t>
            </a:r>
            <a:r>
              <a:rPr lang="en-US" altLang="zh-TW" dirty="0" smtClean="0"/>
              <a:t>(</a:t>
            </a:r>
            <a:r>
              <a:rPr lang="zh-TW" altLang="en-US" dirty="0" smtClean="0"/>
              <a:t>水銀中毒</a:t>
            </a:r>
            <a:r>
              <a:rPr lang="en-US" altLang="zh-TW" dirty="0" smtClean="0"/>
              <a:t>) (</a:t>
            </a:r>
            <a:r>
              <a:rPr lang="en-US" altLang="zh-TW" dirty="0" err="1" smtClean="0"/>
              <a:t>Minamata</a:t>
            </a:r>
            <a:r>
              <a:rPr lang="en-US" altLang="zh-TW" dirty="0" smtClean="0"/>
              <a:t> disease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1960s  </a:t>
            </a:r>
            <a:r>
              <a:rPr lang="zh-TW" altLang="en-US" dirty="0"/>
              <a:t>雪佛蘭科維爾汽車安全</a:t>
            </a:r>
            <a:r>
              <a:rPr lang="zh-TW" altLang="en-US" dirty="0" smtClean="0"/>
              <a:t>問題 </a:t>
            </a:r>
            <a:r>
              <a:rPr lang="en-US" altLang="zh-TW" dirty="0" smtClean="0"/>
              <a:t>(Chevrolet </a:t>
            </a:r>
            <a:r>
              <a:rPr lang="en-US" altLang="zh-TW" dirty="0" err="1" smtClean="0"/>
              <a:t>Corvair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1919  </a:t>
            </a:r>
            <a:r>
              <a:rPr lang="zh-TW" altLang="en-US" dirty="0"/>
              <a:t>波士頓糖蜜</a:t>
            </a:r>
            <a:r>
              <a:rPr lang="zh-TW" altLang="en-US" dirty="0" smtClean="0"/>
              <a:t>災難 </a:t>
            </a:r>
            <a:r>
              <a:rPr lang="en-US" altLang="zh-TW" dirty="0" smtClean="0"/>
              <a:t>(Boston </a:t>
            </a:r>
            <a:r>
              <a:rPr lang="en-US" altLang="zh-TW" dirty="0"/>
              <a:t>molasses </a:t>
            </a:r>
            <a:r>
              <a:rPr lang="en-US" altLang="zh-TW" dirty="0" smtClean="0"/>
              <a:t>disaster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1907  </a:t>
            </a:r>
            <a:r>
              <a:rPr lang="zh-TW" altLang="en-US" dirty="0"/>
              <a:t>魁北克大橋</a:t>
            </a:r>
            <a:r>
              <a:rPr lang="zh-TW" altLang="en-US" dirty="0" smtClean="0"/>
              <a:t>倒塌 </a:t>
            </a:r>
            <a:r>
              <a:rPr lang="en-US" altLang="zh-TW" dirty="0" smtClean="0"/>
              <a:t>(Quebec </a:t>
            </a:r>
            <a:r>
              <a:rPr lang="en-US" altLang="zh-TW" dirty="0"/>
              <a:t>Bridge </a:t>
            </a:r>
            <a:r>
              <a:rPr lang="en-US" altLang="zh-TW" dirty="0" smtClean="0"/>
              <a:t>collapse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1889  </a:t>
            </a:r>
            <a:r>
              <a:rPr lang="zh-TW" altLang="en-US" dirty="0"/>
              <a:t>約翰斯敦</a:t>
            </a:r>
            <a:r>
              <a:rPr lang="zh-TW" altLang="en-US" dirty="0" smtClean="0"/>
              <a:t>洪水 </a:t>
            </a:r>
            <a:r>
              <a:rPr lang="en-US" altLang="zh-TW" dirty="0" smtClean="0"/>
              <a:t>(Johnstown </a:t>
            </a:r>
            <a:r>
              <a:rPr lang="en-US" altLang="zh-TW" dirty="0" err="1" smtClean="0"/>
              <a:t>ood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1879  </a:t>
            </a:r>
            <a:r>
              <a:rPr lang="zh-TW" altLang="en-US" dirty="0"/>
              <a:t>泰橋</a:t>
            </a:r>
            <a:r>
              <a:rPr lang="zh-TW" altLang="en-US" dirty="0" smtClean="0"/>
              <a:t>災害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Tay</a:t>
            </a:r>
            <a:r>
              <a:rPr lang="en-US" altLang="zh-TW" dirty="0" smtClean="0"/>
              <a:t> </a:t>
            </a:r>
            <a:r>
              <a:rPr lang="en-US" altLang="zh-TW" dirty="0"/>
              <a:t>Bridge </a:t>
            </a:r>
            <a:r>
              <a:rPr lang="en-US" altLang="zh-TW" dirty="0" smtClean="0"/>
              <a:t>disaster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1876  </a:t>
            </a:r>
            <a:r>
              <a:rPr lang="zh-TW" altLang="en-US" dirty="0"/>
              <a:t>阿什塔比拉河鐵路</a:t>
            </a:r>
            <a:r>
              <a:rPr lang="zh-TW" altLang="en-US" dirty="0" smtClean="0"/>
              <a:t>災害 </a:t>
            </a:r>
            <a:r>
              <a:rPr lang="en-US" altLang="zh-TW" dirty="0" smtClean="0"/>
              <a:t>(Ashtabula </a:t>
            </a:r>
            <a:r>
              <a:rPr lang="en-US" altLang="zh-TW" dirty="0"/>
              <a:t>River Railroad </a:t>
            </a:r>
            <a:r>
              <a:rPr lang="en-US" altLang="zh-TW" dirty="0" smtClean="0"/>
              <a:t>disaster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212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其次</a:t>
            </a:r>
            <a:r>
              <a:rPr lang="zh-TW" altLang="en-US" dirty="0"/>
              <a:t>，是認知這些問題麻煩，有許多是可以藉著倫理的規範與實踐，而</a:t>
            </a:r>
            <a:r>
              <a:rPr lang="zh-TW" altLang="en-US" dirty="0" smtClean="0"/>
              <a:t>得到解決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 smtClean="0"/>
              <a:t>　　再者</a:t>
            </a:r>
            <a:r>
              <a:rPr lang="zh-TW" altLang="en-US" dirty="0"/>
              <a:t>是認知，許多存在久遠的專業，在很久以前，已經制定了其專業相關</a:t>
            </a:r>
            <a:r>
              <a:rPr lang="zh-TW" altLang="en-US" dirty="0" smtClean="0"/>
              <a:t>的倫理</a:t>
            </a:r>
            <a:r>
              <a:rPr lang="zh-TW" altLang="en-US" dirty="0"/>
              <a:t>規範，新興的專業，也應有相繼因應制訂的規範。</a:t>
            </a:r>
          </a:p>
          <a:p>
            <a:pPr marL="0" indent="0">
              <a:buNone/>
            </a:pPr>
            <a:r>
              <a:rPr lang="zh-TW" altLang="en-US" dirty="0" smtClean="0"/>
              <a:t>　　同時</a:t>
            </a:r>
            <a:r>
              <a:rPr lang="zh-TW" altLang="en-US" dirty="0"/>
              <a:t>要認知，專業倫理不只是可教導的，而且已經教導了相當的長久，</a:t>
            </a:r>
            <a:r>
              <a:rPr lang="zh-TW" altLang="en-US" dirty="0" smtClean="0"/>
              <a:t>專業倫理</a:t>
            </a:r>
            <a:r>
              <a:rPr lang="zh-TW" altLang="en-US" dirty="0"/>
              <a:t>是必須教導的，而且必須切實與普及，而非應付了事。</a:t>
            </a:r>
          </a:p>
        </p:txBody>
      </p:sp>
    </p:spTree>
    <p:extLst>
      <p:ext uri="{BB962C8B-B14F-4D97-AF65-F5344CB8AC3E}">
        <p14:creationId xmlns:p14="http://schemas.microsoft.com/office/powerpoint/2010/main" val="139046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 </a:t>
            </a:r>
            <a:r>
              <a:rPr lang="zh-TW" altLang="en-US" dirty="0" smtClean="0"/>
              <a:t>教育</a:t>
            </a:r>
            <a:r>
              <a:rPr lang="zh-TW" altLang="en-US" dirty="0"/>
              <a:t>的缺環 ─ 專業倫理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為</a:t>
            </a:r>
            <a:r>
              <a:rPr lang="zh-TW" altLang="en-US" dirty="0"/>
              <a:t>培養各種人才，大學設立了各種學院科系，科系所能招收學生的多寡</a:t>
            </a:r>
            <a:r>
              <a:rPr lang="zh-TW" altLang="en-US" dirty="0" smtClean="0"/>
              <a:t>難易</a:t>
            </a:r>
            <a:r>
              <a:rPr lang="zh-TW" altLang="en-US" dirty="0"/>
              <a:t>，似乎可以從就業市場人才需求的冷熱來反映，不過，再怎麼看，各個校</a:t>
            </a:r>
            <a:r>
              <a:rPr lang="zh-TW" altLang="en-US" dirty="0" smtClean="0"/>
              <a:t>、系</a:t>
            </a:r>
            <a:r>
              <a:rPr lang="zh-TW" altLang="en-US" dirty="0"/>
              <a:t>、所所擬培養的是有知識能力的人才，但不一定是有責任能力的人才，這是</a:t>
            </a:r>
            <a:r>
              <a:rPr lang="zh-TW" altLang="en-US" dirty="0" smtClean="0"/>
              <a:t>非常</a:t>
            </a:r>
            <a:r>
              <a:rPr lang="zh-TW" altLang="en-US" dirty="0"/>
              <a:t>可惜的事，也是教育的缺環。</a:t>
            </a:r>
          </a:p>
        </p:txBody>
      </p:sp>
    </p:spTree>
    <p:extLst>
      <p:ext uri="{BB962C8B-B14F-4D97-AF65-F5344CB8AC3E}">
        <p14:creationId xmlns:p14="http://schemas.microsoft.com/office/powerpoint/2010/main" val="343078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　　諷刺</a:t>
            </a:r>
            <a:r>
              <a:rPr lang="zh-TW" altLang="en-US" dirty="0"/>
              <a:t>的是，有知識能力而沒有責任能力的人，犯了錯之後，還是要接受</a:t>
            </a:r>
            <a:r>
              <a:rPr lang="zh-TW" altLang="en-US" dirty="0" smtClean="0"/>
              <a:t>責任的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 smtClean="0"/>
              <a:t>　　所以</a:t>
            </a:r>
            <a:r>
              <a:rPr lang="zh-TW" altLang="en-US" dirty="0"/>
              <a:t>，可口可樂公司，在其制訂的商業行為準則裡，提醒員工，有些情況</a:t>
            </a:r>
            <a:r>
              <a:rPr lang="zh-TW" altLang="en-US" dirty="0" smtClean="0"/>
              <a:t>，也許</a:t>
            </a:r>
            <a:r>
              <a:rPr lang="zh-TW" altLang="en-US" dirty="0"/>
              <a:t>看似模稜兩可，但是，要提高警覺，當你聽到有人說：</a:t>
            </a: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大家都嘛這麼做。」</a:t>
            </a: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就這麼一次吧！」</a:t>
            </a: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沒人會知道的啦！」</a:t>
            </a: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最後還不是沒事。」</a:t>
            </a:r>
          </a:p>
          <a:p>
            <a:pPr marL="0" indent="0">
              <a:buNone/>
            </a:pPr>
            <a:r>
              <a:rPr lang="zh-TW" altLang="en-US" dirty="0" smtClean="0"/>
              <a:t>　　可口可樂</a:t>
            </a:r>
            <a:r>
              <a:rPr lang="zh-TW" altLang="en-US" dirty="0"/>
              <a:t>公司說，這些就是徵兆，要我們停下來、想清楚狀況、</a:t>
            </a:r>
            <a:r>
              <a:rPr lang="zh-TW" altLang="en-US" dirty="0" smtClean="0"/>
              <a:t>尋求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上級</a:t>
            </a:r>
            <a:r>
              <a:rPr lang="en-US" altLang="zh-TW" dirty="0" smtClean="0"/>
              <a:t>) </a:t>
            </a:r>
            <a:r>
              <a:rPr lang="zh-TW" altLang="en-US" dirty="0" smtClean="0"/>
              <a:t>指示</a:t>
            </a:r>
            <a:r>
              <a:rPr lang="zh-TW" altLang="en-US" dirty="0"/>
              <a:t>，最重要的是，不要忽視自己的直覺，因為，最後要為行為負責的，</a:t>
            </a:r>
            <a:r>
              <a:rPr lang="zh-TW" altLang="en-US" dirty="0" smtClean="0"/>
              <a:t>是我們</a:t>
            </a:r>
            <a:r>
              <a:rPr lang="zh-TW" altLang="en-US" dirty="0"/>
              <a:t>自己。</a:t>
            </a:r>
          </a:p>
        </p:txBody>
      </p:sp>
    </p:spTree>
    <p:extLst>
      <p:ext uri="{BB962C8B-B14F-4D97-AF65-F5344CB8AC3E}">
        <p14:creationId xmlns:p14="http://schemas.microsoft.com/office/powerpoint/2010/main" val="295385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學校的專業倫理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雖然</a:t>
            </a:r>
            <a:r>
              <a:rPr lang="zh-TW" altLang="en-US" dirty="0"/>
              <a:t>，學校也是一個小社會，但是，畢竟規模是小的很多，加上學生可以</a:t>
            </a:r>
            <a:r>
              <a:rPr lang="zh-TW" altLang="en-US" dirty="0" smtClean="0"/>
              <a:t>涉入</a:t>
            </a:r>
            <a:r>
              <a:rPr lang="zh-TW" altLang="en-US" dirty="0"/>
              <a:t>的層面、活動，非常的侷限，在缺乏「專業倫理」類似的教導之下，學生</a:t>
            </a:r>
            <a:r>
              <a:rPr lang="zh-TW" altLang="en-US" dirty="0" smtClean="0"/>
              <a:t>畢業到了</a:t>
            </a:r>
            <a:r>
              <a:rPr lang="zh-TW" altLang="en-US" dirty="0"/>
              <a:t>職場、真實的社會之後，遇到不當情事的時候，總是深陷兩難，不知所措</a:t>
            </a:r>
            <a:r>
              <a:rPr lang="zh-TW" altLang="en-US" dirty="0" smtClean="0"/>
              <a:t>；因此</a:t>
            </a:r>
            <a:r>
              <a:rPr lang="zh-TW" altLang="en-US" dirty="0"/>
              <a:t>，妥當訓練學習者，裝備好他們，是教師的責任、學校的責任</a:t>
            </a:r>
          </a:p>
        </p:txBody>
      </p:sp>
    </p:spTree>
    <p:extLst>
      <p:ext uri="{BB962C8B-B14F-4D97-AF65-F5344CB8AC3E}">
        <p14:creationId xmlns:p14="http://schemas.microsoft.com/office/powerpoint/2010/main" val="669114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融入式的專業倫理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教學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倫理</a:t>
            </a:r>
            <a:r>
              <a:rPr lang="zh-TW" altLang="en-US" dirty="0"/>
              <a:t>教導，或專業倫理教導，是每一位教師的責任，除了集中在一門課</a:t>
            </a:r>
            <a:r>
              <a:rPr lang="zh-TW" altLang="en-US" dirty="0" smtClean="0"/>
              <a:t>之外</a:t>
            </a:r>
            <a:r>
              <a:rPr lang="zh-TW" altLang="en-US" dirty="0"/>
              <a:t>，像是：「專業倫理」、「工程倫理」、「商業倫理」、「醫學倫理」，也</a:t>
            </a:r>
            <a:r>
              <a:rPr lang="zh-TW" altLang="en-US" dirty="0" smtClean="0"/>
              <a:t>可以</a:t>
            </a:r>
            <a:r>
              <a:rPr lang="zh-TW" altLang="en-US" dirty="0"/>
              <a:t>融入到各個專業科目之中，給予各領域的學習者，恰當的學習機會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r>
              <a:rPr lang="zh-TW" altLang="en-US" dirty="0"/>
              <a:t>　每一門專業課程，或多或少，都可以提供學習者，某些特殊的專業知識或能力，使用得當，就像工作的利器，使用不當，就將變成害人的工具；像炸藥的</a:t>
            </a:r>
            <a:r>
              <a:rPr lang="zh-TW" altLang="en-US" dirty="0" smtClean="0"/>
              <a:t>發明</a:t>
            </a:r>
            <a:r>
              <a:rPr lang="zh-TW" altLang="en-US" dirty="0"/>
              <a:t>，用來炸石開路，固然很快、很好，有人就是會用來「炸魚」，或製造殺人</a:t>
            </a:r>
            <a:r>
              <a:rPr lang="zh-TW" altLang="en-US" dirty="0" smtClean="0"/>
              <a:t>武器。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7589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可以</a:t>
            </a:r>
            <a:r>
              <a:rPr lang="zh-TW" altLang="en-US" dirty="0"/>
              <a:t>同時產生極大正面與負面效益最典型的例子，莫過於核能的發現，</a:t>
            </a:r>
            <a:r>
              <a:rPr lang="zh-TW" altLang="en-US" dirty="0" smtClean="0"/>
              <a:t>用於發電</a:t>
            </a:r>
            <a:r>
              <a:rPr lang="zh-TW" altLang="en-US" dirty="0"/>
              <a:t>，或用以製造武器，則有天壤之別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就算</a:t>
            </a:r>
            <a:r>
              <a:rPr lang="zh-TW" altLang="en-US" dirty="0"/>
              <a:t>用以發電，核子輻射與核廢料</a:t>
            </a:r>
            <a:r>
              <a:rPr lang="zh-TW" altLang="en-US" dirty="0" smtClean="0"/>
              <a:t>的潛在</a:t>
            </a:r>
            <a:r>
              <a:rPr lang="zh-TW" altLang="en-US" dirty="0"/>
              <a:t>傷害，亦應有所估計、防範；正當我們以為，</a:t>
            </a:r>
            <a:r>
              <a:rPr lang="en-US" altLang="zh-TW" dirty="0"/>
              <a:t>1986 </a:t>
            </a:r>
            <a:r>
              <a:rPr lang="zh-TW" altLang="en-US" dirty="0"/>
              <a:t>年「車諾比核災」的</a:t>
            </a:r>
            <a:r>
              <a:rPr lang="zh-TW" altLang="en-US" dirty="0" smtClean="0"/>
              <a:t>教訓</a:t>
            </a:r>
            <a:r>
              <a:rPr lang="zh-TW" altLang="en-US" dirty="0"/>
              <a:t>，已經被記取，充分的核災防護，已經被提供，核能的低碳效益，正在魅力</a:t>
            </a:r>
            <a:r>
              <a:rPr lang="zh-TW" altLang="en-US" dirty="0" smtClean="0"/>
              <a:t>四射</a:t>
            </a:r>
            <a:r>
              <a:rPr lang="zh-TW" altLang="en-US" dirty="0"/>
              <a:t>之際，</a:t>
            </a:r>
            <a:r>
              <a:rPr lang="en-US" altLang="zh-TW" dirty="0"/>
              <a:t>2011 </a:t>
            </a:r>
            <a:r>
              <a:rPr lang="zh-TW" altLang="en-US" dirty="0"/>
              <a:t>年 </a:t>
            </a:r>
            <a:r>
              <a:rPr lang="en-US" altLang="zh-TW" dirty="0"/>
              <a:t>3 </a:t>
            </a:r>
            <a:r>
              <a:rPr lang="zh-TW" altLang="en-US" dirty="0"/>
              <a:t>月 </a:t>
            </a:r>
            <a:r>
              <a:rPr lang="en-US" altLang="zh-TW" dirty="0"/>
              <a:t>11 </a:t>
            </a:r>
            <a:r>
              <a:rPr lang="zh-TW" altLang="en-US" dirty="0"/>
              <a:t>日，九級地震引發的日本福島核能發電廠的核災 ─ </a:t>
            </a:r>
            <a:r>
              <a:rPr lang="zh-TW" altLang="en-US" dirty="0" smtClean="0"/>
              <a:t>「</a:t>
            </a:r>
            <a:r>
              <a:rPr lang="zh-TW" altLang="en-US" dirty="0"/>
              <a:t>福島核災」，再次震驚全球！</a:t>
            </a:r>
          </a:p>
        </p:txBody>
      </p:sp>
    </p:spTree>
    <p:extLst>
      <p:ext uri="{BB962C8B-B14F-4D97-AF65-F5344CB8AC3E}">
        <p14:creationId xmlns:p14="http://schemas.microsoft.com/office/powerpoint/2010/main" val="137952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東京</a:t>
            </a:r>
            <a:r>
              <a:rPr lang="zh-TW" altLang="en-US" dirty="0"/>
              <a:t>電力公司對有關事態的隱瞞，使人類在</a:t>
            </a:r>
            <a:r>
              <a:rPr lang="zh-TW" altLang="en-US" dirty="0" smtClean="0"/>
              <a:t>重新計算</a:t>
            </a:r>
            <a:r>
              <a:rPr lang="zh-TW" altLang="en-US" dirty="0"/>
              <a:t>整體效益時，無故增加了令人不安的變數；因此，在有關的課程裡頭，</a:t>
            </a:r>
            <a:r>
              <a:rPr lang="zh-TW" altLang="en-US" dirty="0" smtClean="0"/>
              <a:t>尤其有</a:t>
            </a:r>
            <a:r>
              <a:rPr lang="zh-TW" altLang="en-US" dirty="0"/>
              <a:t>涉核能危害人體健康、安全的倫理問題，自當成為教學的重要內容之一，</a:t>
            </a:r>
            <a:r>
              <a:rPr lang="zh-TW" altLang="en-US" dirty="0" smtClean="0"/>
              <a:t>教師乃</a:t>
            </a:r>
            <a:r>
              <a:rPr lang="zh-TW" altLang="en-US" dirty="0"/>
              <a:t>責無旁貸。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17681"/>
            <a:ext cx="64793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03648" y="5652537"/>
            <a:ext cx="524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2011 </a:t>
            </a:r>
            <a:r>
              <a:rPr lang="zh-TW" altLang="en-US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</a:t>
            </a:r>
            <a:r>
              <a:rPr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</a:t>
            </a:r>
            <a:r>
              <a:rPr lang="zh-TW" altLang="en-US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 </a:t>
            </a:r>
            <a:r>
              <a:rPr lang="en-US" altLang="zh-TW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 </a:t>
            </a:r>
            <a:r>
              <a:rPr lang="zh-TW" altLang="en-US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日，日本福島第一核能發電廠發生災變。</a:t>
            </a:r>
          </a:p>
          <a:p>
            <a:r>
              <a:rPr lang="zh-TW" altLang="en-US" sz="1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圖片來源：維基共享資源。</a:t>
            </a:r>
          </a:p>
        </p:txBody>
      </p:sp>
    </p:spTree>
    <p:extLst>
      <p:ext uri="{BB962C8B-B14F-4D97-AF65-F5344CB8AC3E}">
        <p14:creationId xmlns:p14="http://schemas.microsoft.com/office/powerpoint/2010/main" val="222092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在職的專業倫理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專業</a:t>
            </a:r>
            <a:r>
              <a:rPr lang="zh-TW" altLang="en-US" dirty="0"/>
              <a:t>倫理教育，可以幫助在學學生，做好進入職場的準備，使進退有據、</a:t>
            </a:r>
            <a:r>
              <a:rPr lang="zh-TW" altLang="en-US" dirty="0" smtClean="0"/>
              <a:t>有為</a:t>
            </a:r>
            <a:r>
              <a:rPr lang="zh-TW" altLang="en-US" dirty="0"/>
              <a:t>有守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同樣</a:t>
            </a:r>
            <a:r>
              <a:rPr lang="zh-TW" altLang="en-US" dirty="0"/>
              <a:t>的，專業倫理教育，也可以幫助現在在職的專業人員，檢視自己或</a:t>
            </a:r>
            <a:r>
              <a:rPr lang="zh-TW" altLang="en-US" dirty="0" smtClean="0"/>
              <a:t>相關機構</a:t>
            </a:r>
            <a:r>
              <a:rPr lang="zh-TW" altLang="en-US" dirty="0"/>
              <a:t>的作為，是否合乎專業的期盼？相關的專業倫理規範，也可以用以幫助</a:t>
            </a:r>
            <a:r>
              <a:rPr lang="zh-TW" altLang="en-US" dirty="0" smtClean="0"/>
              <a:t>企業或</a:t>
            </a:r>
            <a:r>
              <a:rPr lang="zh-TW" altLang="en-US" dirty="0"/>
              <a:t>機構，檢視單位內部已有的制度、規章，是否合宜？在尚未有相關制度、</a:t>
            </a:r>
            <a:r>
              <a:rPr lang="zh-TW" altLang="en-US" dirty="0" smtClean="0"/>
              <a:t>規章的</a:t>
            </a:r>
            <a:r>
              <a:rPr lang="zh-TW" altLang="en-US" dirty="0"/>
              <a:t>機構，則可以據此，建立一套健康、符合專業倫理期盼的內部</a:t>
            </a:r>
            <a:r>
              <a:rPr lang="zh-TW" altLang="en-US" dirty="0" smtClean="0"/>
              <a:t>規章。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事實上</a:t>
            </a:r>
            <a:r>
              <a:rPr lang="zh-TW" altLang="en-US" dirty="0"/>
              <a:t>，歷史悠久的跨國企業，總是知道要有如此作為，遊戲規則，總是要訂清楚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相反</a:t>
            </a:r>
            <a:r>
              <a:rPr lang="zh-TW" altLang="en-US" dirty="0"/>
              <a:t>的，在沒有清楚的倫理教育情況下，我們仍將不斷聽到，許多專業</a:t>
            </a:r>
            <a:r>
              <a:rPr lang="zh-TW" altLang="en-US" dirty="0" smtClean="0"/>
              <a:t>從業人員</a:t>
            </a:r>
            <a:r>
              <a:rPr lang="zh-TW" altLang="en-US" dirty="0"/>
              <a:t>的紛擾或矛盾，而且，終其一生，</a:t>
            </a:r>
            <a:r>
              <a:rPr lang="zh-TW" altLang="en-US" dirty="0" smtClean="0"/>
              <a:t>不知所措</a:t>
            </a:r>
            <a:r>
              <a:rPr lang="zh-TW" altLang="en-US" dirty="0"/>
              <a:t>，就像是：</a:t>
            </a:r>
          </a:p>
        </p:txBody>
      </p:sp>
    </p:spTree>
    <p:extLst>
      <p:ext uri="{BB962C8B-B14F-4D97-AF65-F5344CB8AC3E}">
        <p14:creationId xmlns:p14="http://schemas.microsoft.com/office/powerpoint/2010/main" val="21386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指控和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訴訟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評論</a:t>
            </a:r>
            <a:r>
              <a:rPr lang="zh-TW" altLang="en-US" dirty="0"/>
              <a:t>指出，該款車輛缺乏強化結構，使得油箱在遭到後車撞擊時，會向前</a:t>
            </a:r>
            <a:r>
              <a:rPr lang="zh-TW" altLang="en-US" dirty="0" smtClean="0"/>
              <a:t>推進</a:t>
            </a:r>
            <a:r>
              <a:rPr lang="zh-TW" altLang="en-US" dirty="0"/>
              <a:t>，而被突出的螺栓刺破，這使得此款汽車，比其同期其他車款更不安全。</a:t>
            </a:r>
          </a:p>
          <a:p>
            <a:pPr marL="0" indent="0">
              <a:buNone/>
            </a:pPr>
            <a:r>
              <a:rPr lang="zh-TW" altLang="en-US" dirty="0" smtClean="0"/>
              <a:t>　　根據 </a:t>
            </a:r>
            <a:r>
              <a:rPr lang="en-US" altLang="zh-TW" dirty="0"/>
              <a:t>1977 </a:t>
            </a:r>
            <a:r>
              <a:rPr lang="zh-TW" altLang="en-US" dirty="0"/>
              <a:t>年馬克道伊在 </a:t>
            </a:r>
            <a:r>
              <a:rPr lang="en-US" altLang="zh-TW" dirty="0"/>
              <a:t>Mother Jones </a:t>
            </a:r>
            <a:r>
              <a:rPr lang="zh-TW" altLang="en-US" dirty="0"/>
              <a:t>雜誌所發表的文章指出，福特早有</a:t>
            </a:r>
            <a:r>
              <a:rPr lang="zh-TW" altLang="en-US" dirty="0" smtClean="0"/>
              <a:t>意識到</a:t>
            </a:r>
            <a:r>
              <a:rPr lang="zh-TW" altLang="en-US" dirty="0"/>
              <a:t>這些設計的缺陷，卻不願重新設計，因為他們認為：打官司會更便宜。</a:t>
            </a:r>
          </a:p>
          <a:p>
            <a:pPr marL="0" indent="0">
              <a:buNone/>
            </a:pPr>
            <a:r>
              <a:rPr lang="zh-TW" altLang="en-US" dirty="0" smtClean="0"/>
              <a:t>　　因為</a:t>
            </a:r>
            <a:r>
              <a:rPr lang="zh-TW" altLang="en-US" dirty="0"/>
              <a:t>在生產前，福特已經意識到該項設計缺陷，卻又決定不改變設計，</a:t>
            </a:r>
            <a:r>
              <a:rPr lang="zh-TW" altLang="en-US" dirty="0" smtClean="0"/>
              <a:t>因此</a:t>
            </a:r>
            <a:r>
              <a:rPr lang="zh-TW" altLang="en-US" dirty="0"/>
              <a:t>，加州上訴法院，在 </a:t>
            </a:r>
            <a:r>
              <a:rPr lang="en-US" altLang="zh-TW" dirty="0"/>
              <a:t>1972 </a:t>
            </a:r>
            <a:r>
              <a:rPr lang="zh-TW" altLang="en-US" dirty="0"/>
              <a:t>年格里姆蕭控訴福特汽車公司官司中，堅持對</a:t>
            </a:r>
            <a:r>
              <a:rPr lang="zh-TW" altLang="en-US" dirty="0" smtClean="0"/>
              <a:t>福特做出 </a:t>
            </a:r>
            <a:r>
              <a:rPr lang="en-US" altLang="zh-TW" dirty="0"/>
              <a:t>250 </a:t>
            </a:r>
            <a:r>
              <a:rPr lang="zh-TW" altLang="en-US" dirty="0"/>
              <a:t>萬美元補償性損害賠償和 </a:t>
            </a:r>
            <a:r>
              <a:rPr lang="en-US" altLang="zh-TW" dirty="0"/>
              <a:t>350 </a:t>
            </a:r>
            <a:r>
              <a:rPr lang="zh-TW" altLang="en-US" dirty="0"/>
              <a:t>萬美元懲罰性賠償的判決。</a:t>
            </a:r>
          </a:p>
        </p:txBody>
      </p:sp>
    </p:spTree>
    <p:extLst>
      <p:ext uri="{BB962C8B-B14F-4D97-AF65-F5344CB8AC3E}">
        <p14:creationId xmlns:p14="http://schemas.microsoft.com/office/powerpoint/2010/main" val="332970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我在夢中的發明，應該屬於我，還是公司的？」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因為公司給的專利獎金太少，去告公司，會否有違專業倫理呢？」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公司施行所謂的 ─ 責任制，合法嗎？符合倫理規範嗎？」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因為他是大當家，就可以把我的報告，當眾丟在地上嗎？」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主任總要握有病床配額，以為公關之用；此舉，符合倫理期盼嗎？」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因為院長幫忙爭取的研究經費，才有我的癌症研究，論文發表時，理當</a:t>
            </a:r>
            <a:r>
              <a:rPr lang="zh-TW" altLang="en-US" dirty="0" smtClean="0"/>
              <a:t>有他</a:t>
            </a:r>
            <a:r>
              <a:rPr lang="zh-TW" altLang="en-US" dirty="0"/>
              <a:t>掛名，是嗎？」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大雨天，公司將工廠廢水，混著雨水排出，以符合污水排放標準，並且</a:t>
            </a:r>
            <a:r>
              <a:rPr lang="zh-TW" altLang="en-US" dirty="0" smtClean="0"/>
              <a:t>節約用水</a:t>
            </a:r>
            <a:r>
              <a:rPr lang="zh-TW" altLang="en-US" dirty="0"/>
              <a:t>，此等舉措，合法嗎？合倫理嗎？」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高鐵公司、半導體產業，是</a:t>
            </a:r>
            <a:r>
              <a:rPr lang="en-US" altLang="zh-TW" dirty="0"/>
              <a:t>『</a:t>
            </a:r>
            <a:r>
              <a:rPr lang="zh-TW" altLang="en-US" dirty="0"/>
              <a:t>道德風險</a:t>
            </a:r>
            <a:r>
              <a:rPr lang="en-US" altLang="zh-TW" dirty="0"/>
              <a:t>』</a:t>
            </a:r>
            <a:r>
              <a:rPr lang="zh-TW" altLang="en-US" dirty="0"/>
              <a:t>的受益者嗎？有相關專業倫理</a:t>
            </a:r>
            <a:r>
              <a:rPr lang="zh-TW" altLang="en-US" dirty="0" smtClean="0"/>
              <a:t>規範</a:t>
            </a:r>
            <a:r>
              <a:rPr lang="zh-TW" altLang="en-US" dirty="0"/>
              <a:t>嗎？」</a:t>
            </a:r>
          </a:p>
        </p:txBody>
      </p:sp>
    </p:spTree>
    <p:extLst>
      <p:ext uri="{BB962C8B-B14F-4D97-AF65-F5344CB8AC3E}">
        <p14:creationId xmlns:p14="http://schemas.microsoft.com/office/powerpoint/2010/main" val="17197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以上</a:t>
            </a:r>
            <a:r>
              <a:rPr lang="zh-TW" altLang="en-US" dirty="0"/>
              <a:t>問題，多數可以在現有的專業倫理規範中，找到答案；在職人員，</a:t>
            </a:r>
            <a:r>
              <a:rPr lang="zh-TW" altLang="en-US" dirty="0" smtClean="0"/>
              <a:t>接受相關</a:t>
            </a:r>
            <a:r>
              <a:rPr lang="zh-TW" altLang="en-US" dirty="0"/>
              <a:t>的專業倫理教育，除了可以有效幫助排紛解難，同時可以提高行業的素質。</a:t>
            </a:r>
          </a:p>
        </p:txBody>
      </p:sp>
    </p:spTree>
    <p:extLst>
      <p:ext uri="{BB962C8B-B14F-4D97-AF65-F5344CB8AC3E}">
        <p14:creationId xmlns:p14="http://schemas.microsoft.com/office/powerpoint/2010/main" val="227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</a:t>
            </a:r>
            <a:r>
              <a:rPr lang="zh-TW" altLang="en-US" dirty="0"/>
              <a:t> </a:t>
            </a:r>
            <a:r>
              <a:rPr lang="zh-TW" altLang="en-US" dirty="0" smtClean="0"/>
              <a:t> 我們</a:t>
            </a:r>
            <a:r>
              <a:rPr lang="zh-TW" altLang="en-US" dirty="0"/>
              <a:t>需要專業倫理通識教育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前</a:t>
            </a:r>
            <a:r>
              <a:rPr lang="zh-TW" altLang="en-US" dirty="0"/>
              <a:t>文闡述過，專業人員，為善盡其專業公民的職責，需要接受其專業的</a:t>
            </a:r>
            <a:r>
              <a:rPr lang="zh-TW" altLang="en-US" dirty="0" smtClean="0"/>
              <a:t>倫理教育</a:t>
            </a:r>
            <a:r>
              <a:rPr lang="zh-TW" altLang="en-US" dirty="0"/>
              <a:t>之外，也需要瞭解其他專業的倫理規範，這是因為不同專業，會有彼此</a:t>
            </a:r>
            <a:r>
              <a:rPr lang="zh-TW" altLang="en-US" dirty="0" smtClean="0"/>
              <a:t>互動</a:t>
            </a:r>
            <a:r>
              <a:rPr lang="zh-TW" altLang="en-US" dirty="0"/>
              <a:t>、相互影響的時候，知己還要知彼，才能發揮良好的互動、產生加成的效果</a:t>
            </a:r>
            <a:r>
              <a:rPr lang="zh-TW" altLang="en-US" dirty="0" smtClean="0"/>
              <a:t>、啟動</a:t>
            </a:r>
            <a:r>
              <a:rPr lang="zh-TW" altLang="en-US" dirty="0"/>
              <a:t>良性的循環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　然而</a:t>
            </a:r>
            <a:r>
              <a:rPr lang="zh-TW" altLang="en-US" dirty="0"/>
              <a:t>，就算是非專業人員，無論在工作上或在生活中，也深受專業人員的</a:t>
            </a:r>
            <a:r>
              <a:rPr lang="zh-TW" altLang="en-US" dirty="0" smtClean="0"/>
              <a:t>作為</a:t>
            </a:r>
            <a:r>
              <a:rPr lang="zh-TW" altLang="en-US" dirty="0"/>
              <a:t>或不作為之影響，特別是當專家，如：教師、醫師、警察⋯⋯，不倫理時；</a:t>
            </a:r>
            <a:r>
              <a:rPr lang="zh-TW" altLang="en-US" dirty="0" smtClean="0"/>
              <a:t>此時</a:t>
            </a:r>
            <a:r>
              <a:rPr lang="zh-TW" altLang="en-US" dirty="0"/>
              <a:t>，認知「專業倫理」的通識教育，便為有益。</a:t>
            </a:r>
          </a:p>
        </p:txBody>
      </p:sp>
    </p:spTree>
    <p:extLst>
      <p:ext uri="{BB962C8B-B14F-4D97-AF65-F5344CB8AC3E}">
        <p14:creationId xmlns:p14="http://schemas.microsoft.com/office/powerpoint/2010/main" val="4250457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例如：病患</a:t>
            </a:r>
            <a:r>
              <a:rPr lang="zh-TW" altLang="en-US" dirty="0"/>
              <a:t>的責任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在</a:t>
            </a:r>
            <a:r>
              <a:rPr lang="zh-TW" altLang="en-US" dirty="0"/>
              <a:t>自治與志願的前提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zh-TW" altLang="en-US" dirty="0"/>
              <a:t> </a:t>
            </a:r>
            <a:r>
              <a:rPr lang="en-US" altLang="zh-TW" dirty="0" smtClean="0"/>
              <a:t>1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有責任，在盡可能的情況下，對醫師誠實，並清楚告知其所</a:t>
            </a:r>
            <a:r>
              <a:rPr lang="zh-TW" altLang="en-US" dirty="0" smtClean="0"/>
              <a:t>顧慮者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 </a:t>
            </a:r>
            <a:r>
              <a:rPr lang="en-US" altLang="zh-TW" dirty="0" smtClean="0"/>
              <a:t>2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有責任，在盡可能的情況下，提供完整的病史，包括：過去的</a:t>
            </a:r>
            <a:r>
              <a:rPr lang="zh-TW" altLang="en-US" dirty="0" smtClean="0"/>
              <a:t>病情</a:t>
            </a:r>
            <a:r>
              <a:rPr lang="zh-TW" altLang="en-US" dirty="0"/>
              <a:t>、用藥、住院、家人病史、與其他跟現在健康狀況有關的資訊。</a:t>
            </a:r>
          </a:p>
          <a:p>
            <a:r>
              <a:rPr lang="zh-TW" altLang="en-US" dirty="0"/>
              <a:t> </a:t>
            </a:r>
            <a:r>
              <a:rPr lang="en-US" altLang="zh-TW" dirty="0" smtClean="0"/>
              <a:t>3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有責任，去獲取其健康狀況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(</a:t>
            </a:r>
            <a:r>
              <a:rPr lang="zh-TW" altLang="en-US" dirty="0" smtClean="0"/>
              <a:t>醫療</a:t>
            </a:r>
            <a:r>
              <a:rPr lang="en-US" altLang="zh-TW" dirty="0" smtClean="0"/>
              <a:t>) </a:t>
            </a:r>
            <a:r>
              <a:rPr lang="zh-TW" altLang="en-US" dirty="0" smtClean="0"/>
              <a:t>處置</a:t>
            </a:r>
            <a:r>
              <a:rPr lang="zh-TW" altLang="en-US" dirty="0"/>
              <a:t>的資訊或確據，如果</a:t>
            </a:r>
            <a:r>
              <a:rPr lang="zh-TW" altLang="en-US" dirty="0" smtClean="0"/>
              <a:t>他對</a:t>
            </a:r>
            <a:r>
              <a:rPr lang="zh-TW" altLang="en-US" dirty="0"/>
              <a:t>所解釋的不完全清楚的時候。</a:t>
            </a:r>
          </a:p>
          <a:p>
            <a:r>
              <a:rPr lang="zh-TW" altLang="en-US" dirty="0"/>
              <a:t> </a:t>
            </a:r>
            <a:r>
              <a:rPr lang="en-US" altLang="zh-TW" dirty="0" smtClean="0"/>
              <a:t>4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有責任，去配合所擬具的治療計畫與如時赴診，一旦病患與醫師</a:t>
            </a:r>
            <a:r>
              <a:rPr lang="zh-TW" altLang="en-US" dirty="0" smtClean="0"/>
              <a:t>同意</a:t>
            </a:r>
            <a:r>
              <a:rPr lang="zh-TW" altLang="en-US" dirty="0"/>
              <a:t>該醫療的目的與治療計畫。</a:t>
            </a:r>
          </a:p>
          <a:p>
            <a:r>
              <a:rPr lang="zh-TW" altLang="en-US" dirty="0"/>
              <a:t> </a:t>
            </a:r>
            <a:r>
              <a:rPr lang="en-US" altLang="zh-TW" dirty="0" smtClean="0"/>
              <a:t>5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一般有責任，去履行其醫療的負擔，否則要跟醫師商討其財務</a:t>
            </a:r>
            <a:r>
              <a:rPr lang="zh-TW" altLang="en-US" dirty="0" smtClean="0"/>
              <a:t>困難狀況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1183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應該和他的醫師討論臨終的決定，並且讓人知道他的遺願。</a:t>
            </a:r>
          </a:p>
          <a:p>
            <a:r>
              <a:rPr lang="en-US" altLang="zh-TW" dirty="0" smtClean="0"/>
              <a:t>7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應該承諾，透過有益健康的行為來維持健康。</a:t>
            </a:r>
          </a:p>
          <a:p>
            <a:r>
              <a:rPr lang="en-US" altLang="zh-TW" dirty="0" smtClean="0"/>
              <a:t>8</a:t>
            </a:r>
            <a:r>
              <a:rPr lang="en-US" altLang="zh-TW" dirty="0"/>
              <a:t>. </a:t>
            </a:r>
            <a:r>
              <a:rPr lang="zh-TW" altLang="en-US" dirty="0" smtClean="0"/>
              <a:t>病患</a:t>
            </a:r>
            <a:r>
              <a:rPr lang="zh-TW" altLang="en-US" dirty="0"/>
              <a:t>也應該有積極的興趣，去瞭解其行為對別人的影響，並戒除毫無</a:t>
            </a:r>
            <a:r>
              <a:rPr lang="zh-TW" altLang="en-US" dirty="0" smtClean="0"/>
              <a:t>道理</a:t>
            </a:r>
            <a:r>
              <a:rPr lang="zh-TW" altLang="en-US" dirty="0"/>
              <a:t>會引致他人健康於危險的行為。</a:t>
            </a:r>
          </a:p>
          <a:p>
            <a:r>
              <a:rPr lang="en-US" altLang="zh-TW" dirty="0" smtClean="0"/>
              <a:t>9</a:t>
            </a:r>
            <a:r>
              <a:rPr lang="en-US" altLang="zh-TW" dirty="0"/>
              <a:t>. </a:t>
            </a:r>
            <a:r>
              <a:rPr lang="zh-TW" altLang="en-US" dirty="0" smtClean="0"/>
              <a:t>參與</a:t>
            </a:r>
            <a:r>
              <a:rPr lang="zh-TW" altLang="en-US" dirty="0"/>
              <a:t>醫學教育，可使病患與醫療體系，彼此獲益。</a:t>
            </a:r>
          </a:p>
          <a:p>
            <a:r>
              <a:rPr lang="en-US" altLang="zh-TW" dirty="0"/>
              <a:t>10. </a:t>
            </a:r>
            <a:r>
              <a:rPr lang="zh-TW" altLang="en-US" dirty="0" smtClean="0"/>
              <a:t>病患</a:t>
            </a:r>
            <a:r>
              <a:rPr lang="zh-TW" altLang="en-US" dirty="0"/>
              <a:t>應該和其醫生討論器官捐贈，若有此意願，則促使供應可行。</a:t>
            </a:r>
          </a:p>
          <a:p>
            <a:r>
              <a:rPr lang="en-US" altLang="zh-TW" dirty="0"/>
              <a:t>11. </a:t>
            </a:r>
            <a:r>
              <a:rPr lang="zh-TW" altLang="en-US" dirty="0" smtClean="0"/>
              <a:t>病患</a:t>
            </a:r>
            <a:r>
              <a:rPr lang="zh-TW" altLang="en-US" dirty="0"/>
              <a:t>不應該行使或參與健保詐欺，而且應該向醫療機關、證照委員會</a:t>
            </a:r>
            <a:r>
              <a:rPr lang="zh-TW" altLang="en-US" dirty="0" smtClean="0"/>
              <a:t>或執法</a:t>
            </a:r>
            <a:r>
              <a:rPr lang="zh-TW" altLang="en-US" dirty="0"/>
              <a:t>機構，舉報醫師或其他提供者，不法或不倫理的行徑。</a:t>
            </a:r>
          </a:p>
        </p:txBody>
      </p:sp>
    </p:spTree>
    <p:extLst>
      <p:ext uri="{BB962C8B-B14F-4D97-AF65-F5344CB8AC3E}">
        <p14:creationId xmlns:p14="http://schemas.microsoft.com/office/powerpoint/2010/main" val="3375761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本章重點回顧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　　主要</a:t>
            </a:r>
            <a:r>
              <a:rPr lang="zh-TW" altLang="en-US" dirty="0"/>
              <a:t>認知，許多麻煩，往往是來自專業的倫理問題，而不只是技術問題。</a:t>
            </a:r>
          </a:p>
          <a:p>
            <a:r>
              <a:rPr lang="en-US" altLang="zh-TW" dirty="0"/>
              <a:t>3.1  </a:t>
            </a:r>
            <a:r>
              <a:rPr lang="zh-TW" altLang="en-US" dirty="0"/>
              <a:t>教育的缺環 ─ 專業倫理：認知：專業倫理教育，是現行教育最大的</a:t>
            </a:r>
            <a:r>
              <a:rPr lang="zh-TW" altLang="en-US" dirty="0" smtClean="0"/>
              <a:t>缺環</a:t>
            </a:r>
            <a:r>
              <a:rPr lang="zh-TW" altLang="en-US" dirty="0"/>
              <a:t>，完全的教育，缺它不可；而補強之道，有三重：一是透過在學的專業</a:t>
            </a:r>
            <a:r>
              <a:rPr lang="zh-TW" altLang="en-US" dirty="0" smtClean="0"/>
              <a:t>倫理</a:t>
            </a:r>
            <a:r>
              <a:rPr lang="zh-TW" altLang="en-US" dirty="0"/>
              <a:t>教育，二是透過融入式的專業倫理教學，三是實施在職的專業倫理教育。</a:t>
            </a:r>
          </a:p>
          <a:p>
            <a:r>
              <a:rPr lang="en-US" altLang="zh-TW" dirty="0"/>
              <a:t>3.2  </a:t>
            </a:r>
            <a:r>
              <a:rPr lang="zh-TW" altLang="en-US" dirty="0"/>
              <a:t>我們需要專業倫理通識教育：認知：「好的醫生，也需要肯配合的病人！</a:t>
            </a:r>
            <a:r>
              <a:rPr lang="zh-TW" altLang="en-US" dirty="0" smtClean="0"/>
              <a:t>」專業</a:t>
            </a:r>
            <a:r>
              <a:rPr lang="zh-TW" altLang="en-US" dirty="0"/>
              <a:t>與非專業人員之間，是需要良性的互動，專業倫理通識教育，便有這</a:t>
            </a:r>
            <a:r>
              <a:rPr lang="zh-TW" altLang="en-US" dirty="0" smtClean="0"/>
              <a:t>項搭橋</a:t>
            </a:r>
            <a:r>
              <a:rPr lang="zh-TW" altLang="en-US" dirty="0"/>
              <a:t>功能；當我們知道專家是否遵守倫理、瞭解專家的職責權限、和身為</a:t>
            </a:r>
            <a:r>
              <a:rPr lang="zh-TW" altLang="en-US" dirty="0" smtClean="0"/>
              <a:t>消費者</a:t>
            </a:r>
            <a:r>
              <a:rPr lang="zh-TW" altLang="en-US" dirty="0"/>
              <a:t>的權利，專業與非專業人員，便可處在一個較為對等的地位。</a:t>
            </a:r>
          </a:p>
        </p:txBody>
      </p:sp>
    </p:spTree>
    <p:extLst>
      <p:ext uri="{BB962C8B-B14F-4D97-AF65-F5344CB8AC3E}">
        <p14:creationId xmlns:p14="http://schemas.microsoft.com/office/powerpoint/2010/main" val="3838738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章</a:t>
            </a:r>
            <a:r>
              <a:rPr lang="zh-TW" altLang="en-US" dirty="0"/>
              <a:t>末個案－世界名醫必德門　涉入爭議遭調查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約</a:t>
            </a:r>
            <a:r>
              <a:rPr lang="zh-TW" altLang="en-US" dirty="0"/>
              <a:t>瑟夫必德</a:t>
            </a:r>
            <a:r>
              <a:rPr lang="zh-TW" altLang="en-US" dirty="0" smtClean="0"/>
              <a:t>門 </a:t>
            </a:r>
            <a:r>
              <a:rPr lang="en-US" altLang="zh-TW" dirty="0" smtClean="0"/>
              <a:t>(Joseph </a:t>
            </a:r>
            <a:r>
              <a:rPr lang="en-US" altLang="zh-TW" dirty="0" err="1" smtClean="0"/>
              <a:t>Biederman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世界最著名哈佛兒童精神科醫師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1994 </a:t>
            </a:r>
            <a:r>
              <a:rPr lang="zh-TW" altLang="en-US" dirty="0"/>
              <a:t>至 </a:t>
            </a:r>
            <a:r>
              <a:rPr lang="en-US" altLang="zh-TW" dirty="0"/>
              <a:t>2003 </a:t>
            </a:r>
            <a:r>
              <a:rPr lang="zh-TW" altLang="en-US" dirty="0"/>
              <a:t>年間，他的研究助燃了一個具有爭議性、</a:t>
            </a:r>
            <a:r>
              <a:rPr lang="en-US" altLang="zh-TW" dirty="0"/>
              <a:t>40 </a:t>
            </a:r>
            <a:r>
              <a:rPr lang="zh-TW" altLang="en-US" dirty="0"/>
              <a:t>倍增長的小兒躁鬱症</a:t>
            </a:r>
            <a:r>
              <a:rPr lang="zh-TW" altLang="en-US" dirty="0" smtClean="0"/>
              <a:t>診斷</a:t>
            </a:r>
            <a:r>
              <a:rPr lang="zh-TW" altLang="en-US" dirty="0"/>
              <a:t>；他鼓吹給即使是很小的小孩，做</a:t>
            </a:r>
            <a:r>
              <a:rPr lang="zh-TW" altLang="en-US" dirty="0" smtClean="0"/>
              <a:t>躁鬱症 </a:t>
            </a:r>
            <a:r>
              <a:rPr lang="en-US" altLang="zh-TW" dirty="0" smtClean="0"/>
              <a:t>(bipolar disorder) </a:t>
            </a:r>
            <a:r>
              <a:rPr lang="zh-TW" altLang="en-US" dirty="0" smtClean="0"/>
              <a:t>診斷</a:t>
            </a:r>
            <a:r>
              <a:rPr lang="zh-TW" altLang="en-US" dirty="0"/>
              <a:t>，以及</a:t>
            </a:r>
            <a:r>
              <a:rPr lang="zh-TW" altLang="en-US" dirty="0" smtClean="0"/>
              <a:t>使用抗</a:t>
            </a:r>
            <a:r>
              <a:rPr lang="zh-TW" altLang="en-US" dirty="0"/>
              <a:t>精神病藥物，來治療這項疾病，而此藥的藥性很強；更引人爭議的是，他的</a:t>
            </a:r>
            <a:r>
              <a:rPr lang="zh-TW" altLang="en-US" dirty="0" smtClean="0"/>
              <a:t>許多</a:t>
            </a:r>
            <a:r>
              <a:rPr lang="zh-TW" altLang="en-US" dirty="0"/>
              <a:t>研究，乃由相關藥物製造廠所支付，而他個人又是這家藥廠的顧問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涉及兩項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爭議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約</a:t>
            </a:r>
            <a:r>
              <a:rPr lang="zh-TW" altLang="en-US" dirty="0"/>
              <a:t>瑟夫必德門涉及兩項爭議，一是，醫學上的利益衝突；一是，在兒童</a:t>
            </a:r>
            <a:r>
              <a:rPr lang="zh-TW" altLang="en-US" dirty="0" smtClean="0"/>
              <a:t>身上使用</a:t>
            </a:r>
            <a:r>
              <a:rPr lang="zh-TW" altLang="en-US" dirty="0"/>
              <a:t>抗精神病藥物 </a:t>
            </a:r>
            <a:r>
              <a:rPr lang="en-US" altLang="zh-TW" dirty="0" err="1" smtClean="0"/>
              <a:t>Risperidone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利</a:t>
            </a:r>
            <a:r>
              <a:rPr lang="zh-TW" altLang="en-US" dirty="0"/>
              <a:t>螺環酮；利培</a:t>
            </a:r>
            <a:r>
              <a:rPr lang="zh-TW" altLang="en-US" dirty="0" smtClean="0"/>
              <a:t>酮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371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參議員進入調查</a:t>
            </a:r>
          </a:p>
          <a:p>
            <a:pPr marL="0" indent="0">
              <a:buNone/>
            </a:pPr>
            <a:r>
              <a:rPr lang="zh-TW" altLang="en-US" dirty="0" smtClean="0"/>
              <a:t>　　美</a:t>
            </a:r>
            <a:r>
              <a:rPr lang="zh-TW" altLang="en-US" dirty="0"/>
              <a:t>共和黨聯邦參議員葛拉斯</a:t>
            </a:r>
            <a:r>
              <a:rPr lang="zh-TW" altLang="en-US" dirty="0" smtClean="0"/>
              <a:t>利 </a:t>
            </a:r>
            <a:r>
              <a:rPr lang="en-US" altLang="zh-TW" dirty="0" smtClean="0"/>
              <a:t>(Charles </a:t>
            </a:r>
            <a:r>
              <a:rPr lang="en-US" altLang="zh-TW" dirty="0"/>
              <a:t>E. </a:t>
            </a:r>
            <a:r>
              <a:rPr lang="en-US" altLang="zh-TW" dirty="0" smtClean="0"/>
              <a:t>Grassley)</a:t>
            </a:r>
            <a:r>
              <a:rPr lang="zh-TW" altLang="en-US" dirty="0" smtClean="0"/>
              <a:t>，</a:t>
            </a:r>
            <a:r>
              <a:rPr lang="zh-TW" altLang="en-US" dirty="0"/>
              <a:t>擴大調查約瑟夫</a:t>
            </a:r>
            <a:r>
              <a:rPr lang="zh-TW" altLang="en-US" dirty="0" smtClean="0"/>
              <a:t>必德</a:t>
            </a:r>
            <a:r>
              <a:rPr lang="zh-TW" altLang="en-US" dirty="0"/>
              <a:t>門，質疑其私下接受嬌生</a:t>
            </a:r>
            <a:r>
              <a:rPr lang="zh-TW" altLang="en-US" dirty="0" smtClean="0"/>
              <a:t>藥廠 </a:t>
            </a:r>
            <a:r>
              <a:rPr lang="en-US" altLang="zh-TW" dirty="0" smtClean="0"/>
              <a:t>(Johnson </a:t>
            </a:r>
            <a:r>
              <a:rPr lang="en-US" altLang="zh-TW" dirty="0"/>
              <a:t>&amp; </a:t>
            </a:r>
            <a:r>
              <a:rPr lang="en-US" altLang="zh-TW" dirty="0" smtClean="0"/>
              <a:t>Johnson) </a:t>
            </a:r>
            <a:r>
              <a:rPr lang="zh-TW" altLang="en-US" dirty="0" smtClean="0"/>
              <a:t>的</a:t>
            </a:r>
            <a:r>
              <a:rPr lang="zh-TW" altLang="en-US" dirty="0"/>
              <a:t>費用，在藥物研究</a:t>
            </a:r>
            <a:r>
              <a:rPr lang="zh-TW" altLang="en-US" dirty="0" smtClean="0"/>
              <a:t>開始前</a:t>
            </a:r>
            <a:r>
              <a:rPr lang="zh-TW" altLang="en-US" dirty="0"/>
              <a:t>，就保證實驗會有正面結果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涉嫌證據</a:t>
            </a:r>
          </a:p>
          <a:p>
            <a:pPr marL="0" indent="0">
              <a:buNone/>
            </a:pPr>
            <a:r>
              <a:rPr lang="zh-TW" altLang="en-US" dirty="0" smtClean="0"/>
              <a:t>　　「</a:t>
            </a:r>
            <a:r>
              <a:rPr lang="zh-TW" altLang="en-US" dirty="0"/>
              <a:t>一些安排好的兒童藥物研究，將會產生有利於公司的結果。」必德門</a:t>
            </a:r>
            <a:r>
              <a:rPr lang="zh-TW" altLang="en-US" dirty="0" smtClean="0"/>
              <a:t>醫師告訴</a:t>
            </a:r>
            <a:r>
              <a:rPr lang="zh-TW" altLang="en-US" dirty="0"/>
              <a:t>製藥巨頭嬌生公司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　　葛</a:t>
            </a:r>
            <a:r>
              <a:rPr lang="zh-TW" altLang="en-US" dirty="0"/>
              <a:t>拉斯利議員提出一篇研究報告，是必德門發表在學術期刊的一篇論文，</a:t>
            </a:r>
            <a:r>
              <a:rPr lang="zh-TW" altLang="en-US" dirty="0" smtClean="0"/>
              <a:t>結論</a:t>
            </a:r>
            <a:r>
              <a:rPr lang="zh-TW" altLang="en-US" dirty="0"/>
              <a:t>是：</a:t>
            </a:r>
            <a:r>
              <a:rPr lang="en-US" altLang="zh-TW" dirty="0" err="1"/>
              <a:t>Risperidone</a:t>
            </a:r>
            <a:r>
              <a:rPr lang="zh-TW" altLang="en-US" dirty="0"/>
              <a:t>，對 </a:t>
            </a:r>
            <a:r>
              <a:rPr lang="en-US" altLang="zh-TW" dirty="0"/>
              <a:t>29% </a:t>
            </a:r>
            <a:r>
              <a:rPr lang="zh-TW" altLang="en-US" dirty="0"/>
              <a:t>有 </a:t>
            </a:r>
            <a:r>
              <a:rPr lang="en-US" altLang="zh-TW" dirty="0"/>
              <a:t>ADHD </a:t>
            </a:r>
            <a:r>
              <a:rPr lang="zh-TW" altLang="en-US" dirty="0"/>
              <a:t>躁鬱症的小孩，可減輕 </a:t>
            </a:r>
            <a:r>
              <a:rPr lang="en-US" altLang="zh-TW" dirty="0"/>
              <a:t>30% </a:t>
            </a:r>
            <a:r>
              <a:rPr lang="zh-TW" altLang="en-US" dirty="0"/>
              <a:t>症狀；從該</a:t>
            </a:r>
            <a:r>
              <a:rPr lang="zh-TW" altLang="en-US" dirty="0" smtClean="0"/>
              <a:t>論文</a:t>
            </a:r>
            <a:r>
              <a:rPr lang="zh-TW" altLang="en-US" dirty="0"/>
              <a:t>的</a:t>
            </a:r>
            <a:r>
              <a:rPr lang="zh-TW" altLang="en-US" dirty="0" smtClean="0"/>
              <a:t>致謝</a:t>
            </a:r>
            <a:r>
              <a:rPr lang="en-US" altLang="zh-TW" dirty="0" smtClean="0"/>
              <a:t>(acknowledgement) </a:t>
            </a:r>
            <a:r>
              <a:rPr lang="zh-TW" altLang="en-US" dirty="0" smtClean="0"/>
              <a:t>可知</a:t>
            </a:r>
            <a:r>
              <a:rPr lang="zh-TW" altLang="en-US" dirty="0"/>
              <a:t>，該研究是嬌生藥廠資助。</a:t>
            </a:r>
          </a:p>
        </p:txBody>
      </p:sp>
    </p:spTree>
    <p:extLst>
      <p:ext uri="{BB962C8B-B14F-4D97-AF65-F5344CB8AC3E}">
        <p14:creationId xmlns:p14="http://schemas.microsoft.com/office/powerpoint/2010/main" val="2354512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必德門的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說法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必</a:t>
            </a:r>
            <a:r>
              <a:rPr lang="zh-TW" altLang="en-US" dirty="0"/>
              <a:t>德門表示，任何指控，暗示嬌生試圖介入他們的研究，是不正確的，</a:t>
            </a:r>
            <a:r>
              <a:rPr lang="zh-TW" altLang="en-US" dirty="0" smtClean="0"/>
              <a:t>事實上</a:t>
            </a:r>
            <a:r>
              <a:rPr lang="zh-TW" altLang="en-US" dirty="0"/>
              <a:t>，他有多次發表對嬌生藥廠負面的評論，他沒有該公司的股份，藥廠</a:t>
            </a:r>
            <a:r>
              <a:rPr lang="zh-TW" altLang="en-US" dirty="0" smtClean="0"/>
              <a:t>財務的</a:t>
            </a:r>
            <a:r>
              <a:rPr lang="zh-TW" altLang="en-US" dirty="0"/>
              <a:t>好壞，跟他沒有關係，他最關心的是小孩治療的結果，與孩子家人的痛苦</a:t>
            </a:r>
            <a:r>
              <a:rPr lang="zh-TW" altLang="en-US" dirty="0" smtClean="0"/>
              <a:t>煎熬</a:t>
            </a:r>
            <a:r>
              <a:rPr lang="zh-TW" altLang="en-US" dirty="0"/>
              <a:t>⋯⋯。</a:t>
            </a:r>
          </a:p>
        </p:txBody>
      </p:sp>
    </p:spTree>
    <p:extLst>
      <p:ext uri="{BB962C8B-B14F-4D97-AF65-F5344CB8AC3E}">
        <p14:creationId xmlns:p14="http://schemas.microsoft.com/office/powerpoint/2010/main" val="33501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召回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　　起初</a:t>
            </a:r>
            <a:r>
              <a:rPr lang="zh-TW" altLang="en-US" dirty="0"/>
              <a:t>，國家公路交通安全</a:t>
            </a:r>
            <a:r>
              <a:rPr lang="zh-TW" altLang="en-US" dirty="0" smtClean="0"/>
              <a:t>管理局 </a:t>
            </a:r>
            <a:r>
              <a:rPr lang="en-US" altLang="zh-TW" dirty="0" smtClean="0"/>
              <a:t>(NHTSA</a:t>
            </a:r>
            <a:r>
              <a:rPr lang="en-US" altLang="zh-TW" dirty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並不認為一些火災事故，就</a:t>
            </a:r>
            <a:r>
              <a:rPr lang="zh-TW" altLang="en-US" dirty="0" smtClean="0"/>
              <a:t>可以</a:t>
            </a:r>
            <a:r>
              <a:rPr lang="zh-TW" altLang="en-US" dirty="0"/>
              <a:t>作為要求召回的足夠證據；直到 </a:t>
            </a:r>
            <a:r>
              <a:rPr lang="en-US" altLang="zh-TW" dirty="0"/>
              <a:t>27 </a:t>
            </a:r>
            <a:r>
              <a:rPr lang="zh-TW" altLang="en-US" dirty="0"/>
              <a:t>人因平托火災而死亡，才在 </a:t>
            </a:r>
            <a:r>
              <a:rPr lang="en-US" altLang="zh-TW" dirty="0"/>
              <a:t>1974 </a:t>
            </a:r>
            <a:r>
              <a:rPr lang="zh-TW" altLang="en-US" dirty="0"/>
              <a:t>年裁定</a:t>
            </a:r>
            <a:r>
              <a:rPr lang="zh-TW" altLang="en-US" dirty="0" smtClean="0"/>
              <a:t>：平</a:t>
            </a:r>
            <a:r>
              <a:rPr lang="zh-TW" altLang="en-US" dirty="0"/>
              <a:t>托沒有「可召回」的問題，而必須召回改正。</a:t>
            </a:r>
          </a:p>
        </p:txBody>
      </p:sp>
    </p:spTree>
    <p:extLst>
      <p:ext uri="{BB962C8B-B14F-4D97-AF65-F5344CB8AC3E}">
        <p14:creationId xmlns:p14="http://schemas.microsoft.com/office/powerpoint/2010/main" val="82275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醫療人球事件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　</a:t>
            </a:r>
            <a:r>
              <a:rPr lang="en-US" altLang="zh-TW" dirty="0" smtClean="0"/>
              <a:t>2005 </a:t>
            </a:r>
            <a:r>
              <a:rPr lang="zh-TW" altLang="en-US" dirty="0"/>
              <a:t>年邱小妹醫療人球事件，雖然媒體曾經有過非常密集的報導與極其</a:t>
            </a:r>
            <a:r>
              <a:rPr lang="zh-TW" altLang="en-US" dirty="0" smtClean="0"/>
              <a:t>強烈</a:t>
            </a:r>
            <a:r>
              <a:rPr lang="zh-TW" altLang="en-US" dirty="0"/>
              <a:t>的抨擊，事實真相，還唯有靠證據說話；儘管法院最後的判決，也不一定</a:t>
            </a:r>
            <a:r>
              <a:rPr lang="zh-TW" altLang="en-US" dirty="0" smtClean="0"/>
              <a:t>代表就是</a:t>
            </a:r>
            <a:r>
              <a:rPr lang="zh-TW" altLang="en-US" dirty="0"/>
              <a:t>全面事實的反映，但總不是為了聳動報導而添油加醋；因此，在描述此</a:t>
            </a:r>
            <a:r>
              <a:rPr lang="zh-TW" altLang="en-US" dirty="0" smtClean="0"/>
              <a:t>個案的</a:t>
            </a:r>
            <a:r>
              <a:rPr lang="zh-TW" altLang="en-US" dirty="0"/>
              <a:t>時候，我們且採據</a:t>
            </a:r>
            <a:r>
              <a:rPr lang="en-US" altLang="zh-TW" dirty="0"/>
              <a:t>﹝</a:t>
            </a:r>
            <a:r>
              <a:rPr lang="zh-TW" altLang="en-US" dirty="0"/>
              <a:t>台北地方法院 </a:t>
            </a:r>
            <a:r>
              <a:rPr lang="en-US" altLang="zh-TW" dirty="0"/>
              <a:t>94 </a:t>
            </a:r>
            <a:r>
              <a:rPr lang="zh-TW" altLang="en-US" dirty="0"/>
              <a:t>年度醫訴字第 </a:t>
            </a:r>
            <a:r>
              <a:rPr lang="en-US" altLang="zh-TW" dirty="0"/>
              <a:t>5 </a:t>
            </a:r>
            <a:r>
              <a:rPr lang="zh-TW" altLang="en-US" dirty="0"/>
              <a:t>號判決</a:t>
            </a:r>
            <a:r>
              <a:rPr lang="en-US" altLang="zh-TW" dirty="0"/>
              <a:t>﹞</a:t>
            </a:r>
            <a:r>
              <a:rPr lang="zh-TW" altLang="en-US" dirty="0"/>
              <a:t>、</a:t>
            </a:r>
            <a:r>
              <a:rPr lang="en-US" altLang="zh-TW" dirty="0"/>
              <a:t>﹝</a:t>
            </a:r>
            <a:r>
              <a:rPr lang="zh-TW" altLang="en-US" dirty="0"/>
              <a:t>臺灣</a:t>
            </a:r>
            <a:r>
              <a:rPr lang="zh-TW" altLang="en-US" dirty="0" smtClean="0"/>
              <a:t>高等法院 </a:t>
            </a:r>
            <a:r>
              <a:rPr lang="en-US" altLang="zh-TW" dirty="0"/>
              <a:t>94 </a:t>
            </a:r>
            <a:r>
              <a:rPr lang="zh-TW" altLang="en-US" dirty="0"/>
              <a:t>年度上訴字第 </a:t>
            </a:r>
            <a:r>
              <a:rPr lang="en-US" altLang="zh-TW" dirty="0"/>
              <a:t>2398 </a:t>
            </a:r>
            <a:r>
              <a:rPr lang="zh-TW" altLang="en-US" dirty="0"/>
              <a:t>號判決</a:t>
            </a:r>
            <a:r>
              <a:rPr lang="en-US" altLang="zh-TW" dirty="0"/>
              <a:t>﹞</a:t>
            </a:r>
            <a:r>
              <a:rPr lang="zh-TW" altLang="en-US" dirty="0"/>
              <a:t>相關判決結果：</a:t>
            </a:r>
          </a:p>
        </p:txBody>
      </p:sp>
    </p:spTree>
    <p:extLst>
      <p:ext uri="{BB962C8B-B14F-4D97-AF65-F5344CB8AC3E}">
        <p14:creationId xmlns:p14="http://schemas.microsoft.com/office/powerpoint/2010/main" val="25667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事起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altLang="zh-TW" dirty="0">
                <a:solidFill>
                  <a:srgbClr val="292929"/>
                </a:solidFill>
              </a:rPr>
              <a:t>2005 </a:t>
            </a:r>
            <a:r>
              <a:rPr lang="zh-TW" altLang="en-US" dirty="0">
                <a:solidFill>
                  <a:srgbClr val="292929"/>
                </a:solidFill>
              </a:rPr>
              <a:t>年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月 </a:t>
            </a:r>
            <a:r>
              <a:rPr lang="en-US" altLang="zh-TW" dirty="0">
                <a:solidFill>
                  <a:srgbClr val="292929"/>
                </a:solidFill>
              </a:rPr>
              <a:t>9 </a:t>
            </a:r>
            <a:r>
              <a:rPr lang="zh-TW" altLang="en-US" dirty="0">
                <a:solidFill>
                  <a:srgbClr val="292929"/>
                </a:solidFill>
              </a:rPr>
              <a:t>日，下午 </a:t>
            </a:r>
            <a:r>
              <a:rPr lang="en-US" altLang="zh-TW" dirty="0">
                <a:solidFill>
                  <a:srgbClr val="292929"/>
                </a:solidFill>
              </a:rPr>
              <a:t>6 </a:t>
            </a:r>
            <a:r>
              <a:rPr lang="zh-TW" altLang="en-US" dirty="0">
                <a:solidFill>
                  <a:srgbClr val="292929"/>
                </a:solidFill>
              </a:rPr>
              <a:t>點許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邱</a:t>
            </a:r>
            <a:r>
              <a:rPr lang="zh-TW" altLang="en-US" dirty="0"/>
              <a:t>○仁帶著 </a:t>
            </a:r>
            <a:r>
              <a:rPr lang="en-US" altLang="zh-TW" dirty="0"/>
              <a:t>4 </a:t>
            </a:r>
            <a:r>
              <a:rPr lang="zh-TW" altLang="en-US" dirty="0"/>
              <a:t>歲的女兒，找朋友喝酒。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altLang="zh-TW" dirty="0">
                <a:solidFill>
                  <a:srgbClr val="292929"/>
                </a:solidFill>
              </a:rPr>
              <a:t>2005 </a:t>
            </a:r>
            <a:r>
              <a:rPr lang="zh-TW" altLang="en-US" dirty="0">
                <a:solidFill>
                  <a:srgbClr val="292929"/>
                </a:solidFill>
              </a:rPr>
              <a:t>年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月 </a:t>
            </a:r>
            <a:r>
              <a:rPr lang="en-US" altLang="zh-TW" dirty="0">
                <a:solidFill>
                  <a:srgbClr val="292929"/>
                </a:solidFill>
              </a:rPr>
              <a:t>9 </a:t>
            </a:r>
            <a:r>
              <a:rPr lang="zh-TW" altLang="en-US" dirty="0">
                <a:solidFill>
                  <a:srgbClr val="292929"/>
                </a:solidFill>
              </a:rPr>
              <a:t>日，晚上 </a:t>
            </a:r>
            <a:r>
              <a:rPr lang="en-US" altLang="zh-TW" dirty="0">
                <a:solidFill>
                  <a:srgbClr val="292929"/>
                </a:solidFill>
              </a:rPr>
              <a:t>10 </a:t>
            </a:r>
            <a:r>
              <a:rPr lang="zh-TW" altLang="en-US" dirty="0">
                <a:solidFill>
                  <a:srgbClr val="292929"/>
                </a:solidFill>
              </a:rPr>
              <a:t>點許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zh-TW" altLang="en-US" dirty="0" smtClean="0"/>
              <a:t>　　邱</a:t>
            </a:r>
            <a:r>
              <a:rPr lang="zh-TW" altLang="en-US" dirty="0"/>
              <a:t>與朋友喝到晚上 </a:t>
            </a:r>
            <a:r>
              <a:rPr lang="en-US" altLang="zh-TW" dirty="0"/>
              <a:t>10 </a:t>
            </a:r>
            <a:r>
              <a:rPr lang="zh-TW" altLang="en-US" dirty="0"/>
              <a:t>點，之後，帶女兒搭公車到國父紀念館，應女兒</a:t>
            </a:r>
            <a:r>
              <a:rPr lang="zh-TW" altLang="en-US" dirty="0" smtClean="0"/>
              <a:t>要求</a:t>
            </a:r>
            <a:r>
              <a:rPr lang="zh-TW" altLang="en-US" dirty="0"/>
              <a:t>，到國父紀念館對面的麥當勞玩、吃薯條，直到晚上 </a:t>
            </a:r>
            <a:r>
              <a:rPr lang="en-US" altLang="zh-TW" dirty="0"/>
              <a:t>11 </a:t>
            </a:r>
            <a:r>
              <a:rPr lang="zh-TW" altLang="en-US" dirty="0"/>
              <a:t>點，邱父在附近的</a:t>
            </a:r>
            <a:r>
              <a:rPr lang="zh-TW" altLang="en-US" dirty="0" smtClean="0"/>
              <a:t>便利</a:t>
            </a:r>
            <a:r>
              <a:rPr lang="zh-TW" altLang="en-US" dirty="0"/>
              <a:t>商店，再度與人喝酒聊天，此時女兒已有睡意，邱抱著女兒一邊繼續喝酒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05000"/>
              </a:lnSpc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施暴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altLang="zh-TW" dirty="0">
                <a:solidFill>
                  <a:srgbClr val="292929"/>
                </a:solidFill>
              </a:rPr>
              <a:t>2005 </a:t>
            </a:r>
            <a:r>
              <a:rPr lang="zh-TW" altLang="en-US" dirty="0">
                <a:solidFill>
                  <a:srgbClr val="292929"/>
                </a:solidFill>
              </a:rPr>
              <a:t>年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月 </a:t>
            </a:r>
            <a:r>
              <a:rPr lang="en-US" altLang="zh-TW" dirty="0">
                <a:solidFill>
                  <a:srgbClr val="292929"/>
                </a:solidFill>
              </a:rPr>
              <a:t>10 </a:t>
            </a:r>
            <a:r>
              <a:rPr lang="zh-TW" altLang="en-US" dirty="0">
                <a:solidFill>
                  <a:srgbClr val="292929"/>
                </a:solidFill>
              </a:rPr>
              <a:t>日，凌晨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點 </a:t>
            </a:r>
            <a:r>
              <a:rPr lang="en-US" altLang="zh-TW" dirty="0">
                <a:solidFill>
                  <a:srgbClr val="292929"/>
                </a:solidFill>
              </a:rPr>
              <a:t>20 </a:t>
            </a:r>
            <a:r>
              <a:rPr lang="zh-TW" altLang="en-US" dirty="0">
                <a:solidFill>
                  <a:srgbClr val="292929"/>
                </a:solidFill>
              </a:rPr>
              <a:t>分許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zh-TW" altLang="en-US" dirty="0" smtClean="0"/>
              <a:t>　　邱</a:t>
            </a:r>
            <a:r>
              <a:rPr lang="zh-TW" altLang="en-US" dirty="0"/>
              <a:t>喝完酒打算離去，因手痠放下女兒，叫她自己走路，但女兒因睡意正濃</a:t>
            </a:r>
            <a:r>
              <a:rPr lang="zh-TW" altLang="en-US" dirty="0" smtClean="0"/>
              <a:t>哭鬧</a:t>
            </a:r>
            <a:r>
              <a:rPr lang="zh-TW" altLang="en-US" dirty="0"/>
              <a:t>，邱便甩女兒耳光，女兒痛醒欲做閃躲，被邱父抓住頭髮毆擊，店員聽到</a:t>
            </a:r>
            <a:r>
              <a:rPr lang="zh-TW" altLang="en-US" dirty="0" smtClean="0"/>
              <a:t>玻璃撞擊</a:t>
            </a:r>
            <a:r>
              <a:rPr lang="zh-TW" altLang="en-US" dirty="0"/>
              <a:t>聲，出來查看，發現事態不妙，報警處理。</a:t>
            </a:r>
          </a:p>
        </p:txBody>
      </p:sp>
    </p:spTree>
    <p:extLst>
      <p:ext uri="{BB962C8B-B14F-4D97-AF65-F5344CB8AC3E}">
        <p14:creationId xmlns:p14="http://schemas.microsoft.com/office/powerpoint/2010/main" val="2526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報警之後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點 </a:t>
            </a:r>
            <a:r>
              <a:rPr lang="en-US" altLang="zh-TW" dirty="0">
                <a:solidFill>
                  <a:srgbClr val="292929"/>
                </a:solidFill>
              </a:rPr>
              <a:t>35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15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大安</a:t>
            </a:r>
            <a:r>
              <a:rPr lang="zh-TW" altLang="en-US" dirty="0"/>
              <a:t>分局兩位員警，在接獲勤務中心通報後，於 </a:t>
            </a:r>
            <a:r>
              <a:rPr lang="en-US" altLang="zh-TW" dirty="0"/>
              <a:t>1 </a:t>
            </a:r>
            <a:r>
              <a:rPr lang="zh-TW" altLang="en-US" dirty="0"/>
              <a:t>點 </a:t>
            </a:r>
            <a:r>
              <a:rPr lang="en-US" altLang="zh-TW" dirty="0"/>
              <a:t>35 </a:t>
            </a:r>
            <a:r>
              <a:rPr lang="zh-TW" altLang="en-US" dirty="0"/>
              <a:t>分抵達現場，</a:t>
            </a:r>
            <a:r>
              <a:rPr lang="zh-TW" altLang="en-US" dirty="0" smtClean="0"/>
              <a:t>發現邱小妹</a:t>
            </a:r>
            <a:r>
              <a:rPr lang="zh-TW" altLang="en-US" dirty="0"/>
              <a:t>對搖喊並無反映，隨即呼叫救護車，員警因考慮此為家暴案件，且邱父</a:t>
            </a:r>
            <a:r>
              <a:rPr lang="zh-TW" altLang="en-US" dirty="0" smtClean="0"/>
              <a:t>酒後</a:t>
            </a:r>
            <a:r>
              <a:rPr lang="zh-TW" altLang="en-US" dirty="0"/>
              <a:t>大鬧，不願配合調查，無法查知邱小妹之身分，遂將邱小妹送往仁愛醫院，</a:t>
            </a:r>
            <a:r>
              <a:rPr lang="zh-TW" altLang="en-US" dirty="0" smtClean="0"/>
              <a:t>而未</a:t>
            </a:r>
            <a:r>
              <a:rPr lang="zh-TW" altLang="en-US" dirty="0"/>
              <a:t>送往距離最近之國泰綜合醫院。</a:t>
            </a:r>
          </a:p>
        </p:txBody>
      </p:sp>
    </p:spTree>
    <p:extLst>
      <p:ext uri="{BB962C8B-B14F-4D97-AF65-F5344CB8AC3E}">
        <p14:creationId xmlns:p14="http://schemas.microsoft.com/office/powerpoint/2010/main" val="1443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83568" y="1052736"/>
            <a:ext cx="7920880" cy="1512174"/>
            <a:chOff x="683568" y="3356986"/>
            <a:chExt cx="7920880" cy="1512174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gray">
            <a:xfrm>
              <a:off x="683568" y="3635499"/>
              <a:ext cx="7920880" cy="1233661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zh-TW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>
              <a:off x="683568" y="3356986"/>
              <a:ext cx="7920880" cy="504062"/>
            </a:xfrm>
            <a:prstGeom prst="rect">
              <a:avLst/>
            </a:prstGeom>
            <a:solidFill>
              <a:srgbClr val="E0AD12"/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ko-KR" altLang="en-US" sz="2400" b="1" dirty="0">
                <a:solidFill>
                  <a:srgbClr val="000000"/>
                </a:solidFill>
                <a:latin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83568" y="335698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問題</a:t>
              </a:r>
              <a:endParaRPr kumimoji="0" lang="ko-KR" altLang="en-US" sz="2400" b="1" dirty="0" smtClean="0">
                <a:solidFill>
                  <a:srgbClr val="000000"/>
                </a:solidFill>
                <a:latin typeface="標楷體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84000" y="3868195"/>
              <a:ext cx="7879080" cy="9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請問：在此狀況下，捨近求遠送醫，是否為標準作業</a:t>
              </a:r>
              <a:r>
                <a:rPr lang="zh-TW" altLang="en-US" sz="2400" b="1" dirty="0" smtClean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程序</a:t>
              </a:r>
              <a:endParaRPr lang="en-US" altLang="zh-TW" sz="24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　</a:t>
              </a:r>
              <a:r>
                <a:rPr lang="zh-TW" altLang="en-US" sz="2400" b="1" dirty="0" smtClean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　　？</a:t>
              </a:r>
              <a:endParaRPr lang="zh-TW" altLang="en-US" sz="2400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送醫之後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1 </a:t>
            </a:r>
            <a:r>
              <a:rPr lang="zh-TW" altLang="en-US" dirty="0">
                <a:solidFill>
                  <a:srgbClr val="292929"/>
                </a:solidFill>
              </a:rPr>
              <a:t>點 </a:t>
            </a:r>
            <a:r>
              <a:rPr lang="en-US" altLang="zh-TW" dirty="0">
                <a:solidFill>
                  <a:srgbClr val="292929"/>
                </a:solidFill>
              </a:rPr>
              <a:t>55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35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救護車</a:t>
            </a:r>
            <a:r>
              <a:rPr lang="zh-TW" altLang="en-US" dirty="0"/>
              <a:t>將邱小妹送抵仁愛醫院急診室，值班護士判斷為第一級應優先處理</a:t>
            </a:r>
            <a:r>
              <a:rPr lang="zh-TW" altLang="en-US" dirty="0" smtClean="0"/>
              <a:t>之病患</a:t>
            </a:r>
            <a:r>
              <a:rPr lang="zh-TW" altLang="en-US" dirty="0"/>
              <a:t>，急診科醫師判斷邱小妹受有腦傷，昏迷指數為 </a:t>
            </a:r>
            <a:r>
              <a:rPr lang="en-US" altLang="zh-TW" dirty="0"/>
              <a:t>7 </a:t>
            </a:r>
            <a:r>
              <a:rPr lang="zh-TW" altLang="en-US" dirty="0" smtClean="0"/>
              <a:t>分 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</a:t>
            </a:r>
            <a:r>
              <a:rPr lang="zh-TW" altLang="en-US" dirty="0"/>
              <a:t>常人 </a:t>
            </a:r>
            <a:r>
              <a:rPr lang="en-US" altLang="zh-TW" dirty="0"/>
              <a:t>15</a:t>
            </a:r>
            <a:r>
              <a:rPr lang="zh-TW" altLang="en-US" dirty="0"/>
              <a:t>，最</a:t>
            </a:r>
            <a:r>
              <a:rPr lang="zh-TW" altLang="en-US" dirty="0" smtClean="0"/>
              <a:t>嚴重為 </a:t>
            </a:r>
            <a:r>
              <a:rPr lang="en-US" altLang="zh-TW" dirty="0"/>
              <a:t>3 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隨即施行高級外傷救命術；待邱小妹生命跡象穩定，即安排電腦</a:t>
            </a:r>
            <a:r>
              <a:rPr lang="zh-TW" altLang="en-US" dirty="0" smtClean="0"/>
              <a:t>斷層掃描。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要求會診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292929"/>
                </a:solidFill>
              </a:rPr>
              <a:t>凌晨 </a:t>
            </a:r>
            <a:r>
              <a:rPr lang="en-US" altLang="zh-TW" dirty="0">
                <a:solidFill>
                  <a:srgbClr val="292929"/>
                </a:solidFill>
              </a:rPr>
              <a:t>2 </a:t>
            </a:r>
            <a:r>
              <a:rPr lang="zh-TW" altLang="en-US" dirty="0">
                <a:solidFill>
                  <a:srgbClr val="292929"/>
                </a:solidFill>
              </a:rPr>
              <a:t>時 </a:t>
            </a:r>
            <a:r>
              <a:rPr lang="en-US" altLang="zh-TW" dirty="0">
                <a:solidFill>
                  <a:srgbClr val="292929"/>
                </a:solidFill>
              </a:rPr>
              <a:t>05 </a:t>
            </a:r>
            <a:r>
              <a:rPr lang="zh-TW" altLang="en-US" dirty="0">
                <a:solidFill>
                  <a:srgbClr val="292929"/>
                </a:solidFill>
              </a:rPr>
              <a:t>分 ─ 受傷後 </a:t>
            </a:r>
            <a:r>
              <a:rPr lang="en-US" altLang="zh-TW" dirty="0">
                <a:solidFill>
                  <a:srgbClr val="292929"/>
                </a:solidFill>
              </a:rPr>
              <a:t>45 </a:t>
            </a:r>
            <a:r>
              <a:rPr lang="zh-TW" altLang="en-US" dirty="0">
                <a:solidFill>
                  <a:srgbClr val="292929"/>
                </a:solidFill>
              </a:rPr>
              <a:t>分鐘</a:t>
            </a:r>
          </a:p>
          <a:p>
            <a:pPr marL="0" indent="0">
              <a:buNone/>
            </a:pPr>
            <a:r>
              <a:rPr lang="zh-TW" altLang="en-US" dirty="0" smtClean="0"/>
              <a:t>　　聯繫</a:t>
            </a:r>
            <a:r>
              <a:rPr lang="zh-TW" altLang="en-US" dirty="0"/>
              <a:t>神經外科值 </a:t>
            </a:r>
            <a:r>
              <a:rPr lang="en-US" altLang="zh-TW" dirty="0"/>
              <a:t>ON CALL </a:t>
            </a:r>
            <a:r>
              <a:rPr lang="zh-TW" altLang="en-US" dirty="0"/>
              <a:t>班的林○○醫師，要求會診。</a:t>
            </a:r>
          </a:p>
          <a:p>
            <a:pPr marL="0" indent="0">
              <a:buNone/>
            </a:pPr>
            <a:r>
              <a:rPr lang="zh-TW" altLang="en-US" dirty="0" smtClean="0"/>
              <a:t>　　林</a:t>
            </a:r>
            <a:r>
              <a:rPr lang="zh-TW" altLang="en-US" dirty="0"/>
              <a:t>醫師當時人在宿舍，急診科醫師電話上告知：「有 </a:t>
            </a:r>
            <a:r>
              <a:rPr lang="en-US" altLang="zh-TW" dirty="0"/>
              <a:t>4 </a:t>
            </a:r>
            <a:r>
              <a:rPr lang="zh-TW" altLang="en-US" dirty="0"/>
              <a:t>至 </a:t>
            </a:r>
            <a:r>
              <a:rPr lang="en-US" altLang="zh-TW" dirty="0"/>
              <a:t>5 </a:t>
            </a:r>
            <a:r>
              <a:rPr lang="zh-TW" altLang="en-US" dirty="0"/>
              <a:t>歲女童，家暴</a:t>
            </a:r>
            <a:r>
              <a:rPr lang="zh-TW" altLang="en-US" dirty="0" smtClean="0"/>
              <a:t>，懷疑</a:t>
            </a:r>
            <a:r>
              <a:rPr lang="zh-TW" altLang="en-US" dirty="0"/>
              <a:t>有顱內出血，需要會診，昏迷指數約 </a:t>
            </a:r>
            <a:r>
              <a:rPr lang="en-US" altLang="zh-TW" dirty="0"/>
              <a:t>6 </a:t>
            </a:r>
            <a:r>
              <a:rPr lang="zh-TW" altLang="en-US" dirty="0"/>
              <a:t>至 </a:t>
            </a:r>
            <a:r>
              <a:rPr lang="en-US" altLang="zh-TW" dirty="0"/>
              <a:t>7 </a:t>
            </a:r>
            <a:r>
              <a:rPr lang="zh-TW" altLang="en-US" dirty="0"/>
              <a:t>分」，林醫師基於當晚</a:t>
            </a:r>
            <a:r>
              <a:rPr lang="zh-TW" altLang="en-US" dirty="0" smtClean="0"/>
              <a:t>仁愛醫院尚</a:t>
            </a:r>
            <a:r>
              <a:rPr lang="zh-TW" altLang="en-US" dirty="0"/>
              <a:t>無多餘的外科加護病房，遂回覆急診科醫師：「先為女童插管」。</a:t>
            </a:r>
          </a:p>
        </p:txBody>
      </p:sp>
    </p:spTree>
    <p:extLst>
      <p:ext uri="{BB962C8B-B14F-4D97-AF65-F5344CB8AC3E}">
        <p14:creationId xmlns:p14="http://schemas.microsoft.com/office/powerpoint/2010/main" val="2493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寫生畫板</Template>
  <TotalTime>186</TotalTime>
  <Words>694</Words>
  <Application>Microsoft Office PowerPoint</Application>
  <PresentationFormat>如螢幕大小 (4:3)</PresentationFormat>
  <Paragraphs>171</Paragraphs>
  <Slides>38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Sketchbook</vt:lpstr>
      <vt:lpstr>我們需要專業倫理教育</vt:lpstr>
      <vt:lpstr>福特平托汽車 (Ford Pinto)</vt:lpstr>
      <vt:lpstr>PowerPoint 簡報</vt:lpstr>
      <vt:lpstr>PowerPoint 簡報</vt:lpstr>
      <vt:lpstr>醫療人球事件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3.1  教育的缺環 ─ 專業倫理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3.2  我們需要專業倫理通識教育</vt:lpstr>
      <vt:lpstr>例如：病患的責任</vt:lpstr>
      <vt:lpstr>PowerPoint 簡報</vt:lpstr>
      <vt:lpstr>本章重點回顧</vt:lpstr>
      <vt:lpstr>章末個案－世界名醫必德門　涉入爭議遭調查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你所不知道的專業倫理</dc:title>
  <dc:creator>Owner</dc:creator>
  <cp:lastModifiedBy>Owner</cp:lastModifiedBy>
  <cp:revision>27</cp:revision>
  <dcterms:created xsi:type="dcterms:W3CDTF">2014-05-21T08:52:11Z</dcterms:created>
  <dcterms:modified xsi:type="dcterms:W3CDTF">2014-05-23T02:05:21Z</dcterms:modified>
</cp:coreProperties>
</file>