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4" r:id="rId5"/>
    <p:sldId id="265" r:id="rId6"/>
    <p:sldId id="266" r:id="rId7"/>
    <p:sldId id="267" r:id="rId8"/>
    <p:sldId id="262" r:id="rId9"/>
    <p:sldId id="259" r:id="rId10"/>
    <p:sldId id="261" r:id="rId11"/>
    <p:sldId id="263" r:id="rId12"/>
    <p:sldId id="260" r:id="rId1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預設章節" id="{85752DD2-448F-49B0-8D2D-F0E00AA4BAD6}">
          <p14:sldIdLst>
            <p14:sldId id="256"/>
            <p14:sldId id="257"/>
            <p14:sldId id="258"/>
            <p14:sldId id="264"/>
            <p14:sldId id="265"/>
            <p14:sldId id="266"/>
            <p14:sldId id="267"/>
            <p14:sldId id="262"/>
            <p14:sldId id="259"/>
            <p14:sldId id="261"/>
            <p14:sldId id="263"/>
            <p14:sldId id="260"/>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15" autoAdjust="0"/>
  </p:normalViewPr>
  <p:slideViewPr>
    <p:cSldViewPr>
      <p:cViewPr varScale="1">
        <p:scale>
          <a:sx n="77" d="100"/>
          <a:sy n="77" d="100"/>
        </p:scale>
        <p:origin x="-1608"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2">
        <a:schemeClr val="bg2"/>
      </p:bgRef>
    </p:bg>
    <p:spTree>
      <p:nvGrpSpPr>
        <p:cNvPr id="1" name=""/>
        <p:cNvGrpSpPr/>
        <p:nvPr/>
      </p:nvGrpSpPr>
      <p:grpSpPr>
        <a:xfrm>
          <a:off x="0" y="0"/>
          <a:ext cx="0" cy="0"/>
          <a:chOff x="0" y="0"/>
          <a:chExt cx="0" cy="0"/>
        </a:xfrm>
      </p:grpSpPr>
      <p:sp>
        <p:nvSpPr>
          <p:cNvPr id="7" name="手繪多邊形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手繪多邊形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標題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zh-TW" altLang="en-US"/>
              <a:t>按一下以編輯母片標題樣式</a:t>
            </a:r>
            <a:endParaRPr kumimoji="0" lang="en-US"/>
          </a:p>
        </p:txBody>
      </p:sp>
      <p:sp>
        <p:nvSpPr>
          <p:cNvPr id="17" name="副標題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a:t>按一下以編輯母片副標題樣式</a:t>
            </a:r>
            <a:endParaRPr kumimoji="0" lang="en-US"/>
          </a:p>
        </p:txBody>
      </p:sp>
      <p:sp>
        <p:nvSpPr>
          <p:cNvPr id="30" name="日期版面配置區 29"/>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19" name="頁尾版面配置區 18"/>
          <p:cNvSpPr>
            <a:spLocks noGrp="1"/>
          </p:cNvSpPr>
          <p:nvPr>
            <p:ph type="ftr" sz="quarter" idx="11"/>
          </p:nvPr>
        </p:nvSpPr>
        <p:spPr/>
        <p:txBody>
          <a:bodyPr/>
          <a:lstStyle/>
          <a:p>
            <a:endParaRPr lang="zh-TW" altLang="en-US"/>
          </a:p>
        </p:txBody>
      </p:sp>
      <p:sp>
        <p:nvSpPr>
          <p:cNvPr id="27" name="投影片編號版面配置區 26"/>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lgn="l">
              <a:defRPr/>
            </a:lvl1pPr>
          </a:lstStyle>
          <a:p>
            <a:r>
              <a:rPr kumimoji="0" lang="zh-TW" altLang="en-US"/>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2">
        <a:schemeClr val="bg2"/>
      </p:bgRef>
    </p:bg>
    <p:spTree>
      <p:nvGrpSpPr>
        <p:cNvPr id="1" name=""/>
        <p:cNvGrpSpPr/>
        <p:nvPr/>
      </p:nvGrpSpPr>
      <p:grpSpPr>
        <a:xfrm>
          <a:off x="0" y="0"/>
          <a:ext cx="0" cy="0"/>
          <a:chOff x="0" y="0"/>
          <a:chExt cx="0" cy="0"/>
        </a:xfrm>
      </p:grpSpPr>
      <p:sp>
        <p:nvSpPr>
          <p:cNvPr id="7" name="手繪多邊形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手繪多邊形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標題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7467600" cy="1143000"/>
          </a:xfrm>
        </p:spPr>
        <p:txBody>
          <a:bodyPr/>
          <a:lstStyle/>
          <a:p>
            <a:r>
              <a:rPr kumimoji="0" lang="zh-TW" altLang="en-US"/>
              <a:t>按一下以編輯母片標題樣式</a:t>
            </a:r>
            <a:endParaRPr kumimoji="0" lang="en-US"/>
          </a:p>
        </p:txBody>
      </p:sp>
      <p:sp>
        <p:nvSpPr>
          <p:cNvPr id="3" name="內容版面配置區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內容版面配置區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a:t>按一下以編輯母片文字樣式</a:t>
            </a:r>
          </a:p>
        </p:txBody>
      </p:sp>
      <p:sp>
        <p:nvSpPr>
          <p:cNvPr id="4" name="文字版面配置區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a:t>按一下以編輯母片文字樣式</a:t>
            </a:r>
          </a:p>
        </p:txBody>
      </p:sp>
      <p:sp>
        <p:nvSpPr>
          <p:cNvPr id="5" name="內容版面配置區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6" name="內容版面配置區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7" name="日期版面配置區 6"/>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320"/>
            <a:ext cx="7470648" cy="1143000"/>
          </a:xfrm>
        </p:spPr>
        <p:txBody>
          <a:bodyPr anchor="ctr"/>
          <a:lstStyle>
            <a:lvl1pPr algn="l">
              <a:defRPr sz="4600"/>
            </a:lvl1pPr>
          </a:lstStyle>
          <a:p>
            <a:r>
              <a:rPr kumimoji="0" lang="zh-TW" altLang="en-US"/>
              <a:t>按一下以編輯母片標題樣式</a:t>
            </a:r>
            <a:endParaRPr kumimoji="0" lang="en-US"/>
          </a:p>
        </p:txBody>
      </p:sp>
      <p:sp>
        <p:nvSpPr>
          <p:cNvPr id="7" name="日期版面配置區 6"/>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8" name="投影片編號版面配置區 7"/>
          <p:cNvSpPr>
            <a:spLocks noGrp="1"/>
          </p:cNvSpPr>
          <p:nvPr>
            <p:ph type="sldNum" sz="quarter" idx="11"/>
          </p:nvPr>
        </p:nvSpPr>
        <p:spPr/>
        <p:txBody>
          <a:bodyPr/>
          <a:lstStyle/>
          <a:p>
            <a:fld id="{69A39765-6E60-4455-89E1-CE1960965238}" type="slidenum">
              <a:rPr lang="zh-TW" altLang="en-US" smtClean="0"/>
              <a:t>‹#›</a:t>
            </a:fld>
            <a:endParaRPr lang="zh-TW" altLang="en-US"/>
          </a:p>
        </p:txBody>
      </p:sp>
      <p:sp>
        <p:nvSpPr>
          <p:cNvPr id="9" name="頁尾版面配置區 8"/>
          <p:cNvSpPr>
            <a:spLocks noGrp="1"/>
          </p:cNvSpPr>
          <p:nvPr>
            <p:ph type="ftr" sz="quarter" idx="12"/>
          </p:nvPr>
        </p:nvSpPr>
        <p:spPr/>
        <p:txBody>
          <a:bodyPr/>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a:t>按一下以編輯母片文字樣式</a:t>
            </a:r>
          </a:p>
        </p:txBody>
      </p:sp>
      <p:sp>
        <p:nvSpPr>
          <p:cNvPr id="4" name="內容版面配置區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fld id="{2B477959-7793-4693-93F9-041D491CEF3F}" type="datetimeFigureOut">
              <a:rPr lang="zh-TW" altLang="en-US" smtClean="0"/>
              <a:t>2016/12/27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156448" y="6422064"/>
            <a:ext cx="762000" cy="365125"/>
          </a:xfrm>
        </p:spPr>
        <p:txBody>
          <a:bodyPr/>
          <a:lstStyle/>
          <a:p>
            <a:fld id="{69A39765-6E60-4455-89E1-CE1960965238}"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zh-TW" altLang="en-US"/>
              <a:t>按一下以編輯母片標題樣式</a:t>
            </a:r>
            <a:endParaRPr kumimoji="0" lang="en-US"/>
          </a:p>
        </p:txBody>
      </p:sp>
      <p:sp>
        <p:nvSpPr>
          <p:cNvPr id="3" name="圖片版面配置區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zh-TW" altLang="en-US"/>
              <a:t>按一下圖示以新增圖片</a:t>
            </a:r>
            <a:endParaRPr kumimoji="0" lang="en-US" dirty="0"/>
          </a:p>
        </p:txBody>
      </p:sp>
      <p:sp>
        <p:nvSpPr>
          <p:cNvPr id="4" name="文字版面配置區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zh-TW" altLang="en-US"/>
              <a:t>按一下以編輯母片文字樣式</a:t>
            </a:r>
          </a:p>
        </p:txBody>
      </p:sp>
      <p:sp>
        <p:nvSpPr>
          <p:cNvPr id="5" name="日期版面配置區 4"/>
          <p:cNvSpPr>
            <a:spLocks noGrp="1"/>
          </p:cNvSpPr>
          <p:nvPr>
            <p:ph type="dt" sz="half" idx="10"/>
          </p:nvPr>
        </p:nvSpPr>
        <p:spPr>
          <a:xfrm>
            <a:off x="457200" y="6422064"/>
            <a:ext cx="2133600" cy="365125"/>
          </a:xfrm>
        </p:spPr>
        <p:txBody>
          <a:bodyPr/>
          <a:lstStyle/>
          <a:p>
            <a:fld id="{2B477959-7793-4693-93F9-041D491CEF3F}" type="datetimeFigureOut">
              <a:rPr lang="zh-TW" altLang="en-US" smtClean="0"/>
              <a:t>2016/12/27</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9A39765-6E60-4455-89E1-CE1960965238}"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手繪多邊形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手繪多邊形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標題版面配置區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zh-TW" altLang="en-US"/>
              <a:t>按一下以編輯母片標題樣式</a:t>
            </a:r>
            <a:endParaRPr kumimoji="0" lang="en-US"/>
          </a:p>
        </p:txBody>
      </p:sp>
      <p:sp>
        <p:nvSpPr>
          <p:cNvPr id="30" name="文字版面配置區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zh-TW" altLang="en-US"/>
              <a:t>按一下以編輯母片文字樣式</a:t>
            </a:r>
          </a:p>
          <a:p>
            <a:pPr lvl="1" eaLnBrk="1" latinLnBrk="0" hangingPunct="1"/>
            <a:r>
              <a:rPr kumimoji="0" lang="zh-TW" altLang="en-US"/>
              <a:t>第二層</a:t>
            </a:r>
          </a:p>
          <a:p>
            <a:pPr lvl="2" eaLnBrk="1" latinLnBrk="0" hangingPunct="1"/>
            <a:r>
              <a:rPr kumimoji="0" lang="zh-TW" altLang="en-US"/>
              <a:t>第三層</a:t>
            </a:r>
          </a:p>
          <a:p>
            <a:pPr lvl="3" eaLnBrk="1" latinLnBrk="0" hangingPunct="1"/>
            <a:r>
              <a:rPr kumimoji="0" lang="zh-TW" altLang="en-US"/>
              <a:t>第四層</a:t>
            </a:r>
          </a:p>
          <a:p>
            <a:pPr lvl="4" eaLnBrk="1" latinLnBrk="0" hangingPunct="1"/>
            <a:r>
              <a:rPr kumimoji="0" lang="zh-TW" altLang="en-US"/>
              <a:t>第五層</a:t>
            </a:r>
            <a:endParaRPr kumimoji="0" lang="en-US"/>
          </a:p>
        </p:txBody>
      </p:sp>
      <p:sp>
        <p:nvSpPr>
          <p:cNvPr id="10" name="日期版面配置區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2B477959-7793-4693-93F9-041D491CEF3F}" type="datetimeFigureOut">
              <a:rPr lang="zh-TW" altLang="en-US" smtClean="0"/>
              <a:t>2016/12/27</a:t>
            </a:fld>
            <a:endParaRPr lang="zh-TW" altLang="en-US"/>
          </a:p>
        </p:txBody>
      </p:sp>
      <p:sp>
        <p:nvSpPr>
          <p:cNvPr id="22" name="頁尾版面配置區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zh-TW" altLang="en-US"/>
          </a:p>
        </p:txBody>
      </p:sp>
      <p:sp>
        <p:nvSpPr>
          <p:cNvPr id="18" name="投影片編號版面配置區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69A39765-6E60-4455-89E1-CE1960965238}" type="slidenum">
              <a:rPr lang="zh-TW" altLang="en-US" smtClean="0"/>
              <a:t>‹#›</a:t>
            </a:fld>
            <a:endParaRPr lang="zh-TW" alt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475656" y="3789040"/>
            <a:ext cx="7344816" cy="1797184"/>
          </a:xfrm>
        </p:spPr>
        <p:txBody>
          <a:bodyPr>
            <a:normAutofit fontScale="90000"/>
          </a:bodyPr>
          <a:lstStyle/>
          <a:p>
            <a:pPr algn="l"/>
            <a:r>
              <a:rPr lang="zh-TW" altLang="en-US" sz="4000" b="0" dirty="0">
                <a:effectLst/>
                <a:latin typeface="標楷體" pitchFamily="65" charset="-120"/>
                <a:ea typeface="標楷體" pitchFamily="65" charset="-120"/>
              </a:rPr>
              <a:t>組別</a:t>
            </a:r>
            <a:r>
              <a:rPr lang="en-US" altLang="zh-TW" sz="4000" b="0" dirty="0">
                <a:effectLst/>
                <a:latin typeface="標楷體" pitchFamily="65" charset="-120"/>
                <a:ea typeface="標楷體" pitchFamily="65" charset="-120"/>
              </a:rPr>
              <a:t>:</a:t>
            </a:r>
            <a:r>
              <a:rPr lang="zh-TW" altLang="en-US" sz="4000" b="0" dirty="0">
                <a:effectLst/>
                <a:latin typeface="標楷體" pitchFamily="65" charset="-120"/>
                <a:ea typeface="標楷體" pitchFamily="65" charset="-120"/>
              </a:rPr>
              <a:t>第四組 </a:t>
            </a:r>
            <a:br>
              <a:rPr lang="zh-TW" altLang="en-US" sz="4000" b="0" dirty="0">
                <a:effectLst/>
                <a:latin typeface="標楷體" pitchFamily="65" charset="-120"/>
                <a:ea typeface="標楷體" pitchFamily="65" charset="-120"/>
              </a:rPr>
            </a:br>
            <a:r>
              <a:rPr lang="zh-TW" altLang="en-US" sz="4000" b="0" dirty="0">
                <a:effectLst/>
                <a:latin typeface="標楷體" pitchFamily="65" charset="-120"/>
                <a:ea typeface="標楷體" pitchFamily="65" charset="-120"/>
              </a:rPr>
              <a:t>成員</a:t>
            </a:r>
            <a:r>
              <a:rPr lang="en-US" altLang="zh-TW" sz="4000" b="0" dirty="0" smtClean="0">
                <a:effectLst/>
                <a:latin typeface="標楷體" pitchFamily="65" charset="-120"/>
                <a:ea typeface="標楷體" pitchFamily="65" charset="-120"/>
              </a:rPr>
              <a:t>:</a:t>
            </a:r>
            <a:r>
              <a:rPr lang="zh-TW" altLang="en-US" sz="4000" b="0" dirty="0" smtClean="0">
                <a:effectLst/>
                <a:latin typeface="標楷體" pitchFamily="65" charset="-120"/>
                <a:ea typeface="標楷體" pitchFamily="65" charset="-120"/>
              </a:rPr>
              <a:t>林</a:t>
            </a:r>
            <a:r>
              <a:rPr lang="zh-TW" altLang="en-US" sz="4000" b="0" dirty="0">
                <a:effectLst/>
                <a:latin typeface="標楷體" pitchFamily="65" charset="-120"/>
                <a:ea typeface="標楷體" pitchFamily="65" charset="-120"/>
              </a:rPr>
              <a:t>臣陽、陳昱廷、胡耿銘</a:t>
            </a:r>
            <a:r>
              <a:rPr lang="en-US" altLang="zh-TW" sz="4000" b="0" dirty="0">
                <a:effectLst/>
                <a:latin typeface="標楷體" pitchFamily="65" charset="-120"/>
                <a:ea typeface="標楷體" pitchFamily="65" charset="-120"/>
              </a:rPr>
              <a:t/>
            </a:r>
            <a:br>
              <a:rPr lang="en-US" altLang="zh-TW" sz="4000" b="0" dirty="0">
                <a:effectLst/>
                <a:latin typeface="標楷體" pitchFamily="65" charset="-120"/>
                <a:ea typeface="標楷體" pitchFamily="65" charset="-120"/>
              </a:rPr>
            </a:br>
            <a:r>
              <a:rPr lang="zh-TW" altLang="en-US" sz="4000" b="0" dirty="0">
                <a:effectLst/>
                <a:latin typeface="標楷體" pitchFamily="65" charset="-120"/>
                <a:ea typeface="標楷體" pitchFamily="65" charset="-120"/>
              </a:rPr>
              <a:t>　　</a:t>
            </a:r>
            <a:r>
              <a:rPr lang="zh-TW" altLang="en-US" sz="4000" b="0" dirty="0" smtClean="0">
                <a:effectLst/>
                <a:latin typeface="標楷體" pitchFamily="65" charset="-120"/>
                <a:ea typeface="標楷體" pitchFamily="65" charset="-120"/>
              </a:rPr>
              <a:t> 張智鈞</a:t>
            </a:r>
            <a:r>
              <a:rPr lang="zh-TW" altLang="en-US" sz="4000" b="0" dirty="0">
                <a:effectLst/>
                <a:latin typeface="標楷體" pitchFamily="65" charset="-120"/>
                <a:ea typeface="標楷體" pitchFamily="65" charset="-120"/>
              </a:rPr>
              <a:t>、徐宗弘、黃鈺欽</a:t>
            </a:r>
            <a:r>
              <a:rPr lang="zh-TW" altLang="en-US" sz="2800" dirty="0">
                <a:effectLst/>
                <a:latin typeface="標楷體" pitchFamily="65" charset="-120"/>
                <a:ea typeface="標楷體" pitchFamily="65" charset="-120"/>
              </a:rPr>
              <a:t/>
            </a:r>
            <a:br>
              <a:rPr lang="zh-TW" altLang="en-US" sz="2800" dirty="0">
                <a:effectLst/>
                <a:latin typeface="標楷體" pitchFamily="65" charset="-120"/>
                <a:ea typeface="標楷體" pitchFamily="65" charset="-120"/>
              </a:rPr>
            </a:br>
            <a:endParaRPr lang="zh-TW" altLang="en-US" sz="2800" dirty="0">
              <a:effectLst/>
              <a:latin typeface="標楷體" pitchFamily="65" charset="-120"/>
              <a:ea typeface="標楷體" pitchFamily="65" charset="-120"/>
            </a:endParaRPr>
          </a:p>
        </p:txBody>
      </p:sp>
      <p:sp>
        <p:nvSpPr>
          <p:cNvPr id="3" name="副標題 2"/>
          <p:cNvSpPr>
            <a:spLocks noGrp="1"/>
          </p:cNvSpPr>
          <p:nvPr>
            <p:ph type="subTitle" idx="1"/>
          </p:nvPr>
        </p:nvSpPr>
        <p:spPr>
          <a:xfrm>
            <a:off x="1331640" y="1340768"/>
            <a:ext cx="7344816" cy="1740620"/>
          </a:xfrm>
        </p:spPr>
        <p:txBody>
          <a:bodyPr>
            <a:normAutofit/>
          </a:bodyPr>
          <a:lstStyle/>
          <a:p>
            <a:pPr algn="ctr"/>
            <a:r>
              <a:rPr lang="zh-TW" altLang="en-US" sz="5400" dirty="0">
                <a:latin typeface="標楷體" pitchFamily="65" charset="-120"/>
                <a:ea typeface="標楷體" pitchFamily="65" charset="-120"/>
              </a:rPr>
              <a:t>食品級塑化劑的檢測現況與標準</a:t>
            </a:r>
            <a:r>
              <a:rPr lang="en-US" altLang="zh-TW" sz="5400" dirty="0">
                <a:latin typeface="標楷體" pitchFamily="65" charset="-120"/>
                <a:ea typeface="標楷體" pitchFamily="65" charset="-120"/>
              </a:rPr>
              <a:t>(</a:t>
            </a:r>
            <a:r>
              <a:rPr lang="zh-TW" altLang="en-US" sz="5400" dirty="0">
                <a:latin typeface="標楷體" pitchFamily="65" charset="-120"/>
                <a:ea typeface="標楷體" pitchFamily="65" charset="-120"/>
              </a:rPr>
              <a:t>國內外</a:t>
            </a:r>
            <a:r>
              <a:rPr lang="en-US" altLang="zh-TW" sz="5400" dirty="0">
                <a:latin typeface="標楷體" pitchFamily="65" charset="-120"/>
                <a:ea typeface="標楷體" pitchFamily="65" charset="-120"/>
              </a:rPr>
              <a:t>)</a:t>
            </a:r>
            <a:endParaRPr lang="zh-TW" altLang="en-US" sz="5400" dirty="0">
              <a:latin typeface="標楷體" pitchFamily="65" charset="-120"/>
              <a:ea typeface="標楷體" pitchFamily="65" charset="-120"/>
            </a:endParaRPr>
          </a:p>
        </p:txBody>
      </p:sp>
    </p:spTree>
    <p:extLst>
      <p:ext uri="{BB962C8B-B14F-4D97-AF65-F5344CB8AC3E}">
        <p14:creationId xmlns:p14="http://schemas.microsoft.com/office/powerpoint/2010/main" val="1583977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6000" b="1" dirty="0">
                <a:latin typeface="標楷體" pitchFamily="65" charset="-120"/>
                <a:ea typeface="標楷體" pitchFamily="65" charset="-120"/>
              </a:rPr>
              <a:t>各國對塑化劑之管理</a:t>
            </a: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947645752"/>
              </p:ext>
            </p:extLst>
          </p:nvPr>
        </p:nvGraphicFramePr>
        <p:xfrm>
          <a:off x="457200" y="1600200"/>
          <a:ext cx="7859216" cy="4542368"/>
        </p:xfrm>
        <a:graphic>
          <a:graphicData uri="http://schemas.openxmlformats.org/drawingml/2006/table">
            <a:tbl>
              <a:tblPr firstRow="1" bandRow="1">
                <a:tableStyleId>{5C22544A-7EE6-4342-B048-85BDC9FD1C3A}</a:tableStyleId>
              </a:tblPr>
              <a:tblGrid>
                <a:gridCol w="1526571">
                  <a:extLst>
                    <a:ext uri="{9D8B030D-6E8A-4147-A177-3AD203B41FA5}">
                      <a16:colId xmlns:a16="http://schemas.microsoft.com/office/drawing/2014/main" xmlns="" val="20000"/>
                    </a:ext>
                  </a:extLst>
                </a:gridCol>
                <a:gridCol w="6332645">
                  <a:extLst>
                    <a:ext uri="{9D8B030D-6E8A-4147-A177-3AD203B41FA5}">
                      <a16:colId xmlns:a16="http://schemas.microsoft.com/office/drawing/2014/main" xmlns="" val="20001"/>
                    </a:ext>
                  </a:extLst>
                </a:gridCol>
              </a:tblGrid>
              <a:tr h="370840">
                <a:tc>
                  <a:txBody>
                    <a:bodyPr/>
                    <a:lstStyle/>
                    <a:p>
                      <a:r>
                        <a:rPr lang="zh-TW" altLang="en-US" dirty="0"/>
                        <a:t>國家</a:t>
                      </a:r>
                    </a:p>
                  </a:txBody>
                  <a:tcPr/>
                </a:tc>
                <a:tc>
                  <a:txBody>
                    <a:bodyPr/>
                    <a:lstStyle/>
                    <a:p>
                      <a:r>
                        <a:rPr lang="zh-TW" altLang="en-US" dirty="0"/>
                        <a:t>管制項目及內容</a:t>
                      </a:r>
                    </a:p>
                  </a:txBody>
                  <a:tcPr/>
                </a:tc>
                <a:extLst>
                  <a:ext uri="{0D108BD9-81ED-4DB2-BD59-A6C34878D82A}">
                    <a16:rowId xmlns:a16="http://schemas.microsoft.com/office/drawing/2014/main" xmlns="" val="10000"/>
                  </a:ext>
                </a:extLst>
              </a:tr>
              <a:tr h="370840">
                <a:tc>
                  <a:txBody>
                    <a:bodyPr/>
                    <a:lstStyle/>
                    <a:p>
                      <a:r>
                        <a:rPr lang="zh-TW" altLang="en-US" dirty="0"/>
                        <a:t>美國</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a:t>允許</a:t>
                      </a:r>
                      <a:r>
                        <a:rPr lang="zh-TW" altLang="zh-TW" sz="1800" kern="100" spc="-100" dirty="0">
                          <a:effectLst/>
                        </a:rPr>
                        <a:t>鄰苯二甲酸二</a:t>
                      </a:r>
                      <a:r>
                        <a:rPr lang="en-US" altLang="zh-TW" sz="1800" kern="100" spc="-100" dirty="0">
                          <a:effectLst/>
                        </a:rPr>
                        <a:t>(2-</a:t>
                      </a:r>
                      <a:r>
                        <a:rPr lang="zh-TW" altLang="zh-TW" sz="1800" kern="100" spc="-100" dirty="0">
                          <a:effectLst/>
                        </a:rPr>
                        <a:t>乙基己基</a:t>
                      </a:r>
                      <a:r>
                        <a:rPr lang="en-US" altLang="zh-TW" sz="1800" kern="100" spc="-100" dirty="0">
                          <a:effectLst/>
                        </a:rPr>
                        <a:t>)</a:t>
                      </a:r>
                      <a:r>
                        <a:rPr lang="zh-TW" altLang="zh-TW" sz="1800" kern="100" spc="-100" dirty="0">
                          <a:effectLst/>
                        </a:rPr>
                        <a:t>酯</a:t>
                      </a:r>
                      <a:r>
                        <a:rPr lang="en-US" altLang="zh-TW" sz="1800" kern="100" spc="-100" dirty="0">
                          <a:effectLst/>
                        </a:rPr>
                        <a:t>(DEHP)</a:t>
                      </a:r>
                      <a:r>
                        <a:rPr lang="zh-TW" altLang="en-US" sz="1800" kern="100" spc="-100" dirty="0">
                          <a:effectLst/>
                        </a:rPr>
                        <a:t>作為包裝材料塑化劑，僅可限於高水份食品。</a:t>
                      </a:r>
                      <a:endParaRPr lang="zh-TW" altLang="zh-TW" sz="1600" kern="100" dirty="0">
                        <a:effectLst/>
                        <a:latin typeface="Times New Roman"/>
                        <a:ea typeface="新細明體"/>
                      </a:endParaRPr>
                    </a:p>
                    <a:p>
                      <a:endParaRPr lang="zh-TW" altLang="en-US" dirty="0"/>
                    </a:p>
                  </a:txBody>
                  <a:tcPr/>
                </a:tc>
                <a:extLst>
                  <a:ext uri="{0D108BD9-81ED-4DB2-BD59-A6C34878D82A}">
                    <a16:rowId xmlns:a16="http://schemas.microsoft.com/office/drawing/2014/main" xmlns="" val="10001"/>
                  </a:ext>
                </a:extLst>
              </a:tr>
              <a:tr h="370840">
                <a:tc>
                  <a:txBody>
                    <a:bodyPr/>
                    <a:lstStyle/>
                    <a:p>
                      <a:r>
                        <a:rPr lang="zh-TW" altLang="en-US" dirty="0"/>
                        <a:t>歐盟</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800" kern="100" spc="-100" dirty="0">
                          <a:effectLst/>
                        </a:rPr>
                        <a:t>鄰苯二甲酸二</a:t>
                      </a:r>
                      <a:r>
                        <a:rPr lang="en-US" altLang="zh-TW" sz="1800" kern="100" spc="-100" dirty="0">
                          <a:effectLst/>
                        </a:rPr>
                        <a:t>(2-</a:t>
                      </a:r>
                      <a:r>
                        <a:rPr lang="zh-TW" altLang="zh-TW" sz="1800" kern="100" spc="-100" dirty="0">
                          <a:effectLst/>
                        </a:rPr>
                        <a:t>乙基己基</a:t>
                      </a:r>
                      <a:r>
                        <a:rPr lang="en-US" altLang="zh-TW" sz="1800" kern="100" spc="-100" dirty="0">
                          <a:effectLst/>
                        </a:rPr>
                        <a:t>)</a:t>
                      </a:r>
                      <a:r>
                        <a:rPr lang="zh-TW" altLang="zh-TW" sz="1800" kern="100" spc="-100" dirty="0">
                          <a:effectLst/>
                        </a:rPr>
                        <a:t>酯</a:t>
                      </a:r>
                      <a:r>
                        <a:rPr lang="en-US" altLang="zh-TW" sz="1800" kern="100" spc="-100" dirty="0">
                          <a:effectLst/>
                        </a:rPr>
                        <a:t>(DEHP)</a:t>
                      </a:r>
                      <a:r>
                        <a:rPr lang="zh-TW" altLang="en-US" sz="1800" kern="100" spc="-100" dirty="0">
                          <a:effectLst/>
                        </a:rPr>
                        <a:t>材質限量標準</a:t>
                      </a:r>
                      <a:r>
                        <a:rPr lang="en-US" altLang="zh-TW" sz="1800" kern="100" spc="-100" dirty="0">
                          <a:effectLst/>
                        </a:rPr>
                        <a:t>&lt;0.1%</a:t>
                      </a:r>
                    </a:p>
                    <a:p>
                      <a:pPr marL="0" marR="0" indent="0" algn="l" defTabSz="914400" rtl="0" eaLnBrk="1" fontAlgn="auto" latinLnBrk="0" hangingPunct="1">
                        <a:lnSpc>
                          <a:spcPct val="100000"/>
                        </a:lnSpc>
                        <a:spcBef>
                          <a:spcPts val="0"/>
                        </a:spcBef>
                        <a:spcAft>
                          <a:spcPts val="0"/>
                        </a:spcAft>
                        <a:buClrTx/>
                        <a:buSzTx/>
                        <a:buFontTx/>
                        <a:buNone/>
                        <a:tabLst/>
                        <a:defRPr/>
                      </a:pPr>
                      <a:r>
                        <a:rPr lang="zh-TW" altLang="zh-TW" sz="1800" kern="100" spc="-100" dirty="0">
                          <a:effectLst/>
                        </a:rPr>
                        <a:t>鄰苯二甲酸二丁酯</a:t>
                      </a:r>
                      <a:r>
                        <a:rPr lang="en-US" altLang="zh-TW" sz="1800" kern="100" spc="-100" dirty="0">
                          <a:effectLst/>
                        </a:rPr>
                        <a:t>(</a:t>
                      </a:r>
                      <a:r>
                        <a:rPr lang="it-IT" altLang="zh-TW" sz="1800" kern="100" spc="-100" dirty="0">
                          <a:effectLst/>
                        </a:rPr>
                        <a:t>DBP</a:t>
                      </a:r>
                      <a:r>
                        <a:rPr lang="zh-TW" altLang="zh-TW" sz="1800" kern="100" spc="-100" dirty="0">
                          <a:effectLst/>
                        </a:rPr>
                        <a:t>）</a:t>
                      </a:r>
                      <a:r>
                        <a:rPr lang="zh-TW" altLang="en-US" sz="1800" kern="100" spc="-100" dirty="0">
                          <a:effectLst/>
                        </a:rPr>
                        <a:t>材質限量標準</a:t>
                      </a:r>
                      <a:r>
                        <a:rPr lang="en-US" altLang="zh-TW" sz="1800" kern="100" spc="-100" dirty="0">
                          <a:effectLst/>
                        </a:rPr>
                        <a:t>&lt;0.05%</a:t>
                      </a:r>
                      <a:endParaRPr lang="zh-TW" altLang="zh-TW" sz="1800" kern="100" dirty="0">
                        <a:effectLst/>
                        <a:latin typeface="Times New Roman"/>
                        <a:ea typeface="新細明體"/>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zh-TW" altLang="zh-TW" sz="1600" kern="100" dirty="0">
                        <a:effectLst/>
                        <a:latin typeface="Times New Roman"/>
                        <a:ea typeface="新細明體"/>
                      </a:endParaRPr>
                    </a:p>
                  </a:txBody>
                  <a:tcPr/>
                </a:tc>
                <a:extLst>
                  <a:ext uri="{0D108BD9-81ED-4DB2-BD59-A6C34878D82A}">
                    <a16:rowId xmlns:a16="http://schemas.microsoft.com/office/drawing/2014/main" xmlns="" val="10002"/>
                  </a:ext>
                </a:extLst>
              </a:tr>
              <a:tr h="370840">
                <a:tc>
                  <a:txBody>
                    <a:bodyPr/>
                    <a:lstStyle/>
                    <a:p>
                      <a:r>
                        <a:rPr lang="zh-TW" altLang="en-US" dirty="0"/>
                        <a:t>日本</a:t>
                      </a:r>
                    </a:p>
                  </a:txBody>
                  <a:tcPr/>
                </a:tc>
                <a:tc>
                  <a:txBody>
                    <a:bodyPr/>
                    <a:lstStyle/>
                    <a:p>
                      <a:r>
                        <a:rPr lang="zh-TW" altLang="en-US" dirty="0"/>
                        <a:t>食品包裝塑膠材質之</a:t>
                      </a:r>
                      <a:r>
                        <a:rPr lang="zh-TW" altLang="zh-TW" sz="1800" kern="100" spc="-100" dirty="0">
                          <a:effectLst/>
                        </a:rPr>
                        <a:t>鄰苯二甲酸二</a:t>
                      </a:r>
                      <a:r>
                        <a:rPr lang="en-US" altLang="zh-TW" sz="1800" kern="100" spc="-100" dirty="0">
                          <a:effectLst/>
                        </a:rPr>
                        <a:t>(2-</a:t>
                      </a:r>
                      <a:r>
                        <a:rPr lang="zh-TW" altLang="zh-TW" sz="1800" kern="100" spc="-100" dirty="0">
                          <a:effectLst/>
                        </a:rPr>
                        <a:t>乙基己基</a:t>
                      </a:r>
                      <a:r>
                        <a:rPr lang="en-US" altLang="zh-TW" sz="1800" kern="100" spc="-100" dirty="0">
                          <a:effectLst/>
                        </a:rPr>
                        <a:t>)</a:t>
                      </a:r>
                      <a:r>
                        <a:rPr lang="zh-TW" altLang="zh-TW" sz="1800" kern="100" spc="-100" dirty="0">
                          <a:effectLst/>
                        </a:rPr>
                        <a:t>酯</a:t>
                      </a:r>
                      <a:r>
                        <a:rPr lang="en-US" altLang="zh-TW" sz="1800" kern="100" spc="-100" dirty="0">
                          <a:effectLst/>
                        </a:rPr>
                        <a:t>(DEHP)&lt;0.1%</a:t>
                      </a:r>
                      <a:endParaRPr lang="zh-TW" altLang="en-US" dirty="0"/>
                    </a:p>
                  </a:txBody>
                  <a:tcPr/>
                </a:tc>
                <a:extLst>
                  <a:ext uri="{0D108BD9-81ED-4DB2-BD59-A6C34878D82A}">
                    <a16:rowId xmlns:a16="http://schemas.microsoft.com/office/drawing/2014/main" xmlns="" val="10003"/>
                  </a:ext>
                </a:extLst>
              </a:tr>
              <a:tr h="370840">
                <a:tc>
                  <a:txBody>
                    <a:bodyPr/>
                    <a:lstStyle/>
                    <a:p>
                      <a:r>
                        <a:rPr lang="zh-TW" altLang="en-US" dirty="0"/>
                        <a:t>加拿大</a:t>
                      </a:r>
                    </a:p>
                  </a:txBody>
                  <a:tcPr/>
                </a:tc>
                <a:tc>
                  <a:txBody>
                    <a:bodyPr/>
                    <a:lstStyle/>
                    <a:p>
                      <a:r>
                        <a:rPr lang="zh-TW" altLang="en-US" dirty="0"/>
                        <a:t>在兒童玩具中</a:t>
                      </a:r>
                      <a:r>
                        <a:rPr lang="zh-TW" altLang="zh-TW" sz="1800" kern="100" spc="-100" dirty="0">
                          <a:effectLst/>
                        </a:rPr>
                        <a:t>鄰苯二甲酸二</a:t>
                      </a:r>
                      <a:r>
                        <a:rPr lang="en-US" altLang="zh-TW" sz="1800" kern="100" spc="-100" dirty="0">
                          <a:effectLst/>
                        </a:rPr>
                        <a:t>(2-</a:t>
                      </a:r>
                      <a:r>
                        <a:rPr lang="zh-TW" altLang="zh-TW" sz="1800" kern="100" spc="-100" dirty="0">
                          <a:effectLst/>
                        </a:rPr>
                        <a:t>乙基己基</a:t>
                      </a:r>
                      <a:r>
                        <a:rPr lang="en-US" altLang="zh-TW" sz="1800" kern="100" spc="-100" dirty="0">
                          <a:effectLst/>
                        </a:rPr>
                        <a:t>)</a:t>
                      </a:r>
                      <a:r>
                        <a:rPr lang="zh-TW" altLang="zh-TW" sz="1800" kern="100" spc="-100" dirty="0">
                          <a:effectLst/>
                        </a:rPr>
                        <a:t>酯</a:t>
                      </a:r>
                      <a:r>
                        <a:rPr lang="en-US" altLang="zh-TW" sz="1800" kern="100" spc="-100" dirty="0">
                          <a:effectLst/>
                        </a:rPr>
                        <a:t>(DEHP)&lt;1000mg/kg</a:t>
                      </a:r>
                      <a:endParaRPr lang="zh-TW" altLang="en-US" dirty="0"/>
                    </a:p>
                  </a:txBody>
                  <a:tcPr/>
                </a:tc>
                <a:extLst>
                  <a:ext uri="{0D108BD9-81ED-4DB2-BD59-A6C34878D82A}">
                    <a16:rowId xmlns:a16="http://schemas.microsoft.com/office/drawing/2014/main" xmlns="" val="10004"/>
                  </a:ext>
                </a:extLst>
              </a:tr>
              <a:tr h="370840">
                <a:tc>
                  <a:txBody>
                    <a:bodyPr/>
                    <a:lstStyle/>
                    <a:p>
                      <a:r>
                        <a:rPr lang="zh-TW" altLang="en-US" dirty="0"/>
                        <a:t>巴西</a:t>
                      </a:r>
                    </a:p>
                  </a:txBody>
                  <a:tcPr/>
                </a:tc>
                <a:tc>
                  <a:txBody>
                    <a:bodyPr/>
                    <a:lstStyle/>
                    <a:p>
                      <a:r>
                        <a:rPr lang="zh-TW" altLang="en-US" dirty="0"/>
                        <a:t>塑膠包裝材質用於只防含量高於</a:t>
                      </a:r>
                      <a:r>
                        <a:rPr lang="en-US" altLang="zh-TW" dirty="0"/>
                        <a:t>5%</a:t>
                      </a:r>
                      <a:r>
                        <a:rPr lang="zh-TW" altLang="en-US" dirty="0"/>
                        <a:t>的食物時，</a:t>
                      </a:r>
                      <a:r>
                        <a:rPr lang="zh-TW" altLang="zh-TW" sz="1800" kern="100" spc="-100" dirty="0">
                          <a:effectLst/>
                        </a:rPr>
                        <a:t>鄰苯二甲酸二</a:t>
                      </a:r>
                      <a:r>
                        <a:rPr lang="en-US" altLang="zh-TW" sz="1800" kern="100" spc="-100" dirty="0">
                          <a:effectLst/>
                        </a:rPr>
                        <a:t>(2-</a:t>
                      </a:r>
                      <a:r>
                        <a:rPr lang="zh-TW" altLang="zh-TW" sz="1800" kern="100" spc="-100" dirty="0">
                          <a:effectLst/>
                        </a:rPr>
                        <a:t>乙基己基</a:t>
                      </a:r>
                      <a:r>
                        <a:rPr lang="en-US" altLang="zh-TW" sz="1800" kern="100" spc="-100" dirty="0">
                          <a:effectLst/>
                        </a:rPr>
                        <a:t>)</a:t>
                      </a:r>
                      <a:r>
                        <a:rPr lang="zh-TW" altLang="zh-TW" sz="1800" kern="100" spc="-100" dirty="0">
                          <a:effectLst/>
                        </a:rPr>
                        <a:t>酯</a:t>
                      </a:r>
                      <a:r>
                        <a:rPr lang="en-US" altLang="zh-TW" sz="1800" kern="100" spc="-100" dirty="0">
                          <a:effectLst/>
                        </a:rPr>
                        <a:t>(DEHP)&lt;3%</a:t>
                      </a:r>
                      <a:endParaRPr lang="zh-TW" altLang="en-US" dirty="0"/>
                    </a:p>
                  </a:txBody>
                  <a:tcPr/>
                </a:tc>
                <a:extLst>
                  <a:ext uri="{0D108BD9-81ED-4DB2-BD59-A6C34878D82A}">
                    <a16:rowId xmlns:a16="http://schemas.microsoft.com/office/drawing/2014/main" xmlns="" val="10005"/>
                  </a:ext>
                </a:extLst>
              </a:tr>
              <a:tr h="991448">
                <a:tc>
                  <a:txBody>
                    <a:bodyPr/>
                    <a:lstStyle/>
                    <a:p>
                      <a:r>
                        <a:rPr lang="zh-TW" altLang="en-US" dirty="0"/>
                        <a:t>澳洲</a:t>
                      </a:r>
                    </a:p>
                  </a:txBody>
                  <a:tcPr/>
                </a:tc>
                <a:tc>
                  <a:txBody>
                    <a:bodyPr/>
                    <a:lstStyle/>
                    <a:p>
                      <a:r>
                        <a:rPr lang="zh-TW" altLang="en-US" dirty="0"/>
                        <a:t>禁止含有</a:t>
                      </a:r>
                      <a:r>
                        <a:rPr lang="zh-TW" altLang="zh-TW" sz="1800" kern="100" spc="-100" dirty="0">
                          <a:effectLst/>
                        </a:rPr>
                        <a:t>鄰苯二甲酸二</a:t>
                      </a:r>
                      <a:r>
                        <a:rPr lang="en-US" altLang="zh-TW" sz="1800" kern="100" spc="-100" dirty="0">
                          <a:effectLst/>
                        </a:rPr>
                        <a:t>(2-</a:t>
                      </a:r>
                      <a:r>
                        <a:rPr lang="zh-TW" altLang="zh-TW" sz="1800" kern="100" spc="-100" dirty="0">
                          <a:effectLst/>
                        </a:rPr>
                        <a:t>乙基己基</a:t>
                      </a:r>
                      <a:r>
                        <a:rPr lang="en-US" altLang="zh-TW" sz="1800" kern="100" spc="-100" dirty="0">
                          <a:effectLst/>
                        </a:rPr>
                        <a:t>)</a:t>
                      </a:r>
                      <a:r>
                        <a:rPr lang="zh-TW" altLang="zh-TW" sz="1800" kern="100" spc="-100" dirty="0">
                          <a:effectLst/>
                        </a:rPr>
                        <a:t>酯</a:t>
                      </a:r>
                      <a:r>
                        <a:rPr lang="en-US" altLang="zh-TW" sz="1800" kern="100" spc="-100" dirty="0">
                          <a:effectLst/>
                        </a:rPr>
                        <a:t>(DEHP)</a:t>
                      </a:r>
                      <a:r>
                        <a:rPr lang="zh-TW" altLang="en-US" sz="1800" kern="100" spc="-100" dirty="0">
                          <a:effectLst/>
                        </a:rPr>
                        <a:t>之食品包裝容器，再禁用前僅可限於高水份的食品。</a:t>
                      </a:r>
                      <a:endParaRPr lang="zh-TW" altLang="en-US" dirty="0"/>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6725087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6000" dirty="0">
                <a:latin typeface="標楷體" pitchFamily="65" charset="-120"/>
                <a:ea typeface="標楷體" pitchFamily="65" charset="-120"/>
              </a:rPr>
              <a:t>結語</a:t>
            </a:r>
          </a:p>
        </p:txBody>
      </p:sp>
      <p:sp>
        <p:nvSpPr>
          <p:cNvPr id="3" name="內容版面配置區 2"/>
          <p:cNvSpPr>
            <a:spLocks noGrp="1"/>
          </p:cNvSpPr>
          <p:nvPr>
            <p:ph idx="1"/>
          </p:nvPr>
        </p:nvSpPr>
        <p:spPr>
          <a:xfrm>
            <a:off x="457200" y="1600200"/>
            <a:ext cx="8219256" cy="4525963"/>
          </a:xfrm>
        </p:spPr>
        <p:txBody>
          <a:bodyPr/>
          <a:lstStyle/>
          <a:p>
            <a:r>
              <a:rPr lang="zh-TW" altLang="en-US" dirty="0">
                <a:latin typeface="標楷體" pitchFamily="65" charset="-120"/>
                <a:ea typeface="標楷體" pitchFamily="65" charset="-120"/>
              </a:rPr>
              <a:t>從上面幾個表格可以發現在很多國家對於食品包裝或是兒童玩具內的塑化劑的管制都很嚴格，幾乎都在</a:t>
            </a:r>
            <a:r>
              <a:rPr lang="en-US" altLang="zh-TW" dirty="0">
                <a:latin typeface="Times New Roman" pitchFamily="18" charset="0"/>
                <a:ea typeface="標楷體" pitchFamily="65" charset="-120"/>
                <a:cs typeface="Times New Roman" pitchFamily="18" charset="0"/>
              </a:rPr>
              <a:t>0.1%</a:t>
            </a:r>
            <a:r>
              <a:rPr lang="zh-TW" altLang="en-US" dirty="0">
                <a:latin typeface="標楷體" pitchFamily="65" charset="-120"/>
                <a:ea typeface="標楷體" pitchFamily="65" charset="-120"/>
              </a:rPr>
              <a:t>以下在澳洲甚至完全不可以在食品、玩具及水果中檢測到，畢竟在近十年來對</a:t>
            </a:r>
            <a:r>
              <a:rPr lang="zh-TW" altLang="en-US" dirty="0" smtClean="0">
                <a:latin typeface="標楷體" pitchFamily="65" charset="-120"/>
                <a:ea typeface="標楷體" pitchFamily="65" charset="-120"/>
              </a:rPr>
              <a:t>塑化劑</a:t>
            </a:r>
            <a:r>
              <a:rPr lang="zh-TW" altLang="en-US" dirty="0">
                <a:latin typeface="標楷體" pitchFamily="65" charset="-120"/>
                <a:ea typeface="標楷體" pitchFamily="65" charset="-120"/>
              </a:rPr>
              <a:t>的研究</a:t>
            </a:r>
            <a:r>
              <a:rPr lang="zh-TW" altLang="en-US" dirty="0" smtClean="0">
                <a:latin typeface="標楷體" pitchFamily="65" charset="-120"/>
                <a:ea typeface="標楷體" pitchFamily="65" charset="-120"/>
              </a:rPr>
              <a:t>大多容易使人致癌</a:t>
            </a:r>
            <a:r>
              <a:rPr lang="zh-TW" altLang="en-US" dirty="0">
                <a:latin typeface="標楷體" pitchFamily="65" charset="-120"/>
                <a:ea typeface="標楷體" pitchFamily="65" charset="-120"/>
              </a:rPr>
              <a:t>或是容易造成嬰兒畸形</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r>
              <a:rPr lang="zh-TW" altLang="en-US" dirty="0">
                <a:latin typeface="標楷體" pitchFamily="65" charset="-120"/>
                <a:ea typeface="標楷體" pitchFamily="65" charset="-120"/>
              </a:rPr>
              <a:t>然而有很多的黑心的廠商在玩具或是食品</a:t>
            </a:r>
            <a:r>
              <a:rPr lang="zh-TW" altLang="en-US" dirty="0" smtClean="0">
                <a:latin typeface="標楷體" pitchFamily="65" charset="-120"/>
                <a:ea typeface="標楷體" pitchFamily="65" charset="-120"/>
              </a:rPr>
              <a:t>中仍然大量添加形成隱憂。</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3856080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6000" dirty="0">
                <a:latin typeface="標楷體" pitchFamily="65" charset="-120"/>
                <a:ea typeface="標楷體" pitchFamily="65" charset="-120"/>
              </a:rPr>
              <a:t>參考文獻</a:t>
            </a:r>
          </a:p>
        </p:txBody>
      </p:sp>
      <p:sp>
        <p:nvSpPr>
          <p:cNvPr id="3" name="內容版面配置區 2"/>
          <p:cNvSpPr>
            <a:spLocks noGrp="1"/>
          </p:cNvSpPr>
          <p:nvPr>
            <p:ph idx="1"/>
          </p:nvPr>
        </p:nvSpPr>
        <p:spPr>
          <a:xfrm>
            <a:off x="457200" y="1600200"/>
            <a:ext cx="8147248" cy="4525963"/>
          </a:xfrm>
        </p:spPr>
        <p:txBody>
          <a:bodyPr>
            <a:normAutofit fontScale="77500" lnSpcReduction="20000"/>
          </a:bodyPr>
          <a:lstStyle/>
          <a:p>
            <a:r>
              <a:rPr lang="en-US" altLang="zh-TW" sz="3100" dirty="0" smtClean="0">
                <a:latin typeface="標楷體" pitchFamily="65" charset="-120"/>
                <a:ea typeface="標楷體" pitchFamily="65" charset="-120"/>
                <a:cs typeface="Times New Roman" pitchFamily="18" charset="0"/>
              </a:rPr>
              <a:t>【</a:t>
            </a:r>
            <a:r>
              <a:rPr lang="zh-TW" altLang="zh-TW" sz="3100" dirty="0">
                <a:latin typeface="標楷體" pitchFamily="65" charset="-120"/>
                <a:ea typeface="標楷體" pitchFamily="65" charset="-120"/>
              </a:rPr>
              <a:t>降低食品中塑化劑含量之企業</a:t>
            </a:r>
            <a:r>
              <a:rPr lang="zh-TW" altLang="zh-TW" sz="3100" dirty="0" smtClean="0">
                <a:latin typeface="標楷體" pitchFamily="65" charset="-120"/>
                <a:ea typeface="標楷體" pitchFamily="65" charset="-120"/>
              </a:rPr>
              <a:t>指引</a:t>
            </a:r>
            <a:r>
              <a:rPr lang="en-US" altLang="zh-TW" sz="3100" dirty="0" smtClean="0">
                <a:latin typeface="標楷體" pitchFamily="65" charset="-120"/>
                <a:ea typeface="標楷體" pitchFamily="65" charset="-120"/>
                <a:cs typeface="Times New Roman" pitchFamily="18" charset="0"/>
              </a:rPr>
              <a:t>】</a:t>
            </a:r>
          </a:p>
          <a:p>
            <a:pPr marL="36576" indent="0">
              <a:buNone/>
            </a:pPr>
            <a:r>
              <a:rPr lang="en-US" altLang="zh-TW" sz="3100" dirty="0" smtClean="0">
                <a:latin typeface="Times New Roman" pitchFamily="18" charset="0"/>
                <a:cs typeface="Times New Roman" pitchFamily="18" charset="0"/>
              </a:rPr>
              <a:t>http://www.chepb.gov.tw/files/%E6%8C%87%E5%BC%95.DOC</a:t>
            </a:r>
          </a:p>
          <a:p>
            <a:r>
              <a:rPr lang="en-US" altLang="zh-TW" sz="3100" dirty="0" smtClean="0">
                <a:latin typeface="標楷體" pitchFamily="65" charset="-120"/>
                <a:ea typeface="標楷體" pitchFamily="65" charset="-120"/>
                <a:cs typeface="Times New Roman" pitchFamily="18" charset="0"/>
              </a:rPr>
              <a:t>【</a:t>
            </a:r>
            <a:r>
              <a:rPr lang="zh-TW" altLang="en-US" sz="3100" dirty="0" smtClean="0">
                <a:latin typeface="標楷體" pitchFamily="65" charset="-120"/>
                <a:ea typeface="標楷體" pitchFamily="65" charset="-120"/>
              </a:rPr>
              <a:t>簡介</a:t>
            </a:r>
            <a:r>
              <a:rPr lang="zh-TW" altLang="en-US" sz="3100" dirty="0">
                <a:latin typeface="標楷體" pitchFamily="65" charset="-120"/>
                <a:ea typeface="標楷體" pitchFamily="65" charset="-120"/>
              </a:rPr>
              <a:t>液相層析 質譜／質譜儀 </a:t>
            </a:r>
            <a:r>
              <a:rPr lang="en-US" altLang="zh-TW" sz="3100" dirty="0">
                <a:latin typeface="標楷體" pitchFamily="65" charset="-120"/>
                <a:ea typeface="標楷體" pitchFamily="65" charset="-120"/>
              </a:rPr>
              <a:t>(LC MS/MS</a:t>
            </a:r>
            <a:r>
              <a:rPr lang="en-US" altLang="zh-TW" sz="3100" dirty="0" smtClean="0">
                <a:latin typeface="標楷體" pitchFamily="65" charset="-120"/>
                <a:ea typeface="標楷體" pitchFamily="65" charset="-120"/>
              </a:rPr>
              <a:t>)】</a:t>
            </a:r>
            <a:endParaRPr lang="en-US" altLang="zh-TW" sz="3100" dirty="0" smtClean="0">
              <a:latin typeface="標楷體" pitchFamily="65" charset="-120"/>
              <a:ea typeface="標楷體" pitchFamily="65" charset="-120"/>
              <a:cs typeface="Times New Roman" pitchFamily="18" charset="0"/>
            </a:endParaRPr>
          </a:p>
          <a:p>
            <a:pPr marL="36576" indent="0">
              <a:buNone/>
            </a:pPr>
            <a:r>
              <a:rPr lang="en-US" altLang="zh-TW" sz="3100" dirty="0" smtClean="0">
                <a:latin typeface="Times New Roman" pitchFamily="18" charset="0"/>
                <a:cs typeface="Times New Roman" pitchFamily="18" charset="0"/>
              </a:rPr>
              <a:t>http</a:t>
            </a:r>
            <a:r>
              <a:rPr lang="en-US" altLang="zh-TW" sz="3100" dirty="0">
                <a:latin typeface="Times New Roman" pitchFamily="18" charset="0"/>
                <a:cs typeface="Times New Roman" pitchFamily="18" charset="0"/>
              </a:rPr>
              <a:t>://web.kinmen.gov.tw/Layout/sub_D/ArtHtml_Show.aspx?ID=cc8726fa-1ed0-401f-8c9f-1b47cb89babe&amp;path=13185</a:t>
            </a:r>
          </a:p>
          <a:p>
            <a:r>
              <a:rPr lang="en-US" altLang="zh-TW" sz="3100" dirty="0" smtClean="0">
                <a:latin typeface="標楷體" pitchFamily="65" charset="-120"/>
                <a:ea typeface="標楷體" pitchFamily="65" charset="-120"/>
                <a:cs typeface="Times New Roman" pitchFamily="18" charset="0"/>
              </a:rPr>
              <a:t>【</a:t>
            </a:r>
            <a:r>
              <a:rPr lang="zh-TW" altLang="en-US" sz="3100" dirty="0" smtClean="0">
                <a:latin typeface="標楷體" pitchFamily="65" charset="-120"/>
                <a:ea typeface="標楷體" pitchFamily="65" charset="-120"/>
                <a:cs typeface="Times New Roman" pitchFamily="18" charset="0"/>
              </a:rPr>
              <a:t>塑化劑之管理現況與標準</a:t>
            </a:r>
            <a:r>
              <a:rPr lang="en-US" altLang="zh-TW" sz="3100" dirty="0" smtClean="0">
                <a:latin typeface="標楷體" pitchFamily="65" charset="-120"/>
                <a:ea typeface="標楷體" pitchFamily="65" charset="-120"/>
                <a:cs typeface="Times New Roman" pitchFamily="18" charset="0"/>
              </a:rPr>
              <a:t>】</a:t>
            </a:r>
          </a:p>
          <a:p>
            <a:pPr marL="36576" indent="0">
              <a:buNone/>
            </a:pPr>
            <a:r>
              <a:rPr lang="en-US" altLang="zh-TW" sz="3100" dirty="0" smtClean="0">
                <a:latin typeface="Times New Roman" pitchFamily="18" charset="0"/>
                <a:cs typeface="Times New Roman" pitchFamily="18" charset="0"/>
              </a:rPr>
              <a:t>http</a:t>
            </a:r>
            <a:r>
              <a:rPr lang="en-US" altLang="zh-TW" sz="3100" dirty="0">
                <a:latin typeface="Times New Roman" pitchFamily="18" charset="0"/>
                <a:cs typeface="Times New Roman" pitchFamily="18" charset="0"/>
              </a:rPr>
              <a:t>://</a:t>
            </a:r>
            <a:r>
              <a:rPr lang="en-US" altLang="zh-TW" sz="3100" dirty="0" smtClean="0">
                <a:latin typeface="Times New Roman" pitchFamily="18" charset="0"/>
                <a:cs typeface="Times New Roman" pitchFamily="18" charset="0"/>
              </a:rPr>
              <a:t>www.fda.gov.tw/tc/includes/SiteListGetFile.ashx?mid=133&amp;id=6394&amp;chk=e8caaf84-02be-4fb3-967b-fe26a3653007</a:t>
            </a:r>
          </a:p>
          <a:p>
            <a:r>
              <a:rPr lang="en-US" altLang="zh-TW" sz="3100" dirty="0" smtClean="0">
                <a:latin typeface="標楷體" pitchFamily="65" charset="-120"/>
                <a:ea typeface="標楷體" pitchFamily="65" charset="-120"/>
                <a:cs typeface="Times New Roman" pitchFamily="18" charset="0"/>
              </a:rPr>
              <a:t>【</a:t>
            </a:r>
            <a:r>
              <a:rPr lang="zh-TW" altLang="en-US" sz="3100" dirty="0">
                <a:latin typeface="標楷體" pitchFamily="65" charset="-120"/>
                <a:ea typeface="標楷體" pitchFamily="65" charset="-120"/>
              </a:rPr>
              <a:t>塑化劑（鄰苯二甲酸酯鹽類）對健康的</a:t>
            </a:r>
            <a:r>
              <a:rPr lang="zh-TW" altLang="en-US" sz="3100" dirty="0" smtClean="0">
                <a:latin typeface="標楷體" pitchFamily="65" charset="-120"/>
                <a:ea typeface="標楷體" pitchFamily="65" charset="-120"/>
              </a:rPr>
              <a:t>影響</a:t>
            </a:r>
            <a:r>
              <a:rPr lang="en-US" altLang="zh-TW" sz="3100" dirty="0" smtClean="0">
                <a:latin typeface="標楷體" pitchFamily="65" charset="-120"/>
                <a:ea typeface="標楷體" pitchFamily="65" charset="-120"/>
              </a:rPr>
              <a:t>】</a:t>
            </a:r>
            <a:endParaRPr lang="en-US" altLang="zh-TW" sz="3100" dirty="0">
              <a:latin typeface="標楷體" pitchFamily="65" charset="-120"/>
              <a:ea typeface="標楷體" pitchFamily="65" charset="-120"/>
              <a:cs typeface="Times New Roman" pitchFamily="18" charset="0"/>
            </a:endParaRPr>
          </a:p>
          <a:p>
            <a:pPr marL="36576" indent="0">
              <a:buNone/>
            </a:pPr>
            <a:r>
              <a:rPr lang="en-US" altLang="zh-TW" sz="3100" dirty="0">
                <a:latin typeface="Times New Roman" pitchFamily="18" charset="0"/>
                <a:cs typeface="Times New Roman" pitchFamily="18" charset="0"/>
              </a:rPr>
              <a:t>http://www.greencross.org.tw/enviroment/DEHP.htm</a:t>
            </a:r>
          </a:p>
          <a:p>
            <a:pPr marL="36576" indent="0">
              <a:buNone/>
            </a:pPr>
            <a:endParaRPr lang="zh-TW" altLang="en-US" dirty="0"/>
          </a:p>
        </p:txBody>
      </p:sp>
    </p:spTree>
    <p:extLst>
      <p:ext uri="{BB962C8B-B14F-4D97-AF65-F5344CB8AC3E}">
        <p14:creationId xmlns:p14="http://schemas.microsoft.com/office/powerpoint/2010/main" val="3440280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55576" y="476672"/>
            <a:ext cx="7467600" cy="1143000"/>
          </a:xfrm>
        </p:spPr>
        <p:txBody>
          <a:bodyPr>
            <a:noAutofit/>
          </a:bodyPr>
          <a:lstStyle/>
          <a:p>
            <a:pPr algn="ctr"/>
            <a:r>
              <a:rPr lang="zh-TW" altLang="en-US" sz="6000" b="1" dirty="0" smtClean="0">
                <a:latin typeface="標楷體" pitchFamily="65" charset="-120"/>
                <a:ea typeface="標楷體" pitchFamily="65" charset="-120"/>
              </a:rPr>
              <a:t>前言</a:t>
            </a:r>
            <a:endParaRPr lang="zh-TW" altLang="en-US" sz="7200" dirty="0">
              <a:latin typeface="標楷體" pitchFamily="65" charset="-120"/>
              <a:ea typeface="標楷體" pitchFamily="65" charset="-120"/>
            </a:endParaRPr>
          </a:p>
        </p:txBody>
      </p:sp>
      <p:sp>
        <p:nvSpPr>
          <p:cNvPr id="3" name="內容版面配置區 2"/>
          <p:cNvSpPr>
            <a:spLocks noGrp="1"/>
          </p:cNvSpPr>
          <p:nvPr>
            <p:ph idx="1"/>
          </p:nvPr>
        </p:nvSpPr>
        <p:spPr>
          <a:xfrm>
            <a:off x="457200" y="1600200"/>
            <a:ext cx="8075240" cy="4525963"/>
          </a:xfrm>
        </p:spPr>
        <p:txBody>
          <a:bodyPr>
            <a:normAutofit/>
          </a:bodyPr>
          <a:lstStyle/>
          <a:p>
            <a:pPr algn="just"/>
            <a:r>
              <a:rPr lang="zh-TW" altLang="en-US" sz="3200" dirty="0">
                <a:latin typeface="標楷體" pitchFamily="65" charset="-120"/>
                <a:ea typeface="標楷體" pitchFamily="65" charset="-120"/>
              </a:rPr>
              <a:t>雖然塑化劑可合法的添加於保特瓶等食品容器，但是不可以添加於食品中，雖然食品中不得添加，但因為在製造過程中多少還是會溶入食品中，所以，目前各國規定之</a:t>
            </a:r>
            <a:r>
              <a:rPr lang="en-US" altLang="zh-TW" sz="3200" dirty="0">
                <a:latin typeface="標楷體" pitchFamily="65" charset="-120"/>
                <a:ea typeface="標楷體" pitchFamily="65" charset="-120"/>
              </a:rPr>
              <a:t>60</a:t>
            </a:r>
            <a:r>
              <a:rPr lang="zh-TW" altLang="en-US" sz="3200" dirty="0">
                <a:latin typeface="標楷體" pitchFamily="65" charset="-120"/>
                <a:ea typeface="標楷體" pitchFamily="65" charset="-120"/>
              </a:rPr>
              <a:t>公斤成人每日攝取限量範圍為</a:t>
            </a:r>
            <a:r>
              <a:rPr lang="en-US" altLang="zh-TW" sz="3200" dirty="0">
                <a:latin typeface="標楷體" pitchFamily="65" charset="-120"/>
                <a:ea typeface="標楷體" pitchFamily="65" charset="-120"/>
              </a:rPr>
              <a:t>1.2-8.4</a:t>
            </a:r>
            <a:r>
              <a:rPr lang="zh-TW" altLang="en-US" sz="3200" dirty="0">
                <a:latin typeface="標楷體" pitchFamily="65" charset="-120"/>
                <a:ea typeface="標楷體" pitchFamily="65" charset="-120"/>
              </a:rPr>
              <a:t>毫克，但國內則尚未有明確宣導。所以許多人對它的檢測方式不是很了解，而本主題將探討如何檢測塑化劑。</a:t>
            </a:r>
            <a:endParaRPr lang="zh-TW" altLang="en-US" dirty="0"/>
          </a:p>
        </p:txBody>
      </p:sp>
    </p:spTree>
    <p:extLst>
      <p:ext uri="{BB962C8B-B14F-4D97-AF65-F5344CB8AC3E}">
        <p14:creationId xmlns:p14="http://schemas.microsoft.com/office/powerpoint/2010/main" val="1335202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435280" cy="1143000"/>
          </a:xfrm>
        </p:spPr>
        <p:txBody>
          <a:bodyPr>
            <a:noAutofit/>
          </a:bodyPr>
          <a:lstStyle/>
          <a:p>
            <a:pPr algn="ctr"/>
            <a:r>
              <a:rPr lang="zh-TW" altLang="zh-TW" sz="5400" b="1" dirty="0">
                <a:latin typeface="標楷體" pitchFamily="65" charset="-120"/>
                <a:ea typeface="標楷體" pitchFamily="65" charset="-120"/>
              </a:rPr>
              <a:t>國內的塑化劑檢測方法</a:t>
            </a:r>
            <a:endParaRPr lang="zh-TW" altLang="en-US" sz="5400" dirty="0">
              <a:latin typeface="標楷體" pitchFamily="65" charset="-120"/>
              <a:ea typeface="標楷體" pitchFamily="65" charset="-120"/>
            </a:endParaRPr>
          </a:p>
        </p:txBody>
      </p:sp>
      <p:pic>
        <p:nvPicPr>
          <p:cNvPr id="1026" name="Picture 2" descr="C:\Users\keroro\Desktop\MultiMedia_ImageResiz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140968"/>
            <a:ext cx="6120680" cy="3160496"/>
          </a:xfrm>
          <a:prstGeom prst="rect">
            <a:avLst/>
          </a:prstGeom>
          <a:noFill/>
          <a:extLst>
            <a:ext uri="{909E8E84-426E-40DD-AFC4-6F175D3DCCD1}">
              <a14:hiddenFill xmlns:a14="http://schemas.microsoft.com/office/drawing/2010/main">
                <a:solidFill>
                  <a:srgbClr val="FFFFFF"/>
                </a:solidFill>
              </a14:hiddenFill>
            </a:ext>
          </a:extLst>
        </p:spPr>
      </p:pic>
      <p:sp>
        <p:nvSpPr>
          <p:cNvPr id="5" name="內容版面配置區 4"/>
          <p:cNvSpPr>
            <a:spLocks noGrp="1"/>
          </p:cNvSpPr>
          <p:nvPr>
            <p:ph idx="1"/>
          </p:nvPr>
        </p:nvSpPr>
        <p:spPr>
          <a:xfrm>
            <a:off x="683568" y="1628800"/>
            <a:ext cx="7467600" cy="4525963"/>
          </a:xfrm>
        </p:spPr>
        <p:txBody>
          <a:bodyPr/>
          <a:lstStyle/>
          <a:p>
            <a:r>
              <a:rPr lang="zh-TW" altLang="zh-TW" dirty="0" smtClean="0">
                <a:latin typeface="標楷體" pitchFamily="65" charset="-120"/>
                <a:ea typeface="標楷體" pitchFamily="65" charset="-120"/>
              </a:rPr>
              <a:t>檢體經萃取後，以液相層析串聯質譜儀</a:t>
            </a:r>
            <a:r>
              <a:rPr lang="en-US" altLang="zh-TW" dirty="0" smtClean="0">
                <a:latin typeface="標楷體" pitchFamily="65" charset="-120"/>
                <a:ea typeface="標楷體" pitchFamily="65" charset="-120"/>
              </a:rPr>
              <a:t>(</a:t>
            </a:r>
            <a:r>
              <a:rPr lang="en-US" altLang="zh-TW" dirty="0" smtClean="0">
                <a:latin typeface="Times New Roman" pitchFamily="18" charset="0"/>
                <a:ea typeface="標楷體" pitchFamily="65" charset="-120"/>
                <a:cs typeface="Times New Roman" pitchFamily="18" charset="0"/>
              </a:rPr>
              <a:t>liquid chromatograph/tandem mass spectrometer, LC/MS/MS</a:t>
            </a:r>
            <a:r>
              <a:rPr lang="en-US" altLang="zh-TW" dirty="0" smtClean="0">
                <a:latin typeface="標楷體" pitchFamily="65" charset="-120"/>
                <a:ea typeface="標楷體" pitchFamily="65" charset="-120"/>
              </a:rPr>
              <a:t>)</a:t>
            </a:r>
            <a:r>
              <a:rPr lang="zh-TW" altLang="zh-TW" dirty="0" smtClean="0">
                <a:latin typeface="標楷體" pitchFamily="65" charset="-120"/>
                <a:ea typeface="標楷體" pitchFamily="65" charset="-120"/>
              </a:rPr>
              <a:t>分析之方法。</a:t>
            </a:r>
            <a:endParaRPr lang="zh-TW" altLang="en-US" dirty="0">
              <a:latin typeface="標楷體" pitchFamily="65" charset="-120"/>
              <a:ea typeface="標楷體" pitchFamily="65" charset="-120"/>
            </a:endParaRPr>
          </a:p>
        </p:txBody>
      </p:sp>
    </p:spTree>
    <p:extLst>
      <p:ext uri="{BB962C8B-B14F-4D97-AF65-F5344CB8AC3E}">
        <p14:creationId xmlns:p14="http://schemas.microsoft.com/office/powerpoint/2010/main" val="883403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sz="6000" dirty="0" smtClean="0">
                <a:latin typeface="Times New Roman" pitchFamily="18" charset="0"/>
                <a:ea typeface="標楷體" pitchFamily="65" charset="-120"/>
                <a:cs typeface="Times New Roman" pitchFamily="18" charset="0"/>
              </a:rPr>
              <a:t>LC/MS/MS</a:t>
            </a:r>
            <a:r>
              <a:rPr lang="zh-TW" altLang="en-US" sz="6000" dirty="0" smtClean="0">
                <a:latin typeface="標楷體" pitchFamily="65" charset="-120"/>
                <a:ea typeface="標楷體" pitchFamily="65" charset="-120"/>
              </a:rPr>
              <a:t>檢驗法</a:t>
            </a:r>
            <a:endParaRPr lang="zh-TW" altLang="en-US" sz="6000" dirty="0">
              <a:latin typeface="標楷體" pitchFamily="65" charset="-120"/>
              <a:ea typeface="標楷體" pitchFamily="65" charset="-120"/>
            </a:endParaRPr>
          </a:p>
        </p:txBody>
      </p:sp>
      <p:sp>
        <p:nvSpPr>
          <p:cNvPr id="3" name="內容版面配置區 2"/>
          <p:cNvSpPr>
            <a:spLocks noGrp="1"/>
          </p:cNvSpPr>
          <p:nvPr>
            <p:ph idx="1"/>
          </p:nvPr>
        </p:nvSpPr>
        <p:spPr/>
        <p:txBody>
          <a:bodyPr/>
          <a:lstStyle/>
          <a:p>
            <a:r>
              <a:rPr lang="zh-TW" altLang="en-US" dirty="0">
                <a:latin typeface="標楷體" pitchFamily="65" charset="-120"/>
                <a:ea typeface="標楷體" pitchFamily="65" charset="-120"/>
              </a:rPr>
              <a:t>取 </a:t>
            </a:r>
            <a:r>
              <a:rPr lang="en-US" altLang="zh-TW" dirty="0">
                <a:latin typeface="Times New Roman" pitchFamily="18" charset="0"/>
                <a:ea typeface="標楷體" pitchFamily="65" charset="-120"/>
                <a:cs typeface="Times New Roman" pitchFamily="18" charset="0"/>
              </a:rPr>
              <a:t>DBP</a:t>
            </a:r>
            <a:r>
              <a:rPr lang="zh-TW" altLang="en-US" dirty="0">
                <a:latin typeface="Times New Roman" pitchFamily="18" charset="0"/>
                <a:ea typeface="標楷體" pitchFamily="65" charset="-120"/>
                <a:cs typeface="Times New Roman" pitchFamily="18" charset="0"/>
              </a:rPr>
              <a:t>、</a:t>
            </a:r>
            <a:r>
              <a:rPr lang="en-US" altLang="zh-TW" dirty="0">
                <a:latin typeface="Times New Roman" pitchFamily="18" charset="0"/>
                <a:ea typeface="標楷體" pitchFamily="65" charset="-120"/>
                <a:cs typeface="Times New Roman" pitchFamily="18" charset="0"/>
              </a:rPr>
              <a:t>BBP</a:t>
            </a:r>
            <a:r>
              <a:rPr lang="zh-TW" altLang="en-US" dirty="0">
                <a:latin typeface="Times New Roman" pitchFamily="18" charset="0"/>
                <a:ea typeface="標楷體" pitchFamily="65" charset="-120"/>
                <a:cs typeface="Times New Roman" pitchFamily="18" charset="0"/>
              </a:rPr>
              <a:t>、</a:t>
            </a:r>
            <a:r>
              <a:rPr lang="en-US" altLang="zh-TW" dirty="0">
                <a:latin typeface="Times New Roman" pitchFamily="18" charset="0"/>
                <a:ea typeface="標楷體" pitchFamily="65" charset="-120"/>
                <a:cs typeface="Times New Roman" pitchFamily="18" charset="0"/>
              </a:rPr>
              <a:t>DEHP</a:t>
            </a:r>
            <a:r>
              <a:rPr lang="zh-TW" altLang="en-US" dirty="0">
                <a:latin typeface="Times New Roman" pitchFamily="18" charset="0"/>
                <a:ea typeface="標楷體" pitchFamily="65" charset="-120"/>
                <a:cs typeface="Times New Roman" pitchFamily="18" charset="0"/>
              </a:rPr>
              <a:t>、</a:t>
            </a:r>
            <a:r>
              <a:rPr lang="en-US" altLang="zh-TW" dirty="0">
                <a:latin typeface="Times New Roman" pitchFamily="18" charset="0"/>
                <a:ea typeface="標楷體" pitchFamily="65" charset="-120"/>
                <a:cs typeface="Times New Roman" pitchFamily="18" charset="0"/>
              </a:rPr>
              <a:t>DNOP</a:t>
            </a:r>
            <a:r>
              <a:rPr lang="zh-TW" altLang="en-US" dirty="0">
                <a:latin typeface="Times New Roman" pitchFamily="18" charset="0"/>
                <a:ea typeface="標楷體" pitchFamily="65" charset="-120"/>
                <a:cs typeface="Times New Roman" pitchFamily="18" charset="0"/>
              </a:rPr>
              <a:t>、</a:t>
            </a:r>
            <a:r>
              <a:rPr lang="en-US" altLang="zh-TW" dirty="0">
                <a:latin typeface="Times New Roman" pitchFamily="18" charset="0"/>
                <a:ea typeface="標楷體" pitchFamily="65" charset="-120"/>
                <a:cs typeface="Times New Roman" pitchFamily="18" charset="0"/>
              </a:rPr>
              <a:t>DINP </a:t>
            </a:r>
            <a:r>
              <a:rPr lang="zh-TW" altLang="en-US" dirty="0">
                <a:latin typeface="標楷體" pitchFamily="65" charset="-120"/>
                <a:ea typeface="標楷體" pitchFamily="65" charset="-120"/>
              </a:rPr>
              <a:t>及 </a:t>
            </a:r>
            <a:r>
              <a:rPr lang="en-US" altLang="zh-TW" dirty="0">
                <a:latin typeface="Times New Roman" pitchFamily="18" charset="0"/>
                <a:ea typeface="標楷體" pitchFamily="65" charset="-120"/>
                <a:cs typeface="Times New Roman" pitchFamily="18" charset="0"/>
              </a:rPr>
              <a:t>DIDP</a:t>
            </a:r>
            <a:r>
              <a:rPr lang="en-US" altLang="zh-TW" dirty="0">
                <a:latin typeface="標楷體" pitchFamily="65" charset="-120"/>
                <a:ea typeface="標楷體" pitchFamily="65" charset="-120"/>
              </a:rPr>
              <a:t> </a:t>
            </a:r>
            <a:r>
              <a:rPr lang="zh-TW" altLang="en-US" dirty="0">
                <a:latin typeface="標楷體" pitchFamily="65" charset="-120"/>
                <a:ea typeface="標楷體" pitchFamily="65" charset="-120"/>
              </a:rPr>
              <a:t>對照用標準品各約 </a:t>
            </a:r>
            <a:r>
              <a:rPr lang="en-US" altLang="zh-TW" dirty="0">
                <a:latin typeface="Times New Roman" pitchFamily="18" charset="0"/>
                <a:ea typeface="標楷體" pitchFamily="65" charset="-120"/>
                <a:cs typeface="Times New Roman" pitchFamily="18" charset="0"/>
              </a:rPr>
              <a:t>50 mg</a:t>
            </a:r>
            <a:r>
              <a:rPr lang="zh-TW" altLang="en-US" dirty="0" smtClean="0">
                <a:latin typeface="標楷體" pitchFamily="65" charset="-120"/>
                <a:ea typeface="標楷體" pitchFamily="65" charset="-120"/>
              </a:rPr>
              <a:t>，分別</a:t>
            </a:r>
            <a:r>
              <a:rPr lang="zh-TW" altLang="en-US" dirty="0">
                <a:latin typeface="標楷體" pitchFamily="65" charset="-120"/>
                <a:ea typeface="標楷體" pitchFamily="65" charset="-120"/>
              </a:rPr>
              <a:t>置於 </a:t>
            </a:r>
            <a:r>
              <a:rPr lang="en-US" altLang="zh-TW" dirty="0">
                <a:latin typeface="Times New Roman" pitchFamily="18" charset="0"/>
                <a:ea typeface="標楷體" pitchFamily="65" charset="-120"/>
                <a:cs typeface="Times New Roman" pitchFamily="18" charset="0"/>
              </a:rPr>
              <a:t>50 </a:t>
            </a:r>
            <a:r>
              <a:rPr lang="en-US" altLang="zh-TW" dirty="0" smtClean="0">
                <a:latin typeface="Times New Roman" pitchFamily="18" charset="0"/>
                <a:ea typeface="標楷體" pitchFamily="65" charset="-120"/>
                <a:cs typeface="Times New Roman" pitchFamily="18" charset="0"/>
              </a:rPr>
              <a:t>mL</a:t>
            </a:r>
            <a:r>
              <a:rPr lang="en-US" altLang="zh-TW" dirty="0">
                <a:latin typeface="標楷體" pitchFamily="65" charset="-120"/>
                <a:ea typeface="標楷體" pitchFamily="65" charset="-120"/>
              </a:rPr>
              <a:t> </a:t>
            </a:r>
            <a:r>
              <a:rPr lang="zh-TW" altLang="en-US" dirty="0" smtClean="0">
                <a:latin typeface="標楷體" pitchFamily="65" charset="-120"/>
                <a:ea typeface="標楷體" pitchFamily="65" charset="-120"/>
              </a:rPr>
              <a:t>容</a:t>
            </a:r>
            <a:r>
              <a:rPr lang="zh-TW" altLang="en-US" dirty="0">
                <a:latin typeface="標楷體" pitchFamily="65" charset="-120"/>
                <a:ea typeface="標楷體" pitchFamily="65" charset="-120"/>
              </a:rPr>
              <a:t>量瓶中，精確稱定，以甲醇溶解並定容，作為</a:t>
            </a:r>
            <a:r>
              <a:rPr lang="zh-TW" altLang="en-US" dirty="0" smtClean="0">
                <a:latin typeface="標楷體" pitchFamily="65" charset="-120"/>
                <a:ea typeface="標楷體" pitchFamily="65" charset="-120"/>
              </a:rPr>
              <a:t>標準原</a:t>
            </a:r>
            <a:r>
              <a:rPr lang="zh-TW" altLang="en-US" dirty="0">
                <a:latin typeface="標楷體" pitchFamily="65" charset="-120"/>
                <a:ea typeface="標楷體" pitchFamily="65" charset="-120"/>
              </a:rPr>
              <a:t>液。</a:t>
            </a:r>
          </a:p>
        </p:txBody>
      </p:sp>
      <p:grpSp>
        <p:nvGrpSpPr>
          <p:cNvPr id="9" name="群組 8"/>
          <p:cNvGrpSpPr/>
          <p:nvPr/>
        </p:nvGrpSpPr>
        <p:grpSpPr>
          <a:xfrm>
            <a:off x="2339752" y="3789068"/>
            <a:ext cx="4176464" cy="2160240"/>
            <a:chOff x="395536" y="3789040"/>
            <a:chExt cx="4176464" cy="2160240"/>
          </a:xfrm>
        </p:grpSpPr>
        <p:sp>
          <p:nvSpPr>
            <p:cNvPr id="7" name="圓角矩形 6"/>
            <p:cNvSpPr/>
            <p:nvPr/>
          </p:nvSpPr>
          <p:spPr>
            <a:xfrm>
              <a:off x="395536" y="3789040"/>
              <a:ext cx="1080120"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塑化劑</a:t>
              </a:r>
              <a:endParaRPr lang="zh-TW" altLang="en-US" dirty="0"/>
            </a:p>
          </p:txBody>
        </p:sp>
        <p:sp>
          <p:nvSpPr>
            <p:cNvPr id="8" name="圓角矩形 7"/>
            <p:cNvSpPr/>
            <p:nvPr/>
          </p:nvSpPr>
          <p:spPr>
            <a:xfrm>
              <a:off x="3275856" y="3789040"/>
              <a:ext cx="1296144"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甲醇</a:t>
              </a:r>
              <a:endParaRPr lang="zh-TW" altLang="en-US" dirty="0"/>
            </a:p>
          </p:txBody>
        </p:sp>
        <p:grpSp>
          <p:nvGrpSpPr>
            <p:cNvPr id="6" name="群組 5"/>
            <p:cNvGrpSpPr/>
            <p:nvPr/>
          </p:nvGrpSpPr>
          <p:grpSpPr>
            <a:xfrm>
              <a:off x="1187624" y="3987799"/>
              <a:ext cx="2009980" cy="1961481"/>
              <a:chOff x="1187624" y="3987799"/>
              <a:chExt cx="2009980" cy="1961481"/>
            </a:xfrm>
          </p:grpSpPr>
          <p:sp>
            <p:nvSpPr>
              <p:cNvPr id="4" name="流程圖: 磁碟 3"/>
              <p:cNvSpPr/>
              <p:nvPr/>
            </p:nvSpPr>
            <p:spPr>
              <a:xfrm>
                <a:off x="1655676" y="4509120"/>
                <a:ext cx="1512168" cy="1440160"/>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dirty="0" smtClean="0"/>
                  <a:t>50ml</a:t>
                </a:r>
                <a:endParaRPr lang="zh-TW" altLang="en-US" dirty="0"/>
              </a:p>
            </p:txBody>
          </p:sp>
          <p:sp>
            <p:nvSpPr>
              <p:cNvPr id="5" name="圓形箭號 4"/>
              <p:cNvSpPr/>
              <p:nvPr/>
            </p:nvSpPr>
            <p:spPr>
              <a:xfrm>
                <a:off x="1187624" y="3987799"/>
                <a:ext cx="1080120" cy="1080120"/>
              </a:xfrm>
              <a:prstGeom prst="circularArrow">
                <a:avLst>
                  <a:gd name="adj1" fmla="val 12500"/>
                  <a:gd name="adj2" fmla="val 1142319"/>
                  <a:gd name="adj3" fmla="val 20457681"/>
                  <a:gd name="adj4" fmla="val 16085733"/>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577698" y="4038628"/>
                <a:ext cx="619906" cy="546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2787545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7584" y="260648"/>
            <a:ext cx="7467600" cy="1143000"/>
          </a:xfrm>
        </p:spPr>
        <p:txBody>
          <a:bodyPr>
            <a:normAutofit/>
          </a:bodyPr>
          <a:lstStyle/>
          <a:p>
            <a:pPr algn="ctr"/>
            <a:r>
              <a:rPr lang="zh-TW" altLang="en-US" sz="6000" dirty="0">
                <a:latin typeface="標楷體" pitchFamily="65" charset="-120"/>
                <a:ea typeface="標楷體" pitchFamily="65" charset="-120"/>
              </a:rPr>
              <a:t>檢液之</a:t>
            </a:r>
            <a:r>
              <a:rPr lang="zh-TW" altLang="en-US" sz="6000" dirty="0" smtClean="0">
                <a:latin typeface="標楷體" pitchFamily="65" charset="-120"/>
                <a:ea typeface="標楷體" pitchFamily="65" charset="-120"/>
              </a:rPr>
              <a:t>調製</a:t>
            </a:r>
            <a:endParaRPr lang="zh-TW" altLang="en-US" sz="6000" dirty="0">
              <a:latin typeface="標楷體" pitchFamily="65" charset="-120"/>
              <a:ea typeface="標楷體" pitchFamily="65" charset="-120"/>
            </a:endParaRPr>
          </a:p>
        </p:txBody>
      </p:sp>
      <p:sp>
        <p:nvSpPr>
          <p:cNvPr id="3" name="內容版面配置區 2"/>
          <p:cNvSpPr>
            <a:spLocks noGrp="1"/>
          </p:cNvSpPr>
          <p:nvPr>
            <p:ph idx="1"/>
          </p:nvPr>
        </p:nvSpPr>
        <p:spPr>
          <a:xfrm>
            <a:off x="457200" y="1600200"/>
            <a:ext cx="8579296" cy="4525963"/>
          </a:xfrm>
        </p:spPr>
        <p:txBody>
          <a:bodyPr>
            <a:normAutofit/>
          </a:bodyPr>
          <a:lstStyle/>
          <a:p>
            <a:pPr algn="just"/>
            <a:r>
              <a:rPr lang="zh-TW" altLang="en-US" sz="2800" dirty="0">
                <a:latin typeface="標楷體" pitchFamily="65" charset="-120"/>
                <a:ea typeface="標楷體" pitchFamily="65" charset="-120"/>
              </a:rPr>
              <a:t>取混勻後檢體</a:t>
            </a:r>
            <a:r>
              <a:rPr lang="zh-TW" altLang="en-US" sz="2800" dirty="0" smtClean="0">
                <a:latin typeface="標楷體" pitchFamily="65" charset="-120"/>
                <a:ea typeface="標楷體" pitchFamily="65" charset="-120"/>
              </a:rPr>
              <a:t>約</a:t>
            </a:r>
            <a:r>
              <a:rPr lang="en-US" altLang="zh-TW" sz="2800" dirty="0" smtClean="0">
                <a:latin typeface="Times New Roman" pitchFamily="18" charset="0"/>
                <a:ea typeface="標楷體" pitchFamily="65" charset="-120"/>
                <a:cs typeface="Times New Roman" pitchFamily="18" charset="0"/>
              </a:rPr>
              <a:t>1g</a:t>
            </a:r>
            <a:r>
              <a:rPr lang="zh-TW" altLang="en-US" sz="2800" dirty="0" smtClean="0">
                <a:latin typeface="標楷體" pitchFamily="65" charset="-120"/>
                <a:ea typeface="標楷體" pitchFamily="65" charset="-120"/>
              </a:rPr>
              <a:t>，精</a:t>
            </a:r>
            <a:r>
              <a:rPr lang="zh-TW" altLang="en-US" sz="2800" dirty="0">
                <a:latin typeface="標楷體" pitchFamily="65" charset="-120"/>
                <a:ea typeface="標楷體" pitchFamily="65" charset="-120"/>
              </a:rPr>
              <a:t>確稱</a:t>
            </a:r>
            <a:r>
              <a:rPr lang="zh-TW" altLang="en-US" sz="2800" dirty="0" smtClean="0">
                <a:latin typeface="標楷體" pitchFamily="65" charset="-120"/>
                <a:ea typeface="標楷體" pitchFamily="65" charset="-120"/>
              </a:rPr>
              <a:t>定置於</a:t>
            </a:r>
            <a:r>
              <a:rPr lang="en-US" altLang="zh-TW" sz="2800" dirty="0" smtClean="0">
                <a:latin typeface="Times New Roman" pitchFamily="18" charset="0"/>
                <a:ea typeface="標楷體" pitchFamily="65" charset="-120"/>
                <a:cs typeface="Times New Roman" pitchFamily="18" charset="0"/>
              </a:rPr>
              <a:t>50 mL</a:t>
            </a:r>
            <a:r>
              <a:rPr lang="zh-TW" altLang="en-US" sz="2800" dirty="0" smtClean="0">
                <a:latin typeface="標楷體" pitchFamily="65" charset="-120"/>
                <a:ea typeface="標楷體" pitchFamily="65" charset="-120"/>
              </a:rPr>
              <a:t>容</a:t>
            </a:r>
            <a:r>
              <a:rPr lang="zh-TW" altLang="en-US" sz="2800" dirty="0">
                <a:latin typeface="標楷體" pitchFamily="65" charset="-120"/>
                <a:ea typeface="標楷體" pitchFamily="65" charset="-120"/>
              </a:rPr>
              <a:t>量瓶中，加入甲醇</a:t>
            </a:r>
            <a:r>
              <a:rPr lang="zh-TW" altLang="en-US" sz="2800" dirty="0" smtClean="0">
                <a:latin typeface="標楷體" pitchFamily="65" charset="-120"/>
                <a:ea typeface="標楷體" pitchFamily="65" charset="-120"/>
              </a:rPr>
              <a:t>約</a:t>
            </a:r>
            <a:r>
              <a:rPr lang="en-US" altLang="zh-TW" sz="2800" dirty="0" smtClean="0">
                <a:latin typeface="Times New Roman" pitchFamily="18" charset="0"/>
                <a:ea typeface="標楷體" pitchFamily="65" charset="-120"/>
                <a:cs typeface="Times New Roman" pitchFamily="18" charset="0"/>
              </a:rPr>
              <a:t>45mL</a:t>
            </a:r>
            <a:r>
              <a:rPr lang="zh-TW" altLang="en-US" sz="2800" dirty="0">
                <a:latin typeface="標楷體" pitchFamily="65" charset="-120"/>
                <a:ea typeface="標楷體" pitchFamily="65" charset="-120"/>
              </a:rPr>
              <a:t>，經超音波</a:t>
            </a:r>
            <a:r>
              <a:rPr lang="zh-TW" altLang="en-US" sz="2800" dirty="0" smtClean="0">
                <a:latin typeface="標楷體" pitchFamily="65" charset="-120"/>
                <a:ea typeface="標楷體" pitchFamily="65" charset="-120"/>
              </a:rPr>
              <a:t>振盪</a:t>
            </a:r>
            <a:r>
              <a:rPr lang="en-US" altLang="zh-TW" sz="2800" dirty="0" smtClean="0">
                <a:latin typeface="Times New Roman" pitchFamily="18" charset="0"/>
                <a:ea typeface="標楷體" pitchFamily="65" charset="-120"/>
                <a:cs typeface="Times New Roman" pitchFamily="18" charset="0"/>
              </a:rPr>
              <a:t>30</a:t>
            </a:r>
            <a:r>
              <a:rPr lang="zh-TW" altLang="en-US" sz="2800" dirty="0" smtClean="0">
                <a:latin typeface="標楷體" pitchFamily="65" charset="-120"/>
                <a:ea typeface="標楷體" pitchFamily="65" charset="-120"/>
              </a:rPr>
              <a:t>分鐘</a:t>
            </a:r>
            <a:r>
              <a:rPr lang="zh-TW" altLang="en-US" sz="2800" dirty="0">
                <a:latin typeface="標楷體" pitchFamily="65" charset="-120"/>
                <a:ea typeface="標楷體" pitchFamily="65" charset="-120"/>
              </a:rPr>
              <a:t>，冷卻後，以甲醇定容。靜置後，取</a:t>
            </a:r>
            <a:r>
              <a:rPr lang="zh-TW" altLang="en-US" sz="2800" dirty="0" smtClean="0">
                <a:latin typeface="標楷體" pitchFamily="65" charset="-120"/>
                <a:ea typeface="標楷體" pitchFamily="65" charset="-120"/>
              </a:rPr>
              <a:t>上部</a:t>
            </a:r>
            <a:r>
              <a:rPr lang="zh-TW" altLang="en-US" sz="2800" dirty="0">
                <a:latin typeface="標楷體" pitchFamily="65" charset="-120"/>
                <a:ea typeface="標楷體" pitchFamily="65" charset="-120"/>
              </a:rPr>
              <a:t>溶液</a:t>
            </a:r>
            <a:r>
              <a:rPr lang="zh-TW" altLang="en-US" sz="2800" dirty="0" smtClean="0">
                <a:latin typeface="標楷體" pitchFamily="65" charset="-120"/>
                <a:ea typeface="標楷體" pitchFamily="65" charset="-120"/>
              </a:rPr>
              <a:t>約</a:t>
            </a:r>
            <a:r>
              <a:rPr lang="en-US" altLang="zh-TW" sz="2800" dirty="0" smtClean="0">
                <a:latin typeface="Times New Roman" pitchFamily="18" charset="0"/>
                <a:ea typeface="標楷體" pitchFamily="65" charset="-120"/>
                <a:cs typeface="Times New Roman" pitchFamily="18" charset="0"/>
              </a:rPr>
              <a:t>5mL</a:t>
            </a:r>
            <a:r>
              <a:rPr lang="zh-TW" altLang="en-US" sz="2800" dirty="0" smtClean="0">
                <a:latin typeface="標楷體" pitchFamily="65" charset="-120"/>
                <a:ea typeface="標楷體" pitchFamily="65" charset="-120"/>
              </a:rPr>
              <a:t>置</a:t>
            </a:r>
            <a:r>
              <a:rPr lang="zh-TW" altLang="en-US" sz="2800" dirty="0">
                <a:latin typeface="標楷體" pitchFamily="65" charset="-120"/>
                <a:ea typeface="標楷體" pitchFamily="65" charset="-120"/>
              </a:rPr>
              <a:t>於離心管</a:t>
            </a:r>
            <a:r>
              <a:rPr lang="zh-TW" altLang="en-US" sz="2800" dirty="0" smtClean="0">
                <a:latin typeface="標楷體" pitchFamily="65" charset="-120"/>
                <a:ea typeface="標楷體" pitchFamily="65" charset="-120"/>
              </a:rPr>
              <a:t>中，於</a:t>
            </a:r>
            <a:r>
              <a:rPr lang="en-US" altLang="zh-TW" sz="2800" dirty="0" smtClean="0">
                <a:latin typeface="Times New Roman" pitchFamily="18" charset="0"/>
                <a:ea typeface="標楷體" pitchFamily="65" charset="-120"/>
                <a:cs typeface="Times New Roman" pitchFamily="18" charset="0"/>
              </a:rPr>
              <a:t>3500rpm</a:t>
            </a:r>
            <a:r>
              <a:rPr lang="zh-TW" altLang="en-US" sz="2800" dirty="0" smtClean="0">
                <a:latin typeface="標楷體" pitchFamily="65" charset="-120"/>
                <a:ea typeface="標楷體" pitchFamily="65" charset="-120"/>
              </a:rPr>
              <a:t>離心</a:t>
            </a:r>
            <a:r>
              <a:rPr lang="en-US" altLang="zh-TW" sz="2800" dirty="0" smtClean="0">
                <a:latin typeface="Times New Roman" pitchFamily="18" charset="0"/>
                <a:ea typeface="標楷體" pitchFamily="65" charset="-120"/>
                <a:cs typeface="Times New Roman" pitchFamily="18" charset="0"/>
              </a:rPr>
              <a:t>10</a:t>
            </a:r>
            <a:r>
              <a:rPr lang="zh-TW" altLang="en-US" sz="2800" dirty="0" smtClean="0">
                <a:latin typeface="標楷體" pitchFamily="65" charset="-120"/>
                <a:ea typeface="標楷體" pitchFamily="65" charset="-120"/>
              </a:rPr>
              <a:t>分鐘</a:t>
            </a:r>
            <a:r>
              <a:rPr lang="zh-TW" altLang="en-US" sz="2800" dirty="0">
                <a:latin typeface="標楷體" pitchFamily="65" charset="-120"/>
                <a:ea typeface="標楷體" pitchFamily="65" charset="-120"/>
              </a:rPr>
              <a:t>，取上清液</a:t>
            </a:r>
            <a:r>
              <a:rPr lang="zh-TW" altLang="en-US" sz="2800" dirty="0" smtClean="0">
                <a:latin typeface="標楷體" pitchFamily="65" charset="-120"/>
                <a:ea typeface="標楷體" pitchFamily="65" charset="-120"/>
              </a:rPr>
              <a:t>供作</a:t>
            </a:r>
            <a:r>
              <a:rPr lang="zh-TW" altLang="en-US" sz="2800" dirty="0">
                <a:latin typeface="標楷體" pitchFamily="65" charset="-120"/>
                <a:ea typeface="標楷體" pitchFamily="65" charset="-120"/>
              </a:rPr>
              <a:t>檢液。</a:t>
            </a:r>
          </a:p>
        </p:txBody>
      </p:sp>
      <p:sp>
        <p:nvSpPr>
          <p:cNvPr id="4" name="流程圖: 磁碟 3"/>
          <p:cNvSpPr/>
          <p:nvPr/>
        </p:nvSpPr>
        <p:spPr>
          <a:xfrm>
            <a:off x="659266" y="4509120"/>
            <a:ext cx="1656184" cy="1944216"/>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dirty="0" smtClean="0"/>
              <a:t>1g</a:t>
            </a:r>
            <a:r>
              <a:rPr lang="zh-TW" altLang="en-US" dirty="0" smtClean="0"/>
              <a:t>檢體</a:t>
            </a:r>
            <a:endParaRPr lang="en-US" altLang="zh-TW" dirty="0" smtClean="0"/>
          </a:p>
          <a:p>
            <a:pPr algn="ctr"/>
            <a:r>
              <a:rPr lang="en-US" altLang="zh-TW" dirty="0" smtClean="0"/>
              <a:t>+45ml</a:t>
            </a:r>
            <a:r>
              <a:rPr lang="zh-TW" altLang="en-US" dirty="0" smtClean="0"/>
              <a:t>甲醇</a:t>
            </a:r>
            <a:endParaRPr lang="zh-TW" altLang="en-US" dirty="0"/>
          </a:p>
        </p:txBody>
      </p:sp>
      <p:sp>
        <p:nvSpPr>
          <p:cNvPr id="10" name="流程圖: 延遲 9"/>
          <p:cNvSpPr/>
          <p:nvPr/>
        </p:nvSpPr>
        <p:spPr>
          <a:xfrm rot="5400000">
            <a:off x="1026243" y="4199192"/>
            <a:ext cx="1908212" cy="108012"/>
          </a:xfrm>
          <a:prstGeom prst="flowChartDelay">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rgbClr val="FF0000"/>
              </a:solidFill>
            </a:endParaRPr>
          </a:p>
        </p:txBody>
      </p:sp>
      <p:sp>
        <p:nvSpPr>
          <p:cNvPr id="11" name="橢圓 10"/>
          <p:cNvSpPr/>
          <p:nvPr/>
        </p:nvSpPr>
        <p:spPr>
          <a:xfrm>
            <a:off x="1794478" y="3295293"/>
            <a:ext cx="371742" cy="549013"/>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bg1"/>
              </a:solidFill>
            </a:endParaRPr>
          </a:p>
        </p:txBody>
      </p:sp>
      <p:sp>
        <p:nvSpPr>
          <p:cNvPr id="12" name="文字方塊 11"/>
          <p:cNvSpPr txBox="1"/>
          <p:nvPr/>
        </p:nvSpPr>
        <p:spPr>
          <a:xfrm>
            <a:off x="2267744" y="3861048"/>
            <a:ext cx="1080120" cy="369332"/>
          </a:xfrm>
          <a:prstGeom prst="rect">
            <a:avLst/>
          </a:prstGeom>
          <a:noFill/>
        </p:spPr>
        <p:txBody>
          <a:bodyPr wrap="square" rtlCol="0">
            <a:spAutoFit/>
          </a:bodyPr>
          <a:lstStyle/>
          <a:p>
            <a:r>
              <a:rPr lang="zh-TW" altLang="en-US" dirty="0" smtClean="0"/>
              <a:t>吸取</a:t>
            </a:r>
            <a:r>
              <a:rPr lang="en-US" altLang="zh-TW" dirty="0" smtClean="0"/>
              <a:t>5ml</a:t>
            </a:r>
            <a:endParaRPr lang="zh-TW" altLang="en-US" dirty="0"/>
          </a:p>
        </p:txBody>
      </p:sp>
      <p:sp>
        <p:nvSpPr>
          <p:cNvPr id="13" name="向左箭號 12"/>
          <p:cNvSpPr/>
          <p:nvPr/>
        </p:nvSpPr>
        <p:spPr>
          <a:xfrm>
            <a:off x="2003015" y="3967355"/>
            <a:ext cx="326409" cy="17916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9" name="圖片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28" y="4079708"/>
            <a:ext cx="965079" cy="2082540"/>
          </a:xfrm>
          <a:prstGeom prst="rect">
            <a:avLst/>
          </a:prstGeom>
        </p:spPr>
      </p:pic>
      <p:sp>
        <p:nvSpPr>
          <p:cNvPr id="20" name="向右箭號 19"/>
          <p:cNvSpPr/>
          <p:nvPr/>
        </p:nvSpPr>
        <p:spPr>
          <a:xfrm>
            <a:off x="2411760" y="5065362"/>
            <a:ext cx="1656184"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放入離心管</a:t>
            </a:r>
            <a:endParaRPr lang="zh-TW" altLang="en-US" dirty="0"/>
          </a:p>
        </p:txBody>
      </p:sp>
      <p:sp>
        <p:nvSpPr>
          <p:cNvPr id="23" name="向右箭號 22"/>
          <p:cNvSpPr/>
          <p:nvPr/>
        </p:nvSpPr>
        <p:spPr>
          <a:xfrm>
            <a:off x="5076056" y="5078943"/>
            <a:ext cx="1656184"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放入離心機</a:t>
            </a:r>
            <a:endParaRPr lang="zh-TW" altLang="en-US" dirty="0"/>
          </a:p>
        </p:txBody>
      </p:sp>
      <p:sp>
        <p:nvSpPr>
          <p:cNvPr id="24" name="圓角矩形 23"/>
          <p:cNvSpPr/>
          <p:nvPr/>
        </p:nvSpPr>
        <p:spPr>
          <a:xfrm>
            <a:off x="6948264" y="4253198"/>
            <a:ext cx="1080120" cy="17680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取離心後的上層液體</a:t>
            </a:r>
            <a:endParaRPr lang="zh-TW" altLang="en-US" dirty="0"/>
          </a:p>
        </p:txBody>
      </p:sp>
    </p:spTree>
    <p:extLst>
      <p:ext uri="{BB962C8B-B14F-4D97-AF65-F5344CB8AC3E}">
        <p14:creationId xmlns:p14="http://schemas.microsoft.com/office/powerpoint/2010/main" val="348047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7584" y="332656"/>
            <a:ext cx="7467600" cy="1143000"/>
          </a:xfrm>
        </p:spPr>
        <p:txBody>
          <a:bodyPr>
            <a:noAutofit/>
          </a:bodyPr>
          <a:lstStyle/>
          <a:p>
            <a:pPr algn="ctr"/>
            <a:r>
              <a:rPr lang="zh-TW" altLang="en-US" sz="6000" dirty="0" smtClean="0">
                <a:latin typeface="標楷體" pitchFamily="65" charset="-120"/>
                <a:ea typeface="標楷體" pitchFamily="65" charset="-120"/>
              </a:rPr>
              <a:t>鑑別試驗及含量測定</a:t>
            </a:r>
            <a:endParaRPr lang="zh-TW" altLang="en-US" sz="6000" dirty="0">
              <a:latin typeface="標楷體" pitchFamily="65" charset="-120"/>
              <a:ea typeface="標楷體" pitchFamily="65" charset="-120"/>
            </a:endParaRPr>
          </a:p>
        </p:txBody>
      </p:sp>
      <mc:AlternateContent xmlns:mc="http://schemas.openxmlformats.org/markup-compatibility/2006" xmlns:a14="http://schemas.microsoft.com/office/drawing/2010/main">
        <mc:Choice Requires="a14">
          <p:sp>
            <p:nvSpPr>
              <p:cNvPr id="3" name="內容版面配置區 2"/>
              <p:cNvSpPr>
                <a:spLocks noGrp="1"/>
              </p:cNvSpPr>
              <p:nvPr>
                <p:ph idx="1"/>
              </p:nvPr>
            </p:nvSpPr>
            <p:spPr>
              <a:xfrm>
                <a:off x="457200" y="1600200"/>
                <a:ext cx="8147248" cy="4525963"/>
              </a:xfrm>
            </p:spPr>
            <p:txBody>
              <a:bodyPr>
                <a:noAutofit/>
              </a:bodyPr>
              <a:lstStyle/>
              <a:p>
                <a:pPr algn="just"/>
                <a:r>
                  <a:rPr lang="zh-TW" altLang="en-US" sz="2600" dirty="0" smtClean="0">
                    <a:latin typeface="標楷體" pitchFamily="65" charset="-120"/>
                    <a:ea typeface="標楷體" pitchFamily="65" charset="-120"/>
                  </a:rPr>
                  <a:t>精確量取檢液及混合標準溶液各</a:t>
                </a:r>
                <a:r>
                  <a:rPr lang="en-US" altLang="zh-TW" sz="2600" dirty="0" smtClean="0">
                    <a:latin typeface="Times New Roman" pitchFamily="18" charset="0"/>
                    <a:ea typeface="標楷體" pitchFamily="65" charset="-120"/>
                    <a:cs typeface="Times New Roman" pitchFamily="18" charset="0"/>
                  </a:rPr>
                  <a:t>10L</a:t>
                </a:r>
                <a:r>
                  <a:rPr lang="zh-TW" altLang="en-US" sz="2600" dirty="0" smtClean="0">
                    <a:latin typeface="標楷體" pitchFamily="65" charset="-120"/>
                    <a:ea typeface="標楷體" pitchFamily="65" charset="-120"/>
                  </a:rPr>
                  <a:t>，</a:t>
                </a:r>
                <a:r>
                  <a:rPr lang="zh-TW" altLang="en-US" sz="2600" dirty="0">
                    <a:latin typeface="標楷體" pitchFamily="65" charset="-120"/>
                    <a:ea typeface="標楷體" pitchFamily="65" charset="-120"/>
                  </a:rPr>
                  <a:t>分別注入</a:t>
                </a:r>
                <a:r>
                  <a:rPr lang="zh-TW" altLang="en-US" sz="2600" dirty="0" smtClean="0">
                    <a:latin typeface="標楷體" pitchFamily="65" charset="-120"/>
                    <a:ea typeface="標楷體" pitchFamily="65" charset="-120"/>
                  </a:rPr>
                  <a:t>液相層</a:t>
                </a:r>
                <a:r>
                  <a:rPr lang="zh-TW" altLang="en-US" sz="2600" dirty="0">
                    <a:latin typeface="標楷體" pitchFamily="65" charset="-120"/>
                    <a:ea typeface="標楷體" pitchFamily="65" charset="-120"/>
                  </a:rPr>
                  <a:t>析串聯</a:t>
                </a:r>
                <a:r>
                  <a:rPr lang="zh-TW" altLang="en-US" sz="2600" dirty="0" smtClean="0">
                    <a:latin typeface="標楷體" pitchFamily="65" charset="-120"/>
                    <a:ea typeface="標楷體" pitchFamily="65" charset="-120"/>
                  </a:rPr>
                  <a:t>質譜儀中</a:t>
                </a:r>
                <a:r>
                  <a:rPr lang="zh-TW" altLang="en-US" sz="2600" dirty="0">
                    <a:latin typeface="標楷體" pitchFamily="65" charset="-120"/>
                    <a:ea typeface="標楷體" pitchFamily="65" charset="-120"/>
                  </a:rPr>
                  <a:t>，依下列條件進行液相層析串聯質譜分析，就檢液與對應標準</a:t>
                </a:r>
                <a:r>
                  <a:rPr lang="zh-TW" altLang="en-US" sz="2600" dirty="0" smtClean="0">
                    <a:latin typeface="標楷體" pitchFamily="65" charset="-120"/>
                    <a:ea typeface="標楷體" pitchFamily="65" charset="-120"/>
                  </a:rPr>
                  <a:t>溶液所得</a:t>
                </a:r>
                <a:r>
                  <a:rPr lang="zh-TW" altLang="en-US" sz="2600" dirty="0">
                    <a:latin typeface="標楷體" pitchFamily="65" charset="-120"/>
                    <a:ea typeface="標楷體" pitchFamily="65" charset="-120"/>
                  </a:rPr>
                  <a:t>波峰之滯留時間及多重反應偵測相對離子強度比</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註</a:t>
                </a:r>
                <a:r>
                  <a:rPr lang="en-US" altLang="zh-TW" sz="2600" dirty="0" smtClean="0">
                    <a:latin typeface="標楷體" pitchFamily="65" charset="-120"/>
                    <a:ea typeface="標楷體" pitchFamily="65" charset="-120"/>
                  </a:rPr>
                  <a:t>)</a:t>
                </a:r>
                <a:r>
                  <a:rPr lang="zh-TW" altLang="en-US" sz="2600" dirty="0" smtClean="0">
                    <a:latin typeface="標楷體" pitchFamily="65" charset="-120"/>
                    <a:ea typeface="標楷體" pitchFamily="65" charset="-120"/>
                  </a:rPr>
                  <a:t>鑑別之並依下</a:t>
                </a:r>
                <a:r>
                  <a:rPr lang="zh-TW" altLang="en-US" sz="2600" dirty="0">
                    <a:latin typeface="標楷體" pitchFamily="65" charset="-120"/>
                    <a:ea typeface="標楷體" pitchFamily="65" charset="-120"/>
                  </a:rPr>
                  <a:t>列計算式求出檢體中各鄰苯二甲酸酯之含量</a:t>
                </a:r>
                <a:r>
                  <a:rPr lang="en-US" altLang="zh-TW" sz="2600" dirty="0">
                    <a:latin typeface="標楷體" pitchFamily="65" charset="-120"/>
                    <a:ea typeface="標楷體" pitchFamily="65" charset="-120"/>
                  </a:rPr>
                  <a:t>(</a:t>
                </a:r>
                <a:r>
                  <a:rPr lang="en-US" altLang="zh-TW" sz="2600" dirty="0">
                    <a:latin typeface="Times New Roman" pitchFamily="18" charset="0"/>
                    <a:ea typeface="標楷體" pitchFamily="65" charset="-120"/>
                    <a:cs typeface="Times New Roman" pitchFamily="18" charset="0"/>
                  </a:rPr>
                  <a:t>ppm</a:t>
                </a:r>
                <a:r>
                  <a:rPr lang="en-US" altLang="zh-TW" sz="2600" dirty="0" smtClean="0">
                    <a:latin typeface="標楷體" pitchFamily="65" charset="-120"/>
                    <a:ea typeface="標楷體" pitchFamily="65" charset="-120"/>
                  </a:rPr>
                  <a:t>)</a:t>
                </a:r>
              </a:p>
              <a:p>
                <a:pPr algn="just"/>
                <a:r>
                  <a:rPr lang="zh-TW" altLang="en-US" sz="2600" dirty="0" smtClean="0">
                    <a:latin typeface="標楷體" pitchFamily="65" charset="-120"/>
                    <a:ea typeface="標楷體" pitchFamily="65" charset="-120"/>
                  </a:rPr>
                  <a:t>檢體</a:t>
                </a:r>
                <a:r>
                  <a:rPr lang="zh-TW" altLang="en-US" sz="2600" dirty="0">
                    <a:latin typeface="標楷體" pitchFamily="65" charset="-120"/>
                    <a:ea typeface="標楷體" pitchFamily="65" charset="-120"/>
                  </a:rPr>
                  <a:t>中各鄰苯二甲酸酯之含量</a:t>
                </a:r>
                <a:r>
                  <a:rPr lang="en-US" altLang="zh-TW" sz="2600" dirty="0">
                    <a:latin typeface="Times New Roman" pitchFamily="18" charset="0"/>
                    <a:ea typeface="標楷體" pitchFamily="65" charset="-120"/>
                    <a:cs typeface="Times New Roman" pitchFamily="18" charset="0"/>
                  </a:rPr>
                  <a:t>(ppm)</a:t>
                </a:r>
                <a:r>
                  <a:rPr lang="zh-TW" altLang="en-US" sz="2600" dirty="0">
                    <a:latin typeface="Times New Roman" pitchFamily="18" charset="0"/>
                    <a:ea typeface="標楷體" pitchFamily="65" charset="-120"/>
                    <a:cs typeface="Times New Roman" pitchFamily="18" charset="0"/>
                  </a:rPr>
                  <a:t>＝ </a:t>
                </a:r>
                <a14:m>
                  <m:oMath xmlns:m="http://schemas.openxmlformats.org/officeDocument/2006/math">
                    <m:f>
                      <m:fPr>
                        <m:ctrlPr>
                          <a:rPr lang="en-US" altLang="zh-TW" sz="2600" i="1" smtClean="0">
                            <a:latin typeface="Cambria Math"/>
                          </a:rPr>
                        </m:ctrlPr>
                      </m:fPr>
                      <m:num>
                        <m:r>
                          <a:rPr lang="en-US" altLang="zh-TW" sz="2600" b="0" i="1" smtClean="0">
                            <a:latin typeface="Cambria Math"/>
                          </a:rPr>
                          <m:t>𝐶</m:t>
                        </m:r>
                        <m:r>
                          <a:rPr lang="zh-TW" altLang="en-US" sz="2600" b="0" i="1" smtClean="0">
                            <a:latin typeface="Cambria Math"/>
                          </a:rPr>
                          <m:t>∗</m:t>
                        </m:r>
                        <m:r>
                          <a:rPr lang="en-US" altLang="zh-TW" sz="2600" b="0" i="1" smtClean="0">
                            <a:latin typeface="Cambria Math"/>
                          </a:rPr>
                          <m:t>𝑉</m:t>
                        </m:r>
                      </m:num>
                      <m:den>
                        <m:r>
                          <a:rPr lang="en-US" altLang="zh-TW" sz="2600" b="0" i="1" smtClean="0">
                            <a:latin typeface="Cambria Math"/>
                          </a:rPr>
                          <m:t>𝑀</m:t>
                        </m:r>
                      </m:den>
                    </m:f>
                  </m:oMath>
                </a14:m>
                <a:endParaRPr lang="en-US" altLang="zh-TW" sz="2600" dirty="0" smtClean="0">
                  <a:latin typeface="標楷體" pitchFamily="65" charset="-120"/>
                  <a:ea typeface="標楷體" pitchFamily="65" charset="-120"/>
                </a:endParaRPr>
              </a:p>
              <a:p>
                <a:pPr algn="just"/>
                <a:r>
                  <a:rPr lang="en-US" altLang="zh-TW" sz="2600" dirty="0" smtClean="0">
                    <a:latin typeface="Times New Roman" pitchFamily="18" charset="0"/>
                    <a:ea typeface="標楷體" pitchFamily="65" charset="-120"/>
                    <a:cs typeface="Times New Roman" pitchFamily="18" charset="0"/>
                  </a:rPr>
                  <a:t>C</a:t>
                </a:r>
                <a:r>
                  <a:rPr lang="zh-TW" altLang="en-US" sz="2600" dirty="0">
                    <a:latin typeface="標楷體" pitchFamily="65" charset="-120"/>
                    <a:ea typeface="標楷體" pitchFamily="65" charset="-120"/>
                  </a:rPr>
                  <a:t>：由標準曲線求得檢液中各鄰苯二甲酸酯之濃度</a:t>
                </a:r>
                <a:r>
                  <a:rPr lang="en-US" altLang="zh-TW" sz="2600" dirty="0" smtClean="0">
                    <a:latin typeface="標楷體" pitchFamily="65" charset="-120"/>
                    <a:ea typeface="標楷體" pitchFamily="65" charset="-120"/>
                  </a:rPr>
                  <a:t>(</a:t>
                </a:r>
                <a:r>
                  <a:rPr lang="en-US" altLang="zh-TW" sz="2600" dirty="0" smtClean="0">
                    <a:latin typeface="Times New Roman" pitchFamily="18" charset="0"/>
                    <a:ea typeface="標楷體" pitchFamily="65" charset="-120"/>
                    <a:cs typeface="Times New Roman" pitchFamily="18" charset="0"/>
                  </a:rPr>
                  <a:t>g/mL</a:t>
                </a:r>
                <a:r>
                  <a:rPr lang="en-US" altLang="zh-TW" sz="2600" dirty="0">
                    <a:latin typeface="標楷體" pitchFamily="65" charset="-120"/>
                    <a:ea typeface="標楷體" pitchFamily="65" charset="-120"/>
                  </a:rPr>
                  <a:t>) </a:t>
                </a:r>
                <a:endParaRPr lang="en-US" altLang="zh-TW" sz="2600" dirty="0" smtClean="0">
                  <a:latin typeface="標楷體" pitchFamily="65" charset="-120"/>
                  <a:ea typeface="標楷體" pitchFamily="65" charset="-120"/>
                </a:endParaRPr>
              </a:p>
              <a:p>
                <a:pPr algn="just"/>
                <a:r>
                  <a:rPr lang="en-US" altLang="zh-TW" sz="2600" dirty="0" smtClean="0">
                    <a:latin typeface="Times New Roman" pitchFamily="18" charset="0"/>
                    <a:ea typeface="標楷體" pitchFamily="65" charset="-120"/>
                    <a:cs typeface="Times New Roman" pitchFamily="18" charset="0"/>
                  </a:rPr>
                  <a:t>V</a:t>
                </a:r>
                <a:r>
                  <a:rPr lang="zh-TW" altLang="en-US" sz="2600" dirty="0" smtClean="0">
                    <a:latin typeface="標楷體" pitchFamily="65" charset="-120"/>
                    <a:ea typeface="標楷體" pitchFamily="65" charset="-120"/>
                  </a:rPr>
                  <a:t>：檢體</a:t>
                </a:r>
                <a:r>
                  <a:rPr lang="zh-TW" altLang="en-US" sz="2600" dirty="0">
                    <a:latin typeface="標楷體" pitchFamily="65" charset="-120"/>
                    <a:ea typeface="標楷體" pitchFamily="65" charset="-120"/>
                  </a:rPr>
                  <a:t>最後定容之體積</a:t>
                </a:r>
                <a:r>
                  <a:rPr lang="en-US" altLang="zh-TW" sz="2600" dirty="0">
                    <a:latin typeface="標楷體" pitchFamily="65" charset="-120"/>
                    <a:ea typeface="標楷體" pitchFamily="65" charset="-120"/>
                  </a:rPr>
                  <a:t>(</a:t>
                </a:r>
                <a:r>
                  <a:rPr lang="en-US" altLang="zh-TW" sz="2600" dirty="0">
                    <a:latin typeface="Times New Roman" pitchFamily="18" charset="0"/>
                    <a:ea typeface="標楷體" pitchFamily="65" charset="-120"/>
                    <a:cs typeface="Times New Roman" pitchFamily="18" charset="0"/>
                  </a:rPr>
                  <a:t>mL</a:t>
                </a:r>
                <a:r>
                  <a:rPr lang="en-US" altLang="zh-TW" sz="2600" dirty="0" smtClean="0">
                    <a:latin typeface="標楷體" pitchFamily="65" charset="-120"/>
                    <a:ea typeface="標楷體" pitchFamily="65" charset="-120"/>
                  </a:rPr>
                  <a:t>)</a:t>
                </a:r>
              </a:p>
              <a:p>
                <a:pPr algn="just"/>
                <a:r>
                  <a:rPr lang="en-US" altLang="zh-TW" sz="2600" dirty="0" smtClean="0">
                    <a:latin typeface="Times New Roman" pitchFamily="18" charset="0"/>
                    <a:ea typeface="標楷體" pitchFamily="65" charset="-120"/>
                    <a:cs typeface="Times New Roman" pitchFamily="18" charset="0"/>
                  </a:rPr>
                  <a:t>M</a:t>
                </a:r>
                <a:r>
                  <a:rPr lang="zh-TW" altLang="en-US" sz="2600" dirty="0">
                    <a:latin typeface="標楷體" pitchFamily="65" charset="-120"/>
                    <a:ea typeface="標楷體" pitchFamily="65" charset="-120"/>
                  </a:rPr>
                  <a:t>：取樣分析檢體之重量</a:t>
                </a:r>
                <a:r>
                  <a:rPr lang="en-US" altLang="zh-TW" sz="2600" dirty="0">
                    <a:latin typeface="標楷體" pitchFamily="65" charset="-120"/>
                    <a:ea typeface="標楷體" pitchFamily="65" charset="-120"/>
                  </a:rPr>
                  <a:t>(</a:t>
                </a:r>
                <a:r>
                  <a:rPr lang="en-US" altLang="zh-TW" sz="2600" dirty="0">
                    <a:latin typeface="Times New Roman" pitchFamily="18" charset="0"/>
                    <a:ea typeface="標楷體" pitchFamily="65" charset="-120"/>
                    <a:cs typeface="Times New Roman" pitchFamily="18" charset="0"/>
                  </a:rPr>
                  <a:t>g</a:t>
                </a:r>
                <a:r>
                  <a:rPr lang="en-US" altLang="zh-TW" sz="2600" dirty="0">
                    <a:latin typeface="標楷體" pitchFamily="65" charset="-120"/>
                    <a:ea typeface="標楷體" pitchFamily="65" charset="-120"/>
                  </a:rPr>
                  <a:t>) </a:t>
                </a:r>
                <a:endParaRPr lang="zh-TW" altLang="en-US" sz="2600" dirty="0">
                  <a:latin typeface="標楷體" pitchFamily="65" charset="-120"/>
                  <a:ea typeface="標楷體" pitchFamily="65" charset="-120"/>
                </a:endParaRPr>
              </a:p>
            </p:txBody>
          </p:sp>
        </mc:Choice>
        <mc:Fallback xmlns="">
          <p:sp>
            <p:nvSpPr>
              <p:cNvPr id="3" name="內容版面配置區 2"/>
              <p:cNvSpPr>
                <a:spLocks noGrp="1" noRot="1" noChangeAspect="1" noMove="1" noResize="1" noEditPoints="1" noAdjustHandles="1" noChangeArrowheads="1" noChangeShapeType="1" noTextEdit="1"/>
              </p:cNvSpPr>
              <p:nvPr>
                <p:ph idx="1"/>
              </p:nvPr>
            </p:nvSpPr>
            <p:spPr>
              <a:xfrm>
                <a:off x="457200" y="1600200"/>
                <a:ext cx="8147248" cy="4525963"/>
              </a:xfrm>
              <a:blipFill rotWithShape="1">
                <a:blip r:embed="rId2"/>
                <a:stretch>
                  <a:fillRect l="-75" t="-1213" r="-1347" b="-13073"/>
                </a:stretch>
              </a:blipFill>
            </p:spPr>
            <p:txBody>
              <a:bodyPr/>
              <a:lstStyle/>
              <a:p>
                <a:r>
                  <a:rPr lang="zh-TW" altLang="en-US">
                    <a:noFill/>
                  </a:rPr>
                  <a:t> </a:t>
                </a:r>
              </a:p>
            </p:txBody>
          </p:sp>
        </mc:Fallback>
      </mc:AlternateContent>
    </p:spTree>
    <p:extLst>
      <p:ext uri="{BB962C8B-B14F-4D97-AF65-F5344CB8AC3E}">
        <p14:creationId xmlns:p14="http://schemas.microsoft.com/office/powerpoint/2010/main" val="12334345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3360" y="332656"/>
            <a:ext cx="9433048" cy="1143000"/>
          </a:xfrm>
        </p:spPr>
        <p:txBody>
          <a:bodyPr>
            <a:noAutofit/>
          </a:bodyPr>
          <a:lstStyle/>
          <a:p>
            <a:r>
              <a:rPr lang="zh-TW" altLang="en-US" sz="6000" dirty="0">
                <a:latin typeface="標楷體" pitchFamily="65" charset="-120"/>
                <a:ea typeface="標楷體" pitchFamily="65" charset="-120"/>
              </a:rPr>
              <a:t>液相層析串聯質譜測定</a:t>
            </a:r>
            <a:r>
              <a:rPr lang="zh-TW" altLang="en-US" sz="6000" dirty="0" smtClean="0">
                <a:latin typeface="標楷體" pitchFamily="65" charset="-120"/>
                <a:ea typeface="標楷體" pitchFamily="65" charset="-120"/>
              </a:rPr>
              <a:t>條件</a:t>
            </a:r>
            <a:endParaRPr lang="zh-TW" altLang="en-US" sz="6000" dirty="0">
              <a:latin typeface="標楷體" pitchFamily="65" charset="-120"/>
              <a:ea typeface="標楷體" pitchFamily="65" charset="-120"/>
            </a:endParaRPr>
          </a:p>
        </p:txBody>
      </p:sp>
      <p:sp>
        <p:nvSpPr>
          <p:cNvPr id="3" name="內容版面配置區 2"/>
          <p:cNvSpPr>
            <a:spLocks noGrp="1"/>
          </p:cNvSpPr>
          <p:nvPr>
            <p:ph idx="1"/>
          </p:nvPr>
        </p:nvSpPr>
        <p:spPr>
          <a:xfrm>
            <a:off x="457200" y="1600200"/>
            <a:ext cx="8291264" cy="4525963"/>
          </a:xfrm>
        </p:spPr>
        <p:txBody>
          <a:bodyPr>
            <a:noAutofit/>
          </a:bodyPr>
          <a:lstStyle/>
          <a:p>
            <a:pPr indent="-468000"/>
            <a:r>
              <a:rPr lang="zh-TW" altLang="en-US" sz="2600" dirty="0" smtClean="0">
                <a:latin typeface="標楷體" pitchFamily="65" charset="-120"/>
                <a:ea typeface="標楷體" pitchFamily="65" charset="-120"/>
              </a:rPr>
              <a:t>移動</a:t>
            </a:r>
            <a:r>
              <a:rPr lang="zh-TW" altLang="en-US" sz="2600" dirty="0">
                <a:latin typeface="標楷體" pitchFamily="65" charset="-120"/>
                <a:ea typeface="標楷體" pitchFamily="65" charset="-120"/>
              </a:rPr>
              <a:t>相溶液：依 </a:t>
            </a:r>
            <a:r>
              <a:rPr lang="en-US" altLang="zh-TW" sz="2600" dirty="0">
                <a:latin typeface="Times New Roman" pitchFamily="18" charset="0"/>
                <a:ea typeface="標楷體" pitchFamily="65" charset="-120"/>
                <a:cs typeface="Times New Roman" pitchFamily="18" charset="0"/>
              </a:rPr>
              <a:t>2.4.2</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節調製之溶液</a:t>
            </a:r>
          </a:p>
          <a:p>
            <a:pPr indent="-468000"/>
            <a:r>
              <a:rPr lang="zh-TW" altLang="en-US" sz="2600" dirty="0">
                <a:latin typeface="標楷體" pitchFamily="65" charset="-120"/>
                <a:ea typeface="標楷體" pitchFamily="65" charset="-120"/>
              </a:rPr>
              <a:t>注入量：</a:t>
            </a:r>
            <a:r>
              <a:rPr lang="en-US" altLang="zh-TW" sz="2600" dirty="0">
                <a:latin typeface="Times New Roman" pitchFamily="18" charset="0"/>
                <a:ea typeface="標楷體" pitchFamily="65" charset="-120"/>
                <a:cs typeface="Times New Roman" pitchFamily="18" charset="0"/>
              </a:rPr>
              <a:t>10 </a:t>
            </a:r>
            <a:r>
              <a:rPr lang="en-US" altLang="zh-TW" sz="2600" dirty="0" smtClean="0">
                <a:latin typeface="Times New Roman" pitchFamily="18" charset="0"/>
                <a:ea typeface="標楷體" pitchFamily="65" charset="-120"/>
                <a:cs typeface="Times New Roman" pitchFamily="18" charset="0"/>
              </a:rPr>
              <a:t>L</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移動相流速：</a:t>
            </a:r>
            <a:r>
              <a:rPr lang="en-US" altLang="zh-TW" sz="2600" dirty="0" smtClean="0">
                <a:latin typeface="Times New Roman" pitchFamily="18" charset="0"/>
                <a:ea typeface="標楷體" pitchFamily="65" charset="-120"/>
                <a:cs typeface="Times New Roman" pitchFamily="18" charset="0"/>
              </a:rPr>
              <a:t>0.35mL/min</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毛細管電壓</a:t>
            </a:r>
            <a:r>
              <a:rPr lang="en-US" altLang="zh-TW" sz="2600" dirty="0">
                <a:latin typeface="標楷體" pitchFamily="65" charset="-120"/>
                <a:ea typeface="標楷體" pitchFamily="65" charset="-120"/>
              </a:rPr>
              <a:t>(</a:t>
            </a:r>
            <a:r>
              <a:rPr lang="en-US" altLang="zh-TW" sz="2600" dirty="0">
                <a:latin typeface="Times New Roman" pitchFamily="18" charset="0"/>
                <a:ea typeface="標楷體" pitchFamily="65" charset="-120"/>
                <a:cs typeface="Times New Roman" pitchFamily="18" charset="0"/>
              </a:rPr>
              <a:t>Capillary voltage)</a:t>
            </a:r>
            <a:r>
              <a:rPr lang="zh-TW" altLang="en-US" sz="2600" dirty="0">
                <a:latin typeface="Times New Roman" pitchFamily="18" charset="0"/>
                <a:ea typeface="標楷體" pitchFamily="65" charset="-120"/>
                <a:cs typeface="Times New Roman" pitchFamily="18" charset="0"/>
              </a:rPr>
              <a:t>：</a:t>
            </a:r>
            <a:r>
              <a:rPr lang="en-US" altLang="zh-TW" sz="2600" dirty="0" smtClean="0">
                <a:latin typeface="Times New Roman" pitchFamily="18" charset="0"/>
                <a:ea typeface="標楷體" pitchFamily="65" charset="-120"/>
                <a:cs typeface="Times New Roman" pitchFamily="18" charset="0"/>
              </a:rPr>
              <a:t>3.2kV</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離子源溫度</a:t>
            </a:r>
            <a:r>
              <a:rPr lang="en-US" altLang="zh-TW" sz="2600" dirty="0">
                <a:latin typeface="標楷體" pitchFamily="65" charset="-120"/>
                <a:ea typeface="標楷體" pitchFamily="65" charset="-120"/>
              </a:rPr>
              <a:t>(</a:t>
            </a:r>
            <a:r>
              <a:rPr lang="en-US" altLang="zh-TW" sz="2600" dirty="0">
                <a:latin typeface="Times New Roman" pitchFamily="18" charset="0"/>
                <a:ea typeface="標楷體" pitchFamily="65" charset="-120"/>
                <a:cs typeface="Times New Roman" pitchFamily="18" charset="0"/>
              </a:rPr>
              <a:t>Ion source temperature)</a:t>
            </a:r>
            <a:r>
              <a:rPr lang="zh-TW" altLang="en-US" sz="2600" dirty="0">
                <a:latin typeface="Times New Roman" pitchFamily="18" charset="0"/>
                <a:ea typeface="標楷體" pitchFamily="65" charset="-120"/>
                <a:cs typeface="Times New Roman" pitchFamily="18" charset="0"/>
              </a:rPr>
              <a:t>：</a:t>
            </a:r>
            <a:r>
              <a:rPr lang="en-US" altLang="zh-TW" sz="2600" dirty="0" smtClean="0">
                <a:latin typeface="Times New Roman" pitchFamily="18" charset="0"/>
                <a:ea typeface="標楷體" pitchFamily="65" charset="-120"/>
                <a:cs typeface="Times New Roman" pitchFamily="18" charset="0"/>
              </a:rPr>
              <a:t>120C</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溶媒揮散溫度</a:t>
            </a:r>
            <a:r>
              <a:rPr lang="en-US" altLang="zh-TW" sz="2600" dirty="0">
                <a:latin typeface="標楷體" pitchFamily="65" charset="-120"/>
                <a:ea typeface="標楷體" pitchFamily="65" charset="-120"/>
              </a:rPr>
              <a:t>(</a:t>
            </a:r>
            <a:r>
              <a:rPr lang="en-US" altLang="zh-TW" sz="2600" dirty="0" err="1">
                <a:latin typeface="Times New Roman" pitchFamily="18" charset="0"/>
                <a:ea typeface="標楷體" pitchFamily="65" charset="-120"/>
                <a:cs typeface="Times New Roman" pitchFamily="18" charset="0"/>
              </a:rPr>
              <a:t>Desolvation</a:t>
            </a:r>
            <a:r>
              <a:rPr lang="en-US" altLang="zh-TW" sz="2600" dirty="0">
                <a:latin typeface="Times New Roman" pitchFamily="18" charset="0"/>
                <a:ea typeface="標楷體" pitchFamily="65" charset="-120"/>
                <a:cs typeface="Times New Roman" pitchFamily="18" charset="0"/>
              </a:rPr>
              <a:t> temperature)</a:t>
            </a:r>
            <a:r>
              <a:rPr lang="zh-TW" altLang="en-US" sz="2600" dirty="0">
                <a:latin typeface="Times New Roman" pitchFamily="18" charset="0"/>
                <a:ea typeface="標楷體" pitchFamily="65" charset="-120"/>
                <a:cs typeface="Times New Roman" pitchFamily="18" charset="0"/>
              </a:rPr>
              <a:t>：</a:t>
            </a:r>
            <a:r>
              <a:rPr lang="en-US" altLang="zh-TW" sz="2600" dirty="0" smtClean="0">
                <a:latin typeface="Times New Roman" pitchFamily="18" charset="0"/>
                <a:ea typeface="標楷體" pitchFamily="65" charset="-120"/>
                <a:cs typeface="Times New Roman" pitchFamily="18" charset="0"/>
              </a:rPr>
              <a:t>500C</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進樣錐氣體流速</a:t>
            </a:r>
            <a:r>
              <a:rPr lang="en-US" altLang="zh-TW" sz="2600" dirty="0">
                <a:latin typeface="標楷體" pitchFamily="65" charset="-120"/>
                <a:ea typeface="標楷體" pitchFamily="65" charset="-120"/>
              </a:rPr>
              <a:t>(</a:t>
            </a:r>
            <a:r>
              <a:rPr lang="en-US" altLang="zh-TW" sz="2600" dirty="0">
                <a:latin typeface="Times New Roman" pitchFamily="18" charset="0"/>
                <a:ea typeface="標楷體" pitchFamily="65" charset="-120"/>
                <a:cs typeface="Times New Roman" pitchFamily="18" charset="0"/>
              </a:rPr>
              <a:t>Cone gas flow rate)</a:t>
            </a:r>
            <a:r>
              <a:rPr lang="zh-TW" altLang="en-US" sz="2600" dirty="0">
                <a:latin typeface="Times New Roman" pitchFamily="18" charset="0"/>
                <a:ea typeface="標楷體" pitchFamily="65" charset="-120"/>
                <a:cs typeface="Times New Roman" pitchFamily="18" charset="0"/>
              </a:rPr>
              <a:t>：</a:t>
            </a:r>
            <a:r>
              <a:rPr lang="en-US" altLang="zh-TW" sz="2600" dirty="0">
                <a:latin typeface="Times New Roman" pitchFamily="18" charset="0"/>
                <a:ea typeface="標楷體" pitchFamily="65" charset="-120"/>
                <a:cs typeface="Times New Roman" pitchFamily="18" charset="0"/>
              </a:rPr>
              <a:t>100 L/</a:t>
            </a:r>
            <a:r>
              <a:rPr lang="en-US" altLang="zh-TW" sz="2600" dirty="0" err="1">
                <a:latin typeface="Times New Roman" pitchFamily="18" charset="0"/>
                <a:ea typeface="標楷體" pitchFamily="65" charset="-120"/>
                <a:cs typeface="Times New Roman" pitchFamily="18" charset="0"/>
              </a:rPr>
              <a:t>hr</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溶煤揮散流速</a:t>
            </a:r>
            <a:r>
              <a:rPr lang="en-US" altLang="zh-TW" sz="2600" dirty="0">
                <a:latin typeface="標楷體" pitchFamily="65" charset="-120"/>
                <a:ea typeface="標楷體" pitchFamily="65" charset="-120"/>
              </a:rPr>
              <a:t>(</a:t>
            </a:r>
            <a:r>
              <a:rPr lang="en-US" altLang="zh-TW" sz="2600" dirty="0" err="1">
                <a:latin typeface="Times New Roman" pitchFamily="18" charset="0"/>
                <a:ea typeface="標楷體" pitchFamily="65" charset="-120"/>
                <a:cs typeface="Times New Roman" pitchFamily="18" charset="0"/>
              </a:rPr>
              <a:t>Desolvation</a:t>
            </a:r>
            <a:r>
              <a:rPr lang="en-US" altLang="zh-TW" sz="2600" dirty="0">
                <a:latin typeface="Times New Roman" pitchFamily="18" charset="0"/>
                <a:ea typeface="標楷體" pitchFamily="65" charset="-120"/>
                <a:cs typeface="Times New Roman" pitchFamily="18" charset="0"/>
              </a:rPr>
              <a:t> flow rate)</a:t>
            </a:r>
            <a:r>
              <a:rPr lang="zh-TW" altLang="en-US" sz="2600" dirty="0">
                <a:latin typeface="Times New Roman" pitchFamily="18" charset="0"/>
                <a:ea typeface="標楷體" pitchFamily="65" charset="-120"/>
                <a:cs typeface="Times New Roman" pitchFamily="18" charset="0"/>
              </a:rPr>
              <a:t>：</a:t>
            </a:r>
            <a:r>
              <a:rPr lang="en-US" altLang="zh-TW" sz="2600" dirty="0">
                <a:latin typeface="Times New Roman" pitchFamily="18" charset="0"/>
                <a:ea typeface="標楷體" pitchFamily="65" charset="-120"/>
                <a:cs typeface="Times New Roman" pitchFamily="18" charset="0"/>
              </a:rPr>
              <a:t>800 L/</a:t>
            </a:r>
            <a:r>
              <a:rPr lang="en-US" altLang="zh-TW" sz="2600" dirty="0" err="1">
                <a:latin typeface="Times New Roman" pitchFamily="18" charset="0"/>
                <a:ea typeface="標楷體" pitchFamily="65" charset="-120"/>
                <a:cs typeface="Times New Roman" pitchFamily="18" charset="0"/>
              </a:rPr>
              <a:t>hr</a:t>
            </a:r>
            <a:endParaRPr lang="en-US" altLang="zh-TW" sz="2600" dirty="0">
              <a:latin typeface="Times New Roman" pitchFamily="18" charset="0"/>
              <a:ea typeface="標楷體" pitchFamily="65" charset="-120"/>
              <a:cs typeface="Times New Roman" pitchFamily="18" charset="0"/>
            </a:endParaRPr>
          </a:p>
          <a:p>
            <a:pPr indent="-468000"/>
            <a:r>
              <a:rPr lang="zh-TW" altLang="en-US" sz="2600" dirty="0">
                <a:latin typeface="標楷體" pitchFamily="65" charset="-120"/>
                <a:ea typeface="標楷體" pitchFamily="65" charset="-120"/>
              </a:rPr>
              <a:t>偵測模式：多重反應偵測</a:t>
            </a:r>
            <a:r>
              <a:rPr lang="en-US" altLang="zh-TW" sz="2600" dirty="0">
                <a:latin typeface="Times New Roman" pitchFamily="18" charset="0"/>
                <a:ea typeface="標楷體" pitchFamily="65" charset="-120"/>
                <a:cs typeface="Times New Roman" pitchFamily="18" charset="0"/>
              </a:rPr>
              <a:t>(multiple reaction monitoring, MRM) </a:t>
            </a:r>
            <a:endParaRPr lang="zh-TW" altLang="en-US" sz="2600" dirty="0">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806538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435280" cy="1143000"/>
          </a:xfrm>
        </p:spPr>
        <p:txBody>
          <a:bodyPr>
            <a:noAutofit/>
          </a:bodyPr>
          <a:lstStyle/>
          <a:p>
            <a:pPr algn="ctr"/>
            <a:r>
              <a:rPr lang="zh-TW" altLang="en-US" sz="6000" dirty="0" smtClean="0">
                <a:latin typeface="標楷體" pitchFamily="65" charset="-120"/>
                <a:ea typeface="標楷體" pitchFamily="65" charset="-120"/>
              </a:rPr>
              <a:t>人體</a:t>
            </a:r>
            <a:r>
              <a:rPr lang="zh-TW" altLang="en-US" sz="6000" dirty="0">
                <a:latin typeface="標楷體" pitchFamily="65" charset="-120"/>
                <a:ea typeface="標楷體" pitchFamily="65" charset="-120"/>
              </a:rPr>
              <a:t>可承受量</a:t>
            </a:r>
            <a:endParaRPr lang="zh-TW" altLang="en-US" sz="6000" dirty="0"/>
          </a:p>
        </p:txBody>
      </p:sp>
      <p:sp>
        <p:nvSpPr>
          <p:cNvPr id="3" name="內容版面配置區 2"/>
          <p:cNvSpPr>
            <a:spLocks noGrp="1"/>
          </p:cNvSpPr>
          <p:nvPr>
            <p:ph idx="1"/>
          </p:nvPr>
        </p:nvSpPr>
        <p:spPr/>
        <p:txBody>
          <a:bodyPr/>
          <a:lstStyle/>
          <a:p>
            <a:pPr algn="just"/>
            <a:r>
              <a:rPr lang="zh-TW" altLang="en-US" sz="3200" dirty="0">
                <a:latin typeface="標楷體" pitchFamily="65" charset="-120"/>
                <a:ea typeface="標楷體" pitchFamily="65" charset="-120"/>
              </a:rPr>
              <a:t>表二</a:t>
            </a:r>
            <a:r>
              <a:rPr lang="en-US" altLang="zh-TW" sz="3200" dirty="0">
                <a:latin typeface="標楷體" pitchFamily="65" charset="-120"/>
                <a:ea typeface="標楷體" pitchFamily="65" charset="-120"/>
              </a:rPr>
              <a:t>.</a:t>
            </a:r>
            <a:r>
              <a:rPr lang="zh-TW" altLang="zh-TW" sz="3200" dirty="0">
                <a:latin typeface="標楷體" pitchFamily="65" charset="-120"/>
                <a:ea typeface="標楷體" pitchFamily="65" charset="-120"/>
              </a:rPr>
              <a:t>塑化劑每人每日耐受量</a:t>
            </a:r>
            <a:endParaRPr lang="zh-TW" altLang="en-US" sz="3200" dirty="0">
              <a:latin typeface="標楷體" pitchFamily="65" charset="-120"/>
              <a:ea typeface="標楷體" pitchFamily="65" charset="-120"/>
            </a:endParaRPr>
          </a:p>
          <a:p>
            <a:endParaRPr lang="zh-TW"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4" y="2708920"/>
            <a:ext cx="4760913" cy="312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5825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0528" y="260648"/>
            <a:ext cx="10332640" cy="1143000"/>
          </a:xfrm>
        </p:spPr>
        <p:txBody>
          <a:bodyPr>
            <a:noAutofit/>
          </a:bodyPr>
          <a:lstStyle/>
          <a:p>
            <a:pPr algn="ctr"/>
            <a:r>
              <a:rPr lang="zh-TW" altLang="en-US" sz="6000" dirty="0">
                <a:latin typeface="標楷體" pitchFamily="65" charset="-120"/>
                <a:ea typeface="標楷體" pitchFamily="65" charset="-120"/>
              </a:rPr>
              <a:t>國內塑化劑</a:t>
            </a:r>
            <a:r>
              <a:rPr lang="zh-TW" altLang="en-US" sz="6000" dirty="0" smtClean="0">
                <a:latin typeface="標楷體" pitchFamily="65" charset="-120"/>
                <a:ea typeface="標楷體" pitchFamily="65" charset="-120"/>
              </a:rPr>
              <a:t>法規</a:t>
            </a:r>
            <a:endParaRPr lang="zh-TW" altLang="en-US" sz="6000" dirty="0">
              <a:latin typeface="標楷體" pitchFamily="65" charset="-120"/>
              <a:ea typeface="標楷體" pitchFamily="65" charset="-120"/>
            </a:endParaRPr>
          </a:p>
        </p:txBody>
      </p:sp>
      <p:sp>
        <p:nvSpPr>
          <p:cNvPr id="3" name="內容版面配置區 2"/>
          <p:cNvSpPr>
            <a:spLocks noGrp="1"/>
          </p:cNvSpPr>
          <p:nvPr>
            <p:ph idx="1"/>
          </p:nvPr>
        </p:nvSpPr>
        <p:spPr>
          <a:xfrm>
            <a:off x="395536" y="1484784"/>
            <a:ext cx="7467600" cy="4525963"/>
          </a:xfrm>
        </p:spPr>
        <p:txBody>
          <a:bodyPr>
            <a:normAutofit/>
          </a:bodyPr>
          <a:lstStyle/>
          <a:p>
            <a:r>
              <a:rPr lang="zh-TW" altLang="en-US" sz="2800" dirty="0">
                <a:latin typeface="標楷體" pitchFamily="65" charset="-120"/>
                <a:ea typeface="標楷體" pitchFamily="65" charset="-120"/>
              </a:rPr>
              <a:t>表一</a:t>
            </a:r>
            <a:r>
              <a:rPr lang="en-US" altLang="zh-TW" sz="2800" dirty="0">
                <a:latin typeface="標楷體" pitchFamily="65" charset="-120"/>
                <a:ea typeface="標楷體" pitchFamily="65" charset="-120"/>
              </a:rPr>
              <a:t>.</a:t>
            </a:r>
            <a:r>
              <a:rPr lang="zh-TW" altLang="zh-TW" sz="2800" dirty="0">
                <a:latin typeface="標楷體" pitchFamily="65" charset="-120"/>
                <a:ea typeface="標楷體" pitchFamily="65" charset="-120"/>
              </a:rPr>
              <a:t>依食品衛生管理法第十條「食品器具容器包裝衛生標準」，於</a:t>
            </a:r>
            <a:r>
              <a:rPr lang="en-US" altLang="zh-TW" sz="2800" dirty="0">
                <a:latin typeface="標楷體" pitchFamily="65" charset="-120"/>
                <a:ea typeface="標楷體" pitchFamily="65" charset="-120"/>
              </a:rPr>
              <a:t>25</a:t>
            </a:r>
            <a:r>
              <a:rPr lang="zh-TW" altLang="zh-TW" sz="2800" dirty="0">
                <a:latin typeface="標楷體" pitchFamily="65" charset="-120"/>
                <a:ea typeface="標楷體" pitchFamily="65" charset="-120"/>
              </a:rPr>
              <a:t>℃、</a:t>
            </a:r>
            <a:r>
              <a:rPr lang="en-US" altLang="zh-TW" sz="2800" dirty="0">
                <a:latin typeface="標楷體" pitchFamily="65" charset="-120"/>
                <a:ea typeface="標楷體" pitchFamily="65" charset="-120"/>
              </a:rPr>
              <a:t>1</a:t>
            </a:r>
            <a:r>
              <a:rPr lang="zh-TW" altLang="zh-TW" sz="2800" dirty="0">
                <a:latin typeface="標楷體" pitchFamily="65" charset="-120"/>
                <a:ea typeface="標楷體" pitchFamily="65" charset="-120"/>
              </a:rPr>
              <a:t>小時之溶出試驗</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endParaRPr lang="en-US" altLang="zh-TW" sz="2400" dirty="0"/>
          </a:p>
          <a:p>
            <a:endParaRPr lang="en-US" altLang="zh-TW" sz="2400" dirty="0"/>
          </a:p>
          <a:p>
            <a:pPr marL="36576" indent="0">
              <a:buNone/>
            </a:pPr>
            <a:endParaRPr lang="en-US" altLang="zh-TW" sz="2400" dirty="0"/>
          </a:p>
        </p:txBody>
      </p:sp>
      <p:graphicFrame>
        <p:nvGraphicFramePr>
          <p:cNvPr id="10" name="表格 9"/>
          <p:cNvGraphicFramePr>
            <a:graphicFrameLocks noGrp="1"/>
          </p:cNvGraphicFramePr>
          <p:nvPr>
            <p:extLst>
              <p:ext uri="{D42A27DB-BD31-4B8C-83A1-F6EECF244321}">
                <p14:modId xmlns:p14="http://schemas.microsoft.com/office/powerpoint/2010/main" val="3424468699"/>
              </p:ext>
            </p:extLst>
          </p:nvPr>
        </p:nvGraphicFramePr>
        <p:xfrm>
          <a:off x="1187624" y="3501008"/>
          <a:ext cx="6984776" cy="1872207"/>
        </p:xfrm>
        <a:graphic>
          <a:graphicData uri="http://schemas.openxmlformats.org/drawingml/2006/table">
            <a:tbl>
              <a:tblPr firstRow="1" bandRow="1">
                <a:tableStyleId>{00A15C55-8517-42AA-B614-E9B94910E393}</a:tableStyleId>
              </a:tblPr>
              <a:tblGrid>
                <a:gridCol w="3492388">
                  <a:extLst>
                    <a:ext uri="{9D8B030D-6E8A-4147-A177-3AD203B41FA5}">
                      <a16:colId xmlns:a16="http://schemas.microsoft.com/office/drawing/2014/main" xmlns="" val="20000"/>
                    </a:ext>
                  </a:extLst>
                </a:gridCol>
                <a:gridCol w="3492388">
                  <a:extLst>
                    <a:ext uri="{9D8B030D-6E8A-4147-A177-3AD203B41FA5}">
                      <a16:colId xmlns:a16="http://schemas.microsoft.com/office/drawing/2014/main" xmlns="" val="20001"/>
                    </a:ext>
                  </a:extLst>
                </a:gridCol>
              </a:tblGrid>
              <a:tr h="624069">
                <a:tc>
                  <a:txBody>
                    <a:bodyPr/>
                    <a:lstStyle/>
                    <a:p>
                      <a:r>
                        <a:rPr lang="zh-TW" altLang="en-US" dirty="0"/>
                        <a:t>塑化劑</a:t>
                      </a:r>
                    </a:p>
                  </a:txBody>
                  <a:tcPr/>
                </a:tc>
                <a:tc>
                  <a:txBody>
                    <a:bodyPr/>
                    <a:lstStyle/>
                    <a:p>
                      <a:r>
                        <a:rPr lang="zh-TW" altLang="en-US" dirty="0"/>
                        <a:t>法規規定</a:t>
                      </a:r>
                      <a:r>
                        <a:rPr lang="en-US" altLang="zh-TW" dirty="0"/>
                        <a:t>(ppm)</a:t>
                      </a:r>
                      <a:endParaRPr lang="zh-TW" altLang="en-US" dirty="0"/>
                    </a:p>
                  </a:txBody>
                  <a:tcPr/>
                </a:tc>
                <a:extLst>
                  <a:ext uri="{0D108BD9-81ED-4DB2-BD59-A6C34878D82A}">
                    <a16:rowId xmlns:a16="http://schemas.microsoft.com/office/drawing/2014/main" xmlns="" val="10000"/>
                  </a:ext>
                </a:extLst>
              </a:tr>
              <a:tr h="624069">
                <a:tc>
                  <a:txBody>
                    <a:bodyPr/>
                    <a:lstStyle/>
                    <a:p>
                      <a:r>
                        <a:rPr lang="en-US" altLang="zh-TW" dirty="0"/>
                        <a:t>DEHP</a:t>
                      </a:r>
                      <a:endParaRPr lang="zh-TW" altLang="en-US" dirty="0"/>
                    </a:p>
                  </a:txBody>
                  <a:tcPr/>
                </a:tc>
                <a:tc>
                  <a:txBody>
                    <a:bodyPr/>
                    <a:lstStyle/>
                    <a:p>
                      <a:r>
                        <a:rPr lang="en-US" altLang="zh-TW" dirty="0"/>
                        <a:t>1.5</a:t>
                      </a:r>
                      <a:endParaRPr lang="zh-TW" altLang="en-US" dirty="0"/>
                    </a:p>
                  </a:txBody>
                  <a:tcPr/>
                </a:tc>
                <a:extLst>
                  <a:ext uri="{0D108BD9-81ED-4DB2-BD59-A6C34878D82A}">
                    <a16:rowId xmlns:a16="http://schemas.microsoft.com/office/drawing/2014/main" xmlns="" val="10001"/>
                  </a:ext>
                </a:extLst>
              </a:tr>
              <a:tr h="624069">
                <a:tc>
                  <a:txBody>
                    <a:bodyPr/>
                    <a:lstStyle/>
                    <a:p>
                      <a:r>
                        <a:rPr lang="en-US" altLang="zh-TW" dirty="0"/>
                        <a:t>DBP</a:t>
                      </a:r>
                      <a:endParaRPr lang="zh-TW" altLang="en-US" dirty="0"/>
                    </a:p>
                  </a:txBody>
                  <a:tcPr/>
                </a:tc>
                <a:tc>
                  <a:txBody>
                    <a:bodyPr/>
                    <a:lstStyle/>
                    <a:p>
                      <a:r>
                        <a:rPr lang="en-US" altLang="zh-TW" dirty="0"/>
                        <a:t>0.3</a:t>
                      </a:r>
                      <a:endParaRPr lang="zh-TW" altLang="en-US" dirty="0"/>
                    </a:p>
                  </a:txBody>
                  <a:tcPr/>
                </a:tc>
                <a:extLst>
                  <a:ext uri="{0D108BD9-81ED-4DB2-BD59-A6C34878D82A}">
                    <a16:rowId xmlns:a16="http://schemas.microsoft.com/office/drawing/2014/main" xmlns="" val="10002"/>
                  </a:ext>
                </a:extLst>
              </a:tr>
            </a:tbl>
          </a:graphicData>
        </a:graphic>
      </p:graphicFrame>
      <p:sp>
        <p:nvSpPr>
          <p:cNvPr id="12" name="Rectangle 1"/>
          <p:cNvSpPr>
            <a:spLocks noChangeArrowheads="1"/>
          </p:cNvSpPr>
          <p:nvPr/>
        </p:nvSpPr>
        <p:spPr bwMode="auto">
          <a:xfrm>
            <a:off x="1650939" y="255778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a:ln>
                <a:noFill/>
              </a:ln>
              <a:solidFill>
                <a:schemeClr val="tx1"/>
              </a:solidFill>
              <a:effectLst/>
              <a:latin typeface="Arial" pitchFamily="34" charset="0"/>
              <a:ea typeface="新細明體" pitchFamily="18" charset="-120"/>
              <a:cs typeface="新細明體" pitchFamily="18" charset="-120"/>
            </a:endParaRPr>
          </a:p>
        </p:txBody>
      </p:sp>
    </p:spTree>
    <p:extLst>
      <p:ext uri="{BB962C8B-B14F-4D97-AF65-F5344CB8AC3E}">
        <p14:creationId xmlns:p14="http://schemas.microsoft.com/office/powerpoint/2010/main" val="3596459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科技">
  <a:themeElements>
    <a:clrScheme name="科技">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科技">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科技">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209</TotalTime>
  <Words>958</Words>
  <Application>Microsoft Office PowerPoint</Application>
  <PresentationFormat>如螢幕大小 (4:3)</PresentationFormat>
  <Paragraphs>74</Paragraphs>
  <Slides>12</Slides>
  <Notes>0</Notes>
  <HiddenSlides>0</HiddenSlides>
  <MMClips>0</MMClips>
  <ScaleCrop>false</ScaleCrop>
  <HeadingPairs>
    <vt:vector size="4" baseType="variant">
      <vt:variant>
        <vt:lpstr>佈景主題</vt:lpstr>
      </vt:variant>
      <vt:variant>
        <vt:i4>1</vt:i4>
      </vt:variant>
      <vt:variant>
        <vt:lpstr>投影片標題</vt:lpstr>
      </vt:variant>
      <vt:variant>
        <vt:i4>12</vt:i4>
      </vt:variant>
    </vt:vector>
  </HeadingPairs>
  <TitlesOfParts>
    <vt:vector size="13" baseType="lpstr">
      <vt:lpstr>科技</vt:lpstr>
      <vt:lpstr>組別:第四組  成員:林臣陽、陳昱廷、胡耿銘 　　 張智鈞、徐宗弘、黃鈺欽 </vt:lpstr>
      <vt:lpstr>前言</vt:lpstr>
      <vt:lpstr>國內的塑化劑檢測方法</vt:lpstr>
      <vt:lpstr>LC/MS/MS檢驗法</vt:lpstr>
      <vt:lpstr>檢液之調製</vt:lpstr>
      <vt:lpstr>鑑別試驗及含量測定</vt:lpstr>
      <vt:lpstr>液相層析串聯質譜測定條件</vt:lpstr>
      <vt:lpstr>人體可承受量</vt:lpstr>
      <vt:lpstr>國內塑化劑法規</vt:lpstr>
      <vt:lpstr>各國對塑化劑之管理</vt:lpstr>
      <vt:lpstr>結語</vt:lpstr>
      <vt:lpstr>參考文獻</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組別:第四組  成員: 林臣陽、陳昱廷、胡耿銘、張智鈞、徐宗弘、黃鈺欽</dc:title>
  <dc:creator>keroro</dc:creator>
  <cp:lastModifiedBy>keroro</cp:lastModifiedBy>
  <cp:revision>24</cp:revision>
  <dcterms:created xsi:type="dcterms:W3CDTF">2016-12-26T09:22:53Z</dcterms:created>
  <dcterms:modified xsi:type="dcterms:W3CDTF">2016-12-27T15:51:14Z</dcterms:modified>
</cp:coreProperties>
</file>