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11"/>
  </p:notesMasterIdLst>
  <p:sldIdLst>
    <p:sldId id="256" r:id="rId2"/>
    <p:sldId id="257" r:id="rId3"/>
    <p:sldId id="260" r:id="rId4"/>
    <p:sldId id="261" r:id="rId5"/>
    <p:sldId id="262" r:id="rId6"/>
    <p:sldId id="258" r:id="rId7"/>
    <p:sldId id="259" r:id="rId8"/>
    <p:sldId id="263" r:id="rId9"/>
    <p:sldId id="264" r:id="rId10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A1CDC-6D7C-4AD5-A011-A99BBA5F9E64}" type="datetimeFigureOut">
              <a:rPr lang="zh-TW" altLang="en-US" smtClean="0"/>
              <a:pPr/>
              <a:t>2012/12/11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69C550-C687-44A8-A9DB-4E953166CCB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69C550-C687-44A8-A9DB-4E953166CCB9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69C550-C687-44A8-A9DB-4E953166CCB9}" type="slidenum">
              <a:rPr lang="zh-TW" altLang="en-US" smtClean="0"/>
              <a:pPr/>
              <a:t>7</a:t>
            </a:fld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標題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cxnSp>
        <p:nvCxnSpPr>
          <p:cNvPr id="8" name="直線接點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接點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橢圓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日期版面配置區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4AB40-D183-41B4-AD60-7E8EA807E379}" type="datetimeFigureOut">
              <a:rPr lang="zh-TW" altLang="en-US" smtClean="0"/>
              <a:pPr/>
              <a:t>2012/12/11</a:t>
            </a:fld>
            <a:endParaRPr lang="zh-TW" altLang="en-US"/>
          </a:p>
        </p:txBody>
      </p:sp>
      <p:sp>
        <p:nvSpPr>
          <p:cNvPr id="16" name="投影片編號版面配置區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3DB9CB1-09B4-4292-A4E6-67B573D2E83F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4AB40-D183-41B4-AD60-7E8EA807E379}" type="datetimeFigureOut">
              <a:rPr lang="zh-TW" altLang="en-US" smtClean="0"/>
              <a:pPr/>
              <a:t>2012/12/11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B9CB1-09B4-4292-A4E6-67B573D2E83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4AB40-D183-41B4-AD60-7E8EA807E379}" type="datetimeFigureOut">
              <a:rPr lang="zh-TW" altLang="en-US" smtClean="0"/>
              <a:pPr/>
              <a:t>2012/12/11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B9CB1-09B4-4292-A4E6-67B573D2E83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內容版面配置區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E104AB40-D183-41B4-AD60-7E8EA807E379}" type="datetimeFigureOut">
              <a:rPr lang="zh-TW" altLang="en-US" smtClean="0"/>
              <a:pPr/>
              <a:t>2012/12/11</a:t>
            </a:fld>
            <a:endParaRPr lang="zh-TW" altLang="en-US"/>
          </a:p>
        </p:txBody>
      </p:sp>
      <p:sp>
        <p:nvSpPr>
          <p:cNvPr id="15" name="投影片編號版面配置區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93DB9CB1-09B4-4292-A4E6-67B573D2E83F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6" name="頁尾版面配置區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4AB40-D183-41B4-AD60-7E8EA807E379}" type="datetimeFigureOut">
              <a:rPr lang="zh-TW" altLang="en-US" smtClean="0"/>
              <a:pPr/>
              <a:t>2012/12/11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B9CB1-09B4-4292-A4E6-67B573D2E83F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cxnSp>
        <p:nvCxnSpPr>
          <p:cNvPr id="7" name="直線接點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4AB40-D183-41B4-AD60-7E8EA807E379}" type="datetimeFigureOut">
              <a:rPr lang="zh-TW" altLang="en-US" smtClean="0"/>
              <a:pPr/>
              <a:t>2012/12/11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B9CB1-09B4-4292-A4E6-67B573D2E83F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B9CB1-09B4-4292-A4E6-67B573D2E83F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4AB40-D183-41B4-AD60-7E8EA807E379}" type="datetimeFigureOut">
              <a:rPr lang="zh-TW" altLang="en-US" smtClean="0"/>
              <a:pPr/>
              <a:t>2012/12/11</a:t>
            </a:fld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32" name="內容版面配置區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34" name="內容版面配置區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2" name="文字版面配置區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cxnSp>
        <p:nvCxnSpPr>
          <p:cNvPr id="10" name="直線接點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接點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4AB40-D183-41B4-AD60-7E8EA807E379}" type="datetimeFigureOut">
              <a:rPr lang="zh-TW" altLang="en-US" smtClean="0"/>
              <a:pPr/>
              <a:t>2012/12/11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B9CB1-09B4-4292-A4E6-67B573D2E83F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4AB40-D183-41B4-AD60-7E8EA807E379}" type="datetimeFigureOut">
              <a:rPr lang="zh-TW" altLang="en-US" smtClean="0"/>
              <a:pPr/>
              <a:t>2012/12/11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B9CB1-09B4-4292-A4E6-67B573D2E83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內容版面配置區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31" name="標題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8" name="日期版面配置區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E104AB40-D183-41B4-AD60-7E8EA807E379}" type="datetimeFigureOut">
              <a:rPr lang="zh-TW" altLang="en-US" smtClean="0"/>
              <a:pPr/>
              <a:t>2012/12/11</a:t>
            </a:fld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3DB9CB1-09B4-4292-A4E6-67B573D2E83F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8" name="日期版面配置區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4AB40-D183-41B4-AD60-7E8EA807E379}" type="datetimeFigureOut">
              <a:rPr lang="zh-TW" altLang="en-US" smtClean="0"/>
              <a:pPr/>
              <a:t>2012/12/11</a:t>
            </a:fld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3DB9CB1-09B4-4292-A4E6-67B573D2E83F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字版面配置區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24" name="日期版面配置區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E104AB40-D183-41B4-AD60-7E8EA807E379}" type="datetimeFigureOut">
              <a:rPr lang="zh-TW" altLang="en-US" smtClean="0"/>
              <a:pPr/>
              <a:t>2012/12/11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93DB9CB1-09B4-4292-A4E6-67B573D2E83F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5" name="標題版面配置區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副標題 5"/>
          <p:cNvSpPr>
            <a:spLocks noGrp="1"/>
          </p:cNvSpPr>
          <p:nvPr>
            <p:ph type="subTitle" idx="1"/>
          </p:nvPr>
        </p:nvSpPr>
        <p:spPr>
          <a:xfrm>
            <a:off x="457200" y="3573016"/>
            <a:ext cx="8147248" cy="1800200"/>
          </a:xfrm>
        </p:spPr>
        <p:txBody>
          <a:bodyPr/>
          <a:lstStyle/>
          <a:p>
            <a:pPr>
              <a:defRPr/>
            </a:pPr>
            <a:r>
              <a:rPr lang="zh-TW" altLang="en-US" sz="2400" dirty="0" smtClean="0">
                <a:solidFill>
                  <a:srgbClr val="FFC000"/>
                </a:solidFill>
                <a:latin typeface="微軟正黑體" pitchFamily="34" charset="-120"/>
                <a:ea typeface="微軟正黑體" pitchFamily="34" charset="-120"/>
              </a:rPr>
              <a:t>班級</a:t>
            </a:r>
            <a:r>
              <a:rPr lang="en-US" altLang="zh-TW" sz="2400" dirty="0" smtClean="0">
                <a:solidFill>
                  <a:srgbClr val="FFC000"/>
                </a:solidFill>
                <a:latin typeface="微軟正黑體" pitchFamily="34" charset="-120"/>
                <a:ea typeface="微軟正黑體" pitchFamily="34" charset="-120"/>
              </a:rPr>
              <a:t>:	  </a:t>
            </a:r>
            <a:r>
              <a:rPr lang="zh-TW" altLang="en-US" sz="2400" dirty="0" smtClean="0">
                <a:solidFill>
                  <a:srgbClr val="FFC000"/>
                </a:solidFill>
                <a:latin typeface="微軟正黑體" pitchFamily="34" charset="-120"/>
                <a:ea typeface="微軟正黑體" pitchFamily="34" charset="-120"/>
              </a:rPr>
              <a:t>自控三甲</a:t>
            </a:r>
            <a:br>
              <a:rPr lang="zh-TW" altLang="en-US" sz="2400" dirty="0" smtClean="0">
                <a:solidFill>
                  <a:srgbClr val="FFC000"/>
                </a:solidFill>
                <a:latin typeface="微軟正黑體" pitchFamily="34" charset="-120"/>
                <a:ea typeface="微軟正黑體" pitchFamily="34" charset="-120"/>
              </a:rPr>
            </a:br>
            <a:r>
              <a:rPr lang="zh-TW" altLang="en-US" sz="2400" dirty="0" smtClean="0">
                <a:solidFill>
                  <a:srgbClr val="FFC000"/>
                </a:solidFill>
                <a:latin typeface="微軟正黑體" pitchFamily="34" charset="-120"/>
                <a:ea typeface="微軟正黑體" pitchFamily="34" charset="-120"/>
              </a:rPr>
              <a:t>  學號</a:t>
            </a:r>
            <a:r>
              <a:rPr lang="en-US" altLang="zh-TW" sz="2400" dirty="0" smtClean="0">
                <a:solidFill>
                  <a:srgbClr val="FFC000"/>
                </a:solidFill>
                <a:latin typeface="微軟正黑體" pitchFamily="34" charset="-120"/>
                <a:ea typeface="微軟正黑體" pitchFamily="34" charset="-120"/>
              </a:rPr>
              <a:t>:	  49912005</a:t>
            </a:r>
          </a:p>
          <a:p>
            <a:pPr>
              <a:defRPr/>
            </a:pPr>
            <a:r>
              <a:rPr lang="zh-TW" altLang="en-US" sz="2400" dirty="0" smtClean="0">
                <a:solidFill>
                  <a:srgbClr val="FFC000"/>
                </a:solidFill>
                <a:latin typeface="微軟正黑體" pitchFamily="34" charset="-120"/>
                <a:ea typeface="微軟正黑體" pitchFamily="34" charset="-120"/>
              </a:rPr>
              <a:t>姓名</a:t>
            </a:r>
            <a:r>
              <a:rPr lang="en-US" altLang="zh-TW" sz="2400" dirty="0" smtClean="0">
                <a:solidFill>
                  <a:srgbClr val="FFC000"/>
                </a:solidFill>
                <a:latin typeface="微軟正黑體" pitchFamily="34" charset="-120"/>
                <a:ea typeface="微軟正黑體" pitchFamily="34" charset="-120"/>
              </a:rPr>
              <a:t>:	</a:t>
            </a:r>
            <a:r>
              <a:rPr lang="zh-TW" altLang="en-US" sz="2400" dirty="0" smtClean="0">
                <a:solidFill>
                  <a:srgbClr val="FFC000"/>
                </a:solidFill>
                <a:latin typeface="微軟正黑體" pitchFamily="34" charset="-120"/>
                <a:ea typeface="微軟正黑體" pitchFamily="34" charset="-120"/>
              </a:rPr>
              <a:t>蘇昱霖</a:t>
            </a:r>
          </a:p>
          <a:p>
            <a:pPr>
              <a:defRPr/>
            </a:pPr>
            <a:r>
              <a:rPr lang="zh-TW" altLang="en-US" sz="2400" dirty="0" smtClean="0">
                <a:solidFill>
                  <a:srgbClr val="FFC000"/>
                </a:solidFill>
                <a:latin typeface="微軟正黑體" pitchFamily="34" charset="-120"/>
                <a:ea typeface="微軟正黑體" pitchFamily="34" charset="-120"/>
              </a:rPr>
              <a:t>指導老師</a:t>
            </a:r>
            <a:r>
              <a:rPr lang="en-US" altLang="zh-TW" sz="2400" dirty="0" smtClean="0">
                <a:solidFill>
                  <a:srgbClr val="FFC000"/>
                </a:solidFill>
                <a:latin typeface="微軟正黑體" pitchFamily="34" charset="-120"/>
                <a:ea typeface="微軟正黑體" pitchFamily="34" charset="-120"/>
              </a:rPr>
              <a:t>:</a:t>
            </a:r>
            <a:r>
              <a:rPr lang="zh-TW" altLang="en-US" sz="2400" dirty="0" smtClean="0">
                <a:solidFill>
                  <a:srgbClr val="FFC000"/>
                </a:solidFill>
                <a:latin typeface="微軟正黑體" pitchFamily="34" charset="-120"/>
                <a:ea typeface="微軟正黑體" pitchFamily="34" charset="-120"/>
              </a:rPr>
              <a:t>林聰益 </a:t>
            </a:r>
          </a:p>
          <a:p>
            <a:endParaRPr lang="zh-TW" altLang="en-US" dirty="0"/>
          </a:p>
        </p:txBody>
      </p:sp>
      <p:sp>
        <p:nvSpPr>
          <p:cNvPr id="5" name="標題 4"/>
          <p:cNvSpPr>
            <a:spLocks noGrp="1"/>
          </p:cNvSpPr>
          <p:nvPr>
            <p:ph type="ctrTitle"/>
          </p:nvPr>
        </p:nvSpPr>
        <p:spPr>
          <a:xfrm>
            <a:off x="395536" y="764704"/>
            <a:ext cx="8305800" cy="1981200"/>
          </a:xfrm>
        </p:spPr>
        <p:txBody>
          <a:bodyPr/>
          <a:lstStyle/>
          <a:p>
            <a:r>
              <a:rPr lang="zh-TW" altLang="en-US" sz="4400" b="1" dirty="0" smtClean="0">
                <a:solidFill>
                  <a:srgbClr val="00B050"/>
                </a:solidFill>
                <a:latin typeface="標楷體" pitchFamily="65" charset="-120"/>
                <a:ea typeface="標楷體" pitchFamily="65" charset="-120"/>
              </a:rPr>
              <a:t>以適當科技與風險評估的角度來看太陽能系統 </a:t>
            </a:r>
            <a:endParaRPr lang="zh-TW" altLang="en-US" sz="4400" b="1" dirty="0">
              <a:solidFill>
                <a:srgbClr val="00B050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2060848"/>
            <a:ext cx="8229600" cy="37052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zh-TW" altLang="en-US" sz="2800" dirty="0" smtClean="0">
                <a:solidFill>
                  <a:srgbClr val="002060"/>
                </a:solidFill>
                <a:latin typeface="+mj-ea"/>
                <a:ea typeface="+mj-ea"/>
              </a:rPr>
              <a:t>何謂太陽能</a:t>
            </a:r>
            <a:endParaRPr lang="en-US" altLang="zh-TW" sz="2800" dirty="0" smtClean="0">
              <a:solidFill>
                <a:srgbClr val="002060"/>
              </a:solidFill>
              <a:latin typeface="+mj-ea"/>
              <a:ea typeface="+mj-ea"/>
            </a:endParaRPr>
          </a:p>
          <a:p>
            <a:pPr>
              <a:defRPr/>
            </a:pPr>
            <a:r>
              <a:rPr lang="zh-TW" altLang="en-US" sz="2800" dirty="0" smtClean="0">
                <a:solidFill>
                  <a:srgbClr val="002060"/>
                </a:solidFill>
                <a:latin typeface="+mj-ea"/>
                <a:ea typeface="+mj-ea"/>
              </a:rPr>
              <a:t>太陽能技術</a:t>
            </a:r>
            <a:endParaRPr lang="en-US" altLang="zh-TW" sz="2800" dirty="0" smtClean="0">
              <a:solidFill>
                <a:srgbClr val="002060"/>
              </a:solidFill>
              <a:latin typeface="+mj-ea"/>
              <a:ea typeface="+mj-ea"/>
            </a:endParaRPr>
          </a:p>
          <a:p>
            <a:pPr>
              <a:defRPr/>
            </a:pPr>
            <a:r>
              <a:rPr lang="zh-TW" altLang="en-US" sz="2800" dirty="0" smtClean="0">
                <a:solidFill>
                  <a:srgbClr val="002060"/>
                </a:solidFill>
                <a:latin typeface="+mj-ea"/>
                <a:ea typeface="+mj-ea"/>
              </a:rPr>
              <a:t>太陽能優點</a:t>
            </a:r>
            <a:endParaRPr lang="en-US" altLang="zh-TW" sz="2800" dirty="0" smtClean="0">
              <a:solidFill>
                <a:srgbClr val="002060"/>
              </a:solidFill>
              <a:latin typeface="+mj-ea"/>
              <a:ea typeface="+mj-ea"/>
            </a:endParaRPr>
          </a:p>
          <a:p>
            <a:pPr>
              <a:defRPr/>
            </a:pPr>
            <a:r>
              <a:rPr lang="zh-TW" altLang="en-US" sz="2800" dirty="0" smtClean="0">
                <a:solidFill>
                  <a:srgbClr val="002060"/>
                </a:solidFill>
                <a:latin typeface="+mj-ea"/>
                <a:ea typeface="+mj-ea"/>
              </a:rPr>
              <a:t>太陽能缺點</a:t>
            </a:r>
            <a:endParaRPr lang="en-US" altLang="zh-TW" sz="2800" dirty="0" smtClean="0">
              <a:solidFill>
                <a:srgbClr val="002060"/>
              </a:solidFill>
              <a:latin typeface="+mj-ea"/>
              <a:ea typeface="+mj-ea"/>
            </a:endParaRPr>
          </a:p>
          <a:p>
            <a:pPr>
              <a:defRPr/>
            </a:pPr>
            <a:r>
              <a:rPr lang="zh-TW" altLang="en-US" sz="2800" dirty="0" smtClean="0">
                <a:solidFill>
                  <a:srgbClr val="002060"/>
                </a:solidFill>
                <a:latin typeface="+mj-ea"/>
                <a:ea typeface="+mj-ea"/>
              </a:rPr>
              <a:t>太陽能應用</a:t>
            </a:r>
            <a:endParaRPr lang="en-US" altLang="zh-TW" sz="2800" dirty="0" smtClean="0">
              <a:solidFill>
                <a:srgbClr val="002060"/>
              </a:solidFill>
              <a:latin typeface="+mj-ea"/>
              <a:ea typeface="+mj-ea"/>
            </a:endParaRPr>
          </a:p>
          <a:p>
            <a:pPr>
              <a:defRPr/>
            </a:pPr>
            <a:r>
              <a:rPr lang="zh-TW" altLang="en-US" sz="2800" dirty="0" smtClean="0">
                <a:solidFill>
                  <a:srgbClr val="002060"/>
                </a:solidFill>
                <a:latin typeface="+mj-ea"/>
                <a:ea typeface="+mj-ea"/>
              </a:rPr>
              <a:t>結論</a:t>
            </a:r>
            <a:endParaRPr lang="en-US" altLang="zh-TW" sz="2800" dirty="0" smtClean="0">
              <a:solidFill>
                <a:srgbClr val="002060"/>
              </a:solidFill>
              <a:latin typeface="+mj-ea"/>
              <a:ea typeface="+mj-ea"/>
            </a:endParaRPr>
          </a:p>
          <a:p>
            <a:pPr>
              <a:defRPr/>
            </a:pPr>
            <a:r>
              <a:rPr lang="zh-TW" altLang="en-US" sz="2800" dirty="0" smtClean="0">
                <a:solidFill>
                  <a:srgbClr val="002060"/>
                </a:solidFill>
                <a:latin typeface="+mj-ea"/>
                <a:ea typeface="+mj-ea"/>
              </a:rPr>
              <a:t>資料來源</a:t>
            </a:r>
          </a:p>
          <a:p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bg2">
                    <a:lumMod val="50000"/>
                  </a:schemeClr>
                </a:solidFill>
              </a:rPr>
              <a:t>目錄</a:t>
            </a:r>
            <a:endParaRPr lang="zh-TW" alt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4" name="圖片 3" descr="3cc-1[1]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07904" y="1412776"/>
            <a:ext cx="3819514" cy="273630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395536" y="2420888"/>
            <a:ext cx="8229600" cy="2481064"/>
          </a:xfrm>
        </p:spPr>
        <p:txBody>
          <a:bodyPr/>
          <a:lstStyle/>
          <a:p>
            <a:r>
              <a:rPr lang="zh-TW" altLang="en-US" b="1" dirty="0" smtClean="0">
                <a:solidFill>
                  <a:schemeClr val="bg1"/>
                </a:solidFill>
              </a:rPr>
              <a:t>太陽能</a:t>
            </a:r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一般是指</a:t>
            </a:r>
            <a:r>
              <a:rPr lang="zh-TW" altLang="en-US" dirty="0" smtClean="0">
                <a:solidFill>
                  <a:srgbClr val="FF0000"/>
                </a:solidFill>
              </a:rPr>
              <a:t>太陽光</a:t>
            </a:r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的</a:t>
            </a:r>
            <a:r>
              <a:rPr lang="zh-TW" altLang="en-US" dirty="0" smtClean="0">
                <a:solidFill>
                  <a:srgbClr val="FF0000"/>
                </a:solidFill>
              </a:rPr>
              <a:t>輻射能量</a:t>
            </a:r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，在現代一般用作</a:t>
            </a:r>
            <a:r>
              <a:rPr lang="zh-TW" altLang="en-US" dirty="0" smtClean="0">
                <a:solidFill>
                  <a:srgbClr val="FF0000"/>
                </a:solidFill>
              </a:rPr>
              <a:t>發電</a:t>
            </a:r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。</a:t>
            </a:r>
            <a:endParaRPr lang="en-US" altLang="zh-TW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太陽能發電是一種新興的</a:t>
            </a:r>
            <a:r>
              <a:rPr lang="zh-TW" altLang="en-US" dirty="0" smtClean="0">
                <a:solidFill>
                  <a:srgbClr val="FF0000"/>
                </a:solidFill>
              </a:rPr>
              <a:t>可再生能源</a:t>
            </a:r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。廣義上的太陽能是地球上許多能量的來源，如</a:t>
            </a:r>
            <a:r>
              <a:rPr lang="zh-TW" altLang="en-US" dirty="0" smtClean="0">
                <a:solidFill>
                  <a:srgbClr val="FF0000"/>
                </a:solidFill>
              </a:rPr>
              <a:t>風能</a:t>
            </a:r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，</a:t>
            </a:r>
            <a:r>
              <a:rPr lang="zh-TW" altLang="en-US" dirty="0" smtClean="0">
                <a:solidFill>
                  <a:srgbClr val="FF0000"/>
                </a:solidFill>
              </a:rPr>
              <a:t>化學能</a:t>
            </a:r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，</a:t>
            </a:r>
            <a:r>
              <a:rPr lang="zh-TW" altLang="en-US" dirty="0" smtClean="0">
                <a:solidFill>
                  <a:srgbClr val="FF0000"/>
                </a:solidFill>
              </a:rPr>
              <a:t>水的勢能</a:t>
            </a:r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，化石燃料可以稱為遠古的太陽能。</a:t>
            </a:r>
            <a:endParaRPr lang="en-US" altLang="zh-TW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zh-TW" alt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何謂太陽能</a:t>
            </a:r>
            <a:endParaRPr lang="zh-TW" altLang="en-US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467544" y="2492896"/>
            <a:ext cx="8229600" cy="3129136"/>
          </a:xfrm>
        </p:spPr>
        <p:txBody>
          <a:bodyPr/>
          <a:lstStyle/>
          <a:p>
            <a:r>
              <a:rPr lang="zh-TW" altLang="en-US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太陽能技術</a:t>
            </a:r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分為有源</a:t>
            </a:r>
            <a:r>
              <a:rPr lang="en-US" altLang="zh-TW" dirty="0" smtClean="0">
                <a:solidFill>
                  <a:schemeClr val="tx2">
                    <a:lumMod val="75000"/>
                  </a:schemeClr>
                </a:solidFill>
              </a:rPr>
              <a:t>(</a:t>
            </a:r>
            <a:r>
              <a:rPr lang="zh-TW" altLang="en-US" dirty="0" smtClean="0">
                <a:solidFill>
                  <a:srgbClr val="FF0000"/>
                </a:solidFill>
              </a:rPr>
              <a:t>主動式</a:t>
            </a:r>
            <a:r>
              <a:rPr lang="en-US" altLang="zh-TW" dirty="0" smtClean="0">
                <a:solidFill>
                  <a:schemeClr val="tx2">
                    <a:lumMod val="75000"/>
                  </a:schemeClr>
                </a:solidFill>
              </a:rPr>
              <a:t>)</a:t>
            </a:r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及無源</a:t>
            </a:r>
            <a:r>
              <a:rPr lang="en-US" altLang="zh-TW" dirty="0" smtClean="0">
                <a:solidFill>
                  <a:schemeClr val="tx2">
                    <a:lumMod val="75000"/>
                  </a:schemeClr>
                </a:solidFill>
              </a:rPr>
              <a:t>(</a:t>
            </a:r>
            <a:r>
              <a:rPr lang="zh-TW" altLang="en-US" dirty="0" smtClean="0">
                <a:solidFill>
                  <a:srgbClr val="FF0000"/>
                </a:solidFill>
              </a:rPr>
              <a:t>被動式</a:t>
            </a:r>
            <a:r>
              <a:rPr lang="en-US" altLang="zh-TW" dirty="0" smtClean="0">
                <a:solidFill>
                  <a:schemeClr val="tx2">
                    <a:lumMod val="75000"/>
                  </a:schemeClr>
                </a:solidFill>
              </a:rPr>
              <a:t>)</a:t>
            </a:r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兩種，有源的例子有</a:t>
            </a:r>
            <a:r>
              <a:rPr lang="zh-TW" altLang="en-US" dirty="0" smtClean="0">
                <a:solidFill>
                  <a:srgbClr val="FF0000"/>
                </a:solidFill>
              </a:rPr>
              <a:t>太陽能光電</a:t>
            </a:r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及</a:t>
            </a:r>
            <a:r>
              <a:rPr lang="zh-TW" altLang="en-US" dirty="0" smtClean="0">
                <a:solidFill>
                  <a:srgbClr val="FF0000"/>
                </a:solidFill>
              </a:rPr>
              <a:t>光熱轉換</a:t>
            </a:r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，使用電力或機械設備作太陽能收集，而這些設備是依靠外部能源運作的，因此稱為有源。無源的例子有在建築物引入太陽光作照明等，當中是利用建築物的設計、選擇所使用物料等達至利用太陽能的目的，由於當中的運作無需由外部提供能源，因此稱為無源。</a:t>
            </a:r>
            <a:endParaRPr lang="zh-TW" alt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+mj-ea"/>
              </a:rPr>
              <a:t>太陽能技術</a:t>
            </a:r>
            <a:endParaRPr lang="zh-TW" altLang="en-US" dirty="0">
              <a:solidFill>
                <a:schemeClr val="bg1">
                  <a:lumMod val="95000"/>
                  <a:lumOff val="5000"/>
                </a:schemeClr>
              </a:solidFill>
              <a:latin typeface="+mj-e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在光照充足的地區</a:t>
            </a:r>
            <a:r>
              <a:rPr lang="en-US" altLang="zh-TW" dirty="0" smtClean="0">
                <a:solidFill>
                  <a:schemeClr val="tx2">
                    <a:lumMod val="75000"/>
                  </a:schemeClr>
                </a:solidFill>
              </a:rPr>
              <a:t>(</a:t>
            </a:r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例如：太空向陽區、海洋、海岸、空曠岩地</a:t>
            </a:r>
            <a:r>
              <a:rPr lang="en-US" altLang="zh-TW" dirty="0" smtClean="0">
                <a:solidFill>
                  <a:schemeClr val="tx2">
                    <a:lumMod val="75000"/>
                  </a:schemeClr>
                </a:solidFill>
              </a:rPr>
              <a:t>...)</a:t>
            </a:r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，太陽能的供應源源不斷，生產過程不會產生</a:t>
            </a:r>
            <a:r>
              <a:rPr lang="zh-TW" altLang="en-US" dirty="0" smtClean="0">
                <a:solidFill>
                  <a:srgbClr val="FF0000"/>
                </a:solidFill>
              </a:rPr>
              <a:t>環境污染</a:t>
            </a:r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，又不會消耗其他地球資源或導致地球</a:t>
            </a:r>
            <a:r>
              <a:rPr lang="zh-TW" altLang="en-US" dirty="0" smtClean="0">
                <a:solidFill>
                  <a:srgbClr val="FF0000"/>
                </a:solidFill>
              </a:rPr>
              <a:t>溫室效應</a:t>
            </a:r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。太陽能能源取自於太陽，來源源源不絕，太陽能為良好能源如同</a:t>
            </a:r>
            <a:r>
              <a:rPr lang="zh-TW" altLang="en-US" dirty="0" smtClean="0">
                <a:solidFill>
                  <a:srgbClr val="FF0000"/>
                </a:solidFill>
              </a:rPr>
              <a:t>水力</a:t>
            </a:r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或</a:t>
            </a:r>
            <a:r>
              <a:rPr lang="zh-TW" altLang="en-US" dirty="0" smtClean="0">
                <a:solidFill>
                  <a:srgbClr val="FF0000"/>
                </a:solidFill>
              </a:rPr>
              <a:t>風力</a:t>
            </a:r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，各處皆積極發展太陽能。</a:t>
            </a:r>
          </a:p>
          <a:p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太陽能設施可採取</a:t>
            </a:r>
            <a:r>
              <a:rPr lang="zh-TW" altLang="en-US" dirty="0" smtClean="0">
                <a:solidFill>
                  <a:srgbClr val="FF0000"/>
                </a:solidFill>
              </a:rPr>
              <a:t>立體</a:t>
            </a:r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式設施，如同風能設施，可保護許多</a:t>
            </a:r>
            <a:r>
              <a:rPr lang="zh-TW" altLang="en-US" dirty="0" smtClean="0">
                <a:solidFill>
                  <a:srgbClr val="FF0000"/>
                </a:solidFill>
              </a:rPr>
              <a:t>陸地</a:t>
            </a:r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和</a:t>
            </a:r>
            <a:r>
              <a:rPr lang="zh-TW" altLang="en-US" dirty="0" smtClean="0">
                <a:solidFill>
                  <a:srgbClr val="FF0000"/>
                </a:solidFill>
              </a:rPr>
              <a:t>生態</a:t>
            </a:r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。</a:t>
            </a:r>
          </a:p>
          <a:p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太陽能電池組件還可以安裝在建築物上，稱為光電一體化建築，這樣太陽能電池板不僅可以在有陽光的時候產生電力，還能達到</a:t>
            </a:r>
            <a:r>
              <a:rPr lang="zh-TW" altLang="en-US" dirty="0" smtClean="0">
                <a:solidFill>
                  <a:srgbClr val="FF0000"/>
                </a:solidFill>
              </a:rPr>
              <a:t>隔熱</a:t>
            </a:r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的作用，可以有效降低建物內部的溫度，降低建築能耗；而且分散式發電的大規模停電風險較低。</a:t>
            </a:r>
          </a:p>
          <a:p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太陽能雖然具有間歇性，但是太陽能發電量與用電尖峰需求呈現正相關，許多電力公司需要興建只在尖峰時間發電的電廠，這種電廠的成本本來就很高，用太陽能電池取代這類發電廠，成本不會高多少、在一些情況下甚至比較低。</a:t>
            </a:r>
          </a:p>
          <a:p>
            <a:endParaRPr lang="zh-TW" altLang="en-US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bg1"/>
                </a:solidFill>
              </a:rPr>
              <a:t>太陽能優點</a:t>
            </a:r>
            <a:endParaRPr lang="zh-TW" alt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145360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目前利用太陽能的各種技術都具有成本很高的缺點，因此首期</a:t>
            </a:r>
            <a:r>
              <a:rPr lang="zh-TW" altLang="en-US" dirty="0" smtClean="0">
                <a:solidFill>
                  <a:srgbClr val="FF0000"/>
                </a:solidFill>
              </a:rPr>
              <a:t>資本投資</a:t>
            </a:r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不菲。</a:t>
            </a:r>
          </a:p>
          <a:p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在許多</a:t>
            </a:r>
            <a:r>
              <a:rPr lang="zh-TW" altLang="en-US" dirty="0" smtClean="0">
                <a:solidFill>
                  <a:srgbClr val="FF0000"/>
                </a:solidFill>
              </a:rPr>
              <a:t>陰雨綿綿</a:t>
            </a:r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或是</a:t>
            </a:r>
            <a:r>
              <a:rPr lang="zh-TW" altLang="en-US" dirty="0" smtClean="0">
                <a:solidFill>
                  <a:srgbClr val="FF0000"/>
                </a:solidFill>
              </a:rPr>
              <a:t>日照短</a:t>
            </a:r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的的地區，很難完全靠太陽能供應，</a:t>
            </a:r>
            <a:r>
              <a:rPr lang="zh-TW" altLang="en-US" dirty="0" smtClean="0">
                <a:solidFill>
                  <a:srgbClr val="FF0000"/>
                </a:solidFill>
              </a:rPr>
              <a:t>投資報酬率</a:t>
            </a:r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較低。另外，除非有大量的太陽能板或更成熟的太陽能技術，不然目前仍然難以產生大量電源供給使用是其缺點。</a:t>
            </a:r>
          </a:p>
          <a:p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太陽能板壽命有限。大約是</a:t>
            </a:r>
            <a:r>
              <a:rPr lang="en-US" altLang="zh-TW" dirty="0" smtClean="0">
                <a:solidFill>
                  <a:schemeClr val="tx2">
                    <a:lumMod val="75000"/>
                  </a:schemeClr>
                </a:solidFill>
              </a:rPr>
              <a:t>10-30</a:t>
            </a:r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年。而製作時所需使用的大量</a:t>
            </a:r>
            <a:r>
              <a:rPr lang="zh-TW" altLang="en-US" dirty="0" smtClean="0">
                <a:solidFill>
                  <a:srgbClr val="FF0000"/>
                </a:solidFill>
              </a:rPr>
              <a:t>矽、鍺、硼</a:t>
            </a:r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可能會造成其他方面的</a:t>
            </a:r>
            <a:r>
              <a:rPr lang="zh-TW" altLang="en-US" dirty="0" smtClean="0">
                <a:solidFill>
                  <a:srgbClr val="FF0000"/>
                </a:solidFill>
              </a:rPr>
              <a:t>污染</a:t>
            </a:r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，得先做好事先的管控處理。</a:t>
            </a:r>
            <a:endParaRPr lang="en-US" altLang="zh-TW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bg1"/>
                </a:solidFill>
              </a:rPr>
              <a:t>太陽能缺點</a:t>
            </a:r>
            <a:endParaRPr lang="zh-TW" altLang="en-US" dirty="0">
              <a:solidFill>
                <a:schemeClr val="bg1"/>
              </a:solidFill>
            </a:endParaRPr>
          </a:p>
        </p:txBody>
      </p:sp>
      <p:pic>
        <p:nvPicPr>
          <p:cNvPr id="4" name="圖片 3" descr="1953-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148064" y="4967790"/>
            <a:ext cx="2880320" cy="189021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01344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使用太陽能電池，通過光電轉換把太陽光中包含的能量轉化為電能</a:t>
            </a:r>
            <a:endParaRPr lang="en-US" altLang="zh-TW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使用太陽能熱水器，利用太陽光的熱量把水加熱</a:t>
            </a:r>
            <a:endParaRPr lang="en-US" altLang="zh-TW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太陽能運輸（汽車、船、飛機</a:t>
            </a:r>
            <a:r>
              <a:rPr lang="en-US" altLang="zh-TW" dirty="0" smtClean="0">
                <a:solidFill>
                  <a:schemeClr val="tx2">
                    <a:lumMod val="75000"/>
                  </a:schemeClr>
                </a:solidFill>
              </a:rPr>
              <a:t>...</a:t>
            </a:r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等）、太陽能公共設施（路燈、紅綠燈、招牌</a:t>
            </a:r>
            <a:r>
              <a:rPr lang="en-US" altLang="zh-TW" dirty="0" smtClean="0">
                <a:solidFill>
                  <a:schemeClr val="tx2">
                    <a:lumMod val="75000"/>
                  </a:schemeClr>
                </a:solidFill>
              </a:rPr>
              <a:t>...</a:t>
            </a:r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等）</a:t>
            </a:r>
            <a:endParaRPr lang="en-US" altLang="zh-TW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美國加州陽光充沛，適合利用太陽能發電。圖中乃美國加州一座於樓頂安裝了太陽能電池板用作供電的洗衣房。</a:t>
            </a:r>
            <a:endParaRPr lang="en-US" altLang="zh-TW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None/>
            </a:pPr>
            <a:r>
              <a:rPr lang="zh-TW" altLang="en-US" dirty="0" smtClean="0">
                <a:solidFill>
                  <a:schemeClr val="accent6">
                    <a:lumMod val="50000"/>
                  </a:schemeClr>
                </a:solidFill>
              </a:rPr>
              <a:t>太陽能的應用很廣泛，以上是部分介紹</a:t>
            </a:r>
            <a:endParaRPr lang="en-US" altLang="zh-TW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None/>
            </a:pPr>
            <a:r>
              <a:rPr lang="zh-TW" altLang="en-US" dirty="0" smtClean="0">
                <a:solidFill>
                  <a:schemeClr val="accent6">
                    <a:lumMod val="50000"/>
                  </a:schemeClr>
                </a:solidFill>
              </a:rPr>
              <a:t>，許多使用方法還有待人類發掘應用。</a:t>
            </a:r>
            <a:endParaRPr lang="en-US" altLang="zh-TW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None/>
            </a:pPr>
            <a:endParaRPr lang="zh-TW" alt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太陽能應用</a:t>
            </a:r>
            <a:endParaRPr lang="zh-TW" altLang="en-US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6" name="圖片 5" descr="230px-Solar_Array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56176" y="4653136"/>
            <a:ext cx="2190750" cy="164782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323528" y="1916832"/>
            <a:ext cx="8229600" cy="3960440"/>
          </a:xfrm>
        </p:spPr>
        <p:txBody>
          <a:bodyPr>
            <a:normAutofit lnSpcReduction="10000"/>
          </a:bodyPr>
          <a:lstStyle/>
          <a:p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太陽能是我們人類可以用來替代石油的能源，取之不盡、用之不竭，太陽能是我們可以長久使用的能源，許多電力的過度使用會造成溫室效應，但是太陽能的使用並不會對地球造成汙染，是人類應該極力發展的方向，或許現在太陽能並不發達，但我相信隨著環境的變化太陽能會是未來的重要產業，現在需要的是一個不會傷害地球的能源，我們應該重視環保問題，致力使用環保能源保護地球，常常看到眾多學校舉辦太陽能車的比賽，這就是我們跨出的一步，太陽能產業是我們未來努力的指標。</a:t>
            </a:r>
          </a:p>
          <a:p>
            <a:endParaRPr lang="zh-TW" altLang="en-US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bg1"/>
                </a:solidFill>
              </a:rPr>
              <a:t>結論</a:t>
            </a:r>
            <a:endParaRPr lang="zh-TW" alt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維基百科</a:t>
            </a:r>
            <a:r>
              <a:rPr lang="en-US" altLang="zh-TW" dirty="0" smtClean="0">
                <a:solidFill>
                  <a:schemeClr val="accent4">
                    <a:lumMod val="75000"/>
                  </a:schemeClr>
                </a:solidFill>
              </a:rPr>
              <a:t>http://zh.wikipedia.org/wiki/%E5%A4%AA%E9%99%BD%E8%83%BD</a:t>
            </a:r>
          </a:p>
          <a:p>
            <a:r>
              <a:rPr lang="en-US" altLang="zh-TW" dirty="0" smtClean="0">
                <a:solidFill>
                  <a:schemeClr val="tx2">
                    <a:lumMod val="75000"/>
                  </a:schemeClr>
                </a:solidFill>
              </a:rPr>
              <a:t>YAHOO</a:t>
            </a:r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知識家</a:t>
            </a:r>
            <a:r>
              <a:rPr lang="en-US" altLang="zh-TW" dirty="0" smtClean="0">
                <a:solidFill>
                  <a:schemeClr val="accent4">
                    <a:lumMod val="75000"/>
                  </a:schemeClr>
                </a:solidFill>
              </a:rPr>
              <a:t>http://tw.knowledge.search.yahoo.com/search?p=%E5%A4%AA%E9%99%BD%E8%83%BD&amp;fr=yfp&amp;ei=utf-8&amp;v=0</a:t>
            </a:r>
          </a:p>
          <a:p>
            <a:endParaRPr lang="en-US" altLang="zh-TW" dirty="0" smtClean="0">
              <a:solidFill>
                <a:schemeClr val="accent4">
                  <a:lumMod val="75000"/>
                </a:schemeClr>
              </a:solidFill>
            </a:endParaRPr>
          </a:p>
          <a:p>
            <a:pPr>
              <a:buNone/>
            </a:pPr>
            <a:endParaRPr lang="zh-TW" altLang="en-US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bg1"/>
                </a:solidFill>
              </a:rPr>
              <a:t>資料來源</a:t>
            </a:r>
            <a:endParaRPr lang="zh-TW" alt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宣紙">
  <a:themeElements>
    <a:clrScheme name="宣紙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宣紙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宣紙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116</TotalTime>
  <Words>761</Words>
  <Application>Microsoft Office PowerPoint</Application>
  <PresentationFormat>如螢幕大小 (4:3)</PresentationFormat>
  <Paragraphs>40</Paragraphs>
  <Slides>9</Slides>
  <Notes>2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0" baseType="lpstr">
      <vt:lpstr>宣紙</vt:lpstr>
      <vt:lpstr>以適當科技與風險評估的角度來看太陽能系統 </vt:lpstr>
      <vt:lpstr>目錄</vt:lpstr>
      <vt:lpstr>何謂太陽能</vt:lpstr>
      <vt:lpstr>太陽能技術</vt:lpstr>
      <vt:lpstr>太陽能優點</vt:lpstr>
      <vt:lpstr>太陽能缺點</vt:lpstr>
      <vt:lpstr>太陽能應用</vt:lpstr>
      <vt:lpstr>結論</vt:lpstr>
      <vt:lpstr>資料來源</vt:lpstr>
    </vt:vector>
  </TitlesOfParts>
  <Company>UFO Computer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以適當科技與風險評估的角度來看太陽能系統 </dc:title>
  <dc:creator>user</dc:creator>
  <cp:lastModifiedBy>user</cp:lastModifiedBy>
  <cp:revision>13</cp:revision>
  <dcterms:created xsi:type="dcterms:W3CDTF">2012-11-11T15:15:49Z</dcterms:created>
  <dcterms:modified xsi:type="dcterms:W3CDTF">2012-12-11T08:01:29Z</dcterms:modified>
</cp:coreProperties>
</file>