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78" r:id="rId3"/>
  </p:sldMasterIdLst>
  <p:notesMasterIdLst>
    <p:notesMasterId r:id="rId84"/>
  </p:notesMasterIdLst>
  <p:handoutMasterIdLst>
    <p:handoutMasterId r:id="rId85"/>
  </p:handoutMasterIdLst>
  <p:sldIdLst>
    <p:sldId id="713" r:id="rId4"/>
    <p:sldId id="721" r:id="rId5"/>
    <p:sldId id="722" r:id="rId6"/>
    <p:sldId id="723" r:id="rId7"/>
    <p:sldId id="714" r:id="rId8"/>
    <p:sldId id="715" r:id="rId9"/>
    <p:sldId id="716" r:id="rId10"/>
    <p:sldId id="717" r:id="rId11"/>
    <p:sldId id="622" r:id="rId12"/>
    <p:sldId id="623" r:id="rId13"/>
    <p:sldId id="627" r:id="rId14"/>
    <p:sldId id="630" r:id="rId15"/>
    <p:sldId id="633" r:id="rId16"/>
    <p:sldId id="555" r:id="rId17"/>
    <p:sldId id="585" r:id="rId18"/>
    <p:sldId id="589" r:id="rId19"/>
    <p:sldId id="586" r:id="rId20"/>
    <p:sldId id="670" r:id="rId21"/>
    <p:sldId id="640" r:id="rId22"/>
    <p:sldId id="634" r:id="rId23"/>
    <p:sldId id="450" r:id="rId24"/>
    <p:sldId id="600" r:id="rId25"/>
    <p:sldId id="641" r:id="rId26"/>
    <p:sldId id="674" r:id="rId27"/>
    <p:sldId id="452" r:id="rId28"/>
    <p:sldId id="563" r:id="rId29"/>
    <p:sldId id="564" r:id="rId30"/>
    <p:sldId id="592" r:id="rId31"/>
    <p:sldId id="613" r:id="rId32"/>
    <p:sldId id="615" r:id="rId33"/>
    <p:sldId id="576" r:id="rId34"/>
    <p:sldId id="565" r:id="rId35"/>
    <p:sldId id="566" r:id="rId36"/>
    <p:sldId id="644" r:id="rId37"/>
    <p:sldId id="645" r:id="rId38"/>
    <p:sldId id="453" r:id="rId39"/>
    <p:sldId id="719" r:id="rId40"/>
    <p:sldId id="504" r:id="rId41"/>
    <p:sldId id="539" r:id="rId42"/>
    <p:sldId id="506" r:id="rId43"/>
    <p:sldId id="536" r:id="rId44"/>
    <p:sldId id="718" r:id="rId45"/>
    <p:sldId id="541" r:id="rId46"/>
    <p:sldId id="542" r:id="rId47"/>
    <p:sldId id="544" r:id="rId48"/>
    <p:sldId id="545" r:id="rId49"/>
    <p:sldId id="604" r:id="rId50"/>
    <p:sldId id="607" r:id="rId51"/>
    <p:sldId id="608" r:id="rId52"/>
    <p:sldId id="611" r:id="rId53"/>
    <p:sldId id="612" r:id="rId54"/>
    <p:sldId id="610" r:id="rId55"/>
    <p:sldId id="602" r:id="rId56"/>
    <p:sldId id="454" r:id="rId57"/>
    <p:sldId id="458" r:id="rId58"/>
    <p:sldId id="459" r:id="rId59"/>
    <p:sldId id="485" r:id="rId60"/>
    <p:sldId id="492" r:id="rId61"/>
    <p:sldId id="677" r:id="rId62"/>
    <p:sldId id="711" r:id="rId63"/>
    <p:sldId id="700" r:id="rId64"/>
    <p:sldId id="695" r:id="rId65"/>
    <p:sldId id="696" r:id="rId66"/>
    <p:sldId id="701" r:id="rId67"/>
    <p:sldId id="702" r:id="rId68"/>
    <p:sldId id="703" r:id="rId69"/>
    <p:sldId id="704" r:id="rId70"/>
    <p:sldId id="705" r:id="rId71"/>
    <p:sldId id="720" r:id="rId72"/>
    <p:sldId id="709" r:id="rId73"/>
    <p:sldId id="710" r:id="rId74"/>
    <p:sldId id="508" r:id="rId75"/>
    <p:sldId id="420" r:id="rId76"/>
    <p:sldId id="549" r:id="rId77"/>
    <p:sldId id="355" r:id="rId78"/>
    <p:sldId id="356" r:id="rId79"/>
    <p:sldId id="439" r:id="rId80"/>
    <p:sldId id="551" r:id="rId81"/>
    <p:sldId id="553" r:id="rId82"/>
    <p:sldId id="724" r:id="rId83"/>
  </p:sldIdLst>
  <p:sldSz cx="9144000" cy="6858000" type="screen4x3"/>
  <p:notesSz cx="9929813" cy="67992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800000"/>
    <a:srgbClr val="33CC33"/>
    <a:srgbClr val="F0FFEF"/>
    <a:srgbClr val="006600"/>
    <a:srgbClr val="00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790" autoAdjust="0"/>
    <p:restoredTop sz="96562" autoAdjust="0"/>
  </p:normalViewPr>
  <p:slideViewPr>
    <p:cSldViewPr>
      <p:cViewPr>
        <p:scale>
          <a:sx n="75" d="100"/>
          <a:sy n="75" d="100"/>
        </p:scale>
        <p:origin x="-1047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spcBef>
                <a:spcPct val="50000"/>
              </a:spcBef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4380" y="1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spcBef>
                <a:spcPct val="50000"/>
              </a:spcBef>
              <a:defRPr sz="1300" smtClean="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2016/11/30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8615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spcBef>
                <a:spcPct val="50000"/>
              </a:spcBef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4380" y="6458615"/>
            <a:ext cx="4303215" cy="339594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spcBef>
                <a:spcPct val="50000"/>
              </a:spcBef>
              <a:defRPr sz="13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AC01CE44-FCB8-46DE-84FA-D8D770D762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1147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80" y="1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2016/11/30</a:t>
            </a: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0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615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80" y="6458615"/>
            <a:ext cx="4303215" cy="3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81" tIns="47791" rIns="95581" bIns="477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4A888B-F3A2-4EE9-936E-F567620524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4250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3099" indent="-285807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229" indent="-228646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520" indent="-228646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811" indent="-228646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5103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2394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686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977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fld id="{F31D9C04-F2D1-4B9E-A5AA-9F16DA48BC97}" type="slidenum">
              <a:rPr lang="zh-TW" altLang="en-US" sz="1400" b="0">
                <a:latin typeface="Calibri" pitchFamily="34" charset="0"/>
              </a:rPr>
              <a:pPr eaLnBrk="1" latinLnBrk="0" hangingPunct="1">
                <a:spcBef>
                  <a:spcPct val="0"/>
                </a:spcBef>
              </a:pPr>
              <a:t>1</a:t>
            </a:fld>
            <a:endParaRPr lang="zh-TW" altLang="en-US" sz="1400" b="0">
              <a:latin typeface="Calibri" pitchFamily="34" charset="0"/>
            </a:endParaRPr>
          </a:p>
        </p:txBody>
      </p:sp>
      <p:sp>
        <p:nvSpPr>
          <p:cNvPr id="91141" name="日期版面配置區 4"/>
          <p:cNvSpPr>
            <a:spLocks noGrp="1"/>
          </p:cNvSpPr>
          <p:nvPr>
            <p:ph type="dt" sz="quarter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3099" indent="-285807" eaLnBrk="0" latinLnBrk="1" hangingPunct="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229" indent="-228646" eaLnBrk="0" latinLnBrk="1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520" indent="-228646" eaLnBrk="0" fontAlgn="t" hangingPunct="0">
              <a:spcBef>
                <a:spcPct val="30000"/>
              </a:spcBef>
              <a:defRPr sz="28800" b="1" baseline="70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811" indent="-228646" eaLnBrk="0" hangingPunct="0">
              <a:spcBef>
                <a:spcPct val="30000"/>
              </a:spcBef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5103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2394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686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977" indent="-228646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永中宋体" charset="0"/>
              <a:defRPr sz="12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r>
              <a:rPr lang="en-US" altLang="zh-TW" sz="1400" b="0"/>
              <a:t>2016/11/30</a:t>
            </a:r>
            <a:endParaRPr lang="zh-TW" altLang="en-US" sz="14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B84F4-2DB1-4624-A345-F39AEBBFED79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88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8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2016/11/30</a:t>
            </a: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78E8A-FC8E-42CA-B03D-4CF4620672AB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327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2016/11/30</a:t>
            </a: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1C5B4-227E-436D-8229-B5F0049D1AF7}" type="slidenum">
              <a:rPr lang="en-US" altLang="zh-TW"/>
              <a:pPr/>
              <a:t>62</a:t>
            </a:fld>
            <a:endParaRPr lang="en-US" altLang="zh-TW"/>
          </a:p>
        </p:txBody>
      </p:sp>
      <p:sp>
        <p:nvSpPr>
          <p:cNvPr id="423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40075" y="498475"/>
            <a:ext cx="3319463" cy="248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3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9230" y="3154428"/>
            <a:ext cx="7682727" cy="29877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2016/11/30</a:t>
            </a: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048A3-9E90-4D1C-80C2-E4F05781A181}" type="slidenum">
              <a:rPr lang="en-US" altLang="zh-TW"/>
              <a:pPr/>
              <a:t>63</a:t>
            </a:fld>
            <a:endParaRPr lang="en-US" altLang="zh-TW"/>
          </a:p>
        </p:txBody>
      </p:sp>
      <p:sp>
        <p:nvSpPr>
          <p:cNvPr id="434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4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539" y="3229308"/>
            <a:ext cx="7944738" cy="3059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2016/11/30</a:t>
            </a: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0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7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2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4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97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73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10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0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81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891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1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89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53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82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910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996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139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僑馥建築經理股份有限公司 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Chaofu Real Estate Management Co., Ltd.</a:t>
            </a: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5460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139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C818-C6D6-432C-9A0C-397CB38C8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61543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37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88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24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6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367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100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56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8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47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65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59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2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1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53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7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8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5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E9B1-E86C-4D31-827B-B12C2C377C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B8D8E5-EEB4-4EA6-AF0F-A93BC676F154}" type="datetimeFigureOut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1F2413-47A5-4BAB-B440-75AAEB5B97B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69808CFF-5A36-4730-8AA8-C2573ECD137B}" type="datetimeFigureOut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4CFB1CA2-9E32-4E3E-8DA2-BF0D7FEA07A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174AAF-0C43-4F2B-B703-0DD5125D246C}" type="datetime1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A0C13-7760-4DAD-B287-6EA9E977DD9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98040E-CFE1-4EB9-AD05-B2C0A13FAD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474913" y="2487613"/>
            <a:ext cx="6735762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494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38975" y="64325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E0FE8F1-FFE9-4694-969C-853CB82BCB11}" type="slidenum">
              <a:rPr lang="zh-TW" altLang="en-US" sz="2400" smtClean="0"/>
              <a:pPr algn="r">
                <a:defRPr/>
              </a:pPr>
              <a:t>‹#›</a:t>
            </a:fld>
            <a:endParaRPr lang="zh-TW" altLang="en-US" sz="2400" dirty="0"/>
          </a:p>
        </p:txBody>
      </p:sp>
      <p:sp>
        <p:nvSpPr>
          <p:cNvPr id="28" name="矩形 23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17713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0"/>
            <a:ext cx="9218757" cy="70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6309321"/>
            <a:ext cx="9218757" cy="71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6453337"/>
            <a:ext cx="9234103" cy="6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631068"/>
            <a:ext cx="9218758" cy="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7" y="0"/>
            <a:ext cx="9234102" cy="83671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53449" y="638591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C7858B1-76B0-43A1-BD85-92CBAD88C86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3" name="矩形 22"/>
          <p:cNvSpPr/>
          <p:nvPr userDrawn="1"/>
        </p:nvSpPr>
        <p:spPr>
          <a:xfrm>
            <a:off x="0" y="64527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年發展典範科技大學計畫</a:t>
            </a:r>
            <a:endParaRPr lang="zh-TW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686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139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僑馥建築經理股份有限公司 </a:t>
            </a:r>
            <a:r>
              <a:rPr lang="en-US" altLang="zh-TW" smtClean="0"/>
              <a:t>Chaofu Real Estate Management Co., Ltd.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368B-1716-4ACD-83E3-44A1BBA1C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版面配置區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" name="文字版面配置區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25EDC2-B159-41C3-A4B0-81E263A416E8}" type="datetimeFigureOut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BBFE79-E7FD-4B7A-A46C-678E7E60000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按一下以編輯母片文字樣式</a:t>
            </a:r>
          </a:p>
          <a:p>
            <a:pPr lvl="1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第二層</a:t>
            </a:r>
          </a:p>
          <a:p>
            <a:pPr lvl="2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第三層</a:t>
            </a:r>
          </a:p>
          <a:p>
            <a:pPr lvl="3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第四層</a:t>
            </a:r>
          </a:p>
          <a:p>
            <a:pPr lvl="4" fontAlgn="auto">
              <a:spcAft>
                <a:spcPts val="0"/>
              </a:spcAft>
              <a:buSzTx/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0FAE5A8-CF22-4304-AD80-687331563032}" type="datetimeFigureOut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DB251A1-E691-41A0-ACC8-8E7C331E377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標題版面配置區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文字版面配置區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mtClean="0"/>
              <a:t>按一下以編輯母片文字樣式</a:t>
            </a:r>
          </a:p>
          <a:p>
            <a:pPr lvl="1">
              <a:defRPr/>
            </a:pPr>
            <a:r>
              <a:rPr lang="zh-TW" altLang="en-US" smtClean="0"/>
              <a:t>第二層</a:t>
            </a:r>
          </a:p>
          <a:p>
            <a:pPr lvl="2">
              <a:defRPr/>
            </a:pPr>
            <a:r>
              <a:rPr lang="zh-TW" altLang="en-US" smtClean="0"/>
              <a:t>第三層</a:t>
            </a:r>
          </a:p>
          <a:p>
            <a:pPr lvl="3">
              <a:defRPr/>
            </a:pPr>
            <a:r>
              <a:rPr lang="zh-TW" altLang="en-US" smtClean="0"/>
              <a:t>第四層</a:t>
            </a:r>
          </a:p>
          <a:p>
            <a:pPr lvl="4">
              <a:defRPr/>
            </a:pPr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33BEFB-4128-48AF-A14C-37CE73ABF753}" type="datetime1">
              <a:rPr lang="zh-TW" altLang="en-US" smtClean="0"/>
              <a:pPr>
                <a:defRPr/>
              </a:pPr>
              <a:t>2016/11/25</a:t>
            </a:fld>
            <a:endParaRPr lang="zh-TW" altLang="en-US"/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72AB88-0805-4461-9B0C-7A907324DB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25FFF4A-FFC9-4F53-B6B6-1D7EBD8E90D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2186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6308725"/>
            <a:ext cx="9218613" cy="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6524625"/>
            <a:ext cx="92344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813" y="2636838"/>
            <a:ext cx="6502401" cy="20875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42863" y="260350"/>
            <a:ext cx="925353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投影片編號版面配置區 5"/>
          <p:cNvSpPr txBox="1">
            <a:spLocks/>
          </p:cNvSpPr>
          <p:nvPr userDrawn="1"/>
        </p:nvSpPr>
        <p:spPr>
          <a:xfrm>
            <a:off x="7062788" y="64563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0E14511-945C-4645-8ED9-4C1C516A62EB}" type="slidenum">
              <a:rPr lang="zh-TW" altLang="en-US" sz="24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矩形 34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年發展典範科技大學計畫</a:t>
            </a:r>
            <a:endParaRPr lang="zh-TW" altLang="zh-TW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109788"/>
            <a:ext cx="3638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3355369" y="3016830"/>
            <a:ext cx="6657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營造友善職場</a:t>
            </a:r>
            <a:endParaRPr lang="en-US" altLang="zh-TW" sz="3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晶</a:t>
            </a:r>
            <a:r>
              <a:rPr lang="zh-TW" altLang="en-US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元光電的員工關懷規劃與推動</a:t>
            </a:r>
            <a:endParaRPr lang="zh-TW" altLang="en-US" sz="3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0" name="文字方塊 7"/>
          <p:cNvSpPr txBox="1">
            <a:spLocks noChangeArrowheads="1"/>
          </p:cNvSpPr>
          <p:nvPr/>
        </p:nvSpPr>
        <p:spPr bwMode="auto">
          <a:xfrm>
            <a:off x="2422525" y="5160963"/>
            <a:ext cx="6788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職業倫理教學暨分享平臺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http://my.stust.edu.tw/project/stpee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3744416" cy="6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2129"/>
          <a:stretch/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843808" y="84138"/>
            <a:ext cx="6336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Y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世代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新勢力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「七年級工作觀」大調查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0" y="1016225"/>
            <a:ext cx="9143999" cy="5456080"/>
            <a:chOff x="397565" y="1016225"/>
            <a:chExt cx="8350899" cy="54560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" y="1016225"/>
              <a:ext cx="8350899" cy="545608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83568" y="1088233"/>
              <a:ext cx="6192688" cy="468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9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3344"/>
            <a:ext cx="9252520" cy="52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其實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現在的職場中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" y="1052736"/>
            <a:ext cx="906992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二代之間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903649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3731219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文字方塊 112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回到 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2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900113" y="107950"/>
            <a:ext cx="7018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395536" y="1304924"/>
            <a:ext cx="84216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年在『教育部發展典範科技大學計畫』持續支持下邁進【深化與精進】的新階段，推動職業倫理跨領域學習的創新模式，持續深化職業倫理教學成效。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個精進創新模式包括教材精進與教學創新兩大面向，而這個教學工作坊就是教材精進面向的重要項目，本校特別邀請不同專業領域的標竿企業或提供典範案例教材，並派員現身說法，協助教學演示，並由各學院推薦種子教師組成特色領域職業倫理教學社群，以扎根典範案例教學成效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這些來自產業的案例教材不僅能豐富職業倫理之教學資源與方法，將使學生藉由典範案例的學習，充分體認產業對職業倫理的重視，進而自我提升職業倫理素養。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215952" cy="5328592"/>
          </a:xfrm>
          <a:prstGeom prst="rect">
            <a:avLst/>
          </a:prstGeom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3353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工作生活平衡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18051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-27384"/>
            <a:ext cx="5341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瑪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斯洛的需求層次倫理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617912" y="376409"/>
            <a:ext cx="5341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(Maslow</a:t>
            </a:r>
            <a:r>
              <a:rPr lang="en-US" altLang="zh-TW" sz="2400" dirty="0" smtClean="0">
                <a:solidFill>
                  <a:schemeClr val="bg1"/>
                </a:solidFill>
                <a:latin typeface="Adobe 明體 Std L"/>
                <a:ea typeface="Adobe 明體 Std L"/>
              </a:rPr>
              <a:t>’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hierarchy of needs)</a:t>
            </a:r>
            <a:endParaRPr lang="zh-TW" altLang="en-US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37"/>
          <a:stretch/>
        </p:blipFill>
        <p:spPr>
          <a:xfrm>
            <a:off x="-1" y="1052736"/>
            <a:ext cx="923887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24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何謂情緒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2337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綜觀來說，情緒是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2256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3272770" y="55702"/>
            <a:ext cx="2236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華康中黑體"/>
              </a:rPr>
              <a:t>閱前須知</a:t>
            </a:r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661988" y="1528763"/>
            <a:ext cx="8024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本參考教材資料僅供參酌，請各位教師依據本身課程性質及教學呈現，自行調整及增刪本教材資料，適切地融入您的授課內容。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本參考資料涉及著作及智慧財產權，僅供教師校內授課用途，請勿上網傳送、散布、發布或複製予他人，謝謝您的配合！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4848225" y="5776913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南臺科技大學  通識教育中心敬上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從生理角度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052736"/>
            <a:ext cx="929549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從心理角度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情緒的影響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931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情緒是會累積的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80512" cy="52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052736"/>
            <a:ext cx="8460432" cy="52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07"/>
            <a:ext cx="9143999" cy="53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80512" cy="537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6097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80512" cy="53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-63500"/>
            <a:ext cx="33702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2411760" y="3861048"/>
            <a:ext cx="46085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撰稿人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TW" altLang="en-US" sz="4000" dirty="0" smtClean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晶元光電</a:t>
            </a:r>
            <a:endParaRPr lang="en-US" altLang="zh-TW" sz="4000" dirty="0" smtClean="0">
              <a:solidFill>
                <a:srgbClr val="1E1C1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TW" altLang="en-US" sz="4000" dirty="0" smtClean="0">
                <a:solidFill>
                  <a:srgbClr val="1E1C11"/>
                </a:solidFill>
                <a:latin typeface="微軟正黑體" pitchFamily="34" charset="-120"/>
                <a:ea typeface="微軟正黑體" pitchFamily="34" charset="-120"/>
              </a:rPr>
              <a:t>王郁婷 處長</a:t>
            </a:r>
            <a:endParaRPr lang="en-US" altLang="zh-TW" sz="4000" dirty="0">
              <a:solidFill>
                <a:srgbClr val="89898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40" y="1844824"/>
            <a:ext cx="5706172" cy="1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410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執行步驟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角色職責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987824" y="1331277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78829" y="4144346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580112" y="3923384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上-下雙向箭號 10"/>
          <p:cNvSpPr/>
          <p:nvPr/>
        </p:nvSpPr>
        <p:spPr>
          <a:xfrm rot="5400000">
            <a:off x="4063728" y="3928322"/>
            <a:ext cx="747786" cy="1944216"/>
          </a:xfrm>
          <a:prstGeom prst="up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8606391">
            <a:off x="1378737" y="2837614"/>
            <a:ext cx="1851584" cy="792087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3694530">
            <a:off x="5566318" y="2726660"/>
            <a:ext cx="1851584" cy="792087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6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角色職責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025775" y="1844823"/>
            <a:ext cx="2808312" cy="1214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78829" y="4725144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580112" y="4725145"/>
            <a:ext cx="2808312" cy="115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上-下雙向箭號 10"/>
          <p:cNvSpPr/>
          <p:nvPr/>
        </p:nvSpPr>
        <p:spPr>
          <a:xfrm rot="5400000">
            <a:off x="4090095" y="4342954"/>
            <a:ext cx="747786" cy="1944216"/>
          </a:xfrm>
          <a:prstGeom prst="up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向下箭號 1"/>
          <p:cNvSpPr/>
          <p:nvPr/>
        </p:nvSpPr>
        <p:spPr>
          <a:xfrm rot="1841077">
            <a:off x="1861218" y="2412415"/>
            <a:ext cx="846350" cy="217721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9374430">
            <a:off x="6267528" y="2443751"/>
            <a:ext cx="851336" cy="218172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331640" y="119675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員工問題發現與解決者員工敬業促進者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31640" y="3320398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組織分為維護者  </a:t>
            </a:r>
            <a:endParaRPr lang="en-US" altLang="zh-TW" sz="2800" dirty="0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福利促進</a:t>
            </a:r>
            <a:r>
              <a:rPr lang="zh-TW" altLang="en-US" sz="28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sz="2800" dirty="0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sz="28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幸福感推動者</a:t>
            </a:r>
            <a:endParaRPr lang="zh-TW" altLang="en-US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00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  <p:extLst>
      <p:ext uri="{BB962C8B-B14F-4D97-AF65-F5344CB8AC3E}">
        <p14:creationId xmlns:p14="http://schemas.microsoft.com/office/powerpoint/2010/main" val="22430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盤點現有資源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6297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025775" y="188640"/>
            <a:ext cx="578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整合式服務模式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以員工關係室串聯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多元的員工關係活動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80512" cy="54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員工關懷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內部溝通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2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員工問題發現與轉介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1052736"/>
            <a:ext cx="913847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900113" y="107950"/>
            <a:ext cx="701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撰稿人介紹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王郁婷處長</a:t>
            </a:r>
            <a:endParaRPr lang="en-US" altLang="zh-TW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3"/>
            <a:ext cx="9180512" cy="50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員工問題發現與轉介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" y="1052736"/>
            <a:ext cx="9143093" cy="53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問題反應的管道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1048866"/>
            <a:ext cx="9143999" cy="5355444"/>
            <a:chOff x="561953" y="1048866"/>
            <a:chExt cx="8245497" cy="53554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53" y="1048866"/>
              <a:ext cx="8245497" cy="53554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99592" y="1048866"/>
              <a:ext cx="2880320" cy="435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2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員工協助方案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3847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溝通與連結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1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新人關懷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人際互動活動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80512" cy="537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025775" y="169476"/>
            <a:ext cx="611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「晶」采開麥啦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~Fun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映「電」影院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3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8" y="1052735"/>
            <a:ext cx="9201150" cy="531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8" y="1052736"/>
            <a:ext cx="9156948" cy="52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2771800" y="55702"/>
            <a:ext cx="5827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家庭活動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3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82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"/>
          <a:stretch/>
        </p:blipFill>
        <p:spPr>
          <a:xfrm>
            <a:off x="0" y="1052736"/>
            <a:ext cx="9144000" cy="52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70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1805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健康活動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" y="1052736"/>
            <a:ext cx="9164637" cy="52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公益活動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1052735"/>
            <a:ext cx="9145116" cy="53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怎麼做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805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助你好孕包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4"/>
            <a:ext cx="9144000" cy="531172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手冊設計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卡片設計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2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文字方塊 222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營造親善的母乳哺育環境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" y="1052736"/>
            <a:ext cx="919902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" y="1052736"/>
            <a:ext cx="9185881" cy="5256584"/>
          </a:xfrm>
          <a:prstGeom prst="rect">
            <a:avLst/>
          </a:prstGeom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805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80512" cy="535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0" y="1052736"/>
            <a:ext cx="9166870" cy="531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771800" y="84138"/>
            <a:ext cx="6372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友善職場措施；溫馨加倍滿分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13472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3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780368B-1716-4ACD-83E3-44A1BBA1C4B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626475" y="55702"/>
            <a:ext cx="2117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79" y="1052736"/>
            <a:ext cx="930629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字方塊 2"/>
          <p:cNvSpPr txBox="1">
            <a:spLocks noChangeArrowheads="1"/>
          </p:cNvSpPr>
          <p:nvPr/>
        </p:nvSpPr>
        <p:spPr bwMode="auto">
          <a:xfrm>
            <a:off x="3498163" y="2924944"/>
            <a:ext cx="5632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6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敬請分享與指教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32" y="260648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08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65513" y="84138"/>
            <a:ext cx="534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職業倫理教學暨分享平臺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76200"/>
            <a:ext cx="33702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12040</TotalTime>
  <Words>739</Words>
  <Application>Microsoft Office PowerPoint</Application>
  <PresentationFormat>如螢幕大小 (4:3)</PresentationFormat>
  <Paragraphs>117</Paragraphs>
  <Slides>80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80</vt:i4>
      </vt:variant>
    </vt:vector>
  </HeadingPairs>
  <TitlesOfParts>
    <vt:vector size="83" baseType="lpstr">
      <vt:lpstr>1_自訂設計</vt:lpstr>
      <vt:lpstr>2_自訂設計</vt:lpstr>
      <vt:lpstr>3_自訂設計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Tscevergreen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台灣飯店事業之經營管理</dc:title>
  <dc:creator>user</dc:creator>
  <cp:lastModifiedBy>user</cp:lastModifiedBy>
  <cp:revision>1600</cp:revision>
  <cp:lastPrinted>2015-12-15T09:32:57Z</cp:lastPrinted>
  <dcterms:created xsi:type="dcterms:W3CDTF">2009-05-14T05:52:43Z</dcterms:created>
  <dcterms:modified xsi:type="dcterms:W3CDTF">2016-11-25T02:21:50Z</dcterms:modified>
</cp:coreProperties>
</file>