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61" r:id="rId4"/>
    <p:sldId id="259" r:id="rId5"/>
    <p:sldId id="260" r:id="rId6"/>
    <p:sldId id="264" r:id="rId7"/>
    <p:sldId id="262" r:id="rId8"/>
    <p:sldId id="263" r:id="rId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46" autoAdjust="0"/>
  </p:normalViewPr>
  <p:slideViewPr>
    <p:cSldViewPr>
      <p:cViewPr varScale="1">
        <p:scale>
          <a:sx n="68" d="100"/>
          <a:sy n="68" d="100"/>
        </p:scale>
        <p:origin x="-576" y="-102"/>
      </p:cViewPr>
      <p:guideLst>
        <p:guide orient="horz" pos="2160"/>
        <p:guide pos="2880"/>
      </p:guideLst>
    </p:cSldViewPr>
  </p:slideViewPr>
  <p:outlineViewPr>
    <p:cViewPr>
      <p:scale>
        <a:sx n="33" d="100"/>
        <a:sy n="33" d="100"/>
      </p:scale>
      <p:origin x="0" y="743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3" name="矩形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矩形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矩形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矩形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矩形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圓角矩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圓角矩形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矩形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6705600" y="4206240"/>
            <a:ext cx="960120" cy="457200"/>
          </a:xfrm>
        </p:spPr>
        <p:txBody>
          <a:bodyPr/>
          <a:lstStyle/>
          <a:p>
            <a:fld id="{9BE33456-7C58-4868-BB9B-E114763DB0FC}" type="datetimeFigureOut">
              <a:rPr lang="zh-TW" altLang="en-US" smtClean="0"/>
              <a:t>2012/11/13</a:t>
            </a:fld>
            <a:endParaRPr lang="zh-TW" altLang="en-US"/>
          </a:p>
        </p:txBody>
      </p:sp>
      <p:sp>
        <p:nvSpPr>
          <p:cNvPr id="17" name="頁尾版面配置區 16"/>
          <p:cNvSpPr>
            <a:spLocks noGrp="1"/>
          </p:cNvSpPr>
          <p:nvPr>
            <p:ph type="ftr" sz="quarter" idx="11"/>
          </p:nvPr>
        </p:nvSpPr>
        <p:spPr>
          <a:xfrm>
            <a:off x="5410200" y="4205288"/>
            <a:ext cx="1295400" cy="457200"/>
          </a:xfrm>
        </p:spPr>
        <p:txBody>
          <a:bodyPr/>
          <a:lstStyle/>
          <a:p>
            <a:endParaRPr lang="zh-TW" altLang="en-US"/>
          </a:p>
        </p:txBody>
      </p:sp>
      <p:sp>
        <p:nvSpPr>
          <p:cNvPr id="29" name="投影片編號版面配置區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C141E78-99E5-440C-A613-890D3565C91C}"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BE33456-7C58-4868-BB9B-E114763DB0FC}" type="datetimeFigureOut">
              <a:rPr lang="zh-TW" altLang="en-US" smtClean="0"/>
              <a:t>2012/11/13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C141E78-99E5-440C-A613-890D3565C91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81800" y="1143000"/>
            <a:ext cx="1905000" cy="5486400"/>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1143000"/>
            <a:ext cx="6248400" cy="5486400"/>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BE33456-7C58-4868-BB9B-E114763DB0FC}" type="datetimeFigureOut">
              <a:rPr lang="zh-TW" altLang="en-US" smtClean="0"/>
              <a:t>2012/11/13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C141E78-99E5-440C-A613-890D3565C91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BE33456-7C58-4868-BB9B-E114763DB0FC}" type="datetimeFigureOut">
              <a:rPr lang="zh-TW" altLang="en-US" smtClean="0"/>
              <a:t>2012/11/13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C141E78-99E5-440C-A613-890D3565C91C}"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9BE33456-7C58-4868-BB9B-E114763DB0FC}" type="datetimeFigureOut">
              <a:rPr lang="zh-TW" altLang="en-US" smtClean="0"/>
              <a:t>2012/11/13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C141E78-99E5-440C-A613-890D3565C91C}"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BE33456-7C58-4868-BB9B-E114763DB0FC}" type="datetimeFigureOut">
              <a:rPr lang="zh-TW" altLang="en-US" smtClean="0"/>
              <a:t>2012/11/13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C141E78-99E5-440C-A613-890D3565C91C}"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381000" y="1143000"/>
            <a:ext cx="8382000" cy="1069848"/>
          </a:xfrm>
        </p:spPr>
        <p:txBody>
          <a:bodyPr anchor="ctr"/>
          <a:lstStyle>
            <a:lvl1pPr>
              <a:defRPr sz="4000" b="0" i="0" cap="none"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6" name="日期版面配置區 25"/>
          <p:cNvSpPr>
            <a:spLocks noGrp="1"/>
          </p:cNvSpPr>
          <p:nvPr>
            <p:ph type="dt" sz="half" idx="10"/>
          </p:nvPr>
        </p:nvSpPr>
        <p:spPr/>
        <p:txBody>
          <a:bodyPr rtlCol="0"/>
          <a:lstStyle/>
          <a:p>
            <a:fld id="{9BE33456-7C58-4868-BB9B-E114763DB0FC}" type="datetimeFigureOut">
              <a:rPr lang="zh-TW" altLang="en-US" smtClean="0"/>
              <a:t>2012/11/13</a:t>
            </a:fld>
            <a:endParaRPr lang="zh-TW" altLang="en-US"/>
          </a:p>
        </p:txBody>
      </p:sp>
      <p:sp>
        <p:nvSpPr>
          <p:cNvPr id="27" name="投影片編號版面配置區 26"/>
          <p:cNvSpPr>
            <a:spLocks noGrp="1"/>
          </p:cNvSpPr>
          <p:nvPr>
            <p:ph type="sldNum" sz="quarter" idx="11"/>
          </p:nvPr>
        </p:nvSpPr>
        <p:spPr/>
        <p:txBody>
          <a:bodyPr rtlCol="0"/>
          <a:lstStyle/>
          <a:p>
            <a:fld id="{BC141E78-99E5-440C-A613-890D3565C91C}" type="slidenum">
              <a:rPr lang="zh-TW" altLang="en-US" smtClean="0"/>
              <a:t>‹#›</a:t>
            </a:fld>
            <a:endParaRPr lang="zh-TW" altLang="en-US"/>
          </a:p>
        </p:txBody>
      </p:sp>
      <p:sp>
        <p:nvSpPr>
          <p:cNvPr id="28" name="頁尾版面配置區 27"/>
          <p:cNvSpPr>
            <a:spLocks noGrp="1"/>
          </p:cNvSpPr>
          <p:nvPr>
            <p:ph type="ftr" sz="quarter" idx="12"/>
          </p:nvPr>
        </p:nvSpPr>
        <p:spPr/>
        <p:txBody>
          <a:bodyPr rtlCol="0"/>
          <a:lstStyle/>
          <a:p>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a:xfrm>
            <a:off x="6583680" y="612648"/>
            <a:ext cx="957264" cy="457200"/>
          </a:xfrm>
        </p:spPr>
        <p:txBody>
          <a:bodyPr/>
          <a:lstStyle/>
          <a:p>
            <a:fld id="{9BE33456-7C58-4868-BB9B-E114763DB0FC}" type="datetimeFigureOut">
              <a:rPr lang="zh-TW" altLang="en-US" smtClean="0"/>
              <a:t>2012/11/13</a:t>
            </a:fld>
            <a:endParaRPr lang="zh-TW" altLang="en-US"/>
          </a:p>
        </p:txBody>
      </p:sp>
      <p:sp>
        <p:nvSpPr>
          <p:cNvPr id="4" name="頁尾版面配置區 3"/>
          <p:cNvSpPr>
            <a:spLocks noGrp="1"/>
          </p:cNvSpPr>
          <p:nvPr>
            <p:ph type="ftr" sz="quarter" idx="11"/>
          </p:nvPr>
        </p:nvSpPr>
        <p:spPr>
          <a:xfrm>
            <a:off x="5257800" y="612648"/>
            <a:ext cx="1325880" cy="457200"/>
          </a:xfrm>
        </p:spPr>
        <p:txBody>
          <a:bodyPr/>
          <a:lstStyle/>
          <a:p>
            <a:endParaRPr lang="zh-TW" altLang="en-US"/>
          </a:p>
        </p:txBody>
      </p:sp>
      <p:sp>
        <p:nvSpPr>
          <p:cNvPr id="5" name="投影片編號版面配置區 4"/>
          <p:cNvSpPr>
            <a:spLocks noGrp="1"/>
          </p:cNvSpPr>
          <p:nvPr>
            <p:ph type="sldNum" sz="quarter" idx="12"/>
          </p:nvPr>
        </p:nvSpPr>
        <p:spPr>
          <a:xfrm>
            <a:off x="8174736" y="2272"/>
            <a:ext cx="762000" cy="365760"/>
          </a:xfrm>
        </p:spPr>
        <p:txBody>
          <a:bodyPr/>
          <a:lstStyle/>
          <a:p>
            <a:fld id="{BC141E78-99E5-440C-A613-890D3565C91C}"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9BE33456-7C58-4868-BB9B-E114763DB0FC}" type="datetimeFigureOut">
              <a:rPr lang="zh-TW" altLang="en-US" smtClean="0"/>
              <a:t>2012/11/13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BC141E78-99E5-440C-A613-890D3565C91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5353496" y="1101970"/>
            <a:ext cx="3383280" cy="877824"/>
          </a:xfrm>
        </p:spPr>
        <p:txBody>
          <a:bodyPr anchor="b"/>
          <a:lstStyle>
            <a:lvl1pPr algn="l">
              <a:buNone/>
              <a:defRPr sz="1800" b="1"/>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BE33456-7C58-4868-BB9B-E114763DB0FC}" type="datetimeFigureOut">
              <a:rPr lang="zh-TW" altLang="en-US" smtClean="0"/>
              <a:t>2012/11/13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C141E78-99E5-440C-A613-890D3565C91C}"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9BE33456-7C58-4868-BB9B-E114763DB0FC}" type="datetimeFigureOut">
              <a:rPr lang="zh-TW" altLang="en-US" smtClean="0"/>
              <a:t>2012/11/13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C141E78-99E5-440C-A613-890D3565C91C}"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矩形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矩形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矩形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矩形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矩形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圓角矩形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圓角矩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矩形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矩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矩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矩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矩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矩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標題版面配置區 21"/>
          <p:cNvSpPr>
            <a:spLocks noGrp="1"/>
          </p:cNvSpPr>
          <p:nvPr>
            <p:ph type="title"/>
          </p:nvPr>
        </p:nvSpPr>
        <p:spPr>
          <a:xfrm>
            <a:off x="457200" y="1143000"/>
            <a:ext cx="8229600" cy="10668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BE33456-7C58-4868-BB9B-E114763DB0FC}" type="datetimeFigureOut">
              <a:rPr lang="zh-TW" altLang="en-US" smtClean="0"/>
              <a:t>2012/11/13</a:t>
            </a:fld>
            <a:endParaRPr lang="zh-TW" altLang="en-US"/>
          </a:p>
        </p:txBody>
      </p:sp>
      <p:sp>
        <p:nvSpPr>
          <p:cNvPr id="3" name="頁尾版面配置區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zh-TW" altLang="en-US"/>
          </a:p>
        </p:txBody>
      </p:sp>
      <p:sp>
        <p:nvSpPr>
          <p:cNvPr id="23" name="投影片編號版面配置區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C141E78-99E5-440C-A613-890D3565C91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blog.roodo.com/erventure/archives/7533035.html" TargetMode="External"/><Relationship Id="rId2" Type="http://schemas.openxmlformats.org/officeDocument/2006/relationships/hyperlink" Target="http://cct.me.ntut.edu.tw/ccteducation/greenenergy/solar.htm" TargetMode="External"/><Relationship Id="rId1" Type="http://schemas.openxmlformats.org/officeDocument/2006/relationships/slideLayout" Target="../slideLayouts/slideLayout2.xml"/><Relationship Id="rId4" Type="http://schemas.openxmlformats.org/officeDocument/2006/relationships/hyperlink" Target="http://solarpv.itri.org.tw/aboutus/sense/principle.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0" y="1844824"/>
            <a:ext cx="9144000" cy="749945"/>
          </a:xfrm>
        </p:spPr>
        <p:txBody>
          <a:bodyPr>
            <a:normAutofit/>
          </a:bodyPr>
          <a:lstStyle/>
          <a:p>
            <a:r>
              <a:rPr lang="zh-TW" altLang="en-US" sz="3500" dirty="0" smtClean="0">
                <a:latin typeface="標楷體" pitchFamily="65" charset="-120"/>
                <a:ea typeface="標楷體" pitchFamily="65" charset="-120"/>
              </a:rPr>
              <a:t>以適當科技與風險評估的角度來看太陽能系統</a:t>
            </a:r>
            <a:endParaRPr lang="zh-TW" altLang="en-US" sz="3500" dirty="0">
              <a:latin typeface="標楷體" pitchFamily="65" charset="-120"/>
              <a:ea typeface="標楷體" pitchFamily="65" charset="-120"/>
            </a:endParaRPr>
          </a:p>
        </p:txBody>
      </p:sp>
      <p:sp>
        <p:nvSpPr>
          <p:cNvPr id="3" name="副標題 2"/>
          <p:cNvSpPr>
            <a:spLocks noGrp="1"/>
          </p:cNvSpPr>
          <p:nvPr>
            <p:ph type="subTitle" idx="1"/>
          </p:nvPr>
        </p:nvSpPr>
        <p:spPr>
          <a:xfrm>
            <a:off x="251520" y="4005064"/>
            <a:ext cx="4953000" cy="2265366"/>
          </a:xfrm>
        </p:spPr>
        <p:txBody>
          <a:bodyPr>
            <a:noAutofit/>
          </a:bodyPr>
          <a:lstStyle/>
          <a:p>
            <a:r>
              <a:rPr lang="zh-TW" altLang="en-US" sz="3000" dirty="0" smtClean="0"/>
              <a:t>班級</a:t>
            </a:r>
            <a:r>
              <a:rPr lang="zh-TW" altLang="en-US" sz="3000" dirty="0" smtClean="0"/>
              <a:t>：車輛三</a:t>
            </a:r>
            <a:r>
              <a:rPr lang="zh-TW" altLang="en-US" sz="3000" dirty="0" smtClean="0"/>
              <a:t>甲</a:t>
            </a:r>
            <a:r>
              <a:rPr lang="en-US" altLang="zh-TW" sz="3000" dirty="0" smtClean="0"/>
              <a:t/>
            </a:r>
            <a:br>
              <a:rPr lang="en-US" altLang="zh-TW" sz="3000" dirty="0" smtClean="0"/>
            </a:br>
            <a:r>
              <a:rPr lang="zh-TW" altLang="en-US" sz="3000" dirty="0" smtClean="0"/>
              <a:t>學號：</a:t>
            </a:r>
            <a:r>
              <a:rPr lang="en-US" altLang="zh-TW" sz="3000" dirty="0" smtClean="0"/>
              <a:t>49915102</a:t>
            </a:r>
            <a:br>
              <a:rPr lang="en-US" altLang="zh-TW" sz="3000" dirty="0" smtClean="0"/>
            </a:br>
            <a:r>
              <a:rPr lang="zh-TW" altLang="en-US" sz="3000" dirty="0" smtClean="0"/>
              <a:t>姓名：楊宗翰</a:t>
            </a:r>
            <a:r>
              <a:rPr lang="en-US" altLang="zh-TW" sz="3000" dirty="0" smtClean="0"/>
              <a:t/>
            </a:r>
            <a:br>
              <a:rPr lang="en-US" altLang="zh-TW" sz="3000" dirty="0" smtClean="0"/>
            </a:br>
            <a:r>
              <a:rPr lang="zh-TW" altLang="en-US" sz="3000" dirty="0" smtClean="0"/>
              <a:t>指導老師：林聰益</a:t>
            </a:r>
            <a:endParaRPr lang="zh-TW" altLang="en-US" sz="3000" dirty="0"/>
          </a:p>
        </p:txBody>
      </p:sp>
      <p:sp>
        <p:nvSpPr>
          <p:cNvPr id="4" name="文字方塊 3"/>
          <p:cNvSpPr txBox="1"/>
          <p:nvPr/>
        </p:nvSpPr>
        <p:spPr>
          <a:xfrm>
            <a:off x="1115616" y="764704"/>
            <a:ext cx="6768752" cy="861774"/>
          </a:xfrm>
          <a:prstGeom prst="rect">
            <a:avLst/>
          </a:prstGeom>
          <a:noFill/>
        </p:spPr>
        <p:txBody>
          <a:bodyPr wrap="square" rtlCol="0">
            <a:spAutoFit/>
          </a:bodyPr>
          <a:lstStyle/>
          <a:p>
            <a:pPr algn="ctr"/>
            <a:r>
              <a:rPr lang="zh-TW" altLang="en-US" sz="5000" dirty="0">
                <a:solidFill>
                  <a:schemeClr val="bg1"/>
                </a:solidFill>
              </a:rPr>
              <a:t>工程與社會</a:t>
            </a:r>
            <a:r>
              <a:rPr lang="zh-TW" altLang="en-US" sz="5000" dirty="0" smtClean="0">
                <a:solidFill>
                  <a:schemeClr val="bg1"/>
                </a:solidFill>
              </a:rPr>
              <a:t>專題</a:t>
            </a:r>
            <a:endParaRPr lang="zh-TW" altLang="en-US" sz="5000" dirty="0">
              <a:solidFill>
                <a:schemeClr val="bg1"/>
              </a:solidFill>
            </a:endParaRPr>
          </a:p>
        </p:txBody>
      </p:sp>
      <p:pic>
        <p:nvPicPr>
          <p:cNvPr id="5" name="圖片 4" descr="5-31-08-flotovoltaic.jpg"/>
          <p:cNvPicPr>
            <a:picLocks noChangeAspect="1"/>
          </p:cNvPicPr>
          <p:nvPr/>
        </p:nvPicPr>
        <p:blipFill>
          <a:blip r:embed="rId2" cstate="print"/>
          <a:stretch>
            <a:fillRect/>
          </a:stretch>
        </p:blipFill>
        <p:spPr>
          <a:xfrm>
            <a:off x="3923928" y="2924944"/>
            <a:ext cx="4867242" cy="364502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5500" b="1" dirty="0" smtClean="0"/>
              <a:t>緒論</a:t>
            </a:r>
            <a:endParaRPr lang="zh-TW" altLang="en-US" sz="5500" b="1" dirty="0"/>
          </a:p>
        </p:txBody>
      </p:sp>
      <p:sp>
        <p:nvSpPr>
          <p:cNvPr id="3" name="內容版面配置區 2"/>
          <p:cNvSpPr>
            <a:spLocks noGrp="1"/>
          </p:cNvSpPr>
          <p:nvPr>
            <p:ph idx="1"/>
          </p:nvPr>
        </p:nvSpPr>
        <p:spPr/>
        <p:txBody>
          <a:bodyPr/>
          <a:lstStyle/>
          <a:p>
            <a:pPr>
              <a:buNone/>
            </a:pPr>
            <a:r>
              <a:rPr lang="zh-TW" altLang="en-US" dirty="0" smtClean="0"/>
              <a:t>現今的</a:t>
            </a:r>
            <a:r>
              <a:rPr lang="zh-TW" altLang="en-US" dirty="0" smtClean="0"/>
              <a:t>能源危機</a:t>
            </a:r>
            <a:endParaRPr lang="en-US" altLang="zh-TW" dirty="0" smtClean="0"/>
          </a:p>
          <a:p>
            <a:pPr>
              <a:buNone/>
            </a:pPr>
            <a:r>
              <a:rPr lang="en-US" altLang="zh-TW" dirty="0" smtClean="0"/>
              <a:t/>
            </a:r>
            <a:br>
              <a:rPr lang="en-US" altLang="zh-TW" dirty="0" smtClean="0"/>
            </a:br>
            <a:r>
              <a:rPr lang="zh-TW" altLang="en-US" dirty="0" smtClean="0"/>
              <a:t>　　化石</a:t>
            </a:r>
            <a:r>
              <a:rPr lang="zh-TW" altLang="en-US" dirty="0" smtClean="0"/>
              <a:t>燃料－煤炭、石油與天然氣，合計占全球現在使用能源總量的百分之八十五以上</a:t>
            </a:r>
            <a:r>
              <a:rPr lang="zh-TW" altLang="en-US" dirty="0" smtClean="0"/>
              <a:t>。但是這些能源都將在人們過度開發中消耗殆盡，最常使用的石油也只剩下四十年的開採年限，人們不得不開始重視再生能源的開發。</a:t>
            </a:r>
            <a:r>
              <a:rPr lang="en-US" altLang="zh-TW" dirty="0" smtClean="0"/>
              <a:t/>
            </a:r>
            <a:br>
              <a:rPr lang="en-US" altLang="zh-TW" dirty="0" smtClean="0"/>
            </a:br>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5500" b="1" dirty="0" smtClean="0"/>
              <a:t>太陽能的優缺點</a:t>
            </a:r>
            <a:endParaRPr lang="zh-TW" altLang="en-US" sz="5500" b="1" dirty="0"/>
          </a:p>
        </p:txBody>
      </p:sp>
      <p:sp>
        <p:nvSpPr>
          <p:cNvPr id="3" name="內容版面配置區 2"/>
          <p:cNvSpPr>
            <a:spLocks noGrp="1"/>
          </p:cNvSpPr>
          <p:nvPr>
            <p:ph idx="1"/>
          </p:nvPr>
        </p:nvSpPr>
        <p:spPr/>
        <p:txBody>
          <a:bodyPr>
            <a:normAutofit/>
          </a:bodyPr>
          <a:lstStyle/>
          <a:p>
            <a:pPr>
              <a:buClrTx/>
              <a:buNone/>
            </a:pPr>
            <a:r>
              <a:rPr lang="zh-TW" altLang="en-US" dirty="0" smtClean="0"/>
              <a:t>優點</a:t>
            </a:r>
            <a:r>
              <a:rPr lang="zh-TW" altLang="en-US" dirty="0" smtClean="0"/>
              <a:t>：</a:t>
            </a:r>
            <a:endParaRPr lang="en-US" altLang="zh-TW" dirty="0" smtClean="0"/>
          </a:p>
          <a:p>
            <a:pPr marL="624078" indent="-514350">
              <a:buClrTx/>
              <a:buFont typeface="+mj-lt"/>
              <a:buAutoNum type="arabicPeriod"/>
            </a:pPr>
            <a:r>
              <a:rPr lang="zh-TW" altLang="en-US" sz="2000" b="1" dirty="0" smtClean="0"/>
              <a:t>太陽能是</a:t>
            </a:r>
            <a:r>
              <a:rPr lang="zh-TW" altLang="en-US" sz="2000" b="1" dirty="0" smtClean="0"/>
              <a:t>人類可以利用的最豐富的能源</a:t>
            </a:r>
            <a:r>
              <a:rPr lang="zh-TW" altLang="en-US" sz="2000" b="1" dirty="0" smtClean="0"/>
              <a:t>。</a:t>
            </a:r>
            <a:endParaRPr lang="en-US" altLang="zh-TW" sz="2000" b="1" dirty="0" smtClean="0"/>
          </a:p>
          <a:p>
            <a:pPr marL="624078" indent="-514350">
              <a:buClrTx/>
              <a:buFont typeface="+mj-lt"/>
              <a:buAutoNum type="arabicPeriod"/>
            </a:pPr>
            <a:r>
              <a:rPr lang="zh-TW" altLang="en-US" sz="2000" b="1" dirty="0" smtClean="0"/>
              <a:t>太陽能是到處都有的，不需要運輸</a:t>
            </a:r>
            <a:r>
              <a:rPr lang="zh-TW" altLang="en-US" sz="2000" b="1" dirty="0" smtClean="0"/>
              <a:t>。</a:t>
            </a:r>
            <a:endParaRPr lang="en-US" altLang="zh-TW" sz="2000" b="1" dirty="0" smtClean="0"/>
          </a:p>
          <a:p>
            <a:pPr marL="624078" indent="-514350">
              <a:buClrTx/>
              <a:buFont typeface="+mj-lt"/>
              <a:buAutoNum type="arabicPeriod"/>
            </a:pPr>
            <a:r>
              <a:rPr lang="zh-TW" altLang="en-US" sz="2000" b="1" dirty="0" smtClean="0"/>
              <a:t>太陽能是一種清潔的能源</a:t>
            </a:r>
            <a:r>
              <a:rPr lang="zh-TW" altLang="en-US" sz="2000" b="1" dirty="0" smtClean="0"/>
              <a:t>。</a:t>
            </a:r>
            <a:endParaRPr lang="en-US" altLang="zh-TW" sz="2000" b="1" dirty="0" smtClean="0"/>
          </a:p>
          <a:p>
            <a:pPr marL="624078" indent="-514350">
              <a:buClrTx/>
              <a:buFont typeface="+mj-lt"/>
              <a:buAutoNum type="arabicPeriod"/>
            </a:pPr>
            <a:r>
              <a:rPr lang="zh-TW" altLang="en-US" sz="2000" b="1" dirty="0" smtClean="0"/>
              <a:t>太陽能的系統又稱作「無變量的能源系統」。</a:t>
            </a:r>
            <a:endParaRPr lang="zh-TW" altLang="en-US" sz="2000" dirty="0" smtClean="0"/>
          </a:p>
          <a:p>
            <a:pPr marL="624078" indent="-514350">
              <a:buClrTx/>
              <a:buFont typeface="+mj-lt"/>
              <a:buAutoNum type="arabicPeriod"/>
            </a:pPr>
            <a:r>
              <a:rPr lang="zh-TW" altLang="en-US" sz="2000" b="1" dirty="0" smtClean="0"/>
              <a:t>太陽能</a:t>
            </a:r>
            <a:r>
              <a:rPr lang="zh-TW" altLang="en-US" sz="2000" b="1" dirty="0" smtClean="0"/>
              <a:t>安全性高</a:t>
            </a:r>
            <a:r>
              <a:rPr lang="zh-TW" altLang="en-US" sz="2000" dirty="0" smtClean="0"/>
              <a:t> 。</a:t>
            </a:r>
            <a:endParaRPr lang="en-US" altLang="zh-TW" sz="2000" dirty="0" smtClean="0"/>
          </a:p>
          <a:p>
            <a:pPr marL="624078" indent="-514350">
              <a:buClrTx/>
              <a:buNone/>
            </a:pPr>
            <a:r>
              <a:rPr lang="zh-TW" altLang="en-US" dirty="0" smtClean="0"/>
              <a:t>缺點：</a:t>
            </a:r>
            <a:endParaRPr lang="zh-TW" altLang="en-US" dirty="0" smtClean="0"/>
          </a:p>
          <a:p>
            <a:pPr marL="624078" indent="-514350">
              <a:buClrTx/>
              <a:buFont typeface="+mj-lt"/>
              <a:buAutoNum type="arabicPeriod"/>
            </a:pPr>
            <a:r>
              <a:rPr lang="zh-TW" altLang="en-US" sz="2000" b="1" dirty="0" smtClean="0"/>
              <a:t>太陽能</a:t>
            </a:r>
            <a:r>
              <a:rPr lang="zh-TW" altLang="en-US" sz="2000" b="1" dirty="0" smtClean="0"/>
              <a:t>的利用裝置必須具有相當大的面積</a:t>
            </a:r>
            <a:r>
              <a:rPr lang="zh-TW" altLang="en-US" sz="2000" b="1" dirty="0" smtClean="0"/>
              <a:t>。</a:t>
            </a:r>
            <a:endParaRPr lang="en-US" altLang="zh-TW" sz="2000" b="1" dirty="0" smtClean="0"/>
          </a:p>
          <a:p>
            <a:pPr marL="624078" indent="-514350">
              <a:buClrTx/>
              <a:buFont typeface="+mj-lt"/>
              <a:buAutoNum type="arabicPeriod"/>
            </a:pPr>
            <a:r>
              <a:rPr lang="zh-TW" altLang="en-US" sz="2000" b="1" dirty="0" smtClean="0"/>
              <a:t>太陽能受氣候、晝夜的影響。</a:t>
            </a:r>
            <a:endParaRPr lang="en-US" altLang="zh-TW" sz="20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5500" b="1" dirty="0" smtClean="0"/>
              <a:t>太陽能如何產電</a:t>
            </a:r>
            <a:endParaRPr lang="zh-TW" altLang="en-US" sz="5500" b="1" dirty="0"/>
          </a:p>
        </p:txBody>
      </p:sp>
      <p:sp>
        <p:nvSpPr>
          <p:cNvPr id="3" name="內容版面配置區 2"/>
          <p:cNvSpPr>
            <a:spLocks noGrp="1"/>
          </p:cNvSpPr>
          <p:nvPr>
            <p:ph idx="1"/>
          </p:nvPr>
        </p:nvSpPr>
        <p:spPr>
          <a:xfrm>
            <a:off x="179512" y="2132856"/>
            <a:ext cx="4906888" cy="4325112"/>
          </a:xfrm>
        </p:spPr>
        <p:txBody>
          <a:bodyPr>
            <a:normAutofit fontScale="92500" lnSpcReduction="10000"/>
          </a:bodyPr>
          <a:lstStyle/>
          <a:p>
            <a:pPr>
              <a:buNone/>
            </a:pPr>
            <a:r>
              <a:rPr lang="zh-TW" altLang="en-US" dirty="0" smtClean="0"/>
              <a:t>　　　太陽</a:t>
            </a:r>
            <a:r>
              <a:rPr lang="zh-TW" altLang="en-US" dirty="0" smtClean="0"/>
              <a:t>光電的發電原理，是利用太陽電池吸收</a:t>
            </a:r>
            <a:r>
              <a:rPr lang="en-US" altLang="zh-TW" dirty="0" smtClean="0"/>
              <a:t>0.2μm</a:t>
            </a:r>
            <a:r>
              <a:rPr lang="zh-TW" altLang="en-US" dirty="0" smtClean="0"/>
              <a:t>～</a:t>
            </a:r>
            <a:r>
              <a:rPr lang="en-US" altLang="zh-TW" dirty="0" smtClean="0"/>
              <a:t>0.4μm</a:t>
            </a:r>
            <a:r>
              <a:rPr lang="zh-TW" altLang="en-US" dirty="0" smtClean="0"/>
              <a:t>波長的太陽光，將光能直接轉變成電能輸出的一種發電方式</a:t>
            </a:r>
            <a:r>
              <a:rPr lang="zh-TW" altLang="en-US" dirty="0" smtClean="0"/>
              <a:t>。</a:t>
            </a:r>
          </a:p>
          <a:p>
            <a:pPr>
              <a:buNone/>
            </a:pPr>
            <a:r>
              <a:rPr lang="zh-TW" altLang="en-US" dirty="0" smtClean="0"/>
              <a:t>　</a:t>
            </a:r>
            <a:r>
              <a:rPr lang="zh-TW" altLang="en-US" dirty="0" smtClean="0"/>
              <a:t>　　由於太陽電池產生的電是直流電，因此若需提供電力給家電用品或各式電器則需加裝直</a:t>
            </a:r>
            <a:r>
              <a:rPr lang="en-US" altLang="zh-TW" dirty="0" smtClean="0"/>
              <a:t>/</a:t>
            </a:r>
            <a:r>
              <a:rPr lang="zh-TW" altLang="en-US" dirty="0" smtClean="0"/>
              <a:t>交流轉換器，將直流電轉換成交流電，才能供電至家庭用電或工業用電。</a:t>
            </a:r>
          </a:p>
          <a:p>
            <a:pPr>
              <a:buNone/>
            </a:pPr>
            <a:endParaRPr lang="zh-TW" altLang="en-US" dirty="0"/>
          </a:p>
        </p:txBody>
      </p:sp>
      <p:pic>
        <p:nvPicPr>
          <p:cNvPr id="4" name="圖片 3" descr="principle1.gif"/>
          <p:cNvPicPr>
            <a:picLocks noChangeAspect="1"/>
          </p:cNvPicPr>
          <p:nvPr/>
        </p:nvPicPr>
        <p:blipFill>
          <a:blip r:embed="rId2" cstate="print"/>
          <a:stretch>
            <a:fillRect/>
          </a:stretch>
        </p:blipFill>
        <p:spPr>
          <a:xfrm>
            <a:off x="4975567" y="2348880"/>
            <a:ext cx="4168433" cy="244827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5500" b="1" dirty="0" smtClean="0"/>
              <a:t>太陽能的應用</a:t>
            </a:r>
            <a:endParaRPr lang="zh-TW" altLang="en-US" sz="5500" b="1" dirty="0"/>
          </a:p>
        </p:txBody>
      </p:sp>
      <p:pic>
        <p:nvPicPr>
          <p:cNvPr id="6" name="圖片 5" descr="solar-1.gif"/>
          <p:cNvPicPr>
            <a:picLocks noChangeAspect="1"/>
          </p:cNvPicPr>
          <p:nvPr/>
        </p:nvPicPr>
        <p:blipFill>
          <a:blip r:embed="rId2" cstate="print"/>
          <a:stretch>
            <a:fillRect/>
          </a:stretch>
        </p:blipFill>
        <p:spPr>
          <a:xfrm>
            <a:off x="395536" y="2276872"/>
            <a:ext cx="3816424" cy="2862318"/>
          </a:xfrm>
          <a:prstGeom prst="rect">
            <a:avLst/>
          </a:prstGeom>
        </p:spPr>
      </p:pic>
      <p:pic>
        <p:nvPicPr>
          <p:cNvPr id="7" name="圖片 6" descr="solar-2.gif"/>
          <p:cNvPicPr>
            <a:picLocks noChangeAspect="1"/>
          </p:cNvPicPr>
          <p:nvPr/>
        </p:nvPicPr>
        <p:blipFill>
          <a:blip r:embed="rId3" cstate="print"/>
          <a:stretch>
            <a:fillRect/>
          </a:stretch>
        </p:blipFill>
        <p:spPr>
          <a:xfrm>
            <a:off x="4860032" y="2276872"/>
            <a:ext cx="3816424" cy="2862318"/>
          </a:xfrm>
          <a:prstGeom prst="rect">
            <a:avLst/>
          </a:prstGeom>
        </p:spPr>
      </p:pic>
      <p:sp>
        <p:nvSpPr>
          <p:cNvPr id="10" name="文字方塊 9"/>
          <p:cNvSpPr txBox="1"/>
          <p:nvPr/>
        </p:nvSpPr>
        <p:spPr>
          <a:xfrm>
            <a:off x="395536" y="5301208"/>
            <a:ext cx="3816424" cy="1200329"/>
          </a:xfrm>
          <a:prstGeom prst="rect">
            <a:avLst/>
          </a:prstGeom>
          <a:noFill/>
          <a:ln>
            <a:solidFill>
              <a:schemeClr val="tx1"/>
            </a:solidFill>
          </a:ln>
        </p:spPr>
        <p:txBody>
          <a:bodyPr wrap="square" rtlCol="0">
            <a:spAutoFit/>
          </a:bodyPr>
          <a:lstStyle/>
          <a:p>
            <a:r>
              <a:rPr lang="zh-TW" altLang="en-US" dirty="0" smtClean="0"/>
              <a:t>利用金屬板將太陽的能量吸收，轉換為熱，經過傳導的方式將熱傳到流經過的水，水被金屬板加熱就成了可利用的熱水。</a:t>
            </a:r>
            <a:endParaRPr lang="zh-TW" altLang="en-US" dirty="0"/>
          </a:p>
        </p:txBody>
      </p:sp>
      <p:sp>
        <p:nvSpPr>
          <p:cNvPr id="11" name="文字方塊 10"/>
          <p:cNvSpPr txBox="1"/>
          <p:nvPr/>
        </p:nvSpPr>
        <p:spPr>
          <a:xfrm>
            <a:off x="4860032" y="5301208"/>
            <a:ext cx="3816424" cy="1200329"/>
          </a:xfrm>
          <a:prstGeom prst="rect">
            <a:avLst/>
          </a:prstGeom>
          <a:noFill/>
          <a:ln>
            <a:solidFill>
              <a:schemeClr val="tx1"/>
            </a:solidFill>
          </a:ln>
        </p:spPr>
        <p:txBody>
          <a:bodyPr wrap="square" rtlCol="0">
            <a:spAutoFit/>
          </a:bodyPr>
          <a:lstStyle/>
          <a:p>
            <a:r>
              <a:rPr lang="zh-TW" altLang="en-US" dirty="0" smtClean="0"/>
              <a:t>經過一些能量的轉換激發出</a:t>
            </a:r>
            <a:r>
              <a:rPr lang="en-US" altLang="zh-TW" dirty="0" smtClean="0"/>
              <a:t>P</a:t>
            </a:r>
            <a:r>
              <a:rPr lang="zh-TW" altLang="en-US" dirty="0"/>
              <a:t>型</a:t>
            </a:r>
            <a:r>
              <a:rPr lang="zh-TW" altLang="en-US" dirty="0" smtClean="0"/>
              <a:t>半導體和</a:t>
            </a:r>
            <a:r>
              <a:rPr lang="en-US" altLang="zh-TW" dirty="0" smtClean="0"/>
              <a:t>N</a:t>
            </a:r>
            <a:r>
              <a:rPr lang="zh-TW" altLang="en-US" dirty="0" smtClean="0"/>
              <a:t>型半導體作用，將激發出的電子收集起來儲存就是我們的太陽能電池。</a:t>
            </a:r>
            <a:endParaRPr lang="zh-TW"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5500" b="1" dirty="0" smtClean="0"/>
              <a:t>太陽能潛在商機</a:t>
            </a:r>
            <a:endParaRPr lang="zh-TW" altLang="en-US" sz="5500" b="1" dirty="0"/>
          </a:p>
        </p:txBody>
      </p:sp>
      <p:sp>
        <p:nvSpPr>
          <p:cNvPr id="3" name="內容版面配置區 2"/>
          <p:cNvSpPr>
            <a:spLocks noGrp="1"/>
          </p:cNvSpPr>
          <p:nvPr>
            <p:ph idx="1"/>
          </p:nvPr>
        </p:nvSpPr>
        <p:spPr>
          <a:xfrm>
            <a:off x="251520" y="2276872"/>
            <a:ext cx="4176464" cy="4581128"/>
          </a:xfrm>
        </p:spPr>
        <p:txBody>
          <a:bodyPr>
            <a:normAutofit/>
          </a:bodyPr>
          <a:lstStyle/>
          <a:p>
            <a:pPr>
              <a:buNone/>
            </a:pPr>
            <a:r>
              <a:rPr lang="en-US" altLang="zh-TW" sz="2000" dirty="0" smtClean="0"/>
              <a:t>1.</a:t>
            </a:r>
            <a:r>
              <a:rPr lang="zh-TW" altLang="en-US" sz="2000" dirty="0" smtClean="0"/>
              <a:t>從全球電力需求來看，目前太陽能發電比率只有</a:t>
            </a:r>
            <a:r>
              <a:rPr lang="en-US" altLang="zh-TW" sz="2000" dirty="0" smtClean="0"/>
              <a:t>0.09%</a:t>
            </a:r>
            <a:r>
              <a:rPr lang="zh-TW" altLang="en-US" sz="2000" dirty="0" smtClean="0"/>
              <a:t>，比率很低，未來成長空間很大。</a:t>
            </a:r>
            <a:r>
              <a:rPr lang="en-US" altLang="zh-TW" sz="2000" dirty="0" smtClean="0"/>
              <a:t>2007</a:t>
            </a:r>
            <a:r>
              <a:rPr lang="zh-TW" altLang="en-US" sz="2000" dirty="0" smtClean="0"/>
              <a:t>年全球對電力需求約</a:t>
            </a:r>
            <a:r>
              <a:rPr lang="en-US" altLang="zh-TW" sz="2000" dirty="0" smtClean="0"/>
              <a:t>17.2</a:t>
            </a:r>
            <a:r>
              <a:rPr lang="zh-TW" altLang="en-US" sz="2000" dirty="0" smtClean="0"/>
              <a:t>兆度（ｋＷｈ），而太陽能發電約</a:t>
            </a:r>
            <a:r>
              <a:rPr lang="en-US" altLang="zh-TW" sz="2000" dirty="0" smtClean="0"/>
              <a:t>150</a:t>
            </a:r>
            <a:r>
              <a:rPr lang="zh-TW" altLang="en-US" sz="2000" dirty="0" smtClean="0"/>
              <a:t>億度。</a:t>
            </a:r>
          </a:p>
          <a:p>
            <a:pPr>
              <a:buNone/>
            </a:pPr>
            <a:r>
              <a:rPr lang="en-US" altLang="zh-TW" sz="2000" dirty="0" smtClean="0"/>
              <a:t>2</a:t>
            </a:r>
            <a:r>
              <a:rPr lang="en-US" altLang="zh-TW" sz="2000" dirty="0" smtClean="0"/>
              <a:t>.</a:t>
            </a:r>
            <a:r>
              <a:rPr lang="zh-TW" altLang="en-US" sz="2000" dirty="0" smtClean="0"/>
              <a:t>太陽能發電價格，可望自</a:t>
            </a:r>
            <a:r>
              <a:rPr lang="en-US" altLang="zh-TW" sz="2000" dirty="0" smtClean="0"/>
              <a:t>2015</a:t>
            </a:r>
            <a:r>
              <a:rPr lang="zh-TW" altLang="en-US" sz="2000" dirty="0" smtClean="0"/>
              <a:t>年開始低於傳統電價。</a:t>
            </a:r>
          </a:p>
          <a:p>
            <a:pPr>
              <a:buNone/>
            </a:pPr>
            <a:endParaRPr lang="zh-TW" altLang="en-US" dirty="0"/>
          </a:p>
        </p:txBody>
      </p:sp>
      <p:pic>
        <p:nvPicPr>
          <p:cNvPr id="5" name="圖片 4" descr="b0de86a0.jpg"/>
          <p:cNvPicPr>
            <a:picLocks noChangeAspect="1"/>
          </p:cNvPicPr>
          <p:nvPr/>
        </p:nvPicPr>
        <p:blipFill>
          <a:blip r:embed="rId2" cstate="print"/>
          <a:stretch>
            <a:fillRect/>
          </a:stretch>
        </p:blipFill>
        <p:spPr>
          <a:xfrm>
            <a:off x="4463480" y="1988840"/>
            <a:ext cx="4680520" cy="317606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5500" b="1" dirty="0" smtClean="0"/>
              <a:t>總結</a:t>
            </a:r>
            <a:endParaRPr lang="zh-TW" altLang="en-US" sz="5500" b="1" dirty="0"/>
          </a:p>
        </p:txBody>
      </p:sp>
      <p:sp>
        <p:nvSpPr>
          <p:cNvPr id="3" name="內容版面配置區 2"/>
          <p:cNvSpPr>
            <a:spLocks noGrp="1"/>
          </p:cNvSpPr>
          <p:nvPr>
            <p:ph idx="1"/>
          </p:nvPr>
        </p:nvSpPr>
        <p:spPr/>
        <p:txBody>
          <a:bodyPr/>
          <a:lstStyle/>
          <a:p>
            <a:pPr>
              <a:buNone/>
            </a:pPr>
            <a:r>
              <a:rPr lang="zh-TW" altLang="en-US" dirty="0" smtClean="0"/>
              <a:t>　　　現在</a:t>
            </a:r>
            <a:r>
              <a:rPr lang="zh-TW" altLang="en-US" dirty="0" smtClean="0"/>
              <a:t>地球的能源已經快要用罄了，如果我們在不快點找到新的替代能源，人類有可能就會回到原始的生活，再生能源有很多，我們要怎麼樣去把他們用到淋漓盡致才是我們現在所必須要面對的課題</a:t>
            </a:r>
            <a:r>
              <a:rPr lang="zh-TW" altLang="en-US" dirty="0" smtClean="0"/>
              <a:t>，</a:t>
            </a:r>
            <a:r>
              <a:rPr lang="zh-TW" altLang="en-US" dirty="0" smtClean="0"/>
              <a:t>像高雄的世運主場館屋頂就都是利用太陽能板裝置，新竹也有很多風力發電的風車，所有的地方都有他們適合的發電系統</a:t>
            </a:r>
            <a:r>
              <a:rPr lang="zh-TW" altLang="en-US" dirty="0" smtClean="0"/>
              <a:t>，前提是要先克服</a:t>
            </a:r>
            <a:r>
              <a:rPr lang="zh-TW" altLang="en-US" dirty="0" smtClean="0"/>
              <a:t>氣候、地形</a:t>
            </a:r>
            <a:r>
              <a:rPr lang="zh-TW" altLang="en-US" dirty="0" smtClean="0"/>
              <a:t>、氣溫這些問題。</a:t>
            </a:r>
            <a:endParaRPr lang="en-US" altLang="zh-TW" dirty="0" smtClean="0"/>
          </a:p>
          <a:p>
            <a:pPr>
              <a:buNone/>
            </a:pPr>
            <a:r>
              <a:rPr lang="zh-TW" altLang="en-US" dirty="0" smtClean="0"/>
              <a:t>　　　</a:t>
            </a: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5500" b="1" dirty="0" smtClean="0"/>
              <a:t>參考資料</a:t>
            </a:r>
            <a:endParaRPr lang="zh-TW" altLang="en-US" sz="5500" b="1" dirty="0"/>
          </a:p>
        </p:txBody>
      </p:sp>
      <p:sp>
        <p:nvSpPr>
          <p:cNvPr id="3" name="內容版面配置區 2"/>
          <p:cNvSpPr>
            <a:spLocks noGrp="1"/>
          </p:cNvSpPr>
          <p:nvPr>
            <p:ph idx="1"/>
          </p:nvPr>
        </p:nvSpPr>
        <p:spPr/>
        <p:txBody>
          <a:bodyPr/>
          <a:lstStyle/>
          <a:p>
            <a:pPr>
              <a:buClr>
                <a:schemeClr val="tx1"/>
              </a:buClr>
            </a:pPr>
            <a:r>
              <a:rPr lang="en-US" altLang="zh-TW" dirty="0" smtClean="0">
                <a:hlinkClick r:id="rId2"/>
              </a:rPr>
              <a:t>http://</a:t>
            </a:r>
            <a:r>
              <a:rPr lang="en-US" altLang="zh-TW" dirty="0" smtClean="0">
                <a:hlinkClick r:id="rId2"/>
              </a:rPr>
              <a:t>cct.me.ntut.edu.tw/ccteducation/greenenergy/solar.htm</a:t>
            </a:r>
            <a:r>
              <a:rPr lang="zh-TW" altLang="en-US" dirty="0" smtClean="0"/>
              <a:t> </a:t>
            </a:r>
            <a:r>
              <a:rPr lang="en-US" altLang="zh-TW" dirty="0" smtClean="0"/>
              <a:t>(</a:t>
            </a:r>
            <a:r>
              <a:rPr lang="zh-TW" altLang="en-US" dirty="0" smtClean="0"/>
              <a:t>中華太陽能聯誼會</a:t>
            </a:r>
            <a:r>
              <a:rPr lang="en-US" altLang="zh-TW" dirty="0" smtClean="0"/>
              <a:t>)</a:t>
            </a:r>
          </a:p>
          <a:p>
            <a:pPr>
              <a:buClr>
                <a:schemeClr val="tx1"/>
              </a:buClr>
            </a:pPr>
            <a:r>
              <a:rPr lang="en-US" altLang="zh-TW" dirty="0" smtClean="0">
                <a:hlinkClick r:id="rId3"/>
              </a:rPr>
              <a:t>http://</a:t>
            </a:r>
            <a:r>
              <a:rPr lang="en-US" altLang="zh-TW" dirty="0" smtClean="0">
                <a:hlinkClick r:id="rId3"/>
              </a:rPr>
              <a:t>blog.roodo.com/erventure/archives/7533035.html</a:t>
            </a:r>
            <a:r>
              <a:rPr lang="zh-TW" altLang="en-US" dirty="0" smtClean="0"/>
              <a:t> </a:t>
            </a:r>
            <a:endParaRPr lang="en-US" altLang="zh-TW" dirty="0" smtClean="0"/>
          </a:p>
          <a:p>
            <a:pPr>
              <a:buClr>
                <a:schemeClr val="tx1"/>
              </a:buClr>
            </a:pPr>
            <a:r>
              <a:rPr lang="en-US" altLang="zh-TW" dirty="0" smtClean="0">
                <a:hlinkClick r:id="rId4"/>
              </a:rPr>
              <a:t>http://</a:t>
            </a:r>
            <a:r>
              <a:rPr lang="en-US" altLang="zh-TW" dirty="0" smtClean="0">
                <a:hlinkClick r:id="rId4"/>
              </a:rPr>
              <a:t>solarpv.itri.org.tw/aboutus/sense/principle.asp</a:t>
            </a:r>
            <a:r>
              <a:rPr lang="zh-TW" altLang="en-US" smtClean="0"/>
              <a:t> </a:t>
            </a:r>
            <a:endParaRPr lang="en-US" altLang="zh-TW" dirty="0" smtClean="0"/>
          </a:p>
          <a:p>
            <a:pPr>
              <a:buClr>
                <a:schemeClr val="tx1"/>
              </a:buClr>
            </a:pPr>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都會">
  <a:themeElements>
    <a:clrScheme name="都會">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都會">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都會">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86</TotalTime>
  <Words>258</Words>
  <Application>Microsoft Office PowerPoint</Application>
  <PresentationFormat>如螢幕大小 (4:3)</PresentationFormat>
  <Paragraphs>32</Paragraphs>
  <Slides>8</Slides>
  <Notes>0</Notes>
  <HiddenSlides>0</HiddenSlides>
  <MMClips>0</MMClips>
  <ScaleCrop>false</ScaleCrop>
  <HeadingPairs>
    <vt:vector size="4" baseType="variant">
      <vt:variant>
        <vt:lpstr>佈景主題</vt:lpstr>
      </vt:variant>
      <vt:variant>
        <vt:i4>1</vt:i4>
      </vt:variant>
      <vt:variant>
        <vt:lpstr>投影片標題</vt:lpstr>
      </vt:variant>
      <vt:variant>
        <vt:i4>8</vt:i4>
      </vt:variant>
    </vt:vector>
  </HeadingPairs>
  <TitlesOfParts>
    <vt:vector size="9" baseType="lpstr">
      <vt:lpstr>都會</vt:lpstr>
      <vt:lpstr>以適當科技與風險評估的角度來看太陽能系統</vt:lpstr>
      <vt:lpstr>緒論</vt:lpstr>
      <vt:lpstr>太陽能的優缺點</vt:lpstr>
      <vt:lpstr>太陽能如何產電</vt:lpstr>
      <vt:lpstr>太陽能的應用</vt:lpstr>
      <vt:lpstr>太陽能潛在商機</vt:lpstr>
      <vt:lpstr>總結</vt:lpstr>
      <vt:lpstr>參考資料</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以適當科技與風險評估的角度來看太陽能系統</dc:title>
  <dc:creator>peggy</dc:creator>
  <cp:lastModifiedBy>peggy</cp:lastModifiedBy>
  <cp:revision>10</cp:revision>
  <dcterms:created xsi:type="dcterms:W3CDTF">2012-11-13T01:12:02Z</dcterms:created>
  <dcterms:modified xsi:type="dcterms:W3CDTF">2012-11-13T02:38:34Z</dcterms:modified>
</cp:coreProperties>
</file>