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0"/>
  </p:notesMasterIdLst>
  <p:sldIdLst>
    <p:sldId id="274" r:id="rId2"/>
    <p:sldId id="275" r:id="rId3"/>
    <p:sldId id="269" r:id="rId4"/>
    <p:sldId id="271" r:id="rId5"/>
    <p:sldId id="276" r:id="rId6"/>
    <p:sldId id="277" r:id="rId7"/>
    <p:sldId id="389" r:id="rId8"/>
    <p:sldId id="331" r:id="rId9"/>
    <p:sldId id="333" r:id="rId10"/>
    <p:sldId id="334" r:id="rId11"/>
    <p:sldId id="335" r:id="rId12"/>
    <p:sldId id="336" r:id="rId13"/>
    <p:sldId id="337" r:id="rId14"/>
    <p:sldId id="338" r:id="rId15"/>
    <p:sldId id="339" r:id="rId16"/>
    <p:sldId id="340" r:id="rId17"/>
    <p:sldId id="341" r:id="rId18"/>
    <p:sldId id="342" r:id="rId19"/>
    <p:sldId id="343" r:id="rId20"/>
    <p:sldId id="345" r:id="rId21"/>
    <p:sldId id="346" r:id="rId22"/>
    <p:sldId id="390" r:id="rId23"/>
    <p:sldId id="347" r:id="rId24"/>
    <p:sldId id="349" r:id="rId25"/>
    <p:sldId id="350" r:id="rId26"/>
    <p:sldId id="351" r:id="rId27"/>
    <p:sldId id="352" r:id="rId28"/>
    <p:sldId id="353" r:id="rId29"/>
    <p:sldId id="354" r:id="rId30"/>
    <p:sldId id="391" r:id="rId31"/>
    <p:sldId id="357" r:id="rId32"/>
    <p:sldId id="358" r:id="rId33"/>
    <p:sldId id="359" r:id="rId34"/>
    <p:sldId id="360" r:id="rId35"/>
    <p:sldId id="361" r:id="rId36"/>
    <p:sldId id="392" r:id="rId37"/>
    <p:sldId id="393" r:id="rId38"/>
    <p:sldId id="365" r:id="rId39"/>
    <p:sldId id="366" r:id="rId40"/>
    <p:sldId id="367" r:id="rId41"/>
    <p:sldId id="394" r:id="rId42"/>
    <p:sldId id="370" r:id="rId43"/>
    <p:sldId id="371" r:id="rId44"/>
    <p:sldId id="372" r:id="rId45"/>
    <p:sldId id="373" r:id="rId46"/>
    <p:sldId id="374" r:id="rId47"/>
    <p:sldId id="375" r:id="rId48"/>
    <p:sldId id="376" r:id="rId49"/>
    <p:sldId id="377" r:id="rId50"/>
    <p:sldId id="378" r:id="rId51"/>
    <p:sldId id="379" r:id="rId52"/>
    <p:sldId id="380" r:id="rId53"/>
    <p:sldId id="381" r:id="rId54"/>
    <p:sldId id="382" r:id="rId55"/>
    <p:sldId id="383" r:id="rId56"/>
    <p:sldId id="384" r:id="rId57"/>
    <p:sldId id="385" r:id="rId58"/>
    <p:sldId id="386" r:id="rId5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預設章節" id="{0FB78F01-4141-4174-B7FC-C009AB8695F3}">
          <p14:sldIdLst>
            <p14:sldId id="256"/>
          </p14:sldIdLst>
        </p14:section>
        <p14:section name="未命名的章節" id="{B6CFB6D5-9ED6-4F81-A627-1782B8917109}">
          <p14:sldIdLst>
            <p14:sldId id="257"/>
            <p14:sldId id="258"/>
            <p14:sldId id="259"/>
            <p14:sldId id="260"/>
            <p14:sldId id="261"/>
            <p14:sldId id="264"/>
            <p14:sldId id="262"/>
            <p14:sldId id="266"/>
            <p14:sldId id="265"/>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B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142"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32C47-E34A-4F35-8021-EFA704E99908}" type="datetimeFigureOut">
              <a:rPr lang="zh-TW" altLang="en-US" smtClean="0"/>
              <a:pPr/>
              <a:t>2011/11/14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949819-A65E-43A8-A252-D20EB3A51CE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C2440E66-DF34-477E-BA7D-552F3FB95A2F}" type="datetime1">
              <a:rPr lang="zh-TW" altLang="en-US" smtClean="0"/>
              <a:pPr/>
              <a:t>2011/11/14</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3DA0BB7-265A-403C-9275-D587AB510EDC}" type="slidenum">
              <a:rPr lang="zh-TW" altLang="en-US" smtClean="0"/>
              <a:pPr/>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031552A-D0B7-4A78-8287-5BEB1304D149}" type="datetime1">
              <a:rPr lang="zh-TW" altLang="en-US" smtClean="0"/>
              <a:pPr/>
              <a:t>2011/11/14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73DA0BB7-265A-403C-9275-D587AB510EDC}" type="slidenum">
              <a:rPr lang="zh-TW" altLang="en-US" smtClean="0"/>
              <a:pPr/>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7D3C889-52C0-4DEE-956C-0025D09FFC27}" type="datetime1">
              <a:rPr lang="zh-TW" altLang="en-US" smtClean="0"/>
              <a:pPr/>
              <a:t>2011/11/14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99E9EB2F-8751-4FA5-BC8F-891539256C81}" type="datetime1">
              <a:rPr lang="zh-TW" altLang="en-US" smtClean="0"/>
              <a:pPr/>
              <a:t>2011/11/14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73DA0BB7-265A-403C-9275-D587AB510EDC}" type="slidenum">
              <a:rPr lang="zh-TW" altLang="en-US" smtClean="0"/>
              <a:pPr/>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6B778B5F-3D55-4B37-B6DE-300C91CF7A9D}" type="datetime1">
              <a:rPr lang="zh-TW" altLang="en-US" smtClean="0"/>
              <a:pPr/>
              <a:t>2011/11/14</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3DA0BB7-265A-403C-9275-D587AB510EDC}" type="slidenum">
              <a:rPr lang="zh-TW" altLang="en-US" smtClean="0"/>
              <a:pPr/>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9E507BAC-3506-4F18-9C81-4D6990C80D99}" type="datetime1">
              <a:rPr lang="zh-TW" altLang="en-US" smtClean="0"/>
              <a:pPr/>
              <a:t>2011/11/14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E35842A0-5419-4E99-A50A-E1736AC22750}" type="datetime1">
              <a:rPr lang="zh-TW" altLang="en-US" smtClean="0"/>
              <a:pPr/>
              <a:t>2011/11/14</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73DA0BB7-265A-403C-9275-D587AB510EDC}" type="slidenum">
              <a:rPr lang="zh-TW" altLang="en-US" smtClean="0"/>
              <a:pPr/>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E69C1E98-C226-4D0A-BC62-166EB3FBB13F}" type="datetime1">
              <a:rPr lang="zh-TW" altLang="en-US" smtClean="0"/>
              <a:pPr/>
              <a:t>2011/11/14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C8683460-CCA6-41AE-8BBF-9E0E52C8B5D3}" type="datetime1">
              <a:rPr lang="zh-TW" altLang="en-US" smtClean="0"/>
              <a:pPr/>
              <a:t>2011/11/14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3DA0BB7-265A-403C-9275-D587AB510EDC}" type="slidenum">
              <a:rPr lang="zh-TW" altLang="en-US" smtClean="0"/>
              <a:pPr/>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B0883F25-CD86-484E-991C-6120C2005C7F}" type="datetime1">
              <a:rPr lang="zh-TW" altLang="en-US" smtClean="0"/>
              <a:pPr/>
              <a:t>2011/11/14</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73DA0BB7-265A-403C-9275-D587AB510EDC}" type="slidenum">
              <a:rPr lang="zh-TW" altLang="en-US" smtClean="0"/>
              <a:pPr/>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5B9F5342-7136-4C57-AF5F-B5C05B455A6E}" type="datetime1">
              <a:rPr lang="zh-TW" altLang="en-US" smtClean="0"/>
              <a:pPr/>
              <a:t>2011/11/14</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014502D-F680-4809-8297-8F71179B06E9}" type="datetime1">
              <a:rPr lang="zh-TW" altLang="en-US" smtClean="0"/>
              <a:pPr/>
              <a:t>2011/11/14</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3DA0BB7-265A-403C-9275-D587AB510EDC}" type="slidenum">
              <a:rPr lang="zh-TW" altLang="en-US" smtClean="0"/>
              <a:pPr/>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p:txBody>
          <a:bodyPr/>
          <a:lstStyle/>
          <a:p>
            <a:r>
              <a:rPr lang="zh-TW" altLang="en-US" dirty="0" smtClean="0"/>
              <a:t>４</a:t>
            </a:r>
            <a:r>
              <a:rPr lang="en-US" altLang="zh-TW" dirty="0" smtClean="0"/>
              <a:t>-</a:t>
            </a:r>
            <a:r>
              <a:rPr lang="zh-TW" altLang="en-US" dirty="0" smtClean="0"/>
              <a:t>１</a:t>
            </a:r>
            <a:r>
              <a:rPr lang="zh-TW" altLang="zh-TW" dirty="0" smtClean="0"/>
              <a:t>擴</a:t>
            </a:r>
            <a:r>
              <a:rPr lang="zh-TW" altLang="zh-TW" dirty="0" smtClean="0"/>
              <a:t>增實境之</a:t>
            </a:r>
            <a:r>
              <a:rPr lang="zh-TW" altLang="en-US" dirty="0" smtClean="0"/>
              <a:t>操作及</a:t>
            </a:r>
            <a:r>
              <a:rPr lang="zh-TW" altLang="zh-TW" dirty="0" smtClean="0"/>
              <a:t>應用</a:t>
            </a:r>
            <a:endParaRPr lang="en-US" altLang="zh-TW" dirty="0" smtClean="0"/>
          </a:p>
          <a:p>
            <a:r>
              <a:rPr lang="zh-TW" altLang="en-US" dirty="0" smtClean="0"/>
              <a:t>４</a:t>
            </a:r>
            <a:r>
              <a:rPr lang="en-US" altLang="zh-TW" dirty="0" smtClean="0"/>
              <a:t>-</a:t>
            </a:r>
            <a:r>
              <a:rPr lang="zh-TW" altLang="en-US" dirty="0" smtClean="0"/>
              <a:t>２</a:t>
            </a:r>
            <a:r>
              <a:rPr lang="zh-TW" altLang="zh-TW" dirty="0" smtClean="0"/>
              <a:t>擴增實境之</a:t>
            </a:r>
            <a:r>
              <a:rPr lang="zh-TW" altLang="en-US" dirty="0" smtClean="0"/>
              <a:t>行動裝置</a:t>
            </a:r>
            <a:r>
              <a:rPr lang="zh-TW" altLang="zh-TW" dirty="0" smtClean="0"/>
              <a:t>應用</a:t>
            </a:r>
            <a:endParaRPr lang="zh-TW" altLang="en-US" dirty="0" smtClean="0"/>
          </a:p>
          <a:p>
            <a:endParaRPr lang="en-US" altLang="zh-TW" dirty="0" smtClean="0"/>
          </a:p>
          <a:p>
            <a:endParaRPr lang="en-US" altLang="zh-TW" dirty="0" smtClean="0"/>
          </a:p>
          <a:p>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a:t>
            </a:fld>
            <a:endParaRPr lang="zh-TW" altLang="en-US"/>
          </a:p>
        </p:txBody>
      </p:sp>
      <p:sp>
        <p:nvSpPr>
          <p:cNvPr id="4" name="標題 3"/>
          <p:cNvSpPr>
            <a:spLocks noGrp="1"/>
          </p:cNvSpPr>
          <p:nvPr>
            <p:ph type="ctrTitle"/>
          </p:nvPr>
        </p:nvSpPr>
        <p:spPr/>
        <p:txBody>
          <a:bodyPr/>
          <a:lstStyle/>
          <a:p>
            <a:r>
              <a:rPr lang="zh-TW" altLang="en-US" dirty="0" smtClean="0"/>
              <a:t>第四章：實習</a:t>
            </a:r>
            <a:r>
              <a:rPr lang="zh-TW" altLang="en-US" dirty="0" smtClean="0"/>
              <a:t>操作</a:t>
            </a:r>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a:t>
            </a:r>
            <a:r>
              <a:rPr lang="en-US" altLang="zh-TW" dirty="0" smtClean="0"/>
              <a:t>2</a:t>
            </a:r>
            <a:r>
              <a:rPr lang="zh-TW" altLang="en-US" dirty="0" smtClean="0"/>
              <a:t>）</a:t>
            </a:r>
            <a:endParaRPr lang="zh-TW" altLang="en-US" dirty="0"/>
          </a:p>
        </p:txBody>
      </p:sp>
      <p:sp>
        <p:nvSpPr>
          <p:cNvPr id="3" name="內容版面配置區 2"/>
          <p:cNvSpPr>
            <a:spLocks noGrp="1"/>
          </p:cNvSpPr>
          <p:nvPr>
            <p:ph sz="quarter" idx="1"/>
          </p:nvPr>
        </p:nvSpPr>
        <p:spPr>
          <a:xfrm>
            <a:off x="301752" y="1527048"/>
            <a:ext cx="5062336" cy="3054080"/>
          </a:xfrm>
        </p:spPr>
        <p:txBody>
          <a:bodyPr>
            <a:normAutofit/>
          </a:bodyPr>
          <a:lstStyle/>
          <a:p>
            <a:r>
              <a:rPr lang="zh-TW" altLang="en-US" dirty="0" smtClean="0"/>
              <a:t>１</a:t>
            </a:r>
            <a:r>
              <a:rPr lang="en-US" altLang="zh-TW" dirty="0" smtClean="0"/>
              <a:t>.</a:t>
            </a:r>
            <a:r>
              <a:rPr lang="zh-TW" altLang="en-US" dirty="0" smtClean="0"/>
              <a:t>新增檔案並設定文件屬性。</a:t>
            </a:r>
          </a:p>
          <a:p>
            <a:r>
              <a:rPr lang="zh-TW" altLang="zh-TW" dirty="0" smtClean="0"/>
              <a:t>開啟</a:t>
            </a:r>
            <a:r>
              <a:rPr lang="en-US" altLang="zh-TW" dirty="0"/>
              <a:t>Adobe Illustrator</a:t>
            </a:r>
            <a:r>
              <a:rPr lang="zh-TW" altLang="zh-TW" dirty="0"/>
              <a:t>後在上層選單裡</a:t>
            </a:r>
            <a:r>
              <a:rPr lang="zh-TW" altLang="zh-TW" dirty="0" smtClean="0"/>
              <a:t>選取</a:t>
            </a:r>
            <a:r>
              <a:rPr lang="zh-TW" altLang="en-US" dirty="0" smtClean="0"/>
              <a:t>「</a:t>
            </a:r>
            <a:r>
              <a:rPr lang="zh-TW" altLang="zh-TW" dirty="0" smtClean="0"/>
              <a:t>檔案</a:t>
            </a:r>
            <a:r>
              <a:rPr lang="zh-TW" altLang="en-US" dirty="0" smtClean="0"/>
              <a:t>」</a:t>
            </a:r>
            <a:r>
              <a:rPr lang="en-US" altLang="zh-TW" dirty="0" smtClean="0"/>
              <a:t> </a:t>
            </a:r>
            <a:r>
              <a:rPr lang="en-US" altLang="zh-TW" dirty="0" smtClean="0">
                <a:sym typeface="Wingdings"/>
              </a:rPr>
              <a:t></a:t>
            </a:r>
            <a:r>
              <a:rPr lang="zh-TW" altLang="en-US" dirty="0" smtClean="0">
                <a:sym typeface="Wingdings"/>
              </a:rPr>
              <a:t>「</a:t>
            </a:r>
            <a:r>
              <a:rPr lang="en-US" altLang="zh-TW" dirty="0" smtClean="0"/>
              <a:t> </a:t>
            </a:r>
            <a:r>
              <a:rPr lang="zh-TW" altLang="zh-TW" dirty="0" smtClean="0"/>
              <a:t>新增</a:t>
            </a:r>
            <a:r>
              <a:rPr lang="zh-TW" altLang="en-US" dirty="0" smtClean="0"/>
              <a:t>」</a:t>
            </a:r>
            <a:r>
              <a:rPr lang="zh-TW" altLang="zh-TW" dirty="0" smtClean="0"/>
              <a:t>，</a:t>
            </a:r>
            <a:r>
              <a:rPr lang="zh-TW" altLang="zh-TW" dirty="0"/>
              <a:t>即可新增新的檔案</a:t>
            </a:r>
            <a:r>
              <a:rPr lang="zh-TW" altLang="zh-TW" dirty="0" smtClean="0"/>
              <a:t>。</a:t>
            </a:r>
            <a:r>
              <a:rPr lang="zh-TW" altLang="en-US" dirty="0" smtClean="0"/>
              <a:t>如右方圖片所示。</a:t>
            </a:r>
            <a:endParaRPr lang="zh-TW" altLang="zh-TW" dirty="0"/>
          </a:p>
          <a:p>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10</a:t>
            </a:fld>
            <a:endParaRPr lang="zh-TW" altLang="en-US"/>
          </a:p>
        </p:txBody>
      </p:sp>
      <p:grpSp>
        <p:nvGrpSpPr>
          <p:cNvPr id="6" name="群組 5"/>
          <p:cNvGrpSpPr/>
          <p:nvPr/>
        </p:nvGrpSpPr>
        <p:grpSpPr>
          <a:xfrm>
            <a:off x="611560" y="4869160"/>
            <a:ext cx="7632848" cy="1866415"/>
            <a:chOff x="251520" y="3961039"/>
            <a:chExt cx="6192688" cy="2437473"/>
          </a:xfrm>
        </p:grpSpPr>
        <p:sp>
          <p:nvSpPr>
            <p:cNvPr id="7" name="矩形 6"/>
            <p:cNvSpPr/>
            <p:nvPr/>
          </p:nvSpPr>
          <p:spPr>
            <a:xfrm>
              <a:off x="251520" y="3961039"/>
              <a:ext cx="1656184" cy="1069321"/>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新增檔案並設定文件屬性。</a:t>
              </a:r>
              <a:endParaRPr lang="zh-TW" altLang="en-US" dirty="0">
                <a:solidFill>
                  <a:schemeClr val="tx1"/>
                </a:solidFill>
              </a:endParaRPr>
            </a:p>
          </p:txBody>
        </p:sp>
        <p:sp>
          <p:nvSpPr>
            <p:cNvPr id="8" name="矩形 7"/>
            <p:cNvSpPr/>
            <p:nvPr/>
          </p:nvSpPr>
          <p:spPr>
            <a:xfrm>
              <a:off x="2482113" y="3961039"/>
              <a:ext cx="1729847"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２</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新增</a:t>
              </a:r>
              <a:r>
                <a:rPr lang="en-US" altLang="zh-TW" dirty="0" smtClean="0">
                  <a:solidFill>
                    <a:schemeClr val="tx2">
                      <a:lumMod val="60000"/>
                      <a:lumOff val="40000"/>
                    </a:schemeClr>
                  </a:solidFill>
                </a:rPr>
                <a:t> </a:t>
              </a:r>
              <a:r>
                <a:rPr lang="zh-TW" altLang="en-US" dirty="0" smtClean="0">
                  <a:solidFill>
                    <a:schemeClr val="tx2">
                      <a:lumMod val="60000"/>
                      <a:lumOff val="40000"/>
                    </a:schemeClr>
                  </a:solidFill>
                </a:rPr>
                <a:t>圖卡</a:t>
              </a:r>
              <a:r>
                <a:rPr lang="zh-TW" altLang="zh-TW" dirty="0" smtClean="0">
                  <a:solidFill>
                    <a:schemeClr val="tx2">
                      <a:lumMod val="60000"/>
                      <a:lumOff val="40000"/>
                    </a:schemeClr>
                  </a:solidFill>
                </a:rPr>
                <a:t>的外框架</a:t>
              </a:r>
              <a:r>
                <a:rPr lang="zh-TW" altLang="en-US" dirty="0" smtClean="0">
                  <a:solidFill>
                    <a:schemeClr val="tx2">
                      <a:lumMod val="60000"/>
                      <a:lumOff val="40000"/>
                    </a:schemeClr>
                  </a:solidFill>
                </a:rPr>
                <a:t>並設定屬性產生表格。</a:t>
              </a:r>
              <a:endParaRPr lang="zh-TW" altLang="en-US" dirty="0">
                <a:solidFill>
                  <a:schemeClr val="tx2">
                    <a:lumMod val="60000"/>
                    <a:lumOff val="40000"/>
                  </a:schemeClr>
                </a:solidFill>
              </a:endParaRPr>
            </a:p>
          </p:txBody>
        </p:sp>
        <p:sp>
          <p:nvSpPr>
            <p:cNvPr id="9" name="矩形 8"/>
            <p:cNvSpPr/>
            <p:nvPr/>
          </p:nvSpPr>
          <p:spPr>
            <a:xfrm>
              <a:off x="4788024" y="3961039"/>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３</a:t>
              </a:r>
              <a:r>
                <a:rPr lang="en-US" altLang="zh-TW" dirty="0" smtClean="0">
                  <a:solidFill>
                    <a:schemeClr val="tx2">
                      <a:lumMod val="60000"/>
                      <a:lumOff val="40000"/>
                    </a:schemeClr>
                  </a:solidFill>
                </a:rPr>
                <a:t>. </a:t>
              </a:r>
              <a:r>
                <a:rPr lang="zh-TW" altLang="en-US" dirty="0" smtClean="0">
                  <a:solidFill>
                    <a:schemeClr val="tx2">
                      <a:lumMod val="60000"/>
                      <a:lumOff val="40000"/>
                    </a:schemeClr>
                  </a:solidFill>
                </a:rPr>
                <a:t>圖卡</a:t>
              </a:r>
              <a:r>
                <a:rPr lang="zh-TW" altLang="zh-TW" dirty="0" smtClean="0">
                  <a:solidFill>
                    <a:schemeClr val="tx2">
                      <a:lumMod val="60000"/>
                      <a:lumOff val="40000"/>
                    </a:schemeClr>
                  </a:solidFill>
                </a:rPr>
                <a:t>的邊框製作</a:t>
              </a:r>
              <a:endParaRPr lang="zh-TW" altLang="en-US" dirty="0">
                <a:solidFill>
                  <a:schemeClr val="tx2">
                    <a:lumMod val="60000"/>
                    <a:lumOff val="40000"/>
                  </a:schemeClr>
                </a:solidFill>
              </a:endParaRPr>
            </a:p>
          </p:txBody>
        </p:sp>
        <p:sp>
          <p:nvSpPr>
            <p:cNvPr id="11" name="矩形 10"/>
            <p:cNvSpPr/>
            <p:nvPr/>
          </p:nvSpPr>
          <p:spPr>
            <a:xfrm>
              <a:off x="971600" y="5390400"/>
              <a:ext cx="1800200" cy="100811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４</a:t>
              </a:r>
              <a:r>
                <a:rPr lang="en-US" altLang="zh-TW" dirty="0" smtClean="0">
                  <a:solidFill>
                    <a:schemeClr val="tx2">
                      <a:lumMod val="60000"/>
                      <a:lumOff val="40000"/>
                    </a:schemeClr>
                  </a:solidFill>
                </a:rPr>
                <a:t>.</a:t>
              </a:r>
              <a:r>
                <a:rPr lang="zh-TW" altLang="zh-TW" dirty="0" smtClean="0">
                  <a:solidFill>
                    <a:schemeClr val="tx2">
                      <a:lumMod val="60000"/>
                      <a:lumOff val="40000"/>
                    </a:schemeClr>
                  </a:solidFill>
                </a:rPr>
                <a:t>設計</a:t>
              </a:r>
              <a:r>
                <a:rPr lang="zh-TW" altLang="en-US" dirty="0" smtClean="0">
                  <a:solidFill>
                    <a:schemeClr val="tx2">
                      <a:lumMod val="60000"/>
                      <a:lumOff val="40000"/>
                    </a:schemeClr>
                  </a:solidFill>
                </a:rPr>
                <a:t>圖卡</a:t>
              </a:r>
              <a:r>
                <a:rPr lang="zh-TW" altLang="zh-TW" dirty="0" smtClean="0">
                  <a:solidFill>
                    <a:schemeClr val="tx2">
                      <a:lumMod val="60000"/>
                      <a:lumOff val="40000"/>
                    </a:schemeClr>
                  </a:solidFill>
                </a:rPr>
                <a:t>的辨識圖形</a:t>
              </a:r>
              <a:endParaRPr lang="zh-TW" altLang="en-US" dirty="0">
                <a:solidFill>
                  <a:schemeClr val="tx2">
                    <a:lumMod val="60000"/>
                    <a:lumOff val="40000"/>
                  </a:schemeClr>
                </a:solidFill>
              </a:endParaRPr>
            </a:p>
          </p:txBody>
        </p:sp>
        <p:cxnSp>
          <p:nvCxnSpPr>
            <p:cNvPr id="12" name="直線單箭頭接點 11"/>
            <p:cNvCxnSpPr>
              <a:stCxn id="7" idx="3"/>
              <a:endCxn id="8" idx="1"/>
            </p:cNvCxnSpPr>
            <p:nvPr/>
          </p:nvCxnSpPr>
          <p:spPr>
            <a:xfrm>
              <a:off x="1907704" y="4495700"/>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3" name="直線單箭頭接點 12"/>
            <p:cNvCxnSpPr>
              <a:stCxn id="8" idx="3"/>
              <a:endCxn id="9" idx="1"/>
            </p:cNvCxnSpPr>
            <p:nvPr/>
          </p:nvCxnSpPr>
          <p:spPr>
            <a:xfrm>
              <a:off x="4211961" y="4495700"/>
              <a:ext cx="576063"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4" name="圖案 13"/>
            <p:cNvCxnSpPr>
              <a:stCxn id="9" idx="3"/>
              <a:endCxn id="11" idx="1"/>
            </p:cNvCxnSpPr>
            <p:nvPr/>
          </p:nvCxnSpPr>
          <p:spPr>
            <a:xfrm flipH="1">
              <a:off x="971600" y="4495700"/>
              <a:ext cx="5472608" cy="1398756"/>
            </a:xfrm>
            <a:prstGeom prst="bentConnector5">
              <a:avLst>
                <a:gd name="adj1" fmla="val -3124"/>
                <a:gd name="adj2" fmla="val 51094"/>
                <a:gd name="adj3" fmla="val 103124"/>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2" cstate="print"/>
          <a:srcRect/>
          <a:stretch>
            <a:fillRect/>
          </a:stretch>
        </p:blipFill>
        <p:spPr bwMode="auto">
          <a:xfrm>
            <a:off x="5294888" y="1916832"/>
            <a:ext cx="3659357" cy="2448272"/>
          </a:xfrm>
          <a:prstGeom prst="rect">
            <a:avLst/>
          </a:prstGeom>
          <a:noFill/>
          <a:ln w="9525">
            <a:noFill/>
            <a:miter lim="800000"/>
            <a:headEnd/>
            <a:tailEnd/>
          </a:ln>
        </p:spPr>
      </p:pic>
    </p:spTree>
    <p:extLst>
      <p:ext uri="{BB962C8B-B14F-4D97-AF65-F5344CB8AC3E}">
        <p14:creationId xmlns:p14="http://schemas.microsoft.com/office/powerpoint/2010/main" xmlns="" val="28300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a:t>
            </a:r>
            <a:r>
              <a:rPr lang="en-US" altLang="zh-TW" dirty="0" smtClean="0"/>
              <a:t>3</a:t>
            </a:r>
            <a:r>
              <a:rPr lang="zh-TW" altLang="en-US" dirty="0" smtClean="0"/>
              <a:t>）</a:t>
            </a:r>
            <a:endParaRPr lang="zh-TW" altLang="en-US" dirty="0"/>
          </a:p>
        </p:txBody>
      </p:sp>
      <p:sp>
        <p:nvSpPr>
          <p:cNvPr id="3" name="內容版面配置區 2"/>
          <p:cNvSpPr>
            <a:spLocks noGrp="1"/>
          </p:cNvSpPr>
          <p:nvPr>
            <p:ph sz="quarter" idx="1"/>
          </p:nvPr>
        </p:nvSpPr>
        <p:spPr>
          <a:xfrm>
            <a:off x="301752" y="1527048"/>
            <a:ext cx="8503920" cy="2261992"/>
          </a:xfrm>
        </p:spPr>
        <p:txBody>
          <a:bodyPr>
            <a:normAutofit lnSpcReduction="10000"/>
          </a:bodyPr>
          <a:lstStyle/>
          <a:p>
            <a:r>
              <a:rPr lang="zh-TW" altLang="zh-TW" sz="2400" dirty="0" smtClean="0"/>
              <a:t>選取</a:t>
            </a:r>
            <a:r>
              <a:rPr lang="zh-TW" altLang="en-US" sz="2400" dirty="0" smtClean="0"/>
              <a:t>「</a:t>
            </a:r>
            <a:r>
              <a:rPr lang="zh-TW" altLang="zh-TW" sz="2400" dirty="0" smtClean="0"/>
              <a:t>新增</a:t>
            </a:r>
            <a:r>
              <a:rPr lang="zh-TW" altLang="en-US" sz="2400" dirty="0" smtClean="0"/>
              <a:t>」</a:t>
            </a:r>
            <a:r>
              <a:rPr lang="zh-TW" altLang="zh-TW" sz="2400" dirty="0" smtClean="0"/>
              <a:t>後</a:t>
            </a:r>
            <a:r>
              <a:rPr lang="zh-TW" altLang="zh-TW" sz="2400" dirty="0"/>
              <a:t>即可開始設定新增文件屬性，依照圖示的標號順序個別輸入名稱及數值，輸入完畢之後按下確認</a:t>
            </a:r>
            <a:r>
              <a:rPr lang="zh-TW" altLang="zh-TW" sz="2400" dirty="0" smtClean="0"/>
              <a:t>即可</a:t>
            </a:r>
            <a:r>
              <a:rPr lang="zh-TW" altLang="en-US" sz="2400" dirty="0" smtClean="0"/>
              <a:t>。</a:t>
            </a:r>
            <a:endParaRPr lang="zh-TW" altLang="zh-TW" sz="2400" dirty="0"/>
          </a:p>
          <a:p>
            <a:r>
              <a:rPr lang="zh-TW" altLang="zh-TW" sz="2400" dirty="0"/>
              <a:t>此範例屬性</a:t>
            </a:r>
            <a:r>
              <a:rPr lang="zh-TW" altLang="zh-TW" sz="2400" dirty="0" smtClean="0"/>
              <a:t>設定</a:t>
            </a:r>
            <a:r>
              <a:rPr lang="zh-TW" altLang="en-US" sz="2400" dirty="0" smtClean="0"/>
              <a:t>分別</a:t>
            </a:r>
            <a:r>
              <a:rPr lang="zh-TW" altLang="zh-TW" sz="2400" dirty="0" smtClean="0"/>
              <a:t>為：</a:t>
            </a:r>
            <a:r>
              <a:rPr lang="zh-TW" altLang="en-US" sz="2400" dirty="0" smtClean="0"/>
              <a:t>１</a:t>
            </a:r>
            <a:r>
              <a:rPr lang="zh-TW" altLang="zh-TW" sz="2400" dirty="0" smtClean="0"/>
              <a:t>名稱</a:t>
            </a:r>
            <a:r>
              <a:rPr lang="zh-TW" altLang="en-US" sz="2400" dirty="0" smtClean="0"/>
              <a:t>「圖卡</a:t>
            </a:r>
            <a:r>
              <a:rPr lang="zh-TW" altLang="zh-TW" sz="2400" dirty="0" smtClean="0"/>
              <a:t>設計</a:t>
            </a:r>
            <a:r>
              <a:rPr lang="zh-TW" altLang="en-US" sz="2400" dirty="0" smtClean="0"/>
              <a:t>」</a:t>
            </a:r>
            <a:r>
              <a:rPr lang="zh-TW" altLang="zh-TW" sz="2400" dirty="0" smtClean="0"/>
              <a:t>、</a:t>
            </a:r>
            <a:r>
              <a:rPr lang="zh-TW" altLang="en-US" sz="2400" dirty="0" smtClean="0"/>
              <a:t>２</a:t>
            </a:r>
            <a:r>
              <a:rPr lang="zh-TW" altLang="zh-TW" sz="2400" dirty="0" smtClean="0"/>
              <a:t>工作</a:t>
            </a:r>
            <a:r>
              <a:rPr lang="zh-TW" altLang="zh-TW" sz="2400" dirty="0"/>
              <a:t>區域</a:t>
            </a:r>
            <a:r>
              <a:rPr lang="zh-TW" altLang="zh-TW" sz="2400" dirty="0" smtClean="0"/>
              <a:t>數量</a:t>
            </a:r>
            <a:r>
              <a:rPr lang="zh-TW" altLang="en-US" sz="2400" dirty="0" smtClean="0"/>
              <a:t>「１」</a:t>
            </a:r>
            <a:r>
              <a:rPr lang="zh-TW" altLang="zh-TW" sz="2400" dirty="0" smtClean="0"/>
              <a:t>、</a:t>
            </a:r>
            <a:r>
              <a:rPr lang="zh-TW" altLang="en-US" sz="2400" dirty="0" smtClean="0"/>
              <a:t>３</a:t>
            </a:r>
            <a:r>
              <a:rPr lang="zh-TW" altLang="zh-TW" sz="2400" dirty="0" smtClean="0"/>
              <a:t>寬度</a:t>
            </a:r>
            <a:r>
              <a:rPr lang="zh-TW" altLang="en-US" sz="2400" dirty="0" smtClean="0"/>
              <a:t>「１００</a:t>
            </a:r>
            <a:r>
              <a:rPr lang="en-US" altLang="zh-TW" sz="2400" dirty="0" smtClean="0"/>
              <a:t>mm</a:t>
            </a:r>
            <a:r>
              <a:rPr lang="zh-TW" altLang="en-US" sz="2400" dirty="0" smtClean="0"/>
              <a:t>」</a:t>
            </a:r>
            <a:r>
              <a:rPr lang="zh-TW" altLang="zh-TW" sz="2400" dirty="0" smtClean="0"/>
              <a:t>、</a:t>
            </a:r>
            <a:r>
              <a:rPr lang="zh-TW" altLang="en-US" sz="2400" dirty="0" smtClean="0"/>
              <a:t>及</a:t>
            </a:r>
            <a:r>
              <a:rPr lang="zh-TW" altLang="zh-TW" sz="2400" dirty="0" smtClean="0"/>
              <a:t>高度</a:t>
            </a:r>
            <a:r>
              <a:rPr lang="zh-TW" altLang="en-US" sz="2400" dirty="0" smtClean="0"/>
              <a:t>「１００</a:t>
            </a:r>
            <a:r>
              <a:rPr lang="en-US" altLang="zh-TW" sz="2400" dirty="0" smtClean="0"/>
              <a:t>mm</a:t>
            </a:r>
            <a:r>
              <a:rPr lang="zh-TW" altLang="en-US" sz="2400" dirty="0" smtClean="0"/>
              <a:t>」。</a:t>
            </a:r>
            <a:endParaRPr lang="en-US" altLang="zh-TW" sz="2400" dirty="0" smtClean="0"/>
          </a:p>
          <a:p>
            <a:r>
              <a:rPr lang="zh-TW" altLang="en-US" sz="2400" dirty="0" smtClean="0"/>
              <a:t>確認後請按下「確定」。</a:t>
            </a:r>
            <a:endParaRPr lang="zh-TW" altLang="en-US" sz="2400" dirty="0"/>
          </a:p>
        </p:txBody>
      </p:sp>
      <p:pic>
        <p:nvPicPr>
          <p:cNvPr id="4" name="圖片 3" descr="C:\Documents and Settings\Administrator\桌面\AR教學檔案\製作mark\2011-08-27_19000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3789040"/>
            <a:ext cx="5276850" cy="295275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11</a:t>
            </a:fld>
            <a:endParaRPr lang="zh-TW" altLang="en-US"/>
          </a:p>
        </p:txBody>
      </p:sp>
    </p:spTree>
    <p:extLst>
      <p:ext uri="{BB962C8B-B14F-4D97-AF65-F5344CB8AC3E}">
        <p14:creationId xmlns:p14="http://schemas.microsoft.com/office/powerpoint/2010/main" xmlns="" val="28300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a:t>
            </a:r>
            <a:r>
              <a:rPr lang="en-US" altLang="zh-TW" dirty="0" smtClean="0"/>
              <a:t>4</a:t>
            </a:r>
            <a:r>
              <a:rPr lang="zh-TW" altLang="en-US" dirty="0" smtClean="0"/>
              <a:t>）</a:t>
            </a:r>
            <a:endParaRPr lang="zh-TW" altLang="en-US" dirty="0"/>
          </a:p>
        </p:txBody>
      </p:sp>
      <p:sp>
        <p:nvSpPr>
          <p:cNvPr id="3" name="內容版面配置區 2"/>
          <p:cNvSpPr>
            <a:spLocks noGrp="1"/>
          </p:cNvSpPr>
          <p:nvPr>
            <p:ph sz="quarter" idx="1"/>
          </p:nvPr>
        </p:nvSpPr>
        <p:spPr>
          <a:xfrm>
            <a:off x="301752" y="1527048"/>
            <a:ext cx="4702296" cy="3558136"/>
          </a:xfrm>
        </p:spPr>
        <p:txBody>
          <a:bodyPr/>
          <a:lstStyle/>
          <a:p>
            <a:r>
              <a:rPr lang="zh-TW" altLang="en-US" sz="2000" dirty="0" smtClean="0"/>
              <a:t>２</a:t>
            </a:r>
            <a:r>
              <a:rPr lang="en-US" altLang="zh-TW" sz="2000" dirty="0" smtClean="0"/>
              <a:t>.</a:t>
            </a:r>
            <a:r>
              <a:rPr lang="zh-TW" altLang="en-US" sz="2000" dirty="0" smtClean="0"/>
              <a:t>新增</a:t>
            </a:r>
            <a:r>
              <a:rPr lang="en-US" altLang="zh-TW" sz="2000" dirty="0" smtClean="0"/>
              <a:t> </a:t>
            </a:r>
            <a:r>
              <a:rPr lang="zh-TW" altLang="en-US" sz="2000" dirty="0" smtClean="0"/>
              <a:t>圖卡</a:t>
            </a:r>
            <a:r>
              <a:rPr lang="zh-TW" altLang="zh-TW" sz="2000" dirty="0" smtClean="0"/>
              <a:t>的外框架</a:t>
            </a:r>
            <a:r>
              <a:rPr lang="zh-TW" altLang="en-US" sz="2000" dirty="0" smtClean="0"/>
              <a:t>並設定屬性產生表格。</a:t>
            </a:r>
          </a:p>
          <a:p>
            <a:r>
              <a:rPr lang="zh-TW" altLang="zh-TW" sz="2000" dirty="0" smtClean="0"/>
              <a:t>在</a:t>
            </a:r>
            <a:r>
              <a:rPr lang="zh-TW" altLang="zh-TW" sz="2000" dirty="0"/>
              <a:t>左邊工具列裡</a:t>
            </a:r>
            <a:r>
              <a:rPr lang="zh-TW" altLang="zh-TW" sz="2000" dirty="0" smtClean="0"/>
              <a:t>選取</a:t>
            </a:r>
            <a:r>
              <a:rPr lang="zh-TW" altLang="en-US" sz="2000" dirty="0" smtClean="0"/>
              <a:t>「</a:t>
            </a:r>
            <a:r>
              <a:rPr lang="zh-TW" altLang="zh-TW" sz="2000" dirty="0" smtClean="0"/>
              <a:t>矩形工具</a:t>
            </a:r>
            <a:r>
              <a:rPr lang="zh-TW" altLang="en-US" sz="2000" dirty="0" smtClean="0"/>
              <a:t>」</a:t>
            </a:r>
            <a:r>
              <a:rPr lang="en-US" altLang="zh-TW" sz="2000" dirty="0" smtClean="0"/>
              <a:t> </a:t>
            </a:r>
            <a:r>
              <a:rPr lang="en-US" altLang="zh-TW" sz="2000" dirty="0">
                <a:sym typeface="Wingdings"/>
              </a:rPr>
              <a:t></a:t>
            </a:r>
            <a:r>
              <a:rPr lang="en-US" altLang="zh-TW" sz="2000" dirty="0"/>
              <a:t> </a:t>
            </a:r>
            <a:r>
              <a:rPr lang="zh-TW" altLang="zh-TW" sz="2000" dirty="0" smtClean="0"/>
              <a:t>在</a:t>
            </a:r>
            <a:r>
              <a:rPr lang="zh-TW" altLang="en-US" sz="2000" dirty="0" smtClean="0"/>
              <a:t>右方圖片</a:t>
            </a:r>
            <a:r>
              <a:rPr lang="zh-TW" altLang="zh-TW" sz="2000" dirty="0" smtClean="0"/>
              <a:t>畫面</a:t>
            </a:r>
            <a:r>
              <a:rPr lang="zh-TW" altLang="en-US" sz="2000" dirty="0" smtClean="0"/>
              <a:t>中「２</a:t>
            </a:r>
            <a:r>
              <a:rPr lang="en-US" altLang="zh-TW" sz="2000" dirty="0" smtClean="0"/>
              <a:t>.</a:t>
            </a:r>
            <a:r>
              <a:rPr lang="zh-TW" altLang="en-US" sz="2000" dirty="0" smtClean="0"/>
              <a:t>」</a:t>
            </a:r>
            <a:r>
              <a:rPr lang="zh-TW" altLang="zh-TW" sz="2000" dirty="0" smtClean="0"/>
              <a:t>的</a:t>
            </a:r>
            <a:r>
              <a:rPr lang="zh-TW" altLang="zh-TW" sz="2000" dirty="0"/>
              <a:t>位子點擊左鍵一下 </a:t>
            </a:r>
            <a:r>
              <a:rPr lang="en-US" altLang="zh-TW" sz="2000" dirty="0">
                <a:sym typeface="Wingdings"/>
              </a:rPr>
              <a:t></a:t>
            </a:r>
            <a:r>
              <a:rPr lang="en-US" altLang="zh-TW" sz="2000" dirty="0"/>
              <a:t> </a:t>
            </a:r>
            <a:r>
              <a:rPr lang="zh-TW" altLang="en-US" sz="2000" dirty="0" smtClean="0"/>
              <a:t>分</a:t>
            </a:r>
            <a:r>
              <a:rPr lang="zh-TW" altLang="zh-TW" sz="2000" dirty="0" smtClean="0"/>
              <a:t>別</a:t>
            </a:r>
            <a:r>
              <a:rPr lang="zh-TW" altLang="zh-TW" sz="2000" dirty="0"/>
              <a:t>輸入高度與寬度的數值，輸入完畢之後</a:t>
            </a:r>
            <a:r>
              <a:rPr lang="zh-TW" altLang="zh-TW" sz="2000" dirty="0" smtClean="0"/>
              <a:t>按下</a:t>
            </a:r>
            <a:r>
              <a:rPr lang="zh-TW" altLang="en-US" sz="2000" dirty="0" smtClean="0"/>
              <a:t>「</a:t>
            </a:r>
            <a:r>
              <a:rPr lang="zh-TW" altLang="zh-TW" sz="2000" dirty="0" smtClean="0"/>
              <a:t>確認</a:t>
            </a:r>
            <a:r>
              <a:rPr lang="zh-TW" altLang="en-US" sz="2000" dirty="0" smtClean="0"/>
              <a:t>」</a:t>
            </a:r>
            <a:r>
              <a:rPr lang="zh-TW" altLang="zh-TW" sz="2000" dirty="0" smtClean="0"/>
              <a:t>即可</a:t>
            </a:r>
            <a:r>
              <a:rPr lang="zh-TW" altLang="en-US" sz="2000" dirty="0" smtClean="0"/>
              <a:t>。</a:t>
            </a:r>
            <a:endParaRPr lang="zh-TW" altLang="zh-TW" sz="2000" dirty="0"/>
          </a:p>
          <a:p>
            <a:r>
              <a:rPr lang="zh-TW" altLang="zh-TW" sz="2000" dirty="0"/>
              <a:t>此範例屬性</a:t>
            </a:r>
            <a:r>
              <a:rPr lang="zh-TW" altLang="zh-TW" sz="2000" dirty="0" smtClean="0"/>
              <a:t>設定</a:t>
            </a:r>
            <a:r>
              <a:rPr lang="zh-TW" altLang="en-US" sz="2000" dirty="0" smtClean="0"/>
              <a:t>分別</a:t>
            </a:r>
            <a:r>
              <a:rPr lang="zh-TW" altLang="zh-TW" sz="2000" dirty="0" smtClean="0"/>
              <a:t>為：寬度</a:t>
            </a:r>
            <a:r>
              <a:rPr lang="zh-TW" altLang="en-US" sz="2000" dirty="0" smtClean="0"/>
              <a:t>「８０</a:t>
            </a:r>
            <a:r>
              <a:rPr lang="en-US" altLang="zh-TW" sz="2000" dirty="0" smtClean="0"/>
              <a:t>mm</a:t>
            </a:r>
            <a:r>
              <a:rPr lang="zh-TW" altLang="en-US" sz="2000" dirty="0" smtClean="0"/>
              <a:t>」</a:t>
            </a:r>
            <a:r>
              <a:rPr lang="zh-TW" altLang="zh-TW" sz="2000" dirty="0" smtClean="0"/>
              <a:t>、高度</a:t>
            </a:r>
            <a:r>
              <a:rPr lang="zh-TW" altLang="en-US" sz="2000" dirty="0" smtClean="0"/>
              <a:t>「８０</a:t>
            </a:r>
            <a:r>
              <a:rPr lang="en-US" altLang="zh-TW" sz="2000" dirty="0" smtClean="0"/>
              <a:t>mm</a:t>
            </a:r>
            <a:r>
              <a:rPr lang="zh-TW" altLang="en-US" sz="2000" dirty="0" smtClean="0"/>
              <a:t>」。</a:t>
            </a:r>
            <a:endParaRPr lang="zh-TW" altLang="zh-TW" sz="2000" dirty="0"/>
          </a:p>
          <a:p>
            <a:endParaRPr lang="zh-TW" altLang="en-US" dirty="0"/>
          </a:p>
        </p:txBody>
      </p:sp>
      <p:pic>
        <p:nvPicPr>
          <p:cNvPr id="4" name="圖片 3" descr="C:\Documents and Settings\Administrator\桌面\AR教學檔案\製作mark\2011-08-27_190158.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1628800"/>
            <a:ext cx="4211960" cy="3104778"/>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12</a:t>
            </a:fld>
            <a:endParaRPr lang="zh-TW" altLang="en-US"/>
          </a:p>
        </p:txBody>
      </p:sp>
      <p:grpSp>
        <p:nvGrpSpPr>
          <p:cNvPr id="6" name="群組 5"/>
          <p:cNvGrpSpPr/>
          <p:nvPr/>
        </p:nvGrpSpPr>
        <p:grpSpPr>
          <a:xfrm>
            <a:off x="611560" y="4869160"/>
            <a:ext cx="7632848" cy="1866415"/>
            <a:chOff x="251520" y="3961039"/>
            <a:chExt cx="6192688" cy="2437473"/>
          </a:xfrm>
        </p:grpSpPr>
        <p:sp>
          <p:nvSpPr>
            <p:cNvPr id="7" name="矩形 6"/>
            <p:cNvSpPr/>
            <p:nvPr/>
          </p:nvSpPr>
          <p:spPr>
            <a:xfrm>
              <a:off x="251520" y="3961039"/>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１</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新增檔案並設定文件屬性。</a:t>
              </a:r>
              <a:endParaRPr lang="zh-TW" altLang="en-US" dirty="0">
                <a:solidFill>
                  <a:schemeClr val="tx2">
                    <a:lumMod val="60000"/>
                    <a:lumOff val="40000"/>
                  </a:schemeClr>
                </a:solidFill>
              </a:endParaRPr>
            </a:p>
          </p:txBody>
        </p:sp>
        <p:sp>
          <p:nvSpPr>
            <p:cNvPr id="8" name="矩形 7"/>
            <p:cNvSpPr/>
            <p:nvPr/>
          </p:nvSpPr>
          <p:spPr>
            <a:xfrm>
              <a:off x="2482113" y="3961039"/>
              <a:ext cx="1729847" cy="1069321"/>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新增</a:t>
              </a:r>
              <a:r>
                <a:rPr lang="en-US" altLang="zh-TW" dirty="0" smtClean="0">
                  <a:solidFill>
                    <a:schemeClr val="tx1"/>
                  </a:solidFill>
                </a:rPr>
                <a:t> </a:t>
              </a:r>
              <a:r>
                <a:rPr lang="zh-TW" altLang="en-US" dirty="0" smtClean="0">
                  <a:solidFill>
                    <a:schemeClr val="tx1"/>
                  </a:solidFill>
                </a:rPr>
                <a:t>圖卡</a:t>
              </a:r>
              <a:r>
                <a:rPr lang="zh-TW" altLang="zh-TW" dirty="0" smtClean="0">
                  <a:solidFill>
                    <a:schemeClr val="tx1"/>
                  </a:solidFill>
                </a:rPr>
                <a:t>的外框架</a:t>
              </a:r>
              <a:r>
                <a:rPr lang="zh-TW" altLang="en-US" dirty="0" smtClean="0">
                  <a:solidFill>
                    <a:schemeClr val="tx1"/>
                  </a:solidFill>
                </a:rPr>
                <a:t>並設定屬性產生表格。</a:t>
              </a:r>
              <a:endParaRPr lang="zh-TW" altLang="en-US" dirty="0">
                <a:solidFill>
                  <a:schemeClr val="tx1"/>
                </a:solidFill>
              </a:endParaRPr>
            </a:p>
          </p:txBody>
        </p:sp>
        <p:sp>
          <p:nvSpPr>
            <p:cNvPr id="9" name="矩形 8"/>
            <p:cNvSpPr/>
            <p:nvPr/>
          </p:nvSpPr>
          <p:spPr>
            <a:xfrm>
              <a:off x="4788024" y="3961039"/>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３</a:t>
              </a:r>
              <a:r>
                <a:rPr lang="en-US" altLang="zh-TW" dirty="0" smtClean="0">
                  <a:solidFill>
                    <a:schemeClr val="tx2">
                      <a:lumMod val="60000"/>
                      <a:lumOff val="40000"/>
                    </a:schemeClr>
                  </a:solidFill>
                </a:rPr>
                <a:t>. </a:t>
              </a:r>
              <a:r>
                <a:rPr lang="zh-TW" altLang="en-US" dirty="0" smtClean="0">
                  <a:solidFill>
                    <a:schemeClr val="tx2">
                      <a:lumMod val="60000"/>
                      <a:lumOff val="40000"/>
                    </a:schemeClr>
                  </a:solidFill>
                </a:rPr>
                <a:t>圖卡</a:t>
              </a:r>
              <a:r>
                <a:rPr lang="zh-TW" altLang="zh-TW" dirty="0" smtClean="0">
                  <a:solidFill>
                    <a:schemeClr val="tx2">
                      <a:lumMod val="60000"/>
                      <a:lumOff val="40000"/>
                    </a:schemeClr>
                  </a:solidFill>
                </a:rPr>
                <a:t>的邊框製作</a:t>
              </a:r>
              <a:endParaRPr lang="zh-TW" altLang="en-US" dirty="0">
                <a:solidFill>
                  <a:schemeClr val="tx2">
                    <a:lumMod val="60000"/>
                    <a:lumOff val="40000"/>
                  </a:schemeClr>
                </a:solidFill>
              </a:endParaRPr>
            </a:p>
          </p:txBody>
        </p:sp>
        <p:sp>
          <p:nvSpPr>
            <p:cNvPr id="11" name="矩形 10"/>
            <p:cNvSpPr/>
            <p:nvPr/>
          </p:nvSpPr>
          <p:spPr>
            <a:xfrm>
              <a:off x="971600" y="5390400"/>
              <a:ext cx="1800200" cy="100811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４</a:t>
              </a:r>
              <a:r>
                <a:rPr lang="en-US" altLang="zh-TW" dirty="0" smtClean="0">
                  <a:solidFill>
                    <a:schemeClr val="tx2">
                      <a:lumMod val="60000"/>
                      <a:lumOff val="40000"/>
                    </a:schemeClr>
                  </a:solidFill>
                </a:rPr>
                <a:t>.</a:t>
              </a:r>
              <a:r>
                <a:rPr lang="zh-TW" altLang="zh-TW" dirty="0" smtClean="0">
                  <a:solidFill>
                    <a:schemeClr val="tx2">
                      <a:lumMod val="60000"/>
                      <a:lumOff val="40000"/>
                    </a:schemeClr>
                  </a:solidFill>
                </a:rPr>
                <a:t>設計</a:t>
              </a:r>
              <a:r>
                <a:rPr lang="zh-TW" altLang="en-US" dirty="0" smtClean="0">
                  <a:solidFill>
                    <a:schemeClr val="tx2">
                      <a:lumMod val="60000"/>
                      <a:lumOff val="40000"/>
                    </a:schemeClr>
                  </a:solidFill>
                </a:rPr>
                <a:t>圖卡</a:t>
              </a:r>
              <a:r>
                <a:rPr lang="zh-TW" altLang="zh-TW" dirty="0" smtClean="0">
                  <a:solidFill>
                    <a:schemeClr val="tx2">
                      <a:lumMod val="60000"/>
                      <a:lumOff val="40000"/>
                    </a:schemeClr>
                  </a:solidFill>
                </a:rPr>
                <a:t>的辨識圖形</a:t>
              </a:r>
              <a:endParaRPr lang="zh-TW" altLang="en-US" dirty="0">
                <a:solidFill>
                  <a:schemeClr val="tx2">
                    <a:lumMod val="60000"/>
                    <a:lumOff val="40000"/>
                  </a:schemeClr>
                </a:solidFill>
              </a:endParaRPr>
            </a:p>
          </p:txBody>
        </p:sp>
        <p:cxnSp>
          <p:nvCxnSpPr>
            <p:cNvPr id="12" name="直線單箭頭接點 11"/>
            <p:cNvCxnSpPr>
              <a:stCxn id="7" idx="3"/>
              <a:endCxn id="8" idx="1"/>
            </p:cNvCxnSpPr>
            <p:nvPr/>
          </p:nvCxnSpPr>
          <p:spPr>
            <a:xfrm>
              <a:off x="1907704" y="4495700"/>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3" name="直線單箭頭接點 12"/>
            <p:cNvCxnSpPr>
              <a:stCxn id="8" idx="3"/>
              <a:endCxn id="9" idx="1"/>
            </p:cNvCxnSpPr>
            <p:nvPr/>
          </p:nvCxnSpPr>
          <p:spPr>
            <a:xfrm>
              <a:off x="4211961" y="4495700"/>
              <a:ext cx="576063"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4" name="圖案 13"/>
            <p:cNvCxnSpPr>
              <a:stCxn id="9" idx="3"/>
              <a:endCxn id="11" idx="1"/>
            </p:cNvCxnSpPr>
            <p:nvPr/>
          </p:nvCxnSpPr>
          <p:spPr>
            <a:xfrm flipH="1">
              <a:off x="971600" y="4495700"/>
              <a:ext cx="5472608" cy="1398756"/>
            </a:xfrm>
            <a:prstGeom prst="bentConnector5">
              <a:avLst>
                <a:gd name="adj1" fmla="val -3124"/>
                <a:gd name="adj2" fmla="val 51094"/>
                <a:gd name="adj3" fmla="val 103124"/>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8300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a:t>
            </a:r>
            <a:r>
              <a:rPr lang="en-US" altLang="zh-TW" dirty="0" smtClean="0"/>
              <a:t>5</a:t>
            </a:r>
            <a:r>
              <a:rPr lang="zh-TW" altLang="en-US" dirty="0" smtClean="0"/>
              <a:t>）</a:t>
            </a:r>
            <a:endParaRPr lang="zh-TW" altLang="en-US" dirty="0"/>
          </a:p>
        </p:txBody>
      </p:sp>
      <p:sp>
        <p:nvSpPr>
          <p:cNvPr id="3" name="內容版面配置區 2"/>
          <p:cNvSpPr>
            <a:spLocks noGrp="1"/>
          </p:cNvSpPr>
          <p:nvPr>
            <p:ph sz="quarter" idx="1"/>
          </p:nvPr>
        </p:nvSpPr>
        <p:spPr/>
        <p:txBody>
          <a:bodyPr/>
          <a:lstStyle/>
          <a:p>
            <a:r>
              <a:rPr lang="zh-TW" altLang="zh-TW" dirty="0"/>
              <a:t>在左邊工具列裡</a:t>
            </a:r>
            <a:r>
              <a:rPr lang="zh-TW" altLang="zh-TW" dirty="0" smtClean="0"/>
              <a:t>找到</a:t>
            </a:r>
            <a:r>
              <a:rPr lang="zh-TW" altLang="en-US" dirty="0" smtClean="0"/>
              <a:t>「</a:t>
            </a:r>
            <a:r>
              <a:rPr lang="zh-TW" altLang="zh-TW" dirty="0" smtClean="0"/>
              <a:t>選取工具</a:t>
            </a:r>
            <a:r>
              <a:rPr lang="zh-TW" altLang="en-US" dirty="0" smtClean="0"/>
              <a:t>」</a:t>
            </a:r>
            <a:r>
              <a:rPr lang="en-US" altLang="zh-TW" dirty="0" smtClean="0"/>
              <a:t> </a:t>
            </a:r>
            <a:r>
              <a:rPr lang="en-US" altLang="zh-TW" dirty="0">
                <a:sym typeface="Wingdings"/>
              </a:rPr>
              <a:t></a:t>
            </a:r>
            <a:r>
              <a:rPr lang="en-US" altLang="zh-TW" dirty="0"/>
              <a:t> </a:t>
            </a:r>
            <a:r>
              <a:rPr lang="zh-TW" altLang="zh-TW" dirty="0"/>
              <a:t>在</a:t>
            </a:r>
            <a:r>
              <a:rPr lang="zh-TW" altLang="zh-TW" dirty="0" smtClean="0"/>
              <a:t>畫面</a:t>
            </a:r>
            <a:r>
              <a:rPr lang="zh-TW" altLang="en-US" dirty="0" smtClean="0"/>
              <a:t>中「２</a:t>
            </a:r>
            <a:r>
              <a:rPr lang="en-US" altLang="zh-TW" dirty="0" smtClean="0"/>
              <a:t>.</a:t>
            </a:r>
            <a:r>
              <a:rPr lang="zh-TW" altLang="en-US" dirty="0" smtClean="0"/>
              <a:t>」</a:t>
            </a:r>
            <a:r>
              <a:rPr lang="zh-TW" altLang="zh-TW" dirty="0" smtClean="0"/>
              <a:t>的</a:t>
            </a:r>
            <a:r>
              <a:rPr lang="zh-TW" altLang="zh-TW" dirty="0"/>
              <a:t>位子點擊左鍵一下選擇剛剛所新增的矩形物件，選取到的該物件後就會出現藍色</a:t>
            </a:r>
            <a:r>
              <a:rPr lang="zh-TW" altLang="zh-TW" dirty="0" smtClean="0"/>
              <a:t>邊框</a:t>
            </a:r>
            <a:r>
              <a:rPr lang="zh-TW" altLang="en-US" dirty="0" smtClean="0"/>
              <a:t>。</a:t>
            </a:r>
            <a:endParaRPr lang="zh-TW" altLang="en-US" dirty="0"/>
          </a:p>
        </p:txBody>
      </p:sp>
      <p:pic>
        <p:nvPicPr>
          <p:cNvPr id="4" name="圖片 3" descr="C:\Documents and Settings\Administrator\桌面\AR教學檔案\製作mark\2011-08-27_190358.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9456" y="2852936"/>
            <a:ext cx="5267325" cy="382905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13</a:t>
            </a:fld>
            <a:endParaRPr lang="zh-TW" altLang="en-US"/>
          </a:p>
        </p:txBody>
      </p:sp>
    </p:spTree>
    <p:extLst>
      <p:ext uri="{BB962C8B-B14F-4D97-AF65-F5344CB8AC3E}">
        <p14:creationId xmlns:p14="http://schemas.microsoft.com/office/powerpoint/2010/main" xmlns="" val="283000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a:t>
            </a:r>
            <a:r>
              <a:rPr lang="en-US" altLang="zh-TW" dirty="0" smtClean="0"/>
              <a:t>6</a:t>
            </a:r>
            <a:r>
              <a:rPr lang="zh-TW" altLang="en-US" dirty="0" smtClean="0"/>
              <a:t>）</a:t>
            </a:r>
            <a:endParaRPr lang="zh-TW" altLang="en-US" dirty="0"/>
          </a:p>
        </p:txBody>
      </p:sp>
      <p:sp>
        <p:nvSpPr>
          <p:cNvPr id="3" name="內容版面配置區 2"/>
          <p:cNvSpPr>
            <a:spLocks noGrp="1"/>
          </p:cNvSpPr>
          <p:nvPr>
            <p:ph sz="quarter" idx="1"/>
          </p:nvPr>
        </p:nvSpPr>
        <p:spPr/>
        <p:txBody>
          <a:bodyPr/>
          <a:lstStyle/>
          <a:p>
            <a:r>
              <a:rPr lang="zh-TW" altLang="zh-TW" dirty="0"/>
              <a:t>在上層選單裡</a:t>
            </a:r>
            <a:r>
              <a:rPr lang="zh-TW" altLang="zh-TW" dirty="0" smtClean="0"/>
              <a:t>選取</a:t>
            </a:r>
            <a:r>
              <a:rPr lang="zh-TW" altLang="en-US" dirty="0" smtClean="0"/>
              <a:t>「</a:t>
            </a:r>
            <a:r>
              <a:rPr lang="zh-TW" altLang="zh-TW" dirty="0" smtClean="0"/>
              <a:t>物件</a:t>
            </a:r>
            <a:r>
              <a:rPr lang="zh-TW" altLang="en-US" dirty="0" smtClean="0"/>
              <a:t>」</a:t>
            </a:r>
            <a:r>
              <a:rPr lang="en-US" altLang="zh-TW" dirty="0" smtClean="0"/>
              <a:t> </a:t>
            </a:r>
            <a:r>
              <a:rPr lang="en-US" altLang="zh-TW" dirty="0">
                <a:sym typeface="Wingdings"/>
              </a:rPr>
              <a:t></a:t>
            </a:r>
            <a:r>
              <a:rPr lang="en-US" altLang="zh-TW" dirty="0"/>
              <a:t> </a:t>
            </a:r>
            <a:r>
              <a:rPr lang="zh-TW" altLang="en-US" dirty="0" smtClean="0"/>
              <a:t>「</a:t>
            </a:r>
            <a:r>
              <a:rPr lang="zh-TW" altLang="zh-TW" dirty="0" smtClean="0"/>
              <a:t>路徑</a:t>
            </a:r>
            <a:r>
              <a:rPr lang="zh-TW" altLang="en-US" dirty="0" smtClean="0"/>
              <a:t>」</a:t>
            </a:r>
            <a:r>
              <a:rPr lang="en-US" altLang="zh-TW" dirty="0" smtClean="0">
                <a:sym typeface="Wingdings"/>
              </a:rPr>
              <a:t></a:t>
            </a:r>
            <a:r>
              <a:rPr lang="zh-TW" altLang="en-US" dirty="0" smtClean="0">
                <a:sym typeface="Wingdings"/>
              </a:rPr>
              <a:t>「</a:t>
            </a:r>
            <a:r>
              <a:rPr lang="zh-TW" altLang="zh-TW" dirty="0" smtClean="0"/>
              <a:t>列和行</a:t>
            </a:r>
            <a:r>
              <a:rPr lang="zh-TW" altLang="en-US" dirty="0" smtClean="0"/>
              <a:t>」</a:t>
            </a:r>
            <a:r>
              <a:rPr lang="zh-TW" altLang="zh-TW" dirty="0" smtClean="0"/>
              <a:t>，</a:t>
            </a:r>
            <a:r>
              <a:rPr lang="zh-TW" altLang="zh-TW" dirty="0"/>
              <a:t>選取後即可以新增表格來</a:t>
            </a:r>
            <a:r>
              <a:rPr lang="zh-TW" altLang="zh-TW" dirty="0" smtClean="0"/>
              <a:t>製作</a:t>
            </a:r>
            <a:r>
              <a:rPr lang="zh-TW" altLang="en-US" dirty="0" smtClean="0"/>
              <a:t>圖卡</a:t>
            </a:r>
            <a:r>
              <a:rPr lang="zh-TW" altLang="zh-TW" dirty="0" smtClean="0"/>
              <a:t>的</a:t>
            </a:r>
            <a:r>
              <a:rPr lang="zh-TW" altLang="zh-TW" dirty="0"/>
              <a:t>外</a:t>
            </a:r>
            <a:r>
              <a:rPr lang="zh-TW" altLang="zh-TW" dirty="0" smtClean="0"/>
              <a:t>框架</a:t>
            </a:r>
            <a:r>
              <a:rPr lang="zh-TW" altLang="en-US" dirty="0" smtClean="0"/>
              <a:t>。</a:t>
            </a:r>
            <a:endParaRPr lang="zh-TW" altLang="en-US" dirty="0"/>
          </a:p>
        </p:txBody>
      </p:sp>
      <p:pic>
        <p:nvPicPr>
          <p:cNvPr id="4" name="圖片 3" descr="C:\Documents and Settings\Administrator\桌面\AR教學檔案\製作mark\2011-08-27_190424.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8337" y="2708920"/>
            <a:ext cx="5267325" cy="382905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14</a:t>
            </a:fld>
            <a:endParaRPr lang="zh-TW" altLang="en-US"/>
          </a:p>
        </p:txBody>
      </p:sp>
    </p:spTree>
    <p:extLst>
      <p:ext uri="{BB962C8B-B14F-4D97-AF65-F5344CB8AC3E}">
        <p14:creationId xmlns:p14="http://schemas.microsoft.com/office/powerpoint/2010/main" xmlns="" val="283000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a:t>
            </a:r>
            <a:r>
              <a:rPr lang="en-US" altLang="zh-TW" dirty="0" smtClean="0"/>
              <a:t>7</a:t>
            </a:r>
            <a:r>
              <a:rPr lang="zh-TW" altLang="en-US" dirty="0" smtClean="0"/>
              <a:t>）</a:t>
            </a:r>
            <a:endParaRPr lang="zh-TW" altLang="en-US" dirty="0"/>
          </a:p>
        </p:txBody>
      </p:sp>
      <p:sp>
        <p:nvSpPr>
          <p:cNvPr id="3" name="內容版面配置區 2"/>
          <p:cNvSpPr>
            <a:spLocks noGrp="1"/>
          </p:cNvSpPr>
          <p:nvPr>
            <p:ph sz="quarter" idx="1"/>
          </p:nvPr>
        </p:nvSpPr>
        <p:spPr/>
        <p:txBody>
          <a:bodyPr/>
          <a:lstStyle/>
          <a:p>
            <a:r>
              <a:rPr lang="zh-TW" altLang="zh-TW" sz="2800" dirty="0" smtClean="0"/>
              <a:t>選取</a:t>
            </a:r>
            <a:r>
              <a:rPr lang="zh-TW" altLang="en-US" sz="2800" dirty="0" smtClean="0"/>
              <a:t>「</a:t>
            </a:r>
            <a:r>
              <a:rPr lang="zh-TW" altLang="zh-TW" sz="2800" dirty="0" smtClean="0"/>
              <a:t>列和行</a:t>
            </a:r>
            <a:r>
              <a:rPr lang="zh-TW" altLang="en-US" sz="2800" dirty="0" smtClean="0"/>
              <a:t>」</a:t>
            </a:r>
            <a:r>
              <a:rPr lang="zh-TW" altLang="zh-TW" sz="2800" dirty="0" smtClean="0"/>
              <a:t>後</a:t>
            </a:r>
            <a:r>
              <a:rPr lang="zh-TW" altLang="zh-TW" sz="2800" dirty="0"/>
              <a:t>即可開始設定表格屬性，依照圖示的標號順序個別輸入數值，在輸入完畢之後按下確認</a:t>
            </a:r>
            <a:r>
              <a:rPr lang="zh-TW" altLang="zh-TW" sz="2800" dirty="0" smtClean="0"/>
              <a:t>即可</a:t>
            </a:r>
            <a:r>
              <a:rPr lang="zh-TW" altLang="en-US" sz="2800" dirty="0" smtClean="0"/>
              <a:t>。</a:t>
            </a:r>
            <a:endParaRPr lang="zh-TW" altLang="zh-TW" sz="2800" dirty="0"/>
          </a:p>
          <a:p>
            <a:r>
              <a:rPr lang="zh-TW" altLang="zh-TW" sz="2800" dirty="0"/>
              <a:t>此範例屬性</a:t>
            </a:r>
            <a:r>
              <a:rPr lang="zh-TW" altLang="zh-TW" sz="2800" dirty="0" smtClean="0"/>
              <a:t>設定</a:t>
            </a:r>
            <a:r>
              <a:rPr lang="zh-TW" altLang="en-US" sz="2800" dirty="0" smtClean="0"/>
              <a:t>分別</a:t>
            </a:r>
            <a:r>
              <a:rPr lang="zh-TW" altLang="zh-TW" sz="2800" dirty="0" smtClean="0"/>
              <a:t>為：橫</a:t>
            </a:r>
            <a:r>
              <a:rPr lang="zh-TW" altLang="zh-TW" sz="2800" dirty="0"/>
              <a:t>欄</a:t>
            </a:r>
            <a:r>
              <a:rPr lang="en-US" altLang="zh-TW" sz="2800" dirty="0"/>
              <a:t>- </a:t>
            </a:r>
            <a:r>
              <a:rPr lang="zh-TW" altLang="zh-TW" sz="2800" dirty="0" smtClean="0"/>
              <a:t>數量</a:t>
            </a:r>
            <a:r>
              <a:rPr lang="zh-TW" altLang="en-US" sz="2800" dirty="0" smtClean="0"/>
              <a:t>（</a:t>
            </a:r>
            <a:r>
              <a:rPr lang="en-US" altLang="zh-TW" sz="2800" dirty="0" smtClean="0"/>
              <a:t>4</a:t>
            </a:r>
            <a:r>
              <a:rPr lang="zh-TW" altLang="en-US" sz="2800" dirty="0" smtClean="0"/>
              <a:t>）</a:t>
            </a:r>
            <a:r>
              <a:rPr lang="zh-TW" altLang="zh-TW" sz="2800" dirty="0" smtClean="0"/>
              <a:t>、</a:t>
            </a:r>
            <a:r>
              <a:rPr lang="zh-TW" altLang="zh-TW" sz="2800" dirty="0"/>
              <a:t>直欄</a:t>
            </a:r>
            <a:r>
              <a:rPr lang="en-US" altLang="zh-TW" sz="2800" dirty="0"/>
              <a:t>- </a:t>
            </a:r>
            <a:r>
              <a:rPr lang="zh-TW" altLang="zh-TW" sz="2800" dirty="0" smtClean="0"/>
              <a:t>數量</a:t>
            </a:r>
            <a:r>
              <a:rPr lang="zh-TW" altLang="en-US" sz="2800" dirty="0" smtClean="0"/>
              <a:t>（</a:t>
            </a:r>
            <a:r>
              <a:rPr lang="en-US" altLang="zh-TW" sz="2800" dirty="0" smtClean="0"/>
              <a:t>4</a:t>
            </a:r>
            <a:r>
              <a:rPr lang="zh-TW" altLang="en-US" sz="2800" dirty="0" smtClean="0"/>
              <a:t>）</a:t>
            </a:r>
            <a:r>
              <a:rPr lang="zh-TW" altLang="zh-TW" sz="2800" dirty="0" smtClean="0"/>
              <a:t>、</a:t>
            </a:r>
            <a:r>
              <a:rPr lang="zh-TW" altLang="zh-TW" sz="2800" dirty="0"/>
              <a:t>橫欄</a:t>
            </a:r>
            <a:r>
              <a:rPr lang="en-US" altLang="zh-TW" sz="2800" dirty="0"/>
              <a:t>- </a:t>
            </a:r>
            <a:r>
              <a:rPr lang="zh-TW" altLang="zh-TW" sz="2800" dirty="0" smtClean="0"/>
              <a:t>間距</a:t>
            </a:r>
            <a:r>
              <a:rPr lang="zh-TW" altLang="en-US" sz="2800" dirty="0" smtClean="0"/>
              <a:t>（０</a:t>
            </a:r>
            <a:r>
              <a:rPr lang="en-US" altLang="zh-TW" sz="2800" dirty="0" smtClean="0"/>
              <a:t>mm</a:t>
            </a:r>
            <a:r>
              <a:rPr lang="zh-TW" altLang="en-US" sz="2800" dirty="0" smtClean="0"/>
              <a:t>）</a:t>
            </a:r>
            <a:r>
              <a:rPr lang="zh-TW" altLang="zh-TW" sz="2800" dirty="0" smtClean="0"/>
              <a:t>、</a:t>
            </a:r>
            <a:r>
              <a:rPr lang="zh-TW" altLang="zh-TW" sz="2800" dirty="0"/>
              <a:t>直欄</a:t>
            </a:r>
            <a:r>
              <a:rPr lang="en-US" altLang="zh-TW" sz="2800" dirty="0"/>
              <a:t>- </a:t>
            </a:r>
            <a:r>
              <a:rPr lang="zh-TW" altLang="zh-TW" sz="2800" dirty="0" smtClean="0"/>
              <a:t>間距</a:t>
            </a:r>
            <a:r>
              <a:rPr lang="zh-TW" altLang="en-US" sz="2800" dirty="0" smtClean="0"/>
              <a:t>（０</a:t>
            </a:r>
            <a:r>
              <a:rPr lang="en-US" altLang="zh-TW" sz="2800" dirty="0" smtClean="0"/>
              <a:t>mm</a:t>
            </a:r>
            <a:r>
              <a:rPr lang="zh-TW" altLang="en-US" sz="2800" dirty="0" smtClean="0"/>
              <a:t>）。</a:t>
            </a:r>
            <a:endParaRPr lang="zh-TW" altLang="zh-TW" sz="2800" dirty="0"/>
          </a:p>
          <a:p>
            <a:endParaRPr lang="zh-TW" altLang="en-US" dirty="0"/>
          </a:p>
        </p:txBody>
      </p:sp>
      <p:pic>
        <p:nvPicPr>
          <p:cNvPr id="4" name="圖片 3" descr="C:\Documents and Settings\Administrator\桌面\AR教學檔案\製作mark\2011-08-27_19152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4005064"/>
            <a:ext cx="4610100" cy="2238375"/>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15</a:t>
            </a:fld>
            <a:endParaRPr lang="zh-TW" altLang="en-US"/>
          </a:p>
        </p:txBody>
      </p:sp>
    </p:spTree>
    <p:extLst>
      <p:ext uri="{BB962C8B-B14F-4D97-AF65-F5344CB8AC3E}">
        <p14:creationId xmlns:p14="http://schemas.microsoft.com/office/powerpoint/2010/main" xmlns="" val="283000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a:t>
            </a:r>
            <a:r>
              <a:rPr lang="en-US" altLang="zh-TW" dirty="0" smtClean="0"/>
              <a:t>8</a:t>
            </a:r>
            <a:r>
              <a:rPr lang="zh-TW" altLang="en-US" dirty="0" smtClean="0"/>
              <a:t>）</a:t>
            </a:r>
            <a:endParaRPr lang="zh-TW" altLang="en-US" dirty="0"/>
          </a:p>
        </p:txBody>
      </p:sp>
      <p:sp>
        <p:nvSpPr>
          <p:cNvPr id="3" name="內容版面配置區 2"/>
          <p:cNvSpPr>
            <a:spLocks noGrp="1"/>
          </p:cNvSpPr>
          <p:nvPr>
            <p:ph sz="quarter" idx="1"/>
          </p:nvPr>
        </p:nvSpPr>
        <p:spPr/>
        <p:txBody>
          <a:bodyPr/>
          <a:lstStyle/>
          <a:p>
            <a:r>
              <a:rPr lang="zh-TW" altLang="zh-TW" dirty="0"/>
              <a:t>在設定</a:t>
            </a:r>
            <a:r>
              <a:rPr lang="zh-TW" altLang="zh-TW" dirty="0" smtClean="0"/>
              <a:t>好</a:t>
            </a:r>
            <a:r>
              <a:rPr lang="zh-TW" altLang="en-US" sz="2400" dirty="0" smtClean="0"/>
              <a:t>「</a:t>
            </a:r>
            <a:r>
              <a:rPr lang="zh-TW" altLang="zh-TW" dirty="0" smtClean="0"/>
              <a:t>列</a:t>
            </a:r>
            <a:r>
              <a:rPr lang="zh-TW" altLang="zh-TW" dirty="0"/>
              <a:t>和</a:t>
            </a:r>
            <a:r>
              <a:rPr lang="zh-TW" altLang="zh-TW" dirty="0" smtClean="0"/>
              <a:t>行</a:t>
            </a:r>
            <a:r>
              <a:rPr lang="zh-TW" altLang="en-US" sz="2400" dirty="0" smtClean="0"/>
              <a:t>」</a:t>
            </a:r>
            <a:r>
              <a:rPr lang="zh-TW" altLang="zh-TW" dirty="0" smtClean="0"/>
              <a:t>的</a:t>
            </a:r>
            <a:r>
              <a:rPr lang="zh-TW" altLang="zh-TW" dirty="0"/>
              <a:t>屬性後，即可</a:t>
            </a:r>
            <a:r>
              <a:rPr lang="zh-TW" altLang="zh-TW" dirty="0" smtClean="0"/>
              <a:t>完成</a:t>
            </a:r>
            <a:r>
              <a:rPr lang="zh-TW" altLang="en-US" dirty="0" smtClean="0"/>
              <a:t>一個內含１６</a:t>
            </a:r>
            <a:r>
              <a:rPr lang="zh-TW" altLang="zh-TW" dirty="0" smtClean="0"/>
              <a:t>個</a:t>
            </a:r>
            <a:r>
              <a:rPr lang="zh-TW" altLang="zh-TW" dirty="0"/>
              <a:t>長、寬各</a:t>
            </a:r>
            <a:r>
              <a:rPr lang="zh-TW" altLang="zh-TW" dirty="0" smtClean="0"/>
              <a:t>為</a:t>
            </a:r>
            <a:r>
              <a:rPr lang="zh-TW" altLang="en-US" dirty="0" smtClean="0"/>
              <a:t>２</a:t>
            </a:r>
            <a:r>
              <a:rPr lang="en-US" altLang="zh-TW" dirty="0" smtClean="0"/>
              <a:t>cm</a:t>
            </a:r>
            <a:r>
              <a:rPr lang="zh-TW" altLang="zh-TW"/>
              <a:t>的</a:t>
            </a:r>
            <a:r>
              <a:rPr lang="zh-TW" altLang="zh-TW" smtClean="0"/>
              <a:t>表格</a:t>
            </a:r>
            <a:r>
              <a:rPr lang="zh-TW" altLang="en-US" smtClean="0"/>
              <a:t>狀圖形。</a:t>
            </a:r>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16</a:t>
            </a:fld>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2915816" y="2852936"/>
            <a:ext cx="3459163" cy="3344863"/>
          </a:xfrm>
          <a:prstGeom prst="rect">
            <a:avLst/>
          </a:prstGeom>
          <a:noFill/>
          <a:ln w="9525">
            <a:noFill/>
            <a:miter lim="800000"/>
            <a:headEnd/>
            <a:tailEnd/>
          </a:ln>
        </p:spPr>
      </p:pic>
    </p:spTree>
    <p:extLst>
      <p:ext uri="{BB962C8B-B14F-4D97-AF65-F5344CB8AC3E}">
        <p14:creationId xmlns:p14="http://schemas.microsoft.com/office/powerpoint/2010/main" xmlns="" val="283000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a:t>
            </a:r>
            <a:r>
              <a:rPr lang="en-US" altLang="zh-TW" dirty="0" smtClean="0"/>
              <a:t>9</a:t>
            </a:r>
            <a:r>
              <a:rPr lang="zh-TW" altLang="en-US" dirty="0" smtClean="0"/>
              <a:t>）</a:t>
            </a:r>
            <a:endParaRPr lang="zh-TW" altLang="en-US" dirty="0"/>
          </a:p>
        </p:txBody>
      </p:sp>
      <p:sp>
        <p:nvSpPr>
          <p:cNvPr id="3" name="內容版面配置區 2"/>
          <p:cNvSpPr>
            <a:spLocks noGrp="1"/>
          </p:cNvSpPr>
          <p:nvPr>
            <p:ph sz="quarter" idx="1"/>
          </p:nvPr>
        </p:nvSpPr>
        <p:spPr>
          <a:xfrm>
            <a:off x="301752" y="1527048"/>
            <a:ext cx="4486272" cy="3486128"/>
          </a:xfrm>
        </p:spPr>
        <p:txBody>
          <a:bodyPr>
            <a:normAutofit/>
          </a:bodyPr>
          <a:lstStyle/>
          <a:p>
            <a:r>
              <a:rPr lang="zh-TW" altLang="en-US" sz="2400" dirty="0" smtClean="0"/>
              <a:t>３</a:t>
            </a:r>
            <a:r>
              <a:rPr lang="en-US" altLang="zh-TW" sz="2400" dirty="0" smtClean="0"/>
              <a:t>. </a:t>
            </a:r>
            <a:r>
              <a:rPr lang="zh-TW" altLang="en-US" sz="2400" dirty="0" smtClean="0"/>
              <a:t>圖卡</a:t>
            </a:r>
            <a:r>
              <a:rPr lang="zh-TW" altLang="zh-TW" sz="2400" dirty="0" smtClean="0"/>
              <a:t>的邊框製作</a:t>
            </a:r>
            <a:endParaRPr lang="zh-TW" altLang="en-US" sz="2400" dirty="0" smtClean="0"/>
          </a:p>
          <a:p>
            <a:r>
              <a:rPr lang="zh-TW" altLang="zh-TW" sz="2400" dirty="0" smtClean="0"/>
              <a:t>在</a:t>
            </a:r>
            <a:r>
              <a:rPr lang="zh-TW" altLang="zh-TW" sz="2400" dirty="0"/>
              <a:t>完成表格的繪製後，再來</a:t>
            </a:r>
            <a:r>
              <a:rPr lang="zh-TW" altLang="zh-TW" sz="2400" dirty="0" smtClean="0"/>
              <a:t>就是</a:t>
            </a:r>
            <a:r>
              <a:rPr lang="zh-TW" altLang="en-US" sz="2400" dirty="0" smtClean="0"/>
              <a:t>針對圖卡最外圍</a:t>
            </a:r>
            <a:r>
              <a:rPr lang="zh-TW" altLang="zh-TW" sz="2400" dirty="0" smtClean="0"/>
              <a:t>的</a:t>
            </a:r>
            <a:r>
              <a:rPr lang="zh-TW" altLang="en-US" sz="2400" dirty="0" smtClean="0"/>
              <a:t>１０</a:t>
            </a:r>
            <a:r>
              <a:rPr lang="zh-TW" altLang="zh-TW" sz="2400" dirty="0" smtClean="0"/>
              <a:t>個格子</a:t>
            </a:r>
            <a:r>
              <a:rPr lang="zh-TW" altLang="en-US" sz="2400" dirty="0" smtClean="0"/>
              <a:t>，</a:t>
            </a:r>
            <a:r>
              <a:rPr lang="zh-TW" altLang="zh-TW" sz="2400" dirty="0" smtClean="0"/>
              <a:t>全</a:t>
            </a:r>
            <a:r>
              <a:rPr lang="zh-TW" altLang="zh-TW" sz="2400" dirty="0"/>
              <a:t>填滿為</a:t>
            </a:r>
            <a:r>
              <a:rPr lang="zh-TW" altLang="zh-TW" sz="2400" dirty="0" smtClean="0"/>
              <a:t>黑色</a:t>
            </a:r>
            <a:r>
              <a:rPr lang="zh-TW" altLang="en-US" sz="2400" dirty="0" smtClean="0"/>
              <a:t>，做為邊框</a:t>
            </a:r>
            <a:r>
              <a:rPr lang="zh-TW" altLang="zh-TW" sz="2400" dirty="0" smtClean="0"/>
              <a:t>。</a:t>
            </a:r>
            <a:endParaRPr lang="en-US" altLang="zh-TW" sz="2400" dirty="0" smtClean="0"/>
          </a:p>
          <a:p>
            <a:r>
              <a:rPr lang="zh-TW" altLang="zh-TW" sz="2400" dirty="0" smtClean="0"/>
              <a:t>首先</a:t>
            </a:r>
            <a:r>
              <a:rPr lang="zh-TW" altLang="zh-TW" sz="2400" dirty="0"/>
              <a:t>在左邊工具列裡</a:t>
            </a:r>
            <a:r>
              <a:rPr lang="zh-TW" altLang="zh-TW" sz="2400" dirty="0" smtClean="0"/>
              <a:t>找到</a:t>
            </a:r>
            <a:r>
              <a:rPr lang="zh-TW" altLang="en-US" sz="2400" dirty="0" smtClean="0"/>
              <a:t>「</a:t>
            </a:r>
            <a:r>
              <a:rPr lang="zh-TW" altLang="zh-TW" sz="2400" dirty="0" smtClean="0"/>
              <a:t>填色</a:t>
            </a:r>
            <a:r>
              <a:rPr lang="zh-TW" altLang="en-US" sz="2400" dirty="0" smtClean="0"/>
              <a:t>」</a:t>
            </a:r>
            <a:r>
              <a:rPr lang="zh-TW" altLang="zh-TW" sz="2400" dirty="0" smtClean="0"/>
              <a:t>，</a:t>
            </a:r>
            <a:r>
              <a:rPr lang="zh-TW" altLang="zh-TW" sz="2400" dirty="0"/>
              <a:t>此時在</a:t>
            </a:r>
            <a:r>
              <a:rPr lang="zh-TW" altLang="zh-TW" sz="2400" dirty="0" smtClean="0"/>
              <a:t>框框</a:t>
            </a:r>
            <a:r>
              <a:rPr lang="zh-TW" altLang="en-US" sz="2400" dirty="0" smtClean="0"/>
              <a:t>「２</a:t>
            </a:r>
            <a:r>
              <a:rPr lang="en-US" altLang="zh-TW" sz="2400" dirty="0" smtClean="0"/>
              <a:t>.</a:t>
            </a:r>
            <a:r>
              <a:rPr lang="zh-TW" altLang="en-US" sz="2400" dirty="0" smtClean="0"/>
              <a:t>」</a:t>
            </a:r>
            <a:r>
              <a:rPr lang="zh-TW" altLang="zh-TW" sz="2400" dirty="0" smtClean="0"/>
              <a:t>的</a:t>
            </a:r>
            <a:r>
              <a:rPr lang="zh-TW" altLang="zh-TW" sz="2400" dirty="0"/>
              <a:t>位子就會</a:t>
            </a:r>
            <a:r>
              <a:rPr lang="zh-TW" altLang="zh-TW" sz="2400" dirty="0" smtClean="0"/>
              <a:t>出現</a:t>
            </a:r>
            <a:r>
              <a:rPr lang="zh-TW" altLang="en-US" sz="2400" dirty="0" smtClean="0"/>
              <a:t>可</a:t>
            </a:r>
            <a:r>
              <a:rPr lang="zh-TW" altLang="zh-TW" sz="2400" dirty="0" smtClean="0"/>
              <a:t>用來將格子</a:t>
            </a:r>
            <a:r>
              <a:rPr lang="zh-TW" altLang="zh-TW" sz="2400" dirty="0"/>
              <a:t>填滿顏色的調色盤</a:t>
            </a:r>
            <a:r>
              <a:rPr lang="zh-TW" altLang="zh-TW" sz="2400" dirty="0" smtClean="0"/>
              <a:t>了</a:t>
            </a:r>
            <a:r>
              <a:rPr lang="zh-TW" altLang="en-US" sz="2400" dirty="0" smtClean="0"/>
              <a:t>。</a:t>
            </a:r>
            <a:endParaRPr lang="zh-TW" altLang="en-US" sz="2400" dirty="0"/>
          </a:p>
        </p:txBody>
      </p:sp>
      <p:pic>
        <p:nvPicPr>
          <p:cNvPr id="4" name="圖片 3" descr="C:\Documents and Settings\Administrator\桌面\AR教學檔案\製作mark\2011-08-27_191657.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84787" y="1472158"/>
            <a:ext cx="4259213" cy="3036962"/>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17</a:t>
            </a:fld>
            <a:endParaRPr lang="zh-TW" altLang="en-US"/>
          </a:p>
        </p:txBody>
      </p:sp>
      <p:grpSp>
        <p:nvGrpSpPr>
          <p:cNvPr id="6" name="群組 5"/>
          <p:cNvGrpSpPr/>
          <p:nvPr/>
        </p:nvGrpSpPr>
        <p:grpSpPr>
          <a:xfrm>
            <a:off x="611560" y="4941169"/>
            <a:ext cx="7632848" cy="1866415"/>
            <a:chOff x="251520" y="3961039"/>
            <a:chExt cx="6192688" cy="2437473"/>
          </a:xfrm>
        </p:grpSpPr>
        <p:sp>
          <p:nvSpPr>
            <p:cNvPr id="7" name="矩形 6"/>
            <p:cNvSpPr/>
            <p:nvPr/>
          </p:nvSpPr>
          <p:spPr>
            <a:xfrm>
              <a:off x="251520" y="3961039"/>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１</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新增檔案並設定文件屬性。</a:t>
              </a:r>
              <a:endParaRPr lang="zh-TW" altLang="en-US" dirty="0">
                <a:solidFill>
                  <a:schemeClr val="tx2">
                    <a:lumMod val="60000"/>
                    <a:lumOff val="40000"/>
                  </a:schemeClr>
                </a:solidFill>
              </a:endParaRPr>
            </a:p>
          </p:txBody>
        </p:sp>
        <p:sp>
          <p:nvSpPr>
            <p:cNvPr id="8" name="矩形 7"/>
            <p:cNvSpPr/>
            <p:nvPr/>
          </p:nvSpPr>
          <p:spPr>
            <a:xfrm>
              <a:off x="2482113" y="3961039"/>
              <a:ext cx="1729847"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２</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新增</a:t>
              </a:r>
              <a:r>
                <a:rPr lang="en-US" altLang="zh-TW" dirty="0" smtClean="0">
                  <a:solidFill>
                    <a:schemeClr val="tx2">
                      <a:lumMod val="60000"/>
                      <a:lumOff val="40000"/>
                    </a:schemeClr>
                  </a:solidFill>
                </a:rPr>
                <a:t> </a:t>
              </a:r>
              <a:r>
                <a:rPr lang="zh-TW" altLang="en-US" dirty="0" smtClean="0">
                  <a:solidFill>
                    <a:schemeClr val="tx2">
                      <a:lumMod val="60000"/>
                      <a:lumOff val="40000"/>
                    </a:schemeClr>
                  </a:solidFill>
                </a:rPr>
                <a:t>圖卡</a:t>
              </a:r>
              <a:r>
                <a:rPr lang="zh-TW" altLang="zh-TW" dirty="0" smtClean="0">
                  <a:solidFill>
                    <a:schemeClr val="tx2">
                      <a:lumMod val="60000"/>
                      <a:lumOff val="40000"/>
                    </a:schemeClr>
                  </a:solidFill>
                </a:rPr>
                <a:t>的外框架</a:t>
              </a:r>
              <a:r>
                <a:rPr lang="zh-TW" altLang="en-US" dirty="0" smtClean="0">
                  <a:solidFill>
                    <a:schemeClr val="tx2">
                      <a:lumMod val="60000"/>
                      <a:lumOff val="40000"/>
                    </a:schemeClr>
                  </a:solidFill>
                </a:rPr>
                <a:t>並設定屬性產生表格。</a:t>
              </a:r>
              <a:endParaRPr lang="zh-TW" altLang="en-US" dirty="0">
                <a:solidFill>
                  <a:schemeClr val="tx2">
                    <a:lumMod val="60000"/>
                    <a:lumOff val="40000"/>
                  </a:schemeClr>
                </a:solidFill>
              </a:endParaRPr>
            </a:p>
          </p:txBody>
        </p:sp>
        <p:sp>
          <p:nvSpPr>
            <p:cNvPr id="9" name="矩形 8"/>
            <p:cNvSpPr/>
            <p:nvPr/>
          </p:nvSpPr>
          <p:spPr>
            <a:xfrm>
              <a:off x="4788024" y="3961039"/>
              <a:ext cx="1656184" cy="1069321"/>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 </a:t>
              </a:r>
              <a:r>
                <a:rPr lang="zh-TW" altLang="en-US" dirty="0" smtClean="0">
                  <a:solidFill>
                    <a:schemeClr val="tx1"/>
                  </a:solidFill>
                </a:rPr>
                <a:t>圖卡</a:t>
              </a:r>
              <a:r>
                <a:rPr lang="zh-TW" altLang="zh-TW" dirty="0" smtClean="0">
                  <a:solidFill>
                    <a:schemeClr val="tx1"/>
                  </a:solidFill>
                </a:rPr>
                <a:t>的邊框製作</a:t>
              </a:r>
              <a:endParaRPr lang="zh-TW" altLang="en-US" dirty="0">
                <a:solidFill>
                  <a:schemeClr val="tx1"/>
                </a:solidFill>
              </a:endParaRPr>
            </a:p>
          </p:txBody>
        </p:sp>
        <p:sp>
          <p:nvSpPr>
            <p:cNvPr id="11" name="矩形 10"/>
            <p:cNvSpPr/>
            <p:nvPr/>
          </p:nvSpPr>
          <p:spPr>
            <a:xfrm>
              <a:off x="971600" y="5390400"/>
              <a:ext cx="1800200" cy="100811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４</a:t>
              </a:r>
              <a:r>
                <a:rPr lang="en-US" altLang="zh-TW" dirty="0" smtClean="0">
                  <a:solidFill>
                    <a:schemeClr val="tx2">
                      <a:lumMod val="60000"/>
                      <a:lumOff val="40000"/>
                    </a:schemeClr>
                  </a:solidFill>
                </a:rPr>
                <a:t>.</a:t>
              </a:r>
              <a:r>
                <a:rPr lang="zh-TW" altLang="zh-TW" dirty="0" smtClean="0">
                  <a:solidFill>
                    <a:schemeClr val="tx2">
                      <a:lumMod val="60000"/>
                      <a:lumOff val="40000"/>
                    </a:schemeClr>
                  </a:solidFill>
                </a:rPr>
                <a:t>設計</a:t>
              </a:r>
              <a:r>
                <a:rPr lang="zh-TW" altLang="en-US" dirty="0" smtClean="0">
                  <a:solidFill>
                    <a:schemeClr val="tx2">
                      <a:lumMod val="60000"/>
                      <a:lumOff val="40000"/>
                    </a:schemeClr>
                  </a:solidFill>
                </a:rPr>
                <a:t>圖卡</a:t>
              </a:r>
              <a:r>
                <a:rPr lang="zh-TW" altLang="zh-TW" dirty="0" smtClean="0">
                  <a:solidFill>
                    <a:schemeClr val="tx2">
                      <a:lumMod val="60000"/>
                      <a:lumOff val="40000"/>
                    </a:schemeClr>
                  </a:solidFill>
                </a:rPr>
                <a:t>的辨識圖形</a:t>
              </a:r>
              <a:endParaRPr lang="zh-TW" altLang="en-US" dirty="0">
                <a:solidFill>
                  <a:schemeClr val="tx2">
                    <a:lumMod val="60000"/>
                    <a:lumOff val="40000"/>
                  </a:schemeClr>
                </a:solidFill>
              </a:endParaRPr>
            </a:p>
          </p:txBody>
        </p:sp>
        <p:cxnSp>
          <p:nvCxnSpPr>
            <p:cNvPr id="12" name="直線單箭頭接點 11"/>
            <p:cNvCxnSpPr>
              <a:stCxn id="7" idx="3"/>
              <a:endCxn id="8" idx="1"/>
            </p:cNvCxnSpPr>
            <p:nvPr/>
          </p:nvCxnSpPr>
          <p:spPr>
            <a:xfrm>
              <a:off x="1907704" y="4495700"/>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3" name="直線單箭頭接點 12"/>
            <p:cNvCxnSpPr>
              <a:stCxn id="8" idx="3"/>
              <a:endCxn id="9" idx="1"/>
            </p:cNvCxnSpPr>
            <p:nvPr/>
          </p:nvCxnSpPr>
          <p:spPr>
            <a:xfrm>
              <a:off x="4211961" y="4495700"/>
              <a:ext cx="576063"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4" name="圖案 13"/>
            <p:cNvCxnSpPr>
              <a:stCxn id="9" idx="3"/>
              <a:endCxn id="11" idx="1"/>
            </p:cNvCxnSpPr>
            <p:nvPr/>
          </p:nvCxnSpPr>
          <p:spPr>
            <a:xfrm flipH="1">
              <a:off x="971600" y="4495700"/>
              <a:ext cx="5472608" cy="1398756"/>
            </a:xfrm>
            <a:prstGeom prst="bentConnector5">
              <a:avLst>
                <a:gd name="adj1" fmla="val -3124"/>
                <a:gd name="adj2" fmla="val 51094"/>
                <a:gd name="adj3" fmla="val 103124"/>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83000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繪製自己的圖卡（１０）</a:t>
            </a:r>
            <a:endParaRPr lang="zh-TW" altLang="en-US" dirty="0"/>
          </a:p>
        </p:txBody>
      </p:sp>
      <p:sp>
        <p:nvSpPr>
          <p:cNvPr id="3" name="內容版面配置區 2"/>
          <p:cNvSpPr>
            <a:spLocks noGrp="1"/>
          </p:cNvSpPr>
          <p:nvPr>
            <p:ph sz="quarter" idx="1"/>
          </p:nvPr>
        </p:nvSpPr>
        <p:spPr/>
        <p:txBody>
          <a:bodyPr/>
          <a:lstStyle/>
          <a:p>
            <a:r>
              <a:rPr lang="zh-TW" altLang="zh-TW" dirty="0"/>
              <a:t>在圖中圈圈的位子點擊一下左鍵，即可選取該</a:t>
            </a:r>
            <a:r>
              <a:rPr lang="zh-TW" altLang="zh-TW" dirty="0" smtClean="0"/>
              <a:t>格子</a:t>
            </a:r>
            <a:r>
              <a:rPr lang="zh-TW" altLang="en-US" dirty="0" smtClean="0"/>
              <a:t>。</a:t>
            </a:r>
            <a:endParaRPr lang="zh-TW" altLang="en-US" dirty="0"/>
          </a:p>
        </p:txBody>
      </p:sp>
      <p:pic>
        <p:nvPicPr>
          <p:cNvPr id="4" name="圖片 3" descr="C:\Documents and Settings\Administrator\桌面\AR教學檔案\製作mark\2011-08-27_19171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63097" y="2348880"/>
            <a:ext cx="5267325" cy="382905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18</a:t>
            </a:fld>
            <a:endParaRPr lang="zh-TW" altLang="en-US"/>
          </a:p>
        </p:txBody>
      </p:sp>
    </p:spTree>
    <p:extLst>
      <p:ext uri="{BB962C8B-B14F-4D97-AF65-F5344CB8AC3E}">
        <p14:creationId xmlns:p14="http://schemas.microsoft.com/office/powerpoint/2010/main" xmlns="" val="283000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繪製自己的圖卡（１１）</a:t>
            </a:r>
            <a:endParaRPr lang="zh-TW" altLang="en-US" dirty="0"/>
          </a:p>
        </p:txBody>
      </p:sp>
      <p:sp>
        <p:nvSpPr>
          <p:cNvPr id="3" name="內容版面配置區 2"/>
          <p:cNvSpPr>
            <a:spLocks noGrp="1"/>
          </p:cNvSpPr>
          <p:nvPr>
            <p:ph sz="quarter" idx="1"/>
          </p:nvPr>
        </p:nvSpPr>
        <p:spPr>
          <a:xfrm>
            <a:off x="301752" y="1527048"/>
            <a:ext cx="8503920" cy="1757936"/>
          </a:xfrm>
        </p:spPr>
        <p:txBody>
          <a:bodyPr>
            <a:normAutofit lnSpcReduction="10000"/>
          </a:bodyPr>
          <a:lstStyle/>
          <a:p>
            <a:r>
              <a:rPr lang="zh-TW" altLang="zh-TW" dirty="0"/>
              <a:t>選取格子後，就可以利用調色盤上的橡皮試管來進行填色的</a:t>
            </a:r>
            <a:r>
              <a:rPr lang="zh-TW" altLang="zh-TW" dirty="0" smtClean="0"/>
              <a:t>動作</a:t>
            </a:r>
            <a:r>
              <a:rPr lang="zh-TW" altLang="en-US" dirty="0" smtClean="0"/>
              <a:t>。如下面左方圖片所示。</a:t>
            </a:r>
            <a:endParaRPr lang="en-US" altLang="zh-TW" dirty="0" smtClean="0"/>
          </a:p>
          <a:p>
            <a:r>
              <a:rPr lang="zh-TW" altLang="zh-TW" dirty="0" smtClean="0"/>
              <a:t>依序將</a:t>
            </a:r>
            <a:r>
              <a:rPr lang="zh-TW" altLang="en-US" dirty="0" smtClean="0"/>
              <a:t>圖卡</a:t>
            </a:r>
            <a:r>
              <a:rPr lang="zh-TW" altLang="zh-TW" dirty="0" smtClean="0"/>
              <a:t>的外框皆填滿黑色後，就將中間的十字邊線給取消掉</a:t>
            </a:r>
            <a:r>
              <a:rPr lang="zh-TW" altLang="en-US" dirty="0" smtClean="0"/>
              <a:t>。如下面右方圖片所示。</a:t>
            </a:r>
            <a:endParaRPr lang="zh-TW" altLang="zh-TW" dirty="0" smtClean="0"/>
          </a:p>
          <a:p>
            <a:endParaRPr lang="zh-TW" altLang="en-US" dirty="0"/>
          </a:p>
        </p:txBody>
      </p:sp>
      <p:pic>
        <p:nvPicPr>
          <p:cNvPr id="4" name="圖片 3" descr="C:\Documents and Settings\Administrator\桌面\AR教學檔案\製作mark\2011-08-27_19172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3429000"/>
            <a:ext cx="4392488" cy="3265686"/>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19</a:t>
            </a:fld>
            <a:endParaRPr lang="zh-TW" altLang="en-US"/>
          </a:p>
        </p:txBody>
      </p:sp>
      <p:pic>
        <p:nvPicPr>
          <p:cNvPr id="6" name="圖片 5"/>
          <p:cNvPicPr/>
          <p:nvPr/>
        </p:nvPicPr>
        <p:blipFill>
          <a:blip r:embed="rId3" cstate="print"/>
          <a:stretch>
            <a:fillRect/>
          </a:stretch>
        </p:blipFill>
        <p:spPr>
          <a:xfrm>
            <a:off x="5580112" y="3429000"/>
            <a:ext cx="2736304" cy="2736304"/>
          </a:xfrm>
          <a:prstGeom prst="rect">
            <a:avLst/>
          </a:prstGeom>
        </p:spPr>
      </p:pic>
    </p:spTree>
    <p:extLst>
      <p:ext uri="{BB962C8B-B14F-4D97-AF65-F5344CB8AC3E}">
        <p14:creationId xmlns:p14="http://schemas.microsoft.com/office/powerpoint/2010/main" xmlns="" val="282140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４</a:t>
            </a:r>
            <a:r>
              <a:rPr lang="en-US" altLang="zh-TW" dirty="0" smtClean="0"/>
              <a:t>-</a:t>
            </a:r>
            <a:r>
              <a:rPr lang="zh-TW" altLang="en-US" dirty="0" smtClean="0"/>
              <a:t>１</a:t>
            </a:r>
            <a:r>
              <a:rPr lang="zh-TW" altLang="zh-TW" dirty="0" smtClean="0"/>
              <a:t>擴增實境之</a:t>
            </a:r>
            <a:r>
              <a:rPr lang="zh-TW" altLang="en-US" dirty="0" smtClean="0"/>
              <a:t>操作及</a:t>
            </a:r>
            <a:r>
              <a:rPr lang="zh-TW" altLang="zh-TW" dirty="0" smtClean="0"/>
              <a:t>應用</a:t>
            </a:r>
            <a:r>
              <a:rPr lang="en-US" altLang="zh-TW" dirty="0" smtClean="0"/>
              <a:t>Outline</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a:t>
            </a:fld>
            <a:endParaRPr lang="zh-TW" altLang="en-US"/>
          </a:p>
        </p:txBody>
      </p:sp>
      <p:sp>
        <p:nvSpPr>
          <p:cNvPr id="4" name="內容版面配置區 3"/>
          <p:cNvSpPr>
            <a:spLocks noGrp="1"/>
          </p:cNvSpPr>
          <p:nvPr>
            <p:ph sz="quarter" idx="1"/>
          </p:nvPr>
        </p:nvSpPr>
        <p:spPr/>
        <p:txBody>
          <a:bodyPr/>
          <a:lstStyle/>
          <a:p>
            <a:r>
              <a:rPr lang="zh-TW" altLang="en-US" sz="3200" b="1" dirty="0" smtClean="0">
                <a:solidFill>
                  <a:srgbClr val="0070C0"/>
                </a:solidFill>
              </a:rPr>
              <a:t>目的</a:t>
            </a:r>
            <a:endParaRPr lang="en-US" altLang="zh-TW" sz="3200" b="1" dirty="0" smtClean="0">
              <a:solidFill>
                <a:srgbClr val="0070C0"/>
              </a:solidFill>
            </a:endParaRPr>
          </a:p>
          <a:p>
            <a:r>
              <a:rPr lang="zh-TW" altLang="en-US" sz="3200" b="1" dirty="0" smtClean="0">
                <a:solidFill>
                  <a:srgbClr val="0070C0"/>
                </a:solidFill>
              </a:rPr>
              <a:t>原理</a:t>
            </a:r>
            <a:endParaRPr lang="en-US" altLang="zh-TW" sz="3200" b="1" dirty="0" smtClean="0">
              <a:solidFill>
                <a:srgbClr val="0070C0"/>
              </a:solidFill>
            </a:endParaRPr>
          </a:p>
          <a:p>
            <a:r>
              <a:rPr lang="zh-TW" altLang="en-US" sz="3200" b="1" dirty="0" smtClean="0">
                <a:solidFill>
                  <a:srgbClr val="0070C0"/>
                </a:solidFill>
              </a:rPr>
              <a:t>軟硬體設備</a:t>
            </a:r>
            <a:endParaRPr lang="en-US" altLang="zh-TW" sz="3200" b="1" dirty="0" smtClean="0">
              <a:solidFill>
                <a:srgbClr val="0070C0"/>
              </a:solidFill>
            </a:endParaRPr>
          </a:p>
          <a:p>
            <a:r>
              <a:rPr lang="zh-TW" altLang="en-US" sz="3200" b="1" dirty="0" smtClean="0">
                <a:solidFill>
                  <a:srgbClr val="0070C0"/>
                </a:solidFill>
              </a:rPr>
              <a:t>實驗步驟</a:t>
            </a:r>
            <a:endParaRPr lang="en-US" altLang="zh-TW" sz="3200" b="1" dirty="0" smtClean="0">
              <a:solidFill>
                <a:srgbClr val="0070C0"/>
              </a:solidFill>
            </a:endParaRPr>
          </a:p>
          <a:p>
            <a:r>
              <a:rPr lang="zh-TW" altLang="en-US" dirty="0" smtClean="0"/>
              <a:t>預期結果</a:t>
            </a:r>
            <a:endParaRPr lang="en-US" altLang="zh-TW" dirty="0" smtClean="0"/>
          </a:p>
          <a:p>
            <a:r>
              <a:rPr lang="zh-TW" altLang="en-US" dirty="0" smtClean="0"/>
              <a:t>問題與討論</a:t>
            </a:r>
            <a:endParaRPr lang="en-US" altLang="zh-TW" dirty="0" smtClean="0"/>
          </a:p>
          <a:p>
            <a:r>
              <a:rPr lang="zh-TW" altLang="en-US" dirty="0" smtClean="0"/>
              <a:t>參考資料</a:t>
            </a:r>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繪製自己的圖卡（１２）</a:t>
            </a:r>
            <a:endParaRPr lang="zh-TW" altLang="en-US" dirty="0"/>
          </a:p>
        </p:txBody>
      </p:sp>
      <p:sp>
        <p:nvSpPr>
          <p:cNvPr id="3" name="內容版面配置區 2"/>
          <p:cNvSpPr>
            <a:spLocks noGrp="1"/>
          </p:cNvSpPr>
          <p:nvPr>
            <p:ph sz="quarter" idx="1"/>
          </p:nvPr>
        </p:nvSpPr>
        <p:spPr/>
        <p:txBody>
          <a:bodyPr>
            <a:normAutofit/>
          </a:bodyPr>
          <a:lstStyle/>
          <a:p>
            <a:r>
              <a:rPr lang="zh-TW" altLang="zh-TW" sz="2400" dirty="0"/>
              <a:t>先在畫面</a:t>
            </a:r>
            <a:r>
              <a:rPr lang="zh-TW" altLang="zh-TW" sz="2400" dirty="0" smtClean="0"/>
              <a:t>中</a:t>
            </a:r>
            <a:r>
              <a:rPr lang="zh-TW" altLang="en-US" sz="2400" dirty="0" smtClean="0"/>
              <a:t>「１</a:t>
            </a:r>
            <a:r>
              <a:rPr lang="en-US" altLang="zh-TW" sz="2400" dirty="0" smtClean="0"/>
              <a:t>.</a:t>
            </a:r>
            <a:r>
              <a:rPr lang="zh-TW" altLang="en-US" sz="2400" dirty="0" smtClean="0"/>
              <a:t>」</a:t>
            </a:r>
            <a:r>
              <a:rPr lang="zh-TW" altLang="zh-TW" sz="2400" dirty="0" smtClean="0"/>
              <a:t>的</a:t>
            </a:r>
            <a:r>
              <a:rPr lang="zh-TW" altLang="zh-TW" sz="2400" dirty="0"/>
              <a:t>位子點選一下左鍵，以選定取消邊框的格子，然後在上方工具列中</a:t>
            </a:r>
            <a:r>
              <a:rPr lang="zh-TW" altLang="zh-TW" sz="2400" dirty="0" smtClean="0"/>
              <a:t>選取</a:t>
            </a:r>
            <a:r>
              <a:rPr lang="zh-TW" altLang="en-US" sz="2400" dirty="0" smtClean="0"/>
              <a:t>「</a:t>
            </a:r>
            <a:r>
              <a:rPr lang="zh-TW" altLang="zh-TW" sz="2400" dirty="0" smtClean="0"/>
              <a:t>筆畫寬度</a:t>
            </a:r>
            <a:r>
              <a:rPr lang="zh-TW" altLang="en-US" sz="2400" dirty="0" smtClean="0"/>
              <a:t>」</a:t>
            </a:r>
            <a:r>
              <a:rPr lang="zh-TW" altLang="zh-TW" sz="2400" dirty="0" smtClean="0"/>
              <a:t>，</a:t>
            </a:r>
            <a:r>
              <a:rPr lang="zh-TW" altLang="zh-TW" sz="2400" dirty="0"/>
              <a:t>並且填上</a:t>
            </a:r>
            <a:r>
              <a:rPr lang="zh-TW" altLang="zh-TW" sz="2400" dirty="0" smtClean="0"/>
              <a:t>數值</a:t>
            </a:r>
            <a:r>
              <a:rPr lang="zh-TW" altLang="en-US" sz="2400" dirty="0" smtClean="0"/>
              <a:t>０</a:t>
            </a:r>
            <a:r>
              <a:rPr lang="en-US" altLang="zh-TW" sz="2400" dirty="0" smtClean="0"/>
              <a:t> </a:t>
            </a:r>
            <a:r>
              <a:rPr lang="en-US" altLang="zh-TW" sz="2400" dirty="0"/>
              <a:t>pt</a:t>
            </a:r>
            <a:r>
              <a:rPr lang="zh-TW" altLang="zh-TW" sz="2400" dirty="0"/>
              <a:t>，即可取消該格子的</a:t>
            </a:r>
            <a:r>
              <a:rPr lang="zh-TW" altLang="zh-TW" sz="2400" dirty="0" smtClean="0"/>
              <a:t>邊線</a:t>
            </a:r>
            <a:r>
              <a:rPr lang="zh-TW" altLang="en-US" sz="2400" dirty="0" smtClean="0"/>
              <a:t>。</a:t>
            </a:r>
            <a:endParaRPr lang="zh-TW" altLang="en-US" sz="2400"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20</a:t>
            </a:fld>
            <a:endParaRPr lang="zh-TW" altLang="en-US"/>
          </a:p>
        </p:txBody>
      </p:sp>
      <p:pic>
        <p:nvPicPr>
          <p:cNvPr id="6" name="圖片 5"/>
          <p:cNvPicPr/>
          <p:nvPr/>
        </p:nvPicPr>
        <p:blipFill>
          <a:blip r:embed="rId2" cstate="print"/>
          <a:stretch>
            <a:fillRect/>
          </a:stretch>
        </p:blipFill>
        <p:spPr>
          <a:xfrm>
            <a:off x="2699792" y="2996952"/>
            <a:ext cx="3528392" cy="3312368"/>
          </a:xfrm>
          <a:prstGeom prst="rect">
            <a:avLst/>
          </a:prstGeom>
        </p:spPr>
      </p:pic>
    </p:spTree>
    <p:extLst>
      <p:ext uri="{BB962C8B-B14F-4D97-AF65-F5344CB8AC3E}">
        <p14:creationId xmlns:p14="http://schemas.microsoft.com/office/powerpoint/2010/main" xmlns="" val="2000305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繪製自己的圖卡（１３）</a:t>
            </a:r>
            <a:endParaRPr lang="zh-TW" altLang="en-US" dirty="0"/>
          </a:p>
        </p:txBody>
      </p:sp>
      <p:sp>
        <p:nvSpPr>
          <p:cNvPr id="3" name="內容版面配置區 2"/>
          <p:cNvSpPr>
            <a:spLocks noGrp="1"/>
          </p:cNvSpPr>
          <p:nvPr>
            <p:ph sz="quarter" idx="1"/>
          </p:nvPr>
        </p:nvSpPr>
        <p:spPr/>
        <p:txBody>
          <a:bodyPr>
            <a:normAutofit/>
          </a:bodyPr>
          <a:lstStyle/>
          <a:p>
            <a:r>
              <a:rPr lang="zh-TW" altLang="zh-TW" sz="2400" dirty="0"/>
              <a:t>當讀者做到此步驟時，就</a:t>
            </a:r>
            <a:r>
              <a:rPr lang="zh-TW" altLang="zh-TW" sz="2400" dirty="0" smtClean="0"/>
              <a:t>已經</a:t>
            </a:r>
            <a:r>
              <a:rPr lang="zh-TW" altLang="en-US" sz="2400" dirty="0" smtClean="0"/>
              <a:t>完成圖卡</a:t>
            </a:r>
            <a:r>
              <a:rPr lang="zh-TW" altLang="zh-TW" sz="2400" dirty="0" smtClean="0"/>
              <a:t>的邊框製作</a:t>
            </a:r>
            <a:r>
              <a:rPr lang="zh-TW" altLang="zh-TW" sz="2400" dirty="0"/>
              <a:t>囉</a:t>
            </a:r>
            <a:r>
              <a:rPr lang="en-US" altLang="zh-TW" sz="2400" dirty="0"/>
              <a:t>!</a:t>
            </a:r>
            <a:r>
              <a:rPr lang="zh-TW" altLang="zh-TW" sz="2400" dirty="0"/>
              <a:t>在這邊建議可以先將此邊框儲存下來，以便</a:t>
            </a:r>
            <a:r>
              <a:rPr lang="zh-TW" altLang="zh-TW" sz="2400" dirty="0" smtClean="0"/>
              <a:t>下次製作</a:t>
            </a:r>
            <a:r>
              <a:rPr lang="zh-TW" altLang="en-US" sz="2400" dirty="0" smtClean="0"/>
              <a:t>圖卡時，能快速製作。</a:t>
            </a:r>
            <a:endParaRPr lang="zh-TW" altLang="en-US" sz="2400"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21</a:t>
            </a:fld>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2843808" y="2852936"/>
            <a:ext cx="3444875" cy="3344863"/>
          </a:xfrm>
          <a:prstGeom prst="rect">
            <a:avLst/>
          </a:prstGeom>
          <a:noFill/>
          <a:ln w="9525">
            <a:noFill/>
            <a:miter lim="800000"/>
            <a:headEnd/>
            <a:tailEnd/>
          </a:ln>
        </p:spPr>
      </p:pic>
    </p:spTree>
    <p:extLst>
      <p:ext uri="{BB962C8B-B14F-4D97-AF65-F5344CB8AC3E}">
        <p14:creationId xmlns:p14="http://schemas.microsoft.com/office/powerpoint/2010/main" xmlns="" val="156289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繪製自己的圖卡（１４）</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22</a:t>
            </a:fld>
            <a:endParaRPr lang="zh-TW" altLang="en-US"/>
          </a:p>
        </p:txBody>
      </p:sp>
      <p:sp>
        <p:nvSpPr>
          <p:cNvPr id="4" name="內容版面配置區 3"/>
          <p:cNvSpPr>
            <a:spLocks noGrp="1"/>
          </p:cNvSpPr>
          <p:nvPr>
            <p:ph sz="quarter" idx="1"/>
          </p:nvPr>
        </p:nvSpPr>
        <p:spPr/>
        <p:txBody>
          <a:bodyPr/>
          <a:lstStyle/>
          <a:p>
            <a:r>
              <a:rPr lang="zh-TW" altLang="en-US" dirty="0" smtClean="0"/>
              <a:t>４</a:t>
            </a:r>
            <a:r>
              <a:rPr lang="en-US" altLang="zh-TW" dirty="0" smtClean="0"/>
              <a:t>.</a:t>
            </a:r>
            <a:r>
              <a:rPr lang="zh-TW" altLang="zh-TW" dirty="0" smtClean="0"/>
              <a:t>設計</a:t>
            </a:r>
            <a:r>
              <a:rPr lang="zh-TW" altLang="en-US" dirty="0" smtClean="0"/>
              <a:t>圖卡</a:t>
            </a:r>
            <a:r>
              <a:rPr lang="zh-TW" altLang="zh-TW" dirty="0" smtClean="0"/>
              <a:t>的辨識圖形</a:t>
            </a:r>
            <a:r>
              <a:rPr lang="zh-TW" altLang="en-US" dirty="0" smtClean="0"/>
              <a:t>。</a:t>
            </a:r>
            <a:endParaRPr lang="en-US" altLang="zh-TW" dirty="0" smtClean="0"/>
          </a:p>
          <a:p>
            <a:r>
              <a:rPr lang="zh-TW" altLang="en-US" dirty="0" smtClean="0"/>
              <a:t>製作好邊框之後，就要設計中間要被辨識的圖形。</a:t>
            </a:r>
          </a:p>
          <a:p>
            <a:endParaRPr lang="zh-TW" altLang="en-US" dirty="0"/>
          </a:p>
        </p:txBody>
      </p:sp>
      <p:grpSp>
        <p:nvGrpSpPr>
          <p:cNvPr id="5" name="群組 4"/>
          <p:cNvGrpSpPr/>
          <p:nvPr/>
        </p:nvGrpSpPr>
        <p:grpSpPr>
          <a:xfrm>
            <a:off x="611560" y="4941169"/>
            <a:ext cx="7632848" cy="1866415"/>
            <a:chOff x="251520" y="3961039"/>
            <a:chExt cx="6192688" cy="2437473"/>
          </a:xfrm>
        </p:grpSpPr>
        <p:sp>
          <p:nvSpPr>
            <p:cNvPr id="6" name="矩形 5"/>
            <p:cNvSpPr/>
            <p:nvPr/>
          </p:nvSpPr>
          <p:spPr>
            <a:xfrm>
              <a:off x="251520" y="3961039"/>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１</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新增檔案並設定文件屬性。</a:t>
              </a:r>
              <a:endParaRPr lang="zh-TW" altLang="en-US" dirty="0">
                <a:solidFill>
                  <a:schemeClr val="tx2">
                    <a:lumMod val="60000"/>
                    <a:lumOff val="40000"/>
                  </a:schemeClr>
                </a:solidFill>
              </a:endParaRPr>
            </a:p>
          </p:txBody>
        </p:sp>
        <p:sp>
          <p:nvSpPr>
            <p:cNvPr id="7" name="矩形 6"/>
            <p:cNvSpPr/>
            <p:nvPr/>
          </p:nvSpPr>
          <p:spPr>
            <a:xfrm>
              <a:off x="2482113" y="3961039"/>
              <a:ext cx="1729847"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２</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新增</a:t>
              </a:r>
              <a:r>
                <a:rPr lang="en-US" altLang="zh-TW" dirty="0" smtClean="0">
                  <a:solidFill>
                    <a:schemeClr val="tx2">
                      <a:lumMod val="60000"/>
                      <a:lumOff val="40000"/>
                    </a:schemeClr>
                  </a:solidFill>
                </a:rPr>
                <a:t> </a:t>
              </a:r>
              <a:r>
                <a:rPr lang="zh-TW" altLang="en-US" dirty="0" smtClean="0">
                  <a:solidFill>
                    <a:schemeClr val="tx2">
                      <a:lumMod val="60000"/>
                      <a:lumOff val="40000"/>
                    </a:schemeClr>
                  </a:solidFill>
                </a:rPr>
                <a:t>圖卡</a:t>
              </a:r>
              <a:r>
                <a:rPr lang="zh-TW" altLang="zh-TW" dirty="0" smtClean="0">
                  <a:solidFill>
                    <a:schemeClr val="tx2">
                      <a:lumMod val="60000"/>
                      <a:lumOff val="40000"/>
                    </a:schemeClr>
                  </a:solidFill>
                </a:rPr>
                <a:t>的外框架</a:t>
              </a:r>
              <a:r>
                <a:rPr lang="zh-TW" altLang="en-US" dirty="0" smtClean="0">
                  <a:solidFill>
                    <a:schemeClr val="tx2">
                      <a:lumMod val="60000"/>
                      <a:lumOff val="40000"/>
                    </a:schemeClr>
                  </a:solidFill>
                </a:rPr>
                <a:t>並設定屬性產生表格。</a:t>
              </a:r>
              <a:endParaRPr lang="zh-TW" altLang="en-US" dirty="0">
                <a:solidFill>
                  <a:schemeClr val="tx2">
                    <a:lumMod val="60000"/>
                    <a:lumOff val="40000"/>
                  </a:schemeClr>
                </a:solidFill>
              </a:endParaRPr>
            </a:p>
          </p:txBody>
        </p:sp>
        <p:sp>
          <p:nvSpPr>
            <p:cNvPr id="8" name="矩形 7"/>
            <p:cNvSpPr/>
            <p:nvPr/>
          </p:nvSpPr>
          <p:spPr>
            <a:xfrm>
              <a:off x="4788024" y="3961039"/>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３</a:t>
              </a:r>
              <a:r>
                <a:rPr lang="en-US" altLang="zh-TW" dirty="0" smtClean="0">
                  <a:solidFill>
                    <a:schemeClr val="tx2">
                      <a:lumMod val="60000"/>
                      <a:lumOff val="40000"/>
                    </a:schemeClr>
                  </a:solidFill>
                </a:rPr>
                <a:t>. </a:t>
              </a:r>
              <a:r>
                <a:rPr lang="zh-TW" altLang="en-US" dirty="0" smtClean="0">
                  <a:solidFill>
                    <a:schemeClr val="tx2">
                      <a:lumMod val="60000"/>
                      <a:lumOff val="40000"/>
                    </a:schemeClr>
                  </a:solidFill>
                </a:rPr>
                <a:t>圖卡</a:t>
              </a:r>
              <a:r>
                <a:rPr lang="zh-TW" altLang="zh-TW" dirty="0" smtClean="0">
                  <a:solidFill>
                    <a:schemeClr val="tx2">
                      <a:lumMod val="60000"/>
                      <a:lumOff val="40000"/>
                    </a:schemeClr>
                  </a:solidFill>
                </a:rPr>
                <a:t>的邊框製作</a:t>
              </a:r>
              <a:endParaRPr lang="zh-TW" altLang="en-US" dirty="0">
                <a:solidFill>
                  <a:schemeClr val="tx2">
                    <a:lumMod val="60000"/>
                    <a:lumOff val="40000"/>
                  </a:schemeClr>
                </a:solidFill>
              </a:endParaRPr>
            </a:p>
          </p:txBody>
        </p:sp>
        <p:sp>
          <p:nvSpPr>
            <p:cNvPr id="10" name="矩形 9"/>
            <p:cNvSpPr/>
            <p:nvPr/>
          </p:nvSpPr>
          <p:spPr>
            <a:xfrm>
              <a:off x="971600" y="5390400"/>
              <a:ext cx="1800200" cy="1008112"/>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zh-TW" dirty="0" smtClean="0">
                  <a:solidFill>
                    <a:schemeClr val="tx1"/>
                  </a:solidFill>
                </a:rPr>
                <a:t>設計</a:t>
              </a:r>
              <a:r>
                <a:rPr lang="zh-TW" altLang="en-US" dirty="0" smtClean="0">
                  <a:solidFill>
                    <a:schemeClr val="tx1"/>
                  </a:solidFill>
                </a:rPr>
                <a:t>圖卡</a:t>
              </a:r>
              <a:r>
                <a:rPr lang="zh-TW" altLang="zh-TW" dirty="0" smtClean="0">
                  <a:solidFill>
                    <a:schemeClr val="tx1"/>
                  </a:solidFill>
                </a:rPr>
                <a:t>的辨識圖形</a:t>
              </a:r>
              <a:endParaRPr lang="zh-TW" altLang="en-US" dirty="0">
                <a:solidFill>
                  <a:schemeClr val="tx1"/>
                </a:solidFill>
              </a:endParaRPr>
            </a:p>
          </p:txBody>
        </p:sp>
        <p:cxnSp>
          <p:nvCxnSpPr>
            <p:cNvPr id="11" name="直線單箭頭接點 10"/>
            <p:cNvCxnSpPr>
              <a:stCxn id="6" idx="3"/>
              <a:endCxn id="7" idx="1"/>
            </p:cNvCxnSpPr>
            <p:nvPr/>
          </p:nvCxnSpPr>
          <p:spPr>
            <a:xfrm>
              <a:off x="1907704" y="4495700"/>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2" name="直線單箭頭接點 11"/>
            <p:cNvCxnSpPr>
              <a:stCxn id="7" idx="3"/>
              <a:endCxn id="8" idx="1"/>
            </p:cNvCxnSpPr>
            <p:nvPr/>
          </p:nvCxnSpPr>
          <p:spPr>
            <a:xfrm>
              <a:off x="4211961" y="4495700"/>
              <a:ext cx="576063"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3" name="圖案 12"/>
            <p:cNvCxnSpPr>
              <a:stCxn id="8" idx="3"/>
              <a:endCxn id="10" idx="1"/>
            </p:cNvCxnSpPr>
            <p:nvPr/>
          </p:nvCxnSpPr>
          <p:spPr>
            <a:xfrm flipH="1">
              <a:off x="971600" y="4495700"/>
              <a:ext cx="5472608" cy="1398756"/>
            </a:xfrm>
            <a:prstGeom prst="bentConnector5">
              <a:avLst>
                <a:gd name="adj1" fmla="val -3124"/>
                <a:gd name="adj2" fmla="val 51094"/>
                <a:gd name="adj3" fmla="val 103124"/>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繪製自己的圖卡（１５）</a:t>
            </a:r>
            <a:endParaRPr lang="zh-TW" altLang="en-US" dirty="0"/>
          </a:p>
        </p:txBody>
      </p:sp>
      <p:sp>
        <p:nvSpPr>
          <p:cNvPr id="3" name="內容版面配置區 2"/>
          <p:cNvSpPr>
            <a:spLocks noGrp="1"/>
          </p:cNvSpPr>
          <p:nvPr>
            <p:ph sz="quarter" idx="1"/>
          </p:nvPr>
        </p:nvSpPr>
        <p:spPr>
          <a:xfrm>
            <a:off x="301752" y="1527048"/>
            <a:ext cx="8503920" cy="2189984"/>
          </a:xfrm>
        </p:spPr>
        <p:txBody>
          <a:bodyPr>
            <a:normAutofit/>
          </a:bodyPr>
          <a:lstStyle/>
          <a:p>
            <a:r>
              <a:rPr lang="zh-TW" altLang="zh-TW" sz="2400" dirty="0"/>
              <a:t>接下來就是要</a:t>
            </a:r>
            <a:r>
              <a:rPr lang="zh-TW" altLang="zh-TW" sz="2400" dirty="0" smtClean="0"/>
              <a:t>設計</a:t>
            </a:r>
            <a:r>
              <a:rPr lang="zh-TW" altLang="en-US" sz="2400" dirty="0" smtClean="0"/>
              <a:t>圖卡</a:t>
            </a:r>
            <a:r>
              <a:rPr lang="zh-TW" altLang="zh-TW" sz="2400" dirty="0" smtClean="0"/>
              <a:t>的</a:t>
            </a:r>
            <a:r>
              <a:rPr lang="zh-TW" altLang="zh-TW" sz="2400" dirty="0"/>
              <a:t>辨識圖形了，首先在右邊的工具列</a:t>
            </a:r>
            <a:r>
              <a:rPr lang="zh-TW" altLang="zh-TW" sz="2400" dirty="0" smtClean="0"/>
              <a:t>選取</a:t>
            </a:r>
            <a:r>
              <a:rPr lang="zh-TW" altLang="en-US" sz="2400" dirty="0" smtClean="0"/>
              <a:t>「</a:t>
            </a:r>
            <a:r>
              <a:rPr lang="zh-TW" altLang="zh-TW" sz="2400" dirty="0" smtClean="0"/>
              <a:t>圖層</a:t>
            </a:r>
            <a:r>
              <a:rPr lang="zh-TW" altLang="en-US" sz="2400" dirty="0" smtClean="0"/>
              <a:t>」</a:t>
            </a:r>
            <a:r>
              <a:rPr lang="en-US" altLang="zh-TW" sz="2400" dirty="0" smtClean="0"/>
              <a:t> </a:t>
            </a:r>
            <a:r>
              <a:rPr lang="en-US" altLang="zh-TW" sz="2400" dirty="0">
                <a:sym typeface="Wingdings"/>
              </a:rPr>
              <a:t></a:t>
            </a:r>
            <a:r>
              <a:rPr lang="en-US" altLang="zh-TW" sz="2400" dirty="0"/>
              <a:t> </a:t>
            </a:r>
            <a:r>
              <a:rPr lang="zh-TW" altLang="en-US" sz="2400" dirty="0" smtClean="0"/>
              <a:t>「</a:t>
            </a:r>
            <a:r>
              <a:rPr lang="zh-TW" altLang="zh-TW" sz="2400" dirty="0" smtClean="0"/>
              <a:t>製作</a:t>
            </a:r>
            <a:r>
              <a:rPr lang="zh-TW" altLang="zh-TW" sz="2400" dirty="0"/>
              <a:t>新圖</a:t>
            </a:r>
            <a:r>
              <a:rPr lang="zh-TW" altLang="zh-TW" sz="2400" dirty="0" smtClean="0"/>
              <a:t>層</a:t>
            </a:r>
            <a:r>
              <a:rPr lang="zh-TW" altLang="en-US" sz="2400" dirty="0" smtClean="0"/>
              <a:t>」</a:t>
            </a:r>
            <a:r>
              <a:rPr lang="zh-TW" altLang="zh-TW" sz="2400" dirty="0" smtClean="0"/>
              <a:t>，</a:t>
            </a:r>
            <a:r>
              <a:rPr lang="zh-TW" altLang="zh-TW" sz="2400" dirty="0"/>
              <a:t>設定好新的圖層之後就可以用來設計</a:t>
            </a:r>
            <a:r>
              <a:rPr lang="zh-TW" altLang="zh-TW" sz="2400" dirty="0" smtClean="0"/>
              <a:t>內容</a:t>
            </a:r>
            <a:r>
              <a:rPr lang="zh-TW" altLang="en-US" sz="2400" dirty="0" smtClean="0"/>
              <a:t>。如下面左方圖片所示。</a:t>
            </a:r>
            <a:endParaRPr lang="en-US" altLang="zh-TW" sz="2400" dirty="0" smtClean="0"/>
          </a:p>
          <a:p>
            <a:r>
              <a:rPr lang="zh-TW" altLang="zh-TW" sz="2400" dirty="0" smtClean="0"/>
              <a:t>首先在左邊工具列選取</a:t>
            </a:r>
            <a:r>
              <a:rPr lang="zh-TW" altLang="en-US" sz="2400" dirty="0" smtClean="0"/>
              <a:t>「</a:t>
            </a:r>
            <a:r>
              <a:rPr lang="zh-TW" altLang="zh-TW" sz="2400" dirty="0" smtClean="0"/>
              <a:t>文字工具</a:t>
            </a:r>
            <a:r>
              <a:rPr lang="zh-TW" altLang="en-US" sz="2400" dirty="0" smtClean="0"/>
              <a:t>」</a:t>
            </a:r>
            <a:r>
              <a:rPr lang="en-US" altLang="zh-TW" sz="2400" dirty="0" smtClean="0"/>
              <a:t> </a:t>
            </a:r>
            <a:r>
              <a:rPr lang="en-US" altLang="zh-TW" sz="2400" dirty="0" smtClean="0">
                <a:sym typeface="Wingdings"/>
              </a:rPr>
              <a:t></a:t>
            </a:r>
            <a:r>
              <a:rPr lang="en-US" altLang="zh-TW" sz="2400" dirty="0" smtClean="0"/>
              <a:t> </a:t>
            </a:r>
            <a:r>
              <a:rPr lang="zh-TW" altLang="zh-TW" sz="2400" dirty="0" smtClean="0"/>
              <a:t>在畫面</a:t>
            </a:r>
            <a:r>
              <a:rPr lang="zh-TW" altLang="en-US" sz="2400" dirty="0" smtClean="0"/>
              <a:t>中「２</a:t>
            </a:r>
            <a:r>
              <a:rPr lang="en-US" altLang="zh-TW" sz="2400" dirty="0" smtClean="0"/>
              <a:t>.</a:t>
            </a:r>
            <a:r>
              <a:rPr lang="zh-TW" altLang="en-US" sz="2400" dirty="0" smtClean="0"/>
              <a:t>」</a:t>
            </a:r>
            <a:r>
              <a:rPr lang="zh-TW" altLang="zh-TW" sz="2400" dirty="0" smtClean="0"/>
              <a:t>的位置點擊一下左鍵即可以輸入</a:t>
            </a:r>
            <a:r>
              <a:rPr lang="zh-TW" altLang="en-US" sz="2400" dirty="0" smtClean="0"/>
              <a:t>文</a:t>
            </a:r>
            <a:r>
              <a:rPr lang="zh-TW" altLang="zh-TW" sz="2400" dirty="0" smtClean="0"/>
              <a:t>字</a:t>
            </a:r>
            <a:r>
              <a:rPr lang="zh-TW" altLang="en-US" sz="2400" dirty="0" smtClean="0"/>
              <a:t>。如下面右方圖片所示。</a:t>
            </a:r>
            <a:endParaRPr lang="zh-TW" altLang="zh-TW" sz="2400" dirty="0" smtClean="0"/>
          </a:p>
          <a:p>
            <a:endParaRPr lang="zh-TW" altLang="en-US" sz="2400" dirty="0"/>
          </a:p>
        </p:txBody>
      </p:sp>
      <p:pic>
        <p:nvPicPr>
          <p:cNvPr id="4" name="圖片 3" descr="C:\Documents and Settings\Administrator\桌面\AR教學檔案\製作mark\2011-08-27_192306.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3560390"/>
            <a:ext cx="4320480" cy="3252986"/>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23</a:t>
            </a:fld>
            <a:endParaRPr lang="zh-TW" altLang="en-US"/>
          </a:p>
        </p:txBody>
      </p:sp>
      <p:pic>
        <p:nvPicPr>
          <p:cNvPr id="6" name="圖片 5" descr="C:\Documents and Settings\Administrator\桌面\AR教學檔案\製作mark\2011-08-27_192700.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984" y="3573016"/>
            <a:ext cx="4608512" cy="3284984"/>
          </a:xfrm>
          <a:prstGeom prst="rect">
            <a:avLst/>
          </a:prstGeom>
          <a:noFill/>
          <a:ln>
            <a:noFill/>
          </a:ln>
        </p:spPr>
      </p:pic>
    </p:spTree>
    <p:extLst>
      <p:ext uri="{BB962C8B-B14F-4D97-AF65-F5344CB8AC3E}">
        <p14:creationId xmlns:p14="http://schemas.microsoft.com/office/powerpoint/2010/main" xmlns="" val="2821403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繪製自己的圖卡（１６）</a:t>
            </a:r>
            <a:endParaRPr lang="zh-TW" altLang="en-US" dirty="0"/>
          </a:p>
        </p:txBody>
      </p:sp>
      <p:sp>
        <p:nvSpPr>
          <p:cNvPr id="3" name="內容版面配置區 2"/>
          <p:cNvSpPr>
            <a:spLocks noGrp="1"/>
          </p:cNvSpPr>
          <p:nvPr>
            <p:ph sz="quarter" idx="1"/>
          </p:nvPr>
        </p:nvSpPr>
        <p:spPr/>
        <p:txBody>
          <a:bodyPr/>
          <a:lstStyle/>
          <a:p>
            <a:r>
              <a:rPr lang="zh-TW" altLang="zh-TW" dirty="0"/>
              <a:t>你可以在空白處描繪出任圖形或文字都可以用來作為辨識用</a:t>
            </a:r>
            <a:r>
              <a:rPr lang="zh-TW" altLang="zh-TW" dirty="0" smtClean="0"/>
              <a:t>的</a:t>
            </a:r>
            <a:r>
              <a:rPr lang="zh-TW" altLang="en-US" dirty="0" smtClean="0"/>
              <a:t>圖卡</a:t>
            </a:r>
            <a:r>
              <a:rPr lang="zh-TW" altLang="zh-TW" dirty="0" smtClean="0"/>
              <a:t>的</a:t>
            </a:r>
            <a:r>
              <a:rPr lang="zh-TW" altLang="zh-TW" dirty="0"/>
              <a:t>圖示，此範例則利用文字定為</a:t>
            </a:r>
            <a:r>
              <a:rPr lang="zh-TW" altLang="zh-TW" dirty="0" smtClean="0"/>
              <a:t>：</a:t>
            </a:r>
            <a:r>
              <a:rPr lang="zh-TW" altLang="en-US" dirty="0" smtClean="0"/>
              <a:t>「</a:t>
            </a:r>
            <a:r>
              <a:rPr lang="en-US" altLang="zh-TW" dirty="0" smtClean="0"/>
              <a:t>Mark</a:t>
            </a:r>
            <a:r>
              <a:rPr lang="zh-TW" altLang="en-US" dirty="0" smtClean="0"/>
              <a:t>」。</a:t>
            </a:r>
            <a:endParaRPr lang="zh-TW" altLang="zh-TW" dirty="0"/>
          </a:p>
          <a:p>
            <a:endParaRPr lang="zh-TW" altLang="en-US" dirty="0"/>
          </a:p>
        </p:txBody>
      </p:sp>
      <p:pic>
        <p:nvPicPr>
          <p:cNvPr id="4" name="圖片 3" descr="C:\Documents and Settings\Administrator\桌面\AR教學檔案\製作mark\2011-08-27_19300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2708920"/>
            <a:ext cx="3806214" cy="3451572"/>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24</a:t>
            </a:fld>
            <a:endParaRPr lang="zh-TW" altLang="en-US"/>
          </a:p>
        </p:txBody>
      </p:sp>
    </p:spTree>
    <p:extLst>
      <p:ext uri="{BB962C8B-B14F-4D97-AF65-F5344CB8AC3E}">
        <p14:creationId xmlns:p14="http://schemas.microsoft.com/office/powerpoint/2010/main" xmlns="" val="2000305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繪製自己的圖卡（１７）</a:t>
            </a:r>
            <a:endParaRPr lang="zh-TW" altLang="en-US" dirty="0"/>
          </a:p>
        </p:txBody>
      </p:sp>
      <p:sp>
        <p:nvSpPr>
          <p:cNvPr id="3" name="內容版面配置區 2"/>
          <p:cNvSpPr>
            <a:spLocks noGrp="1"/>
          </p:cNvSpPr>
          <p:nvPr>
            <p:ph sz="quarter" idx="1"/>
          </p:nvPr>
        </p:nvSpPr>
        <p:spPr/>
        <p:txBody>
          <a:bodyPr>
            <a:normAutofit/>
          </a:bodyPr>
          <a:lstStyle/>
          <a:p>
            <a:r>
              <a:rPr lang="zh-TW" altLang="zh-TW" sz="2400" dirty="0"/>
              <a:t>輸入完文字後即可將文字反白並且設定文字的</a:t>
            </a:r>
            <a:r>
              <a:rPr lang="zh-TW" altLang="zh-TW" sz="2400" dirty="0" smtClean="0"/>
              <a:t>屬性</a:t>
            </a:r>
            <a:r>
              <a:rPr lang="zh-TW" altLang="en-US" sz="2400" dirty="0" smtClean="0"/>
              <a:t>。</a:t>
            </a:r>
            <a:endParaRPr lang="zh-TW" altLang="zh-TW" sz="2400" dirty="0"/>
          </a:p>
          <a:p>
            <a:r>
              <a:rPr lang="zh-TW" altLang="zh-TW" sz="2400" dirty="0"/>
              <a:t>此範例屬性設定為</a:t>
            </a:r>
            <a:r>
              <a:rPr lang="zh-TW" altLang="zh-TW" sz="2400" dirty="0" smtClean="0"/>
              <a:t>：文字大小</a:t>
            </a:r>
            <a:r>
              <a:rPr lang="zh-TW" altLang="en-US" sz="2400" dirty="0" smtClean="0"/>
              <a:t>（４５）</a:t>
            </a:r>
            <a:r>
              <a:rPr lang="zh-TW" altLang="zh-TW" sz="2400" dirty="0" smtClean="0"/>
              <a:t>、字體</a:t>
            </a:r>
            <a:r>
              <a:rPr lang="zh-TW" altLang="en-US" sz="2400" dirty="0" smtClean="0"/>
              <a:t>（</a:t>
            </a:r>
            <a:r>
              <a:rPr lang="en-US" altLang="zh-TW" sz="2400" dirty="0" smtClean="0"/>
              <a:t>Adobe</a:t>
            </a:r>
            <a:r>
              <a:rPr lang="zh-TW" altLang="zh-TW" sz="2400" dirty="0" smtClean="0"/>
              <a:t>繁黑體</a:t>
            </a:r>
            <a:r>
              <a:rPr lang="en-US" altLang="zh-TW" sz="2400" dirty="0" smtClean="0"/>
              <a:t> Std B</a:t>
            </a:r>
            <a:r>
              <a:rPr lang="zh-TW" altLang="en-US" sz="2400" dirty="0" smtClean="0"/>
              <a:t>）。</a:t>
            </a:r>
            <a:endParaRPr lang="zh-TW" altLang="zh-TW" sz="2400" dirty="0" smtClean="0"/>
          </a:p>
          <a:p>
            <a:endParaRPr lang="zh-TW" altLang="en-US" sz="2400" dirty="0"/>
          </a:p>
        </p:txBody>
      </p:sp>
      <p:pic>
        <p:nvPicPr>
          <p:cNvPr id="4" name="圖片 3" descr="C:\Documents and Settings\Administrator\桌面\AR教學檔案\製作mark\2011-08-27_19313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2564904"/>
            <a:ext cx="5267325" cy="382905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25</a:t>
            </a:fld>
            <a:endParaRPr lang="zh-TW" altLang="en-US"/>
          </a:p>
        </p:txBody>
      </p:sp>
    </p:spTree>
    <p:extLst>
      <p:ext uri="{BB962C8B-B14F-4D97-AF65-F5344CB8AC3E}">
        <p14:creationId xmlns:p14="http://schemas.microsoft.com/office/powerpoint/2010/main" xmlns="" val="1562896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繪製自己的圖卡（１８）</a:t>
            </a:r>
            <a:endParaRPr lang="zh-TW" altLang="en-US" dirty="0"/>
          </a:p>
        </p:txBody>
      </p:sp>
      <p:sp>
        <p:nvSpPr>
          <p:cNvPr id="3" name="內容版面配置區 2"/>
          <p:cNvSpPr>
            <a:spLocks noGrp="1"/>
          </p:cNvSpPr>
          <p:nvPr>
            <p:ph sz="quarter" idx="1"/>
          </p:nvPr>
        </p:nvSpPr>
        <p:spPr/>
        <p:txBody>
          <a:bodyPr>
            <a:normAutofit/>
          </a:bodyPr>
          <a:lstStyle/>
          <a:p>
            <a:r>
              <a:rPr lang="zh-TW" altLang="zh-TW" sz="2000" dirty="0"/>
              <a:t>為了避免有些電腦沒有安裝此種字型的狀況發生，所以在轉存為</a:t>
            </a:r>
            <a:r>
              <a:rPr lang="en-US" altLang="zh-TW" sz="2000" dirty="0"/>
              <a:t>PDF</a:t>
            </a:r>
            <a:r>
              <a:rPr lang="zh-TW" altLang="zh-TW" sz="2000" dirty="0"/>
              <a:t>檔之前必需先將文字轉換為不能修改</a:t>
            </a:r>
            <a:r>
              <a:rPr lang="zh-TW" altLang="zh-TW" sz="2000" dirty="0" smtClean="0"/>
              <a:t>的</a:t>
            </a:r>
            <a:r>
              <a:rPr lang="zh-TW" altLang="en-US" sz="2000" dirty="0" smtClean="0"/>
              <a:t>圖形物件。</a:t>
            </a:r>
            <a:endParaRPr lang="zh-TW" altLang="zh-TW" sz="2000" dirty="0"/>
          </a:p>
          <a:p>
            <a:r>
              <a:rPr lang="zh-TW" altLang="zh-TW" sz="2000" dirty="0"/>
              <a:t>先在左邊工具列</a:t>
            </a:r>
            <a:r>
              <a:rPr lang="zh-TW" altLang="zh-TW" sz="2000" dirty="0" smtClean="0"/>
              <a:t>選取</a:t>
            </a:r>
            <a:r>
              <a:rPr lang="zh-TW" altLang="en-US" sz="2000" dirty="0" smtClean="0"/>
              <a:t>「</a:t>
            </a:r>
            <a:r>
              <a:rPr lang="zh-TW" altLang="zh-TW" sz="2000" dirty="0" smtClean="0"/>
              <a:t>選取工具</a:t>
            </a:r>
            <a:r>
              <a:rPr lang="zh-TW" altLang="en-US" sz="2000" dirty="0" smtClean="0"/>
              <a:t>」</a:t>
            </a:r>
            <a:r>
              <a:rPr lang="en-US" altLang="zh-TW" sz="2000" dirty="0" smtClean="0"/>
              <a:t> </a:t>
            </a:r>
            <a:r>
              <a:rPr lang="en-US" altLang="zh-TW" sz="2000" dirty="0">
                <a:sym typeface="Wingdings"/>
              </a:rPr>
              <a:t></a:t>
            </a:r>
            <a:r>
              <a:rPr lang="en-US" altLang="zh-TW" sz="2000" dirty="0"/>
              <a:t> </a:t>
            </a:r>
            <a:r>
              <a:rPr lang="zh-TW" altLang="zh-TW" sz="2000" dirty="0"/>
              <a:t>上層選單裡</a:t>
            </a:r>
            <a:r>
              <a:rPr lang="zh-TW" altLang="zh-TW" sz="2000" dirty="0" smtClean="0"/>
              <a:t>選取</a:t>
            </a:r>
            <a:r>
              <a:rPr lang="zh-TW" altLang="en-US" sz="2000" dirty="0" smtClean="0"/>
              <a:t>「</a:t>
            </a:r>
            <a:r>
              <a:rPr lang="zh-TW" altLang="zh-TW" sz="2000" dirty="0" smtClean="0"/>
              <a:t>文字</a:t>
            </a:r>
            <a:r>
              <a:rPr lang="zh-TW" altLang="en-US" sz="2000" dirty="0" smtClean="0"/>
              <a:t>」</a:t>
            </a:r>
            <a:r>
              <a:rPr lang="en-US" altLang="zh-TW" sz="2000" dirty="0" smtClean="0"/>
              <a:t> </a:t>
            </a:r>
            <a:r>
              <a:rPr lang="en-US" altLang="zh-TW" sz="2000" dirty="0">
                <a:sym typeface="Wingdings"/>
              </a:rPr>
              <a:t></a:t>
            </a:r>
            <a:r>
              <a:rPr lang="en-US" altLang="zh-TW" sz="2000" dirty="0"/>
              <a:t> </a:t>
            </a:r>
            <a:r>
              <a:rPr lang="zh-TW" altLang="en-US" sz="2000" dirty="0" smtClean="0"/>
              <a:t>「</a:t>
            </a:r>
            <a:r>
              <a:rPr lang="zh-TW" altLang="zh-TW" sz="2000" dirty="0" smtClean="0"/>
              <a:t>建立外框</a:t>
            </a:r>
            <a:r>
              <a:rPr lang="zh-TW" altLang="en-US" sz="2000" dirty="0" smtClean="0"/>
              <a:t>」</a:t>
            </a:r>
            <a:r>
              <a:rPr lang="zh-TW" altLang="zh-TW" sz="2000" dirty="0" smtClean="0"/>
              <a:t>即可</a:t>
            </a:r>
            <a:r>
              <a:rPr lang="zh-TW" altLang="en-US" sz="2000" dirty="0" smtClean="0"/>
              <a:t>。</a:t>
            </a:r>
            <a:endParaRPr lang="zh-TW" altLang="zh-TW" sz="2000" dirty="0"/>
          </a:p>
          <a:p>
            <a:endParaRPr lang="zh-TW" altLang="en-US" sz="2000" dirty="0"/>
          </a:p>
        </p:txBody>
      </p:sp>
      <p:pic>
        <p:nvPicPr>
          <p:cNvPr id="4" name="圖片 3" descr="C:\Documents and Settings\Administrator\桌面\AR教學檔案\製作mark\2011-08-27_19333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2924944"/>
            <a:ext cx="5267325" cy="382905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26</a:t>
            </a:fld>
            <a:endParaRPr lang="zh-TW" altLang="en-US"/>
          </a:p>
        </p:txBody>
      </p:sp>
    </p:spTree>
    <p:extLst>
      <p:ext uri="{BB962C8B-B14F-4D97-AF65-F5344CB8AC3E}">
        <p14:creationId xmlns:p14="http://schemas.microsoft.com/office/powerpoint/2010/main" xmlns="" val="2821403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繪製自己的圖卡（１９）</a:t>
            </a:r>
            <a:endParaRPr lang="zh-TW" altLang="en-US" dirty="0"/>
          </a:p>
        </p:txBody>
      </p:sp>
      <p:sp>
        <p:nvSpPr>
          <p:cNvPr id="3" name="內容版面配置區 2"/>
          <p:cNvSpPr>
            <a:spLocks noGrp="1"/>
          </p:cNvSpPr>
          <p:nvPr>
            <p:ph sz="quarter" idx="1"/>
          </p:nvPr>
        </p:nvSpPr>
        <p:spPr/>
        <p:txBody>
          <a:bodyPr/>
          <a:lstStyle/>
          <a:p>
            <a:r>
              <a:rPr lang="zh-TW" altLang="zh-TW" dirty="0"/>
              <a:t>將文字</a:t>
            </a:r>
            <a:r>
              <a:rPr lang="zh-TW" altLang="zh-TW" dirty="0" smtClean="0"/>
              <a:t>部分</a:t>
            </a:r>
            <a:r>
              <a:rPr lang="zh-TW" altLang="en-US" sz="2800" dirty="0" smtClean="0"/>
              <a:t>「</a:t>
            </a:r>
            <a:r>
              <a:rPr lang="zh-TW" altLang="zh-TW" sz="2800" dirty="0" smtClean="0"/>
              <a:t>建立外框</a:t>
            </a:r>
            <a:r>
              <a:rPr lang="zh-TW" altLang="en-US" sz="2800" dirty="0" smtClean="0"/>
              <a:t>」</a:t>
            </a:r>
            <a:r>
              <a:rPr lang="zh-TW" altLang="zh-TW" dirty="0" smtClean="0"/>
              <a:t>的</a:t>
            </a:r>
            <a:r>
              <a:rPr lang="zh-TW" altLang="zh-TW" dirty="0"/>
              <a:t>後</a:t>
            </a:r>
            <a:r>
              <a:rPr lang="zh-TW" altLang="zh-TW" dirty="0" smtClean="0"/>
              <a:t>樣子</a:t>
            </a:r>
            <a:r>
              <a:rPr lang="zh-TW" altLang="en-US" dirty="0" smtClean="0"/>
              <a:t>。</a:t>
            </a:r>
            <a:endParaRPr lang="zh-TW" altLang="zh-TW" dirty="0"/>
          </a:p>
          <a:p>
            <a:endParaRPr lang="zh-TW" altLang="en-US" dirty="0"/>
          </a:p>
        </p:txBody>
      </p:sp>
      <p:pic>
        <p:nvPicPr>
          <p:cNvPr id="4" name="圖片 3" descr="C:\Documents and Settings\Administrator\桌面\AR教學檔案\製作mark\2011-08-27_193359.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2564904"/>
            <a:ext cx="3816424" cy="3672408"/>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27</a:t>
            </a:fld>
            <a:endParaRPr lang="zh-TW" altLang="en-US"/>
          </a:p>
        </p:txBody>
      </p:sp>
    </p:spTree>
    <p:extLst>
      <p:ext uri="{BB962C8B-B14F-4D97-AF65-F5344CB8AC3E}">
        <p14:creationId xmlns:p14="http://schemas.microsoft.com/office/powerpoint/2010/main" xmlns="" val="1157901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繪製自己的圖卡（２０）</a:t>
            </a:r>
            <a:endParaRPr lang="zh-TW" altLang="en-US" dirty="0"/>
          </a:p>
        </p:txBody>
      </p:sp>
      <p:sp>
        <p:nvSpPr>
          <p:cNvPr id="3" name="內容版面配置區 2"/>
          <p:cNvSpPr>
            <a:spLocks noGrp="1"/>
          </p:cNvSpPr>
          <p:nvPr>
            <p:ph sz="quarter" idx="1"/>
          </p:nvPr>
        </p:nvSpPr>
        <p:spPr/>
        <p:txBody>
          <a:bodyPr/>
          <a:lstStyle/>
          <a:p>
            <a:r>
              <a:rPr lang="zh-TW" altLang="zh-TW" dirty="0"/>
              <a:t>在上述的步驟接設定好之後就可以將檔案儲存</a:t>
            </a:r>
            <a:r>
              <a:rPr lang="zh-TW" altLang="zh-TW" dirty="0" smtClean="0"/>
              <a:t>起來</a:t>
            </a:r>
            <a:r>
              <a:rPr lang="zh-TW" altLang="en-US" dirty="0" smtClean="0"/>
              <a:t>。</a:t>
            </a:r>
            <a:endParaRPr lang="zh-TW" altLang="zh-TW" dirty="0"/>
          </a:p>
          <a:p>
            <a:r>
              <a:rPr lang="zh-TW" altLang="zh-TW" dirty="0"/>
              <a:t>上層選單</a:t>
            </a:r>
            <a:r>
              <a:rPr lang="zh-TW" altLang="zh-TW" dirty="0" smtClean="0"/>
              <a:t>選取</a:t>
            </a:r>
            <a:r>
              <a:rPr lang="zh-TW" altLang="en-US" dirty="0" smtClean="0"/>
              <a:t>「</a:t>
            </a:r>
            <a:r>
              <a:rPr lang="zh-TW" altLang="zh-TW" dirty="0" smtClean="0"/>
              <a:t>檔案</a:t>
            </a:r>
            <a:r>
              <a:rPr lang="zh-TW" altLang="en-US" dirty="0" smtClean="0"/>
              <a:t>」</a:t>
            </a:r>
            <a:r>
              <a:rPr lang="en-US" altLang="zh-TW" dirty="0" smtClean="0"/>
              <a:t> </a:t>
            </a:r>
            <a:r>
              <a:rPr lang="en-US" altLang="zh-TW" dirty="0">
                <a:sym typeface="Wingdings"/>
              </a:rPr>
              <a:t></a:t>
            </a:r>
            <a:r>
              <a:rPr lang="en-US" altLang="zh-TW" dirty="0"/>
              <a:t> </a:t>
            </a:r>
            <a:r>
              <a:rPr lang="zh-TW" altLang="en-US" dirty="0" smtClean="0"/>
              <a:t>「</a:t>
            </a:r>
            <a:r>
              <a:rPr lang="zh-TW" altLang="zh-TW" dirty="0" smtClean="0"/>
              <a:t>另</a:t>
            </a:r>
            <a:r>
              <a:rPr lang="zh-TW" altLang="zh-TW" dirty="0"/>
              <a:t>存新</a:t>
            </a:r>
            <a:r>
              <a:rPr lang="zh-TW" altLang="zh-TW" dirty="0" smtClean="0"/>
              <a:t>檔</a:t>
            </a:r>
            <a:r>
              <a:rPr lang="zh-TW" altLang="en-US" dirty="0" smtClean="0"/>
              <a:t>」。</a:t>
            </a:r>
            <a:endParaRPr lang="zh-TW" altLang="zh-TW" dirty="0"/>
          </a:p>
          <a:p>
            <a:endParaRPr lang="zh-TW" altLang="en-US" dirty="0"/>
          </a:p>
        </p:txBody>
      </p:sp>
      <p:pic>
        <p:nvPicPr>
          <p:cNvPr id="4" name="圖片 3" descr="C:\Documents and Settings\Administrator\桌面\AR教學檔案\製作mark\2011-08-27_19353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2708920"/>
            <a:ext cx="5267325" cy="382905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28</a:t>
            </a:fld>
            <a:endParaRPr lang="zh-TW" altLang="en-US"/>
          </a:p>
        </p:txBody>
      </p:sp>
    </p:spTree>
    <p:extLst>
      <p:ext uri="{BB962C8B-B14F-4D97-AF65-F5344CB8AC3E}">
        <p14:creationId xmlns:p14="http://schemas.microsoft.com/office/powerpoint/2010/main" xmlns="" val="2000305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繪製自己的圖卡（２１）</a:t>
            </a:r>
            <a:endParaRPr lang="zh-TW" altLang="en-US" dirty="0"/>
          </a:p>
        </p:txBody>
      </p:sp>
      <p:sp>
        <p:nvSpPr>
          <p:cNvPr id="3" name="內容版面配置區 2"/>
          <p:cNvSpPr>
            <a:spLocks noGrp="1"/>
          </p:cNvSpPr>
          <p:nvPr>
            <p:ph sz="quarter" idx="1"/>
          </p:nvPr>
        </p:nvSpPr>
        <p:spPr>
          <a:xfrm>
            <a:off x="301752" y="1527048"/>
            <a:ext cx="8503920" cy="2045968"/>
          </a:xfrm>
        </p:spPr>
        <p:txBody>
          <a:bodyPr>
            <a:normAutofit fontScale="92500"/>
          </a:bodyPr>
          <a:lstStyle/>
          <a:p>
            <a:r>
              <a:rPr lang="zh-TW" altLang="zh-TW" dirty="0" smtClean="0"/>
              <a:t>選擇</a:t>
            </a:r>
            <a:r>
              <a:rPr lang="en-US" altLang="zh-TW" dirty="0"/>
              <a:t>PDF</a:t>
            </a:r>
            <a:r>
              <a:rPr lang="zh-TW" altLang="zh-TW" dirty="0"/>
              <a:t>檔 </a:t>
            </a:r>
            <a:r>
              <a:rPr lang="en-US" altLang="zh-TW" dirty="0">
                <a:sym typeface="Wingdings"/>
              </a:rPr>
              <a:t></a:t>
            </a:r>
            <a:r>
              <a:rPr lang="en-US" altLang="zh-TW" dirty="0"/>
              <a:t> </a:t>
            </a:r>
            <a:r>
              <a:rPr lang="zh-TW" altLang="en-US" dirty="0" smtClean="0"/>
              <a:t>「</a:t>
            </a:r>
            <a:r>
              <a:rPr lang="zh-TW" altLang="zh-TW" dirty="0" smtClean="0"/>
              <a:t>儲存</a:t>
            </a:r>
            <a:r>
              <a:rPr lang="zh-TW" altLang="en-US" dirty="0" smtClean="0"/>
              <a:t>」。如下面左方圖片所示。</a:t>
            </a:r>
            <a:endParaRPr lang="en-US" altLang="zh-TW" dirty="0" smtClean="0"/>
          </a:p>
          <a:p>
            <a:r>
              <a:rPr lang="zh-TW" altLang="zh-TW" sz="2800" dirty="0" smtClean="0"/>
              <a:t>最後儲存時選擇</a:t>
            </a:r>
            <a:r>
              <a:rPr lang="zh-TW" altLang="en-US" sz="2800" dirty="0" smtClean="0"/>
              <a:t>「</a:t>
            </a:r>
            <a:r>
              <a:rPr lang="zh-TW" altLang="zh-TW" sz="2800" dirty="0" smtClean="0"/>
              <a:t>保留</a:t>
            </a:r>
            <a:r>
              <a:rPr lang="en-US" altLang="zh-TW" sz="2800" dirty="0" smtClean="0"/>
              <a:t> Illustrator</a:t>
            </a:r>
            <a:r>
              <a:rPr lang="zh-TW" altLang="zh-TW" sz="2800" dirty="0" smtClean="0"/>
              <a:t>編輯能力</a:t>
            </a:r>
            <a:r>
              <a:rPr lang="zh-TW" altLang="en-US" sz="2800" dirty="0" smtClean="0"/>
              <a:t>」</a:t>
            </a:r>
            <a:r>
              <a:rPr lang="zh-TW" altLang="zh-TW" sz="2800" dirty="0" smtClean="0"/>
              <a:t>，以便日後</a:t>
            </a:r>
            <a:r>
              <a:rPr lang="zh-TW" altLang="en-US" sz="2800" dirty="0" smtClean="0"/>
              <a:t>可以</a:t>
            </a:r>
            <a:r>
              <a:rPr lang="zh-TW" altLang="zh-TW" sz="2800" dirty="0" smtClean="0"/>
              <a:t>再使用</a:t>
            </a:r>
            <a:r>
              <a:rPr lang="en-US" altLang="zh-TW" sz="2800" dirty="0" smtClean="0"/>
              <a:t>Illustrator</a:t>
            </a:r>
            <a:r>
              <a:rPr lang="zh-TW" altLang="zh-TW" sz="2800" dirty="0" smtClean="0"/>
              <a:t>來編輯此份</a:t>
            </a:r>
            <a:r>
              <a:rPr lang="en-US" altLang="zh-TW" sz="2800" dirty="0" smtClean="0"/>
              <a:t>PDF</a:t>
            </a:r>
            <a:r>
              <a:rPr lang="zh-TW" altLang="zh-TW" sz="2800" dirty="0" smtClean="0"/>
              <a:t>檔，最後儲存即完成</a:t>
            </a:r>
            <a:r>
              <a:rPr lang="zh-TW" altLang="en-US" sz="2800" dirty="0" smtClean="0"/>
              <a:t>圖卡</a:t>
            </a:r>
            <a:r>
              <a:rPr lang="zh-TW" altLang="zh-TW" sz="2800" dirty="0" smtClean="0"/>
              <a:t>的圖示製作</a:t>
            </a:r>
            <a:r>
              <a:rPr lang="zh-TW" altLang="en-US" sz="2800" dirty="0" smtClean="0"/>
              <a:t>。如下面右方圖片所示。</a:t>
            </a:r>
          </a:p>
          <a:p>
            <a:endParaRPr lang="zh-TW" altLang="zh-TW" dirty="0"/>
          </a:p>
          <a:p>
            <a:endParaRPr lang="zh-TW" altLang="en-US" dirty="0"/>
          </a:p>
        </p:txBody>
      </p:sp>
      <p:pic>
        <p:nvPicPr>
          <p:cNvPr id="4" name="圖片 3" descr="C:\Documents and Settings\Administrator\桌面\AR教學檔案\製作mark\2011-08-27_19382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3356992"/>
            <a:ext cx="4680520" cy="3501008"/>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29</a:t>
            </a:fld>
            <a:endParaRPr lang="zh-TW" altLang="en-US"/>
          </a:p>
        </p:txBody>
      </p:sp>
      <p:pic>
        <p:nvPicPr>
          <p:cNvPr id="6" name="圖片 5" descr="C:\Documents and Settings\Administrator\桌面\AR教學檔案\製作mark\2011-08-27_194241.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3573016"/>
            <a:ext cx="4259213" cy="3284984"/>
          </a:xfrm>
          <a:prstGeom prst="rect">
            <a:avLst/>
          </a:prstGeom>
          <a:noFill/>
          <a:ln>
            <a:noFill/>
          </a:ln>
        </p:spPr>
      </p:pic>
    </p:spTree>
    <p:extLst>
      <p:ext uri="{BB962C8B-B14F-4D97-AF65-F5344CB8AC3E}">
        <p14:creationId xmlns:p14="http://schemas.microsoft.com/office/powerpoint/2010/main" xmlns="" val="156289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目的</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a:t>
            </a:fld>
            <a:endParaRPr lang="zh-TW" altLang="en-US"/>
          </a:p>
        </p:txBody>
      </p:sp>
      <p:sp>
        <p:nvSpPr>
          <p:cNvPr id="4" name="內容版面配置區 3"/>
          <p:cNvSpPr>
            <a:spLocks noGrp="1"/>
          </p:cNvSpPr>
          <p:nvPr>
            <p:ph sz="quarter" idx="1"/>
          </p:nvPr>
        </p:nvSpPr>
        <p:spPr>
          <a:xfrm>
            <a:off x="301752" y="1556792"/>
            <a:ext cx="8503920" cy="4572000"/>
          </a:xfrm>
        </p:spPr>
        <p:txBody>
          <a:bodyPr/>
          <a:lstStyle/>
          <a:p>
            <a:pPr lvl="0"/>
            <a:r>
              <a:rPr lang="zh-TW" altLang="zh-TW" dirty="0" smtClean="0"/>
              <a:t>利用擴增實境之應用技術，使同學在進行相關的專題製作前，可以先有良好的相關基本觀念，並且有著一定能力的相關技術程式撰寫能力</a:t>
            </a:r>
            <a:r>
              <a:rPr lang="zh-TW" altLang="en-US" dirty="0" smtClean="0"/>
              <a:t>。</a:t>
            </a:r>
            <a:endParaRPr lang="en-US" altLang="zh-TW" dirty="0" smtClean="0"/>
          </a:p>
          <a:p>
            <a:pPr lvl="0"/>
            <a:r>
              <a:rPr lang="zh-TW" altLang="zh-TW" dirty="0" smtClean="0"/>
              <a:t>學習到如何建模以及如何使虛擬影像顯示，並進一步提昇學生對於擴增實境之後的相關應用能力</a:t>
            </a:r>
            <a:r>
              <a:rPr lang="zh-TW" altLang="en-US" dirty="0" smtClean="0"/>
              <a:t>。</a:t>
            </a:r>
            <a:endParaRPr lang="zh-TW"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利用小畫家繪製自己的</a:t>
            </a:r>
            <a:r>
              <a:rPr lang="zh-TW" altLang="en-US" dirty="0" smtClean="0"/>
              <a:t>圖卡（</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30</a:t>
            </a:fld>
            <a:endParaRPr lang="zh-TW" altLang="en-US"/>
          </a:p>
        </p:txBody>
      </p:sp>
      <p:sp>
        <p:nvSpPr>
          <p:cNvPr id="4" name="內容版面配置區 3"/>
          <p:cNvSpPr>
            <a:spLocks noGrp="1"/>
          </p:cNvSpPr>
          <p:nvPr>
            <p:ph sz="quarter" idx="1"/>
          </p:nvPr>
        </p:nvSpPr>
        <p:spPr/>
        <p:txBody>
          <a:bodyPr/>
          <a:lstStyle/>
          <a:p>
            <a:r>
              <a:rPr lang="zh-TW" altLang="zh-TW" dirty="0" smtClean="0"/>
              <a:t>小畫家</a:t>
            </a:r>
            <a:r>
              <a:rPr lang="zh-TW" altLang="en-US" dirty="0" smtClean="0"/>
              <a:t>製作圖卡可分為</a:t>
            </a:r>
            <a:r>
              <a:rPr lang="en-US" altLang="zh-TW" dirty="0" smtClean="0"/>
              <a:t>4</a:t>
            </a:r>
            <a:r>
              <a:rPr lang="zh-TW" altLang="en-US" dirty="0" smtClean="0"/>
              <a:t>大部份。</a:t>
            </a:r>
            <a:endParaRPr lang="en-US" altLang="zh-TW" dirty="0" smtClean="0"/>
          </a:p>
          <a:p>
            <a:pPr lvl="1"/>
            <a:r>
              <a:rPr lang="zh-TW" altLang="en-US" dirty="0" smtClean="0">
                <a:solidFill>
                  <a:srgbClr val="646B86"/>
                </a:solidFill>
              </a:rPr>
              <a:t>１</a:t>
            </a:r>
            <a:r>
              <a:rPr lang="en-US" altLang="zh-TW" dirty="0" smtClean="0">
                <a:solidFill>
                  <a:srgbClr val="646B86"/>
                </a:solidFill>
              </a:rPr>
              <a:t>.</a:t>
            </a:r>
            <a:r>
              <a:rPr lang="zh-TW" altLang="en-US" dirty="0" smtClean="0">
                <a:solidFill>
                  <a:srgbClr val="646B86"/>
                </a:solidFill>
              </a:rPr>
              <a:t>設定影像大小屬性。</a:t>
            </a:r>
            <a:endParaRPr lang="en-US" altLang="zh-TW" dirty="0" smtClean="0">
              <a:solidFill>
                <a:srgbClr val="646B86"/>
              </a:solidFill>
            </a:endParaRPr>
          </a:p>
          <a:p>
            <a:pPr lvl="1"/>
            <a:r>
              <a:rPr lang="zh-TW" altLang="en-US" dirty="0" smtClean="0">
                <a:solidFill>
                  <a:srgbClr val="646B86"/>
                </a:solidFill>
              </a:rPr>
              <a:t>２</a:t>
            </a:r>
            <a:r>
              <a:rPr lang="en-US" altLang="zh-TW" dirty="0" smtClean="0">
                <a:solidFill>
                  <a:srgbClr val="646B86"/>
                </a:solidFill>
              </a:rPr>
              <a:t>.</a:t>
            </a:r>
            <a:r>
              <a:rPr lang="zh-TW" altLang="en-US" dirty="0" smtClean="0">
                <a:solidFill>
                  <a:srgbClr val="646B86"/>
                </a:solidFill>
              </a:rPr>
              <a:t>繪製外框。</a:t>
            </a:r>
          </a:p>
          <a:p>
            <a:pPr lvl="1"/>
            <a:r>
              <a:rPr lang="zh-TW" altLang="en-US" dirty="0" smtClean="0">
                <a:solidFill>
                  <a:srgbClr val="646B86"/>
                </a:solidFill>
              </a:rPr>
              <a:t>３</a:t>
            </a:r>
            <a:r>
              <a:rPr lang="en-US" altLang="zh-TW" dirty="0" smtClean="0">
                <a:solidFill>
                  <a:srgbClr val="646B86"/>
                </a:solidFill>
              </a:rPr>
              <a:t>. </a:t>
            </a:r>
            <a:r>
              <a:rPr lang="zh-TW" altLang="en-US" dirty="0" smtClean="0">
                <a:solidFill>
                  <a:srgbClr val="646B86"/>
                </a:solidFill>
              </a:rPr>
              <a:t>填入圖卡外</a:t>
            </a:r>
            <a:r>
              <a:rPr lang="zh-TW" altLang="zh-TW" dirty="0" smtClean="0">
                <a:solidFill>
                  <a:srgbClr val="646B86"/>
                </a:solidFill>
              </a:rPr>
              <a:t>框</a:t>
            </a:r>
            <a:r>
              <a:rPr lang="zh-TW" altLang="en-US" dirty="0" smtClean="0">
                <a:solidFill>
                  <a:srgbClr val="646B86"/>
                </a:solidFill>
              </a:rPr>
              <a:t>顏色。</a:t>
            </a:r>
            <a:endParaRPr lang="en-US" altLang="zh-TW" dirty="0" smtClean="0">
              <a:solidFill>
                <a:srgbClr val="646B86"/>
              </a:solidFill>
            </a:endParaRPr>
          </a:p>
          <a:p>
            <a:pPr lvl="1"/>
            <a:r>
              <a:rPr lang="zh-TW" altLang="en-US" dirty="0" smtClean="0">
                <a:solidFill>
                  <a:srgbClr val="646B86"/>
                </a:solidFill>
              </a:rPr>
              <a:t>４</a:t>
            </a:r>
            <a:r>
              <a:rPr lang="en-US" altLang="zh-TW" dirty="0" smtClean="0">
                <a:solidFill>
                  <a:srgbClr val="646B86"/>
                </a:solidFill>
              </a:rPr>
              <a:t>.</a:t>
            </a:r>
            <a:r>
              <a:rPr lang="zh-TW" altLang="en-US" dirty="0" smtClean="0">
                <a:solidFill>
                  <a:srgbClr val="646B86"/>
                </a:solidFill>
              </a:rPr>
              <a:t>繪製圖卡中間的圖樣。</a:t>
            </a:r>
            <a:endParaRPr lang="en-US" altLang="zh-TW" dirty="0" smtClean="0">
              <a:solidFill>
                <a:srgbClr val="646B86"/>
              </a:solidFill>
            </a:endParaRPr>
          </a:p>
        </p:txBody>
      </p:sp>
      <p:grpSp>
        <p:nvGrpSpPr>
          <p:cNvPr id="15" name="群組 14"/>
          <p:cNvGrpSpPr/>
          <p:nvPr/>
        </p:nvGrpSpPr>
        <p:grpSpPr>
          <a:xfrm>
            <a:off x="539552" y="4882180"/>
            <a:ext cx="7704856" cy="1787180"/>
            <a:chOff x="251520" y="3590200"/>
            <a:chExt cx="6192688" cy="2935145"/>
          </a:xfrm>
        </p:grpSpPr>
        <p:sp>
          <p:nvSpPr>
            <p:cNvPr id="16" name="矩形 15"/>
            <p:cNvSpPr/>
            <p:nvPr/>
          </p:nvSpPr>
          <p:spPr>
            <a:xfrm>
              <a:off x="251520" y="3590200"/>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設定影像大小屬性。</a:t>
              </a:r>
              <a:endParaRPr lang="zh-TW" altLang="en-US" dirty="0">
                <a:solidFill>
                  <a:schemeClr val="tx1"/>
                </a:solidFill>
              </a:endParaRPr>
            </a:p>
          </p:txBody>
        </p:sp>
        <p:sp>
          <p:nvSpPr>
            <p:cNvPr id="17" name="矩形 16"/>
            <p:cNvSpPr/>
            <p:nvPr/>
          </p:nvSpPr>
          <p:spPr>
            <a:xfrm>
              <a:off x="2482113" y="3590200"/>
              <a:ext cx="1729847"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繪製外框。</a:t>
              </a:r>
              <a:endParaRPr lang="zh-TW" altLang="en-US" dirty="0">
                <a:solidFill>
                  <a:schemeClr val="tx1"/>
                </a:solidFill>
              </a:endParaRPr>
            </a:p>
          </p:txBody>
        </p:sp>
        <p:sp>
          <p:nvSpPr>
            <p:cNvPr id="18" name="矩形 17"/>
            <p:cNvSpPr/>
            <p:nvPr/>
          </p:nvSpPr>
          <p:spPr>
            <a:xfrm>
              <a:off x="4788024" y="3590200"/>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填入</a:t>
              </a:r>
              <a:r>
                <a:rPr lang="en-US" altLang="zh-TW" dirty="0" smtClean="0">
                  <a:solidFill>
                    <a:schemeClr val="tx1"/>
                  </a:solidFill>
                </a:rPr>
                <a:t> </a:t>
              </a:r>
              <a:r>
                <a:rPr lang="zh-TW" altLang="en-US" dirty="0" smtClean="0">
                  <a:solidFill>
                    <a:schemeClr val="tx1"/>
                  </a:solidFill>
                </a:rPr>
                <a:t>圖卡外框顏色。</a:t>
              </a:r>
              <a:endParaRPr lang="zh-TW" altLang="en-US" dirty="0">
                <a:solidFill>
                  <a:schemeClr val="tx1"/>
                </a:solidFill>
              </a:endParaRPr>
            </a:p>
          </p:txBody>
        </p:sp>
        <p:sp>
          <p:nvSpPr>
            <p:cNvPr id="20" name="矩形 19"/>
            <p:cNvSpPr/>
            <p:nvPr/>
          </p:nvSpPr>
          <p:spPr>
            <a:xfrm>
              <a:off x="971600" y="5517233"/>
              <a:ext cx="1800200" cy="100811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en-US" dirty="0" smtClean="0">
                  <a:solidFill>
                    <a:schemeClr val="tx1"/>
                  </a:solidFill>
                </a:rPr>
                <a:t>繪製圖卡中間的樣圖。</a:t>
              </a:r>
              <a:endParaRPr lang="zh-TW" altLang="en-US" dirty="0">
                <a:solidFill>
                  <a:schemeClr val="tx1"/>
                </a:solidFill>
              </a:endParaRPr>
            </a:p>
          </p:txBody>
        </p:sp>
        <p:cxnSp>
          <p:nvCxnSpPr>
            <p:cNvPr id="21" name="直線單箭頭接點 20"/>
            <p:cNvCxnSpPr>
              <a:stCxn id="16" idx="3"/>
              <a:endCxn id="17" idx="1"/>
            </p:cNvCxnSpPr>
            <p:nvPr/>
          </p:nvCxnSpPr>
          <p:spPr>
            <a:xfrm>
              <a:off x="1907704" y="4124861"/>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2" name="直線單箭頭接點 21"/>
            <p:cNvCxnSpPr>
              <a:stCxn id="17" idx="3"/>
              <a:endCxn id="18" idx="1"/>
            </p:cNvCxnSpPr>
            <p:nvPr/>
          </p:nvCxnSpPr>
          <p:spPr>
            <a:xfrm>
              <a:off x="4211960" y="4124861"/>
              <a:ext cx="576064"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3" name="圖案 22"/>
            <p:cNvCxnSpPr>
              <a:stCxn id="18" idx="3"/>
              <a:endCxn id="20" idx="1"/>
            </p:cNvCxnSpPr>
            <p:nvPr/>
          </p:nvCxnSpPr>
          <p:spPr>
            <a:xfrm flipH="1">
              <a:off x="971600" y="4124861"/>
              <a:ext cx="5472608" cy="1896428"/>
            </a:xfrm>
            <a:prstGeom prst="bentConnector5">
              <a:avLst>
                <a:gd name="adj1" fmla="val -4177"/>
                <a:gd name="adj2" fmla="val 50807"/>
                <a:gd name="adj3" fmla="val 104177"/>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smtClean="0"/>
              <a:t>利用</a:t>
            </a:r>
            <a:r>
              <a:rPr lang="zh-TW" altLang="zh-TW" dirty="0"/>
              <a:t>小畫家繪製自己</a:t>
            </a:r>
            <a:r>
              <a:rPr lang="zh-TW" altLang="zh-TW" dirty="0" smtClean="0"/>
              <a:t>的</a:t>
            </a:r>
            <a:r>
              <a:rPr lang="zh-TW" altLang="en-US" dirty="0" smtClean="0"/>
              <a:t>圖卡（</a:t>
            </a:r>
            <a:r>
              <a:rPr lang="en-US" altLang="zh-TW" dirty="0" smtClean="0"/>
              <a:t>2</a:t>
            </a:r>
            <a:r>
              <a:rPr lang="zh-TW" altLang="en-US" dirty="0" smtClean="0"/>
              <a:t>）</a:t>
            </a:r>
            <a:endParaRPr lang="zh-TW" altLang="en-US" dirty="0"/>
          </a:p>
        </p:txBody>
      </p:sp>
      <p:sp>
        <p:nvSpPr>
          <p:cNvPr id="3" name="內容版面配置區 2"/>
          <p:cNvSpPr>
            <a:spLocks noGrp="1"/>
          </p:cNvSpPr>
          <p:nvPr>
            <p:ph sz="quarter" idx="1"/>
          </p:nvPr>
        </p:nvSpPr>
        <p:spPr>
          <a:xfrm>
            <a:off x="301752" y="1527048"/>
            <a:ext cx="4414264" cy="4572000"/>
          </a:xfrm>
        </p:spPr>
        <p:txBody>
          <a:bodyPr>
            <a:normAutofit/>
          </a:bodyPr>
          <a:lstStyle/>
          <a:p>
            <a:r>
              <a:rPr lang="zh-TW" altLang="en-US" sz="2400" dirty="0" smtClean="0"/>
              <a:t>１</a:t>
            </a:r>
            <a:r>
              <a:rPr lang="en-US" altLang="zh-TW" sz="2400" dirty="0" smtClean="0"/>
              <a:t>.</a:t>
            </a:r>
            <a:r>
              <a:rPr lang="zh-TW" altLang="en-US" sz="2400" dirty="0" smtClean="0"/>
              <a:t>設定影像大小屬性。</a:t>
            </a:r>
          </a:p>
          <a:p>
            <a:r>
              <a:rPr lang="zh-TW" altLang="zh-TW" sz="2400" dirty="0" smtClean="0"/>
              <a:t>使用</a:t>
            </a:r>
            <a:r>
              <a:rPr lang="en-US" altLang="zh-TW" sz="2400" dirty="0"/>
              <a:t>Windows XP</a:t>
            </a:r>
            <a:r>
              <a:rPr lang="zh-TW" altLang="zh-TW" sz="2400" dirty="0"/>
              <a:t>系統下的內建繪圖</a:t>
            </a:r>
            <a:r>
              <a:rPr lang="zh-TW" altLang="zh-TW" sz="2400" dirty="0" smtClean="0"/>
              <a:t>軟體</a:t>
            </a:r>
            <a:r>
              <a:rPr lang="zh-TW" altLang="en-US" sz="2400" dirty="0" smtClean="0"/>
              <a:t>「</a:t>
            </a:r>
            <a:r>
              <a:rPr lang="zh-TW" altLang="zh-TW" sz="2400" dirty="0" smtClean="0"/>
              <a:t>小畫家</a:t>
            </a:r>
            <a:r>
              <a:rPr lang="zh-TW" altLang="en-US" sz="2400" dirty="0" smtClean="0"/>
              <a:t>」</a:t>
            </a:r>
            <a:r>
              <a:rPr lang="zh-TW" altLang="zh-TW" sz="2400" dirty="0" smtClean="0"/>
              <a:t>，</a:t>
            </a:r>
            <a:r>
              <a:rPr lang="zh-TW" altLang="zh-TW" sz="2400" dirty="0"/>
              <a:t>也</a:t>
            </a:r>
            <a:r>
              <a:rPr lang="zh-TW" altLang="zh-TW" sz="2400" dirty="0" smtClean="0"/>
              <a:t>可以</a:t>
            </a:r>
            <a:r>
              <a:rPr lang="zh-TW" altLang="en-US" sz="2400" dirty="0" smtClean="0"/>
              <a:t>繪製</a:t>
            </a:r>
            <a:r>
              <a:rPr lang="zh-TW" altLang="zh-TW" sz="2400" dirty="0" smtClean="0"/>
              <a:t>屬於</a:t>
            </a:r>
            <a:r>
              <a:rPr lang="zh-TW" altLang="zh-TW" sz="2400" dirty="0"/>
              <a:t>自己</a:t>
            </a:r>
            <a:r>
              <a:rPr lang="zh-TW" altLang="zh-TW" sz="2400" dirty="0" smtClean="0"/>
              <a:t>的</a:t>
            </a:r>
            <a:r>
              <a:rPr lang="zh-TW" altLang="en-US" sz="2400" dirty="0" smtClean="0"/>
              <a:t>圖卡</a:t>
            </a:r>
            <a:r>
              <a:rPr lang="zh-TW" altLang="zh-TW" sz="2400" dirty="0" smtClean="0"/>
              <a:t>，</a:t>
            </a:r>
            <a:r>
              <a:rPr lang="zh-TW" altLang="zh-TW" sz="2400" dirty="0"/>
              <a:t>開啟小畫家之後先在上層選單裡</a:t>
            </a:r>
            <a:r>
              <a:rPr lang="zh-TW" altLang="zh-TW" sz="2400" dirty="0" smtClean="0"/>
              <a:t>選取</a:t>
            </a:r>
            <a:r>
              <a:rPr lang="en-US" altLang="zh-TW" sz="2400" dirty="0" smtClean="0"/>
              <a:t> </a:t>
            </a:r>
            <a:r>
              <a:rPr lang="zh-TW" altLang="en-US" sz="2400" dirty="0" smtClean="0"/>
              <a:t>「</a:t>
            </a:r>
            <a:r>
              <a:rPr lang="zh-TW" altLang="zh-TW" sz="2400" dirty="0" smtClean="0"/>
              <a:t>影像</a:t>
            </a:r>
            <a:r>
              <a:rPr lang="zh-TW" altLang="en-US" sz="2400" dirty="0" smtClean="0"/>
              <a:t>」</a:t>
            </a:r>
            <a:r>
              <a:rPr lang="en-US" altLang="zh-TW" sz="2400" dirty="0" smtClean="0"/>
              <a:t> </a:t>
            </a:r>
            <a:r>
              <a:rPr lang="en-US" altLang="zh-TW" sz="2400" dirty="0">
                <a:sym typeface="Wingdings"/>
              </a:rPr>
              <a:t></a:t>
            </a:r>
            <a:r>
              <a:rPr lang="en-US" altLang="zh-TW" sz="2400" dirty="0"/>
              <a:t> </a:t>
            </a:r>
            <a:r>
              <a:rPr lang="zh-TW" altLang="en-US" sz="2400" dirty="0" smtClean="0"/>
              <a:t>「</a:t>
            </a:r>
            <a:r>
              <a:rPr lang="zh-TW" altLang="zh-TW" sz="2400" dirty="0" smtClean="0"/>
              <a:t>屬性</a:t>
            </a:r>
            <a:r>
              <a:rPr lang="zh-TW" altLang="en-US" sz="2400" dirty="0" smtClean="0"/>
              <a:t>」</a:t>
            </a:r>
            <a:r>
              <a:rPr lang="zh-TW" altLang="zh-TW" sz="2400" dirty="0" smtClean="0"/>
              <a:t>，</a:t>
            </a:r>
            <a:r>
              <a:rPr lang="zh-TW" altLang="zh-TW" sz="2400" dirty="0"/>
              <a:t>即可設定影像</a:t>
            </a:r>
            <a:r>
              <a:rPr lang="zh-TW" altLang="zh-TW" sz="2400" dirty="0" smtClean="0"/>
              <a:t>大小</a:t>
            </a:r>
            <a:r>
              <a:rPr lang="zh-TW" altLang="en-US" sz="2400" dirty="0" smtClean="0"/>
              <a:t>。</a:t>
            </a:r>
            <a:endParaRPr lang="zh-TW" altLang="en-US" sz="2400" dirty="0"/>
          </a:p>
        </p:txBody>
      </p:sp>
      <p:pic>
        <p:nvPicPr>
          <p:cNvPr id="5" name="圖片 4" descr="C:\Documents and Settings\Administrator\桌面\AR教學檔案\製作mark\利用小畫家設計Marker\2011-08-28_13013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51512" y="1484784"/>
            <a:ext cx="4392488" cy="3008387"/>
          </a:xfrm>
          <a:prstGeom prst="rect">
            <a:avLst/>
          </a:prstGeom>
          <a:noFill/>
          <a:ln>
            <a:noFill/>
          </a:ln>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31</a:t>
            </a:fld>
            <a:endParaRPr lang="zh-TW" altLang="en-US"/>
          </a:p>
        </p:txBody>
      </p:sp>
      <p:grpSp>
        <p:nvGrpSpPr>
          <p:cNvPr id="7" name="群組 6"/>
          <p:cNvGrpSpPr/>
          <p:nvPr/>
        </p:nvGrpSpPr>
        <p:grpSpPr>
          <a:xfrm>
            <a:off x="539552" y="4882180"/>
            <a:ext cx="7704856" cy="1787180"/>
            <a:chOff x="251520" y="3590200"/>
            <a:chExt cx="6192688" cy="2935145"/>
          </a:xfrm>
        </p:grpSpPr>
        <p:sp>
          <p:nvSpPr>
            <p:cNvPr id="8" name="矩形 7"/>
            <p:cNvSpPr/>
            <p:nvPr/>
          </p:nvSpPr>
          <p:spPr>
            <a:xfrm>
              <a:off x="251520" y="3590200"/>
              <a:ext cx="1656184" cy="1069321"/>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設定影像大小屬性。</a:t>
              </a:r>
              <a:endParaRPr lang="zh-TW" altLang="en-US" dirty="0">
                <a:solidFill>
                  <a:schemeClr val="tx1"/>
                </a:solidFill>
              </a:endParaRPr>
            </a:p>
          </p:txBody>
        </p:sp>
        <p:sp>
          <p:nvSpPr>
            <p:cNvPr id="9" name="矩形 8"/>
            <p:cNvSpPr/>
            <p:nvPr/>
          </p:nvSpPr>
          <p:spPr>
            <a:xfrm>
              <a:off x="2482113" y="3590200"/>
              <a:ext cx="1729847"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２</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繪製外框。</a:t>
              </a:r>
              <a:endParaRPr lang="zh-TW" altLang="en-US" dirty="0">
                <a:solidFill>
                  <a:schemeClr val="tx2">
                    <a:lumMod val="60000"/>
                    <a:lumOff val="40000"/>
                  </a:schemeClr>
                </a:solidFill>
              </a:endParaRPr>
            </a:p>
          </p:txBody>
        </p:sp>
        <p:sp>
          <p:nvSpPr>
            <p:cNvPr id="10" name="矩形 9"/>
            <p:cNvSpPr/>
            <p:nvPr/>
          </p:nvSpPr>
          <p:spPr>
            <a:xfrm>
              <a:off x="4788024" y="3590200"/>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３</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填入</a:t>
              </a:r>
              <a:r>
                <a:rPr lang="en-US" altLang="zh-TW" dirty="0" smtClean="0">
                  <a:solidFill>
                    <a:schemeClr val="tx2">
                      <a:lumMod val="60000"/>
                      <a:lumOff val="40000"/>
                    </a:schemeClr>
                  </a:solidFill>
                </a:rPr>
                <a:t> </a:t>
              </a:r>
              <a:r>
                <a:rPr lang="zh-TW" altLang="en-US" dirty="0" smtClean="0">
                  <a:solidFill>
                    <a:schemeClr val="tx2">
                      <a:lumMod val="60000"/>
                      <a:lumOff val="40000"/>
                    </a:schemeClr>
                  </a:solidFill>
                </a:rPr>
                <a:t>圖卡外框顏色。</a:t>
              </a:r>
              <a:endParaRPr lang="zh-TW" altLang="en-US" dirty="0">
                <a:solidFill>
                  <a:schemeClr val="tx2">
                    <a:lumMod val="60000"/>
                    <a:lumOff val="40000"/>
                  </a:schemeClr>
                </a:solidFill>
              </a:endParaRPr>
            </a:p>
          </p:txBody>
        </p:sp>
        <p:sp>
          <p:nvSpPr>
            <p:cNvPr id="11" name="矩形 10"/>
            <p:cNvSpPr/>
            <p:nvPr/>
          </p:nvSpPr>
          <p:spPr>
            <a:xfrm>
              <a:off x="971600" y="5517233"/>
              <a:ext cx="1800200" cy="100811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646B86"/>
                  </a:solidFill>
                </a:rPr>
                <a:t>４</a:t>
              </a:r>
              <a:r>
                <a:rPr lang="en-US" altLang="zh-TW" dirty="0" smtClean="0">
                  <a:solidFill>
                    <a:srgbClr val="646B86"/>
                  </a:solidFill>
                </a:rPr>
                <a:t>.</a:t>
              </a:r>
              <a:r>
                <a:rPr lang="zh-TW" altLang="en-US" dirty="0" smtClean="0">
                  <a:solidFill>
                    <a:srgbClr val="646B86"/>
                  </a:solidFill>
                </a:rPr>
                <a:t>繪製圖卡中間的樣圖。</a:t>
              </a:r>
              <a:endParaRPr lang="zh-TW" altLang="en-US" dirty="0">
                <a:solidFill>
                  <a:srgbClr val="646B86"/>
                </a:solidFill>
              </a:endParaRPr>
            </a:p>
          </p:txBody>
        </p:sp>
        <p:cxnSp>
          <p:nvCxnSpPr>
            <p:cNvPr id="12" name="直線單箭頭接點 11"/>
            <p:cNvCxnSpPr>
              <a:stCxn id="8" idx="3"/>
              <a:endCxn id="9" idx="1"/>
            </p:cNvCxnSpPr>
            <p:nvPr/>
          </p:nvCxnSpPr>
          <p:spPr>
            <a:xfrm>
              <a:off x="1907704" y="4124861"/>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3" name="直線單箭頭接點 12"/>
            <p:cNvCxnSpPr>
              <a:stCxn id="9" idx="3"/>
              <a:endCxn id="10" idx="1"/>
            </p:cNvCxnSpPr>
            <p:nvPr/>
          </p:nvCxnSpPr>
          <p:spPr>
            <a:xfrm>
              <a:off x="4211960" y="4124861"/>
              <a:ext cx="576064"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4" name="圖案 13"/>
            <p:cNvCxnSpPr>
              <a:stCxn id="10" idx="3"/>
              <a:endCxn id="11" idx="1"/>
            </p:cNvCxnSpPr>
            <p:nvPr/>
          </p:nvCxnSpPr>
          <p:spPr>
            <a:xfrm flipH="1">
              <a:off x="971600" y="4124861"/>
              <a:ext cx="5472608" cy="1896428"/>
            </a:xfrm>
            <a:prstGeom prst="bentConnector5">
              <a:avLst>
                <a:gd name="adj1" fmla="val -4177"/>
                <a:gd name="adj2" fmla="val 50807"/>
                <a:gd name="adj3" fmla="val 104177"/>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169653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利用小畫家繪製自己</a:t>
            </a:r>
            <a:r>
              <a:rPr lang="zh-TW" altLang="zh-TW" dirty="0" smtClean="0"/>
              <a:t>的</a:t>
            </a:r>
            <a:r>
              <a:rPr lang="zh-TW" altLang="en-US" dirty="0" smtClean="0"/>
              <a:t>圖卡（</a:t>
            </a:r>
            <a:r>
              <a:rPr lang="en-US" altLang="zh-TW" dirty="0" smtClean="0"/>
              <a:t>3</a:t>
            </a:r>
            <a:r>
              <a:rPr lang="zh-TW" altLang="en-US" dirty="0" smtClean="0"/>
              <a:t>）</a:t>
            </a:r>
            <a:endParaRPr lang="zh-TW" altLang="en-US" dirty="0"/>
          </a:p>
        </p:txBody>
      </p:sp>
      <p:sp>
        <p:nvSpPr>
          <p:cNvPr id="3" name="內容版面配置區 2"/>
          <p:cNvSpPr>
            <a:spLocks noGrp="1"/>
          </p:cNvSpPr>
          <p:nvPr>
            <p:ph sz="quarter" idx="1"/>
          </p:nvPr>
        </p:nvSpPr>
        <p:spPr/>
        <p:txBody>
          <a:bodyPr/>
          <a:lstStyle/>
          <a:p>
            <a:r>
              <a:rPr lang="zh-TW" altLang="zh-TW" dirty="0" smtClean="0"/>
              <a:t>選取</a:t>
            </a:r>
            <a:r>
              <a:rPr lang="zh-TW" altLang="en-US" dirty="0" smtClean="0"/>
              <a:t>「</a:t>
            </a:r>
            <a:r>
              <a:rPr lang="zh-TW" altLang="zh-TW" dirty="0" smtClean="0"/>
              <a:t>屬性</a:t>
            </a:r>
            <a:r>
              <a:rPr lang="zh-TW" altLang="en-US" dirty="0" smtClean="0"/>
              <a:t>」</a:t>
            </a:r>
            <a:r>
              <a:rPr lang="zh-TW" altLang="zh-TW" dirty="0" smtClean="0"/>
              <a:t>後</a:t>
            </a:r>
            <a:r>
              <a:rPr lang="zh-TW" altLang="zh-TW" dirty="0"/>
              <a:t>即可開始設定影像屬性，依照圖示的標號順序個別輸入名稱及數值，輸入完畢之後按下確認即可，至於外框並沒有一定的大小限制，廣泛</a:t>
            </a:r>
            <a:r>
              <a:rPr lang="zh-TW" altLang="zh-TW" dirty="0" smtClean="0"/>
              <a:t>的</a:t>
            </a:r>
            <a:r>
              <a:rPr lang="zh-TW" altLang="en-US" dirty="0" smtClean="0"/>
              <a:t>圖卡</a:t>
            </a:r>
            <a:r>
              <a:rPr lang="zh-TW" altLang="zh-TW" dirty="0" smtClean="0"/>
              <a:t>大小</a:t>
            </a:r>
            <a:r>
              <a:rPr lang="zh-TW" altLang="zh-TW" dirty="0"/>
              <a:t>都設定</a:t>
            </a:r>
            <a:r>
              <a:rPr lang="zh-TW" altLang="zh-TW" dirty="0" smtClean="0"/>
              <a:t>為</a:t>
            </a:r>
            <a:r>
              <a:rPr lang="zh-TW" altLang="en-US" dirty="0" smtClean="0"/>
              <a:t>８</a:t>
            </a:r>
            <a:r>
              <a:rPr lang="zh-TW" altLang="zh-TW" dirty="0" smtClean="0"/>
              <a:t>公分</a:t>
            </a:r>
            <a:r>
              <a:rPr lang="en-US" altLang="zh-TW" dirty="0"/>
              <a:t>x </a:t>
            </a:r>
            <a:r>
              <a:rPr lang="zh-TW" altLang="en-US" dirty="0" smtClean="0"/>
              <a:t>８</a:t>
            </a:r>
            <a:r>
              <a:rPr lang="zh-TW" altLang="zh-TW" dirty="0" smtClean="0"/>
              <a:t>公分</a:t>
            </a:r>
            <a:r>
              <a:rPr lang="zh-TW" altLang="en-US" dirty="0" smtClean="0"/>
              <a:t>。</a:t>
            </a:r>
            <a:endParaRPr lang="zh-TW" altLang="zh-TW" dirty="0"/>
          </a:p>
          <a:p>
            <a:r>
              <a:rPr lang="zh-TW" altLang="zh-TW" dirty="0"/>
              <a:t>此範例屬性設定為</a:t>
            </a:r>
            <a:r>
              <a:rPr lang="zh-TW" altLang="zh-TW" dirty="0" smtClean="0"/>
              <a:t>：單位</a:t>
            </a:r>
            <a:r>
              <a:rPr lang="zh-TW" altLang="en-US" dirty="0" smtClean="0"/>
              <a:t>（</a:t>
            </a:r>
            <a:r>
              <a:rPr lang="zh-TW" altLang="zh-TW" dirty="0" smtClean="0"/>
              <a:t>公分</a:t>
            </a:r>
            <a:r>
              <a:rPr lang="zh-TW" altLang="en-US" dirty="0" smtClean="0"/>
              <a:t>）</a:t>
            </a:r>
            <a:r>
              <a:rPr lang="zh-TW" altLang="zh-TW" dirty="0" smtClean="0"/>
              <a:t>、寬度</a:t>
            </a:r>
            <a:r>
              <a:rPr lang="zh-TW" altLang="en-US" dirty="0" smtClean="0"/>
              <a:t>（８）</a:t>
            </a:r>
            <a:r>
              <a:rPr lang="zh-TW" altLang="zh-TW" dirty="0" smtClean="0"/>
              <a:t>、高度</a:t>
            </a:r>
            <a:r>
              <a:rPr lang="zh-TW" altLang="en-US" dirty="0" smtClean="0"/>
              <a:t>（８）。</a:t>
            </a:r>
            <a:endParaRPr lang="zh-TW" altLang="en-US" dirty="0"/>
          </a:p>
        </p:txBody>
      </p:sp>
      <p:pic>
        <p:nvPicPr>
          <p:cNvPr id="4" name="圖片 3" descr="C:\Documents and Settings\Administrator\桌面\AR教學檔案\製作mark\利用小畫家設計Marker\2011-08-28_130207.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4149080"/>
            <a:ext cx="3400425" cy="2047875"/>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32</a:t>
            </a:fld>
            <a:endParaRPr lang="zh-TW" altLang="en-US"/>
          </a:p>
        </p:txBody>
      </p:sp>
    </p:spTree>
    <p:extLst>
      <p:ext uri="{BB962C8B-B14F-4D97-AF65-F5344CB8AC3E}">
        <p14:creationId xmlns:p14="http://schemas.microsoft.com/office/powerpoint/2010/main" xmlns="" val="3890507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利用小畫家繪製自己</a:t>
            </a:r>
            <a:r>
              <a:rPr lang="zh-TW" altLang="zh-TW" dirty="0" smtClean="0"/>
              <a:t>的</a:t>
            </a:r>
            <a:r>
              <a:rPr lang="zh-TW" altLang="en-US" dirty="0" smtClean="0"/>
              <a:t>圖卡（</a:t>
            </a:r>
            <a:r>
              <a:rPr lang="en-US" altLang="zh-TW" dirty="0" smtClean="0"/>
              <a:t>4</a:t>
            </a:r>
            <a:r>
              <a:rPr lang="zh-TW" altLang="en-US" dirty="0" smtClean="0"/>
              <a:t>）</a:t>
            </a:r>
            <a:endParaRPr lang="zh-TW" altLang="en-US" dirty="0"/>
          </a:p>
        </p:txBody>
      </p:sp>
      <p:sp>
        <p:nvSpPr>
          <p:cNvPr id="3" name="內容版面配置區 2"/>
          <p:cNvSpPr>
            <a:spLocks noGrp="1"/>
          </p:cNvSpPr>
          <p:nvPr>
            <p:ph sz="quarter" idx="1"/>
          </p:nvPr>
        </p:nvSpPr>
        <p:spPr>
          <a:xfrm>
            <a:off x="251520" y="1484784"/>
            <a:ext cx="4018728" cy="3096344"/>
          </a:xfrm>
        </p:spPr>
        <p:txBody>
          <a:bodyPr/>
          <a:lstStyle/>
          <a:p>
            <a:r>
              <a:rPr lang="zh-TW" altLang="en-US" dirty="0" smtClean="0"/>
              <a:t>２</a:t>
            </a:r>
            <a:r>
              <a:rPr lang="en-US" altLang="zh-TW" dirty="0" smtClean="0"/>
              <a:t>.</a:t>
            </a:r>
            <a:r>
              <a:rPr lang="zh-TW" altLang="en-US" dirty="0" smtClean="0"/>
              <a:t>繪製外框。</a:t>
            </a:r>
          </a:p>
          <a:p>
            <a:r>
              <a:rPr lang="zh-TW" altLang="zh-TW" dirty="0" smtClean="0"/>
              <a:t>在</a:t>
            </a:r>
            <a:r>
              <a:rPr lang="zh-TW" altLang="zh-TW" dirty="0"/>
              <a:t>左邊工具列裡</a:t>
            </a:r>
            <a:r>
              <a:rPr lang="zh-TW" altLang="zh-TW" dirty="0" smtClean="0"/>
              <a:t>選取</a:t>
            </a:r>
            <a:r>
              <a:rPr lang="zh-TW" altLang="en-US" dirty="0" smtClean="0"/>
              <a:t>「</a:t>
            </a:r>
            <a:r>
              <a:rPr lang="zh-TW" altLang="zh-TW" dirty="0" smtClean="0"/>
              <a:t>矩形</a:t>
            </a:r>
            <a:r>
              <a:rPr lang="zh-TW" altLang="en-US" dirty="0" smtClean="0"/>
              <a:t>」</a:t>
            </a:r>
            <a:r>
              <a:rPr lang="en-US" altLang="zh-TW" dirty="0" smtClean="0"/>
              <a:t> </a:t>
            </a:r>
            <a:r>
              <a:rPr lang="en-US" altLang="zh-TW" dirty="0">
                <a:sym typeface="Wingdings"/>
              </a:rPr>
              <a:t></a:t>
            </a:r>
            <a:r>
              <a:rPr lang="en-US" altLang="zh-TW" dirty="0"/>
              <a:t> </a:t>
            </a:r>
            <a:r>
              <a:rPr lang="zh-TW" altLang="zh-TW" dirty="0"/>
              <a:t>選擇第一個矩形工具，即可畫出一個矩形外</a:t>
            </a:r>
            <a:r>
              <a:rPr lang="zh-TW" altLang="zh-TW" dirty="0" smtClean="0"/>
              <a:t>框</a:t>
            </a:r>
            <a:r>
              <a:rPr lang="zh-TW" altLang="en-US" dirty="0" smtClean="0"/>
              <a:t>。</a:t>
            </a:r>
            <a:endParaRPr lang="zh-TW" altLang="zh-TW" dirty="0"/>
          </a:p>
          <a:p>
            <a:endParaRPr lang="zh-TW" altLang="en-US" dirty="0"/>
          </a:p>
        </p:txBody>
      </p:sp>
      <p:pic>
        <p:nvPicPr>
          <p:cNvPr id="4" name="圖片 3" descr="C:\Documents and Settings\Administrator\桌面\AR教學檔案\製作mark\利用小畫家設計Marker\2011-08-28_13030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1484784"/>
            <a:ext cx="4536504" cy="3368427"/>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33</a:t>
            </a:fld>
            <a:endParaRPr lang="zh-TW" altLang="en-US"/>
          </a:p>
        </p:txBody>
      </p:sp>
      <p:grpSp>
        <p:nvGrpSpPr>
          <p:cNvPr id="6" name="群組 5"/>
          <p:cNvGrpSpPr/>
          <p:nvPr/>
        </p:nvGrpSpPr>
        <p:grpSpPr>
          <a:xfrm>
            <a:off x="539552" y="4954188"/>
            <a:ext cx="7704856" cy="1787180"/>
            <a:chOff x="251520" y="3590200"/>
            <a:chExt cx="6192688" cy="2935145"/>
          </a:xfrm>
        </p:grpSpPr>
        <p:sp>
          <p:nvSpPr>
            <p:cNvPr id="7" name="矩形 6"/>
            <p:cNvSpPr/>
            <p:nvPr/>
          </p:nvSpPr>
          <p:spPr>
            <a:xfrm>
              <a:off x="251520" y="3590200"/>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１</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設定影像大小屬性。</a:t>
              </a:r>
              <a:endParaRPr lang="zh-TW" altLang="en-US" dirty="0">
                <a:solidFill>
                  <a:schemeClr val="tx2">
                    <a:lumMod val="60000"/>
                    <a:lumOff val="40000"/>
                  </a:schemeClr>
                </a:solidFill>
              </a:endParaRPr>
            </a:p>
          </p:txBody>
        </p:sp>
        <p:sp>
          <p:nvSpPr>
            <p:cNvPr id="8" name="矩形 7"/>
            <p:cNvSpPr/>
            <p:nvPr/>
          </p:nvSpPr>
          <p:spPr>
            <a:xfrm>
              <a:off x="2482113" y="3590200"/>
              <a:ext cx="1729847" cy="1069321"/>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繪製外框。</a:t>
              </a:r>
              <a:endParaRPr lang="zh-TW" altLang="en-US" dirty="0">
                <a:solidFill>
                  <a:schemeClr val="tx1"/>
                </a:solidFill>
              </a:endParaRPr>
            </a:p>
          </p:txBody>
        </p:sp>
        <p:sp>
          <p:nvSpPr>
            <p:cNvPr id="9" name="矩形 8"/>
            <p:cNvSpPr/>
            <p:nvPr/>
          </p:nvSpPr>
          <p:spPr>
            <a:xfrm>
              <a:off x="4788024" y="3590200"/>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３</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填入</a:t>
              </a:r>
              <a:r>
                <a:rPr lang="en-US" altLang="zh-TW" dirty="0" smtClean="0">
                  <a:solidFill>
                    <a:schemeClr val="tx2">
                      <a:lumMod val="60000"/>
                      <a:lumOff val="40000"/>
                    </a:schemeClr>
                  </a:solidFill>
                </a:rPr>
                <a:t> </a:t>
              </a:r>
              <a:r>
                <a:rPr lang="zh-TW" altLang="en-US" dirty="0" smtClean="0">
                  <a:solidFill>
                    <a:schemeClr val="tx2">
                      <a:lumMod val="60000"/>
                      <a:lumOff val="40000"/>
                    </a:schemeClr>
                  </a:solidFill>
                </a:rPr>
                <a:t>圖卡外框顏色。</a:t>
              </a:r>
              <a:endParaRPr lang="zh-TW" altLang="en-US" dirty="0">
                <a:solidFill>
                  <a:schemeClr val="tx2">
                    <a:lumMod val="60000"/>
                    <a:lumOff val="40000"/>
                  </a:schemeClr>
                </a:solidFill>
              </a:endParaRPr>
            </a:p>
          </p:txBody>
        </p:sp>
        <p:sp>
          <p:nvSpPr>
            <p:cNvPr id="10" name="矩形 9"/>
            <p:cNvSpPr/>
            <p:nvPr/>
          </p:nvSpPr>
          <p:spPr>
            <a:xfrm>
              <a:off x="971600" y="5517233"/>
              <a:ext cx="1800200" cy="100811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４</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繪製圖卡中間的樣圖。</a:t>
              </a:r>
              <a:endParaRPr lang="zh-TW" altLang="en-US" dirty="0">
                <a:solidFill>
                  <a:schemeClr val="tx2">
                    <a:lumMod val="60000"/>
                    <a:lumOff val="40000"/>
                  </a:schemeClr>
                </a:solidFill>
              </a:endParaRPr>
            </a:p>
          </p:txBody>
        </p:sp>
        <p:cxnSp>
          <p:nvCxnSpPr>
            <p:cNvPr id="11" name="直線單箭頭接點 10"/>
            <p:cNvCxnSpPr>
              <a:stCxn id="7" idx="3"/>
              <a:endCxn id="8" idx="1"/>
            </p:cNvCxnSpPr>
            <p:nvPr/>
          </p:nvCxnSpPr>
          <p:spPr>
            <a:xfrm>
              <a:off x="1907704" y="4124861"/>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2" name="直線單箭頭接點 11"/>
            <p:cNvCxnSpPr>
              <a:stCxn id="8" idx="3"/>
              <a:endCxn id="9" idx="1"/>
            </p:cNvCxnSpPr>
            <p:nvPr/>
          </p:nvCxnSpPr>
          <p:spPr>
            <a:xfrm>
              <a:off x="4211960" y="4124861"/>
              <a:ext cx="576064"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3" name="圖案 12"/>
            <p:cNvCxnSpPr>
              <a:stCxn id="9" idx="3"/>
              <a:endCxn id="10" idx="1"/>
            </p:cNvCxnSpPr>
            <p:nvPr/>
          </p:nvCxnSpPr>
          <p:spPr>
            <a:xfrm flipH="1">
              <a:off x="971600" y="4124861"/>
              <a:ext cx="5472608" cy="1896428"/>
            </a:xfrm>
            <a:prstGeom prst="bentConnector5">
              <a:avLst>
                <a:gd name="adj1" fmla="val -4177"/>
                <a:gd name="adj2" fmla="val 50807"/>
                <a:gd name="adj3" fmla="val 104177"/>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18896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利用小畫家繪製自己</a:t>
            </a:r>
            <a:r>
              <a:rPr lang="zh-TW" altLang="zh-TW" dirty="0" smtClean="0"/>
              <a:t>的</a:t>
            </a:r>
            <a:r>
              <a:rPr lang="zh-TW" altLang="en-US" dirty="0" smtClean="0"/>
              <a:t>圖卡（</a:t>
            </a:r>
            <a:r>
              <a:rPr lang="en-US" altLang="zh-TW" dirty="0" smtClean="0"/>
              <a:t>5</a:t>
            </a:r>
            <a:r>
              <a:rPr lang="zh-TW" altLang="en-US" dirty="0" smtClean="0"/>
              <a:t>）</a:t>
            </a:r>
            <a:endParaRPr lang="zh-TW" altLang="en-US" dirty="0"/>
          </a:p>
        </p:txBody>
      </p:sp>
      <p:sp>
        <p:nvSpPr>
          <p:cNvPr id="3" name="內容版面配置區 2"/>
          <p:cNvSpPr>
            <a:spLocks noGrp="1"/>
          </p:cNvSpPr>
          <p:nvPr>
            <p:ph sz="quarter" idx="1"/>
          </p:nvPr>
        </p:nvSpPr>
        <p:spPr/>
        <p:txBody>
          <a:bodyPr>
            <a:normAutofit/>
          </a:bodyPr>
          <a:lstStyle/>
          <a:p>
            <a:r>
              <a:rPr lang="zh-TW" altLang="zh-TW" sz="2000" dirty="0"/>
              <a:t>在圖</a:t>
            </a:r>
            <a:r>
              <a:rPr lang="zh-TW" altLang="zh-TW" sz="2000" dirty="0" smtClean="0"/>
              <a:t>中</a:t>
            </a:r>
            <a:r>
              <a:rPr lang="zh-TW" altLang="en-US" sz="2000" dirty="0" smtClean="0"/>
              <a:t>「１</a:t>
            </a:r>
            <a:r>
              <a:rPr lang="en-US" altLang="zh-TW" sz="2000" dirty="0" smtClean="0"/>
              <a:t>.</a:t>
            </a:r>
            <a:r>
              <a:rPr lang="zh-TW" altLang="en-US" sz="2000" dirty="0" smtClean="0"/>
              <a:t>」</a:t>
            </a:r>
            <a:r>
              <a:rPr lang="zh-TW" altLang="zh-TW" sz="2000" dirty="0" smtClean="0"/>
              <a:t>的</a:t>
            </a:r>
            <a:r>
              <a:rPr lang="zh-TW" altLang="zh-TW" sz="2000" dirty="0"/>
              <a:t>位置按住左鍵不放移</a:t>
            </a:r>
            <a:r>
              <a:rPr lang="zh-TW" altLang="zh-TW" sz="2000" dirty="0" smtClean="0"/>
              <a:t>至</a:t>
            </a:r>
            <a:r>
              <a:rPr lang="zh-TW" altLang="en-US" sz="2000" dirty="0" smtClean="0"/>
              <a:t>「２</a:t>
            </a:r>
            <a:r>
              <a:rPr lang="en-US" altLang="zh-TW" sz="2000" dirty="0" smtClean="0"/>
              <a:t>.</a:t>
            </a:r>
            <a:r>
              <a:rPr lang="zh-TW" altLang="en-US" sz="2000" dirty="0" smtClean="0"/>
              <a:t>」</a:t>
            </a:r>
            <a:r>
              <a:rPr lang="zh-TW" altLang="zh-TW" sz="2000" dirty="0" smtClean="0"/>
              <a:t>的</a:t>
            </a:r>
            <a:r>
              <a:rPr lang="zh-TW" altLang="zh-TW" sz="2000" dirty="0"/>
              <a:t>位置即可畫出矩形，在畫出的矩形後，大致上就可以看的出來辨識圖示的內、外框</a:t>
            </a:r>
            <a:r>
              <a:rPr lang="zh-TW" altLang="zh-TW" sz="2000" dirty="0" smtClean="0"/>
              <a:t>了</a:t>
            </a:r>
            <a:r>
              <a:rPr lang="zh-TW" altLang="en-US" sz="2000" dirty="0" smtClean="0"/>
              <a:t>。</a:t>
            </a:r>
            <a:endParaRPr lang="en-US" altLang="zh-TW" sz="2000" dirty="0" smtClean="0"/>
          </a:p>
          <a:p>
            <a:r>
              <a:rPr lang="zh-TW" altLang="zh-TW" sz="2000" dirty="0" smtClean="0"/>
              <a:t>至於</a:t>
            </a:r>
            <a:r>
              <a:rPr lang="zh-TW" altLang="zh-TW" sz="2000" dirty="0"/>
              <a:t>外框並沒有一定的大小限制</a:t>
            </a:r>
            <a:r>
              <a:rPr lang="zh-TW" altLang="zh-TW" sz="2000" dirty="0" smtClean="0"/>
              <a:t>，</a:t>
            </a:r>
            <a:r>
              <a:rPr lang="zh-TW" altLang="en-US" sz="2000" dirty="0" smtClean="0"/>
              <a:t>一般而言，圖卡的邊框</a:t>
            </a:r>
            <a:r>
              <a:rPr lang="zh-TW" altLang="zh-TW" sz="2000" dirty="0" smtClean="0"/>
              <a:t>都</a:t>
            </a:r>
            <a:r>
              <a:rPr lang="zh-TW" altLang="zh-TW" sz="2000" dirty="0"/>
              <a:t>設定</a:t>
            </a:r>
            <a:r>
              <a:rPr lang="zh-TW" altLang="zh-TW" sz="2000" dirty="0" smtClean="0"/>
              <a:t>為</a:t>
            </a:r>
            <a:r>
              <a:rPr lang="zh-TW" altLang="en-US" sz="2000" dirty="0" smtClean="0"/>
              <a:t>２</a:t>
            </a:r>
            <a:r>
              <a:rPr lang="zh-TW" altLang="zh-TW" sz="2000" dirty="0" smtClean="0"/>
              <a:t>公分</a:t>
            </a:r>
            <a:r>
              <a:rPr lang="zh-TW" altLang="zh-TW" sz="2000" dirty="0"/>
              <a:t>，此範例大約拉</a:t>
            </a:r>
            <a:r>
              <a:rPr lang="zh-TW" altLang="zh-TW" sz="2000" dirty="0" smtClean="0"/>
              <a:t>到</a:t>
            </a:r>
            <a:r>
              <a:rPr lang="zh-TW" altLang="en-US" sz="2000" dirty="0" smtClean="0"/>
              <a:t>１</a:t>
            </a:r>
            <a:r>
              <a:rPr lang="en-US" altLang="zh-TW" sz="2000" dirty="0" smtClean="0"/>
              <a:t>/</a:t>
            </a:r>
            <a:r>
              <a:rPr lang="zh-TW" altLang="en-US" sz="2000" dirty="0" smtClean="0"/>
              <a:t>４</a:t>
            </a:r>
            <a:r>
              <a:rPr lang="zh-TW" altLang="zh-TW" sz="2000" dirty="0" smtClean="0"/>
              <a:t>的位置</a:t>
            </a:r>
            <a:r>
              <a:rPr lang="zh-TW" altLang="en-US" sz="2000" dirty="0" smtClean="0"/>
              <a:t>。</a:t>
            </a:r>
            <a:endParaRPr lang="zh-TW" altLang="en-US" sz="2000"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34</a:t>
            </a:fld>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2987824" y="3081868"/>
            <a:ext cx="3384376" cy="3586596"/>
          </a:xfrm>
          <a:prstGeom prst="rect">
            <a:avLst/>
          </a:prstGeom>
          <a:noFill/>
          <a:ln w="9525">
            <a:noFill/>
            <a:miter lim="800000"/>
            <a:headEnd/>
            <a:tailEnd/>
          </a:ln>
        </p:spPr>
      </p:pic>
    </p:spTree>
    <p:extLst>
      <p:ext uri="{BB962C8B-B14F-4D97-AF65-F5344CB8AC3E}">
        <p14:creationId xmlns:p14="http://schemas.microsoft.com/office/powerpoint/2010/main" xmlns="" val="418896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利用小畫家繪製自己</a:t>
            </a:r>
            <a:r>
              <a:rPr lang="zh-TW" altLang="zh-TW" dirty="0" smtClean="0"/>
              <a:t>的</a:t>
            </a:r>
            <a:r>
              <a:rPr lang="zh-TW" altLang="en-US" dirty="0" smtClean="0"/>
              <a:t>圖卡（</a:t>
            </a:r>
            <a:r>
              <a:rPr lang="en-US" altLang="zh-TW" dirty="0" smtClean="0"/>
              <a:t>6</a:t>
            </a:r>
            <a:r>
              <a:rPr lang="zh-TW" altLang="en-US" dirty="0" smtClean="0"/>
              <a:t>）</a:t>
            </a:r>
            <a:endParaRPr lang="zh-TW" altLang="en-US" dirty="0"/>
          </a:p>
        </p:txBody>
      </p:sp>
      <p:sp>
        <p:nvSpPr>
          <p:cNvPr id="3" name="內容版面配置區 2"/>
          <p:cNvSpPr>
            <a:spLocks noGrp="1"/>
          </p:cNvSpPr>
          <p:nvPr>
            <p:ph sz="quarter" idx="1"/>
          </p:nvPr>
        </p:nvSpPr>
        <p:spPr>
          <a:xfrm>
            <a:off x="301752" y="1527048"/>
            <a:ext cx="4486272" cy="4572000"/>
          </a:xfrm>
        </p:spPr>
        <p:txBody>
          <a:bodyPr/>
          <a:lstStyle/>
          <a:p>
            <a:r>
              <a:rPr lang="zh-TW" altLang="en-US" dirty="0" smtClean="0"/>
              <a:t>３</a:t>
            </a:r>
            <a:r>
              <a:rPr lang="en-US" altLang="zh-TW" dirty="0" smtClean="0"/>
              <a:t>.</a:t>
            </a:r>
            <a:r>
              <a:rPr lang="zh-TW" altLang="en-US" dirty="0" smtClean="0"/>
              <a:t>填入</a:t>
            </a:r>
            <a:r>
              <a:rPr lang="en-US" altLang="zh-TW" dirty="0" smtClean="0"/>
              <a:t> </a:t>
            </a:r>
            <a:r>
              <a:rPr lang="zh-TW" altLang="en-US" dirty="0" smtClean="0"/>
              <a:t>圖卡外框顏色。</a:t>
            </a:r>
          </a:p>
          <a:p>
            <a:r>
              <a:rPr lang="zh-TW" altLang="zh-TW" dirty="0" smtClean="0"/>
              <a:t>在</a:t>
            </a:r>
            <a:r>
              <a:rPr lang="zh-TW" altLang="zh-TW" dirty="0"/>
              <a:t>左邊工具列裡</a:t>
            </a:r>
            <a:r>
              <a:rPr lang="zh-TW" altLang="zh-TW" dirty="0" smtClean="0"/>
              <a:t>選取</a:t>
            </a:r>
            <a:r>
              <a:rPr lang="zh-TW" altLang="en-US" dirty="0" smtClean="0"/>
              <a:t>「</a:t>
            </a:r>
            <a:r>
              <a:rPr lang="zh-TW" altLang="zh-TW" dirty="0" smtClean="0"/>
              <a:t>填入顏色</a:t>
            </a:r>
            <a:r>
              <a:rPr lang="zh-TW" altLang="en-US" dirty="0" smtClean="0"/>
              <a:t>」</a:t>
            </a:r>
            <a:r>
              <a:rPr lang="zh-TW" altLang="zh-TW" dirty="0" smtClean="0"/>
              <a:t>，</a:t>
            </a:r>
            <a:r>
              <a:rPr lang="zh-TW" altLang="zh-TW" dirty="0"/>
              <a:t>準備進行填色的</a:t>
            </a:r>
            <a:r>
              <a:rPr lang="zh-TW" altLang="zh-TW" dirty="0" smtClean="0"/>
              <a:t>動作</a:t>
            </a:r>
            <a:r>
              <a:rPr lang="zh-TW" altLang="en-US" dirty="0" smtClean="0"/>
              <a:t>。如右方圖片所示。</a:t>
            </a:r>
            <a:endParaRPr lang="en-US" altLang="zh-TW" dirty="0" smtClean="0"/>
          </a:p>
          <a:p>
            <a:endParaRPr lang="zh-TW" altLang="zh-TW" dirty="0"/>
          </a:p>
          <a:p>
            <a:endParaRPr lang="zh-TW" altLang="en-US" dirty="0"/>
          </a:p>
        </p:txBody>
      </p:sp>
      <p:pic>
        <p:nvPicPr>
          <p:cNvPr id="4" name="圖片 3" descr="C:\Documents and Settings\Administrator\桌面\AR教學檔案\製作mark\利用小畫家設計Marker\2011-08-28_130738.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1484784"/>
            <a:ext cx="4176463" cy="3224411"/>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35</a:t>
            </a:fld>
            <a:endParaRPr lang="zh-TW" altLang="en-US"/>
          </a:p>
        </p:txBody>
      </p:sp>
      <p:grpSp>
        <p:nvGrpSpPr>
          <p:cNvPr id="7" name="群組 6"/>
          <p:cNvGrpSpPr/>
          <p:nvPr/>
        </p:nvGrpSpPr>
        <p:grpSpPr>
          <a:xfrm>
            <a:off x="539552" y="4954188"/>
            <a:ext cx="7704856" cy="1787180"/>
            <a:chOff x="251520" y="3590200"/>
            <a:chExt cx="6192688" cy="2935145"/>
          </a:xfrm>
        </p:grpSpPr>
        <p:sp>
          <p:nvSpPr>
            <p:cNvPr id="8" name="矩形 7"/>
            <p:cNvSpPr/>
            <p:nvPr/>
          </p:nvSpPr>
          <p:spPr>
            <a:xfrm>
              <a:off x="251520" y="3590200"/>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１</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設定影像大小屬性。</a:t>
              </a:r>
              <a:endParaRPr lang="zh-TW" altLang="en-US" dirty="0">
                <a:solidFill>
                  <a:schemeClr val="tx2">
                    <a:lumMod val="60000"/>
                    <a:lumOff val="40000"/>
                  </a:schemeClr>
                </a:solidFill>
              </a:endParaRPr>
            </a:p>
          </p:txBody>
        </p:sp>
        <p:sp>
          <p:nvSpPr>
            <p:cNvPr id="9" name="矩形 8"/>
            <p:cNvSpPr/>
            <p:nvPr/>
          </p:nvSpPr>
          <p:spPr>
            <a:xfrm>
              <a:off x="2482113" y="3590200"/>
              <a:ext cx="1729847"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２</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繪製外框。</a:t>
              </a:r>
              <a:endParaRPr lang="zh-TW" altLang="en-US" dirty="0">
                <a:solidFill>
                  <a:schemeClr val="tx2">
                    <a:lumMod val="60000"/>
                    <a:lumOff val="40000"/>
                  </a:schemeClr>
                </a:solidFill>
              </a:endParaRPr>
            </a:p>
          </p:txBody>
        </p:sp>
        <p:sp>
          <p:nvSpPr>
            <p:cNvPr id="10" name="矩形 9"/>
            <p:cNvSpPr/>
            <p:nvPr/>
          </p:nvSpPr>
          <p:spPr>
            <a:xfrm>
              <a:off x="4788024" y="3590200"/>
              <a:ext cx="1656184" cy="1069321"/>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填入</a:t>
              </a:r>
              <a:r>
                <a:rPr lang="en-US" altLang="zh-TW" dirty="0" smtClean="0">
                  <a:solidFill>
                    <a:schemeClr val="tx1"/>
                  </a:solidFill>
                </a:rPr>
                <a:t> </a:t>
              </a:r>
              <a:r>
                <a:rPr lang="zh-TW" altLang="en-US" dirty="0" smtClean="0">
                  <a:solidFill>
                    <a:schemeClr val="tx1"/>
                  </a:solidFill>
                </a:rPr>
                <a:t>圖卡外框顏色。</a:t>
              </a:r>
              <a:endParaRPr lang="zh-TW" altLang="en-US" dirty="0">
                <a:solidFill>
                  <a:schemeClr val="tx1"/>
                </a:solidFill>
              </a:endParaRPr>
            </a:p>
          </p:txBody>
        </p:sp>
        <p:sp>
          <p:nvSpPr>
            <p:cNvPr id="11" name="矩形 10"/>
            <p:cNvSpPr/>
            <p:nvPr/>
          </p:nvSpPr>
          <p:spPr>
            <a:xfrm>
              <a:off x="971600" y="5517233"/>
              <a:ext cx="1800200" cy="100811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４</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繪製圖卡中間的樣圖。</a:t>
              </a:r>
              <a:endParaRPr lang="zh-TW" altLang="en-US" dirty="0">
                <a:solidFill>
                  <a:schemeClr val="tx2">
                    <a:lumMod val="60000"/>
                    <a:lumOff val="40000"/>
                  </a:schemeClr>
                </a:solidFill>
              </a:endParaRPr>
            </a:p>
          </p:txBody>
        </p:sp>
        <p:cxnSp>
          <p:nvCxnSpPr>
            <p:cNvPr id="12" name="直線單箭頭接點 11"/>
            <p:cNvCxnSpPr>
              <a:stCxn id="8" idx="3"/>
              <a:endCxn id="9" idx="1"/>
            </p:cNvCxnSpPr>
            <p:nvPr/>
          </p:nvCxnSpPr>
          <p:spPr>
            <a:xfrm>
              <a:off x="1907704" y="4124861"/>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3" name="直線單箭頭接點 12"/>
            <p:cNvCxnSpPr>
              <a:stCxn id="9" idx="3"/>
              <a:endCxn id="10" idx="1"/>
            </p:cNvCxnSpPr>
            <p:nvPr/>
          </p:nvCxnSpPr>
          <p:spPr>
            <a:xfrm>
              <a:off x="4211960" y="4124861"/>
              <a:ext cx="576064"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4" name="圖案 13"/>
            <p:cNvCxnSpPr>
              <a:stCxn id="10" idx="3"/>
              <a:endCxn id="11" idx="1"/>
            </p:cNvCxnSpPr>
            <p:nvPr/>
          </p:nvCxnSpPr>
          <p:spPr>
            <a:xfrm flipH="1">
              <a:off x="971600" y="4124861"/>
              <a:ext cx="5472608" cy="1896428"/>
            </a:xfrm>
            <a:prstGeom prst="bentConnector5">
              <a:avLst>
                <a:gd name="adj1" fmla="val -4177"/>
                <a:gd name="adj2" fmla="val 50807"/>
                <a:gd name="adj3" fmla="val 104177"/>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18896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利用小畫家繪製自己的</a:t>
            </a:r>
            <a:r>
              <a:rPr lang="zh-TW" altLang="en-US" dirty="0" smtClean="0"/>
              <a:t>圖卡（</a:t>
            </a:r>
            <a:r>
              <a:rPr lang="en-US" altLang="zh-TW" dirty="0" smtClean="0"/>
              <a:t>7</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36</a:t>
            </a:fld>
            <a:endParaRPr lang="zh-TW" altLang="en-US"/>
          </a:p>
        </p:txBody>
      </p:sp>
      <p:sp>
        <p:nvSpPr>
          <p:cNvPr id="4" name="內容版面配置區 3"/>
          <p:cNvSpPr>
            <a:spLocks noGrp="1"/>
          </p:cNvSpPr>
          <p:nvPr>
            <p:ph sz="quarter" idx="1"/>
          </p:nvPr>
        </p:nvSpPr>
        <p:spPr>
          <a:xfrm>
            <a:off x="301752" y="1521296"/>
            <a:ext cx="8503920" cy="4572000"/>
          </a:xfrm>
        </p:spPr>
        <p:txBody>
          <a:bodyPr/>
          <a:lstStyle/>
          <a:p>
            <a:r>
              <a:rPr lang="zh-TW" altLang="zh-TW" dirty="0" smtClean="0"/>
              <a:t>在</a:t>
            </a:r>
            <a:r>
              <a:rPr lang="zh-TW" altLang="en-US" dirty="0" smtClean="0"/>
              <a:t>下面左方</a:t>
            </a:r>
            <a:r>
              <a:rPr lang="zh-TW" altLang="zh-TW" dirty="0" smtClean="0"/>
              <a:t>圖</a:t>
            </a:r>
            <a:r>
              <a:rPr lang="zh-TW" altLang="en-US" dirty="0" smtClean="0"/>
              <a:t>片</a:t>
            </a:r>
            <a:r>
              <a:rPr lang="zh-TW" altLang="zh-TW" dirty="0" smtClean="0"/>
              <a:t>中</a:t>
            </a:r>
            <a:r>
              <a:rPr lang="zh-TW" altLang="en-US" dirty="0" smtClean="0"/>
              <a:t>，</a:t>
            </a:r>
            <a:r>
              <a:rPr lang="zh-TW" altLang="zh-TW" dirty="0" smtClean="0"/>
              <a:t>圈圈的位子</a:t>
            </a:r>
            <a:r>
              <a:rPr lang="zh-TW" altLang="en-US" dirty="0" smtClean="0"/>
              <a:t>上</a:t>
            </a:r>
            <a:r>
              <a:rPr lang="zh-TW" altLang="zh-TW" dirty="0" smtClean="0"/>
              <a:t>點擊左鍵即可以進行填色</a:t>
            </a:r>
            <a:r>
              <a:rPr lang="zh-TW" altLang="en-US" dirty="0" smtClean="0"/>
              <a:t>。</a:t>
            </a:r>
            <a:endParaRPr lang="en-US" altLang="zh-TW" dirty="0" smtClean="0"/>
          </a:p>
          <a:p>
            <a:r>
              <a:rPr lang="zh-TW" altLang="zh-TW" dirty="0" smtClean="0"/>
              <a:t>點擊左鍵後即可將外框填為黑色</a:t>
            </a:r>
            <a:r>
              <a:rPr lang="zh-TW" altLang="en-US" dirty="0" smtClean="0"/>
              <a:t>。如下面右方</a:t>
            </a:r>
            <a:r>
              <a:rPr lang="zh-TW" altLang="zh-TW" dirty="0" smtClean="0"/>
              <a:t>圖</a:t>
            </a:r>
            <a:r>
              <a:rPr lang="zh-TW" altLang="en-US" dirty="0" smtClean="0"/>
              <a:t>片所示。</a:t>
            </a:r>
            <a:endParaRPr lang="zh-TW" altLang="zh-TW" dirty="0" smtClean="0"/>
          </a:p>
          <a:p>
            <a:endParaRPr lang="en-US" altLang="zh-TW" dirty="0" smtClean="0"/>
          </a:p>
          <a:p>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899592" y="3429000"/>
            <a:ext cx="3240360" cy="330041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572000" y="3353001"/>
            <a:ext cx="3547492" cy="335088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利用小畫家繪製自己的</a:t>
            </a:r>
            <a:r>
              <a:rPr lang="zh-TW" altLang="en-US" dirty="0" smtClean="0"/>
              <a:t>圖卡（</a:t>
            </a:r>
            <a:r>
              <a:rPr lang="en-US" altLang="zh-TW" dirty="0" smtClean="0"/>
              <a:t>8</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37</a:t>
            </a:fld>
            <a:endParaRPr lang="zh-TW" altLang="en-US"/>
          </a:p>
        </p:txBody>
      </p:sp>
      <p:sp>
        <p:nvSpPr>
          <p:cNvPr id="4" name="內容版面配置區 3"/>
          <p:cNvSpPr>
            <a:spLocks noGrp="1"/>
          </p:cNvSpPr>
          <p:nvPr>
            <p:ph sz="quarter" idx="1"/>
          </p:nvPr>
        </p:nvSpPr>
        <p:spPr>
          <a:xfrm>
            <a:off x="301752" y="1527048"/>
            <a:ext cx="4342256" cy="4572000"/>
          </a:xfrm>
        </p:spPr>
        <p:txBody>
          <a:bodyPr/>
          <a:lstStyle/>
          <a:p>
            <a:r>
              <a:rPr lang="zh-TW" altLang="en-US" dirty="0" smtClean="0"/>
              <a:t>４</a:t>
            </a:r>
            <a:r>
              <a:rPr lang="en-US" altLang="zh-TW" dirty="0" smtClean="0"/>
              <a:t>.</a:t>
            </a:r>
            <a:r>
              <a:rPr lang="zh-TW" altLang="en-US" dirty="0" smtClean="0"/>
              <a:t>繪製圖卡中間的樣圖。</a:t>
            </a:r>
          </a:p>
          <a:p>
            <a:r>
              <a:rPr lang="zh-TW" altLang="zh-TW" dirty="0" smtClean="0"/>
              <a:t>在左邊工具列裡選取</a:t>
            </a:r>
            <a:r>
              <a:rPr lang="zh-TW" altLang="en-US" dirty="0" smtClean="0"/>
              <a:t>「</a:t>
            </a:r>
            <a:r>
              <a:rPr lang="zh-TW" altLang="zh-TW" dirty="0" smtClean="0"/>
              <a:t>矩形</a:t>
            </a:r>
            <a:r>
              <a:rPr lang="zh-TW" altLang="en-US" dirty="0" smtClean="0"/>
              <a:t>」</a:t>
            </a:r>
            <a:r>
              <a:rPr lang="en-US" altLang="zh-TW" dirty="0" smtClean="0"/>
              <a:t> </a:t>
            </a:r>
            <a:r>
              <a:rPr lang="en-US" altLang="zh-TW" dirty="0" smtClean="0">
                <a:sym typeface="Wingdings"/>
              </a:rPr>
              <a:t></a:t>
            </a:r>
            <a:r>
              <a:rPr lang="en-US" altLang="zh-TW" dirty="0" smtClean="0"/>
              <a:t> </a:t>
            </a:r>
            <a:r>
              <a:rPr lang="zh-TW" altLang="zh-TW" dirty="0" smtClean="0"/>
              <a:t>選擇</a:t>
            </a:r>
            <a:r>
              <a:rPr lang="zh-TW" altLang="en-US" dirty="0" smtClean="0"/>
              <a:t>最下面的一</a:t>
            </a:r>
            <a:r>
              <a:rPr lang="zh-TW" altLang="zh-TW" dirty="0" smtClean="0"/>
              <a:t>個矩形工具，</a:t>
            </a:r>
            <a:r>
              <a:rPr lang="zh-TW" altLang="en-US" dirty="0" smtClean="0"/>
              <a:t>使可依照自己的要求，</a:t>
            </a:r>
            <a:r>
              <a:rPr lang="zh-TW" altLang="zh-TW" dirty="0" smtClean="0"/>
              <a:t>畫出一個實心矩形</a:t>
            </a:r>
            <a:r>
              <a:rPr lang="zh-TW" altLang="en-US" dirty="0" smtClean="0"/>
              <a:t>。如右方圖片所示。</a:t>
            </a:r>
            <a:endParaRPr lang="zh-TW" altLang="zh-TW" dirty="0" smtClean="0"/>
          </a:p>
          <a:p>
            <a:endParaRPr lang="zh-TW" altLang="en-US" dirty="0"/>
          </a:p>
        </p:txBody>
      </p:sp>
      <p:grpSp>
        <p:nvGrpSpPr>
          <p:cNvPr id="5" name="群組 4"/>
          <p:cNvGrpSpPr/>
          <p:nvPr/>
        </p:nvGrpSpPr>
        <p:grpSpPr>
          <a:xfrm>
            <a:off x="539552" y="4954188"/>
            <a:ext cx="7704856" cy="1787180"/>
            <a:chOff x="251520" y="3590200"/>
            <a:chExt cx="6192688" cy="2935145"/>
          </a:xfrm>
        </p:grpSpPr>
        <p:sp>
          <p:nvSpPr>
            <p:cNvPr id="6" name="矩形 5"/>
            <p:cNvSpPr/>
            <p:nvPr/>
          </p:nvSpPr>
          <p:spPr>
            <a:xfrm>
              <a:off x="251520" y="3590200"/>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１</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設定影像大小屬性。</a:t>
              </a:r>
              <a:endParaRPr lang="zh-TW" altLang="en-US" dirty="0">
                <a:solidFill>
                  <a:schemeClr val="tx2">
                    <a:lumMod val="60000"/>
                    <a:lumOff val="40000"/>
                  </a:schemeClr>
                </a:solidFill>
              </a:endParaRPr>
            </a:p>
          </p:txBody>
        </p:sp>
        <p:sp>
          <p:nvSpPr>
            <p:cNvPr id="7" name="矩形 6"/>
            <p:cNvSpPr/>
            <p:nvPr/>
          </p:nvSpPr>
          <p:spPr>
            <a:xfrm>
              <a:off x="2482113" y="3590200"/>
              <a:ext cx="1729847"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２</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繪製外框。</a:t>
              </a:r>
              <a:endParaRPr lang="zh-TW" altLang="en-US" dirty="0">
                <a:solidFill>
                  <a:schemeClr val="tx2">
                    <a:lumMod val="60000"/>
                    <a:lumOff val="40000"/>
                  </a:schemeClr>
                </a:solidFill>
              </a:endParaRPr>
            </a:p>
          </p:txBody>
        </p:sp>
        <p:sp>
          <p:nvSpPr>
            <p:cNvPr id="8" name="矩形 7"/>
            <p:cNvSpPr/>
            <p:nvPr/>
          </p:nvSpPr>
          <p:spPr>
            <a:xfrm>
              <a:off x="4788024" y="3590200"/>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３</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填入</a:t>
              </a:r>
              <a:r>
                <a:rPr lang="en-US" altLang="zh-TW" dirty="0" smtClean="0">
                  <a:solidFill>
                    <a:schemeClr val="tx2">
                      <a:lumMod val="60000"/>
                      <a:lumOff val="40000"/>
                    </a:schemeClr>
                  </a:solidFill>
                </a:rPr>
                <a:t> </a:t>
              </a:r>
              <a:r>
                <a:rPr lang="zh-TW" altLang="en-US" dirty="0" smtClean="0">
                  <a:solidFill>
                    <a:schemeClr val="tx2">
                      <a:lumMod val="60000"/>
                      <a:lumOff val="40000"/>
                    </a:schemeClr>
                  </a:solidFill>
                </a:rPr>
                <a:t>圖卡外框顏色。</a:t>
              </a:r>
              <a:endParaRPr lang="zh-TW" altLang="en-US" dirty="0">
                <a:solidFill>
                  <a:schemeClr val="tx2">
                    <a:lumMod val="60000"/>
                    <a:lumOff val="40000"/>
                  </a:schemeClr>
                </a:solidFill>
              </a:endParaRPr>
            </a:p>
          </p:txBody>
        </p:sp>
        <p:sp>
          <p:nvSpPr>
            <p:cNvPr id="9" name="矩形 8"/>
            <p:cNvSpPr/>
            <p:nvPr/>
          </p:nvSpPr>
          <p:spPr>
            <a:xfrm>
              <a:off x="971600" y="5517233"/>
              <a:ext cx="1800200" cy="1008112"/>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en-US" dirty="0" smtClean="0">
                  <a:solidFill>
                    <a:schemeClr val="tx1"/>
                  </a:solidFill>
                </a:rPr>
                <a:t>繪製圖卡中間的樣圖。</a:t>
              </a:r>
              <a:endParaRPr lang="zh-TW" altLang="en-US" dirty="0">
                <a:solidFill>
                  <a:schemeClr val="tx1"/>
                </a:solidFill>
              </a:endParaRPr>
            </a:p>
          </p:txBody>
        </p:sp>
        <p:cxnSp>
          <p:nvCxnSpPr>
            <p:cNvPr id="10" name="直線單箭頭接點 9"/>
            <p:cNvCxnSpPr>
              <a:stCxn id="6" idx="3"/>
              <a:endCxn id="7" idx="1"/>
            </p:cNvCxnSpPr>
            <p:nvPr/>
          </p:nvCxnSpPr>
          <p:spPr>
            <a:xfrm>
              <a:off x="1907704" y="4124861"/>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1" name="直線單箭頭接點 10"/>
            <p:cNvCxnSpPr>
              <a:stCxn id="7" idx="3"/>
              <a:endCxn id="8" idx="1"/>
            </p:cNvCxnSpPr>
            <p:nvPr/>
          </p:nvCxnSpPr>
          <p:spPr>
            <a:xfrm>
              <a:off x="4211960" y="4124861"/>
              <a:ext cx="576064"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2" name="圖案 11"/>
            <p:cNvCxnSpPr>
              <a:stCxn id="8" idx="3"/>
              <a:endCxn id="9" idx="1"/>
            </p:cNvCxnSpPr>
            <p:nvPr/>
          </p:nvCxnSpPr>
          <p:spPr>
            <a:xfrm flipH="1">
              <a:off x="971600" y="4124861"/>
              <a:ext cx="5472608" cy="1896428"/>
            </a:xfrm>
            <a:prstGeom prst="bentConnector5">
              <a:avLst>
                <a:gd name="adj1" fmla="val -4177"/>
                <a:gd name="adj2" fmla="val 50807"/>
                <a:gd name="adj3" fmla="val 104177"/>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3" name="圖片 12" descr="C:\Documents and Settings\Administrator\桌面\AR教學檔案\製作mark\利用小畫家設計Marker\2011-08-28_130819.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484784"/>
            <a:ext cx="4572000" cy="315240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利用小畫家繪製自己</a:t>
            </a:r>
            <a:r>
              <a:rPr lang="zh-TW" altLang="zh-TW" dirty="0" smtClean="0"/>
              <a:t>的</a:t>
            </a:r>
            <a:r>
              <a:rPr lang="zh-TW" altLang="en-US" dirty="0" smtClean="0"/>
              <a:t>圖卡（</a:t>
            </a:r>
            <a:r>
              <a:rPr lang="en-US" altLang="zh-TW" dirty="0" smtClean="0"/>
              <a:t>9</a:t>
            </a:r>
            <a:r>
              <a:rPr lang="zh-TW" altLang="en-US" dirty="0" smtClean="0"/>
              <a:t>）</a:t>
            </a:r>
            <a:endParaRPr lang="zh-TW" altLang="en-US" dirty="0"/>
          </a:p>
        </p:txBody>
      </p:sp>
      <p:sp>
        <p:nvSpPr>
          <p:cNvPr id="3" name="內容版面配置區 2"/>
          <p:cNvSpPr>
            <a:spLocks noGrp="1"/>
          </p:cNvSpPr>
          <p:nvPr>
            <p:ph sz="quarter" idx="1"/>
          </p:nvPr>
        </p:nvSpPr>
        <p:spPr/>
        <p:txBody>
          <a:bodyPr/>
          <a:lstStyle/>
          <a:p>
            <a:r>
              <a:rPr lang="zh-TW" altLang="zh-TW" dirty="0"/>
              <a:t>在圖</a:t>
            </a:r>
            <a:r>
              <a:rPr lang="zh-TW" altLang="zh-TW" dirty="0" smtClean="0"/>
              <a:t>中</a:t>
            </a:r>
            <a:r>
              <a:rPr lang="zh-TW" altLang="en-US" dirty="0" smtClean="0"/>
              <a:t>「１</a:t>
            </a:r>
            <a:r>
              <a:rPr lang="en-US" altLang="zh-TW" dirty="0" smtClean="0"/>
              <a:t>.</a:t>
            </a:r>
            <a:r>
              <a:rPr lang="zh-TW" altLang="en-US" dirty="0" smtClean="0"/>
              <a:t>」</a:t>
            </a:r>
            <a:r>
              <a:rPr lang="zh-TW" altLang="zh-TW" dirty="0" smtClean="0"/>
              <a:t>的</a:t>
            </a:r>
            <a:r>
              <a:rPr lang="zh-TW" altLang="zh-TW" dirty="0"/>
              <a:t>位置按住左鍵不放移</a:t>
            </a:r>
            <a:r>
              <a:rPr lang="zh-TW" altLang="zh-TW" dirty="0" smtClean="0"/>
              <a:t>至</a:t>
            </a:r>
            <a:r>
              <a:rPr lang="zh-TW" altLang="en-US" dirty="0" smtClean="0"/>
              <a:t>「２</a:t>
            </a:r>
            <a:r>
              <a:rPr lang="en-US" altLang="zh-TW" dirty="0" smtClean="0"/>
              <a:t>.</a:t>
            </a:r>
            <a:r>
              <a:rPr lang="zh-TW" altLang="en-US" dirty="0" smtClean="0"/>
              <a:t>」</a:t>
            </a:r>
            <a:r>
              <a:rPr lang="zh-TW" altLang="zh-TW" dirty="0" smtClean="0"/>
              <a:t>的</a:t>
            </a:r>
            <a:r>
              <a:rPr lang="zh-TW" altLang="zh-TW" dirty="0"/>
              <a:t>位置即可畫</a:t>
            </a:r>
            <a:r>
              <a:rPr lang="zh-TW" altLang="zh-TW" dirty="0" smtClean="0"/>
              <a:t>出</a:t>
            </a:r>
            <a:r>
              <a:rPr lang="zh-TW" altLang="en-US" dirty="0" smtClean="0"/>
              <a:t>所要的</a:t>
            </a:r>
            <a:r>
              <a:rPr lang="zh-TW" altLang="zh-TW" dirty="0" smtClean="0"/>
              <a:t>實心矩形</a:t>
            </a:r>
            <a:r>
              <a:rPr lang="zh-TW" altLang="en-US" dirty="0" smtClean="0"/>
              <a:t>。</a:t>
            </a:r>
            <a:endParaRPr lang="zh-TW" altLang="zh-TW" dirty="0"/>
          </a:p>
          <a:p>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38</a:t>
            </a:fld>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2987824" y="2852936"/>
            <a:ext cx="3192463" cy="3452813"/>
          </a:xfrm>
          <a:prstGeom prst="rect">
            <a:avLst/>
          </a:prstGeom>
          <a:noFill/>
          <a:ln w="9525">
            <a:noFill/>
            <a:miter lim="800000"/>
            <a:headEnd/>
            <a:tailEnd/>
          </a:ln>
        </p:spPr>
      </p:pic>
    </p:spTree>
    <p:extLst>
      <p:ext uri="{BB962C8B-B14F-4D97-AF65-F5344CB8AC3E}">
        <p14:creationId xmlns:p14="http://schemas.microsoft.com/office/powerpoint/2010/main" xmlns="" val="418896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利用小畫家繪製自己</a:t>
            </a:r>
            <a:r>
              <a:rPr lang="zh-TW" altLang="zh-TW" dirty="0" smtClean="0"/>
              <a:t>的</a:t>
            </a:r>
            <a:r>
              <a:rPr lang="zh-TW" altLang="en-US" dirty="0" smtClean="0"/>
              <a:t>圖卡（</a:t>
            </a:r>
            <a:r>
              <a:rPr lang="en-US" altLang="zh-TW" dirty="0" smtClean="0"/>
              <a:t>10</a:t>
            </a:r>
            <a:r>
              <a:rPr lang="zh-TW" altLang="en-US" dirty="0" smtClean="0"/>
              <a:t>）</a:t>
            </a:r>
            <a:endParaRPr lang="zh-TW" altLang="en-US" dirty="0"/>
          </a:p>
        </p:txBody>
      </p:sp>
      <p:sp>
        <p:nvSpPr>
          <p:cNvPr id="3" name="內容版面配置區 2"/>
          <p:cNvSpPr>
            <a:spLocks noGrp="1"/>
          </p:cNvSpPr>
          <p:nvPr>
            <p:ph sz="quarter" idx="1"/>
          </p:nvPr>
        </p:nvSpPr>
        <p:spPr/>
        <p:txBody>
          <a:bodyPr/>
          <a:lstStyle/>
          <a:p>
            <a:r>
              <a:rPr lang="zh-TW" altLang="en-US" sz="2400" dirty="0" smtClean="0"/>
              <a:t>圖卡</a:t>
            </a:r>
            <a:r>
              <a:rPr lang="zh-TW" altLang="zh-TW" sz="2400" dirty="0" smtClean="0"/>
              <a:t>圖示</a:t>
            </a:r>
            <a:r>
              <a:rPr lang="zh-TW" altLang="en-US" sz="2400" dirty="0" smtClean="0"/>
              <a:t>除了外框是固定的外，中間內容的圖樣可自行自義各種</a:t>
            </a:r>
            <a:r>
              <a:rPr lang="zh-TW" altLang="zh-TW" sz="2400" dirty="0" smtClean="0"/>
              <a:t>形狀</a:t>
            </a:r>
            <a:r>
              <a:rPr lang="zh-TW" altLang="en-US" sz="2400" dirty="0" smtClean="0"/>
              <a:t>。</a:t>
            </a:r>
            <a:endParaRPr lang="en-US" altLang="zh-TW" sz="2400" dirty="0" smtClean="0"/>
          </a:p>
          <a:p>
            <a:r>
              <a:rPr lang="zh-TW" altLang="zh-TW" sz="2400" dirty="0" smtClean="0"/>
              <a:t>你</a:t>
            </a:r>
            <a:r>
              <a:rPr lang="zh-TW" altLang="zh-TW" sz="2400" dirty="0"/>
              <a:t>可以在空白處描繪出任圖形或文字都可以用來作為辨識用</a:t>
            </a:r>
            <a:r>
              <a:rPr lang="zh-TW" altLang="zh-TW" sz="2400" dirty="0" smtClean="0"/>
              <a:t>的</a:t>
            </a:r>
            <a:r>
              <a:rPr lang="zh-TW" altLang="en-US" sz="2400" dirty="0" smtClean="0"/>
              <a:t>圖卡</a:t>
            </a:r>
            <a:r>
              <a:rPr lang="zh-TW" altLang="zh-TW" sz="2400" dirty="0" smtClean="0"/>
              <a:t>圖示</a:t>
            </a:r>
            <a:r>
              <a:rPr lang="zh-TW" altLang="zh-TW" sz="2400" dirty="0"/>
              <a:t>，此範例</a:t>
            </a:r>
            <a:r>
              <a:rPr lang="zh-TW" altLang="zh-TW" sz="2400" dirty="0" smtClean="0"/>
              <a:t>則</a:t>
            </a:r>
            <a:r>
              <a:rPr lang="zh-TW" altLang="en-US" sz="2400" dirty="0" smtClean="0"/>
              <a:t>製作成下圖的圖樣做</a:t>
            </a:r>
            <a:r>
              <a:rPr lang="zh-TW" altLang="zh-TW" sz="2400" dirty="0" smtClean="0"/>
              <a:t>為</a:t>
            </a:r>
            <a:r>
              <a:rPr lang="zh-TW" altLang="zh-TW" sz="2400" dirty="0"/>
              <a:t>辨識</a:t>
            </a:r>
            <a:r>
              <a:rPr lang="zh-TW" altLang="zh-TW" sz="2400" dirty="0" smtClean="0"/>
              <a:t>圖示</a:t>
            </a:r>
            <a:r>
              <a:rPr lang="zh-TW" altLang="en-US" sz="2400" dirty="0" smtClean="0"/>
              <a:t>。</a:t>
            </a:r>
            <a:endParaRPr lang="zh-TW" altLang="zh-TW" sz="2400" dirty="0"/>
          </a:p>
          <a:p>
            <a:endParaRPr lang="zh-TW" altLang="en-US" dirty="0"/>
          </a:p>
        </p:txBody>
      </p:sp>
      <p:pic>
        <p:nvPicPr>
          <p:cNvPr id="4" name="圖片 3" descr="C:\Documents and Settings\Administrator\桌面\AR教學檔案\製作mark\利用小畫家設計Marker\2011-08-28_131257.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3" y="3212976"/>
            <a:ext cx="5184576" cy="3645024"/>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39</a:t>
            </a:fld>
            <a:endParaRPr lang="zh-TW" altLang="en-US"/>
          </a:p>
        </p:txBody>
      </p:sp>
    </p:spTree>
    <p:extLst>
      <p:ext uri="{BB962C8B-B14F-4D97-AF65-F5344CB8AC3E}">
        <p14:creationId xmlns:p14="http://schemas.microsoft.com/office/powerpoint/2010/main" xmlns="" val="41889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原理</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4</a:t>
            </a:fld>
            <a:endParaRPr lang="zh-TW" altLang="en-US"/>
          </a:p>
        </p:txBody>
      </p:sp>
      <p:sp>
        <p:nvSpPr>
          <p:cNvPr id="4" name="內容版面配置區 3"/>
          <p:cNvSpPr>
            <a:spLocks noGrp="1"/>
          </p:cNvSpPr>
          <p:nvPr>
            <p:ph sz="quarter" idx="1"/>
          </p:nvPr>
        </p:nvSpPr>
        <p:spPr/>
        <p:txBody>
          <a:bodyPr/>
          <a:lstStyle/>
          <a:p>
            <a:r>
              <a:rPr lang="zh-TW" altLang="zh-TW" dirty="0" smtClean="0"/>
              <a:t>設計所利用的硬體攝影設備抓取圖卡的特徵值，並將</a:t>
            </a:r>
            <a:r>
              <a:rPr lang="zh-TW" altLang="en-US" dirty="0" smtClean="0"/>
              <a:t>擷</a:t>
            </a:r>
            <a:r>
              <a:rPr lang="zh-TW" altLang="zh-TW" dirty="0" smtClean="0"/>
              <a:t>取到的圖卡特徵值傳回，透過擴增實境的系統裝置，針對拍攝的圖卡產生虛擬影像，投射在螢幕顯示器上</a:t>
            </a:r>
            <a:r>
              <a:rPr lang="zh-TW" altLang="en-US" dirty="0" smtClean="0"/>
              <a:t>。</a:t>
            </a:r>
            <a:r>
              <a:rPr lang="zh-TW" altLang="zh-TW" dirty="0" smtClean="0"/>
              <a:t> </a:t>
            </a:r>
          </a:p>
          <a:p>
            <a:endParaRPr lang="zh-TW"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利用小畫家繪製自己</a:t>
            </a:r>
            <a:r>
              <a:rPr lang="zh-TW" altLang="zh-TW" dirty="0" smtClean="0"/>
              <a:t>的</a:t>
            </a:r>
            <a:r>
              <a:rPr lang="zh-TW" altLang="en-US" dirty="0" smtClean="0"/>
              <a:t>圖卡（</a:t>
            </a:r>
            <a:r>
              <a:rPr lang="en-US" altLang="zh-TW" dirty="0" smtClean="0"/>
              <a:t>11</a:t>
            </a:r>
            <a:r>
              <a:rPr lang="zh-TW" altLang="en-US" dirty="0" smtClean="0"/>
              <a:t>）</a:t>
            </a:r>
            <a:endParaRPr lang="zh-TW" altLang="en-US" dirty="0"/>
          </a:p>
        </p:txBody>
      </p:sp>
      <p:sp>
        <p:nvSpPr>
          <p:cNvPr id="3" name="內容版面配置區 2"/>
          <p:cNvSpPr>
            <a:spLocks noGrp="1"/>
          </p:cNvSpPr>
          <p:nvPr>
            <p:ph sz="quarter" idx="1"/>
          </p:nvPr>
        </p:nvSpPr>
        <p:spPr/>
        <p:txBody>
          <a:bodyPr/>
          <a:lstStyle/>
          <a:p>
            <a:r>
              <a:rPr lang="zh-TW" altLang="zh-TW" dirty="0"/>
              <a:t>在上述的</a:t>
            </a:r>
            <a:r>
              <a:rPr lang="zh-TW" altLang="zh-TW" dirty="0" smtClean="0"/>
              <a:t>步驟</a:t>
            </a:r>
            <a:r>
              <a:rPr lang="zh-TW" altLang="en-US" dirty="0" smtClean="0"/>
              <a:t>皆</a:t>
            </a:r>
            <a:r>
              <a:rPr lang="zh-TW" altLang="zh-TW" dirty="0" smtClean="0"/>
              <a:t>設定</a:t>
            </a:r>
            <a:r>
              <a:rPr lang="zh-TW" altLang="zh-TW" dirty="0"/>
              <a:t>好之後就可以將檔案儲存</a:t>
            </a:r>
            <a:r>
              <a:rPr lang="zh-TW" altLang="zh-TW" dirty="0" smtClean="0"/>
              <a:t>起來</a:t>
            </a:r>
            <a:r>
              <a:rPr lang="zh-TW" altLang="en-US" dirty="0" smtClean="0"/>
              <a:t>。</a:t>
            </a:r>
            <a:endParaRPr lang="zh-TW" altLang="zh-TW" dirty="0"/>
          </a:p>
          <a:p>
            <a:r>
              <a:rPr lang="zh-TW" altLang="en-US" dirty="0" smtClean="0"/>
              <a:t>請到</a:t>
            </a:r>
            <a:r>
              <a:rPr lang="zh-TW" altLang="zh-TW" dirty="0" smtClean="0"/>
              <a:t>上</a:t>
            </a:r>
            <a:r>
              <a:rPr lang="zh-TW" altLang="en-US" dirty="0" smtClean="0"/>
              <a:t>方功能</a:t>
            </a:r>
            <a:r>
              <a:rPr lang="zh-TW" altLang="zh-TW" dirty="0" smtClean="0"/>
              <a:t>選單選取</a:t>
            </a:r>
            <a:r>
              <a:rPr lang="zh-TW" altLang="en-US" dirty="0" smtClean="0"/>
              <a:t>「</a:t>
            </a:r>
            <a:r>
              <a:rPr lang="zh-TW" altLang="zh-TW" dirty="0" smtClean="0"/>
              <a:t>檔案</a:t>
            </a:r>
            <a:r>
              <a:rPr lang="zh-TW" altLang="en-US" dirty="0" smtClean="0"/>
              <a:t>」</a:t>
            </a:r>
            <a:r>
              <a:rPr lang="en-US" altLang="zh-TW" dirty="0" smtClean="0"/>
              <a:t> </a:t>
            </a:r>
            <a:r>
              <a:rPr lang="en-US" altLang="zh-TW" dirty="0">
                <a:sym typeface="Wingdings"/>
              </a:rPr>
              <a:t></a:t>
            </a:r>
            <a:r>
              <a:rPr lang="en-US" altLang="zh-TW" dirty="0"/>
              <a:t> </a:t>
            </a:r>
            <a:r>
              <a:rPr lang="zh-TW" altLang="en-US" dirty="0" smtClean="0"/>
              <a:t>「</a:t>
            </a:r>
            <a:r>
              <a:rPr lang="zh-TW" altLang="zh-TW" dirty="0" smtClean="0"/>
              <a:t>另</a:t>
            </a:r>
            <a:r>
              <a:rPr lang="zh-TW" altLang="zh-TW" dirty="0"/>
              <a:t>存新</a:t>
            </a:r>
            <a:r>
              <a:rPr lang="zh-TW" altLang="zh-TW" dirty="0" smtClean="0"/>
              <a:t>檔</a:t>
            </a:r>
            <a:r>
              <a:rPr lang="zh-TW" altLang="en-US" dirty="0" smtClean="0"/>
              <a:t>」。如下面左方圖片所示。</a:t>
            </a:r>
            <a:endParaRPr lang="zh-TW" altLang="zh-TW" dirty="0"/>
          </a:p>
          <a:p>
            <a:r>
              <a:rPr lang="zh-TW" altLang="zh-TW" dirty="0" smtClean="0"/>
              <a:t>輸入檔名後選擇</a:t>
            </a:r>
            <a:r>
              <a:rPr lang="en-US" altLang="zh-TW" dirty="0" smtClean="0"/>
              <a:t>PDF</a:t>
            </a:r>
            <a:r>
              <a:rPr lang="zh-TW" altLang="zh-TW" dirty="0" smtClean="0"/>
              <a:t>檔 </a:t>
            </a:r>
            <a:r>
              <a:rPr lang="en-US" altLang="zh-TW" dirty="0" smtClean="0">
                <a:sym typeface="Wingdings"/>
              </a:rPr>
              <a:t></a:t>
            </a:r>
            <a:r>
              <a:rPr lang="en-US" altLang="zh-TW" dirty="0" smtClean="0"/>
              <a:t> </a:t>
            </a:r>
            <a:r>
              <a:rPr lang="zh-TW" altLang="en-US" dirty="0" smtClean="0"/>
              <a:t>「</a:t>
            </a:r>
            <a:r>
              <a:rPr lang="zh-TW" altLang="zh-TW" dirty="0" smtClean="0"/>
              <a:t>儲存</a:t>
            </a:r>
            <a:r>
              <a:rPr lang="zh-TW" altLang="en-US" dirty="0" smtClean="0"/>
              <a:t>」</a:t>
            </a:r>
            <a:r>
              <a:rPr lang="zh-TW" altLang="zh-TW" dirty="0" smtClean="0"/>
              <a:t>即可完成</a:t>
            </a:r>
            <a:r>
              <a:rPr lang="zh-TW" altLang="en-US" dirty="0" smtClean="0"/>
              <a:t>圖卡</a:t>
            </a:r>
            <a:r>
              <a:rPr lang="zh-TW" altLang="zh-TW" dirty="0" smtClean="0"/>
              <a:t>製作</a:t>
            </a:r>
            <a:r>
              <a:rPr lang="zh-TW" altLang="en-US" dirty="0" smtClean="0"/>
              <a:t>。如下面右方圖片所示。</a:t>
            </a:r>
            <a:endParaRPr lang="en-US" altLang="zh-TW" dirty="0" smtClean="0"/>
          </a:p>
          <a:p>
            <a:endParaRPr lang="zh-TW" altLang="en-US" dirty="0"/>
          </a:p>
        </p:txBody>
      </p:sp>
      <p:pic>
        <p:nvPicPr>
          <p:cNvPr id="4" name="圖片 3" descr="C:\Documents and Settings\Administrator\桌面\AR教學檔案\製作mark\利用小畫家設計Marker\2011-08-28_13133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933056"/>
            <a:ext cx="4176464" cy="2924945"/>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40</a:t>
            </a:fld>
            <a:endParaRPr lang="zh-TW" altLang="en-US"/>
          </a:p>
        </p:txBody>
      </p:sp>
      <p:pic>
        <p:nvPicPr>
          <p:cNvPr id="6" name="圖片 5" descr="C:\Documents and Settings\Administrator\桌面\AR教學檔案\製作mark\利用小畫家設計Marker\2011-08-28_23201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984" y="3933056"/>
            <a:ext cx="4464497" cy="2924944"/>
          </a:xfrm>
          <a:prstGeom prst="rect">
            <a:avLst/>
          </a:prstGeom>
          <a:noFill/>
          <a:ln>
            <a:noFill/>
          </a:ln>
        </p:spPr>
      </p:pic>
    </p:spTree>
    <p:extLst>
      <p:ext uri="{BB962C8B-B14F-4D97-AF65-F5344CB8AC3E}">
        <p14:creationId xmlns:p14="http://schemas.microsoft.com/office/powerpoint/2010/main" xmlns="" val="418896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Microsoft Visio</a:t>
            </a:r>
            <a:r>
              <a:rPr lang="zh-TW" altLang="en-US" dirty="0" smtClean="0"/>
              <a:t>繪製圖卡（</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41</a:t>
            </a:fld>
            <a:endParaRPr lang="zh-TW" altLang="en-US"/>
          </a:p>
        </p:txBody>
      </p:sp>
      <p:sp>
        <p:nvSpPr>
          <p:cNvPr id="4" name="內容版面配置區 3"/>
          <p:cNvSpPr>
            <a:spLocks noGrp="1"/>
          </p:cNvSpPr>
          <p:nvPr>
            <p:ph sz="quarter" idx="1"/>
          </p:nvPr>
        </p:nvSpPr>
        <p:spPr/>
        <p:txBody>
          <a:bodyPr/>
          <a:lstStyle/>
          <a:p>
            <a:r>
              <a:rPr lang="en-US" altLang="zh-TW" dirty="0" smtClean="0"/>
              <a:t>Visio</a:t>
            </a:r>
            <a:r>
              <a:rPr lang="zh-TW" altLang="en-US" dirty="0" smtClean="0"/>
              <a:t>製作圖卡可分為</a:t>
            </a:r>
            <a:r>
              <a:rPr lang="en-US" altLang="zh-TW" dirty="0" smtClean="0"/>
              <a:t>4</a:t>
            </a:r>
            <a:r>
              <a:rPr lang="zh-TW" altLang="en-US" dirty="0" smtClean="0"/>
              <a:t>大部份。</a:t>
            </a:r>
            <a:endParaRPr lang="en-US" altLang="zh-TW" dirty="0" smtClean="0"/>
          </a:p>
          <a:p>
            <a:pPr lvl="1"/>
            <a:r>
              <a:rPr lang="zh-TW" altLang="en-US" dirty="0" smtClean="0">
                <a:solidFill>
                  <a:srgbClr val="646B86"/>
                </a:solidFill>
              </a:rPr>
              <a:t>１</a:t>
            </a:r>
            <a:r>
              <a:rPr lang="en-US" altLang="zh-TW" dirty="0" smtClean="0">
                <a:solidFill>
                  <a:srgbClr val="646B86"/>
                </a:solidFill>
              </a:rPr>
              <a:t>. </a:t>
            </a:r>
            <a:r>
              <a:rPr lang="zh-TW" altLang="en-US" dirty="0" smtClean="0">
                <a:solidFill>
                  <a:srgbClr val="646B86"/>
                </a:solidFill>
              </a:rPr>
              <a:t>繪製一個矩形並設定屬性。 </a:t>
            </a:r>
            <a:endParaRPr lang="en-US" altLang="zh-TW" dirty="0" smtClean="0">
              <a:solidFill>
                <a:srgbClr val="646B86"/>
              </a:solidFill>
            </a:endParaRPr>
          </a:p>
          <a:p>
            <a:pPr lvl="1"/>
            <a:r>
              <a:rPr lang="zh-TW" altLang="en-US" dirty="0" smtClean="0">
                <a:solidFill>
                  <a:srgbClr val="646B86"/>
                </a:solidFill>
              </a:rPr>
              <a:t>２</a:t>
            </a:r>
            <a:r>
              <a:rPr lang="en-US" altLang="zh-TW" smtClean="0">
                <a:solidFill>
                  <a:srgbClr val="646B86"/>
                </a:solidFill>
              </a:rPr>
              <a:t>. </a:t>
            </a:r>
            <a:r>
              <a:rPr lang="zh-TW" altLang="en-US" smtClean="0">
                <a:solidFill>
                  <a:srgbClr val="646B86"/>
                </a:solidFill>
              </a:rPr>
              <a:t>在</a:t>
            </a:r>
            <a:r>
              <a:rPr lang="zh-TW" altLang="en-US" dirty="0" smtClean="0">
                <a:solidFill>
                  <a:srgbClr val="646B86"/>
                </a:solidFill>
              </a:rPr>
              <a:t>形內繪製第二個矩形並設定屬性。</a:t>
            </a:r>
          </a:p>
          <a:p>
            <a:pPr lvl="1"/>
            <a:r>
              <a:rPr lang="zh-TW" altLang="en-US" dirty="0" smtClean="0">
                <a:solidFill>
                  <a:srgbClr val="646B86"/>
                </a:solidFill>
              </a:rPr>
              <a:t>３</a:t>
            </a:r>
            <a:r>
              <a:rPr lang="en-US" altLang="zh-TW" dirty="0" smtClean="0">
                <a:solidFill>
                  <a:srgbClr val="646B86"/>
                </a:solidFill>
              </a:rPr>
              <a:t>.</a:t>
            </a:r>
            <a:r>
              <a:rPr lang="zh-TW" altLang="en-US" dirty="0" smtClean="0">
                <a:solidFill>
                  <a:srgbClr val="646B86"/>
                </a:solidFill>
              </a:rPr>
              <a:t>填入</a:t>
            </a:r>
            <a:r>
              <a:rPr lang="en-US" altLang="zh-TW" dirty="0" smtClean="0">
                <a:solidFill>
                  <a:srgbClr val="646B86"/>
                </a:solidFill>
              </a:rPr>
              <a:t> </a:t>
            </a:r>
            <a:r>
              <a:rPr lang="zh-TW" altLang="en-US" dirty="0" smtClean="0">
                <a:solidFill>
                  <a:srgbClr val="646B86"/>
                </a:solidFill>
              </a:rPr>
              <a:t>圖卡外框及內部顏色。</a:t>
            </a:r>
            <a:endParaRPr lang="en-US" altLang="zh-TW" dirty="0" smtClean="0">
              <a:solidFill>
                <a:srgbClr val="646B86"/>
              </a:solidFill>
            </a:endParaRPr>
          </a:p>
          <a:p>
            <a:pPr lvl="1"/>
            <a:r>
              <a:rPr lang="zh-TW" altLang="en-US" dirty="0" smtClean="0">
                <a:solidFill>
                  <a:srgbClr val="646B86"/>
                </a:solidFill>
              </a:rPr>
              <a:t>４</a:t>
            </a:r>
            <a:r>
              <a:rPr lang="en-US" altLang="zh-TW" dirty="0" smtClean="0">
                <a:solidFill>
                  <a:srgbClr val="646B86"/>
                </a:solidFill>
              </a:rPr>
              <a:t>.</a:t>
            </a:r>
            <a:r>
              <a:rPr lang="zh-TW" altLang="zh-TW" dirty="0" smtClean="0">
                <a:solidFill>
                  <a:srgbClr val="646B86"/>
                </a:solidFill>
              </a:rPr>
              <a:t>在內圈空白處描繪出圖形或文字</a:t>
            </a:r>
            <a:r>
              <a:rPr lang="zh-TW" altLang="en-US" dirty="0" smtClean="0">
                <a:solidFill>
                  <a:srgbClr val="646B86"/>
                </a:solidFill>
              </a:rPr>
              <a:t>並設定屬性。 </a:t>
            </a:r>
            <a:endParaRPr lang="en-US" altLang="zh-TW" dirty="0" smtClean="0">
              <a:solidFill>
                <a:srgbClr val="646B86"/>
              </a:solidFill>
            </a:endParaRPr>
          </a:p>
          <a:p>
            <a:endParaRPr lang="zh-TW" altLang="en-US" dirty="0"/>
          </a:p>
        </p:txBody>
      </p:sp>
      <p:grpSp>
        <p:nvGrpSpPr>
          <p:cNvPr id="5" name="群組 4"/>
          <p:cNvGrpSpPr/>
          <p:nvPr/>
        </p:nvGrpSpPr>
        <p:grpSpPr>
          <a:xfrm>
            <a:off x="683568" y="4608512"/>
            <a:ext cx="7632848" cy="2132856"/>
            <a:chOff x="251520" y="3590200"/>
            <a:chExt cx="6192688" cy="2952327"/>
          </a:xfrm>
        </p:grpSpPr>
        <p:sp>
          <p:nvSpPr>
            <p:cNvPr id="6" name="矩形 5"/>
            <p:cNvSpPr/>
            <p:nvPr/>
          </p:nvSpPr>
          <p:spPr>
            <a:xfrm>
              <a:off x="251520" y="3590200"/>
              <a:ext cx="1656184"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繪製一個矩形並設定屬性。</a:t>
              </a:r>
              <a:endParaRPr lang="zh-TW" altLang="en-US" dirty="0">
                <a:solidFill>
                  <a:schemeClr val="tx1"/>
                </a:solidFill>
              </a:endParaRPr>
            </a:p>
          </p:txBody>
        </p:sp>
        <p:sp>
          <p:nvSpPr>
            <p:cNvPr id="7" name="矩形 6"/>
            <p:cNvSpPr/>
            <p:nvPr/>
          </p:nvSpPr>
          <p:spPr>
            <a:xfrm>
              <a:off x="2482113" y="3590200"/>
              <a:ext cx="1729847"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在矩形內繪製第二個矩形並設定屬性。</a:t>
              </a:r>
              <a:endParaRPr lang="zh-TW" altLang="en-US" dirty="0">
                <a:solidFill>
                  <a:schemeClr val="tx1"/>
                </a:solidFill>
              </a:endParaRPr>
            </a:p>
          </p:txBody>
        </p:sp>
        <p:sp>
          <p:nvSpPr>
            <p:cNvPr id="8" name="矩形 7"/>
            <p:cNvSpPr/>
            <p:nvPr/>
          </p:nvSpPr>
          <p:spPr>
            <a:xfrm>
              <a:off x="4788024" y="3590200"/>
              <a:ext cx="1656184"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填入</a:t>
              </a:r>
              <a:r>
                <a:rPr lang="en-US" altLang="zh-TW" dirty="0" smtClean="0"/>
                <a:t> </a:t>
              </a:r>
              <a:r>
                <a:rPr lang="zh-TW" altLang="en-US" dirty="0" smtClean="0"/>
                <a:t>圖卡外框及內部顏色。</a:t>
              </a:r>
              <a:endParaRPr lang="zh-TW" altLang="en-US" dirty="0">
                <a:solidFill>
                  <a:schemeClr val="tx1"/>
                </a:solidFill>
              </a:endParaRPr>
            </a:p>
          </p:txBody>
        </p:sp>
        <p:sp>
          <p:nvSpPr>
            <p:cNvPr id="9" name="矩形 8"/>
            <p:cNvSpPr/>
            <p:nvPr/>
          </p:nvSpPr>
          <p:spPr>
            <a:xfrm>
              <a:off x="971600" y="5346434"/>
              <a:ext cx="1800200" cy="119609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zh-TW" dirty="0" smtClean="0"/>
                <a:t>在內圈空白處描繪出圖形或文字</a:t>
              </a:r>
              <a:r>
                <a:rPr lang="zh-TW" altLang="en-US" dirty="0" smtClean="0"/>
                <a:t>並設定屬性</a:t>
              </a:r>
              <a:r>
                <a:rPr lang="zh-TW" altLang="en-US" dirty="0" smtClean="0">
                  <a:solidFill>
                    <a:schemeClr val="tx1"/>
                  </a:solidFill>
                </a:rPr>
                <a:t>。</a:t>
              </a:r>
              <a:endParaRPr lang="zh-TW" altLang="en-US" dirty="0">
                <a:solidFill>
                  <a:schemeClr val="tx1"/>
                </a:solidFill>
              </a:endParaRPr>
            </a:p>
          </p:txBody>
        </p:sp>
        <p:cxnSp>
          <p:nvCxnSpPr>
            <p:cNvPr id="10" name="直線單箭頭接點 9"/>
            <p:cNvCxnSpPr>
              <a:stCxn id="6" idx="3"/>
              <a:endCxn id="7" idx="1"/>
            </p:cNvCxnSpPr>
            <p:nvPr/>
          </p:nvCxnSpPr>
          <p:spPr>
            <a:xfrm>
              <a:off x="1907704" y="4219131"/>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1" name="直線單箭頭接點 10"/>
            <p:cNvCxnSpPr>
              <a:stCxn id="7" idx="3"/>
              <a:endCxn id="8" idx="1"/>
            </p:cNvCxnSpPr>
            <p:nvPr/>
          </p:nvCxnSpPr>
          <p:spPr>
            <a:xfrm>
              <a:off x="4211960" y="4219131"/>
              <a:ext cx="576064"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2" name="圖案 11"/>
            <p:cNvCxnSpPr>
              <a:stCxn id="8" idx="3"/>
              <a:endCxn id="9" idx="1"/>
            </p:cNvCxnSpPr>
            <p:nvPr/>
          </p:nvCxnSpPr>
          <p:spPr>
            <a:xfrm flipH="1">
              <a:off x="971600" y="4219131"/>
              <a:ext cx="5472608" cy="1725350"/>
            </a:xfrm>
            <a:prstGeom prst="bentConnector5">
              <a:avLst>
                <a:gd name="adj1" fmla="val -3389"/>
                <a:gd name="adj2" fmla="val 50895"/>
                <a:gd name="adj3" fmla="val 103389"/>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2</a:t>
            </a:r>
            <a:r>
              <a:rPr lang="zh-TW" altLang="en-US" dirty="0" smtClean="0"/>
              <a:t>）</a:t>
            </a:r>
            <a:endParaRPr lang="zh-TW" altLang="zh-TW" dirty="0"/>
          </a:p>
        </p:txBody>
      </p:sp>
      <p:sp>
        <p:nvSpPr>
          <p:cNvPr id="3" name="內容版面配置區 2"/>
          <p:cNvSpPr>
            <a:spLocks noGrp="1"/>
          </p:cNvSpPr>
          <p:nvPr>
            <p:ph sz="quarter" idx="1"/>
          </p:nvPr>
        </p:nvSpPr>
        <p:spPr/>
        <p:txBody>
          <a:bodyPr/>
          <a:lstStyle/>
          <a:p>
            <a:r>
              <a:rPr lang="zh-TW" altLang="en-US" dirty="0" smtClean="0"/>
              <a:t>１</a:t>
            </a:r>
            <a:r>
              <a:rPr lang="en-US" altLang="zh-TW" dirty="0" smtClean="0"/>
              <a:t>.</a:t>
            </a:r>
            <a:r>
              <a:rPr lang="zh-TW" altLang="en-US" dirty="0" smtClean="0"/>
              <a:t>繪製一個矩形並設定屬性。</a:t>
            </a:r>
          </a:p>
          <a:p>
            <a:r>
              <a:rPr lang="en-US" altLang="zh-TW" dirty="0" smtClean="0"/>
              <a:t>Visio</a:t>
            </a:r>
            <a:r>
              <a:rPr lang="zh-TW" altLang="en-US" dirty="0" smtClean="0"/>
              <a:t>常用來製作流程圖，是微軟</a:t>
            </a:r>
            <a:r>
              <a:rPr lang="en-US" altLang="zh-TW" dirty="0" smtClean="0"/>
              <a:t>Office</a:t>
            </a:r>
            <a:r>
              <a:rPr lang="zh-TW" altLang="en-US" dirty="0" smtClean="0"/>
              <a:t>套裝程式的一員，但標準版的</a:t>
            </a:r>
            <a:r>
              <a:rPr lang="en-US" altLang="zh-TW" dirty="0" smtClean="0"/>
              <a:t>Office</a:t>
            </a:r>
            <a:r>
              <a:rPr lang="zh-TW" altLang="en-US" dirty="0" smtClean="0"/>
              <a:t>套裝程式並未內含</a:t>
            </a:r>
            <a:r>
              <a:rPr lang="en-US" altLang="zh-TW" dirty="0" smtClean="0"/>
              <a:t>Visio</a:t>
            </a:r>
            <a:r>
              <a:rPr lang="zh-TW" altLang="en-US" dirty="0" smtClean="0"/>
              <a:t>，有需要的使用者則要另外購買</a:t>
            </a:r>
            <a:r>
              <a:rPr lang="zh-TW" altLang="en-US" sz="2800" dirty="0" smtClean="0"/>
              <a:t>。</a:t>
            </a:r>
            <a:endParaRPr lang="en-US" altLang="zh-TW" sz="2800" dirty="0" smtClean="0"/>
          </a:p>
          <a:p>
            <a:r>
              <a:rPr lang="zh-TW" altLang="zh-TW" dirty="0" smtClean="0"/>
              <a:t>確認</a:t>
            </a:r>
            <a:r>
              <a:rPr lang="zh-TW" altLang="zh-TW" dirty="0"/>
              <a:t>在系統下安裝</a:t>
            </a:r>
            <a:r>
              <a:rPr lang="zh-TW" altLang="zh-TW" dirty="0" smtClean="0"/>
              <a:t>好</a:t>
            </a:r>
            <a:r>
              <a:rPr lang="en-US" altLang="zh-TW" dirty="0"/>
              <a:t>Microsoft Visio</a:t>
            </a:r>
            <a:r>
              <a:rPr lang="zh-TW" altLang="zh-TW" dirty="0" smtClean="0"/>
              <a:t>後</a:t>
            </a:r>
            <a:r>
              <a:rPr lang="zh-TW" altLang="zh-TW" dirty="0"/>
              <a:t>，即可</a:t>
            </a:r>
            <a:r>
              <a:rPr lang="zh-TW" altLang="zh-TW" dirty="0" smtClean="0"/>
              <a:t>開始</a:t>
            </a:r>
            <a:r>
              <a:rPr lang="zh-TW" altLang="en-US" dirty="0" smtClean="0"/>
              <a:t>繪製</a:t>
            </a:r>
            <a:r>
              <a:rPr lang="zh-TW" altLang="zh-TW" dirty="0" smtClean="0"/>
              <a:t>屬於</a:t>
            </a:r>
            <a:r>
              <a:rPr lang="zh-TW" altLang="zh-TW" dirty="0"/>
              <a:t>自己</a:t>
            </a:r>
            <a:r>
              <a:rPr lang="zh-TW" altLang="zh-TW" dirty="0" smtClean="0"/>
              <a:t>的</a:t>
            </a:r>
            <a:r>
              <a:rPr lang="zh-TW" altLang="en-US" dirty="0" smtClean="0"/>
              <a:t>圖卡</a:t>
            </a:r>
            <a:r>
              <a:rPr lang="zh-TW" altLang="en-US" sz="2400" dirty="0" smtClean="0"/>
              <a:t> 。在此以</a:t>
            </a:r>
            <a:r>
              <a:rPr lang="en-US" altLang="zh-TW" sz="2400" dirty="0" smtClean="0"/>
              <a:t>Visio </a:t>
            </a:r>
            <a:r>
              <a:rPr lang="zh-TW" altLang="en-US" sz="2400" dirty="0" smtClean="0"/>
              <a:t>２００７為例。</a:t>
            </a:r>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42</a:t>
            </a:fld>
            <a:endParaRPr lang="zh-TW" altLang="en-US"/>
          </a:p>
        </p:txBody>
      </p:sp>
      <p:grpSp>
        <p:nvGrpSpPr>
          <p:cNvPr id="6" name="群組 5"/>
          <p:cNvGrpSpPr/>
          <p:nvPr/>
        </p:nvGrpSpPr>
        <p:grpSpPr>
          <a:xfrm>
            <a:off x="683568" y="4608512"/>
            <a:ext cx="7632848" cy="2132856"/>
            <a:chOff x="251520" y="3590200"/>
            <a:chExt cx="6192688" cy="2952327"/>
          </a:xfrm>
        </p:grpSpPr>
        <p:sp>
          <p:nvSpPr>
            <p:cNvPr id="7" name="矩形 6"/>
            <p:cNvSpPr/>
            <p:nvPr/>
          </p:nvSpPr>
          <p:spPr>
            <a:xfrm>
              <a:off x="251520" y="3590200"/>
              <a:ext cx="1656184" cy="1257862"/>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繪製一個矩形並設定屬性。</a:t>
              </a:r>
              <a:endParaRPr lang="zh-TW" altLang="en-US" dirty="0">
                <a:solidFill>
                  <a:schemeClr val="tx1"/>
                </a:solidFill>
              </a:endParaRPr>
            </a:p>
          </p:txBody>
        </p:sp>
        <p:sp>
          <p:nvSpPr>
            <p:cNvPr id="8" name="矩形 7"/>
            <p:cNvSpPr/>
            <p:nvPr/>
          </p:nvSpPr>
          <p:spPr>
            <a:xfrm>
              <a:off x="2482113" y="3590200"/>
              <a:ext cx="1729847"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２</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在矩形內繪製第二個矩形並設定屬性。</a:t>
              </a:r>
              <a:endParaRPr lang="zh-TW" altLang="en-US" dirty="0">
                <a:solidFill>
                  <a:schemeClr val="tx2">
                    <a:lumMod val="60000"/>
                    <a:lumOff val="40000"/>
                  </a:schemeClr>
                </a:solidFill>
              </a:endParaRPr>
            </a:p>
          </p:txBody>
        </p:sp>
        <p:sp>
          <p:nvSpPr>
            <p:cNvPr id="9" name="矩形 8"/>
            <p:cNvSpPr/>
            <p:nvPr/>
          </p:nvSpPr>
          <p:spPr>
            <a:xfrm>
              <a:off x="4788024" y="3590200"/>
              <a:ext cx="1656184"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３</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填入</a:t>
              </a:r>
              <a:r>
                <a:rPr lang="en-US" altLang="zh-TW" dirty="0" smtClean="0">
                  <a:solidFill>
                    <a:schemeClr val="tx2">
                      <a:lumMod val="60000"/>
                      <a:lumOff val="40000"/>
                    </a:schemeClr>
                  </a:solidFill>
                </a:rPr>
                <a:t> </a:t>
              </a:r>
              <a:r>
                <a:rPr lang="zh-TW" altLang="en-US" dirty="0" smtClean="0">
                  <a:solidFill>
                    <a:schemeClr val="tx2">
                      <a:lumMod val="60000"/>
                      <a:lumOff val="40000"/>
                    </a:schemeClr>
                  </a:solidFill>
                </a:rPr>
                <a:t>圖卡外框及內部顏色。</a:t>
              </a:r>
              <a:endParaRPr lang="zh-TW" altLang="en-US" dirty="0">
                <a:solidFill>
                  <a:schemeClr val="tx2">
                    <a:lumMod val="60000"/>
                    <a:lumOff val="40000"/>
                  </a:schemeClr>
                </a:solidFill>
              </a:endParaRPr>
            </a:p>
          </p:txBody>
        </p:sp>
        <p:sp>
          <p:nvSpPr>
            <p:cNvPr id="11" name="矩形 10"/>
            <p:cNvSpPr/>
            <p:nvPr/>
          </p:nvSpPr>
          <p:spPr>
            <a:xfrm>
              <a:off x="971600" y="5346434"/>
              <a:ext cx="1800200" cy="119609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４</a:t>
              </a:r>
              <a:r>
                <a:rPr lang="en-US" altLang="zh-TW" dirty="0" smtClean="0">
                  <a:solidFill>
                    <a:schemeClr val="tx2">
                      <a:lumMod val="60000"/>
                      <a:lumOff val="40000"/>
                    </a:schemeClr>
                  </a:solidFill>
                </a:rPr>
                <a:t>.</a:t>
              </a:r>
              <a:r>
                <a:rPr lang="zh-TW" altLang="zh-TW" dirty="0" smtClean="0">
                  <a:solidFill>
                    <a:schemeClr val="tx2">
                      <a:lumMod val="60000"/>
                      <a:lumOff val="40000"/>
                    </a:schemeClr>
                  </a:solidFill>
                </a:rPr>
                <a:t>在內圈空白處描繪出圖形或文字</a:t>
              </a:r>
              <a:r>
                <a:rPr lang="zh-TW" altLang="en-US" dirty="0" smtClean="0">
                  <a:solidFill>
                    <a:schemeClr val="tx2">
                      <a:lumMod val="60000"/>
                      <a:lumOff val="40000"/>
                    </a:schemeClr>
                  </a:solidFill>
                </a:rPr>
                <a:t>並設定屬性。</a:t>
              </a:r>
              <a:endParaRPr lang="zh-TW" altLang="en-US" dirty="0">
                <a:solidFill>
                  <a:schemeClr val="tx2">
                    <a:lumMod val="60000"/>
                    <a:lumOff val="40000"/>
                  </a:schemeClr>
                </a:solidFill>
              </a:endParaRPr>
            </a:p>
          </p:txBody>
        </p:sp>
        <p:cxnSp>
          <p:nvCxnSpPr>
            <p:cNvPr id="12" name="直線單箭頭接點 11"/>
            <p:cNvCxnSpPr>
              <a:stCxn id="7" idx="3"/>
              <a:endCxn id="8" idx="1"/>
            </p:cNvCxnSpPr>
            <p:nvPr/>
          </p:nvCxnSpPr>
          <p:spPr>
            <a:xfrm>
              <a:off x="1907704" y="4219131"/>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3" name="直線單箭頭接點 12"/>
            <p:cNvCxnSpPr>
              <a:stCxn id="8" idx="3"/>
              <a:endCxn id="9" idx="1"/>
            </p:cNvCxnSpPr>
            <p:nvPr/>
          </p:nvCxnSpPr>
          <p:spPr>
            <a:xfrm>
              <a:off x="4211960" y="4219131"/>
              <a:ext cx="576064"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4" name="圖案 13"/>
            <p:cNvCxnSpPr>
              <a:stCxn id="9" idx="3"/>
              <a:endCxn id="11" idx="1"/>
            </p:cNvCxnSpPr>
            <p:nvPr/>
          </p:nvCxnSpPr>
          <p:spPr>
            <a:xfrm flipH="1">
              <a:off x="971600" y="4219131"/>
              <a:ext cx="5472608" cy="1725350"/>
            </a:xfrm>
            <a:prstGeom prst="bentConnector5">
              <a:avLst>
                <a:gd name="adj1" fmla="val -3389"/>
                <a:gd name="adj2" fmla="val 50895"/>
                <a:gd name="adj3" fmla="val 103389"/>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18896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3</a:t>
            </a:r>
            <a:r>
              <a:rPr lang="zh-TW" altLang="en-US" dirty="0" smtClean="0"/>
              <a:t>）</a:t>
            </a:r>
            <a:endParaRPr lang="zh-TW" altLang="zh-TW" dirty="0"/>
          </a:p>
        </p:txBody>
      </p:sp>
      <p:sp>
        <p:nvSpPr>
          <p:cNvPr id="3" name="內容版面配置區 2"/>
          <p:cNvSpPr>
            <a:spLocks noGrp="1"/>
          </p:cNvSpPr>
          <p:nvPr>
            <p:ph sz="quarter" idx="1"/>
          </p:nvPr>
        </p:nvSpPr>
        <p:spPr/>
        <p:txBody>
          <a:bodyPr/>
          <a:lstStyle/>
          <a:p>
            <a:r>
              <a:rPr lang="zh-TW" altLang="zh-TW" dirty="0"/>
              <a:t>開啟</a:t>
            </a:r>
            <a:r>
              <a:rPr lang="en-US" altLang="zh-TW" dirty="0"/>
              <a:t>Microsoft Visio </a:t>
            </a:r>
            <a:r>
              <a:rPr lang="zh-TW" altLang="zh-TW" dirty="0"/>
              <a:t>後在上層選單裡</a:t>
            </a:r>
            <a:r>
              <a:rPr lang="zh-TW" altLang="zh-TW" dirty="0" smtClean="0"/>
              <a:t>選取</a:t>
            </a:r>
            <a:r>
              <a:rPr lang="zh-TW" altLang="en-US" dirty="0" smtClean="0"/>
              <a:t>「</a:t>
            </a:r>
            <a:r>
              <a:rPr lang="zh-TW" altLang="zh-TW" dirty="0" smtClean="0"/>
              <a:t>檔案</a:t>
            </a:r>
            <a:r>
              <a:rPr lang="zh-TW" altLang="en-US" dirty="0" smtClean="0"/>
              <a:t>」</a:t>
            </a:r>
            <a:r>
              <a:rPr lang="en-US" altLang="zh-TW" dirty="0" smtClean="0"/>
              <a:t> </a:t>
            </a:r>
            <a:r>
              <a:rPr lang="en-US" altLang="zh-TW" dirty="0">
                <a:sym typeface="Wingdings"/>
              </a:rPr>
              <a:t></a:t>
            </a:r>
            <a:r>
              <a:rPr lang="en-US" altLang="zh-TW" dirty="0"/>
              <a:t> </a:t>
            </a:r>
            <a:r>
              <a:rPr lang="zh-TW" altLang="en-US" dirty="0" smtClean="0"/>
              <a:t>「</a:t>
            </a:r>
            <a:r>
              <a:rPr lang="zh-TW" altLang="zh-TW" dirty="0" smtClean="0"/>
              <a:t>新增 </a:t>
            </a:r>
            <a:r>
              <a:rPr lang="zh-TW" altLang="en-US" dirty="0" smtClean="0"/>
              <a:t>」</a:t>
            </a:r>
            <a:r>
              <a:rPr lang="en-US" altLang="zh-TW" dirty="0" smtClean="0">
                <a:sym typeface="Wingdings"/>
              </a:rPr>
              <a:t></a:t>
            </a:r>
            <a:r>
              <a:rPr lang="en-US" altLang="zh-TW" dirty="0" smtClean="0"/>
              <a:t> </a:t>
            </a:r>
            <a:r>
              <a:rPr lang="zh-TW" altLang="en-US" dirty="0" smtClean="0"/>
              <a:t>「</a:t>
            </a:r>
            <a:r>
              <a:rPr lang="zh-TW" altLang="zh-TW" dirty="0" smtClean="0"/>
              <a:t>一般</a:t>
            </a:r>
            <a:r>
              <a:rPr lang="zh-TW" altLang="en-US" dirty="0" smtClean="0"/>
              <a:t>」</a:t>
            </a:r>
            <a:r>
              <a:rPr lang="zh-TW" altLang="zh-TW" dirty="0" smtClean="0"/>
              <a:t> </a:t>
            </a:r>
            <a:r>
              <a:rPr lang="en-US" altLang="zh-TW" dirty="0">
                <a:sym typeface="Wingdings"/>
              </a:rPr>
              <a:t></a:t>
            </a:r>
            <a:r>
              <a:rPr lang="en-US" altLang="zh-TW" dirty="0"/>
              <a:t> </a:t>
            </a:r>
            <a:r>
              <a:rPr lang="zh-TW" altLang="en-US" dirty="0" smtClean="0"/>
              <a:t>「</a:t>
            </a:r>
            <a:r>
              <a:rPr lang="zh-TW" altLang="zh-TW" dirty="0" smtClean="0"/>
              <a:t>區</a:t>
            </a:r>
            <a:r>
              <a:rPr lang="zh-TW" altLang="zh-TW" dirty="0"/>
              <a:t>塊</a:t>
            </a:r>
            <a:r>
              <a:rPr lang="zh-TW" altLang="zh-TW" dirty="0" smtClean="0"/>
              <a:t>圖</a:t>
            </a:r>
            <a:r>
              <a:rPr lang="zh-TW" altLang="en-US" dirty="0" smtClean="0"/>
              <a:t>」</a:t>
            </a:r>
            <a:r>
              <a:rPr lang="zh-TW" altLang="zh-TW" dirty="0" smtClean="0"/>
              <a:t>，</a:t>
            </a:r>
            <a:r>
              <a:rPr lang="zh-TW" altLang="zh-TW" dirty="0"/>
              <a:t>即可開始繪製自己</a:t>
            </a:r>
            <a:r>
              <a:rPr lang="zh-TW" altLang="zh-TW" dirty="0" smtClean="0"/>
              <a:t>的</a:t>
            </a:r>
            <a:r>
              <a:rPr lang="zh-TW" altLang="en-US" dirty="0" smtClean="0"/>
              <a:t>圖卡。</a:t>
            </a:r>
            <a:endParaRPr lang="zh-TW" altLang="zh-TW" dirty="0"/>
          </a:p>
          <a:p>
            <a:endParaRPr lang="zh-TW" altLang="en-US" dirty="0"/>
          </a:p>
        </p:txBody>
      </p:sp>
      <p:pic>
        <p:nvPicPr>
          <p:cNvPr id="5" name="圖片 4" descr="C:\Documents and Settings\Administrator\桌面\AR教學檔案\製作mark\利用visio設計Marker-圖檔\2011-08-28_220308.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2852936"/>
            <a:ext cx="5267325" cy="3771900"/>
          </a:xfrm>
          <a:prstGeom prst="rect">
            <a:avLst/>
          </a:prstGeom>
          <a:noFill/>
          <a:ln>
            <a:noFill/>
          </a:ln>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43</a:t>
            </a:fld>
            <a:endParaRPr lang="zh-TW" altLang="en-US"/>
          </a:p>
        </p:txBody>
      </p:sp>
    </p:spTree>
    <p:extLst>
      <p:ext uri="{BB962C8B-B14F-4D97-AF65-F5344CB8AC3E}">
        <p14:creationId xmlns:p14="http://schemas.microsoft.com/office/powerpoint/2010/main" xmlns="" val="1351355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4</a:t>
            </a:r>
            <a:r>
              <a:rPr lang="zh-TW" altLang="en-US" dirty="0" smtClean="0"/>
              <a:t>）</a:t>
            </a:r>
            <a:endParaRPr lang="zh-TW" altLang="zh-TW" dirty="0"/>
          </a:p>
        </p:txBody>
      </p:sp>
      <p:sp>
        <p:nvSpPr>
          <p:cNvPr id="3" name="內容版面配置區 2"/>
          <p:cNvSpPr>
            <a:spLocks noGrp="1"/>
          </p:cNvSpPr>
          <p:nvPr>
            <p:ph sz="quarter" idx="1"/>
          </p:nvPr>
        </p:nvSpPr>
        <p:spPr/>
        <p:txBody>
          <a:bodyPr/>
          <a:lstStyle/>
          <a:p>
            <a:r>
              <a:rPr lang="zh-TW" altLang="zh-TW" dirty="0"/>
              <a:t>在圖</a:t>
            </a:r>
            <a:r>
              <a:rPr lang="zh-TW" altLang="zh-TW" dirty="0" smtClean="0"/>
              <a:t>中</a:t>
            </a:r>
            <a:r>
              <a:rPr lang="zh-TW" altLang="en-US" dirty="0" smtClean="0"/>
              <a:t>「１</a:t>
            </a:r>
            <a:r>
              <a:rPr lang="en-US" altLang="zh-TW" dirty="0" smtClean="0"/>
              <a:t>.</a:t>
            </a:r>
            <a:r>
              <a:rPr lang="zh-TW" altLang="en-US" dirty="0" smtClean="0"/>
              <a:t>」</a:t>
            </a:r>
            <a:r>
              <a:rPr lang="zh-TW" altLang="zh-TW" dirty="0" smtClean="0"/>
              <a:t>的</a:t>
            </a:r>
            <a:r>
              <a:rPr lang="zh-TW" altLang="zh-TW" dirty="0"/>
              <a:t>位置按住左鍵不放移</a:t>
            </a:r>
            <a:r>
              <a:rPr lang="zh-TW" altLang="zh-TW" dirty="0" smtClean="0"/>
              <a:t>至</a:t>
            </a:r>
            <a:r>
              <a:rPr lang="zh-TW" altLang="en-US" dirty="0" smtClean="0"/>
              <a:t>「２</a:t>
            </a:r>
            <a:r>
              <a:rPr lang="en-US" altLang="zh-TW" dirty="0" smtClean="0"/>
              <a:t>.</a:t>
            </a:r>
            <a:r>
              <a:rPr lang="zh-TW" altLang="en-US" dirty="0" smtClean="0"/>
              <a:t>」</a:t>
            </a:r>
            <a:r>
              <a:rPr lang="zh-TW" altLang="zh-TW" dirty="0" smtClean="0"/>
              <a:t>的</a:t>
            </a:r>
            <a:r>
              <a:rPr lang="zh-TW" altLang="zh-TW" dirty="0"/>
              <a:t>位置即可畫出</a:t>
            </a:r>
            <a:r>
              <a:rPr lang="zh-TW" altLang="zh-TW" dirty="0" smtClean="0"/>
              <a:t>矩形</a:t>
            </a:r>
            <a:r>
              <a:rPr lang="zh-TW" altLang="en-US" dirty="0" smtClean="0"/>
              <a:t>。</a:t>
            </a:r>
            <a:endParaRPr lang="zh-TW" altLang="zh-TW" dirty="0"/>
          </a:p>
          <a:p>
            <a:endParaRPr lang="zh-TW" altLang="en-US" dirty="0"/>
          </a:p>
        </p:txBody>
      </p:sp>
      <p:pic>
        <p:nvPicPr>
          <p:cNvPr id="4" name="圖片 3" descr="C:\Documents and Settings\Administrator\桌面\AR教學檔案\製作mark\利用visio設計Marker-圖檔\2011-08-28_220427.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8337" y="2492896"/>
            <a:ext cx="5267325" cy="377190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44</a:t>
            </a:fld>
            <a:endParaRPr lang="zh-TW" altLang="en-US"/>
          </a:p>
        </p:txBody>
      </p:sp>
    </p:spTree>
    <p:extLst>
      <p:ext uri="{BB962C8B-B14F-4D97-AF65-F5344CB8AC3E}">
        <p14:creationId xmlns:p14="http://schemas.microsoft.com/office/powerpoint/2010/main" xmlns="" val="2242077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5</a:t>
            </a:r>
            <a:r>
              <a:rPr lang="zh-TW" altLang="en-US" dirty="0" smtClean="0"/>
              <a:t>）</a:t>
            </a:r>
            <a:endParaRPr lang="zh-TW" altLang="zh-TW" dirty="0"/>
          </a:p>
        </p:txBody>
      </p:sp>
      <p:sp>
        <p:nvSpPr>
          <p:cNvPr id="3" name="內容版面配置區 2"/>
          <p:cNvSpPr>
            <a:spLocks noGrp="1"/>
          </p:cNvSpPr>
          <p:nvPr>
            <p:ph sz="quarter" idx="1"/>
          </p:nvPr>
        </p:nvSpPr>
        <p:spPr/>
        <p:txBody>
          <a:bodyPr/>
          <a:lstStyle/>
          <a:p>
            <a:r>
              <a:rPr lang="zh-TW" altLang="zh-TW" dirty="0"/>
              <a:t>先在剛剛所畫出的矩形點擊一下左鍵以選取該物件，接著在上層選單裡</a:t>
            </a:r>
            <a:r>
              <a:rPr lang="zh-TW" altLang="zh-TW" dirty="0" smtClean="0"/>
              <a:t>選取</a:t>
            </a:r>
            <a:r>
              <a:rPr lang="zh-TW" altLang="en-US" dirty="0" smtClean="0"/>
              <a:t>「</a:t>
            </a:r>
            <a:r>
              <a:rPr lang="zh-TW" altLang="zh-TW" dirty="0" smtClean="0"/>
              <a:t>檢視</a:t>
            </a:r>
            <a:r>
              <a:rPr lang="zh-TW" altLang="en-US" dirty="0" smtClean="0"/>
              <a:t>」</a:t>
            </a:r>
            <a:r>
              <a:rPr lang="en-US" altLang="zh-TW" dirty="0" smtClean="0"/>
              <a:t> </a:t>
            </a:r>
            <a:r>
              <a:rPr lang="en-US" altLang="zh-TW" dirty="0">
                <a:sym typeface="Wingdings"/>
              </a:rPr>
              <a:t></a:t>
            </a:r>
            <a:r>
              <a:rPr lang="en-US" altLang="zh-TW" dirty="0"/>
              <a:t> </a:t>
            </a:r>
            <a:r>
              <a:rPr lang="zh-TW" altLang="en-US" dirty="0" smtClean="0"/>
              <a:t>「</a:t>
            </a:r>
            <a:r>
              <a:rPr lang="zh-TW" altLang="zh-TW" dirty="0" smtClean="0"/>
              <a:t>大小</a:t>
            </a:r>
            <a:r>
              <a:rPr lang="zh-TW" altLang="zh-TW" dirty="0"/>
              <a:t>及位置</a:t>
            </a:r>
            <a:r>
              <a:rPr lang="zh-TW" altLang="zh-TW" dirty="0" smtClean="0"/>
              <a:t>視窗</a:t>
            </a:r>
            <a:r>
              <a:rPr lang="zh-TW" altLang="en-US" dirty="0" smtClean="0"/>
              <a:t>」。</a:t>
            </a:r>
            <a:endParaRPr lang="zh-TW" altLang="zh-TW" dirty="0"/>
          </a:p>
          <a:p>
            <a:endParaRPr lang="zh-TW" altLang="en-US" dirty="0"/>
          </a:p>
        </p:txBody>
      </p:sp>
      <p:pic>
        <p:nvPicPr>
          <p:cNvPr id="4" name="圖片 3" descr="C:\Documents and Settings\Administrator\桌面\AR教學檔案\製作mark\利用visio設計Marker-圖檔\2011-08-28_22045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8336" y="2636912"/>
            <a:ext cx="5267325" cy="377190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45</a:t>
            </a:fld>
            <a:endParaRPr lang="zh-TW" altLang="en-US"/>
          </a:p>
        </p:txBody>
      </p:sp>
    </p:spTree>
    <p:extLst>
      <p:ext uri="{BB962C8B-B14F-4D97-AF65-F5344CB8AC3E}">
        <p14:creationId xmlns:p14="http://schemas.microsoft.com/office/powerpoint/2010/main" xmlns="" val="2242077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5</a:t>
            </a:r>
            <a:r>
              <a:rPr lang="zh-TW" altLang="en-US" dirty="0" smtClean="0"/>
              <a:t>）</a:t>
            </a:r>
            <a:endParaRPr lang="zh-TW" altLang="zh-TW" dirty="0"/>
          </a:p>
        </p:txBody>
      </p:sp>
      <p:sp>
        <p:nvSpPr>
          <p:cNvPr id="3" name="內容版面配置區 2"/>
          <p:cNvSpPr>
            <a:spLocks noGrp="1"/>
          </p:cNvSpPr>
          <p:nvPr>
            <p:ph sz="quarter" idx="1"/>
          </p:nvPr>
        </p:nvSpPr>
        <p:spPr/>
        <p:txBody>
          <a:bodyPr>
            <a:normAutofit/>
          </a:bodyPr>
          <a:lstStyle/>
          <a:p>
            <a:r>
              <a:rPr lang="zh-TW" altLang="zh-TW" sz="2200" dirty="0"/>
              <a:t>在</a:t>
            </a:r>
            <a:r>
              <a:rPr lang="zh-TW" altLang="zh-TW" sz="2200" dirty="0" smtClean="0"/>
              <a:t>左下方</a:t>
            </a:r>
            <a:r>
              <a:rPr lang="zh-TW" altLang="en-US" sz="2200" dirty="0" smtClean="0"/>
              <a:t>「</a:t>
            </a:r>
            <a:r>
              <a:rPr lang="zh-TW" altLang="zh-TW" sz="2200" dirty="0" smtClean="0"/>
              <a:t>大小及位置視窗</a:t>
            </a:r>
            <a:r>
              <a:rPr lang="zh-TW" altLang="en-US" sz="2200" dirty="0" smtClean="0"/>
              <a:t>」</a:t>
            </a:r>
            <a:r>
              <a:rPr lang="zh-TW" altLang="zh-TW" sz="2200" dirty="0" smtClean="0"/>
              <a:t>工具</a:t>
            </a:r>
            <a:r>
              <a:rPr lang="zh-TW" altLang="zh-TW" sz="2200" dirty="0"/>
              <a:t>視窗裡個別輸入高度與寬度的數值，依序將</a:t>
            </a:r>
            <a:r>
              <a:rPr lang="en-US" altLang="zh-TW" sz="2200" dirty="0"/>
              <a:t>X</a:t>
            </a:r>
            <a:r>
              <a:rPr lang="zh-TW" altLang="zh-TW" sz="2200" dirty="0"/>
              <a:t>、</a:t>
            </a:r>
            <a:r>
              <a:rPr lang="en-US" altLang="zh-TW" sz="2200" dirty="0"/>
              <a:t>Y</a:t>
            </a:r>
            <a:r>
              <a:rPr lang="zh-TW" altLang="zh-TW" sz="2200" dirty="0"/>
              <a:t>、寬度、高度輸入完畢</a:t>
            </a:r>
            <a:r>
              <a:rPr lang="zh-TW" altLang="zh-TW" sz="2200" dirty="0" smtClean="0"/>
              <a:t>即可</a:t>
            </a:r>
            <a:r>
              <a:rPr lang="zh-TW" altLang="en-US" sz="2200" dirty="0" smtClean="0"/>
              <a:t>。</a:t>
            </a:r>
            <a:endParaRPr lang="zh-TW" altLang="zh-TW" sz="2200" dirty="0"/>
          </a:p>
          <a:p>
            <a:r>
              <a:rPr lang="zh-TW" altLang="zh-TW" sz="2200" dirty="0"/>
              <a:t>此範例屬性設定為：</a:t>
            </a:r>
            <a:r>
              <a:rPr lang="en-US" altLang="zh-TW" sz="2200" dirty="0" smtClean="0"/>
              <a:t>X</a:t>
            </a:r>
            <a:r>
              <a:rPr lang="zh-TW" altLang="en-US" sz="2200" dirty="0" smtClean="0"/>
              <a:t>（１００）</a:t>
            </a:r>
            <a:r>
              <a:rPr lang="zh-TW" altLang="zh-TW" sz="2200" dirty="0" smtClean="0"/>
              <a:t>、</a:t>
            </a:r>
            <a:r>
              <a:rPr lang="en-US" altLang="zh-TW" sz="2200" dirty="0" smtClean="0"/>
              <a:t>Y</a:t>
            </a:r>
            <a:r>
              <a:rPr lang="zh-TW" altLang="en-US" sz="2200" dirty="0" smtClean="0"/>
              <a:t>（１５０）</a:t>
            </a:r>
            <a:r>
              <a:rPr lang="zh-TW" altLang="zh-TW" sz="2200" dirty="0" smtClean="0"/>
              <a:t>、寬度</a:t>
            </a:r>
            <a:r>
              <a:rPr lang="zh-TW" altLang="en-US" sz="2200" dirty="0" smtClean="0"/>
              <a:t>（８０</a:t>
            </a:r>
            <a:r>
              <a:rPr lang="en-US" altLang="zh-TW" sz="2200" dirty="0" smtClean="0"/>
              <a:t>mm</a:t>
            </a:r>
            <a:r>
              <a:rPr lang="zh-TW" altLang="en-US" sz="2200" dirty="0" smtClean="0"/>
              <a:t>）</a:t>
            </a:r>
            <a:r>
              <a:rPr lang="zh-TW" altLang="zh-TW" sz="2200" dirty="0" smtClean="0"/>
              <a:t>、高度</a:t>
            </a:r>
            <a:r>
              <a:rPr lang="zh-TW" altLang="en-US" sz="2200" dirty="0" smtClean="0"/>
              <a:t>（８０</a:t>
            </a:r>
            <a:r>
              <a:rPr lang="en-US" altLang="zh-TW" sz="2200" dirty="0" smtClean="0"/>
              <a:t>mm</a:t>
            </a:r>
            <a:r>
              <a:rPr lang="zh-TW" altLang="en-US" sz="2200" dirty="0" smtClean="0"/>
              <a:t>）。</a:t>
            </a:r>
            <a:endParaRPr lang="zh-TW" altLang="zh-TW" sz="2200" dirty="0"/>
          </a:p>
          <a:p>
            <a:endParaRPr lang="zh-TW" altLang="en-US" sz="2400" dirty="0"/>
          </a:p>
        </p:txBody>
      </p:sp>
      <p:pic>
        <p:nvPicPr>
          <p:cNvPr id="4" name="圖片 3" descr="C:\Documents and Settings\Administrator\桌面\AR教學檔案\製作mark\利用visio設計Marker-圖檔\2011-08-28_22055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5" y="2969468"/>
            <a:ext cx="5267325" cy="377190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46</a:t>
            </a:fld>
            <a:endParaRPr lang="zh-TW" altLang="en-US"/>
          </a:p>
        </p:txBody>
      </p:sp>
    </p:spTree>
    <p:extLst>
      <p:ext uri="{BB962C8B-B14F-4D97-AF65-F5344CB8AC3E}">
        <p14:creationId xmlns:p14="http://schemas.microsoft.com/office/powerpoint/2010/main" xmlns="" val="2242077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6</a:t>
            </a:r>
            <a:r>
              <a:rPr lang="zh-TW" altLang="en-US" dirty="0" smtClean="0"/>
              <a:t>）</a:t>
            </a:r>
            <a:endParaRPr lang="zh-TW" altLang="zh-TW" dirty="0"/>
          </a:p>
        </p:txBody>
      </p:sp>
      <p:sp>
        <p:nvSpPr>
          <p:cNvPr id="3" name="內容版面配置區 2"/>
          <p:cNvSpPr>
            <a:spLocks noGrp="1"/>
          </p:cNvSpPr>
          <p:nvPr>
            <p:ph sz="quarter" idx="1"/>
          </p:nvPr>
        </p:nvSpPr>
        <p:spPr>
          <a:xfrm>
            <a:off x="301752" y="1527048"/>
            <a:ext cx="4126232" cy="4572000"/>
          </a:xfrm>
        </p:spPr>
        <p:txBody>
          <a:bodyPr/>
          <a:lstStyle/>
          <a:p>
            <a:r>
              <a:rPr lang="zh-TW" altLang="en-US" dirty="0" smtClean="0"/>
              <a:t>２</a:t>
            </a:r>
            <a:r>
              <a:rPr lang="en-US" altLang="zh-TW" dirty="0" smtClean="0"/>
              <a:t>.</a:t>
            </a:r>
            <a:r>
              <a:rPr lang="zh-TW" altLang="en-US" dirty="0" smtClean="0"/>
              <a:t>再在形內繪製第二個矩形並設定屬性。</a:t>
            </a:r>
          </a:p>
          <a:p>
            <a:r>
              <a:rPr lang="zh-TW" altLang="zh-TW" dirty="0" smtClean="0"/>
              <a:t>在</a:t>
            </a:r>
            <a:r>
              <a:rPr lang="zh-TW" altLang="zh-TW" dirty="0"/>
              <a:t>圖</a:t>
            </a:r>
            <a:r>
              <a:rPr lang="zh-TW" altLang="zh-TW" dirty="0" smtClean="0"/>
              <a:t>中</a:t>
            </a:r>
            <a:r>
              <a:rPr lang="zh-TW" altLang="en-US" dirty="0" smtClean="0"/>
              <a:t>「１</a:t>
            </a:r>
            <a:r>
              <a:rPr lang="en-US" altLang="zh-TW" dirty="0" smtClean="0"/>
              <a:t>.</a:t>
            </a:r>
            <a:r>
              <a:rPr lang="zh-TW" altLang="en-US" dirty="0" smtClean="0"/>
              <a:t>」</a:t>
            </a:r>
            <a:r>
              <a:rPr lang="zh-TW" altLang="zh-TW" dirty="0" smtClean="0"/>
              <a:t>的</a:t>
            </a:r>
            <a:r>
              <a:rPr lang="zh-TW" altLang="zh-TW" dirty="0"/>
              <a:t>位置按住左鍵不放移</a:t>
            </a:r>
            <a:r>
              <a:rPr lang="zh-TW" altLang="zh-TW" dirty="0" smtClean="0"/>
              <a:t>至</a:t>
            </a:r>
            <a:r>
              <a:rPr lang="zh-TW" altLang="en-US" dirty="0" smtClean="0"/>
              <a:t>「２</a:t>
            </a:r>
            <a:r>
              <a:rPr lang="en-US" altLang="zh-TW" dirty="0" smtClean="0"/>
              <a:t>.</a:t>
            </a:r>
            <a:r>
              <a:rPr lang="zh-TW" altLang="en-US" dirty="0" smtClean="0"/>
              <a:t>」</a:t>
            </a:r>
            <a:r>
              <a:rPr lang="zh-TW" altLang="zh-TW" dirty="0" smtClean="0"/>
              <a:t>的</a:t>
            </a:r>
            <a:r>
              <a:rPr lang="zh-TW" altLang="zh-TW" dirty="0"/>
              <a:t>位置即可畫出第二個</a:t>
            </a:r>
            <a:r>
              <a:rPr lang="zh-TW" altLang="zh-TW" dirty="0" smtClean="0"/>
              <a:t>矩形</a:t>
            </a:r>
            <a:r>
              <a:rPr lang="zh-TW" altLang="en-US" dirty="0" smtClean="0"/>
              <a:t>。如右方圖片所示。</a:t>
            </a:r>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47</a:t>
            </a:fld>
            <a:endParaRPr lang="zh-TW" altLang="en-US"/>
          </a:p>
        </p:txBody>
      </p:sp>
      <p:grpSp>
        <p:nvGrpSpPr>
          <p:cNvPr id="6" name="群組 5"/>
          <p:cNvGrpSpPr/>
          <p:nvPr/>
        </p:nvGrpSpPr>
        <p:grpSpPr>
          <a:xfrm>
            <a:off x="683568" y="4653136"/>
            <a:ext cx="7632848" cy="2132856"/>
            <a:chOff x="251520" y="3590200"/>
            <a:chExt cx="6192688" cy="2952327"/>
          </a:xfrm>
        </p:grpSpPr>
        <p:sp>
          <p:nvSpPr>
            <p:cNvPr id="7" name="矩形 6"/>
            <p:cNvSpPr/>
            <p:nvPr/>
          </p:nvSpPr>
          <p:spPr>
            <a:xfrm>
              <a:off x="251520" y="3590200"/>
              <a:ext cx="1656184"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１</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繪製一個矩形並設定屬性。</a:t>
              </a:r>
              <a:endParaRPr lang="zh-TW" altLang="en-US" dirty="0">
                <a:solidFill>
                  <a:schemeClr val="tx2">
                    <a:lumMod val="60000"/>
                    <a:lumOff val="40000"/>
                  </a:schemeClr>
                </a:solidFill>
              </a:endParaRPr>
            </a:p>
          </p:txBody>
        </p:sp>
        <p:sp>
          <p:nvSpPr>
            <p:cNvPr id="8" name="矩形 7"/>
            <p:cNvSpPr/>
            <p:nvPr/>
          </p:nvSpPr>
          <p:spPr>
            <a:xfrm>
              <a:off x="2482113" y="3590200"/>
              <a:ext cx="1729847" cy="1257862"/>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再在形內繪製第二個矩形並設定屬性。</a:t>
              </a:r>
              <a:endParaRPr lang="zh-TW" altLang="en-US" dirty="0">
                <a:solidFill>
                  <a:schemeClr val="tx1"/>
                </a:solidFill>
              </a:endParaRPr>
            </a:p>
          </p:txBody>
        </p:sp>
        <p:sp>
          <p:nvSpPr>
            <p:cNvPr id="9" name="矩形 8"/>
            <p:cNvSpPr/>
            <p:nvPr/>
          </p:nvSpPr>
          <p:spPr>
            <a:xfrm>
              <a:off x="4788024" y="3590200"/>
              <a:ext cx="1656184"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３</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填入</a:t>
              </a:r>
              <a:r>
                <a:rPr lang="en-US" altLang="zh-TW" dirty="0" smtClean="0">
                  <a:solidFill>
                    <a:schemeClr val="tx2">
                      <a:lumMod val="60000"/>
                      <a:lumOff val="40000"/>
                    </a:schemeClr>
                  </a:solidFill>
                </a:rPr>
                <a:t> </a:t>
              </a:r>
              <a:r>
                <a:rPr lang="zh-TW" altLang="en-US" dirty="0" smtClean="0">
                  <a:solidFill>
                    <a:schemeClr val="tx2">
                      <a:lumMod val="60000"/>
                      <a:lumOff val="40000"/>
                    </a:schemeClr>
                  </a:solidFill>
                </a:rPr>
                <a:t>圖卡外框及內部顏色。</a:t>
              </a:r>
              <a:endParaRPr lang="zh-TW" altLang="en-US" dirty="0">
                <a:solidFill>
                  <a:schemeClr val="tx2">
                    <a:lumMod val="60000"/>
                    <a:lumOff val="40000"/>
                  </a:schemeClr>
                </a:solidFill>
              </a:endParaRPr>
            </a:p>
          </p:txBody>
        </p:sp>
        <p:sp>
          <p:nvSpPr>
            <p:cNvPr id="10" name="矩形 9"/>
            <p:cNvSpPr/>
            <p:nvPr/>
          </p:nvSpPr>
          <p:spPr>
            <a:xfrm>
              <a:off x="971600" y="5346434"/>
              <a:ext cx="1800200" cy="119609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４</a:t>
              </a:r>
              <a:r>
                <a:rPr lang="en-US" altLang="zh-TW" dirty="0" smtClean="0">
                  <a:solidFill>
                    <a:schemeClr val="tx2">
                      <a:lumMod val="60000"/>
                      <a:lumOff val="40000"/>
                    </a:schemeClr>
                  </a:solidFill>
                </a:rPr>
                <a:t>.</a:t>
              </a:r>
              <a:r>
                <a:rPr lang="zh-TW" altLang="zh-TW" dirty="0" smtClean="0">
                  <a:solidFill>
                    <a:schemeClr val="tx2">
                      <a:lumMod val="60000"/>
                      <a:lumOff val="40000"/>
                    </a:schemeClr>
                  </a:solidFill>
                </a:rPr>
                <a:t>在內圈空白處描繪出圖形或文字</a:t>
              </a:r>
              <a:r>
                <a:rPr lang="zh-TW" altLang="en-US" dirty="0" smtClean="0">
                  <a:solidFill>
                    <a:schemeClr val="tx2">
                      <a:lumMod val="60000"/>
                      <a:lumOff val="40000"/>
                    </a:schemeClr>
                  </a:solidFill>
                </a:rPr>
                <a:t>並設定屬性。</a:t>
              </a:r>
              <a:endParaRPr lang="zh-TW" altLang="en-US" dirty="0">
                <a:solidFill>
                  <a:schemeClr val="tx2">
                    <a:lumMod val="60000"/>
                    <a:lumOff val="40000"/>
                  </a:schemeClr>
                </a:solidFill>
              </a:endParaRPr>
            </a:p>
          </p:txBody>
        </p:sp>
        <p:cxnSp>
          <p:nvCxnSpPr>
            <p:cNvPr id="11" name="直線單箭頭接點 10"/>
            <p:cNvCxnSpPr>
              <a:stCxn id="7" idx="3"/>
              <a:endCxn id="8" idx="1"/>
            </p:cNvCxnSpPr>
            <p:nvPr/>
          </p:nvCxnSpPr>
          <p:spPr>
            <a:xfrm>
              <a:off x="1907704" y="4219131"/>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2" name="直線單箭頭接點 11"/>
            <p:cNvCxnSpPr>
              <a:stCxn id="8" idx="3"/>
              <a:endCxn id="9" idx="1"/>
            </p:cNvCxnSpPr>
            <p:nvPr/>
          </p:nvCxnSpPr>
          <p:spPr>
            <a:xfrm>
              <a:off x="4211960" y="4219131"/>
              <a:ext cx="576064"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3" name="圖案 12"/>
            <p:cNvCxnSpPr>
              <a:stCxn id="9" idx="3"/>
              <a:endCxn id="10" idx="1"/>
            </p:cNvCxnSpPr>
            <p:nvPr/>
          </p:nvCxnSpPr>
          <p:spPr>
            <a:xfrm flipH="1">
              <a:off x="971600" y="4219131"/>
              <a:ext cx="5472608" cy="1725350"/>
            </a:xfrm>
            <a:prstGeom prst="bentConnector5">
              <a:avLst>
                <a:gd name="adj1" fmla="val -3389"/>
                <a:gd name="adj2" fmla="val 50895"/>
                <a:gd name="adj3" fmla="val 103389"/>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4" name="圖片 3" descr="C:\Documents and Settings\Administrator\桌面\AR教學檔案\製作mark\利用visio設計Marker-圖檔\2011-08-28_220606.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0731" y="1340768"/>
            <a:ext cx="4763269" cy="3267844"/>
          </a:xfrm>
          <a:prstGeom prst="rect">
            <a:avLst/>
          </a:prstGeom>
          <a:noFill/>
          <a:ln>
            <a:noFill/>
          </a:ln>
        </p:spPr>
      </p:pic>
    </p:spTree>
    <p:extLst>
      <p:ext uri="{BB962C8B-B14F-4D97-AF65-F5344CB8AC3E}">
        <p14:creationId xmlns:p14="http://schemas.microsoft.com/office/powerpoint/2010/main" xmlns="" val="224207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7</a:t>
            </a:r>
            <a:r>
              <a:rPr lang="zh-TW" altLang="en-US" dirty="0" smtClean="0"/>
              <a:t>）</a:t>
            </a:r>
            <a:endParaRPr lang="zh-TW" altLang="zh-TW" dirty="0"/>
          </a:p>
        </p:txBody>
      </p:sp>
      <p:sp>
        <p:nvSpPr>
          <p:cNvPr id="3" name="內容版面配置區 2"/>
          <p:cNvSpPr>
            <a:spLocks noGrp="1"/>
          </p:cNvSpPr>
          <p:nvPr>
            <p:ph sz="quarter" idx="1"/>
          </p:nvPr>
        </p:nvSpPr>
        <p:spPr/>
        <p:txBody>
          <a:bodyPr>
            <a:normAutofit/>
          </a:bodyPr>
          <a:lstStyle/>
          <a:p>
            <a:r>
              <a:rPr lang="zh-TW" altLang="zh-TW" sz="2200" dirty="0"/>
              <a:t>在</a:t>
            </a:r>
            <a:r>
              <a:rPr lang="zh-TW" altLang="zh-TW" sz="2200" dirty="0" smtClean="0"/>
              <a:t>左下方</a:t>
            </a:r>
            <a:r>
              <a:rPr lang="zh-TW" altLang="en-US" sz="2200" dirty="0" smtClean="0"/>
              <a:t>「</a:t>
            </a:r>
            <a:r>
              <a:rPr lang="zh-TW" altLang="zh-TW" sz="2200" dirty="0" smtClean="0"/>
              <a:t>大小及位置視窗</a:t>
            </a:r>
            <a:r>
              <a:rPr lang="zh-TW" altLang="en-US" sz="2200" dirty="0" smtClean="0"/>
              <a:t>」</a:t>
            </a:r>
            <a:r>
              <a:rPr lang="zh-TW" altLang="zh-TW" sz="2200" dirty="0" smtClean="0"/>
              <a:t>工具</a:t>
            </a:r>
            <a:r>
              <a:rPr lang="zh-TW" altLang="zh-TW" sz="2200" dirty="0"/>
              <a:t>視窗裡個別輸入高度與寬度的數值，依序將</a:t>
            </a:r>
            <a:r>
              <a:rPr lang="en-US" altLang="zh-TW" sz="2200" dirty="0"/>
              <a:t>X</a:t>
            </a:r>
            <a:r>
              <a:rPr lang="zh-TW" altLang="zh-TW" sz="2200" dirty="0"/>
              <a:t>、</a:t>
            </a:r>
            <a:r>
              <a:rPr lang="en-US" altLang="zh-TW" sz="2200" dirty="0"/>
              <a:t>Y</a:t>
            </a:r>
            <a:r>
              <a:rPr lang="zh-TW" altLang="zh-TW" sz="2200" dirty="0"/>
              <a:t>、寬度、高度輸入完畢</a:t>
            </a:r>
            <a:r>
              <a:rPr lang="zh-TW" altLang="zh-TW" sz="2200" dirty="0" smtClean="0"/>
              <a:t>即可</a:t>
            </a:r>
            <a:r>
              <a:rPr lang="zh-TW" altLang="en-US" sz="2200" dirty="0" smtClean="0"/>
              <a:t>。</a:t>
            </a:r>
            <a:endParaRPr lang="zh-TW" altLang="zh-TW" sz="2200" dirty="0"/>
          </a:p>
          <a:p>
            <a:r>
              <a:rPr lang="zh-TW" altLang="zh-TW" sz="2200" dirty="0"/>
              <a:t>此範例屬性設定為：</a:t>
            </a:r>
            <a:r>
              <a:rPr lang="en-US" altLang="zh-TW" sz="2200" dirty="0" smtClean="0"/>
              <a:t>X</a:t>
            </a:r>
            <a:r>
              <a:rPr lang="zh-TW" altLang="en-US" sz="2200" dirty="0" smtClean="0"/>
              <a:t>（１００）</a:t>
            </a:r>
            <a:r>
              <a:rPr lang="zh-TW" altLang="zh-TW" sz="2200" dirty="0" smtClean="0"/>
              <a:t>、</a:t>
            </a:r>
            <a:r>
              <a:rPr lang="en-US" altLang="zh-TW" sz="2200" dirty="0" smtClean="0"/>
              <a:t>Y</a:t>
            </a:r>
            <a:r>
              <a:rPr lang="zh-TW" altLang="en-US" sz="2200" dirty="0" smtClean="0"/>
              <a:t>（１５０）</a:t>
            </a:r>
            <a:r>
              <a:rPr lang="zh-TW" altLang="zh-TW" sz="2200" dirty="0" smtClean="0"/>
              <a:t>、寬度</a:t>
            </a:r>
            <a:r>
              <a:rPr lang="zh-TW" altLang="en-US" sz="2200" dirty="0" smtClean="0"/>
              <a:t>（４０</a:t>
            </a:r>
            <a:r>
              <a:rPr lang="en-US" altLang="zh-TW" sz="2200" dirty="0" smtClean="0"/>
              <a:t>mm</a:t>
            </a:r>
            <a:r>
              <a:rPr lang="zh-TW" altLang="en-US" sz="2200" dirty="0" smtClean="0"/>
              <a:t>）</a:t>
            </a:r>
            <a:r>
              <a:rPr lang="zh-TW" altLang="zh-TW" sz="2200" dirty="0" smtClean="0"/>
              <a:t>、高度</a:t>
            </a:r>
            <a:r>
              <a:rPr lang="zh-TW" altLang="en-US" sz="2200" dirty="0" smtClean="0"/>
              <a:t>（４０</a:t>
            </a:r>
            <a:r>
              <a:rPr lang="en-US" altLang="zh-TW" sz="2200" dirty="0" smtClean="0"/>
              <a:t>mm</a:t>
            </a:r>
            <a:r>
              <a:rPr lang="zh-TW" altLang="en-US" sz="2200" dirty="0" smtClean="0"/>
              <a:t>）。</a:t>
            </a:r>
            <a:endParaRPr lang="zh-TW" altLang="zh-TW" sz="2200" dirty="0"/>
          </a:p>
        </p:txBody>
      </p:sp>
      <p:pic>
        <p:nvPicPr>
          <p:cNvPr id="4" name="圖片 3" descr="C:\Documents and Settings\Administrator\桌面\AR教學檔案\製作mark\利用visio設計Marker-圖檔\2011-08-28_220638.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3041476"/>
            <a:ext cx="5267325" cy="377190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48</a:t>
            </a:fld>
            <a:endParaRPr lang="zh-TW" altLang="en-US"/>
          </a:p>
        </p:txBody>
      </p:sp>
    </p:spTree>
    <p:extLst>
      <p:ext uri="{BB962C8B-B14F-4D97-AF65-F5344CB8AC3E}">
        <p14:creationId xmlns:p14="http://schemas.microsoft.com/office/powerpoint/2010/main" xmlns="" val="2242077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8</a:t>
            </a:r>
            <a:r>
              <a:rPr lang="zh-TW" altLang="en-US" dirty="0" smtClean="0"/>
              <a:t>）</a:t>
            </a:r>
            <a:endParaRPr lang="zh-TW" altLang="zh-TW" dirty="0"/>
          </a:p>
        </p:txBody>
      </p:sp>
      <p:sp>
        <p:nvSpPr>
          <p:cNvPr id="3" name="內容版面配置區 2"/>
          <p:cNvSpPr>
            <a:spLocks noGrp="1"/>
          </p:cNvSpPr>
          <p:nvPr>
            <p:ph sz="quarter" idx="1"/>
          </p:nvPr>
        </p:nvSpPr>
        <p:spPr/>
        <p:txBody>
          <a:bodyPr/>
          <a:lstStyle/>
          <a:p>
            <a:r>
              <a:rPr lang="zh-TW" altLang="zh-TW" dirty="0"/>
              <a:t>圖片中紅色圈圈處點選左鍵以選擇外圍較大的矩形</a:t>
            </a:r>
            <a:r>
              <a:rPr lang="zh-TW" altLang="zh-TW" dirty="0" smtClean="0"/>
              <a:t>圖案</a:t>
            </a:r>
            <a:r>
              <a:rPr lang="zh-TW" altLang="en-US" dirty="0" smtClean="0"/>
              <a:t>。</a:t>
            </a:r>
            <a:endParaRPr lang="zh-TW" altLang="en-US" dirty="0"/>
          </a:p>
        </p:txBody>
      </p:sp>
      <p:pic>
        <p:nvPicPr>
          <p:cNvPr id="5" name="圖片 4" descr="C:\Documents and Settings\Administrator\桌面\AR教學檔案\製作mark\利用visio設計Marker-圖檔\2011-08-28_220655jpg.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4232" y="2420888"/>
            <a:ext cx="5267325" cy="3771900"/>
          </a:xfrm>
          <a:prstGeom prst="rect">
            <a:avLst/>
          </a:prstGeom>
          <a:noFill/>
          <a:ln>
            <a:noFill/>
          </a:ln>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49</a:t>
            </a:fld>
            <a:endParaRPr lang="zh-TW" altLang="en-US"/>
          </a:p>
        </p:txBody>
      </p:sp>
    </p:spTree>
    <p:extLst>
      <p:ext uri="{BB962C8B-B14F-4D97-AF65-F5344CB8AC3E}">
        <p14:creationId xmlns:p14="http://schemas.microsoft.com/office/powerpoint/2010/main" xmlns="" val="224207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軟硬體設備</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a:t>
            </a:fld>
            <a:endParaRPr lang="zh-TW" altLang="en-US"/>
          </a:p>
        </p:txBody>
      </p:sp>
      <p:sp>
        <p:nvSpPr>
          <p:cNvPr id="4" name="內容版面配置區 3"/>
          <p:cNvSpPr>
            <a:spLocks noGrp="1"/>
          </p:cNvSpPr>
          <p:nvPr>
            <p:ph sz="quarter" idx="1"/>
          </p:nvPr>
        </p:nvSpPr>
        <p:spPr/>
        <p:txBody>
          <a:bodyPr>
            <a:normAutofit/>
          </a:bodyPr>
          <a:lstStyle/>
          <a:p>
            <a:pPr lvl="0"/>
            <a:r>
              <a:rPr lang="zh-TW" altLang="zh-TW" dirty="0" smtClean="0"/>
              <a:t>軟體：</a:t>
            </a:r>
          </a:p>
          <a:p>
            <a:pPr lvl="1"/>
            <a:r>
              <a:rPr lang="zh-TW" altLang="en-US" dirty="0" smtClean="0"/>
              <a:t>２Ｄ繪圖軟體（如：小畫家、</a:t>
            </a:r>
            <a:r>
              <a:rPr lang="en-US" altLang="zh-TW" dirty="0" smtClean="0"/>
              <a:t>Illustrator</a:t>
            </a:r>
            <a:r>
              <a:rPr lang="zh-TW" altLang="en-US" dirty="0" smtClean="0"/>
              <a:t>、或</a:t>
            </a:r>
            <a:r>
              <a:rPr lang="en-US" altLang="zh-TW" dirty="0" smtClean="0"/>
              <a:t>Visio</a:t>
            </a:r>
            <a:r>
              <a:rPr lang="zh-TW" altLang="en-US" dirty="0" smtClean="0"/>
              <a:t> ）</a:t>
            </a:r>
            <a:endParaRPr lang="en-US" altLang="zh-TW" dirty="0" smtClean="0"/>
          </a:p>
          <a:p>
            <a:pPr lvl="1"/>
            <a:r>
              <a:rPr lang="zh-TW" altLang="en-US" dirty="0" smtClean="0"/>
              <a:t>３Ｄ建模軟體（如：３ＤＳ</a:t>
            </a:r>
            <a:r>
              <a:rPr lang="en-US" altLang="zh-TW" dirty="0" smtClean="0"/>
              <a:t> MAX</a:t>
            </a:r>
            <a:r>
              <a:rPr lang="zh-TW" altLang="en-US" dirty="0" smtClean="0"/>
              <a:t>、</a:t>
            </a:r>
            <a:r>
              <a:rPr lang="en-US" altLang="zh-TW" dirty="0" smtClean="0"/>
              <a:t>Google </a:t>
            </a:r>
            <a:r>
              <a:rPr lang="en-US" altLang="zh-TW" dirty="0" err="1" smtClean="0"/>
              <a:t>SketchUp</a:t>
            </a:r>
            <a:r>
              <a:rPr lang="en-US" altLang="zh-TW" dirty="0" smtClean="0"/>
              <a:t> </a:t>
            </a:r>
            <a:r>
              <a:rPr lang="zh-TW" altLang="en-US" dirty="0" smtClean="0"/>
              <a:t>８、或</a:t>
            </a:r>
            <a:r>
              <a:rPr lang="en-US" altLang="zh-TW" dirty="0" smtClean="0"/>
              <a:t>Blender</a:t>
            </a:r>
            <a:r>
              <a:rPr lang="zh-TW" altLang="en-US" dirty="0" smtClean="0"/>
              <a:t> ） </a:t>
            </a:r>
            <a:endParaRPr lang="zh-TW" altLang="zh-TW" dirty="0" smtClean="0"/>
          </a:p>
          <a:p>
            <a:pPr lvl="1"/>
            <a:r>
              <a:rPr lang="zh-TW" altLang="en-US" dirty="0" smtClean="0"/>
              <a:t>擴增實境套件（如： </a:t>
            </a:r>
            <a:r>
              <a:rPr lang="en-US" altLang="zh-TW" dirty="0" err="1" smtClean="0"/>
              <a:t>ARToolkit</a:t>
            </a:r>
            <a:r>
              <a:rPr lang="zh-TW" altLang="en-US" dirty="0" smtClean="0"/>
              <a:t>、或</a:t>
            </a:r>
            <a:r>
              <a:rPr lang="en-US" altLang="zh-TW" dirty="0" err="1" smtClean="0"/>
              <a:t>NyArtoolkit</a:t>
            </a:r>
            <a:r>
              <a:rPr lang="zh-TW" altLang="en-US" dirty="0" smtClean="0"/>
              <a:t>）</a:t>
            </a:r>
            <a:endParaRPr lang="zh-TW" altLang="zh-TW" dirty="0" smtClean="0"/>
          </a:p>
          <a:p>
            <a:pPr lvl="0"/>
            <a:r>
              <a:rPr lang="zh-TW" altLang="zh-TW" dirty="0" smtClean="0"/>
              <a:t>硬體：</a:t>
            </a:r>
          </a:p>
          <a:p>
            <a:pPr lvl="1"/>
            <a:r>
              <a:rPr lang="zh-TW" altLang="zh-TW" dirty="0" smtClean="0"/>
              <a:t>個人電腦</a:t>
            </a:r>
            <a:r>
              <a:rPr lang="zh-TW" altLang="en-US" dirty="0" smtClean="0"/>
              <a:t>含</a:t>
            </a:r>
            <a:r>
              <a:rPr lang="en-US" altLang="zh-TW" dirty="0" smtClean="0"/>
              <a:t>Webcam</a:t>
            </a:r>
            <a:endParaRPr lang="zh-TW" altLang="zh-TW" dirty="0" smtClean="0"/>
          </a:p>
          <a:p>
            <a:pPr lvl="1"/>
            <a:r>
              <a:rPr lang="zh-TW" altLang="en-US" dirty="0" smtClean="0"/>
              <a:t>印表機</a:t>
            </a:r>
            <a:endParaRPr lang="en-US" altLang="zh-TW" dirty="0" smtClean="0"/>
          </a:p>
          <a:p>
            <a:pPr lvl="1"/>
            <a:r>
              <a:rPr lang="zh-TW" altLang="zh-TW" dirty="0" smtClean="0"/>
              <a:t>智慧型行動裝置</a:t>
            </a:r>
            <a:endParaRPr lang="en-US" altLang="zh-TW" dirty="0" smtClean="0"/>
          </a:p>
          <a:p>
            <a:endParaRPr lang="zh-TW"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9</a:t>
            </a:r>
            <a:r>
              <a:rPr lang="zh-TW" altLang="en-US" dirty="0" smtClean="0"/>
              <a:t>）</a:t>
            </a:r>
            <a:endParaRPr lang="zh-TW" altLang="zh-TW" dirty="0"/>
          </a:p>
        </p:txBody>
      </p:sp>
      <p:sp>
        <p:nvSpPr>
          <p:cNvPr id="3" name="內容版面配置區 2"/>
          <p:cNvSpPr>
            <a:spLocks noGrp="1"/>
          </p:cNvSpPr>
          <p:nvPr>
            <p:ph sz="quarter" idx="1"/>
          </p:nvPr>
        </p:nvSpPr>
        <p:spPr>
          <a:xfrm>
            <a:off x="301752" y="1527048"/>
            <a:ext cx="4558280" cy="4572000"/>
          </a:xfrm>
        </p:spPr>
        <p:txBody>
          <a:bodyPr/>
          <a:lstStyle/>
          <a:p>
            <a:r>
              <a:rPr lang="zh-TW" altLang="en-US" dirty="0" smtClean="0"/>
              <a:t>３</a:t>
            </a:r>
            <a:r>
              <a:rPr lang="en-US" altLang="zh-TW" dirty="0" smtClean="0"/>
              <a:t>.</a:t>
            </a:r>
            <a:r>
              <a:rPr lang="zh-TW" altLang="en-US" dirty="0" smtClean="0"/>
              <a:t>填入</a:t>
            </a:r>
            <a:r>
              <a:rPr lang="en-US" altLang="zh-TW" dirty="0" smtClean="0"/>
              <a:t> </a:t>
            </a:r>
            <a:r>
              <a:rPr lang="zh-TW" altLang="en-US" dirty="0" smtClean="0"/>
              <a:t>圖卡外框及內部顏色。</a:t>
            </a:r>
          </a:p>
          <a:p>
            <a:r>
              <a:rPr lang="zh-TW" altLang="zh-TW" dirty="0" smtClean="0"/>
              <a:t>在</a:t>
            </a:r>
            <a:r>
              <a:rPr lang="zh-TW" altLang="zh-TW" dirty="0"/>
              <a:t>上層工具列裡</a:t>
            </a:r>
            <a:r>
              <a:rPr lang="zh-TW" altLang="zh-TW" dirty="0" smtClean="0"/>
              <a:t>選取</a:t>
            </a:r>
            <a:r>
              <a:rPr lang="zh-TW" altLang="en-US" dirty="0" smtClean="0"/>
              <a:t>「</a:t>
            </a:r>
            <a:r>
              <a:rPr lang="zh-TW" altLang="zh-TW" dirty="0" smtClean="0"/>
              <a:t>填滿色彩</a:t>
            </a:r>
            <a:r>
              <a:rPr lang="zh-TW" altLang="en-US" dirty="0" smtClean="0"/>
              <a:t>」</a:t>
            </a:r>
            <a:r>
              <a:rPr lang="en-US" altLang="zh-TW" dirty="0" smtClean="0"/>
              <a:t> </a:t>
            </a:r>
            <a:r>
              <a:rPr lang="en-US" altLang="zh-TW" dirty="0">
                <a:sym typeface="Wingdings"/>
              </a:rPr>
              <a:t></a:t>
            </a:r>
            <a:r>
              <a:rPr lang="en-US" altLang="zh-TW" dirty="0"/>
              <a:t> </a:t>
            </a:r>
            <a:r>
              <a:rPr lang="zh-TW" altLang="zh-TW" dirty="0"/>
              <a:t>選擇黑色，即可將外框矩形填滿為</a:t>
            </a:r>
            <a:r>
              <a:rPr lang="zh-TW" altLang="zh-TW" dirty="0" smtClean="0"/>
              <a:t>黑色</a:t>
            </a:r>
            <a:r>
              <a:rPr lang="zh-TW" altLang="en-US" dirty="0" smtClean="0"/>
              <a:t>。如右方圖片所示。</a:t>
            </a:r>
            <a:endParaRPr lang="zh-TW" altLang="zh-TW" dirty="0"/>
          </a:p>
          <a:p>
            <a:endParaRPr lang="zh-TW" altLang="en-US"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50</a:t>
            </a:fld>
            <a:endParaRPr lang="zh-TW" altLang="en-US"/>
          </a:p>
        </p:txBody>
      </p:sp>
      <p:grpSp>
        <p:nvGrpSpPr>
          <p:cNvPr id="7" name="群組 6"/>
          <p:cNvGrpSpPr/>
          <p:nvPr/>
        </p:nvGrpSpPr>
        <p:grpSpPr>
          <a:xfrm>
            <a:off x="683568" y="4653136"/>
            <a:ext cx="7632848" cy="2132856"/>
            <a:chOff x="251520" y="3590200"/>
            <a:chExt cx="6192688" cy="2952327"/>
          </a:xfrm>
        </p:grpSpPr>
        <p:sp>
          <p:nvSpPr>
            <p:cNvPr id="8" name="矩形 7"/>
            <p:cNvSpPr/>
            <p:nvPr/>
          </p:nvSpPr>
          <p:spPr>
            <a:xfrm>
              <a:off x="251520" y="3590200"/>
              <a:ext cx="1656184"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１</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繪製一個矩形並設定屬性。</a:t>
              </a:r>
              <a:endParaRPr lang="zh-TW" altLang="en-US" dirty="0">
                <a:solidFill>
                  <a:schemeClr val="tx2">
                    <a:lumMod val="60000"/>
                    <a:lumOff val="40000"/>
                  </a:schemeClr>
                </a:solidFill>
              </a:endParaRPr>
            </a:p>
          </p:txBody>
        </p:sp>
        <p:sp>
          <p:nvSpPr>
            <p:cNvPr id="9" name="矩形 8"/>
            <p:cNvSpPr/>
            <p:nvPr/>
          </p:nvSpPr>
          <p:spPr>
            <a:xfrm>
              <a:off x="2482113" y="3590200"/>
              <a:ext cx="1729847"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２</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再在形內繪製第二個矩形並設定屬性。</a:t>
              </a:r>
              <a:endParaRPr lang="zh-TW" altLang="en-US" dirty="0">
                <a:solidFill>
                  <a:schemeClr val="tx2">
                    <a:lumMod val="60000"/>
                    <a:lumOff val="40000"/>
                  </a:schemeClr>
                </a:solidFill>
              </a:endParaRPr>
            </a:p>
          </p:txBody>
        </p:sp>
        <p:sp>
          <p:nvSpPr>
            <p:cNvPr id="10" name="矩形 9"/>
            <p:cNvSpPr/>
            <p:nvPr/>
          </p:nvSpPr>
          <p:spPr>
            <a:xfrm>
              <a:off x="4788024" y="3590200"/>
              <a:ext cx="1656184" cy="1257862"/>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填入</a:t>
              </a:r>
              <a:r>
                <a:rPr lang="en-US" altLang="zh-TW" dirty="0" smtClean="0">
                  <a:solidFill>
                    <a:schemeClr val="tx1"/>
                  </a:solidFill>
                </a:rPr>
                <a:t> </a:t>
              </a:r>
              <a:r>
                <a:rPr lang="zh-TW" altLang="en-US" dirty="0" smtClean="0">
                  <a:solidFill>
                    <a:schemeClr val="tx1"/>
                  </a:solidFill>
                </a:rPr>
                <a:t>圖卡外框及內部顏色。</a:t>
              </a:r>
              <a:endParaRPr lang="zh-TW" altLang="en-US" dirty="0">
                <a:solidFill>
                  <a:schemeClr val="tx1"/>
                </a:solidFill>
              </a:endParaRPr>
            </a:p>
          </p:txBody>
        </p:sp>
        <p:sp>
          <p:nvSpPr>
            <p:cNvPr id="11" name="矩形 10"/>
            <p:cNvSpPr/>
            <p:nvPr/>
          </p:nvSpPr>
          <p:spPr>
            <a:xfrm>
              <a:off x="971600" y="5346434"/>
              <a:ext cx="1800200" cy="119609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４</a:t>
              </a:r>
              <a:r>
                <a:rPr lang="en-US" altLang="zh-TW" dirty="0" smtClean="0">
                  <a:solidFill>
                    <a:schemeClr val="tx2">
                      <a:lumMod val="60000"/>
                      <a:lumOff val="40000"/>
                    </a:schemeClr>
                  </a:solidFill>
                </a:rPr>
                <a:t>.</a:t>
              </a:r>
              <a:r>
                <a:rPr lang="zh-TW" altLang="zh-TW" dirty="0" smtClean="0">
                  <a:solidFill>
                    <a:schemeClr val="tx2">
                      <a:lumMod val="60000"/>
                      <a:lumOff val="40000"/>
                    </a:schemeClr>
                  </a:solidFill>
                </a:rPr>
                <a:t>在內圈空白處描繪出圖形或文字</a:t>
              </a:r>
              <a:r>
                <a:rPr lang="zh-TW" altLang="en-US" dirty="0" smtClean="0">
                  <a:solidFill>
                    <a:schemeClr val="tx2">
                      <a:lumMod val="60000"/>
                      <a:lumOff val="40000"/>
                    </a:schemeClr>
                  </a:solidFill>
                </a:rPr>
                <a:t>並設定屬性。</a:t>
              </a:r>
              <a:endParaRPr lang="zh-TW" altLang="en-US" dirty="0">
                <a:solidFill>
                  <a:schemeClr val="tx2">
                    <a:lumMod val="60000"/>
                    <a:lumOff val="40000"/>
                  </a:schemeClr>
                </a:solidFill>
              </a:endParaRPr>
            </a:p>
          </p:txBody>
        </p:sp>
        <p:cxnSp>
          <p:nvCxnSpPr>
            <p:cNvPr id="12" name="直線單箭頭接點 11"/>
            <p:cNvCxnSpPr>
              <a:stCxn id="8" idx="3"/>
              <a:endCxn id="9" idx="1"/>
            </p:cNvCxnSpPr>
            <p:nvPr/>
          </p:nvCxnSpPr>
          <p:spPr>
            <a:xfrm>
              <a:off x="1907704" y="4219131"/>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3" name="直線單箭頭接點 12"/>
            <p:cNvCxnSpPr>
              <a:stCxn id="9" idx="3"/>
              <a:endCxn id="10" idx="1"/>
            </p:cNvCxnSpPr>
            <p:nvPr/>
          </p:nvCxnSpPr>
          <p:spPr>
            <a:xfrm>
              <a:off x="4211960" y="4219131"/>
              <a:ext cx="576064"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4" name="圖案 13"/>
            <p:cNvCxnSpPr>
              <a:stCxn id="10" idx="3"/>
              <a:endCxn id="11" idx="1"/>
            </p:cNvCxnSpPr>
            <p:nvPr/>
          </p:nvCxnSpPr>
          <p:spPr>
            <a:xfrm flipH="1">
              <a:off x="971600" y="4219131"/>
              <a:ext cx="5472608" cy="1725350"/>
            </a:xfrm>
            <a:prstGeom prst="bentConnector5">
              <a:avLst>
                <a:gd name="adj1" fmla="val -3389"/>
                <a:gd name="adj2" fmla="val 50895"/>
                <a:gd name="adj3" fmla="val 103389"/>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5" name="圖片 4" descr="C:\Documents and Settings\Administrator\桌面\AR教學檔案\製作mark\利用visio設計Marker-圖檔\2011-08-28_220656.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1412776"/>
            <a:ext cx="4283968" cy="3267844"/>
          </a:xfrm>
          <a:prstGeom prst="rect">
            <a:avLst/>
          </a:prstGeom>
          <a:noFill/>
          <a:ln>
            <a:noFill/>
          </a:ln>
        </p:spPr>
      </p:pic>
    </p:spTree>
    <p:extLst>
      <p:ext uri="{BB962C8B-B14F-4D97-AF65-F5344CB8AC3E}">
        <p14:creationId xmlns:p14="http://schemas.microsoft.com/office/powerpoint/2010/main" xmlns="" val="2830337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10</a:t>
            </a:r>
            <a:r>
              <a:rPr lang="zh-TW" altLang="en-US" dirty="0" smtClean="0"/>
              <a:t>）</a:t>
            </a:r>
            <a:endParaRPr lang="zh-TW" altLang="zh-TW" dirty="0"/>
          </a:p>
        </p:txBody>
      </p:sp>
      <p:sp>
        <p:nvSpPr>
          <p:cNvPr id="3" name="內容版面配置區 2"/>
          <p:cNvSpPr>
            <a:spLocks noGrp="1"/>
          </p:cNvSpPr>
          <p:nvPr>
            <p:ph sz="quarter" idx="1"/>
          </p:nvPr>
        </p:nvSpPr>
        <p:spPr/>
        <p:txBody>
          <a:bodyPr/>
          <a:lstStyle/>
          <a:p>
            <a:r>
              <a:rPr lang="zh-TW" altLang="zh-TW" dirty="0"/>
              <a:t>圖片</a:t>
            </a:r>
            <a:r>
              <a:rPr lang="zh-TW" altLang="zh-TW" dirty="0" smtClean="0"/>
              <a:t>中</a:t>
            </a:r>
            <a:r>
              <a:rPr lang="zh-TW" altLang="en-US" dirty="0" smtClean="0"/>
              <a:t>，在</a:t>
            </a:r>
            <a:r>
              <a:rPr lang="zh-TW" altLang="zh-TW" dirty="0" smtClean="0"/>
              <a:t>紅色</a:t>
            </a:r>
            <a:r>
              <a:rPr lang="zh-TW" altLang="zh-TW" dirty="0"/>
              <a:t>圈圈</a:t>
            </a:r>
            <a:r>
              <a:rPr lang="zh-TW" altLang="zh-TW" dirty="0" smtClean="0"/>
              <a:t>處</a:t>
            </a:r>
            <a:r>
              <a:rPr lang="zh-TW" altLang="en-US" dirty="0" smtClean="0"/>
              <a:t>，</a:t>
            </a:r>
            <a:r>
              <a:rPr lang="zh-TW" altLang="zh-TW" dirty="0" smtClean="0"/>
              <a:t>點選</a:t>
            </a:r>
            <a:r>
              <a:rPr lang="zh-TW" altLang="en-US" dirty="0" smtClean="0"/>
              <a:t>滑鼠</a:t>
            </a:r>
            <a:r>
              <a:rPr lang="zh-TW" altLang="zh-TW" dirty="0" smtClean="0"/>
              <a:t>左鍵</a:t>
            </a:r>
            <a:r>
              <a:rPr lang="zh-TW" altLang="en-US" dirty="0" smtClean="0"/>
              <a:t>，</a:t>
            </a:r>
            <a:r>
              <a:rPr lang="zh-TW" altLang="zh-TW" dirty="0" smtClean="0"/>
              <a:t>以</a:t>
            </a:r>
            <a:r>
              <a:rPr lang="zh-TW" altLang="en-US" dirty="0" smtClean="0"/>
              <a:t>便</a:t>
            </a:r>
            <a:r>
              <a:rPr lang="zh-TW" altLang="zh-TW" dirty="0" smtClean="0"/>
              <a:t>選擇</a:t>
            </a:r>
            <a:r>
              <a:rPr lang="zh-TW" altLang="zh-TW" dirty="0"/>
              <a:t>內</a:t>
            </a:r>
            <a:r>
              <a:rPr lang="zh-TW" altLang="zh-TW" dirty="0" smtClean="0"/>
              <a:t>圈</a:t>
            </a:r>
            <a:r>
              <a:rPr lang="zh-TW" altLang="en-US" dirty="0" smtClean="0"/>
              <a:t>較</a:t>
            </a:r>
            <a:r>
              <a:rPr lang="zh-TW" altLang="zh-TW" dirty="0" smtClean="0"/>
              <a:t>小</a:t>
            </a:r>
            <a:r>
              <a:rPr lang="zh-TW" altLang="zh-TW" dirty="0"/>
              <a:t>的矩形</a:t>
            </a:r>
            <a:r>
              <a:rPr lang="zh-TW" altLang="zh-TW" dirty="0" smtClean="0"/>
              <a:t>圖案</a:t>
            </a:r>
            <a:r>
              <a:rPr lang="zh-TW" altLang="en-US" dirty="0" smtClean="0"/>
              <a:t>。</a:t>
            </a:r>
            <a:endParaRPr lang="en-US" altLang="zh-TW" dirty="0" smtClean="0"/>
          </a:p>
          <a:p>
            <a:r>
              <a:rPr lang="zh-TW" altLang="en-US" dirty="0" smtClean="0"/>
              <a:t>被選取時周圍會有八個綠色點，以供調整及辨識。</a:t>
            </a:r>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51</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2843808" y="3265587"/>
            <a:ext cx="3344863" cy="2179637"/>
          </a:xfrm>
          <a:prstGeom prst="rect">
            <a:avLst/>
          </a:prstGeom>
          <a:noFill/>
          <a:ln w="9525">
            <a:noFill/>
            <a:miter lim="800000"/>
            <a:headEnd/>
            <a:tailEnd/>
          </a:ln>
        </p:spPr>
      </p:pic>
    </p:spTree>
    <p:extLst>
      <p:ext uri="{BB962C8B-B14F-4D97-AF65-F5344CB8AC3E}">
        <p14:creationId xmlns:p14="http://schemas.microsoft.com/office/powerpoint/2010/main" xmlns="" val="2830337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11</a:t>
            </a:r>
            <a:r>
              <a:rPr lang="zh-TW" altLang="en-US" dirty="0" smtClean="0"/>
              <a:t>）</a:t>
            </a:r>
            <a:endParaRPr lang="zh-TW" altLang="zh-TW" dirty="0"/>
          </a:p>
        </p:txBody>
      </p:sp>
      <p:sp>
        <p:nvSpPr>
          <p:cNvPr id="3" name="內容版面配置區 2"/>
          <p:cNvSpPr>
            <a:spLocks noGrp="1"/>
          </p:cNvSpPr>
          <p:nvPr>
            <p:ph sz="quarter" idx="1"/>
          </p:nvPr>
        </p:nvSpPr>
        <p:spPr/>
        <p:txBody>
          <a:bodyPr/>
          <a:lstStyle/>
          <a:p>
            <a:r>
              <a:rPr lang="zh-TW" altLang="zh-TW" dirty="0"/>
              <a:t>在上層工具列裡</a:t>
            </a:r>
            <a:r>
              <a:rPr lang="zh-TW" altLang="zh-TW" dirty="0" smtClean="0"/>
              <a:t>選取</a:t>
            </a:r>
            <a:r>
              <a:rPr lang="zh-TW" altLang="en-US" dirty="0" smtClean="0"/>
              <a:t>「</a:t>
            </a:r>
            <a:r>
              <a:rPr lang="zh-TW" altLang="zh-TW" dirty="0" smtClean="0"/>
              <a:t>填滿色彩</a:t>
            </a:r>
            <a:r>
              <a:rPr lang="zh-TW" altLang="en-US" dirty="0" smtClean="0"/>
              <a:t>」</a:t>
            </a:r>
            <a:r>
              <a:rPr lang="en-US" altLang="zh-TW" dirty="0" smtClean="0"/>
              <a:t> </a:t>
            </a:r>
            <a:r>
              <a:rPr lang="en-US" altLang="zh-TW" dirty="0">
                <a:sym typeface="Wingdings"/>
              </a:rPr>
              <a:t></a:t>
            </a:r>
            <a:r>
              <a:rPr lang="en-US" altLang="zh-TW" dirty="0"/>
              <a:t> </a:t>
            </a:r>
            <a:r>
              <a:rPr lang="zh-TW" altLang="zh-TW" dirty="0"/>
              <a:t>選擇黑色，即可將外框矩形填滿為</a:t>
            </a:r>
            <a:r>
              <a:rPr lang="zh-TW" altLang="zh-TW" dirty="0" smtClean="0"/>
              <a:t>白色</a:t>
            </a:r>
            <a:r>
              <a:rPr lang="zh-TW" altLang="en-US" dirty="0" smtClean="0"/>
              <a:t>。</a:t>
            </a:r>
            <a:endParaRPr lang="zh-TW" altLang="zh-TW" dirty="0"/>
          </a:p>
          <a:p>
            <a:endParaRPr lang="zh-TW" altLang="en-US" dirty="0"/>
          </a:p>
        </p:txBody>
      </p:sp>
      <p:pic>
        <p:nvPicPr>
          <p:cNvPr id="4" name="圖片 3" descr="C:\Documents and Settings\Administrator\桌面\AR教學檔案\製作mark\利用visio設計Marker-圖檔\2011-08-28_220809.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59288" y="2636912"/>
            <a:ext cx="5267325" cy="377190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52</a:t>
            </a:fld>
            <a:endParaRPr lang="zh-TW" altLang="en-US"/>
          </a:p>
        </p:txBody>
      </p:sp>
    </p:spTree>
    <p:extLst>
      <p:ext uri="{BB962C8B-B14F-4D97-AF65-F5344CB8AC3E}">
        <p14:creationId xmlns:p14="http://schemas.microsoft.com/office/powerpoint/2010/main" xmlns="" val="2830337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12</a:t>
            </a:r>
            <a:r>
              <a:rPr lang="zh-TW" altLang="en-US" dirty="0" smtClean="0"/>
              <a:t>）</a:t>
            </a:r>
            <a:endParaRPr lang="zh-TW" altLang="zh-TW" dirty="0"/>
          </a:p>
        </p:txBody>
      </p:sp>
      <p:sp>
        <p:nvSpPr>
          <p:cNvPr id="3" name="內容版面配置區 2"/>
          <p:cNvSpPr>
            <a:spLocks noGrp="1"/>
          </p:cNvSpPr>
          <p:nvPr>
            <p:ph sz="quarter" idx="1"/>
          </p:nvPr>
        </p:nvSpPr>
        <p:spPr>
          <a:xfrm>
            <a:off x="301752" y="1527048"/>
            <a:ext cx="4414264" cy="4572000"/>
          </a:xfrm>
        </p:spPr>
        <p:txBody>
          <a:bodyPr/>
          <a:lstStyle/>
          <a:p>
            <a:r>
              <a:rPr lang="zh-TW" altLang="en-US" dirty="0" smtClean="0"/>
              <a:t>４</a:t>
            </a:r>
            <a:r>
              <a:rPr lang="en-US" altLang="zh-TW" dirty="0" smtClean="0"/>
              <a:t>.</a:t>
            </a:r>
            <a:r>
              <a:rPr lang="zh-TW" altLang="zh-TW" dirty="0" smtClean="0"/>
              <a:t>在內圈空白處描繪出圖形或文字</a:t>
            </a:r>
            <a:r>
              <a:rPr lang="zh-TW" altLang="en-US" dirty="0" smtClean="0"/>
              <a:t>並設定屬性。</a:t>
            </a:r>
          </a:p>
          <a:p>
            <a:r>
              <a:rPr lang="zh-TW" altLang="en-US" dirty="0" smtClean="0"/>
              <a:t>在右方</a:t>
            </a:r>
            <a:r>
              <a:rPr lang="zh-TW" altLang="zh-TW" dirty="0" smtClean="0"/>
              <a:t>圖片中</a:t>
            </a:r>
            <a:r>
              <a:rPr lang="zh-TW" altLang="en-US" dirty="0" smtClean="0"/>
              <a:t>，</a:t>
            </a:r>
            <a:r>
              <a:rPr lang="zh-TW" altLang="zh-TW" dirty="0" smtClean="0"/>
              <a:t>紅色</a:t>
            </a:r>
            <a:r>
              <a:rPr lang="zh-TW" altLang="zh-TW" dirty="0"/>
              <a:t>圈圈處連續點擊左鍵兩次，以選擇內圈小的矩形圖案，並進行文字輸入的</a:t>
            </a:r>
            <a:r>
              <a:rPr lang="zh-TW" altLang="zh-TW" dirty="0" smtClean="0"/>
              <a:t>功能</a:t>
            </a:r>
            <a:r>
              <a:rPr lang="zh-TW" altLang="en-US" dirty="0" smtClean="0"/>
              <a:t>。</a:t>
            </a:r>
            <a:endParaRPr lang="zh-TW" altLang="zh-TW" dirty="0"/>
          </a:p>
          <a:p>
            <a:endParaRPr lang="zh-TW" altLang="en-US" dirty="0"/>
          </a:p>
        </p:txBody>
      </p:sp>
      <p:pic>
        <p:nvPicPr>
          <p:cNvPr id="4" name="圖片 3" descr="C:\Documents and Settings\Administrator\桌面\AR教學檔案\製作mark\利用visio設計Marker-圖檔\2011-08-28_22082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1484784"/>
            <a:ext cx="4248472" cy="3195836"/>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53</a:t>
            </a:fld>
            <a:endParaRPr lang="zh-TW" altLang="en-US"/>
          </a:p>
        </p:txBody>
      </p:sp>
      <p:grpSp>
        <p:nvGrpSpPr>
          <p:cNvPr id="7" name="群組 6"/>
          <p:cNvGrpSpPr/>
          <p:nvPr/>
        </p:nvGrpSpPr>
        <p:grpSpPr>
          <a:xfrm>
            <a:off x="683568" y="4653136"/>
            <a:ext cx="7632848" cy="2132856"/>
            <a:chOff x="251520" y="3590200"/>
            <a:chExt cx="6192688" cy="2952327"/>
          </a:xfrm>
        </p:grpSpPr>
        <p:sp>
          <p:nvSpPr>
            <p:cNvPr id="8" name="矩形 7"/>
            <p:cNvSpPr/>
            <p:nvPr/>
          </p:nvSpPr>
          <p:spPr>
            <a:xfrm>
              <a:off x="251520" y="3590200"/>
              <a:ext cx="1656184"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１</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繪製一個矩形並設定屬性。</a:t>
              </a:r>
              <a:endParaRPr lang="zh-TW" altLang="en-US" dirty="0">
                <a:solidFill>
                  <a:schemeClr val="tx2">
                    <a:lumMod val="60000"/>
                    <a:lumOff val="40000"/>
                  </a:schemeClr>
                </a:solidFill>
              </a:endParaRPr>
            </a:p>
          </p:txBody>
        </p:sp>
        <p:sp>
          <p:nvSpPr>
            <p:cNvPr id="9" name="矩形 8"/>
            <p:cNvSpPr/>
            <p:nvPr/>
          </p:nvSpPr>
          <p:spPr>
            <a:xfrm>
              <a:off x="2482113" y="3590200"/>
              <a:ext cx="1729847"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２</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再在形內繪製第二個矩形並設定屬性。</a:t>
              </a:r>
              <a:endParaRPr lang="zh-TW" altLang="en-US" dirty="0">
                <a:solidFill>
                  <a:schemeClr val="tx2">
                    <a:lumMod val="60000"/>
                    <a:lumOff val="40000"/>
                  </a:schemeClr>
                </a:solidFill>
              </a:endParaRPr>
            </a:p>
          </p:txBody>
        </p:sp>
        <p:sp>
          <p:nvSpPr>
            <p:cNvPr id="10" name="矩形 9"/>
            <p:cNvSpPr/>
            <p:nvPr/>
          </p:nvSpPr>
          <p:spPr>
            <a:xfrm>
              <a:off x="4788024" y="3590200"/>
              <a:ext cx="1656184"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60000"/>
                      <a:lumOff val="40000"/>
                    </a:schemeClr>
                  </a:solidFill>
                </a:rPr>
                <a:t>３</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填入</a:t>
              </a:r>
              <a:r>
                <a:rPr lang="en-US" altLang="zh-TW" dirty="0" smtClean="0">
                  <a:solidFill>
                    <a:schemeClr val="tx2">
                      <a:lumMod val="60000"/>
                      <a:lumOff val="40000"/>
                    </a:schemeClr>
                  </a:solidFill>
                </a:rPr>
                <a:t> </a:t>
              </a:r>
              <a:r>
                <a:rPr lang="zh-TW" altLang="en-US" dirty="0" smtClean="0">
                  <a:solidFill>
                    <a:schemeClr val="tx2">
                      <a:lumMod val="60000"/>
                      <a:lumOff val="40000"/>
                    </a:schemeClr>
                  </a:solidFill>
                </a:rPr>
                <a:t>圖卡外框及內部顏色。</a:t>
              </a:r>
              <a:endParaRPr lang="zh-TW" altLang="en-US" dirty="0">
                <a:solidFill>
                  <a:schemeClr val="tx2">
                    <a:lumMod val="60000"/>
                    <a:lumOff val="40000"/>
                  </a:schemeClr>
                </a:solidFill>
              </a:endParaRPr>
            </a:p>
          </p:txBody>
        </p:sp>
        <p:sp>
          <p:nvSpPr>
            <p:cNvPr id="11" name="矩形 10"/>
            <p:cNvSpPr/>
            <p:nvPr/>
          </p:nvSpPr>
          <p:spPr>
            <a:xfrm>
              <a:off x="971600" y="5346434"/>
              <a:ext cx="1800200" cy="1196093"/>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zh-TW" dirty="0" smtClean="0">
                  <a:solidFill>
                    <a:schemeClr val="tx1"/>
                  </a:solidFill>
                </a:rPr>
                <a:t>在內圈空白處描繪出圖形或文字</a:t>
              </a:r>
              <a:r>
                <a:rPr lang="zh-TW" altLang="en-US" dirty="0" smtClean="0">
                  <a:solidFill>
                    <a:schemeClr val="tx1"/>
                  </a:solidFill>
                </a:rPr>
                <a:t>並設定屬性。</a:t>
              </a:r>
              <a:endParaRPr lang="zh-TW" altLang="en-US" dirty="0">
                <a:solidFill>
                  <a:schemeClr val="tx1"/>
                </a:solidFill>
              </a:endParaRPr>
            </a:p>
          </p:txBody>
        </p:sp>
        <p:cxnSp>
          <p:nvCxnSpPr>
            <p:cNvPr id="12" name="直線單箭頭接點 11"/>
            <p:cNvCxnSpPr>
              <a:stCxn id="8" idx="3"/>
              <a:endCxn id="9" idx="1"/>
            </p:cNvCxnSpPr>
            <p:nvPr/>
          </p:nvCxnSpPr>
          <p:spPr>
            <a:xfrm>
              <a:off x="1907704" y="4219131"/>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3" name="直線單箭頭接點 12"/>
            <p:cNvCxnSpPr>
              <a:stCxn id="9" idx="3"/>
              <a:endCxn id="10" idx="1"/>
            </p:cNvCxnSpPr>
            <p:nvPr/>
          </p:nvCxnSpPr>
          <p:spPr>
            <a:xfrm>
              <a:off x="4211960" y="4219131"/>
              <a:ext cx="576064"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4" name="圖案 13"/>
            <p:cNvCxnSpPr>
              <a:stCxn id="10" idx="3"/>
              <a:endCxn id="11" idx="1"/>
            </p:cNvCxnSpPr>
            <p:nvPr/>
          </p:nvCxnSpPr>
          <p:spPr>
            <a:xfrm flipH="1">
              <a:off x="971600" y="4219131"/>
              <a:ext cx="5472608" cy="1725350"/>
            </a:xfrm>
            <a:prstGeom prst="bentConnector5">
              <a:avLst>
                <a:gd name="adj1" fmla="val -3389"/>
                <a:gd name="adj2" fmla="val 50895"/>
                <a:gd name="adj3" fmla="val 103389"/>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830337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13</a:t>
            </a:r>
            <a:r>
              <a:rPr lang="zh-TW" altLang="en-US" dirty="0" smtClean="0"/>
              <a:t>）</a:t>
            </a:r>
            <a:endParaRPr lang="zh-TW" altLang="zh-TW" dirty="0"/>
          </a:p>
        </p:txBody>
      </p:sp>
      <p:sp>
        <p:nvSpPr>
          <p:cNvPr id="3" name="內容版面配置區 2"/>
          <p:cNvSpPr>
            <a:spLocks noGrp="1"/>
          </p:cNvSpPr>
          <p:nvPr>
            <p:ph sz="quarter" idx="1"/>
          </p:nvPr>
        </p:nvSpPr>
        <p:spPr/>
        <p:txBody>
          <a:bodyPr/>
          <a:lstStyle/>
          <a:p>
            <a:r>
              <a:rPr lang="en-US" altLang="zh-TW" dirty="0"/>
              <a:t> </a:t>
            </a:r>
            <a:r>
              <a:rPr lang="zh-TW" altLang="zh-TW" dirty="0" smtClean="0"/>
              <a:t>你</a:t>
            </a:r>
            <a:r>
              <a:rPr lang="zh-TW" altLang="zh-TW" dirty="0"/>
              <a:t>可以在內圈空白處描繪出任圖形或文字都可以用來作為辨識用</a:t>
            </a:r>
            <a:r>
              <a:rPr lang="zh-TW" altLang="zh-TW" dirty="0" smtClean="0"/>
              <a:t>的</a:t>
            </a:r>
            <a:r>
              <a:rPr lang="zh-TW" altLang="en-US" dirty="0" smtClean="0"/>
              <a:t>圖卡</a:t>
            </a:r>
            <a:r>
              <a:rPr lang="zh-TW" altLang="zh-TW" dirty="0" smtClean="0"/>
              <a:t>的</a:t>
            </a:r>
            <a:r>
              <a:rPr lang="zh-TW" altLang="zh-TW" dirty="0"/>
              <a:t>圖示，此範例則設定文字為：</a:t>
            </a:r>
            <a:r>
              <a:rPr lang="en-US" altLang="zh-TW" b="1" dirty="0" smtClean="0"/>
              <a:t>W</a:t>
            </a:r>
            <a:r>
              <a:rPr lang="zh-TW" altLang="en-US" b="1" dirty="0" smtClean="0"/>
              <a:t>。</a:t>
            </a:r>
            <a:endParaRPr lang="zh-TW" altLang="zh-TW" dirty="0"/>
          </a:p>
          <a:p>
            <a:endParaRPr lang="zh-TW" altLang="en-US" dirty="0"/>
          </a:p>
        </p:txBody>
      </p:sp>
      <p:pic>
        <p:nvPicPr>
          <p:cNvPr id="4" name="圖片 3" descr="C:\Documents and Settings\Administrator\桌面\AR教學檔案\製作mark\利用visio設計Marker-圖檔\2011-08-28_220857.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8337" y="2636912"/>
            <a:ext cx="5267325" cy="377190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54</a:t>
            </a:fld>
            <a:endParaRPr lang="zh-TW" altLang="en-US"/>
          </a:p>
        </p:txBody>
      </p:sp>
    </p:spTree>
    <p:extLst>
      <p:ext uri="{BB962C8B-B14F-4D97-AF65-F5344CB8AC3E}">
        <p14:creationId xmlns:p14="http://schemas.microsoft.com/office/powerpoint/2010/main" xmlns="" val="1543760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14</a:t>
            </a:r>
            <a:r>
              <a:rPr lang="zh-TW" altLang="en-US" dirty="0" smtClean="0"/>
              <a:t>）</a:t>
            </a:r>
            <a:endParaRPr lang="zh-TW" altLang="zh-TW" dirty="0"/>
          </a:p>
        </p:txBody>
      </p:sp>
      <p:sp>
        <p:nvSpPr>
          <p:cNvPr id="3" name="內容版面配置區 2"/>
          <p:cNvSpPr>
            <a:spLocks noGrp="1"/>
          </p:cNvSpPr>
          <p:nvPr>
            <p:ph sz="quarter" idx="1"/>
          </p:nvPr>
        </p:nvSpPr>
        <p:spPr/>
        <p:txBody>
          <a:bodyPr>
            <a:normAutofit/>
          </a:bodyPr>
          <a:lstStyle/>
          <a:p>
            <a:r>
              <a:rPr lang="zh-TW" altLang="zh-TW" sz="2400" dirty="0"/>
              <a:t>輸入完文字後即可將文字反白並且設定文字的</a:t>
            </a:r>
            <a:r>
              <a:rPr lang="zh-TW" altLang="zh-TW" sz="2400" dirty="0" smtClean="0"/>
              <a:t>屬性</a:t>
            </a:r>
            <a:r>
              <a:rPr lang="zh-TW" altLang="en-US" sz="2400" dirty="0" smtClean="0"/>
              <a:t>。</a:t>
            </a:r>
            <a:endParaRPr lang="zh-TW" altLang="zh-TW" sz="2400" dirty="0"/>
          </a:p>
          <a:p>
            <a:r>
              <a:rPr lang="zh-TW" altLang="zh-TW" sz="2400" dirty="0"/>
              <a:t>此範例屬性設定為</a:t>
            </a:r>
            <a:r>
              <a:rPr lang="zh-TW" altLang="zh-TW" sz="2400" dirty="0" smtClean="0"/>
              <a:t>：文字大小</a:t>
            </a:r>
            <a:r>
              <a:rPr lang="zh-TW" altLang="en-US" sz="2400" dirty="0" smtClean="0"/>
              <a:t>（８０</a:t>
            </a:r>
            <a:r>
              <a:rPr lang="en-US" altLang="zh-TW" sz="2400" dirty="0" smtClean="0"/>
              <a:t>pt</a:t>
            </a:r>
            <a:r>
              <a:rPr lang="zh-TW" altLang="en-US" sz="2400" dirty="0" smtClean="0"/>
              <a:t>）</a:t>
            </a:r>
            <a:r>
              <a:rPr lang="zh-TW" altLang="zh-TW" sz="2400" dirty="0" smtClean="0"/>
              <a:t>、字體</a:t>
            </a:r>
            <a:r>
              <a:rPr lang="zh-TW" altLang="en-US" sz="2400" dirty="0" smtClean="0"/>
              <a:t>（</a:t>
            </a:r>
            <a:r>
              <a:rPr lang="en-US" altLang="zh-TW" sz="2400" dirty="0" smtClean="0"/>
              <a:t>Franklin </a:t>
            </a:r>
            <a:r>
              <a:rPr lang="en-US" altLang="zh-TW" sz="2400" dirty="0"/>
              <a:t>Gothic </a:t>
            </a:r>
            <a:r>
              <a:rPr lang="en-US" altLang="zh-TW" sz="2400" dirty="0" smtClean="0"/>
              <a:t>Heavy</a:t>
            </a:r>
            <a:r>
              <a:rPr lang="zh-TW" altLang="en-US" sz="2400" dirty="0" smtClean="0"/>
              <a:t>）。</a:t>
            </a:r>
            <a:endParaRPr lang="zh-TW" altLang="zh-TW" sz="2400" dirty="0"/>
          </a:p>
          <a:p>
            <a:endParaRPr lang="zh-TW" altLang="en-US" sz="2400" dirty="0"/>
          </a:p>
        </p:txBody>
      </p:sp>
      <p:pic>
        <p:nvPicPr>
          <p:cNvPr id="4" name="圖片 3" descr="C:\Documents and Settings\Administrator\桌面\AR教學檔案\製作mark\利用visio設計Marker-圖檔\2011-08-28_22100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44057" y="2825452"/>
            <a:ext cx="5267325" cy="377190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55</a:t>
            </a:fld>
            <a:endParaRPr lang="zh-TW" altLang="en-US"/>
          </a:p>
        </p:txBody>
      </p:sp>
    </p:spTree>
    <p:extLst>
      <p:ext uri="{BB962C8B-B14F-4D97-AF65-F5344CB8AC3E}">
        <p14:creationId xmlns:p14="http://schemas.microsoft.com/office/powerpoint/2010/main" xmlns="" val="1543760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15</a:t>
            </a:r>
            <a:r>
              <a:rPr lang="zh-TW" altLang="en-US" dirty="0" smtClean="0"/>
              <a:t>）</a:t>
            </a:r>
            <a:endParaRPr lang="zh-TW" altLang="zh-TW" dirty="0"/>
          </a:p>
        </p:txBody>
      </p:sp>
      <p:sp>
        <p:nvSpPr>
          <p:cNvPr id="3" name="內容版面配置區 2"/>
          <p:cNvSpPr>
            <a:spLocks noGrp="1"/>
          </p:cNvSpPr>
          <p:nvPr>
            <p:ph sz="quarter" idx="1"/>
          </p:nvPr>
        </p:nvSpPr>
        <p:spPr/>
        <p:txBody>
          <a:bodyPr/>
          <a:lstStyle/>
          <a:p>
            <a:r>
              <a:rPr lang="zh-TW" altLang="zh-TW" dirty="0"/>
              <a:t>設定完文字屬性</a:t>
            </a:r>
            <a:r>
              <a:rPr lang="zh-TW" altLang="zh-TW" dirty="0" smtClean="0"/>
              <a:t>後</a:t>
            </a:r>
            <a:r>
              <a:rPr lang="zh-TW" altLang="en-US" dirty="0" smtClean="0"/>
              <a:t>，</a:t>
            </a:r>
            <a:r>
              <a:rPr lang="zh-TW" altLang="zh-TW" dirty="0" smtClean="0"/>
              <a:t>再</a:t>
            </a:r>
            <a:r>
              <a:rPr lang="zh-TW" altLang="zh-TW" dirty="0"/>
              <a:t>將字體</a:t>
            </a:r>
            <a:r>
              <a:rPr lang="zh-TW" altLang="zh-TW" dirty="0" smtClean="0"/>
              <a:t>顏色</a:t>
            </a:r>
            <a:r>
              <a:rPr lang="zh-TW" altLang="en-US" dirty="0" smtClean="0"/>
              <a:t>更</a:t>
            </a:r>
            <a:r>
              <a:rPr lang="zh-TW" altLang="zh-TW" dirty="0" smtClean="0"/>
              <a:t>改</a:t>
            </a:r>
            <a:r>
              <a:rPr lang="zh-TW" altLang="zh-TW" dirty="0"/>
              <a:t>為黑色即可</a:t>
            </a:r>
            <a:r>
              <a:rPr lang="zh-TW" altLang="zh-TW" dirty="0" smtClean="0"/>
              <a:t>完成</a:t>
            </a:r>
            <a:r>
              <a:rPr lang="zh-TW" altLang="en-US" dirty="0" smtClean="0"/>
              <a:t>圖卡</a:t>
            </a:r>
            <a:r>
              <a:rPr lang="zh-TW" altLang="zh-TW" dirty="0" smtClean="0"/>
              <a:t>圖示繪製</a:t>
            </a:r>
            <a:r>
              <a:rPr lang="zh-TW" altLang="en-US" dirty="0" smtClean="0"/>
              <a:t>。</a:t>
            </a:r>
            <a:endParaRPr lang="zh-TW" altLang="zh-TW" dirty="0"/>
          </a:p>
          <a:p>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56</a:t>
            </a:fld>
            <a:endParaRPr lang="zh-TW" altLang="en-US"/>
          </a:p>
        </p:txBody>
      </p:sp>
      <p:pic>
        <p:nvPicPr>
          <p:cNvPr id="5122" name="Picture 2"/>
          <p:cNvPicPr>
            <a:picLocks noChangeAspect="1" noChangeArrowheads="1"/>
          </p:cNvPicPr>
          <p:nvPr/>
        </p:nvPicPr>
        <p:blipFill>
          <a:blip r:embed="rId2" cstate="print"/>
          <a:srcRect/>
          <a:stretch>
            <a:fillRect/>
          </a:stretch>
        </p:blipFill>
        <p:spPr bwMode="auto">
          <a:xfrm>
            <a:off x="2267744" y="2636912"/>
            <a:ext cx="4824536" cy="4192911"/>
          </a:xfrm>
          <a:prstGeom prst="rect">
            <a:avLst/>
          </a:prstGeom>
          <a:noFill/>
          <a:ln w="9525">
            <a:noFill/>
            <a:miter lim="800000"/>
            <a:headEnd/>
            <a:tailEnd/>
          </a:ln>
        </p:spPr>
      </p:pic>
    </p:spTree>
    <p:extLst>
      <p:ext uri="{BB962C8B-B14F-4D97-AF65-F5344CB8AC3E}">
        <p14:creationId xmlns:p14="http://schemas.microsoft.com/office/powerpoint/2010/main" xmlns="" val="1543760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16</a:t>
            </a:r>
            <a:r>
              <a:rPr lang="zh-TW" altLang="en-US" dirty="0" smtClean="0"/>
              <a:t>）</a:t>
            </a:r>
            <a:endParaRPr lang="zh-TW" altLang="zh-TW" dirty="0"/>
          </a:p>
        </p:txBody>
      </p:sp>
      <p:sp>
        <p:nvSpPr>
          <p:cNvPr id="3" name="內容版面配置區 2"/>
          <p:cNvSpPr>
            <a:spLocks noGrp="1"/>
          </p:cNvSpPr>
          <p:nvPr>
            <p:ph sz="quarter" idx="1"/>
          </p:nvPr>
        </p:nvSpPr>
        <p:spPr/>
        <p:txBody>
          <a:bodyPr/>
          <a:lstStyle/>
          <a:p>
            <a:r>
              <a:rPr lang="zh-TW" altLang="zh-TW" dirty="0"/>
              <a:t>在上述的步驟接設定好之後就可以將檔案儲存</a:t>
            </a:r>
            <a:r>
              <a:rPr lang="zh-TW" altLang="zh-TW" dirty="0" smtClean="0"/>
              <a:t>起來</a:t>
            </a:r>
            <a:r>
              <a:rPr lang="zh-TW" altLang="en-US" dirty="0" smtClean="0"/>
              <a:t>。</a:t>
            </a:r>
            <a:endParaRPr lang="zh-TW" altLang="zh-TW" dirty="0"/>
          </a:p>
          <a:p>
            <a:r>
              <a:rPr lang="zh-TW" altLang="zh-TW" dirty="0"/>
              <a:t>上層選單</a:t>
            </a:r>
            <a:r>
              <a:rPr lang="zh-TW" altLang="zh-TW" dirty="0" smtClean="0"/>
              <a:t>選取</a:t>
            </a:r>
            <a:r>
              <a:rPr lang="zh-TW" altLang="en-US" dirty="0" smtClean="0"/>
              <a:t>「</a:t>
            </a:r>
            <a:r>
              <a:rPr lang="zh-TW" altLang="zh-TW" dirty="0" smtClean="0"/>
              <a:t>檔案</a:t>
            </a:r>
            <a:r>
              <a:rPr lang="zh-TW" altLang="en-US" dirty="0" smtClean="0"/>
              <a:t>」</a:t>
            </a:r>
            <a:r>
              <a:rPr lang="en-US" altLang="zh-TW" dirty="0" smtClean="0"/>
              <a:t> </a:t>
            </a:r>
            <a:r>
              <a:rPr lang="en-US" altLang="zh-TW" dirty="0">
                <a:sym typeface="Wingdings"/>
              </a:rPr>
              <a:t></a:t>
            </a:r>
            <a:r>
              <a:rPr lang="en-US" altLang="zh-TW" dirty="0"/>
              <a:t> </a:t>
            </a:r>
            <a:r>
              <a:rPr lang="zh-TW" altLang="en-US" dirty="0" smtClean="0"/>
              <a:t>「</a:t>
            </a:r>
            <a:r>
              <a:rPr lang="zh-TW" altLang="zh-TW" dirty="0" smtClean="0"/>
              <a:t>另</a:t>
            </a:r>
            <a:r>
              <a:rPr lang="zh-TW" altLang="zh-TW" dirty="0"/>
              <a:t>存新</a:t>
            </a:r>
            <a:r>
              <a:rPr lang="zh-TW" altLang="zh-TW" dirty="0" smtClean="0"/>
              <a:t>檔</a:t>
            </a:r>
            <a:r>
              <a:rPr lang="zh-TW" altLang="en-US" dirty="0" smtClean="0"/>
              <a:t>」。</a:t>
            </a:r>
            <a:endParaRPr lang="zh-TW" altLang="zh-TW" dirty="0"/>
          </a:p>
          <a:p>
            <a:endParaRPr lang="zh-TW" altLang="en-US" dirty="0"/>
          </a:p>
        </p:txBody>
      </p:sp>
      <p:pic>
        <p:nvPicPr>
          <p:cNvPr id="4" name="圖片 3" descr="C:\Documents and Settings\Administrator\桌面\AR教學檔案\製作mark\利用visio設計Marker-圖檔\2011-08-28_221156.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8337" y="2708920"/>
            <a:ext cx="5267325" cy="3771900"/>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57</a:t>
            </a:fld>
            <a:endParaRPr lang="zh-TW" altLang="en-US"/>
          </a:p>
        </p:txBody>
      </p:sp>
    </p:spTree>
    <p:extLst>
      <p:ext uri="{BB962C8B-B14F-4D97-AF65-F5344CB8AC3E}">
        <p14:creationId xmlns:p14="http://schemas.microsoft.com/office/powerpoint/2010/main" xmlns="" val="2724078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利用</a:t>
            </a:r>
            <a:r>
              <a:rPr lang="en-US" altLang="zh-TW" dirty="0" smtClean="0"/>
              <a:t>Microsoft Visio</a:t>
            </a:r>
            <a:r>
              <a:rPr lang="zh-TW" altLang="en-US" dirty="0" smtClean="0"/>
              <a:t>繪製圖卡（</a:t>
            </a:r>
            <a:r>
              <a:rPr lang="en-US" altLang="zh-TW" dirty="0" smtClean="0"/>
              <a:t>17</a:t>
            </a:r>
            <a:r>
              <a:rPr lang="zh-TW" altLang="en-US" dirty="0" smtClean="0"/>
              <a:t>）</a:t>
            </a:r>
            <a:endParaRPr lang="zh-TW" altLang="zh-TW" dirty="0"/>
          </a:p>
        </p:txBody>
      </p:sp>
      <p:sp>
        <p:nvSpPr>
          <p:cNvPr id="3" name="內容版面配置區 2"/>
          <p:cNvSpPr>
            <a:spLocks noGrp="1"/>
          </p:cNvSpPr>
          <p:nvPr>
            <p:ph sz="quarter" idx="1"/>
          </p:nvPr>
        </p:nvSpPr>
        <p:spPr/>
        <p:txBody>
          <a:bodyPr/>
          <a:lstStyle/>
          <a:p>
            <a:r>
              <a:rPr lang="zh-TW" altLang="zh-TW" dirty="0"/>
              <a:t>輸入檔案名稱及選擇檔案類型選</a:t>
            </a:r>
            <a:r>
              <a:rPr lang="zh-TW" altLang="zh-TW" dirty="0" smtClean="0"/>
              <a:t>為</a:t>
            </a:r>
            <a:r>
              <a:rPr lang="zh-TW" altLang="en-US" dirty="0" smtClean="0"/>
              <a:t>「</a:t>
            </a:r>
            <a:r>
              <a:rPr lang="en-US" altLang="zh-TW" dirty="0" smtClean="0"/>
              <a:t>PDF</a:t>
            </a:r>
            <a:r>
              <a:rPr lang="zh-TW" altLang="zh-TW" dirty="0" smtClean="0"/>
              <a:t>檔</a:t>
            </a:r>
            <a:r>
              <a:rPr lang="zh-TW" altLang="en-US" dirty="0" smtClean="0"/>
              <a:t>」</a:t>
            </a:r>
            <a:r>
              <a:rPr lang="zh-TW" altLang="zh-TW" dirty="0" smtClean="0"/>
              <a:t>後</a:t>
            </a:r>
            <a:r>
              <a:rPr lang="zh-TW" altLang="zh-TW" dirty="0"/>
              <a:t>儲存，即</a:t>
            </a:r>
            <a:r>
              <a:rPr lang="zh-TW" altLang="zh-TW" dirty="0" smtClean="0"/>
              <a:t>完成</a:t>
            </a:r>
            <a:r>
              <a:rPr lang="zh-TW" altLang="en-US" dirty="0" smtClean="0"/>
              <a:t>圖卡</a:t>
            </a:r>
            <a:r>
              <a:rPr lang="zh-TW" altLang="zh-TW" dirty="0" smtClean="0"/>
              <a:t>的</a:t>
            </a:r>
            <a:r>
              <a:rPr lang="zh-TW" altLang="en-US" dirty="0" smtClean="0"/>
              <a:t>儲存。如下面左方圖片所示。</a:t>
            </a:r>
            <a:endParaRPr lang="en-US" altLang="zh-TW" dirty="0" smtClean="0"/>
          </a:p>
          <a:p>
            <a:r>
              <a:rPr lang="zh-TW" altLang="en-US" dirty="0" smtClean="0"/>
              <a:t>完成圖檔如下面右方圖片所示。</a:t>
            </a:r>
          </a:p>
          <a:p>
            <a:endParaRPr lang="zh-TW" altLang="en-US" dirty="0" smtClean="0"/>
          </a:p>
        </p:txBody>
      </p:sp>
      <p:pic>
        <p:nvPicPr>
          <p:cNvPr id="4" name="圖片 3" descr="C:\Documents and Settings\Administrator\桌面\AR教學檔案\製作mark\利用visio設計Marker-圖檔\2011-08-28_221528.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7" y="3140968"/>
            <a:ext cx="4824535" cy="3199259"/>
          </a:xfrm>
          <a:prstGeom prst="rect">
            <a:avLst/>
          </a:prstGeom>
          <a:noFill/>
          <a:ln>
            <a:noFill/>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58</a:t>
            </a:fld>
            <a:endParaRPr lang="zh-TW" altLang="en-US"/>
          </a:p>
        </p:txBody>
      </p:sp>
      <p:pic>
        <p:nvPicPr>
          <p:cNvPr id="6" name="圖片 5" descr="C:\Documents and Settings\Administrator\桌面\AR教學檔案\製作mark\利用visio設計Marker-圖檔\利用visio設計Marke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2996952"/>
            <a:ext cx="3419475" cy="3409950"/>
          </a:xfrm>
          <a:prstGeom prst="rect">
            <a:avLst/>
          </a:prstGeom>
          <a:noFill/>
          <a:ln>
            <a:noFill/>
          </a:ln>
        </p:spPr>
      </p:pic>
    </p:spTree>
    <p:extLst>
      <p:ext uri="{BB962C8B-B14F-4D97-AF65-F5344CB8AC3E}">
        <p14:creationId xmlns:p14="http://schemas.microsoft.com/office/powerpoint/2010/main" xmlns="" val="272407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實驗步驟（</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6</a:t>
            </a:fld>
            <a:endParaRPr lang="zh-TW" altLang="en-US"/>
          </a:p>
        </p:txBody>
      </p:sp>
      <p:sp>
        <p:nvSpPr>
          <p:cNvPr id="4" name="內容版面配置區 3"/>
          <p:cNvSpPr>
            <a:spLocks noGrp="1"/>
          </p:cNvSpPr>
          <p:nvPr>
            <p:ph sz="quarter" idx="1"/>
          </p:nvPr>
        </p:nvSpPr>
        <p:spPr>
          <a:xfrm>
            <a:off x="301752" y="1527048"/>
            <a:ext cx="8503920" cy="4782272"/>
          </a:xfrm>
        </p:spPr>
        <p:txBody>
          <a:bodyPr>
            <a:normAutofit fontScale="92500" lnSpcReduction="20000"/>
          </a:bodyPr>
          <a:lstStyle/>
          <a:p>
            <a:r>
              <a:rPr lang="zh-TW" altLang="zh-TW" dirty="0" smtClean="0"/>
              <a:t>步驟</a:t>
            </a:r>
            <a:r>
              <a:rPr lang="zh-TW" altLang="en-US" dirty="0" smtClean="0"/>
              <a:t>１</a:t>
            </a:r>
            <a:r>
              <a:rPr lang="zh-TW" altLang="zh-TW" dirty="0" smtClean="0"/>
              <a:t>：圖卡製作</a:t>
            </a:r>
            <a:endParaRPr lang="en-US" altLang="zh-TW" dirty="0" smtClean="0"/>
          </a:p>
          <a:p>
            <a:pPr lvl="1"/>
            <a:r>
              <a:rPr lang="zh-TW" altLang="zh-TW" dirty="0" smtClean="0"/>
              <a:t>使用者製作相關的圖卡樣式</a:t>
            </a:r>
            <a:r>
              <a:rPr lang="zh-TW" altLang="en-US" dirty="0" smtClean="0"/>
              <a:t>。</a:t>
            </a:r>
            <a:endParaRPr lang="en-US" altLang="zh-TW" dirty="0" smtClean="0"/>
          </a:p>
          <a:p>
            <a:r>
              <a:rPr lang="zh-TW" altLang="zh-TW" dirty="0" smtClean="0"/>
              <a:t>步驟</a:t>
            </a:r>
            <a:r>
              <a:rPr lang="zh-TW" altLang="en-US" dirty="0" smtClean="0"/>
              <a:t>２</a:t>
            </a:r>
            <a:r>
              <a:rPr lang="en-US" altLang="zh-TW" dirty="0" smtClean="0"/>
              <a:t> : </a:t>
            </a:r>
            <a:r>
              <a:rPr lang="zh-TW" altLang="en-US" dirty="0" smtClean="0"/>
              <a:t>產生圖</a:t>
            </a:r>
            <a:r>
              <a:rPr lang="zh-TW" altLang="zh-TW" dirty="0" smtClean="0"/>
              <a:t>卡</a:t>
            </a:r>
            <a:r>
              <a:rPr lang="zh-TW" altLang="en-US" dirty="0" smtClean="0"/>
              <a:t>特徵檔</a:t>
            </a:r>
            <a:endParaRPr lang="en-US" altLang="zh-TW" dirty="0" smtClean="0"/>
          </a:p>
          <a:p>
            <a:pPr lvl="1"/>
            <a:r>
              <a:rPr lang="zh-TW" altLang="zh-TW" dirty="0" smtClean="0"/>
              <a:t>利用視訊境頭或是智慧型行動裝置鏡頭，抓取</a:t>
            </a:r>
            <a:r>
              <a:rPr lang="zh-TW" altLang="en-US" dirty="0" smtClean="0"/>
              <a:t>自製</a:t>
            </a:r>
            <a:r>
              <a:rPr lang="zh-TW" altLang="zh-TW" dirty="0" smtClean="0"/>
              <a:t>圖卡之影像</a:t>
            </a:r>
            <a:r>
              <a:rPr lang="zh-TW" altLang="en-US" dirty="0" smtClean="0"/>
              <a:t>，並利用</a:t>
            </a:r>
            <a:r>
              <a:rPr lang="en-US" altLang="zh-TW" dirty="0" smtClean="0"/>
              <a:t>mk_patt.exe</a:t>
            </a:r>
            <a:r>
              <a:rPr lang="zh-TW" altLang="en-US" dirty="0" smtClean="0"/>
              <a:t>產生圖卡特徵檔。</a:t>
            </a:r>
            <a:endParaRPr lang="zh-TW" altLang="zh-TW" dirty="0" smtClean="0"/>
          </a:p>
          <a:p>
            <a:r>
              <a:rPr lang="zh-TW" altLang="zh-TW" dirty="0" smtClean="0"/>
              <a:t>步驟</a:t>
            </a:r>
            <a:r>
              <a:rPr lang="zh-TW" altLang="en-US" dirty="0" smtClean="0"/>
              <a:t>３</a:t>
            </a:r>
            <a:r>
              <a:rPr lang="en-US" altLang="zh-TW" dirty="0" smtClean="0"/>
              <a:t> : </a:t>
            </a:r>
            <a:r>
              <a:rPr lang="zh-TW" altLang="en-US" dirty="0" smtClean="0"/>
              <a:t>設定連結成自訂圖</a:t>
            </a:r>
            <a:r>
              <a:rPr lang="zh-TW" altLang="zh-TW" dirty="0" smtClean="0"/>
              <a:t>卡</a:t>
            </a:r>
            <a:endParaRPr lang="en-US" altLang="zh-TW" dirty="0" smtClean="0"/>
          </a:p>
          <a:p>
            <a:pPr lvl="1"/>
            <a:r>
              <a:rPr lang="zh-TW" altLang="en-US" dirty="0" smtClean="0"/>
              <a:t>將目前的圖卡特徵檔代換成自製的圖卡特徵檔或新增辨識一個自製的圖卡特徵檔。</a:t>
            </a:r>
            <a:endParaRPr lang="zh-TW" altLang="zh-TW" dirty="0" smtClean="0"/>
          </a:p>
          <a:p>
            <a:r>
              <a:rPr lang="zh-TW" altLang="zh-TW" dirty="0" smtClean="0"/>
              <a:t>步驟</a:t>
            </a:r>
            <a:r>
              <a:rPr lang="zh-TW" altLang="en-US" dirty="0" smtClean="0"/>
              <a:t>４</a:t>
            </a:r>
            <a:r>
              <a:rPr lang="en-US" altLang="zh-TW" dirty="0" smtClean="0"/>
              <a:t> : </a:t>
            </a:r>
            <a:r>
              <a:rPr lang="zh-TW" altLang="zh-TW" dirty="0" smtClean="0"/>
              <a:t>設定連</a:t>
            </a:r>
            <a:r>
              <a:rPr lang="zh-TW" altLang="en-US" dirty="0" smtClean="0"/>
              <a:t>結３Ｄ</a:t>
            </a:r>
            <a:r>
              <a:rPr lang="zh-TW" altLang="zh-TW" dirty="0" smtClean="0"/>
              <a:t>模</a:t>
            </a:r>
            <a:r>
              <a:rPr lang="zh-TW" altLang="en-US" dirty="0" smtClean="0"/>
              <a:t>組</a:t>
            </a:r>
            <a:endParaRPr lang="en-US" altLang="zh-TW" dirty="0" smtClean="0"/>
          </a:p>
          <a:p>
            <a:pPr lvl="1"/>
            <a:r>
              <a:rPr lang="zh-TW" altLang="zh-TW" dirty="0" smtClean="0"/>
              <a:t>將圖卡的參數記錄擋進行編號，再將</a:t>
            </a:r>
            <a:r>
              <a:rPr lang="zh-TW" altLang="en-US" dirty="0" smtClean="0"/>
              <a:t>３Ｄ</a:t>
            </a:r>
            <a:r>
              <a:rPr lang="zh-TW" altLang="zh-TW" dirty="0" smtClean="0"/>
              <a:t>模</a:t>
            </a:r>
            <a:r>
              <a:rPr lang="zh-TW" altLang="en-US" dirty="0" smtClean="0"/>
              <a:t>組</a:t>
            </a:r>
            <a:r>
              <a:rPr lang="zh-TW" altLang="zh-TW" dirty="0" smtClean="0"/>
              <a:t>的檔案名稱改成與記錄檔名稱相同即可</a:t>
            </a:r>
            <a:r>
              <a:rPr lang="zh-TW" altLang="en-US" dirty="0" smtClean="0"/>
              <a:t>。</a:t>
            </a:r>
            <a:endParaRPr lang="zh-TW" altLang="zh-TW" dirty="0" smtClean="0"/>
          </a:p>
          <a:p>
            <a:r>
              <a:rPr lang="zh-TW" altLang="zh-TW" dirty="0" smtClean="0"/>
              <a:t>步驟</a:t>
            </a:r>
            <a:r>
              <a:rPr lang="zh-TW" altLang="en-US" dirty="0" smtClean="0"/>
              <a:t>５</a:t>
            </a:r>
            <a:r>
              <a:rPr lang="en-US" altLang="zh-TW" dirty="0" smtClean="0"/>
              <a:t> : </a:t>
            </a:r>
            <a:r>
              <a:rPr lang="zh-TW" altLang="zh-TW" dirty="0" smtClean="0"/>
              <a:t>將</a:t>
            </a:r>
            <a:r>
              <a:rPr lang="zh-TW" altLang="en-US" dirty="0" smtClean="0"/>
              <a:t>３Ｄ</a:t>
            </a:r>
            <a:r>
              <a:rPr lang="zh-TW" altLang="zh-TW" dirty="0" smtClean="0"/>
              <a:t>模</a:t>
            </a:r>
            <a:r>
              <a:rPr lang="zh-TW" altLang="en-US" dirty="0" smtClean="0"/>
              <a:t>組顯示於實境中</a:t>
            </a:r>
            <a:endParaRPr lang="en-US" altLang="zh-TW" dirty="0" smtClean="0"/>
          </a:p>
          <a:p>
            <a:pPr lvl="1"/>
            <a:r>
              <a:rPr lang="zh-TW" altLang="en-US" dirty="0" smtClean="0"/>
              <a:t>將視訊鏡頭對準圖卡，經辨識後</a:t>
            </a:r>
            <a:r>
              <a:rPr lang="zh-TW" altLang="zh-TW" dirty="0" smtClean="0"/>
              <a:t>讀取</a:t>
            </a:r>
            <a:r>
              <a:rPr lang="zh-TW" altLang="en-US" dirty="0" smtClean="0"/>
              <a:t>３Ｄ</a:t>
            </a:r>
            <a:r>
              <a:rPr lang="zh-TW" altLang="zh-TW" dirty="0" smtClean="0"/>
              <a:t>模</a:t>
            </a:r>
            <a:r>
              <a:rPr lang="zh-TW" altLang="en-US" dirty="0" smtClean="0"/>
              <a:t>組</a:t>
            </a:r>
            <a:r>
              <a:rPr lang="en-US" altLang="zh-TW" dirty="0" smtClean="0"/>
              <a:t> </a:t>
            </a:r>
            <a:r>
              <a:rPr lang="zh-TW" altLang="zh-TW" dirty="0" smtClean="0"/>
              <a:t>，並將</a:t>
            </a:r>
            <a:r>
              <a:rPr lang="zh-TW" altLang="en-US" dirty="0" smtClean="0"/>
              <a:t>３Ｄ</a:t>
            </a:r>
            <a:r>
              <a:rPr lang="zh-TW" altLang="zh-TW" dirty="0" smtClean="0"/>
              <a:t>模</a:t>
            </a:r>
            <a:r>
              <a:rPr lang="zh-TW" altLang="en-US" dirty="0" smtClean="0"/>
              <a:t>組</a:t>
            </a:r>
            <a:r>
              <a:rPr lang="zh-TW" altLang="zh-TW" dirty="0" smtClean="0"/>
              <a:t>建置於圖卡之上</a:t>
            </a:r>
            <a:r>
              <a:rPr lang="zh-TW" altLang="en-US" dirty="0" smtClean="0"/>
              <a:t>。</a:t>
            </a: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實驗步驟（</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7</a:t>
            </a:fld>
            <a:endParaRPr lang="zh-TW" altLang="en-US"/>
          </a:p>
        </p:txBody>
      </p:sp>
      <p:sp>
        <p:nvSpPr>
          <p:cNvPr id="4" name="內容版面配置區 3"/>
          <p:cNvSpPr>
            <a:spLocks noGrp="1"/>
          </p:cNvSpPr>
          <p:nvPr>
            <p:ph sz="quarter" idx="1"/>
          </p:nvPr>
        </p:nvSpPr>
        <p:spPr/>
        <p:txBody>
          <a:bodyPr/>
          <a:lstStyle/>
          <a:p>
            <a:r>
              <a:rPr lang="zh-TW" altLang="en-US" dirty="0" smtClean="0"/>
              <a:t>實驗共分５個步驟，以下為實驗步驟的流程圖。</a:t>
            </a:r>
            <a:endParaRPr lang="en-US" altLang="zh-TW" dirty="0" smtClean="0"/>
          </a:p>
          <a:p>
            <a:pPr lvl="1"/>
            <a:r>
              <a:rPr lang="zh-TW" altLang="en-US" dirty="0" smtClean="0"/>
              <a:t>１</a:t>
            </a:r>
            <a:r>
              <a:rPr lang="en-US" altLang="zh-TW" dirty="0" smtClean="0"/>
              <a:t>.</a:t>
            </a:r>
            <a:r>
              <a:rPr lang="zh-TW" altLang="en-US" dirty="0" smtClean="0"/>
              <a:t>圖卡製作</a:t>
            </a:r>
            <a:endParaRPr lang="en-US" altLang="zh-TW" dirty="0" smtClean="0"/>
          </a:p>
          <a:p>
            <a:pPr lvl="1"/>
            <a:r>
              <a:rPr lang="zh-TW" altLang="en-US" dirty="0" smtClean="0"/>
              <a:t>２</a:t>
            </a:r>
            <a:r>
              <a:rPr lang="en-US" altLang="zh-TW" dirty="0" smtClean="0"/>
              <a:t>.</a:t>
            </a:r>
            <a:r>
              <a:rPr lang="zh-TW" altLang="en-US" dirty="0" smtClean="0"/>
              <a:t>產生圖卡特徵檔</a:t>
            </a:r>
            <a:endParaRPr lang="en-US" altLang="zh-TW" dirty="0" smtClean="0"/>
          </a:p>
          <a:p>
            <a:pPr lvl="1"/>
            <a:r>
              <a:rPr lang="zh-TW" altLang="en-US" dirty="0" smtClean="0"/>
              <a:t>３</a:t>
            </a:r>
            <a:r>
              <a:rPr lang="en-US" altLang="zh-TW" dirty="0" smtClean="0"/>
              <a:t>.</a:t>
            </a:r>
            <a:r>
              <a:rPr lang="zh-TW" altLang="en-US" dirty="0" smtClean="0"/>
              <a:t>設定連結成自訂圖卡</a:t>
            </a:r>
            <a:endParaRPr lang="en-US" altLang="zh-TW" dirty="0" smtClean="0"/>
          </a:p>
          <a:p>
            <a:pPr lvl="1"/>
            <a:r>
              <a:rPr lang="zh-TW" altLang="en-US" dirty="0" smtClean="0"/>
              <a:t>４</a:t>
            </a:r>
            <a:r>
              <a:rPr lang="en-US" altLang="zh-TW" dirty="0" smtClean="0"/>
              <a:t>.</a:t>
            </a:r>
            <a:r>
              <a:rPr lang="zh-TW" altLang="en-US" dirty="0" smtClean="0"/>
              <a:t>設定連結３Ｄ模組</a:t>
            </a:r>
            <a:endParaRPr lang="en-US" altLang="zh-TW" dirty="0" smtClean="0"/>
          </a:p>
          <a:p>
            <a:pPr lvl="1"/>
            <a:r>
              <a:rPr lang="zh-TW" altLang="en-US" dirty="0" smtClean="0"/>
              <a:t>５</a:t>
            </a:r>
            <a:r>
              <a:rPr lang="en-US" altLang="zh-TW" dirty="0" smtClean="0"/>
              <a:t>.</a:t>
            </a:r>
            <a:r>
              <a:rPr lang="zh-TW" altLang="en-US" dirty="0" smtClean="0"/>
              <a:t>將３Ｄ模組顯示於實境中</a:t>
            </a:r>
            <a:endParaRPr lang="en-US" altLang="zh-TW" dirty="0" smtClean="0"/>
          </a:p>
          <a:p>
            <a:endParaRPr lang="zh-TW" altLang="en-US" dirty="0"/>
          </a:p>
        </p:txBody>
      </p:sp>
      <p:grpSp>
        <p:nvGrpSpPr>
          <p:cNvPr id="47" name="群組 46"/>
          <p:cNvGrpSpPr/>
          <p:nvPr/>
        </p:nvGrpSpPr>
        <p:grpSpPr>
          <a:xfrm>
            <a:off x="899592" y="4149080"/>
            <a:ext cx="7250948" cy="2376264"/>
            <a:chOff x="539552" y="2636912"/>
            <a:chExt cx="7250948" cy="2376264"/>
          </a:xfrm>
        </p:grpSpPr>
        <p:cxnSp>
          <p:nvCxnSpPr>
            <p:cNvPr id="13" name="圖案 12"/>
            <p:cNvCxnSpPr>
              <a:stCxn id="25" idx="3"/>
              <a:endCxn id="27" idx="1"/>
            </p:cNvCxnSpPr>
            <p:nvPr/>
          </p:nvCxnSpPr>
          <p:spPr>
            <a:xfrm flipH="1">
              <a:off x="1569524" y="3068960"/>
              <a:ext cx="6220976" cy="1512168"/>
            </a:xfrm>
            <a:prstGeom prst="bentConnector5">
              <a:avLst>
                <a:gd name="adj1" fmla="val -3675"/>
                <a:gd name="adj2" fmla="val 50000"/>
                <a:gd name="adj3" fmla="val 103675"/>
              </a:avLst>
            </a:prstGeom>
            <a:ln>
              <a:tailEnd type="arrow"/>
            </a:ln>
          </p:spPr>
          <p:style>
            <a:lnRef idx="1">
              <a:schemeClr val="accent6"/>
            </a:lnRef>
            <a:fillRef idx="2">
              <a:schemeClr val="accent6"/>
            </a:fillRef>
            <a:effectRef idx="1">
              <a:schemeClr val="accent6"/>
            </a:effectRef>
            <a:fontRef idx="minor">
              <a:schemeClr val="dk1"/>
            </a:fontRef>
          </p:style>
        </p:cxnSp>
        <p:cxnSp>
          <p:nvCxnSpPr>
            <p:cNvPr id="16" name="直線單箭頭接點 15"/>
            <p:cNvCxnSpPr>
              <a:stCxn id="17" idx="3"/>
              <a:endCxn id="18" idx="1"/>
            </p:cNvCxnSpPr>
            <p:nvPr/>
          </p:nvCxnSpPr>
          <p:spPr>
            <a:xfrm>
              <a:off x="2461908" y="3068960"/>
              <a:ext cx="669932" cy="0"/>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sp>
          <p:nvSpPr>
            <p:cNvPr id="17" name="圓角矩形 16"/>
            <p:cNvSpPr/>
            <p:nvPr/>
          </p:nvSpPr>
          <p:spPr>
            <a:xfrm>
              <a:off x="539552" y="2636912"/>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圖卡製作</a:t>
              </a:r>
            </a:p>
          </p:txBody>
        </p:sp>
        <p:sp>
          <p:nvSpPr>
            <p:cNvPr id="18" name="圓角矩形 17"/>
            <p:cNvSpPr/>
            <p:nvPr/>
          </p:nvSpPr>
          <p:spPr>
            <a:xfrm>
              <a:off x="3131840" y="2636912"/>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產生圖卡特徵檔</a:t>
              </a:r>
            </a:p>
          </p:txBody>
        </p:sp>
        <p:cxnSp>
          <p:nvCxnSpPr>
            <p:cNvPr id="24" name="直線單箭頭接點 23"/>
            <p:cNvCxnSpPr>
              <a:stCxn id="18" idx="3"/>
              <a:endCxn id="25" idx="1"/>
            </p:cNvCxnSpPr>
            <p:nvPr/>
          </p:nvCxnSpPr>
          <p:spPr>
            <a:xfrm>
              <a:off x="5054196" y="3068960"/>
              <a:ext cx="813948" cy="0"/>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sp>
          <p:nvSpPr>
            <p:cNvPr id="25" name="圓角矩形 24"/>
            <p:cNvSpPr/>
            <p:nvPr/>
          </p:nvSpPr>
          <p:spPr>
            <a:xfrm>
              <a:off x="5868144" y="2636912"/>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設定連結成自訂圖</a:t>
              </a:r>
              <a:r>
                <a:rPr lang="zh-TW" altLang="zh-TW" dirty="0" smtClean="0">
                  <a:solidFill>
                    <a:schemeClr val="tx1"/>
                  </a:solidFill>
                </a:rPr>
                <a:t>卡</a:t>
              </a:r>
              <a:endParaRPr lang="zh-TW" altLang="en-US" dirty="0">
                <a:solidFill>
                  <a:schemeClr val="tx1"/>
                </a:solidFill>
              </a:endParaRPr>
            </a:p>
          </p:txBody>
        </p:sp>
        <p:sp>
          <p:nvSpPr>
            <p:cNvPr id="27" name="圓角矩形 26"/>
            <p:cNvSpPr/>
            <p:nvPr/>
          </p:nvSpPr>
          <p:spPr>
            <a:xfrm>
              <a:off x="1569524" y="4149080"/>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zh-TW" dirty="0" smtClean="0">
                  <a:solidFill>
                    <a:schemeClr val="tx1"/>
                  </a:solidFill>
                </a:rPr>
                <a:t>設定連</a:t>
              </a:r>
              <a:r>
                <a:rPr lang="zh-TW" altLang="en-US" dirty="0" smtClean="0">
                  <a:solidFill>
                    <a:schemeClr val="tx1"/>
                  </a:solidFill>
                </a:rPr>
                <a:t>結３Ｄ</a:t>
              </a:r>
              <a:r>
                <a:rPr lang="zh-TW" altLang="zh-TW" dirty="0" smtClean="0">
                  <a:solidFill>
                    <a:schemeClr val="tx1"/>
                  </a:solidFill>
                </a:rPr>
                <a:t>模型</a:t>
              </a:r>
              <a:endParaRPr lang="zh-TW" altLang="en-US" dirty="0">
                <a:solidFill>
                  <a:schemeClr val="tx1"/>
                </a:solidFill>
              </a:endParaRPr>
            </a:p>
          </p:txBody>
        </p:sp>
        <p:cxnSp>
          <p:nvCxnSpPr>
            <p:cNvPr id="28" name="直線單箭頭接點 27"/>
            <p:cNvCxnSpPr>
              <a:stCxn id="27" idx="3"/>
              <a:endCxn id="29" idx="1"/>
            </p:cNvCxnSpPr>
            <p:nvPr/>
          </p:nvCxnSpPr>
          <p:spPr>
            <a:xfrm>
              <a:off x="3491880" y="4581128"/>
              <a:ext cx="1029972" cy="0"/>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sp>
          <p:nvSpPr>
            <p:cNvPr id="29" name="圓角矩形 28"/>
            <p:cNvSpPr/>
            <p:nvPr/>
          </p:nvSpPr>
          <p:spPr>
            <a:xfrm>
              <a:off x="4521852" y="4149080"/>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５</a:t>
              </a:r>
              <a:r>
                <a:rPr lang="en-US" altLang="zh-TW" dirty="0" smtClean="0">
                  <a:solidFill>
                    <a:schemeClr val="tx1"/>
                  </a:solidFill>
                </a:rPr>
                <a:t>.</a:t>
              </a:r>
              <a:r>
                <a:rPr lang="zh-TW" altLang="zh-TW" dirty="0" smtClean="0">
                  <a:solidFill>
                    <a:schemeClr val="tx1"/>
                  </a:solidFill>
                </a:rPr>
                <a:t>將</a:t>
              </a:r>
              <a:r>
                <a:rPr lang="zh-TW" altLang="en-US" dirty="0" smtClean="0">
                  <a:solidFill>
                    <a:schemeClr val="tx1"/>
                  </a:solidFill>
                </a:rPr>
                <a:t>３Ｄ</a:t>
              </a:r>
              <a:r>
                <a:rPr lang="zh-TW" altLang="zh-TW" dirty="0" smtClean="0">
                  <a:solidFill>
                    <a:schemeClr val="tx1"/>
                  </a:solidFill>
                </a:rPr>
                <a:t>模型</a:t>
              </a:r>
              <a:r>
                <a:rPr lang="zh-TW" altLang="en-US" dirty="0" smtClean="0">
                  <a:solidFill>
                    <a:schemeClr val="tx1"/>
                  </a:solidFill>
                </a:rPr>
                <a:t>顯示於實境中</a:t>
              </a:r>
              <a:endParaRPr lang="zh-TW" altLang="en-US" dirty="0">
                <a:solidFill>
                  <a:schemeClr val="tx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smtClean="0"/>
              <a:t>步驟</a:t>
            </a:r>
            <a:r>
              <a:rPr lang="zh-TW" altLang="en-US" dirty="0" smtClean="0"/>
              <a:t>１</a:t>
            </a:r>
            <a:r>
              <a:rPr lang="zh-TW" altLang="zh-TW" dirty="0" smtClean="0"/>
              <a:t>：圖卡製作</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8</a:t>
            </a:fld>
            <a:endParaRPr lang="zh-TW" altLang="en-US"/>
          </a:p>
        </p:txBody>
      </p:sp>
      <p:sp>
        <p:nvSpPr>
          <p:cNvPr id="4" name="內容版面配置區 3"/>
          <p:cNvSpPr>
            <a:spLocks noGrp="1"/>
          </p:cNvSpPr>
          <p:nvPr>
            <p:ph sz="quarter" idx="1"/>
          </p:nvPr>
        </p:nvSpPr>
        <p:spPr>
          <a:xfrm>
            <a:off x="301752" y="1527048"/>
            <a:ext cx="8503920" cy="4998296"/>
          </a:xfrm>
        </p:spPr>
        <p:txBody>
          <a:bodyPr>
            <a:normAutofit lnSpcReduction="10000"/>
          </a:bodyPr>
          <a:lstStyle/>
          <a:p>
            <a:r>
              <a:rPr lang="zh-TW" altLang="en-US" dirty="0" smtClean="0"/>
              <a:t>首先是圖卡製作的部分</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以下分別介紹利用以下三種繪圖軟體的圖卡製作。</a:t>
            </a:r>
            <a:endParaRPr lang="en-US" altLang="zh-TW" dirty="0" smtClean="0"/>
          </a:p>
          <a:p>
            <a:pPr lvl="1"/>
            <a:r>
              <a:rPr lang="zh-TW" altLang="en-US" dirty="0" smtClean="0"/>
              <a:t>１</a:t>
            </a:r>
            <a:r>
              <a:rPr lang="en-US" altLang="zh-TW" dirty="0" smtClean="0"/>
              <a:t>. </a:t>
            </a:r>
            <a:r>
              <a:rPr lang="en-US" altLang="zh-TW" dirty="0" err="1" smtClean="0"/>
              <a:t>IlluStrator</a:t>
            </a:r>
            <a:endParaRPr lang="en-US" altLang="zh-TW" dirty="0" smtClean="0"/>
          </a:p>
          <a:p>
            <a:pPr lvl="1"/>
            <a:r>
              <a:rPr lang="zh-TW" altLang="en-US" dirty="0" smtClean="0"/>
              <a:t>２</a:t>
            </a:r>
            <a:r>
              <a:rPr lang="en-US" altLang="zh-TW" dirty="0" smtClean="0"/>
              <a:t>. </a:t>
            </a:r>
            <a:r>
              <a:rPr lang="zh-TW" altLang="en-US" dirty="0" smtClean="0"/>
              <a:t>小畫家</a:t>
            </a:r>
            <a:endParaRPr lang="en-US" altLang="zh-TW" dirty="0" smtClean="0"/>
          </a:p>
          <a:p>
            <a:pPr lvl="1"/>
            <a:r>
              <a:rPr lang="zh-TW" altLang="en-US" dirty="0" smtClean="0"/>
              <a:t>３</a:t>
            </a:r>
            <a:r>
              <a:rPr lang="en-US" altLang="zh-TW" dirty="0" smtClean="0"/>
              <a:t>. Visio</a:t>
            </a:r>
            <a:endParaRPr lang="zh-TW" altLang="en-US" dirty="0"/>
          </a:p>
        </p:txBody>
      </p:sp>
      <p:grpSp>
        <p:nvGrpSpPr>
          <p:cNvPr id="5" name="群組 4"/>
          <p:cNvGrpSpPr/>
          <p:nvPr/>
        </p:nvGrpSpPr>
        <p:grpSpPr>
          <a:xfrm>
            <a:off x="921452" y="2060848"/>
            <a:ext cx="7250948" cy="2376264"/>
            <a:chOff x="539552" y="2636912"/>
            <a:chExt cx="7250948" cy="2376264"/>
          </a:xfrm>
        </p:grpSpPr>
        <p:cxnSp>
          <p:nvCxnSpPr>
            <p:cNvPr id="6" name="圖案 5"/>
            <p:cNvCxnSpPr>
              <a:stCxn id="11" idx="3"/>
              <a:endCxn id="12" idx="1"/>
            </p:cNvCxnSpPr>
            <p:nvPr/>
          </p:nvCxnSpPr>
          <p:spPr>
            <a:xfrm flipH="1">
              <a:off x="1569524" y="3068960"/>
              <a:ext cx="6220976" cy="1512168"/>
            </a:xfrm>
            <a:prstGeom prst="bentConnector5">
              <a:avLst>
                <a:gd name="adj1" fmla="val -3675"/>
                <a:gd name="adj2" fmla="val 50000"/>
                <a:gd name="adj3" fmla="val 1036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a:stCxn id="8" idx="3"/>
              <a:endCxn id="9" idx="1"/>
            </p:cNvCxnSpPr>
            <p:nvPr/>
          </p:nvCxnSpPr>
          <p:spPr>
            <a:xfrm>
              <a:off x="2461908" y="3068960"/>
              <a:ext cx="6699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圓角矩形 7"/>
            <p:cNvSpPr/>
            <p:nvPr/>
          </p:nvSpPr>
          <p:spPr>
            <a:xfrm>
              <a:off x="539552" y="2636912"/>
              <a:ext cx="1922356" cy="864096"/>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圖卡製作</a:t>
              </a:r>
            </a:p>
          </p:txBody>
        </p:sp>
        <p:sp>
          <p:nvSpPr>
            <p:cNvPr id="9" name="圓角矩形 8"/>
            <p:cNvSpPr/>
            <p:nvPr/>
          </p:nvSpPr>
          <p:spPr>
            <a:xfrm>
              <a:off x="3131840" y="2636912"/>
              <a:ext cx="1922356"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smtClean="0">
                  <a:solidFill>
                    <a:schemeClr val="tx2">
                      <a:lumMod val="60000"/>
                      <a:lumOff val="40000"/>
                    </a:schemeClr>
                  </a:solidFill>
                </a:rPr>
                <a:t>２</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產生圖卡特徵檔</a:t>
              </a:r>
            </a:p>
          </p:txBody>
        </p:sp>
        <p:cxnSp>
          <p:nvCxnSpPr>
            <p:cNvPr id="10" name="直線單箭頭接點 9"/>
            <p:cNvCxnSpPr>
              <a:stCxn id="9" idx="3"/>
              <a:endCxn id="11" idx="1"/>
            </p:cNvCxnSpPr>
            <p:nvPr/>
          </p:nvCxnSpPr>
          <p:spPr>
            <a:xfrm>
              <a:off x="5054196" y="3068960"/>
              <a:ext cx="8139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圓角矩形 10"/>
            <p:cNvSpPr/>
            <p:nvPr/>
          </p:nvSpPr>
          <p:spPr>
            <a:xfrm>
              <a:off x="5868144" y="2636912"/>
              <a:ext cx="1922356"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smtClean="0">
                  <a:solidFill>
                    <a:schemeClr val="tx2">
                      <a:lumMod val="60000"/>
                      <a:lumOff val="40000"/>
                    </a:schemeClr>
                  </a:solidFill>
                </a:rPr>
                <a:t>３</a:t>
              </a:r>
              <a:r>
                <a:rPr lang="en-US" altLang="zh-TW" dirty="0" smtClean="0">
                  <a:solidFill>
                    <a:schemeClr val="tx2">
                      <a:lumMod val="60000"/>
                      <a:lumOff val="40000"/>
                    </a:schemeClr>
                  </a:solidFill>
                </a:rPr>
                <a:t>.</a:t>
              </a:r>
              <a:r>
                <a:rPr lang="zh-TW" altLang="en-US" dirty="0" smtClean="0">
                  <a:solidFill>
                    <a:schemeClr val="tx2">
                      <a:lumMod val="60000"/>
                      <a:lumOff val="40000"/>
                    </a:schemeClr>
                  </a:solidFill>
                </a:rPr>
                <a:t>設定連結成自訂圖</a:t>
              </a:r>
              <a:r>
                <a:rPr lang="zh-TW" altLang="zh-TW" dirty="0" smtClean="0">
                  <a:solidFill>
                    <a:schemeClr val="tx2">
                      <a:lumMod val="60000"/>
                      <a:lumOff val="40000"/>
                    </a:schemeClr>
                  </a:solidFill>
                </a:rPr>
                <a:t>卡</a:t>
              </a:r>
              <a:endParaRPr lang="zh-TW" altLang="en-US" dirty="0">
                <a:solidFill>
                  <a:schemeClr val="tx2">
                    <a:lumMod val="60000"/>
                    <a:lumOff val="40000"/>
                  </a:schemeClr>
                </a:solidFill>
              </a:endParaRPr>
            </a:p>
          </p:txBody>
        </p:sp>
        <p:sp>
          <p:nvSpPr>
            <p:cNvPr id="12" name="圓角矩形 11"/>
            <p:cNvSpPr/>
            <p:nvPr/>
          </p:nvSpPr>
          <p:spPr>
            <a:xfrm>
              <a:off x="1569524" y="4149080"/>
              <a:ext cx="1922356"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smtClean="0">
                  <a:solidFill>
                    <a:schemeClr val="tx2">
                      <a:lumMod val="60000"/>
                      <a:lumOff val="40000"/>
                    </a:schemeClr>
                  </a:solidFill>
                </a:rPr>
                <a:t>４</a:t>
              </a:r>
              <a:r>
                <a:rPr lang="en-US" altLang="zh-TW" dirty="0" smtClean="0">
                  <a:solidFill>
                    <a:schemeClr val="tx2">
                      <a:lumMod val="60000"/>
                      <a:lumOff val="40000"/>
                    </a:schemeClr>
                  </a:solidFill>
                </a:rPr>
                <a:t>.</a:t>
              </a:r>
              <a:r>
                <a:rPr lang="zh-TW" altLang="zh-TW" dirty="0" smtClean="0">
                  <a:solidFill>
                    <a:schemeClr val="tx2">
                      <a:lumMod val="60000"/>
                      <a:lumOff val="40000"/>
                    </a:schemeClr>
                  </a:solidFill>
                </a:rPr>
                <a:t>設定連</a:t>
              </a:r>
              <a:r>
                <a:rPr lang="zh-TW" altLang="en-US" dirty="0" smtClean="0">
                  <a:solidFill>
                    <a:schemeClr val="tx2">
                      <a:lumMod val="60000"/>
                      <a:lumOff val="40000"/>
                    </a:schemeClr>
                  </a:solidFill>
                </a:rPr>
                <a:t>結３Ｄ</a:t>
              </a:r>
              <a:r>
                <a:rPr lang="zh-TW" altLang="zh-TW" dirty="0" smtClean="0">
                  <a:solidFill>
                    <a:schemeClr val="tx2">
                      <a:lumMod val="60000"/>
                      <a:lumOff val="40000"/>
                    </a:schemeClr>
                  </a:solidFill>
                </a:rPr>
                <a:t>模</a:t>
              </a:r>
              <a:r>
                <a:rPr lang="zh-TW" altLang="en-US" dirty="0" smtClean="0">
                  <a:solidFill>
                    <a:schemeClr val="tx2">
                      <a:lumMod val="60000"/>
                      <a:lumOff val="40000"/>
                    </a:schemeClr>
                  </a:solidFill>
                </a:rPr>
                <a:t>組</a:t>
              </a:r>
              <a:endParaRPr lang="zh-TW" altLang="en-US" dirty="0">
                <a:solidFill>
                  <a:schemeClr val="tx2">
                    <a:lumMod val="60000"/>
                    <a:lumOff val="40000"/>
                  </a:schemeClr>
                </a:solidFill>
              </a:endParaRPr>
            </a:p>
          </p:txBody>
        </p:sp>
        <p:cxnSp>
          <p:nvCxnSpPr>
            <p:cNvPr id="13" name="直線單箭頭接點 12"/>
            <p:cNvCxnSpPr>
              <a:stCxn id="12" idx="3"/>
              <a:endCxn id="14" idx="1"/>
            </p:cNvCxnSpPr>
            <p:nvPr/>
          </p:nvCxnSpPr>
          <p:spPr>
            <a:xfrm>
              <a:off x="3491880" y="4581128"/>
              <a:ext cx="10299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圓角矩形 13"/>
            <p:cNvSpPr/>
            <p:nvPr/>
          </p:nvSpPr>
          <p:spPr>
            <a:xfrm>
              <a:off x="4521852" y="4149080"/>
              <a:ext cx="1922356"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smtClean="0">
                  <a:solidFill>
                    <a:schemeClr val="tx2">
                      <a:lumMod val="60000"/>
                      <a:lumOff val="40000"/>
                    </a:schemeClr>
                  </a:solidFill>
                </a:rPr>
                <a:t>５</a:t>
              </a:r>
              <a:r>
                <a:rPr lang="en-US" altLang="zh-TW" dirty="0" smtClean="0">
                  <a:solidFill>
                    <a:schemeClr val="tx2">
                      <a:lumMod val="60000"/>
                      <a:lumOff val="40000"/>
                    </a:schemeClr>
                  </a:solidFill>
                </a:rPr>
                <a:t>.</a:t>
              </a:r>
              <a:r>
                <a:rPr lang="zh-TW" altLang="zh-TW" dirty="0" smtClean="0">
                  <a:solidFill>
                    <a:schemeClr val="tx2">
                      <a:lumMod val="60000"/>
                      <a:lumOff val="40000"/>
                    </a:schemeClr>
                  </a:solidFill>
                </a:rPr>
                <a:t>將</a:t>
              </a:r>
              <a:r>
                <a:rPr lang="zh-TW" altLang="en-US" dirty="0" smtClean="0">
                  <a:solidFill>
                    <a:schemeClr val="tx2">
                      <a:lumMod val="60000"/>
                      <a:lumOff val="40000"/>
                    </a:schemeClr>
                  </a:solidFill>
                </a:rPr>
                <a:t>３Ｄ</a:t>
              </a:r>
              <a:r>
                <a:rPr lang="zh-TW" altLang="zh-TW" dirty="0" smtClean="0">
                  <a:solidFill>
                    <a:schemeClr val="tx2">
                      <a:lumMod val="60000"/>
                      <a:lumOff val="40000"/>
                    </a:schemeClr>
                  </a:solidFill>
                </a:rPr>
                <a:t>模</a:t>
              </a:r>
              <a:r>
                <a:rPr lang="zh-TW" altLang="en-US" dirty="0" smtClean="0">
                  <a:solidFill>
                    <a:schemeClr val="tx2">
                      <a:lumMod val="60000"/>
                      <a:lumOff val="40000"/>
                    </a:schemeClr>
                  </a:solidFill>
                </a:rPr>
                <a:t>組顯示於實境中</a:t>
              </a:r>
              <a:endParaRPr lang="zh-TW" altLang="en-US" dirty="0">
                <a:solidFill>
                  <a:schemeClr val="tx2">
                    <a:lumMod val="60000"/>
                    <a:lumOff val="40000"/>
                  </a:schemeClr>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a:t>
            </a:r>
            <a:r>
              <a:rPr lang="en-US" altLang="zh-TW" dirty="0" smtClean="0"/>
              <a:t>1</a:t>
            </a:r>
            <a:r>
              <a:rPr lang="zh-TW" altLang="en-US" dirty="0" smtClean="0"/>
              <a:t>）</a:t>
            </a:r>
            <a:endParaRPr lang="zh-TW" altLang="en-US" dirty="0"/>
          </a:p>
        </p:txBody>
      </p:sp>
      <p:sp>
        <p:nvSpPr>
          <p:cNvPr id="3" name="內容版面配置區 2"/>
          <p:cNvSpPr>
            <a:spLocks noGrp="1"/>
          </p:cNvSpPr>
          <p:nvPr>
            <p:ph sz="quarter" idx="1"/>
          </p:nvPr>
        </p:nvSpPr>
        <p:spPr>
          <a:xfrm>
            <a:off x="301752" y="1527048"/>
            <a:ext cx="8503920" cy="3270104"/>
          </a:xfrm>
        </p:spPr>
        <p:txBody>
          <a:bodyPr>
            <a:normAutofit/>
          </a:bodyPr>
          <a:lstStyle/>
          <a:p>
            <a:r>
              <a:rPr lang="zh-TW" altLang="zh-TW" dirty="0"/>
              <a:t>確認在系統下安裝好</a:t>
            </a:r>
            <a:r>
              <a:rPr lang="en-US" altLang="zh-TW" dirty="0"/>
              <a:t>Adobe Illustrator</a:t>
            </a:r>
            <a:r>
              <a:rPr lang="zh-TW" altLang="zh-TW" dirty="0"/>
              <a:t>後，即可開始製作屬於自己</a:t>
            </a:r>
            <a:r>
              <a:rPr lang="zh-TW" altLang="zh-TW" dirty="0" smtClean="0"/>
              <a:t>的</a:t>
            </a:r>
            <a:r>
              <a:rPr lang="zh-TW" altLang="en-US" dirty="0" smtClean="0"/>
              <a:t>圖卡。</a:t>
            </a:r>
            <a:endParaRPr lang="en-US" altLang="zh-TW" dirty="0" smtClean="0"/>
          </a:p>
          <a:p>
            <a:r>
              <a:rPr lang="en-US" altLang="zh-TW" dirty="0" smtClean="0"/>
              <a:t>Illustrator</a:t>
            </a:r>
            <a:r>
              <a:rPr lang="zh-TW" altLang="en-US" dirty="0" smtClean="0"/>
              <a:t>製作圖卡可分為</a:t>
            </a:r>
            <a:r>
              <a:rPr lang="en-US" altLang="zh-TW" dirty="0" smtClean="0"/>
              <a:t>4</a:t>
            </a:r>
            <a:r>
              <a:rPr lang="zh-TW" altLang="en-US" dirty="0" smtClean="0"/>
              <a:t>大部份。</a:t>
            </a:r>
            <a:endParaRPr lang="en-US" altLang="zh-TW" dirty="0" smtClean="0"/>
          </a:p>
          <a:p>
            <a:pPr lvl="1"/>
            <a:r>
              <a:rPr lang="zh-TW" altLang="en-US" dirty="0" smtClean="0">
                <a:solidFill>
                  <a:srgbClr val="646B86"/>
                </a:solidFill>
              </a:rPr>
              <a:t>１</a:t>
            </a:r>
            <a:r>
              <a:rPr lang="en-US" altLang="zh-TW" dirty="0" smtClean="0">
                <a:solidFill>
                  <a:srgbClr val="646B86"/>
                </a:solidFill>
              </a:rPr>
              <a:t>.</a:t>
            </a:r>
            <a:r>
              <a:rPr lang="zh-TW" altLang="en-US" dirty="0" smtClean="0">
                <a:solidFill>
                  <a:srgbClr val="646B86"/>
                </a:solidFill>
              </a:rPr>
              <a:t>新增檔案並設定文件屬性。</a:t>
            </a:r>
            <a:endParaRPr lang="en-US" altLang="zh-TW" dirty="0" smtClean="0">
              <a:solidFill>
                <a:srgbClr val="646B86"/>
              </a:solidFill>
            </a:endParaRPr>
          </a:p>
          <a:p>
            <a:pPr lvl="1"/>
            <a:r>
              <a:rPr lang="zh-TW" altLang="en-US" dirty="0" smtClean="0">
                <a:solidFill>
                  <a:srgbClr val="646B86"/>
                </a:solidFill>
              </a:rPr>
              <a:t>２</a:t>
            </a:r>
            <a:r>
              <a:rPr lang="en-US" altLang="zh-TW" dirty="0" smtClean="0">
                <a:solidFill>
                  <a:srgbClr val="646B86"/>
                </a:solidFill>
              </a:rPr>
              <a:t>.</a:t>
            </a:r>
            <a:r>
              <a:rPr lang="zh-TW" altLang="en-US" dirty="0" smtClean="0">
                <a:solidFill>
                  <a:srgbClr val="646B86"/>
                </a:solidFill>
              </a:rPr>
              <a:t>新增</a:t>
            </a:r>
            <a:r>
              <a:rPr lang="en-US" altLang="zh-TW" dirty="0" smtClean="0">
                <a:solidFill>
                  <a:srgbClr val="646B86"/>
                </a:solidFill>
              </a:rPr>
              <a:t> </a:t>
            </a:r>
            <a:r>
              <a:rPr lang="zh-TW" altLang="en-US" dirty="0" smtClean="0">
                <a:solidFill>
                  <a:srgbClr val="646B86"/>
                </a:solidFill>
              </a:rPr>
              <a:t>圖卡</a:t>
            </a:r>
            <a:r>
              <a:rPr lang="zh-TW" altLang="zh-TW" dirty="0" smtClean="0">
                <a:solidFill>
                  <a:srgbClr val="646B86"/>
                </a:solidFill>
              </a:rPr>
              <a:t>的外框架</a:t>
            </a:r>
            <a:r>
              <a:rPr lang="zh-TW" altLang="en-US" dirty="0" smtClean="0">
                <a:solidFill>
                  <a:srgbClr val="646B86"/>
                </a:solidFill>
              </a:rPr>
              <a:t>並設定屬性產生表格。</a:t>
            </a:r>
          </a:p>
          <a:p>
            <a:pPr lvl="1"/>
            <a:r>
              <a:rPr lang="zh-TW" altLang="en-US" dirty="0" smtClean="0">
                <a:solidFill>
                  <a:srgbClr val="646B86"/>
                </a:solidFill>
              </a:rPr>
              <a:t>３</a:t>
            </a:r>
            <a:r>
              <a:rPr lang="en-US" altLang="zh-TW" dirty="0" smtClean="0">
                <a:solidFill>
                  <a:srgbClr val="646B86"/>
                </a:solidFill>
              </a:rPr>
              <a:t>. </a:t>
            </a:r>
            <a:r>
              <a:rPr lang="zh-TW" altLang="en-US" dirty="0" smtClean="0">
                <a:solidFill>
                  <a:srgbClr val="646B86"/>
                </a:solidFill>
              </a:rPr>
              <a:t>圖卡</a:t>
            </a:r>
            <a:r>
              <a:rPr lang="zh-TW" altLang="zh-TW" dirty="0" smtClean="0">
                <a:solidFill>
                  <a:srgbClr val="646B86"/>
                </a:solidFill>
              </a:rPr>
              <a:t>的邊框製作</a:t>
            </a:r>
            <a:r>
              <a:rPr lang="zh-TW" altLang="en-US" dirty="0" smtClean="0">
                <a:solidFill>
                  <a:srgbClr val="646B86"/>
                </a:solidFill>
              </a:rPr>
              <a:t>。</a:t>
            </a:r>
            <a:endParaRPr lang="en-US" altLang="zh-TW" dirty="0" smtClean="0">
              <a:solidFill>
                <a:srgbClr val="646B86"/>
              </a:solidFill>
            </a:endParaRPr>
          </a:p>
          <a:p>
            <a:pPr lvl="1"/>
            <a:r>
              <a:rPr lang="zh-TW" altLang="en-US" dirty="0" smtClean="0">
                <a:solidFill>
                  <a:srgbClr val="646B86"/>
                </a:solidFill>
              </a:rPr>
              <a:t>４</a:t>
            </a:r>
            <a:r>
              <a:rPr lang="en-US" altLang="zh-TW" dirty="0" smtClean="0">
                <a:solidFill>
                  <a:srgbClr val="646B86"/>
                </a:solidFill>
              </a:rPr>
              <a:t>.</a:t>
            </a:r>
            <a:r>
              <a:rPr lang="zh-TW" altLang="zh-TW" dirty="0" smtClean="0">
                <a:solidFill>
                  <a:srgbClr val="646B86"/>
                </a:solidFill>
              </a:rPr>
              <a:t>設計</a:t>
            </a:r>
            <a:r>
              <a:rPr lang="zh-TW" altLang="en-US" dirty="0" smtClean="0">
                <a:solidFill>
                  <a:srgbClr val="646B86"/>
                </a:solidFill>
              </a:rPr>
              <a:t>圖卡</a:t>
            </a:r>
            <a:r>
              <a:rPr lang="zh-TW" altLang="zh-TW" dirty="0" smtClean="0">
                <a:solidFill>
                  <a:srgbClr val="646B86"/>
                </a:solidFill>
              </a:rPr>
              <a:t>的辨識圖形</a:t>
            </a:r>
            <a:r>
              <a:rPr lang="zh-TW" altLang="en-US" dirty="0" smtClean="0">
                <a:solidFill>
                  <a:srgbClr val="646B86"/>
                </a:solidFill>
              </a:rPr>
              <a:t>。</a:t>
            </a:r>
            <a:endParaRPr lang="en-US" altLang="zh-TW" dirty="0" smtClean="0">
              <a:solidFill>
                <a:srgbClr val="646B86"/>
              </a:solidFill>
            </a:endParaRPr>
          </a:p>
          <a:p>
            <a:pPr lvl="1"/>
            <a:endParaRPr lang="zh-TW" altLang="en-US" dirty="0" smtClean="0">
              <a:solidFill>
                <a:schemeClr val="tx1"/>
              </a:solidFill>
            </a:endParaRPr>
          </a:p>
          <a:p>
            <a:pPr lvl="1"/>
            <a:endParaRPr lang="zh-TW" altLang="en-US" dirty="0" smtClean="0">
              <a:solidFill>
                <a:schemeClr val="tx1"/>
              </a:solidFill>
            </a:endParaRPr>
          </a:p>
          <a:p>
            <a:pPr lvl="1"/>
            <a:endParaRPr lang="zh-TW" altLang="en-US" dirty="0" smtClean="0">
              <a:solidFill>
                <a:schemeClr val="tx1"/>
              </a:solidFill>
            </a:endParaRPr>
          </a:p>
          <a:p>
            <a:pPr lvl="1"/>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9</a:t>
            </a:fld>
            <a:endParaRPr lang="zh-TW" altLang="en-US"/>
          </a:p>
        </p:txBody>
      </p:sp>
      <p:grpSp>
        <p:nvGrpSpPr>
          <p:cNvPr id="6" name="群組 5"/>
          <p:cNvGrpSpPr/>
          <p:nvPr/>
        </p:nvGrpSpPr>
        <p:grpSpPr>
          <a:xfrm>
            <a:off x="611560" y="4797152"/>
            <a:ext cx="7704856" cy="1937797"/>
            <a:chOff x="251520" y="3961039"/>
            <a:chExt cx="6192688" cy="2437473"/>
          </a:xfrm>
        </p:grpSpPr>
        <p:sp>
          <p:nvSpPr>
            <p:cNvPr id="7" name="矩形 6"/>
            <p:cNvSpPr/>
            <p:nvPr/>
          </p:nvSpPr>
          <p:spPr>
            <a:xfrm>
              <a:off x="251520" y="3961039"/>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新增檔案並設定文件屬性。</a:t>
              </a:r>
              <a:endParaRPr lang="zh-TW" altLang="en-US" dirty="0">
                <a:solidFill>
                  <a:schemeClr val="tx1"/>
                </a:solidFill>
              </a:endParaRPr>
            </a:p>
          </p:txBody>
        </p:sp>
        <p:sp>
          <p:nvSpPr>
            <p:cNvPr id="8" name="矩形 7"/>
            <p:cNvSpPr/>
            <p:nvPr/>
          </p:nvSpPr>
          <p:spPr>
            <a:xfrm>
              <a:off x="2482113" y="3961039"/>
              <a:ext cx="1729847"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新增</a:t>
              </a:r>
              <a:r>
                <a:rPr lang="en-US" altLang="zh-TW" dirty="0" smtClean="0"/>
                <a:t> </a:t>
              </a:r>
              <a:r>
                <a:rPr lang="zh-TW" altLang="en-US" dirty="0" smtClean="0"/>
                <a:t>圖卡</a:t>
              </a:r>
              <a:r>
                <a:rPr lang="zh-TW" altLang="zh-TW" dirty="0" smtClean="0"/>
                <a:t>的外框架</a:t>
              </a:r>
              <a:r>
                <a:rPr lang="zh-TW" altLang="en-US" dirty="0" smtClean="0"/>
                <a:t>並設定屬性產生表格。</a:t>
              </a:r>
              <a:endParaRPr lang="zh-TW" altLang="en-US" dirty="0">
                <a:solidFill>
                  <a:schemeClr val="tx1"/>
                </a:solidFill>
              </a:endParaRPr>
            </a:p>
          </p:txBody>
        </p:sp>
        <p:sp>
          <p:nvSpPr>
            <p:cNvPr id="9" name="矩形 8"/>
            <p:cNvSpPr/>
            <p:nvPr/>
          </p:nvSpPr>
          <p:spPr>
            <a:xfrm>
              <a:off x="4788024" y="3961039"/>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en-US" altLang="zh-TW" dirty="0" smtClean="0"/>
                <a:t> </a:t>
              </a:r>
              <a:r>
                <a:rPr lang="zh-TW" altLang="en-US" dirty="0" smtClean="0"/>
                <a:t>圖卡</a:t>
              </a:r>
              <a:r>
                <a:rPr lang="zh-TW" altLang="zh-TW" dirty="0" smtClean="0"/>
                <a:t>的邊框製作</a:t>
              </a:r>
              <a:endParaRPr lang="zh-TW" altLang="en-US" dirty="0">
                <a:solidFill>
                  <a:schemeClr val="tx1"/>
                </a:solidFill>
              </a:endParaRPr>
            </a:p>
          </p:txBody>
        </p:sp>
        <p:sp>
          <p:nvSpPr>
            <p:cNvPr id="11" name="矩形 10"/>
            <p:cNvSpPr/>
            <p:nvPr/>
          </p:nvSpPr>
          <p:spPr>
            <a:xfrm>
              <a:off x="971600" y="5390400"/>
              <a:ext cx="1800200" cy="100811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zh-TW" dirty="0" smtClean="0"/>
                <a:t>設計</a:t>
              </a:r>
              <a:r>
                <a:rPr lang="zh-TW" altLang="en-US" dirty="0" smtClean="0"/>
                <a:t>圖卡</a:t>
              </a:r>
              <a:r>
                <a:rPr lang="zh-TW" altLang="zh-TW" dirty="0" smtClean="0"/>
                <a:t>的辨識圖形</a:t>
              </a:r>
              <a:endParaRPr lang="zh-TW" altLang="en-US" dirty="0">
                <a:solidFill>
                  <a:schemeClr val="tx1"/>
                </a:solidFill>
              </a:endParaRPr>
            </a:p>
          </p:txBody>
        </p:sp>
        <p:cxnSp>
          <p:nvCxnSpPr>
            <p:cNvPr id="12" name="直線單箭頭接點 11"/>
            <p:cNvCxnSpPr>
              <a:stCxn id="7" idx="3"/>
              <a:endCxn id="8" idx="1"/>
            </p:cNvCxnSpPr>
            <p:nvPr/>
          </p:nvCxnSpPr>
          <p:spPr>
            <a:xfrm>
              <a:off x="1907704" y="4495700"/>
              <a:ext cx="574409"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3" name="直線單箭頭接點 12"/>
            <p:cNvCxnSpPr>
              <a:stCxn id="8" idx="3"/>
              <a:endCxn id="9" idx="1"/>
            </p:cNvCxnSpPr>
            <p:nvPr/>
          </p:nvCxnSpPr>
          <p:spPr>
            <a:xfrm>
              <a:off x="4211961" y="4495700"/>
              <a:ext cx="576063"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4" name="圖案 13"/>
            <p:cNvCxnSpPr>
              <a:stCxn id="9" idx="3"/>
              <a:endCxn id="11" idx="1"/>
            </p:cNvCxnSpPr>
            <p:nvPr/>
          </p:nvCxnSpPr>
          <p:spPr>
            <a:xfrm flipH="1">
              <a:off x="971600" y="4495700"/>
              <a:ext cx="5472608" cy="1398756"/>
            </a:xfrm>
            <a:prstGeom prst="bentConnector5">
              <a:avLst>
                <a:gd name="adj1" fmla="val -3124"/>
                <a:gd name="adj2" fmla="val 51094"/>
                <a:gd name="adj3" fmla="val 103124"/>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1696536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1045</TotalTime>
  <Words>3806</Words>
  <Application>Microsoft Office PowerPoint</Application>
  <PresentationFormat>如螢幕大小 (4:3)</PresentationFormat>
  <Paragraphs>335</Paragraphs>
  <Slides>58</Slides>
  <Notes>0</Notes>
  <HiddenSlides>0</HiddenSlides>
  <MMClips>0</MMClips>
  <ScaleCrop>false</ScaleCrop>
  <HeadingPairs>
    <vt:vector size="4" baseType="variant">
      <vt:variant>
        <vt:lpstr>佈景主題</vt:lpstr>
      </vt:variant>
      <vt:variant>
        <vt:i4>1</vt:i4>
      </vt:variant>
      <vt:variant>
        <vt:lpstr>投影片標題</vt:lpstr>
      </vt:variant>
      <vt:variant>
        <vt:i4>58</vt:i4>
      </vt:variant>
    </vt:vector>
  </HeadingPairs>
  <TitlesOfParts>
    <vt:vector size="59" baseType="lpstr">
      <vt:lpstr>市鎮</vt:lpstr>
      <vt:lpstr>第四章：實習操作</vt:lpstr>
      <vt:lpstr>４-１擴增實境之操作及應用Outline</vt:lpstr>
      <vt:lpstr>目的</vt:lpstr>
      <vt:lpstr>原理</vt:lpstr>
      <vt:lpstr>軟硬體設備</vt:lpstr>
      <vt:lpstr>實驗步驟（1）</vt:lpstr>
      <vt:lpstr>實驗步驟（2）</vt:lpstr>
      <vt:lpstr>步驟１：圖卡製作</vt:lpstr>
      <vt:lpstr>利用Illustrator繪製自己的圖卡（1）</vt:lpstr>
      <vt:lpstr>利用Illustrator繪製自己的圖卡（2）</vt:lpstr>
      <vt:lpstr>利用Illustrator繪製自己的圖卡（3）</vt:lpstr>
      <vt:lpstr>利用Illustrator繪製自己的圖卡（4）</vt:lpstr>
      <vt:lpstr>利用Illustrator繪製自己的圖卡（5）</vt:lpstr>
      <vt:lpstr>利用Illustrator繪製自己的圖卡（6）</vt:lpstr>
      <vt:lpstr>利用Illustrator繪製自己的圖卡（7）</vt:lpstr>
      <vt:lpstr>利用Illustrator繪製自己的圖卡（8）</vt:lpstr>
      <vt:lpstr>利用Illustrator繪製自己的圖卡（9）</vt:lpstr>
      <vt:lpstr>利用Illustrator繪製自己的圖卡（１０）</vt:lpstr>
      <vt:lpstr>利用Illustrator繪製自己的圖卡（１１）</vt:lpstr>
      <vt:lpstr>利用Illustrator繪製自己的圖卡（１２）</vt:lpstr>
      <vt:lpstr>利用Illustrator繪製自己的圖卡（１３）</vt:lpstr>
      <vt:lpstr>利用Illustrator繪製自己的圖卡（１４）</vt:lpstr>
      <vt:lpstr>利用Illustrator繪製自己的圖卡（１５）</vt:lpstr>
      <vt:lpstr>利用Illustrator繪製自己的圖卡（１６）</vt:lpstr>
      <vt:lpstr>利用Illustrator繪製自己的圖卡（１７）</vt:lpstr>
      <vt:lpstr>利用Illustrator繪製自己的圖卡（１８）</vt:lpstr>
      <vt:lpstr>利用Illustrator繪製自己的圖卡（１９）</vt:lpstr>
      <vt:lpstr>利用Illustrator繪製自己的圖卡（２０）</vt:lpstr>
      <vt:lpstr>利用Illustrator繪製自己的圖卡（２１）</vt:lpstr>
      <vt:lpstr>利用小畫家繪製自己的圖卡（1）</vt:lpstr>
      <vt:lpstr>利用小畫家繪製自己的圖卡（2）</vt:lpstr>
      <vt:lpstr>利用小畫家繪製自己的圖卡（3）</vt:lpstr>
      <vt:lpstr>利用小畫家繪製自己的圖卡（4）</vt:lpstr>
      <vt:lpstr>利用小畫家繪製自己的圖卡（5）</vt:lpstr>
      <vt:lpstr>利用小畫家繪製自己的圖卡（6）</vt:lpstr>
      <vt:lpstr>利用小畫家繪製自己的圖卡（7）</vt:lpstr>
      <vt:lpstr>利用小畫家繪製自己的圖卡（8）</vt:lpstr>
      <vt:lpstr>利用小畫家繪製自己的圖卡（9）</vt:lpstr>
      <vt:lpstr>利用小畫家繪製自己的圖卡（10）</vt:lpstr>
      <vt:lpstr>利用小畫家繪製自己的圖卡（11）</vt:lpstr>
      <vt:lpstr>利用Microsoft Visio繪製圖卡（1）</vt:lpstr>
      <vt:lpstr>利用Microsoft Visio繪製圖卡（2）</vt:lpstr>
      <vt:lpstr>利用Microsoft Visio繪製圖卡（3）</vt:lpstr>
      <vt:lpstr>利用Microsoft Visio繪製圖卡（4）</vt:lpstr>
      <vt:lpstr>利用Microsoft Visio繪製圖卡（5）</vt:lpstr>
      <vt:lpstr>利用Microsoft Visio繪製圖卡（5）</vt:lpstr>
      <vt:lpstr>利用Microsoft Visio繪製圖卡（6）</vt:lpstr>
      <vt:lpstr>利用Microsoft Visio繪製圖卡（7）</vt:lpstr>
      <vt:lpstr>利用Microsoft Visio繪製圖卡（8）</vt:lpstr>
      <vt:lpstr>利用Microsoft Visio繪製圖卡（9）</vt:lpstr>
      <vt:lpstr>利用Microsoft Visio繪製圖卡（10）</vt:lpstr>
      <vt:lpstr>利用Microsoft Visio繪製圖卡（11）</vt:lpstr>
      <vt:lpstr>利用Microsoft Visio繪製圖卡（12）</vt:lpstr>
      <vt:lpstr>利用Microsoft Visio繪製圖卡（13）</vt:lpstr>
      <vt:lpstr>利用Microsoft Visio繪製圖卡（14）</vt:lpstr>
      <vt:lpstr>利用Microsoft Visio繪製圖卡（15）</vt:lpstr>
      <vt:lpstr>利用Microsoft Visio繪製圖卡（16）</vt:lpstr>
      <vt:lpstr>利用Microsoft Visio繪製圖卡（17）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lyc002</dc:creator>
  <cp:lastModifiedBy>lyc002</cp:lastModifiedBy>
  <cp:revision>163</cp:revision>
  <dcterms:modified xsi:type="dcterms:W3CDTF">2011-11-13T23:24:58Z</dcterms:modified>
</cp:coreProperties>
</file>