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28"/>
  </p:notesMasterIdLst>
  <p:sldIdLst>
    <p:sldId id="273" r:id="rId2"/>
    <p:sldId id="288" r:id="rId3"/>
    <p:sldId id="280" r:id="rId4"/>
    <p:sldId id="290" r:id="rId5"/>
    <p:sldId id="289" r:id="rId6"/>
    <p:sldId id="292" r:id="rId7"/>
    <p:sldId id="301" r:id="rId8"/>
    <p:sldId id="293" r:id="rId9"/>
    <p:sldId id="283" r:id="rId10"/>
    <p:sldId id="302" r:id="rId11"/>
    <p:sldId id="291" r:id="rId12"/>
    <p:sldId id="294" r:id="rId13"/>
    <p:sldId id="296" r:id="rId14"/>
    <p:sldId id="299" r:id="rId15"/>
    <p:sldId id="298" r:id="rId16"/>
    <p:sldId id="300" r:id="rId17"/>
    <p:sldId id="297" r:id="rId18"/>
    <p:sldId id="295" r:id="rId19"/>
    <p:sldId id="303" r:id="rId20"/>
    <p:sldId id="304" r:id="rId21"/>
    <p:sldId id="305" r:id="rId22"/>
    <p:sldId id="306" r:id="rId23"/>
    <p:sldId id="307" r:id="rId24"/>
    <p:sldId id="308" r:id="rId25"/>
    <p:sldId id="284" r:id="rId26"/>
    <p:sldId id="287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A2A"/>
    <a:srgbClr val="B21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AF490-0A88-4FE9-B7DF-56836F466A6D}" type="datetimeFigureOut">
              <a:rPr lang="zh-TW" altLang="en-US" smtClean="0"/>
              <a:t>2016/12/9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7F3D1-2F79-4D7D-AA49-47C8B3B5E8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147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2016/12/9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964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2016/12/9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85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2016/12/9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94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2016/12/9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10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2016/12/9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447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2016/12/9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505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2016/12/9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70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2016/12/9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97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2016/12/9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54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2016/12/9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98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2016/12/9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76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5FB1C-817E-4616-A531-2CC42A7A3109}" type="datetimeFigureOut">
              <a:rPr lang="zh-TW" altLang="en-US" smtClean="0"/>
              <a:t>2016/12/9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242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99" y="0"/>
            <a:ext cx="9144000" cy="690968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0751" y="450037"/>
            <a:ext cx="7886700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3200" b="1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教育部</a:t>
            </a:r>
            <a:br>
              <a:rPr lang="en-US" altLang="zh-TW" sz="3200" b="1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</a:br>
            <a:r>
              <a:rPr lang="zh-TW" altLang="en-US" sz="3200" b="1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全校型中文閱讀書寫課程革新推動計畫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863154" y="4197350"/>
            <a:ext cx="5671542" cy="850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2800" b="1" spc="300" dirty="0">
                <a:solidFill>
                  <a:schemeClr val="accent2">
                    <a:lumMod val="50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「中文閱讀與表達」授課教師</a:t>
            </a:r>
            <a:endParaRPr lang="en-US" altLang="zh-TW" sz="2800" b="1" spc="300" dirty="0">
              <a:solidFill>
                <a:schemeClr val="accent2">
                  <a:lumMod val="50000"/>
                </a:scheme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zh-TW" altLang="en-US" sz="5400" spc="300" dirty="0"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777280" y="4799332"/>
            <a:ext cx="7886700" cy="850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2400" b="1" spc="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陳憶蘇、熊仙如、林麗美</a:t>
            </a:r>
            <a:endParaRPr lang="en-US" altLang="zh-TW" sz="2400" b="1" spc="300" dirty="0"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2400" b="1" spc="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陳金英、施寬文、楊雅琪</a:t>
            </a:r>
          </a:p>
        </p:txBody>
      </p:sp>
      <p:sp>
        <p:nvSpPr>
          <p:cNvPr id="7" name="矩形 6"/>
          <p:cNvSpPr/>
          <p:nvPr/>
        </p:nvSpPr>
        <p:spPr>
          <a:xfrm>
            <a:off x="-7898" y="2348732"/>
            <a:ext cx="9151898" cy="1008260"/>
          </a:xfrm>
          <a:prstGeom prst="rect">
            <a:avLst/>
          </a:prstGeom>
          <a:solidFill>
            <a:schemeClr val="accent2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506662"/>
            <a:ext cx="7886700" cy="850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b="1" spc="300" dirty="0">
                <a:solidFill>
                  <a:schemeClr val="bg1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全人觀點</a:t>
            </a:r>
            <a:r>
              <a:rPr lang="en-US" altLang="zh-TW" sz="5400" b="1" spc="300" dirty="0">
                <a:solidFill>
                  <a:schemeClr val="bg1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‧</a:t>
            </a:r>
            <a:r>
              <a:rPr lang="zh-TW" altLang="en-US" sz="5400" b="1" spc="300" dirty="0">
                <a:solidFill>
                  <a:schemeClr val="bg1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從心讀寫</a:t>
            </a:r>
          </a:p>
        </p:txBody>
      </p:sp>
      <p:sp>
        <p:nvSpPr>
          <p:cNvPr id="12" name="矩形 11"/>
          <p:cNvSpPr/>
          <p:nvPr/>
        </p:nvSpPr>
        <p:spPr>
          <a:xfrm>
            <a:off x="620751" y="4124332"/>
            <a:ext cx="8021525" cy="1581391"/>
          </a:xfrm>
          <a:prstGeom prst="rect">
            <a:avLst/>
          </a:prstGeom>
          <a:noFill/>
          <a:ln w="28575">
            <a:solidFill>
              <a:schemeClr val="accent2">
                <a:lumMod val="75000"/>
                <a:alpha val="40000"/>
              </a:schemeClr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4337288" y="359250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  <a:t>105-1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1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/>
              <a:t>管仲與鮑叔</a:t>
            </a:r>
          </a:p>
        </p:txBody>
      </p:sp>
      <p:pic>
        <p:nvPicPr>
          <p:cNvPr id="4" name="內容版面配置區 3" descr="管仲與鮑叔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95" r="-1849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324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/>
              <a:t>友諒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管仲貧困，常欺鮑叔，鮑叔終善遇之，不以為言。</a:t>
            </a:r>
            <a:endParaRPr lang="en-US" altLang="zh-TW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「鮑叔不以我為貪」、「鮑叔不以我為愚」、「鮑叔不以我為不肖」、「鮑叔不以我為怯」、「鮑叔不以我為無恥」</a:t>
            </a:r>
          </a:p>
        </p:txBody>
      </p:sp>
    </p:spTree>
    <p:extLst>
      <p:ext uri="{BB962C8B-B14F-4D97-AF65-F5344CB8AC3E}">
        <p14:creationId xmlns:p14="http://schemas.microsoft.com/office/powerpoint/2010/main" val="44104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/>
              <a:t>「知己」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「知我貧也」、「知時有利不利也」、「知我不遭時也」、「知我有老母也」、「知我不羞小節，而恥功名不顯於天下也」</a:t>
            </a:r>
            <a:endParaRPr lang="en-US" altLang="zh-TW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「生我者父母，知我者鮑子也！」</a:t>
            </a:r>
          </a:p>
        </p:txBody>
      </p:sp>
    </p:spTree>
    <p:extLst>
      <p:ext uri="{BB962C8B-B14F-4D97-AF65-F5344CB8AC3E}">
        <p14:creationId xmlns:p14="http://schemas.microsoft.com/office/powerpoint/2010/main" val="1967387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/>
              <a:t>不嫉妒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40000"/>
              </a:lnSpc>
            </a:pPr>
            <a:r>
              <a:rPr lang="zh-TW" altLang="zh-TW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鮑叔既進管仲，以身下之。</a:t>
            </a:r>
            <a:endParaRPr lang="en-US" altLang="zh-TW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140000"/>
              </a:lnSpc>
            </a:pP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龐涓與孫臏的故事</a:t>
            </a:r>
            <a:endParaRPr kumimoji="1"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40000"/>
              </a:lnSpc>
            </a:pP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李斯與韓非的故事</a:t>
            </a:r>
          </a:p>
        </p:txBody>
      </p:sp>
    </p:spTree>
    <p:extLst>
      <p:ext uri="{BB962C8B-B14F-4D97-AF65-F5344CB8AC3E}">
        <p14:creationId xmlns:p14="http://schemas.microsoft.com/office/powerpoint/2010/main" val="136081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/>
              <a:t>張耳與陳餘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340768"/>
            <a:ext cx="4932040" cy="5328592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kumimoji="1"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曾經相知相惜，且共經患難的兩人，卻在時來運轉之後，再遭危厄時，因為不能體諒對方的難處，在他人的挑唆撥弄之下，反目成仇，彼此攻殺，成為悲劇，且淪為後世之笑談。</a:t>
            </a:r>
            <a:endParaRPr kumimoji="1"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blo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635896" cy="347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81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/>
              <a:t>患難時的親密情誼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825624"/>
            <a:ext cx="8280920" cy="469971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餘年少，父事張耳，兩人相與為刎頸交</a:t>
            </a:r>
            <a:r>
              <a:rPr kumimoji="1" lang="zh-TW" altLang="en-US" sz="3200" dirty="0"/>
              <a:t>。</a:t>
            </a:r>
            <a:endParaRPr kumimoji="1" lang="en-US" altLang="zh-TW" sz="3200" dirty="0"/>
          </a:p>
          <a:p>
            <a:pPr algn="just">
              <a:lnSpc>
                <a:spcPct val="120000"/>
              </a:lnSpc>
            </a:pP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秦滅魏數歲，已聞此兩人魏之名士也，購求有得張耳千金、陳餘五百金。張耳、陳餘乃變名姓俱之陳，為里監門以自食。兩人相對。里吏嘗有過笞陳餘，陳餘欲起，張耳躡之，使受笞。吏去，張耳乃引陳餘之桑下而數之曰：「始吾與公言何如？今見小辱而欲死一吏乎？」陳餘然之。</a:t>
            </a:r>
          </a:p>
          <a:p>
            <a:pPr algn="just">
              <a:lnSpc>
                <a:spcPct val="120000"/>
              </a:lnSpc>
            </a:pPr>
            <a:endParaRPr lang="en-US" altLang="zh-TW" sz="3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6081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/>
              <a:t>時來運轉，共登榮貴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陳涉起蘄，至入陳，兵數萬。張耳、陳餘上謁陳涉。</a:t>
            </a:r>
            <a:endParaRPr lang="en-US" altLang="zh-TW" sz="3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張耳、陳餘聞周章軍入關，至戲卻，又聞諸將為陳王徇地，多以讒毀得罪誅，怨陳王不用其筴不以為將而以為校尉，乃說武臣，</a:t>
            </a:r>
            <a:r>
              <a:rPr lang="en-US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‥‥‥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武臣乃聽之，遂立為趙王。以陳餘為大將軍，張耳為右丞相。</a:t>
            </a:r>
          </a:p>
        </p:txBody>
      </p:sp>
    </p:spTree>
    <p:extLst>
      <p:ext uri="{BB962C8B-B14F-4D97-AF65-F5344CB8AC3E}">
        <p14:creationId xmlns:p14="http://schemas.microsoft.com/office/powerpoint/2010/main" val="136081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/>
              <a:t>李良叛變，再經患難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8047806" cy="455570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李良已得秦書，固欲反趙，</a:t>
            </a:r>
            <a:r>
              <a:rPr lang="en-US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‥‥‥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乃遂將其兵襲邯鄲。邯鄲不知，竟殺武臣、邵騷。趙人多為張耳、陳餘耳目者，以故得脫出。收其兵，得數萬人。客有說張耳曰：「兩君羈旅，而欲附趙</a:t>
            </a:r>
            <a:r>
              <a:rPr lang="en-US" altLang="zh-TW" sz="3200" dirty="0">
                <a:solidFill>
                  <a:srgbClr val="002060"/>
                </a:solidFill>
                <a:latin typeface="+mn-ea"/>
              </a:rPr>
              <a:t>〔</a:t>
            </a:r>
            <a:r>
              <a:rPr lang="zh-TW" altLang="en-US" sz="3200" dirty="0">
                <a:solidFill>
                  <a:srgbClr val="002060"/>
                </a:solidFill>
                <a:latin typeface="+mn-ea"/>
              </a:rPr>
              <a:t>使趙國人歸附</a:t>
            </a:r>
            <a:r>
              <a:rPr lang="en-US" altLang="zh-TW" sz="3200" dirty="0">
                <a:solidFill>
                  <a:srgbClr val="002060"/>
                </a:solidFill>
                <a:latin typeface="+mn-ea"/>
              </a:rPr>
              <a:t>〕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，難；獨立趙後，扶以義，可就功。」乃求得趙歇，立為趙王，居信都。李良進兵擊陳餘，陳餘敗李良。</a:t>
            </a:r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6081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/>
              <a:t>嫌隙之生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張耳與趙王歇走入鉅鹿城，王離圍之。陳餘北收常山兵得數萬人，軍鉅鹿北。</a:t>
            </a:r>
            <a:r>
              <a:rPr lang="en-US" altLang="zh-TW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‥‥‥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鉅鹿城中食盡兵少，張耳數使人召前陳餘，陳餘自度兵少不敵秦，不敢前。數月，張耳大怒，怨陳餘，使張黶、陳澤往讓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責備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陳餘。</a:t>
            </a:r>
            <a:endParaRPr kumimoji="1"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7387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/>
              <a:t>張耳的責難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始吾與公為刎頸交，今王與耳旦暮且死，而公擁兵數萬，不肯相救，安在其相為死！苟必信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苟必信：如果真的守信用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，胡不赴秦軍俱死？且有十一二相全。</a:t>
            </a:r>
          </a:p>
        </p:txBody>
      </p:sp>
    </p:spTree>
    <p:extLst>
      <p:ext uri="{BB962C8B-B14F-4D97-AF65-F5344CB8AC3E}">
        <p14:creationId xmlns:p14="http://schemas.microsoft.com/office/powerpoint/2010/main" val="264215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1124743"/>
            <a:ext cx="8280920" cy="2165757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sz="148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史記二篇</a:t>
            </a:r>
            <a:r>
              <a:rPr lang="en-US" altLang="zh-TW" sz="148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sz="148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節選</a:t>
            </a:r>
            <a:r>
              <a:rPr lang="en-US" altLang="zh-TW" sz="148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br>
              <a:rPr lang="en-US" altLang="zh-TW" sz="148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sz="14800" b="1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司馬遷</a:t>
            </a:r>
            <a:endParaRPr lang="en-US" altLang="zh-TW" sz="14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endParaRPr lang="zh-TW" altLang="en-US" sz="6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467544" y="2996952"/>
            <a:ext cx="8208912" cy="17146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en-US" altLang="zh-TW" b="1" dirty="0">
              <a:solidFill>
                <a:schemeClr val="bg1">
                  <a:lumMod val="50000"/>
                </a:schemeClr>
              </a:solidFill>
              <a:latin typeface="Adobe 明體 Std L" panose="02020300000000000000" pitchFamily="18" charset="-120"/>
              <a:ea typeface="Adobe 明體 Std L" panose="02020300000000000000" pitchFamily="18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Adobe 明體 Std L" panose="02020300000000000000" pitchFamily="18" charset="-120"/>
                <a:ea typeface="Adobe 明體 Std L" panose="02020300000000000000" pitchFamily="18" charset="-120"/>
              </a:rPr>
              <a:t>簡報製作：施寬文、鄭姿函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Adobe 明體 Std L" panose="02020300000000000000" pitchFamily="18" charset="-120"/>
              <a:ea typeface="Adobe 明體 Std L" panose="02020300000000000000" pitchFamily="18" charset="-120"/>
            </a:endParaRPr>
          </a:p>
          <a:p>
            <a:pPr algn="l">
              <a:lnSpc>
                <a:spcPct val="150000"/>
              </a:lnSpc>
            </a:pP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Adobe 明體 Std L" panose="02020300000000000000" pitchFamily="18" charset="-120"/>
                <a:ea typeface="Adobe 明體 Std L" panose="02020300000000000000" pitchFamily="18" charset="-120"/>
              </a:rPr>
              <a:t>2016.11.16</a:t>
            </a:r>
            <a:endParaRPr lang="zh-TW" altLang="en-US" sz="2800" dirty="0">
              <a:solidFill>
                <a:schemeClr val="bg1">
                  <a:lumMod val="50000"/>
                </a:schemeClr>
              </a:solidFill>
              <a:latin typeface="Adobe 明體 Std L" panose="02020300000000000000" pitchFamily="18" charset="-120"/>
              <a:ea typeface="Adobe 明體 Std L" panose="02020300000000000000" pitchFamily="18" charset="-120"/>
            </a:endParaRPr>
          </a:p>
          <a:p>
            <a:pPr algn="l">
              <a:lnSpc>
                <a:spcPct val="150000"/>
              </a:lnSpc>
            </a:pPr>
            <a:endParaRPr lang="en-US" altLang="zh-TW" sz="1400" b="1" dirty="0">
              <a:solidFill>
                <a:schemeClr val="bg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l">
              <a:lnSpc>
                <a:spcPct val="150000"/>
              </a:lnSpc>
            </a:pPr>
            <a:endParaRPr lang="zh-TW" altLang="en-US" sz="1400" b="1" dirty="0">
              <a:solidFill>
                <a:schemeClr val="bg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83568" y="55892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62034" y="3290501"/>
            <a:ext cx="2199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1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zh-TW" altLang="zh-TW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11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/>
              <a:t>陳餘的辯解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吾度前終不能救趙，徒盡亡軍。且餘所以不俱死，欲為趙王、張君報秦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報秦：向秦軍報仇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。今必俱死，如以肉委餓虎，何益？</a:t>
            </a:r>
            <a:endParaRPr kumimoji="1"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7711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1119658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4000" dirty="0"/>
              <a:t>猜疑．挑唆．裂痕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6438" y="1124744"/>
            <a:ext cx="8496944" cy="511256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張耳與陳餘相見，責讓陳餘以不肯救趙，及問張黶、陳澤所在。陳餘怒曰：「張黶、陳澤以必死責臣，臣使將五千人先嘗秦軍，皆沒不出。」張耳不信，以為殺之，數問陳餘。陳餘怒曰：「不意君之望臣深也！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望：怨恨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豈以臣為重去將哉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重去將：把離開將軍之位看得很重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？」乃脫解印綬，推予張耳。張耳亦愕不受。陳餘起如廁。客有說張耳曰：「臣聞</a:t>
            </a:r>
            <a:r>
              <a:rPr lang="en-US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天與不取，反受其咎</a:t>
            </a:r>
            <a:r>
              <a:rPr lang="en-US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。今陳將軍與君印，君不受，反天不祥。急取之！」張耳乃佩其印，收其麾下。而陳餘還，亦望張耳不讓。</a:t>
            </a:r>
          </a:p>
        </p:txBody>
      </p:sp>
    </p:spTree>
    <p:extLst>
      <p:ext uri="{BB962C8B-B14F-4D97-AF65-F5344CB8AC3E}">
        <p14:creationId xmlns:p14="http://schemas.microsoft.com/office/powerpoint/2010/main" val="1765588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/>
              <a:t>反目成仇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825625"/>
            <a:ext cx="8047806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張耳之國，陳餘愈益怒，曰：「張耳與餘功等也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等：相同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，今張耳王，餘獨侯，此項羽不平。」及齊王田榮叛楚，陳餘乃使夏說說田榮。</a:t>
            </a:r>
            <a:r>
              <a:rPr lang="en-US" altLang="zh-TW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‥‥‥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田榮欲樹黨於趙以反楚，乃遣兵從陳餘。陳餘因悉三縣兵襲常山王張耳。張耳敗走。</a:t>
            </a:r>
          </a:p>
        </p:txBody>
      </p:sp>
    </p:spTree>
    <p:extLst>
      <p:ext uri="{BB962C8B-B14F-4D97-AF65-F5344CB8AC3E}">
        <p14:creationId xmlns:p14="http://schemas.microsoft.com/office/powerpoint/2010/main" val="34846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/>
              <a:t>互相攻殺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5059" y="1484784"/>
            <a:ext cx="78867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漢二年，東擊楚，使使告趙，欲與俱。陳餘曰：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「漢殺張耳乃從。」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於是漢王求人類張耳者斬之，持其頭遺陳餘。陳餘乃遣兵助漢。漢之敗於彭城西，陳餘亦復覺張耳不死，即</a:t>
            </a:r>
            <a:endParaRPr lang="en-US" altLang="zh-TW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背漢。漢三年，韓信已定魏地，遣張耳與韓信擊破趙井陘，</a:t>
            </a:r>
            <a:r>
              <a:rPr lang="zh-TW" altLang="en-US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斬陳餘泜水上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44282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/>
              <a:t>太史公的看法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張耳、陳餘始居約時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居約：處境艱難困窮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，相然信以死，豈顧問哉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顧問：猶豫不決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？及據國爭權，卒相滅亡，何鄉者相慕用之誠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〔</a:t>
            </a:r>
            <a:r>
              <a:rPr lang="zh-TW" altLang="en-US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鄉者：從前。</a:t>
            </a:r>
            <a:r>
              <a:rPr lang="en-US" altLang="zh-TW" sz="3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〕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，後相倍之戾也</a:t>
            </a:r>
            <a:r>
              <a:rPr lang="en-US" altLang="zh-TW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倍：「背」之假借字。</a:t>
            </a:r>
            <a:r>
              <a:rPr lang="en-US" altLang="zh-TW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！豈非以勢利交哉？</a:t>
            </a:r>
          </a:p>
        </p:txBody>
      </p:sp>
    </p:spTree>
    <p:extLst>
      <p:ext uri="{BB962C8B-B14F-4D97-AF65-F5344CB8AC3E}">
        <p14:creationId xmlns:p14="http://schemas.microsoft.com/office/powerpoint/2010/main" val="1346387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/>
              <a:t>想一想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在管仲的自述裡，我們除了看到了鮑叔的為人，也可以了解到哪些好朋友的相處之道？</a:t>
            </a:r>
            <a:endParaRPr lang="en-US" altLang="zh-TW" sz="3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30000"/>
              </a:lnSpc>
            </a:pP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關於張耳、陳餘友誼的決裂，以悲劇收場，成為千古笑談，原因在哪裡？</a:t>
            </a:r>
          </a:p>
        </p:txBody>
      </p:sp>
    </p:spTree>
    <p:extLst>
      <p:ext uri="{BB962C8B-B14F-4D97-AF65-F5344CB8AC3E}">
        <p14:creationId xmlns:p14="http://schemas.microsoft.com/office/powerpoint/2010/main" val="942583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/>
              <a:t>資料來源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200" dirty="0"/>
              <a:t>維基百科</a:t>
            </a:r>
            <a:endParaRPr lang="en-US" altLang="zh-TW" sz="32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TW" sz="3200" dirty="0"/>
              <a:t>https://</a:t>
            </a:r>
            <a:r>
              <a:rPr lang="en-US" altLang="zh-TW" sz="3200" dirty="0" err="1"/>
              <a:t>zh.wikipedia.org</a:t>
            </a:r>
            <a:r>
              <a:rPr lang="en-US" altLang="zh-TW" sz="3200" dirty="0"/>
              <a:t>/wiki/%E5%8F%B2%E8%AE%B0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4488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/>
              <a:t>作者介紹</a:t>
            </a:r>
          </a:p>
        </p:txBody>
      </p:sp>
      <p:pic>
        <p:nvPicPr>
          <p:cNvPr id="5" name="內容版面配置區 4" descr="司馬遷塑像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83" r="-16983"/>
          <a:stretch>
            <a:fillRect/>
          </a:stretch>
        </p:blipFill>
        <p:spPr>
          <a:xfrm>
            <a:off x="492276" y="1690689"/>
            <a:ext cx="3886200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4572000" y="2204864"/>
            <a:ext cx="3886200" cy="435133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司馬遷（公元前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145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年～？），主要生活於漢武帝在位時期。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出身史學世家，父親司馬談為史官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 algn="just">
              <a:lnSpc>
                <a:spcPct val="120000"/>
              </a:lnSpc>
            </a:pPr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4462034" y="3290501"/>
            <a:ext cx="2199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1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zh-TW" altLang="zh-TW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4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/>
              <a:t>司馬遷</a:t>
            </a:r>
          </a:p>
        </p:txBody>
      </p:sp>
      <p:pic>
        <p:nvPicPr>
          <p:cNvPr id="5" name="內容版面配置區 4" descr="司馬遷雕像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1" r="22321"/>
          <a:stretch>
            <a:fillRect/>
          </a:stretch>
        </p:blipFill>
        <p:spPr>
          <a:xfrm>
            <a:off x="628650" y="1825624"/>
            <a:ext cx="3886200" cy="4483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4119314" cy="4555703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kumimoji="1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二十歲，旅行江淮流域、中原地區，考察風俗、蒐集傳說。前後兩年。</a:t>
            </a:r>
            <a:endParaRPr kumimoji="1"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kumimoji="1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蘇轍：「太史公行天下，周覽四海名山大川，與燕趙間豪俊交遊，故其文疏蕩有奇氣。」</a:t>
            </a:r>
            <a:endParaRPr kumimoji="1"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kumimoji="1"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kumimoji="1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（上樞密韓太尉書） </a:t>
            </a:r>
          </a:p>
          <a:p>
            <a:pPr algn="just">
              <a:lnSpc>
                <a:spcPct val="120000"/>
              </a:lnSpc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939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2483768" y="24836"/>
            <a:ext cx="4303390" cy="692873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4000" dirty="0"/>
              <a:t>繼承父親臨終遺志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07504" y="1057999"/>
            <a:ext cx="8784976" cy="5683369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kumimoji="1"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公元前</a:t>
            </a:r>
            <a:r>
              <a:rPr kumimoji="1"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kumimoji="1"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年，司馬談去世，繼為太史令。</a:t>
            </a:r>
            <a:endParaRPr kumimoji="1"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20000"/>
              </a:lnSpc>
            </a:pPr>
            <a:r>
              <a:rPr kumimoji="1"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司馬談遺言：「余死，汝必為太史；為太史，無忘吾所欲論著矣。</a:t>
            </a:r>
            <a:r>
              <a:rPr kumimoji="1"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‥‥‥</a:t>
            </a:r>
            <a:r>
              <a:rPr kumimoji="1"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幽厲之後，王道缺，禮樂衰，孔子修舊起廢，論「詩」「書」，作「春秋」，則學者至今則之。自獲麟以來四百有餘歲，而諸侯相兼，史記放絕。今漢興，海內一統，明主賢君忠臣死義之士，余為太史而弗論載，廢天下之史文，余甚懼焉，汝其念哉！（太史公自序）</a:t>
            </a:r>
          </a:p>
        </p:txBody>
      </p:sp>
    </p:spTree>
    <p:extLst>
      <p:ext uri="{BB962C8B-B14F-4D97-AF65-F5344CB8AC3E}">
        <p14:creationId xmlns:p14="http://schemas.microsoft.com/office/powerpoint/2010/main" val="3770953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/>
              <a:t>李陵兵敗事件．發憤著書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28650" y="1825624"/>
            <a:ext cx="8191822" cy="4843735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kumimoji="1"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公元前</a:t>
            </a:r>
            <a:r>
              <a:rPr kumimoji="1"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99</a:t>
            </a:r>
            <a:r>
              <a:rPr kumimoji="1"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年，李陵遭遇匈奴單于，以寡擊眾，血戰多日，矢盡道窮，救兵不至，不得已而降。司馬遷仗義辯護，觸怒武帝，處死。因為無錢贖死，為了完成父親遺志，於是自請宮刑以扺死。</a:t>
            </a:r>
            <a:endParaRPr kumimoji="1"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20000"/>
              </a:lnSpc>
            </a:pPr>
            <a:r>
              <a:rPr kumimoji="1"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出獄後，改任中書令，發憤著書，終於完成大約</a:t>
            </a:r>
            <a:r>
              <a:rPr kumimoji="1"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53</a:t>
            </a:r>
            <a:r>
              <a:rPr kumimoji="1"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萬字的「史記」。</a:t>
            </a:r>
          </a:p>
        </p:txBody>
      </p:sp>
    </p:spTree>
    <p:extLst>
      <p:ext uri="{BB962C8B-B14F-4D97-AF65-F5344CB8AC3E}">
        <p14:creationId xmlns:p14="http://schemas.microsoft.com/office/powerpoint/2010/main" val="196738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/>
              <a:t>「史記」．「史記」</a:t>
            </a:r>
          </a:p>
        </p:txBody>
      </p:sp>
      <p:pic>
        <p:nvPicPr>
          <p:cNvPr id="6" name="內容版面配置區 5" descr="史記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r="12731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「史記」為史書通稱，司馬遷的「史記」，最初或稱「太史公書」，或稱「太史公記」，三國時期，才由史書之通稱，演變成為司馬遷之著作「史記」的專稱。</a:t>
            </a:r>
          </a:p>
        </p:txBody>
      </p:sp>
    </p:spTree>
    <p:extLst>
      <p:ext uri="{BB962C8B-B14F-4D97-AF65-F5344CB8AC3E}">
        <p14:creationId xmlns:p14="http://schemas.microsoft.com/office/powerpoint/2010/main" val="42484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275856" y="-19036"/>
            <a:ext cx="2215158" cy="953878"/>
          </a:xfrm>
        </p:spPr>
        <p:txBody>
          <a:bodyPr>
            <a:normAutofit/>
          </a:bodyPr>
          <a:lstStyle/>
          <a:p>
            <a:pPr algn="ctr"/>
            <a:r>
              <a:rPr kumimoji="1" lang="zh-TW" altLang="en-US" sz="4000" dirty="0"/>
              <a:t>「史記」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79512" y="764704"/>
            <a:ext cx="5004048" cy="48694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kumimoji="1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存世最古之「史記」殘卷在日本京都高山寺（六朝抄本），存世最古的完整「史記」在北京中國國家圖書館（北宋版本），與日本所藏南宋版「史記」。</a:t>
            </a:r>
            <a:endParaRPr kumimoji="1"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kumimoji="1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與「漢書」、「後漢書」、「三國志」合稱「前四史」。</a:t>
            </a:r>
            <a:endParaRPr kumimoji="1"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kumimoji="1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中國史學與文學經典作品。魯迅稱美：「史家之絕唱，無韻之離騷。」</a:t>
            </a:r>
          </a:p>
        </p:txBody>
      </p:sp>
      <p:pic>
        <p:nvPicPr>
          <p:cNvPr id="1026" name="Picture 2" descr="「前四史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55944"/>
            <a:ext cx="362920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8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/>
              <a:t>管鮑之交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載述管仲與鮑叔牙之交往。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lnSpc>
                <a:spcPct val="140000"/>
              </a:lnSpc>
              <a:buNone/>
            </a:pP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鮑叔牙對管仲的寬容，以及薦舉管仲於危難之中，使其得以實現垂世的政治事功。</a:t>
            </a:r>
          </a:p>
        </p:txBody>
      </p:sp>
    </p:spTree>
    <p:extLst>
      <p:ext uri="{BB962C8B-B14F-4D97-AF65-F5344CB8AC3E}">
        <p14:creationId xmlns:p14="http://schemas.microsoft.com/office/powerpoint/2010/main" val="2616882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</TotalTime>
  <Words>1935</Words>
  <Application>Microsoft Office PowerPoint</Application>
  <PresentationFormat>如螢幕大小 (4:3)</PresentationFormat>
  <Paragraphs>76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7" baseType="lpstr">
      <vt:lpstr>Adobe 仿宋 Std R</vt:lpstr>
      <vt:lpstr>Adobe 明體 Std L</vt:lpstr>
      <vt:lpstr>Adobe 繁黑體 Std B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教育部 全校型中文閱讀書寫課程革新推動計畫</vt:lpstr>
      <vt:lpstr>PowerPoint 簡報</vt:lpstr>
      <vt:lpstr>作者介紹</vt:lpstr>
      <vt:lpstr>司馬遷</vt:lpstr>
      <vt:lpstr>繼承父親臨終遺志</vt:lpstr>
      <vt:lpstr>李陵兵敗事件．發憤著書</vt:lpstr>
      <vt:lpstr>「史記」．「史記」</vt:lpstr>
      <vt:lpstr>「史記」</vt:lpstr>
      <vt:lpstr>管鮑之交</vt:lpstr>
      <vt:lpstr>管仲與鮑叔</vt:lpstr>
      <vt:lpstr>友諒</vt:lpstr>
      <vt:lpstr>「知己」</vt:lpstr>
      <vt:lpstr>不嫉妒</vt:lpstr>
      <vt:lpstr>張耳與陳餘</vt:lpstr>
      <vt:lpstr>患難時的親密情誼</vt:lpstr>
      <vt:lpstr>時來運轉，共登榮貴</vt:lpstr>
      <vt:lpstr>李良叛變，再經患難</vt:lpstr>
      <vt:lpstr>嫌隙之生</vt:lpstr>
      <vt:lpstr>張耳的責難</vt:lpstr>
      <vt:lpstr>陳餘的辯解</vt:lpstr>
      <vt:lpstr>猜疑．挑唆．裂痕</vt:lpstr>
      <vt:lpstr>反目成仇</vt:lpstr>
      <vt:lpstr>互相攻殺</vt:lpstr>
      <vt:lpstr>太史公的看法</vt:lpstr>
      <vt:lpstr>想一想</vt:lpstr>
      <vt:lpstr>資料來源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</dc:title>
  <dc:creator>ruby</dc:creator>
  <cp:lastModifiedBy>姿函ELF</cp:lastModifiedBy>
  <cp:revision>140</cp:revision>
  <dcterms:created xsi:type="dcterms:W3CDTF">2013-04-16T06:44:46Z</dcterms:created>
  <dcterms:modified xsi:type="dcterms:W3CDTF">2016-12-09T10:58:09Z</dcterms:modified>
</cp:coreProperties>
</file>