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8196" y="180520"/>
            <a:ext cx="10572000" cy="3468842"/>
          </a:xfrm>
        </p:spPr>
        <p:txBody>
          <a:bodyPr/>
          <a:lstStyle/>
          <a:p>
            <a:pPr algn="ctr"/>
            <a:r>
              <a:rPr lang="zh-TW" altLang="en-US" dirty="0" smtClean="0"/>
              <a:t>設計美學期末團</a:t>
            </a:r>
            <a:r>
              <a:rPr lang="zh-TW" altLang="en-US" dirty="0"/>
              <a:t>體</a:t>
            </a:r>
            <a:r>
              <a:rPr lang="zh-TW" altLang="en-US" dirty="0" smtClean="0"/>
              <a:t>報告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建築參訪</a:t>
            </a:r>
            <a:r>
              <a:rPr lang="en-US" altLang="zh-TW" dirty="0" smtClean="0"/>
              <a:t>-</a:t>
            </a:r>
            <a:r>
              <a:rPr lang="zh-TW" altLang="en-US" dirty="0" smtClean="0"/>
              <a:t>台南孔廟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、台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灣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文學館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10001" y="4967416"/>
            <a:ext cx="10572000" cy="1655805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指導老師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唐</a:t>
            </a:r>
            <a:r>
              <a:rPr lang="zh-TW" altLang="en-US" dirty="0" smtClean="0"/>
              <a:t>蔚</a:t>
            </a:r>
            <a:endParaRPr lang="en-US" altLang="zh-TW" dirty="0" smtClean="0"/>
          </a:p>
          <a:p>
            <a:r>
              <a:rPr lang="zh-TW" altLang="en-US" dirty="0" smtClean="0"/>
              <a:t>班級</a:t>
            </a:r>
            <a:r>
              <a:rPr lang="en-US" altLang="zh-TW" dirty="0" smtClean="0"/>
              <a:t>:</a:t>
            </a:r>
            <a:r>
              <a:rPr lang="zh-TW" altLang="en-US" dirty="0" smtClean="0"/>
              <a:t>網通三甲</a:t>
            </a:r>
            <a:endParaRPr lang="en-US" altLang="zh-TW" dirty="0" smtClean="0"/>
          </a:p>
          <a:p>
            <a:r>
              <a:rPr lang="zh-TW" altLang="en-US" dirty="0" smtClean="0"/>
              <a:t>組員</a:t>
            </a:r>
            <a:r>
              <a:rPr lang="en-US" altLang="zh-TW" dirty="0" smtClean="0"/>
              <a:t>:4A236024</a:t>
            </a:r>
            <a:r>
              <a:rPr lang="zh-TW" altLang="en-US" dirty="0" smtClean="0"/>
              <a:t>葉柏逸 </a:t>
            </a:r>
            <a:r>
              <a:rPr lang="en-US" altLang="zh-TW" dirty="0" smtClean="0"/>
              <a:t>4A236907</a:t>
            </a:r>
            <a:r>
              <a:rPr lang="zh-TW" altLang="en-US" dirty="0" smtClean="0"/>
              <a:t>徐明煜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4A236048</a:t>
            </a:r>
            <a:r>
              <a:rPr lang="zh-TW" altLang="en-US" dirty="0" smtClean="0"/>
              <a:t>李政輝 </a:t>
            </a:r>
            <a:r>
              <a:rPr lang="en-US" altLang="zh-TW" dirty="0" smtClean="0"/>
              <a:t>4A236032</a:t>
            </a:r>
            <a:r>
              <a:rPr lang="zh-TW" altLang="en-US" dirty="0" smtClean="0"/>
              <a:t>謝明</a:t>
            </a:r>
            <a:r>
              <a:rPr lang="zh-TW" altLang="en-US" dirty="0"/>
              <a:t>達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93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6751" y="2429867"/>
            <a:ext cx="4382521" cy="2007789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往內走，館內還保存著紅色的磚牆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r>
              <a:rPr lang="zh-TW" altLang="en-US" dirty="0">
                <a:solidFill>
                  <a:srgbClr val="FF0000"/>
                </a:solidFill>
              </a:rPr>
              <a:t>拱門上的七個拱石，是為了不讓紅色磚造拱門太單調。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59" y="134509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3433762"/>
            <a:ext cx="5865341" cy="3299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4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274156" y="586171"/>
            <a:ext cx="2494791" cy="5134798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長長的白色迴廊，彷彿連接到文學的時光隧道內。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2" y="586171"/>
            <a:ext cx="6790799" cy="50930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780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5776" y="0"/>
            <a:ext cx="10561418" cy="4874004"/>
          </a:xfrm>
        </p:spPr>
        <p:txBody>
          <a:bodyPr/>
          <a:lstStyle/>
          <a:p>
            <a:pPr algn="l"/>
            <a:r>
              <a:rPr lang="zh-TW" altLang="en-US" sz="1800" dirty="0" smtClean="0">
                <a:solidFill>
                  <a:srgbClr val="0070C0"/>
                </a:solidFill>
              </a:rPr>
              <a:t>葉柏逸</a:t>
            </a:r>
            <a:r>
              <a:rPr lang="en-US" altLang="zh-TW" sz="1800" dirty="0" smtClean="0">
                <a:solidFill>
                  <a:srgbClr val="0070C0"/>
                </a:solidFill>
              </a:rPr>
              <a:t>:</a:t>
            </a:r>
            <a:r>
              <a:rPr lang="zh-TW" altLang="en-US" sz="1800" dirty="0">
                <a:solidFill>
                  <a:srgbClr val="0070C0"/>
                </a:solidFill>
              </a:rPr>
              <a:t>雖然這次</a:t>
            </a:r>
            <a:r>
              <a:rPr lang="zh-TW" altLang="en-US" sz="1800" dirty="0" smtClean="0">
                <a:solidFill>
                  <a:srgbClr val="0070C0"/>
                </a:solidFill>
              </a:rPr>
              <a:t>去孔廟主</a:t>
            </a:r>
            <a:r>
              <a:rPr lang="zh-TW" altLang="en-US" sz="1800" dirty="0">
                <a:solidFill>
                  <a:srgbClr val="0070C0"/>
                </a:solidFill>
              </a:rPr>
              <a:t>館在整修但是我們還是在此地看見了新東西，之後又往了台灣文學館前進，在那裏看見了許多作品以及歷史的痕跡，形形色色的文化藝術呈獻在我們的眼前，台南的老建築就是如此有藝術。</a:t>
            </a:r>
            <a:r>
              <a:rPr lang="zh-TW" altLang="en-US" sz="1800" dirty="0" smtClean="0">
                <a:solidFill>
                  <a:srgbClr val="0070C0"/>
                </a:solidFill>
              </a:rPr>
              <a:t>走</a:t>
            </a:r>
            <a:r>
              <a:rPr lang="zh-TW" altLang="en-US" sz="1800" dirty="0">
                <a:solidFill>
                  <a:srgbClr val="0070C0"/>
                </a:solidFill>
              </a:rPr>
              <a:t>了一趟文學館，身心靈沈澱不少，館外的天空依舊晴朗，太陽依然高掛，此時，心卻涼快不少</a:t>
            </a:r>
            <a:r>
              <a:rPr lang="zh-TW" altLang="en-US" sz="1800" dirty="0" smtClean="0">
                <a:solidFill>
                  <a:srgbClr val="0070C0"/>
                </a:solidFill>
              </a:rPr>
              <a:t>。</a:t>
            </a:r>
            <a:r>
              <a:rPr lang="en-US" altLang="zh-TW" sz="1800" dirty="0" smtClean="0">
                <a:solidFill>
                  <a:srgbClr val="0070C0"/>
                </a:solidFill>
              </a:rPr>
              <a:t/>
            </a:r>
            <a:br>
              <a:rPr lang="en-US" altLang="zh-TW" sz="1800" dirty="0" smtClean="0">
                <a:solidFill>
                  <a:srgbClr val="0070C0"/>
                </a:solidFill>
              </a:rPr>
            </a:br>
            <a:r>
              <a:rPr lang="en-US" altLang="zh-TW" sz="1800" dirty="0" smtClean="0">
                <a:solidFill>
                  <a:srgbClr val="0070C0"/>
                </a:solidFill>
              </a:rPr>
              <a:t/>
            </a:r>
            <a:br>
              <a:rPr lang="en-US" altLang="zh-TW" sz="1800" dirty="0" smtClean="0">
                <a:solidFill>
                  <a:srgbClr val="0070C0"/>
                </a:solidFill>
              </a:rPr>
            </a:br>
            <a:r>
              <a:rPr lang="zh-TW" altLang="en-US" sz="1800" dirty="0" smtClean="0">
                <a:solidFill>
                  <a:srgbClr val="0070C0"/>
                </a:solidFill>
              </a:rPr>
              <a:t>徐明煜</a:t>
            </a:r>
            <a:r>
              <a:rPr lang="en-US" altLang="zh-TW" sz="1800" dirty="0" smtClean="0">
                <a:solidFill>
                  <a:srgbClr val="0070C0"/>
                </a:solidFill>
              </a:rPr>
              <a:t>:</a:t>
            </a:r>
            <a:r>
              <a:rPr lang="zh-TW" altLang="en-US" sz="1800" dirty="0">
                <a:solidFill>
                  <a:srgbClr val="0070C0"/>
                </a:solidFill>
              </a:rPr>
              <a:t>這次的出遊，走過了孔廟以及國立台灣文學館，使得我又在十幾年後再度進入這個地方，小時候只覺得無聊的地方，晃著晃著也發現有著許多特別的</a:t>
            </a:r>
            <a:r>
              <a:rPr lang="zh-TW" altLang="en-US" sz="1800" dirty="0" smtClean="0">
                <a:solidFill>
                  <a:srgbClr val="0070C0"/>
                </a:solidFill>
              </a:rPr>
              <a:t>細節，</a:t>
            </a:r>
            <a:r>
              <a:rPr lang="zh-TW" altLang="en-US" sz="1800" dirty="0">
                <a:solidFill>
                  <a:srgbClr val="0070C0"/>
                </a:solidFill>
              </a:rPr>
              <a:t>但逛著整個裡面的氣氛，就像是世外桃源一樣，讓人回歸到</a:t>
            </a:r>
            <a:r>
              <a:rPr lang="zh-TW" altLang="en-US" sz="1800" dirty="0" smtClean="0">
                <a:solidFill>
                  <a:srgbClr val="0070C0"/>
                </a:solidFill>
              </a:rPr>
              <a:t>古時候</a:t>
            </a:r>
            <a:r>
              <a:rPr lang="zh-TW" altLang="en-US" sz="18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TW" sz="18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TW" sz="18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TW" sz="18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TW" sz="18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sz="18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李政輝</a:t>
            </a:r>
            <a:r>
              <a:rPr lang="en-US" altLang="zh-TW" sz="180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1800" dirty="0" smtClean="0">
                <a:solidFill>
                  <a:srgbClr val="0070C0"/>
                </a:solidFill>
              </a:rPr>
              <a:t>雖然</a:t>
            </a:r>
            <a:r>
              <a:rPr lang="zh-TW" altLang="en-US" sz="1800" dirty="0">
                <a:solidFill>
                  <a:srgbClr val="0070C0"/>
                </a:solidFill>
              </a:rPr>
              <a:t>現在的孔廟不是完全都是原本的建築</a:t>
            </a:r>
            <a:r>
              <a:rPr lang="en-US" altLang="zh-TW" sz="1800" dirty="0">
                <a:solidFill>
                  <a:srgbClr val="0070C0"/>
                </a:solidFill>
              </a:rPr>
              <a:t>,</a:t>
            </a:r>
            <a:r>
              <a:rPr lang="zh-TW" altLang="en-US" sz="1800" dirty="0">
                <a:solidFill>
                  <a:srgbClr val="0070C0"/>
                </a:solidFill>
              </a:rPr>
              <a:t>但是還是能依稀看到過去的風彩</a:t>
            </a:r>
            <a:r>
              <a:rPr lang="en-US" altLang="zh-TW" sz="1800" dirty="0">
                <a:solidFill>
                  <a:srgbClr val="0070C0"/>
                </a:solidFill>
              </a:rPr>
              <a:t>,</a:t>
            </a:r>
            <a:r>
              <a:rPr lang="zh-TW" altLang="en-US" sz="1800" dirty="0">
                <a:solidFill>
                  <a:srgbClr val="0070C0"/>
                </a:solidFill>
              </a:rPr>
              <a:t>沒有華而不實的裝飾、高貴氣派的門樓</a:t>
            </a:r>
            <a:r>
              <a:rPr lang="en-US" altLang="zh-TW" sz="1800" dirty="0">
                <a:solidFill>
                  <a:srgbClr val="0070C0"/>
                </a:solidFill>
              </a:rPr>
              <a:t>,</a:t>
            </a:r>
            <a:r>
              <a:rPr lang="zh-TW" altLang="en-US" sz="1800" dirty="0">
                <a:solidFill>
                  <a:srgbClr val="0070C0"/>
                </a:solidFill>
              </a:rPr>
              <a:t>卻有著歷經過去的歲月痕跡</a:t>
            </a:r>
            <a:r>
              <a:rPr lang="en-US" altLang="zh-TW" sz="1800" dirty="0">
                <a:solidFill>
                  <a:srgbClr val="0070C0"/>
                </a:solidFill>
              </a:rPr>
              <a:t>,</a:t>
            </a:r>
            <a:r>
              <a:rPr lang="zh-TW" altLang="en-US" sz="1800" dirty="0">
                <a:solidFill>
                  <a:srgbClr val="0070C0"/>
                </a:solidFill>
              </a:rPr>
              <a:t>散發著一陣莊嚴的氣場</a:t>
            </a:r>
            <a:r>
              <a:rPr lang="zh-TW" altLang="en-US" sz="1800" dirty="0" smtClean="0">
                <a:solidFill>
                  <a:srgbClr val="0070C0"/>
                </a:solidFill>
              </a:rPr>
              <a:t>。文學館鄰近</a:t>
            </a:r>
            <a:r>
              <a:rPr lang="zh-TW" altLang="en-US" sz="1800" dirty="0">
                <a:solidFill>
                  <a:srgbClr val="0070C0"/>
                </a:solidFill>
              </a:rPr>
              <a:t>孔廟</a:t>
            </a:r>
            <a:r>
              <a:rPr lang="en-US" altLang="zh-TW" sz="1800" dirty="0">
                <a:solidFill>
                  <a:srgbClr val="0070C0"/>
                </a:solidFill>
              </a:rPr>
              <a:t>,</a:t>
            </a:r>
            <a:r>
              <a:rPr lang="zh-TW" altLang="en-US" sz="1800" dirty="0">
                <a:solidFill>
                  <a:srgbClr val="0070C0"/>
                </a:solidFill>
              </a:rPr>
              <a:t>卻沒有被傳統的莊嚴所震懾</a:t>
            </a:r>
            <a:r>
              <a:rPr lang="en-US" altLang="zh-TW" sz="1800" dirty="0">
                <a:solidFill>
                  <a:srgbClr val="0070C0"/>
                </a:solidFill>
              </a:rPr>
              <a:t>,</a:t>
            </a:r>
            <a:r>
              <a:rPr lang="zh-TW" altLang="en-US" sz="1800" dirty="0">
                <a:solidFill>
                  <a:srgbClr val="0070C0"/>
                </a:solidFill>
              </a:rPr>
              <a:t>反而以現代結合古典的創新展現時代</a:t>
            </a:r>
            <a:r>
              <a:rPr lang="zh-TW" altLang="en-US" sz="1800" dirty="0" smtClean="0">
                <a:solidFill>
                  <a:srgbClr val="0070C0"/>
                </a:solidFill>
              </a:rPr>
              <a:t>文化交流</a:t>
            </a:r>
            <a:r>
              <a:rPr lang="zh-TW" altLang="en-US" sz="18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TW" altLang="en-US" sz="1800" dirty="0" smtClean="0">
                <a:solidFill>
                  <a:srgbClr val="0070C0"/>
                </a:solidFill>
              </a:rPr>
              <a:t>其實</a:t>
            </a:r>
            <a:r>
              <a:rPr lang="zh-TW" altLang="en-US" sz="1800" dirty="0">
                <a:solidFill>
                  <a:srgbClr val="0070C0"/>
                </a:solidFill>
              </a:rPr>
              <a:t>台灣的建築都算是安全與華麗兼具</a:t>
            </a:r>
            <a:r>
              <a:rPr lang="en-US" altLang="zh-TW" sz="1800" dirty="0">
                <a:solidFill>
                  <a:srgbClr val="0070C0"/>
                </a:solidFill>
              </a:rPr>
              <a:t>,</a:t>
            </a:r>
            <a:r>
              <a:rPr lang="zh-TW" altLang="en-US" sz="1800" dirty="0">
                <a:solidFill>
                  <a:srgbClr val="0070C0"/>
                </a:solidFill>
              </a:rPr>
              <a:t>但是房屋時常修補</a:t>
            </a:r>
            <a:r>
              <a:rPr lang="en-US" altLang="zh-TW" sz="1800" dirty="0">
                <a:solidFill>
                  <a:srgbClr val="0070C0"/>
                </a:solidFill>
              </a:rPr>
              <a:t>,</a:t>
            </a:r>
            <a:r>
              <a:rPr lang="zh-TW" altLang="en-US" sz="1800" dirty="0">
                <a:solidFill>
                  <a:srgbClr val="0070C0"/>
                </a:solidFill>
              </a:rPr>
              <a:t>讓建築的美感大大扣分</a:t>
            </a:r>
            <a:r>
              <a:rPr lang="en-US" altLang="zh-TW" sz="1800" dirty="0">
                <a:solidFill>
                  <a:srgbClr val="0070C0"/>
                </a:solidFill>
              </a:rPr>
              <a:t>,</a:t>
            </a:r>
            <a:r>
              <a:rPr lang="zh-TW" altLang="en-US" sz="1800" dirty="0">
                <a:solidFill>
                  <a:srgbClr val="0070C0"/>
                </a:solidFill>
              </a:rPr>
              <a:t>這算是蠻可惜的</a:t>
            </a:r>
            <a:r>
              <a:rPr lang="zh-TW" altLang="en-US" sz="1800" dirty="0" smtClean="0">
                <a:solidFill>
                  <a:srgbClr val="0070C0"/>
                </a:solidFill>
              </a:rPr>
              <a:t>地方</a:t>
            </a:r>
            <a:r>
              <a:rPr lang="zh-TW" altLang="en-US" sz="18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。</a:t>
            </a:r>
            <a:r>
              <a:rPr lang="en-US" altLang="zh-TW" sz="18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/>
            </a:r>
            <a:br>
              <a:rPr lang="en-US" altLang="zh-TW" sz="18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</a:br>
            <a:r>
              <a:rPr lang="en-US" altLang="zh-TW" sz="18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/>
            </a:r>
            <a:br>
              <a:rPr lang="en-US" altLang="zh-TW" sz="18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</a:br>
            <a:r>
              <a:rPr lang="zh-TW" altLang="en-US" sz="18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謝明達</a:t>
            </a:r>
            <a:r>
              <a:rPr lang="en-US" altLang="zh-TW" sz="1800" dirty="0" smtClean="0">
                <a:solidFill>
                  <a:srgbClr val="0070C0"/>
                </a:solidFill>
                <a:latin typeface="新細明體" panose="02020500000000000000" pitchFamily="18" charset="-120"/>
              </a:rPr>
              <a:t>:</a:t>
            </a:r>
            <a:r>
              <a:rPr lang="zh-TW" altLang="en-US" sz="1800" dirty="0">
                <a:solidFill>
                  <a:srgbClr val="0070C0"/>
                </a:solidFill>
              </a:rPr>
              <a:t>許多年沒有去過孔廟了，雖然和記憶中的孔廟一樣，但仔細觀察後卻發現有許多地方變得不一樣了，以前相鄰國小那邊是沒有鋪設的，而現在他有了規劃，同時也增設了一些無障礙的空間，使得古早的建築配上了新</a:t>
            </a:r>
            <a:r>
              <a:rPr lang="zh-TW" altLang="en-US" sz="1800" dirty="0" smtClean="0">
                <a:solidFill>
                  <a:srgbClr val="0070C0"/>
                </a:solidFill>
              </a:rPr>
              <a:t>設施</a:t>
            </a:r>
            <a:r>
              <a:rPr lang="zh-TW" altLang="en-US" sz="18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1800" dirty="0">
              <a:solidFill>
                <a:srgbClr val="0070C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817595"/>
          </a:xfrm>
        </p:spPr>
        <p:txBody>
          <a:bodyPr/>
          <a:lstStyle/>
          <a:p>
            <a:pPr algn="ctr"/>
            <a:r>
              <a:rPr lang="zh-TW" altLang="en-US" sz="3200" dirty="0" smtClean="0">
                <a:solidFill>
                  <a:srgbClr val="00B050"/>
                </a:solidFill>
              </a:rPr>
              <a:t>參訪</a:t>
            </a:r>
            <a:r>
              <a:rPr lang="zh-TW" altLang="en-US" sz="3200" dirty="0">
                <a:solidFill>
                  <a:srgbClr val="00B050"/>
                </a:solidFill>
              </a:rPr>
              <a:t>心得</a:t>
            </a:r>
          </a:p>
        </p:txBody>
      </p:sp>
    </p:spTree>
    <p:extLst>
      <p:ext uri="{BB962C8B-B14F-4D97-AF65-F5344CB8AC3E}">
        <p14:creationId xmlns:p14="http://schemas.microsoft.com/office/powerpoint/2010/main" val="24766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TW" sz="600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END</a:t>
            </a:r>
            <a:endParaRPr lang="zh-TW" altLang="en-US" sz="60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3678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 smtClean="0"/>
              <a:t>台南孔廟</a:t>
            </a:r>
            <a:endParaRPr lang="zh-TW" altLang="en-US" sz="4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5" y="2125362"/>
            <a:ext cx="8310148" cy="46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1288" y="0"/>
            <a:ext cx="10571998" cy="1917071"/>
          </a:xfrm>
        </p:spPr>
        <p:txBody>
          <a:bodyPr/>
          <a:lstStyle/>
          <a:p>
            <a:r>
              <a:rPr lang="en-US" altLang="zh-TW" sz="1600" b="0" dirty="0" smtClean="0"/>
              <a:t/>
            </a:r>
            <a:br>
              <a:rPr lang="en-US" altLang="zh-TW" sz="1600" b="0" dirty="0" smtClean="0"/>
            </a:br>
            <a:r>
              <a:rPr lang="en-US" altLang="zh-TW" sz="1600" b="0" dirty="0"/>
              <a:t/>
            </a:r>
            <a:br>
              <a:rPr lang="en-US" altLang="zh-TW" sz="1600" b="0" dirty="0"/>
            </a:br>
            <a:r>
              <a:rPr lang="en-US" altLang="zh-TW" sz="1600" b="0" dirty="0" smtClean="0"/>
              <a:t/>
            </a:r>
            <a:br>
              <a:rPr lang="en-US" altLang="zh-TW" sz="1600" b="0" dirty="0" smtClean="0"/>
            </a:br>
            <a:r>
              <a:rPr lang="zh-TW" altLang="en-US" sz="1600" b="0" dirty="0" smtClean="0">
                <a:solidFill>
                  <a:srgbClr val="002060"/>
                </a:solidFill>
              </a:rPr>
              <a:t>朱色建築的台南孔廟，綠蔭環繞，在艷陽藍天下，顯得十分神氣。在台南人的用心經營下，孔廟不只是台南的地標，更是台南人的文化精神所在。</a:t>
            </a:r>
            <a:br>
              <a:rPr lang="zh-TW" altLang="en-US" sz="1600" b="0" dirty="0" smtClean="0">
                <a:solidFill>
                  <a:srgbClr val="002060"/>
                </a:solidFill>
              </a:rPr>
            </a:br>
            <a:r>
              <a:rPr lang="zh-TW" altLang="en-US" sz="1600" b="0" dirty="0" smtClean="0">
                <a:solidFill>
                  <a:srgbClr val="002060"/>
                </a:solidFill>
              </a:rPr>
              <a:t>台南孔廟是全國最早的文廟，建於明永曆</a:t>
            </a:r>
            <a:r>
              <a:rPr lang="en-US" altLang="zh-TW" sz="1600" b="0" dirty="0" smtClean="0">
                <a:solidFill>
                  <a:srgbClr val="002060"/>
                </a:solidFill>
              </a:rPr>
              <a:t>19</a:t>
            </a:r>
            <a:r>
              <a:rPr lang="zh-TW" altLang="en-US" sz="1600" b="0" dirty="0" smtClean="0">
                <a:solidFill>
                  <a:srgbClr val="002060"/>
                </a:solidFill>
              </a:rPr>
              <a:t>年</a:t>
            </a:r>
            <a:r>
              <a:rPr lang="en-US" altLang="zh-TW" sz="1600" b="0" dirty="0" smtClean="0">
                <a:solidFill>
                  <a:srgbClr val="002060"/>
                </a:solidFill>
              </a:rPr>
              <a:t>(1665)</a:t>
            </a:r>
            <a:r>
              <a:rPr lang="zh-TW" altLang="en-US" sz="1600" b="0" dirty="0" smtClean="0">
                <a:solidFill>
                  <a:srgbClr val="002060"/>
                </a:solidFill>
              </a:rPr>
              <a:t>，是目前台灣歷史最悠久，建築群最壯觀的孔廟，莊嚴宏偉，格</a:t>
            </a:r>
            <a:r>
              <a:rPr lang="en-US" altLang="zh-TW" sz="1600" b="0" dirty="0" smtClean="0">
                <a:solidFill>
                  <a:srgbClr val="002060"/>
                </a:solidFill>
              </a:rPr>
              <a:t/>
            </a:r>
            <a:br>
              <a:rPr lang="en-US" altLang="zh-TW" sz="1600" b="0" dirty="0" smtClean="0">
                <a:solidFill>
                  <a:srgbClr val="002060"/>
                </a:solidFill>
              </a:rPr>
            </a:br>
            <a:r>
              <a:rPr lang="zh-TW" altLang="en-US" sz="1600" b="0" dirty="0" smtClean="0">
                <a:solidFill>
                  <a:srgbClr val="002060"/>
                </a:solidFill>
              </a:rPr>
              <a:t>局完整，列屬國家一級古蹟。目前還大致保持「左學右廟」的傳統規模，左學是以明倫堂為主的建築群，右廟則以大</a:t>
            </a:r>
            <a:r>
              <a:rPr lang="en-US" altLang="zh-TW" sz="1600" b="0" dirty="0" smtClean="0">
                <a:solidFill>
                  <a:srgbClr val="002060"/>
                </a:solidFill>
              </a:rPr>
              <a:t/>
            </a:r>
            <a:br>
              <a:rPr lang="en-US" altLang="zh-TW" sz="1600" b="0" dirty="0" smtClean="0">
                <a:solidFill>
                  <a:srgbClr val="002060"/>
                </a:solidFill>
              </a:rPr>
            </a:br>
            <a:r>
              <a:rPr lang="zh-TW" altLang="en-US" sz="1600" b="0" dirty="0" smtClean="0">
                <a:solidFill>
                  <a:srgbClr val="002060"/>
                </a:solidFill>
              </a:rPr>
              <a:t>成殿為中心。不過，現在許多圍牆都以傾頹，空間結構和原本稍有不同。</a:t>
            </a:r>
            <a:r>
              <a:rPr lang="zh-TW" altLang="en-US" b="0" dirty="0">
                <a:solidFill>
                  <a:srgbClr val="002060"/>
                </a:solidFill>
              </a:rPr>
              <a:t/>
            </a:r>
            <a:br>
              <a:rPr lang="zh-TW" altLang="en-US" b="0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0" y="2087787"/>
            <a:ext cx="3600000" cy="20250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05" y="2232454"/>
            <a:ext cx="5404022" cy="30397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93" y="4283503"/>
            <a:ext cx="4195807" cy="23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3150" y="642342"/>
            <a:ext cx="3547533" cy="1618396"/>
          </a:xfrm>
        </p:spPr>
        <p:txBody>
          <a:bodyPr/>
          <a:lstStyle/>
          <a:p>
            <a:r>
              <a:rPr lang="zh-TW" altLang="en-US" sz="1800" b="0" dirty="0">
                <a:solidFill>
                  <a:srgbClr val="002060"/>
                </a:solidFill>
              </a:rPr>
              <a:t>地址</a:t>
            </a:r>
            <a:r>
              <a:rPr lang="en-US" altLang="zh-TW" sz="1800" b="0" dirty="0">
                <a:solidFill>
                  <a:srgbClr val="002060"/>
                </a:solidFill>
              </a:rPr>
              <a:t>: </a:t>
            </a:r>
            <a:r>
              <a:rPr lang="zh-TW" altLang="en-US" sz="1800" b="0" dirty="0">
                <a:solidFill>
                  <a:srgbClr val="002060"/>
                </a:solidFill>
              </a:rPr>
              <a:t>台南市中區南門路</a:t>
            </a:r>
            <a:r>
              <a:rPr lang="en-US" altLang="zh-TW" sz="1800" b="0" dirty="0">
                <a:solidFill>
                  <a:srgbClr val="002060"/>
                </a:solidFill>
              </a:rPr>
              <a:t>2</a:t>
            </a:r>
            <a:r>
              <a:rPr lang="zh-TW" altLang="en-US" sz="1800" b="0" dirty="0">
                <a:solidFill>
                  <a:srgbClr val="002060"/>
                </a:solidFill>
              </a:rPr>
              <a:t>號</a:t>
            </a:r>
            <a:br>
              <a:rPr lang="zh-TW" altLang="en-US" sz="1800" b="0" dirty="0">
                <a:solidFill>
                  <a:srgbClr val="002060"/>
                </a:solidFill>
              </a:rPr>
            </a:br>
            <a:r>
              <a:rPr lang="zh-TW" altLang="en-US" sz="1800" b="0" dirty="0">
                <a:solidFill>
                  <a:srgbClr val="002060"/>
                </a:solidFill>
              </a:rPr>
              <a:t>開車</a:t>
            </a:r>
            <a:r>
              <a:rPr lang="en-US" altLang="zh-TW" sz="1800" b="0" dirty="0">
                <a:solidFill>
                  <a:srgbClr val="002060"/>
                </a:solidFill>
              </a:rPr>
              <a:t>: </a:t>
            </a:r>
            <a:r>
              <a:rPr lang="zh-TW" altLang="en-US" sz="1800" b="0" dirty="0">
                <a:solidFill>
                  <a:srgbClr val="002060"/>
                </a:solidFill>
              </a:rPr>
              <a:t>公園路向左</a:t>
            </a:r>
            <a:r>
              <a:rPr lang="en-US" altLang="zh-TW" sz="1800" b="0" dirty="0">
                <a:solidFill>
                  <a:srgbClr val="002060"/>
                </a:solidFill>
              </a:rPr>
              <a:t>-</a:t>
            </a:r>
            <a:r>
              <a:rPr lang="zh-TW" altLang="en-US" sz="1800" b="0" dirty="0">
                <a:solidFill>
                  <a:srgbClr val="002060"/>
                </a:solidFill>
              </a:rPr>
              <a:t>到了民生綠園圓環進南門路</a:t>
            </a:r>
            <a:r>
              <a:rPr lang="en-US" altLang="zh-TW" sz="1800" b="0" dirty="0">
                <a:solidFill>
                  <a:srgbClr val="002060"/>
                </a:solidFill>
              </a:rPr>
              <a:t>-</a:t>
            </a:r>
            <a:r>
              <a:rPr lang="zh-TW" altLang="en-US" sz="1800" b="0" dirty="0">
                <a:solidFill>
                  <a:srgbClr val="002060"/>
                </a:solidFill>
              </a:rPr>
              <a:t>台南孔廟在右邊</a:t>
            </a:r>
            <a:br>
              <a:rPr lang="zh-TW" altLang="en-US" sz="1800" b="0" dirty="0">
                <a:solidFill>
                  <a:srgbClr val="002060"/>
                </a:solidFill>
              </a:rPr>
            </a:br>
            <a:r>
              <a:rPr lang="zh-TW" altLang="en-US" sz="1800" b="0" dirty="0">
                <a:solidFill>
                  <a:srgbClr val="002060"/>
                </a:solidFill>
              </a:rPr>
              <a:t>門票</a:t>
            </a:r>
            <a:r>
              <a:rPr lang="en-US" altLang="zh-TW" sz="1800" b="0" dirty="0">
                <a:solidFill>
                  <a:srgbClr val="002060"/>
                </a:solidFill>
              </a:rPr>
              <a:t>: </a:t>
            </a:r>
            <a:r>
              <a:rPr lang="zh-TW" altLang="en-US" sz="1800" b="0" dirty="0">
                <a:solidFill>
                  <a:srgbClr val="002060"/>
                </a:solidFill>
              </a:rPr>
              <a:t>全票</a:t>
            </a:r>
            <a:r>
              <a:rPr lang="en-US" altLang="zh-TW" sz="1800" b="0" dirty="0">
                <a:solidFill>
                  <a:srgbClr val="002060"/>
                </a:solidFill>
              </a:rPr>
              <a:t>50 </a:t>
            </a:r>
            <a:r>
              <a:rPr lang="zh-TW" altLang="en-US" sz="1800" b="0" dirty="0">
                <a:solidFill>
                  <a:srgbClr val="002060"/>
                </a:solidFill>
              </a:rPr>
              <a:t>軍公教</a:t>
            </a:r>
            <a:r>
              <a:rPr lang="en-US" altLang="zh-TW" sz="1800" b="0" dirty="0">
                <a:solidFill>
                  <a:srgbClr val="002060"/>
                </a:solidFill>
              </a:rPr>
              <a:t>40 </a:t>
            </a:r>
            <a:r>
              <a:rPr lang="zh-TW" altLang="en-US" sz="1800" b="0" dirty="0">
                <a:solidFill>
                  <a:srgbClr val="002060"/>
                </a:solidFill>
              </a:rPr>
              <a:t>半票</a:t>
            </a:r>
            <a:r>
              <a:rPr lang="en-US" altLang="zh-TW" sz="1800" b="0" dirty="0">
                <a:solidFill>
                  <a:srgbClr val="002060"/>
                </a:solidFill>
              </a:rPr>
              <a:t>25 </a:t>
            </a:r>
            <a:r>
              <a:rPr lang="zh-TW" altLang="en-US" sz="1800" b="0" dirty="0">
                <a:solidFill>
                  <a:srgbClr val="002060"/>
                </a:solidFill>
              </a:rPr>
              <a:t>開放時間</a:t>
            </a:r>
            <a:r>
              <a:rPr lang="en-US" altLang="zh-TW" sz="1800" b="0" dirty="0">
                <a:solidFill>
                  <a:srgbClr val="002060"/>
                </a:solidFill>
              </a:rPr>
              <a:t>: </a:t>
            </a:r>
            <a:r>
              <a:rPr lang="zh-TW" altLang="en-US" sz="1800" b="0" dirty="0">
                <a:solidFill>
                  <a:srgbClr val="002060"/>
                </a:solidFill>
              </a:rPr>
              <a:t>每天</a:t>
            </a:r>
            <a:r>
              <a:rPr lang="en-US" altLang="zh-TW" sz="1800" b="0" dirty="0">
                <a:solidFill>
                  <a:srgbClr val="002060"/>
                </a:solidFill>
              </a:rPr>
              <a:t>8:30~17:30</a:t>
            </a:r>
            <a:r>
              <a:rPr lang="zh-TW" altLang="en-US" b="0" dirty="0"/>
              <a:t/>
            </a:r>
            <a:br>
              <a:rPr lang="zh-TW" altLang="en-US" b="0" dirty="0"/>
            </a:b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60" y="290630"/>
            <a:ext cx="6223729" cy="3500847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孔廟最令人稱奇的是中心的大成殿，因殿中沒有柱子和迴廊，只以厚牆外的排樑支撐著，結構特殊堪稱中國古建築的另一代表。廟中主祀孔子神位，東西廡則祭祀其他古聖先賢。每年祭孔大典皆在孔廟廣場舉行。</a:t>
            </a:r>
          </a:p>
          <a:p>
            <a:r>
              <a:rPr lang="zh-TW" altLang="en-US" dirty="0"/>
              <a:t>現在的入口是原本的「東大成坊」，高掛「全台首學」匾額，字體遒健，因沒有落款而不知是誰所書寫，據推測可能是台廈道</a:t>
            </a:r>
            <a:r>
              <a:rPr lang="en-US" altLang="zh-TW" dirty="0"/>
              <a:t>(</a:t>
            </a:r>
            <a:r>
              <a:rPr lang="zh-TW" altLang="en-US" dirty="0"/>
              <a:t>清康熙年間駐台代表</a:t>
            </a:r>
            <a:r>
              <a:rPr lang="en-US" altLang="zh-TW" dirty="0"/>
              <a:t>)</a:t>
            </a:r>
            <a:r>
              <a:rPr lang="zh-TW" altLang="en-US" dirty="0"/>
              <a:t>陳璸所寫。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24" y="4060893"/>
            <a:ext cx="3650106" cy="20531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00" y="4094649"/>
            <a:ext cx="3530082" cy="19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1800" b="0" dirty="0">
                <a:solidFill>
                  <a:srgbClr val="002060"/>
                </a:solidFill>
              </a:rPr>
              <a:t>『</a:t>
            </a:r>
            <a:r>
              <a:rPr lang="zh-TW" altLang="en-US" sz="1800" b="0" dirty="0">
                <a:solidFill>
                  <a:srgbClr val="002060"/>
                </a:solidFill>
              </a:rPr>
              <a:t>禮門</a:t>
            </a:r>
            <a:r>
              <a:rPr lang="en-US" altLang="zh-TW" sz="1800" b="0" dirty="0">
                <a:solidFill>
                  <a:srgbClr val="002060"/>
                </a:solidFill>
              </a:rPr>
              <a:t>』</a:t>
            </a:r>
            <a:r>
              <a:rPr lang="zh-TW" altLang="en-US" sz="1800" b="0" dirty="0">
                <a:solidFill>
                  <a:srgbClr val="002060"/>
                </a:solidFill>
              </a:rPr>
              <a:t>、</a:t>
            </a:r>
            <a:r>
              <a:rPr lang="en-US" altLang="zh-TW" sz="1800" b="0" dirty="0">
                <a:solidFill>
                  <a:srgbClr val="002060"/>
                </a:solidFill>
              </a:rPr>
              <a:t>『</a:t>
            </a:r>
            <a:r>
              <a:rPr lang="zh-TW" altLang="en-US" sz="1800" b="0" dirty="0">
                <a:solidFill>
                  <a:srgbClr val="002060"/>
                </a:solidFill>
              </a:rPr>
              <a:t>義路</a:t>
            </a:r>
            <a:r>
              <a:rPr lang="en-US" altLang="zh-TW" sz="1800" b="0" dirty="0">
                <a:solidFill>
                  <a:srgbClr val="002060"/>
                </a:solidFill>
              </a:rPr>
              <a:t>』</a:t>
            </a:r>
            <a:r>
              <a:rPr lang="zh-TW" altLang="en-US" sz="1800" b="0" dirty="0">
                <a:solidFill>
                  <a:srgbClr val="002060"/>
                </a:solidFill>
              </a:rPr>
              <a:t>，分別位在大成門前步道的東邊與西邊，始建於康熙五十四年</a:t>
            </a:r>
            <a:r>
              <a:rPr lang="en-US" altLang="zh-TW" sz="1800" b="0" dirty="0">
                <a:solidFill>
                  <a:srgbClr val="002060"/>
                </a:solidFill>
              </a:rPr>
              <a:t>(1715</a:t>
            </a:r>
            <a:r>
              <a:rPr lang="zh-TW" altLang="en-US" sz="1800" b="0" dirty="0">
                <a:solidFill>
                  <a:srgbClr val="002060"/>
                </a:solidFill>
              </a:rPr>
              <a:t>年</a:t>
            </a:r>
            <a:r>
              <a:rPr lang="en-US" altLang="zh-TW" sz="1800" b="0" dirty="0">
                <a:solidFill>
                  <a:srgbClr val="002060"/>
                </a:solidFill>
              </a:rPr>
              <a:t>)</a:t>
            </a:r>
            <a:r>
              <a:rPr lang="zh-TW" altLang="en-US" sz="1800" b="0" dirty="0">
                <a:solidFill>
                  <a:srgbClr val="002060"/>
                </a:solidFill>
              </a:rPr>
              <a:t>，今貌為民國七十五年</a:t>
            </a:r>
            <a:r>
              <a:rPr lang="en-US" altLang="zh-TW" sz="1800" b="0" dirty="0">
                <a:solidFill>
                  <a:srgbClr val="002060"/>
                </a:solidFill>
              </a:rPr>
              <a:t>(1986</a:t>
            </a:r>
            <a:r>
              <a:rPr lang="zh-TW" altLang="en-US" sz="1800" b="0" dirty="0">
                <a:solidFill>
                  <a:srgbClr val="002060"/>
                </a:solidFill>
              </a:rPr>
              <a:t>年</a:t>
            </a:r>
            <a:r>
              <a:rPr lang="en-US" altLang="zh-TW" sz="1800" b="0" dirty="0">
                <a:solidFill>
                  <a:srgbClr val="002060"/>
                </a:solidFill>
              </a:rPr>
              <a:t>)</a:t>
            </a:r>
            <a:r>
              <a:rPr lang="zh-TW" altLang="en-US" sz="1800" b="0" dirty="0">
                <a:solidFill>
                  <a:srgbClr val="002060"/>
                </a:solidFill>
              </a:rPr>
              <a:t>左右修建的結果，過去周圍連有圍牆，自大成坊進入孔廟後得經由這裡才能進入大成坊。其屋頂為硬山式燕尾，屋脊上有一對鴟尾，牆上有小花格窗。</a:t>
            </a:r>
            <a:endParaRPr lang="zh-TW" altLang="en-US" sz="1800" dirty="0">
              <a:solidFill>
                <a:srgbClr val="00206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禮門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義路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845197"/>
            <a:ext cx="5194300" cy="2921793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7" y="2146094"/>
            <a:ext cx="2429999" cy="4320000"/>
          </a:xfrm>
        </p:spPr>
      </p:pic>
    </p:spTree>
    <p:extLst>
      <p:ext uri="{BB962C8B-B14F-4D97-AF65-F5344CB8AC3E}">
        <p14:creationId xmlns:p14="http://schemas.microsoft.com/office/powerpoint/2010/main" val="1667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728" y="1622854"/>
            <a:ext cx="3518375" cy="721831"/>
          </a:xfrm>
        </p:spPr>
        <p:txBody>
          <a:bodyPr>
            <a:noAutofit/>
          </a:bodyPr>
          <a:lstStyle/>
          <a:p>
            <a:pPr algn="ctr"/>
            <a:r>
              <a:rPr lang="zh-TW" altLang="zh-TW" sz="3600" b="1" dirty="0">
                <a:solidFill>
                  <a:srgbClr val="FF0000"/>
                </a:solidFill>
              </a:rPr>
              <a:t>朱熹、忠孝節義</a:t>
            </a:r>
            <a:endParaRPr lang="zh-TW" altLang="en-US" sz="3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1" b="18351"/>
          <a:stretch>
            <a:fillRect/>
          </a:stretch>
        </p:blipFill>
        <p:spPr>
          <a:xfrm>
            <a:off x="4872779" y="123568"/>
            <a:ext cx="2378616" cy="2676872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3518375" cy="3516365"/>
          </a:xfrm>
        </p:spPr>
        <p:txBody>
          <a:bodyPr/>
          <a:lstStyle/>
          <a:p>
            <a:r>
              <a:rPr lang="zh-TW" altLang="zh-TW" sz="3200" dirty="0">
                <a:solidFill>
                  <a:srgbClr val="00B050"/>
                </a:solidFill>
              </a:rPr>
              <a:t>兩面牆上書有「忠、孝、節、義」四個大字，直接點明入府學所學何事。落款晦翁，就是南宋理學家朱熹。</a:t>
            </a:r>
            <a:endParaRPr lang="zh-TW" altLang="en-US" sz="3200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75" y="189470"/>
            <a:ext cx="2025000" cy="36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48" y="3060119"/>
            <a:ext cx="2025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84" y="2800440"/>
            <a:ext cx="2025000" cy="36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97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4671" y="0"/>
            <a:ext cx="10571998" cy="970450"/>
          </a:xfrm>
        </p:spPr>
        <p:txBody>
          <a:bodyPr/>
          <a:lstStyle/>
          <a:p>
            <a:pPr algn="ctr"/>
            <a:r>
              <a:rPr lang="zh-TW" altLang="en-US" sz="4800" dirty="0"/>
              <a:t>絕代風華百年建築～國立台灣文學館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33" y="1143444"/>
            <a:ext cx="3438095" cy="54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3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190" y="1147885"/>
            <a:ext cx="5893840" cy="2645912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另一邊</a:t>
            </a:r>
            <a:r>
              <a:rPr lang="en-US" altLang="zh-TW" dirty="0">
                <a:solidFill>
                  <a:srgbClr val="FF0000"/>
                </a:solidFill>
              </a:rPr>
              <a:t>《</a:t>
            </a:r>
            <a:r>
              <a:rPr lang="zh-TW" altLang="en-US" dirty="0">
                <a:solidFill>
                  <a:srgbClr val="FF0000"/>
                </a:solidFill>
              </a:rPr>
              <a:t>衛塔</a:t>
            </a:r>
            <a:r>
              <a:rPr lang="en-US" altLang="zh-TW" dirty="0">
                <a:solidFill>
                  <a:srgbClr val="FF0000"/>
                </a:solidFill>
              </a:rPr>
              <a:t>》</a:t>
            </a:r>
            <a:r>
              <a:rPr lang="zh-TW" altLang="en-US" dirty="0">
                <a:solidFill>
                  <a:srgbClr val="FF0000"/>
                </a:solidFill>
              </a:rPr>
              <a:t>的一樓，則作為地樑結構的展示空間。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>
          <a:xfrm>
            <a:off x="7599355" y="826083"/>
            <a:ext cx="3810001" cy="4075465"/>
          </a:xfrm>
        </p:spPr>
        <p:txBody>
          <a:bodyPr/>
          <a:lstStyle/>
          <a:p>
            <a:r>
              <a:rPr lang="zh-TW" altLang="en-US" dirty="0"/>
              <a:t>座落於台南市中正路與南門路路口的文學館，落成於</a:t>
            </a:r>
            <a:r>
              <a:rPr lang="en-US" altLang="zh-TW" dirty="0"/>
              <a:t>1916</a:t>
            </a:r>
            <a:r>
              <a:rPr lang="zh-TW" altLang="en-US" dirty="0"/>
              <a:t>年，戰後曾為空戰供應司令部、台南市政府所用，許多建築構造因戰爭或年久失修而毀損。台灣文學館建築物本身，是由日人仿英國維多利亞時期的紅磚，加上歐陸風格的石材建築，是日籍建築師森山松之助的作品，整棟建築物充分揉合了歐日的典雅風格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3" y="4334485"/>
            <a:ext cx="4201297" cy="23632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41" y="4068365"/>
            <a:ext cx="4674399" cy="26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5243" y="644896"/>
            <a:ext cx="10571998" cy="970450"/>
          </a:xfrm>
        </p:spPr>
        <p:txBody>
          <a:bodyPr/>
          <a:lstStyle/>
          <a:p>
            <a:r>
              <a:rPr lang="zh-TW" altLang="en-US" sz="2800" dirty="0">
                <a:solidFill>
                  <a:srgbClr val="FF0000"/>
                </a:solidFill>
              </a:rPr>
              <a:t>從這裡可以很清楚看出地樑的結構，地樑將整棟建築撐高一公尺，底部有數個弧狀通風口，可以通風防潮。基座則開了數個方形的氣窗，與外部保持良好的通風。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8" y="3015049"/>
            <a:ext cx="5496087" cy="3091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2" y="2757959"/>
            <a:ext cx="6098747" cy="34305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17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TM03457503[[fn=至理名言]]</Template>
  <TotalTime>102</TotalTime>
  <Words>602</Words>
  <Application>Microsoft Office PowerPoint</Application>
  <PresentationFormat>寬螢幕</PresentationFormat>
  <Paragraphs>24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新細明體</vt:lpstr>
      <vt:lpstr>Century Gothic</vt:lpstr>
      <vt:lpstr>Wingdings 2</vt:lpstr>
      <vt:lpstr>至理名言</vt:lpstr>
      <vt:lpstr>設計美學期末團體報告 建築參訪-台南孔廟、台灣文學館 </vt:lpstr>
      <vt:lpstr>台南孔廟</vt:lpstr>
      <vt:lpstr>   朱色建築的台南孔廟，綠蔭環繞，在艷陽藍天下，顯得十分神氣。在台南人的用心經營下，孔廟不只是台南的地標，更是台南人的文化精神所在。 台南孔廟是全國最早的文廟，建於明永曆19年(1665)，是目前台灣歷史最悠久，建築群最壯觀的孔廟，莊嚴宏偉，格 局完整，列屬國家一級古蹟。目前還大致保持「左學右廟」的傳統規模，左學是以明倫堂為主的建築群，右廟則以大 成殿為中心。不過，現在許多圍牆都以傾頹，空間結構和原本稍有不同。 </vt:lpstr>
      <vt:lpstr>地址: 台南市中區南門路2號 開車: 公園路向左-到了民生綠園圓環進南門路-台南孔廟在右邊 門票: 全票50 軍公教40 半票25 開放時間: 每天8:30~17:30 </vt:lpstr>
      <vt:lpstr>『禮門』、『義路』，分別位在大成門前步道的東邊與西邊，始建於康熙五十四年(1715年)，今貌為民國七十五年(1986年)左右修建的結果，過去周圍連有圍牆，自大成坊進入孔廟後得經由這裡才能進入大成坊。其屋頂為硬山式燕尾，屋脊上有一對鴟尾，牆上有小花格窗。</vt:lpstr>
      <vt:lpstr>朱熹、忠孝節義</vt:lpstr>
      <vt:lpstr>絕代風華百年建築～國立台灣文學館</vt:lpstr>
      <vt:lpstr>另一邊《衛塔》的一樓，則作為地樑結構的展示空間。</vt:lpstr>
      <vt:lpstr>從這裡可以很清楚看出地樑的結構，地樑將整棟建築撐高一公尺，底部有數個弧狀通風口，可以通風防潮。基座則開了數個方形的氣窗，與外部保持良好的通風。</vt:lpstr>
      <vt:lpstr>往內走，館內還保存著紅色的磚牆。拱門上的七個拱石，是為了不讓紅色磚造拱門太單調。</vt:lpstr>
      <vt:lpstr>長長的白色迴廊，彷彿連接到文學的時光隧道內。</vt:lpstr>
      <vt:lpstr>葉柏逸:雖然這次去孔廟主館在整修但是我們還是在此地看見了新東西，之後又往了台灣文學館前進，在那裏看見了許多作品以及歷史的痕跡，形形色色的文化藝術呈獻在我們的眼前，台南的老建築就是如此有藝術。走了一趟文學館，身心靈沈澱不少，館外的天空依舊晴朗，太陽依然高掛，此時，心卻涼快不少。  徐明煜:這次的出遊，走過了孔廟以及國立台灣文學館，使得我又在十幾年後再度進入這個地方，小時候只覺得無聊的地方，晃著晃著也發現有著許多特別的細節，但逛著整個裡面的氣氛，就像是世外桃源一樣，讓人回歸到古時候。  李政輝:雖然現在的孔廟不是完全都是原本的建築,但是還是能依稀看到過去的風彩,沒有華而不實的裝飾、高貴氣派的門樓,卻有著歷經過去的歲月痕跡,散發著一陣莊嚴的氣場。文學館鄰近孔廟,卻沒有被傳統的莊嚴所震懾,反而以現代結合古典的創新展現時代文化交流。其實台灣的建築都算是安全與華麗兼具,但是房屋時常修補,讓建築的美感大大扣分,這算是蠻可惜的地方。  謝明達:許多年沒有去過孔廟了，雖然和記憶中的孔廟一樣，但仔細觀察後卻發現有許多地方變得不一樣了，以前相鄰國小那邊是沒有鋪設的，而現在他有了規劃，同時也增設了一些無障礙的空間，使得古早的建築配上了新設施。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設計美學期末報告 建築參訪-台南孔廟、台南文學館</dc:title>
  <dc:creator>葉柏逸</dc:creator>
  <cp:lastModifiedBy>葉柏逸</cp:lastModifiedBy>
  <cp:revision>15</cp:revision>
  <dcterms:created xsi:type="dcterms:W3CDTF">2016-06-21T06:33:55Z</dcterms:created>
  <dcterms:modified xsi:type="dcterms:W3CDTF">2016-06-21T08:23:39Z</dcterms:modified>
</cp:coreProperties>
</file>