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  <p:sldMasterId id="2147483763" r:id="rId2"/>
    <p:sldMasterId id="2147483778" r:id="rId3"/>
  </p:sldMasterIdLst>
  <p:notesMasterIdLst>
    <p:notesMasterId r:id="rId87"/>
  </p:notesMasterIdLst>
  <p:handoutMasterIdLst>
    <p:handoutMasterId r:id="rId88"/>
  </p:handoutMasterIdLst>
  <p:sldIdLst>
    <p:sldId id="713" r:id="rId4"/>
    <p:sldId id="714" r:id="rId5"/>
    <p:sldId id="715" r:id="rId6"/>
    <p:sldId id="716" r:id="rId7"/>
    <p:sldId id="717" r:id="rId8"/>
    <p:sldId id="622" r:id="rId9"/>
    <p:sldId id="623" r:id="rId10"/>
    <p:sldId id="627" r:id="rId11"/>
    <p:sldId id="630" r:id="rId12"/>
    <p:sldId id="633" r:id="rId13"/>
    <p:sldId id="555" r:id="rId14"/>
    <p:sldId id="585" r:id="rId15"/>
    <p:sldId id="589" r:id="rId16"/>
    <p:sldId id="586" r:id="rId17"/>
    <p:sldId id="670" r:id="rId18"/>
    <p:sldId id="640" r:id="rId19"/>
    <p:sldId id="634" r:id="rId20"/>
    <p:sldId id="450" r:id="rId21"/>
    <p:sldId id="600" r:id="rId22"/>
    <p:sldId id="641" r:id="rId23"/>
    <p:sldId id="674" r:id="rId24"/>
    <p:sldId id="452" r:id="rId25"/>
    <p:sldId id="563" r:id="rId26"/>
    <p:sldId id="564" r:id="rId27"/>
    <p:sldId id="592" r:id="rId28"/>
    <p:sldId id="613" r:id="rId29"/>
    <p:sldId id="615" r:id="rId30"/>
    <p:sldId id="576" r:id="rId31"/>
    <p:sldId id="565" r:id="rId32"/>
    <p:sldId id="566" r:id="rId33"/>
    <p:sldId id="644" r:id="rId34"/>
    <p:sldId id="645" r:id="rId35"/>
    <p:sldId id="453" r:id="rId36"/>
    <p:sldId id="539" r:id="rId37"/>
    <p:sldId id="536" r:id="rId38"/>
    <p:sldId id="543" r:id="rId39"/>
    <p:sldId id="544" r:id="rId40"/>
    <p:sldId id="545" r:id="rId41"/>
    <p:sldId id="607" r:id="rId42"/>
    <p:sldId id="608" r:id="rId43"/>
    <p:sldId id="611" r:id="rId44"/>
    <p:sldId id="612" r:id="rId45"/>
    <p:sldId id="610" r:id="rId46"/>
    <p:sldId id="602" r:id="rId47"/>
    <p:sldId id="454" r:id="rId48"/>
    <p:sldId id="458" r:id="rId49"/>
    <p:sldId id="459" r:id="rId50"/>
    <p:sldId id="485" r:id="rId51"/>
    <p:sldId id="492" r:id="rId52"/>
    <p:sldId id="677" r:id="rId53"/>
    <p:sldId id="711" r:id="rId54"/>
    <p:sldId id="700" r:id="rId55"/>
    <p:sldId id="695" r:id="rId56"/>
    <p:sldId id="696" r:id="rId57"/>
    <p:sldId id="701" r:id="rId58"/>
    <p:sldId id="702" r:id="rId59"/>
    <p:sldId id="703" r:id="rId60"/>
    <p:sldId id="704" r:id="rId61"/>
    <p:sldId id="705" r:id="rId62"/>
    <p:sldId id="709" r:id="rId63"/>
    <p:sldId id="710" r:id="rId64"/>
    <p:sldId id="508" r:id="rId65"/>
    <p:sldId id="420" r:id="rId66"/>
    <p:sldId id="549" r:id="rId67"/>
    <p:sldId id="355" r:id="rId68"/>
    <p:sldId id="356" r:id="rId69"/>
    <p:sldId id="439" r:id="rId70"/>
    <p:sldId id="551" r:id="rId71"/>
    <p:sldId id="553" r:id="rId72"/>
    <p:sldId id="577" r:id="rId73"/>
    <p:sldId id="578" r:id="rId74"/>
    <p:sldId id="651" r:id="rId75"/>
    <p:sldId id="652" r:id="rId76"/>
    <p:sldId id="658" r:id="rId77"/>
    <p:sldId id="659" r:id="rId78"/>
    <p:sldId id="688" r:id="rId79"/>
    <p:sldId id="712" r:id="rId80"/>
    <p:sldId id="691" r:id="rId81"/>
    <p:sldId id="693" r:id="rId82"/>
    <p:sldId id="382" r:id="rId83"/>
    <p:sldId id="616" r:id="rId84"/>
    <p:sldId id="601" r:id="rId85"/>
    <p:sldId id="718" r:id="rId86"/>
  </p:sldIdLst>
  <p:sldSz cx="9144000" cy="6858000" type="screen4x3"/>
  <p:notesSz cx="9929813" cy="6799263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sz="2500" b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500" b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500" b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500" b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500" b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sz="2500" b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sz="2500" b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sz="2500" b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sz="2500" b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0000FF"/>
    <a:srgbClr val="33CC33"/>
    <a:srgbClr val="F0FFEF"/>
    <a:srgbClr val="006600"/>
    <a:srgbClr val="008000"/>
    <a:srgbClr val="0066FF"/>
    <a:srgbClr val="33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A488322-F2BA-4B5B-9748-0D474271808F}" styleName="中等深淺樣式 3 - 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0790" autoAdjust="0"/>
    <p:restoredTop sz="98284" autoAdjust="0"/>
  </p:normalViewPr>
  <p:slideViewPr>
    <p:cSldViewPr>
      <p:cViewPr>
        <p:scale>
          <a:sx n="75" d="100"/>
          <a:sy n="75" d="100"/>
        </p:scale>
        <p:origin x="-186" y="-3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76" Type="http://schemas.openxmlformats.org/officeDocument/2006/relationships/slide" Target="slides/slide73.xml"/><Relationship Id="rId84" Type="http://schemas.openxmlformats.org/officeDocument/2006/relationships/slide" Target="slides/slide81.xml"/><Relationship Id="rId89" Type="http://schemas.openxmlformats.org/officeDocument/2006/relationships/presProps" Target="presProps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87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90" Type="http://schemas.openxmlformats.org/officeDocument/2006/relationships/viewProps" Target="viewProps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slide" Target="slides/slide74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slide" Target="slides/slide80.xml"/><Relationship Id="rId88" Type="http://schemas.openxmlformats.org/officeDocument/2006/relationships/handoutMaster" Target="handoutMasters/handoutMaster1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3215" cy="339594"/>
          </a:xfrm>
          <a:prstGeom prst="rect">
            <a:avLst/>
          </a:prstGeom>
        </p:spPr>
        <p:txBody>
          <a:bodyPr vert="horz" lIns="95581" tIns="47791" rIns="95581" bIns="47791" rtlCol="0"/>
          <a:lstStyle>
            <a:lvl1pPr algn="l">
              <a:spcBef>
                <a:spcPct val="50000"/>
              </a:spcBef>
              <a:defRPr sz="1300">
                <a:ea typeface="新細明體" pitchFamily="18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624380" y="1"/>
            <a:ext cx="4303215" cy="339594"/>
          </a:xfrm>
          <a:prstGeom prst="rect">
            <a:avLst/>
          </a:prstGeom>
        </p:spPr>
        <p:txBody>
          <a:bodyPr vert="horz" lIns="95581" tIns="47791" rIns="95581" bIns="47791" rtlCol="0"/>
          <a:lstStyle>
            <a:lvl1pPr algn="r">
              <a:spcBef>
                <a:spcPct val="50000"/>
              </a:spcBef>
              <a:defRPr sz="1300" smtClean="0">
                <a:ea typeface="新細明體" pitchFamily="18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6458615"/>
            <a:ext cx="4303215" cy="339594"/>
          </a:xfrm>
          <a:prstGeom prst="rect">
            <a:avLst/>
          </a:prstGeom>
        </p:spPr>
        <p:txBody>
          <a:bodyPr vert="horz" lIns="95581" tIns="47791" rIns="95581" bIns="47791" rtlCol="0" anchor="b"/>
          <a:lstStyle>
            <a:lvl1pPr algn="l">
              <a:spcBef>
                <a:spcPct val="50000"/>
              </a:spcBef>
              <a:defRPr sz="1300">
                <a:ea typeface="新細明體" pitchFamily="18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624380" y="6458615"/>
            <a:ext cx="4303215" cy="339594"/>
          </a:xfrm>
          <a:prstGeom prst="rect">
            <a:avLst/>
          </a:prstGeom>
        </p:spPr>
        <p:txBody>
          <a:bodyPr vert="horz" lIns="95581" tIns="47791" rIns="95581" bIns="47791" rtlCol="0" anchor="b"/>
          <a:lstStyle>
            <a:lvl1pPr algn="r">
              <a:spcBef>
                <a:spcPct val="50000"/>
              </a:spcBef>
              <a:defRPr sz="1300" smtClean="0">
                <a:ea typeface="新細明體" pitchFamily="18" charset="-120"/>
              </a:defRPr>
            </a:lvl1pPr>
          </a:lstStyle>
          <a:p>
            <a:pPr>
              <a:defRPr/>
            </a:pPr>
            <a:fld id="{AC01CE44-FCB8-46DE-84FA-D8D770D7621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3611479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5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303215" cy="339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81" tIns="47791" rIns="95581" bIns="47791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300" b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055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4380" y="1"/>
            <a:ext cx="4303215" cy="339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81" tIns="47791" rIns="95581" bIns="47791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300" b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65488" y="509588"/>
            <a:ext cx="3398837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55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2539" y="3229308"/>
            <a:ext cx="7944738" cy="3059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81" tIns="47791" rIns="95581" bIns="477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7055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58615"/>
            <a:ext cx="4303215" cy="339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81" tIns="47791" rIns="95581" bIns="47791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300" b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055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4380" y="6458615"/>
            <a:ext cx="4303215" cy="339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81" tIns="47791" rIns="95581" bIns="47791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300" b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fld id="{EE4A888B-F3A2-4EE9-936E-F567620524E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14425080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投影片圖像版面配置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91139" name="備忘稿版面配置區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 smtClean="0"/>
          </a:p>
        </p:txBody>
      </p:sp>
      <p:sp>
        <p:nvSpPr>
          <p:cNvPr id="9114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latinLnBrk="1" hangingPunct="0">
              <a:spcBef>
                <a:spcPct val="30000"/>
              </a:spcBef>
              <a:defRPr sz="12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3099" indent="-285807" eaLnBrk="0" latinLnBrk="1" hangingPunct="0">
              <a:spcBef>
                <a:spcPct val="30000"/>
              </a:spcBef>
              <a:defRPr sz="12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229" indent="-228646" eaLnBrk="0" latinLnBrk="1" hangingPunct="0">
              <a:spcBef>
                <a:spcPct val="30000"/>
              </a:spcBef>
              <a:defRPr sz="28800" b="1" baseline="7000">
                <a:solidFill>
                  <a:schemeClr val="bg1"/>
                </a:solidFill>
                <a:latin typeface="Arial" pitchFamily="34" charset="0"/>
                <a:ea typeface="宋体" pitchFamily="2" charset="-122"/>
              </a:defRPr>
            </a:lvl3pPr>
            <a:lvl4pPr marL="1600520" indent="-228646" eaLnBrk="0" fontAlgn="t" hangingPunct="0">
              <a:spcBef>
                <a:spcPct val="30000"/>
              </a:spcBef>
              <a:defRPr sz="28800" b="1" baseline="7000">
                <a:solidFill>
                  <a:schemeClr val="bg1"/>
                </a:solidFill>
                <a:latin typeface="Arial" pitchFamily="34" charset="0"/>
                <a:ea typeface="宋体" pitchFamily="2" charset="-122"/>
              </a:defRPr>
            </a:lvl4pPr>
            <a:lvl5pPr marL="2057811" indent="-228646" eaLnBrk="0" hangingPunct="0">
              <a:spcBef>
                <a:spcPct val="30000"/>
              </a:spcBef>
              <a:buFont typeface="永中宋体" charset="0"/>
              <a:defRPr sz="12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5103" indent="-228646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永中宋体" charset="0"/>
              <a:defRPr sz="12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2394" indent="-228646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永中宋体" charset="0"/>
              <a:defRPr sz="12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686" indent="-228646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永中宋体" charset="0"/>
              <a:defRPr sz="12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977" indent="-228646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永中宋体" charset="0"/>
              <a:defRPr sz="12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latinLnBrk="0" hangingPunct="1">
              <a:spcBef>
                <a:spcPct val="0"/>
              </a:spcBef>
            </a:pPr>
            <a:fld id="{F31D9C04-F2D1-4B9E-A5AA-9F16DA48BC97}" type="slidenum">
              <a:rPr lang="zh-TW" altLang="en-US" sz="1400" b="0">
                <a:latin typeface="Calibri" pitchFamily="34" charset="0"/>
              </a:rPr>
              <a:pPr eaLnBrk="1" latinLnBrk="0" hangingPunct="1">
                <a:spcBef>
                  <a:spcPct val="0"/>
                </a:spcBef>
              </a:pPr>
              <a:t>1</a:t>
            </a:fld>
            <a:endParaRPr lang="zh-TW" altLang="en-US" sz="1400" b="0">
              <a:latin typeface="Calibri" pitchFamily="34" charset="0"/>
            </a:endParaRPr>
          </a:p>
        </p:txBody>
      </p:sp>
      <p:sp>
        <p:nvSpPr>
          <p:cNvPr id="91141" name="日期版面配置區 4"/>
          <p:cNvSpPr>
            <a:spLocks noGrp="1"/>
          </p:cNvSpPr>
          <p:nvPr>
            <p:ph type="dt" sz="quarter" idx="1"/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58" tIns="45729" rIns="91458" bIns="45729" numCol="1" anchor="t" anchorCtr="0" compatLnSpc="1">
            <a:prstTxWarp prst="textNoShape">
              <a:avLst/>
            </a:prstTxWarp>
          </a:bodyPr>
          <a:lstStyle>
            <a:lvl1pPr eaLnBrk="0" latinLnBrk="1" hangingPunct="0">
              <a:spcBef>
                <a:spcPct val="30000"/>
              </a:spcBef>
              <a:defRPr sz="12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3099" indent="-285807" eaLnBrk="0" latinLnBrk="1" hangingPunct="0">
              <a:spcBef>
                <a:spcPct val="30000"/>
              </a:spcBef>
              <a:defRPr sz="12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229" indent="-228646" eaLnBrk="0" latinLnBrk="1" hangingPunct="0">
              <a:spcBef>
                <a:spcPct val="30000"/>
              </a:spcBef>
              <a:defRPr sz="28800" b="1" baseline="7000">
                <a:solidFill>
                  <a:schemeClr val="bg1"/>
                </a:solidFill>
                <a:latin typeface="Arial" pitchFamily="34" charset="0"/>
                <a:ea typeface="宋体" pitchFamily="2" charset="-122"/>
              </a:defRPr>
            </a:lvl3pPr>
            <a:lvl4pPr marL="1600520" indent="-228646" eaLnBrk="0" fontAlgn="t" hangingPunct="0">
              <a:spcBef>
                <a:spcPct val="30000"/>
              </a:spcBef>
              <a:defRPr sz="28800" b="1" baseline="7000">
                <a:solidFill>
                  <a:schemeClr val="bg1"/>
                </a:solidFill>
                <a:latin typeface="Arial" pitchFamily="34" charset="0"/>
                <a:ea typeface="宋体" pitchFamily="2" charset="-122"/>
              </a:defRPr>
            </a:lvl4pPr>
            <a:lvl5pPr marL="2057811" indent="-228646" eaLnBrk="0" hangingPunct="0">
              <a:spcBef>
                <a:spcPct val="30000"/>
              </a:spcBef>
              <a:buFont typeface="永中宋体" charset="0"/>
              <a:defRPr sz="12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5103" indent="-228646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永中宋体" charset="0"/>
              <a:defRPr sz="12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2394" indent="-228646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永中宋体" charset="0"/>
              <a:defRPr sz="12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686" indent="-228646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永中宋体" charset="0"/>
              <a:defRPr sz="12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977" indent="-228646" eaLnBrk="0" fontAlgn="base" hangingPunct="0">
              <a:spcBef>
                <a:spcPct val="30000"/>
              </a:spcBef>
              <a:spcAft>
                <a:spcPct val="0"/>
              </a:spcAft>
              <a:buSzPct val="100000"/>
              <a:buFont typeface="永中宋体" charset="0"/>
              <a:defRPr sz="1200" b="1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latinLnBrk="0" hangingPunct="1">
              <a:spcBef>
                <a:spcPct val="0"/>
              </a:spcBef>
            </a:pPr>
            <a:endParaRPr lang="zh-TW" altLang="en-US" sz="1400" b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0CB84F4-2DB1-4624-A345-F39AEBBFED79}" type="slidenum">
              <a:rPr lang="en-US" altLang="zh-TW"/>
              <a:pPr/>
              <a:t>15</a:t>
            </a:fld>
            <a:endParaRPr lang="en-US" altLang="zh-TW"/>
          </a:p>
        </p:txBody>
      </p:sp>
      <p:sp>
        <p:nvSpPr>
          <p:cNvPr id="28876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265488" y="509588"/>
            <a:ext cx="3398837" cy="25495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8877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92539" y="3229308"/>
            <a:ext cx="7944738" cy="305951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zh-TW"/>
          </a:p>
        </p:txBody>
      </p:sp>
      <p:sp>
        <p:nvSpPr>
          <p:cNvPr id="2" name="日期版面配置區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1A78E8A-FC8E-42CA-B03D-4CF4620672AB}" type="slidenum">
              <a:rPr lang="en-US" altLang="zh-TW"/>
              <a:pPr/>
              <a:t>21</a:t>
            </a:fld>
            <a:endParaRPr lang="en-US" altLang="zh-TW"/>
          </a:p>
        </p:txBody>
      </p:sp>
      <p:sp>
        <p:nvSpPr>
          <p:cNvPr id="32768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140075" y="498475"/>
            <a:ext cx="3319463" cy="24892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2768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59230" y="3154428"/>
            <a:ext cx="7682727" cy="298779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zh-TW"/>
          </a:p>
        </p:txBody>
      </p:sp>
      <p:sp>
        <p:nvSpPr>
          <p:cNvPr id="2" name="日期版面配置區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7C1C5B4-227E-436D-8229-B5F0049D1AF7}" type="slidenum">
              <a:rPr lang="en-US" altLang="zh-TW"/>
              <a:pPr/>
              <a:t>53</a:t>
            </a:fld>
            <a:endParaRPr lang="en-US" altLang="zh-TW"/>
          </a:p>
        </p:txBody>
      </p:sp>
      <p:sp>
        <p:nvSpPr>
          <p:cNvPr id="42393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140075" y="498475"/>
            <a:ext cx="3319463" cy="24892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2393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59230" y="3154428"/>
            <a:ext cx="7682727" cy="298779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zh-TW"/>
          </a:p>
        </p:txBody>
      </p:sp>
      <p:sp>
        <p:nvSpPr>
          <p:cNvPr id="2" name="日期版面配置區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DA048A3-9E90-4D1C-80C2-E4F05781A181}" type="slidenum">
              <a:rPr lang="en-US" altLang="zh-TW"/>
              <a:pPr/>
              <a:t>54</a:t>
            </a:fld>
            <a:endParaRPr lang="en-US" altLang="zh-TW"/>
          </a:p>
        </p:txBody>
      </p:sp>
      <p:sp>
        <p:nvSpPr>
          <p:cNvPr id="43417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265488" y="509588"/>
            <a:ext cx="3398837" cy="25495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3417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92539" y="3229308"/>
            <a:ext cx="7944738" cy="305951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zh-TW"/>
          </a:p>
        </p:txBody>
      </p:sp>
      <p:sp>
        <p:nvSpPr>
          <p:cNvPr id="2" name="日期版面配置區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E84C9EF-F3D1-41DB-AFD6-517EAFC51906}" type="slidenum">
              <a:rPr lang="en-US" altLang="zh-TW"/>
              <a:pPr/>
              <a:t>76</a:t>
            </a:fld>
            <a:endParaRPr lang="en-US" altLang="zh-TW"/>
          </a:p>
        </p:txBody>
      </p:sp>
      <p:sp>
        <p:nvSpPr>
          <p:cNvPr id="49971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140075" y="498475"/>
            <a:ext cx="3319463" cy="24892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9971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59230" y="3154428"/>
            <a:ext cx="7682727" cy="298779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zh-TW"/>
          </a:p>
        </p:txBody>
      </p:sp>
      <p:sp>
        <p:nvSpPr>
          <p:cNvPr id="2" name="日期版面配置區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B7DC4D5-6D0F-4F08-B85B-755145868CC3}" type="slidenum">
              <a:rPr lang="en-US" altLang="zh-TW"/>
              <a:pPr/>
              <a:t>78</a:t>
            </a:fld>
            <a:endParaRPr lang="en-US" altLang="zh-TW"/>
          </a:p>
        </p:txBody>
      </p:sp>
      <p:sp>
        <p:nvSpPr>
          <p:cNvPr id="50278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140075" y="498475"/>
            <a:ext cx="3319463" cy="24892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0278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59230" y="3154428"/>
            <a:ext cx="7682727" cy="298779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zh-TW"/>
          </a:p>
        </p:txBody>
      </p:sp>
      <p:sp>
        <p:nvSpPr>
          <p:cNvPr id="2" name="日期版面配置區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1801701-CD5D-4446-86FB-48B7AD00CC8D}" type="slidenum">
              <a:rPr lang="en-US" altLang="zh-TW"/>
              <a:pPr/>
              <a:t>79</a:t>
            </a:fld>
            <a:endParaRPr lang="en-US" altLang="zh-TW"/>
          </a:p>
        </p:txBody>
      </p:sp>
      <p:sp>
        <p:nvSpPr>
          <p:cNvPr id="50483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140075" y="498475"/>
            <a:ext cx="3319463" cy="24892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0483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59230" y="3154428"/>
            <a:ext cx="7682727" cy="298779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zh-TW"/>
          </a:p>
        </p:txBody>
      </p:sp>
      <p:sp>
        <p:nvSpPr>
          <p:cNvPr id="2" name="日期版面配置區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FE9B1-E86C-4D31-827B-B12C2C377C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6500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FE9B1-E86C-4D31-827B-B12C2C377C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71972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FE9B1-E86C-4D31-827B-B12C2C377C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83420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 dirty="0"/>
          </a:p>
        </p:txBody>
      </p:sp>
      <p:sp>
        <p:nvSpPr>
          <p:cNvPr id="8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053449" y="6385919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2400">
                <a:solidFill>
                  <a:schemeClr val="bg1"/>
                </a:solidFill>
              </a:defRPr>
            </a:lvl1pPr>
          </a:lstStyle>
          <a:p>
            <a:fld id="{1C7858B1-76B0-43A1-BD85-92CBAD88C86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07458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7" name="投影片編號版面配置區 5"/>
          <p:cNvSpPr txBox="1">
            <a:spLocks/>
          </p:cNvSpPr>
          <p:nvPr userDrawn="1"/>
        </p:nvSpPr>
        <p:spPr>
          <a:xfrm>
            <a:off x="7053449" y="6385919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r" defTabSz="914400" rtl="0" eaLnBrk="1" latinLnBrk="0" hangingPunct="1"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C7858B1-76B0-43A1-BD85-92CBAD88C86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53973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7" name="投影片編號版面配置區 5"/>
          <p:cNvSpPr txBox="1">
            <a:spLocks/>
          </p:cNvSpPr>
          <p:nvPr userDrawn="1"/>
        </p:nvSpPr>
        <p:spPr>
          <a:xfrm>
            <a:off x="7053449" y="6385919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r" defTabSz="914400" rtl="0" eaLnBrk="1" latinLnBrk="0" hangingPunct="1"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C7858B1-76B0-43A1-BD85-92CBAD88C86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53736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8" name="投影片編號版面配置區 5"/>
          <p:cNvSpPr txBox="1">
            <a:spLocks/>
          </p:cNvSpPr>
          <p:nvPr userDrawn="1"/>
        </p:nvSpPr>
        <p:spPr>
          <a:xfrm>
            <a:off x="7053449" y="6385919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r" defTabSz="914400" rtl="0" eaLnBrk="1" latinLnBrk="0" hangingPunct="1"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C7858B1-76B0-43A1-BD85-92CBAD88C86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111077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10" name="投影片編號版面配置區 5"/>
          <p:cNvSpPr txBox="1">
            <a:spLocks/>
          </p:cNvSpPr>
          <p:nvPr userDrawn="1"/>
        </p:nvSpPr>
        <p:spPr>
          <a:xfrm>
            <a:off x="7053449" y="6385919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r" defTabSz="914400" rtl="0" eaLnBrk="1" latinLnBrk="0" hangingPunct="1"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C7858B1-76B0-43A1-BD85-92CBAD88C86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480240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6" name="投影片編號版面配置區 5"/>
          <p:cNvSpPr txBox="1">
            <a:spLocks/>
          </p:cNvSpPr>
          <p:nvPr userDrawn="1"/>
        </p:nvSpPr>
        <p:spPr>
          <a:xfrm>
            <a:off x="7053449" y="6385919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r" defTabSz="914400" rtl="0" eaLnBrk="1" latinLnBrk="0" hangingPunct="1"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C7858B1-76B0-43A1-BD85-92CBAD88C86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53813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5" name="投影片編號版面配置區 5"/>
          <p:cNvSpPr txBox="1">
            <a:spLocks/>
          </p:cNvSpPr>
          <p:nvPr userDrawn="1"/>
        </p:nvSpPr>
        <p:spPr>
          <a:xfrm>
            <a:off x="7053449" y="6385919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r" defTabSz="914400" rtl="0" eaLnBrk="1" latinLnBrk="0" hangingPunct="1"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C7858B1-76B0-43A1-BD85-92CBAD88C86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18913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8" name="投影片編號版面配置區 5"/>
          <p:cNvSpPr txBox="1">
            <a:spLocks/>
          </p:cNvSpPr>
          <p:nvPr userDrawn="1"/>
        </p:nvSpPr>
        <p:spPr>
          <a:xfrm>
            <a:off x="7053449" y="6385919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r" defTabSz="914400" rtl="0" eaLnBrk="1" latinLnBrk="0" hangingPunct="1"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C7858B1-76B0-43A1-BD85-92CBAD88C86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7010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FE9B1-E86C-4D31-827B-B12C2C377C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908946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8" name="投影片編號版面配置區 5"/>
          <p:cNvSpPr txBox="1">
            <a:spLocks/>
          </p:cNvSpPr>
          <p:nvPr userDrawn="1"/>
        </p:nvSpPr>
        <p:spPr>
          <a:xfrm>
            <a:off x="7053449" y="6385919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r" defTabSz="914400" rtl="0" eaLnBrk="1" latinLnBrk="0" hangingPunct="1"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C7858B1-76B0-43A1-BD85-92CBAD88C86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58534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7" name="投影片編號版面配置區 5"/>
          <p:cNvSpPr txBox="1">
            <a:spLocks/>
          </p:cNvSpPr>
          <p:nvPr userDrawn="1"/>
        </p:nvSpPr>
        <p:spPr>
          <a:xfrm>
            <a:off x="7053449" y="6385919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r" defTabSz="914400" rtl="0" eaLnBrk="1" latinLnBrk="0" hangingPunct="1"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C7858B1-76B0-43A1-BD85-92CBAD88C86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61821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7" name="投影片編號版面配置區 5"/>
          <p:cNvSpPr txBox="1">
            <a:spLocks/>
          </p:cNvSpPr>
          <p:nvPr userDrawn="1"/>
        </p:nvSpPr>
        <p:spPr>
          <a:xfrm>
            <a:off x="7053449" y="6385919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r" defTabSz="914400" rtl="0" eaLnBrk="1" latinLnBrk="0" hangingPunct="1"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C7858B1-76B0-43A1-BD85-92CBAD88C86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89106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457200" y="274640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rgbClr val="FFFFFF"/>
                </a:solidFill>
                <a:ea typeface="新細明體" pitchFamily="18" charset="-120"/>
              </a:defRPr>
            </a:lvl1pPr>
          </a:lstStyle>
          <a:p>
            <a:pPr>
              <a:defRPr/>
            </a:pPr>
            <a:r>
              <a:rPr lang="en-US" altLang="zh-TW" smtClean="0"/>
              <a:t>139</a:t>
            </a:r>
            <a:endParaRPr lang="en-US" altLang="zh-TW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rgbClr val="FFFFFF"/>
                </a:solidFill>
                <a:ea typeface="新細明體" pitchFamily="18" charset="-120"/>
              </a:defRPr>
            </a:lvl1pPr>
          </a:lstStyle>
          <a:p>
            <a:pPr>
              <a:defRPr/>
            </a:pPr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en-US" altLang="zh-TW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053449" y="6385919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2400">
                <a:solidFill>
                  <a:schemeClr val="bg1"/>
                </a:solidFill>
              </a:defRPr>
            </a:lvl1pPr>
          </a:lstStyle>
          <a:p>
            <a:fld id="{1C7858B1-76B0-43A1-BD85-92CBAD88C86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99964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標題及圖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表版面配置區 2"/>
          <p:cNvSpPr>
            <a:spLocks noGrp="1"/>
          </p:cNvSpPr>
          <p:nvPr>
            <p:ph type="chart" idx="1"/>
          </p:nvPr>
        </p:nvSpPr>
        <p:spPr>
          <a:xfrm>
            <a:off x="457200" y="1719263"/>
            <a:ext cx="8229600" cy="441166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endParaRPr lang="zh-TW" altLang="en-US" noProof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t>139</a:t>
            </a:r>
            <a:endParaRPr lang="en-US" altLang="zh-C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t>僑馥建築經理股份有限公司 </a:t>
            </a:r>
            <a:r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Chaofu Real Estate Management Co., Ltd.</a:t>
            </a:r>
            <a:endParaRPr lang="en-US" altLang="zh-C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053449" y="6385919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2400">
                <a:solidFill>
                  <a:schemeClr val="bg1"/>
                </a:solidFill>
              </a:defRPr>
            </a:lvl1pPr>
          </a:lstStyle>
          <a:p>
            <a:fld id="{1C7858B1-76B0-43A1-BD85-92CBAD88C86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43546011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標題及圖表或組織圖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SmartArt 版面配置區 2"/>
          <p:cNvSpPr>
            <a:spLocks noGrp="1"/>
          </p:cNvSpPr>
          <p:nvPr>
            <p:ph type="dgm" idx="1"/>
          </p:nvPr>
        </p:nvSpPr>
        <p:spPr>
          <a:xfrm>
            <a:off x="1182688" y="2017713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 smtClean="0"/>
              <a:t>139</a:t>
            </a:r>
            <a:endParaRPr lang="en-US" altLang="zh-TW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en-US" altLang="zh-TW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CDC818-C6D6-432C-9A0C-397CB38C85D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06154329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0368B-1716-4ACD-83E3-44A1BBA1C4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43789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0368B-1716-4ACD-83E3-44A1BBA1C4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22883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0368B-1716-4ACD-83E3-44A1BBA1C4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824521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0368B-1716-4ACD-83E3-44A1BBA1C4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6266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FE9B1-E86C-4D31-827B-B12C2C377C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136759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0368B-1716-4ACD-83E3-44A1BBA1C4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921005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0368B-1716-4ACD-83E3-44A1BBA1C4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64569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0368B-1716-4ACD-83E3-44A1BBA1C4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5894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0368B-1716-4ACD-83E3-44A1BBA1C4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794779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0368B-1716-4ACD-83E3-44A1BBA1C4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8346578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0368B-1716-4ACD-83E3-44A1BBA1C4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155988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0368B-1716-4ACD-83E3-44A1BBA1C4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78211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FE9B1-E86C-4D31-827B-B12C2C377C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74109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FE9B1-E86C-4D31-827B-B12C2C377C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53537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FE9B1-E86C-4D31-827B-B12C2C377C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46170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FE9B1-E86C-4D31-827B-B12C2C377C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31905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FE9B1-E86C-4D31-827B-B12C2C377C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3387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FE9B1-E86C-4D31-827B-B12C2C377C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1550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image" Target="../media/image7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.png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8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1.pn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7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5FE9B1-E86C-4D31-827B-B12C2C377C36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標題版面配置區 1"/>
          <p:cNvSpPr txBox="1">
            <a:spLocks/>
          </p:cNvSpPr>
          <p:nvPr userDrawn="1"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mtClean="0"/>
              <a:t>按一下以編輯母片標題樣式</a:t>
            </a:r>
          </a:p>
        </p:txBody>
      </p:sp>
      <p:sp>
        <p:nvSpPr>
          <p:cNvPr id="8" name="文字版面配置區 2"/>
          <p:cNvSpPr txBox="1">
            <a:spLocks/>
          </p:cNvSpPr>
          <p:nvPr userDrawn="1"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9" name="日期版面配置區 3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80B8D8E5-EEB4-4EA6-AF0F-A93BC676F154}" type="datetimeFigureOut">
              <a:rPr lang="zh-TW" altLang="en-US" smtClean="0"/>
              <a:pPr>
                <a:defRPr/>
              </a:pPr>
              <a:t>2017/1/18</a:t>
            </a:fld>
            <a:endParaRPr lang="zh-TW" altLang="en-US"/>
          </a:p>
        </p:txBody>
      </p:sp>
      <p:sp>
        <p:nvSpPr>
          <p:cNvPr id="10" name="投影片編號版面配置區 5"/>
          <p:cNvSpPr txBox="1">
            <a:spLocks/>
          </p:cNvSpPr>
          <p:nvPr userDrawn="1"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11F2413-47A5-4BAB-B440-75AAEB5B97BC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11" name="標題版面配置區 1"/>
          <p:cNvSpPr txBox="1">
            <a:spLocks/>
          </p:cNvSpPr>
          <p:nvPr userDrawn="1"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buSzTx/>
              <a:buFontTx/>
              <a:buNone/>
              <a:defRPr/>
            </a:pPr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12" name="文字版面配置區 2"/>
          <p:cNvSpPr txBox="1">
            <a:spLocks/>
          </p:cNvSpPr>
          <p:nvPr userDrawn="1"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SzTx/>
              <a:defRPr/>
            </a:pPr>
            <a:r>
              <a:rPr lang="zh-TW" altLang="en-US" smtClean="0"/>
              <a:t>按一下以編輯母片文字樣式</a:t>
            </a:r>
          </a:p>
          <a:p>
            <a:pPr lvl="1" fontAlgn="auto">
              <a:spcAft>
                <a:spcPts val="0"/>
              </a:spcAft>
              <a:buSzTx/>
              <a:defRPr/>
            </a:pPr>
            <a:r>
              <a:rPr lang="zh-TW" altLang="en-US" smtClean="0"/>
              <a:t>第二層</a:t>
            </a:r>
          </a:p>
          <a:p>
            <a:pPr lvl="2" fontAlgn="auto">
              <a:spcAft>
                <a:spcPts val="0"/>
              </a:spcAft>
              <a:buSzTx/>
              <a:defRPr/>
            </a:pPr>
            <a:r>
              <a:rPr lang="zh-TW" altLang="en-US" smtClean="0"/>
              <a:t>第三層</a:t>
            </a:r>
          </a:p>
          <a:p>
            <a:pPr lvl="3" fontAlgn="auto">
              <a:spcAft>
                <a:spcPts val="0"/>
              </a:spcAft>
              <a:buSzTx/>
              <a:defRPr/>
            </a:pPr>
            <a:r>
              <a:rPr lang="zh-TW" altLang="en-US" smtClean="0"/>
              <a:t>第四層</a:t>
            </a:r>
          </a:p>
          <a:p>
            <a:pPr lvl="4" fontAlgn="auto">
              <a:spcAft>
                <a:spcPts val="0"/>
              </a:spcAft>
              <a:buSzTx/>
              <a:defRPr/>
            </a:pPr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13" name="日期版面配置區 3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sz="12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>
              <a:defRPr/>
            </a:pPr>
            <a:fld id="{69808CFF-5A36-4730-8AA8-C2573ECD137B}" type="datetimeFigureOut">
              <a:rPr lang="zh-TW" altLang="en-US" smtClean="0"/>
              <a:pPr>
                <a:defRPr/>
              </a:pPr>
              <a:t>2017/1/18</a:t>
            </a:fld>
            <a:endParaRPr lang="zh-TW" altLang="en-US"/>
          </a:p>
        </p:txBody>
      </p:sp>
      <p:sp>
        <p:nvSpPr>
          <p:cNvPr id="14" name="投影片編號版面配置區 5"/>
          <p:cNvSpPr txBox="1">
            <a:spLocks/>
          </p:cNvSpPr>
          <p:nvPr userDrawn="1"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>
            <a:defPPr>
              <a:defRPr lang="zh-CN"/>
            </a:defPPr>
            <a:lvl1pPr algn="r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sz="12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>
              <a:defRPr/>
            </a:pPr>
            <a:fld id="{4CFB1CA2-9E32-4E3E-8DA2-BF0D7FEA07AC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15" name="標題版面配置區 1"/>
          <p:cNvSpPr txBox="1">
            <a:spLocks/>
          </p:cNvSpPr>
          <p:nvPr userDrawn="1"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16" name="文字版面配置區 2"/>
          <p:cNvSpPr txBox="1">
            <a:spLocks/>
          </p:cNvSpPr>
          <p:nvPr userDrawn="1"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zh-TW" altLang="en-US" smtClean="0"/>
              <a:t>按一下以編輯母片文字樣式</a:t>
            </a:r>
          </a:p>
          <a:p>
            <a:pPr lvl="1">
              <a:defRPr/>
            </a:pPr>
            <a:r>
              <a:rPr lang="zh-TW" altLang="en-US" smtClean="0"/>
              <a:t>第二層</a:t>
            </a:r>
          </a:p>
          <a:p>
            <a:pPr lvl="2">
              <a:defRPr/>
            </a:pPr>
            <a:r>
              <a:rPr lang="zh-TW" altLang="en-US" smtClean="0"/>
              <a:t>第三層</a:t>
            </a:r>
          </a:p>
          <a:p>
            <a:pPr lvl="3">
              <a:defRPr/>
            </a:pPr>
            <a:r>
              <a:rPr lang="zh-TW" altLang="en-US" smtClean="0"/>
              <a:t>第四層</a:t>
            </a:r>
          </a:p>
          <a:p>
            <a:pPr lvl="4">
              <a:defRPr/>
            </a:pPr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17" name="日期版面配置區 3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05174AAF-0C43-4F2B-B703-0DD5125D246C}" type="datetime1">
              <a:rPr lang="zh-TW" altLang="en-US" smtClean="0"/>
              <a:pPr>
                <a:defRPr/>
              </a:pPr>
              <a:t>2017/1/18</a:t>
            </a:fld>
            <a:endParaRPr lang="zh-TW" altLang="en-US"/>
          </a:p>
        </p:txBody>
      </p:sp>
      <p:sp>
        <p:nvSpPr>
          <p:cNvPr id="18" name="投影片編號版面配置區 5"/>
          <p:cNvSpPr txBox="1">
            <a:spLocks/>
          </p:cNvSpPr>
          <p:nvPr userDrawn="1"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>
            <a:defPPr>
              <a:defRPr lang="zh-TW"/>
            </a:defPPr>
            <a:lvl1pPr marL="0" algn="r" defTabSz="914400" rtl="0" eaLnBrk="1" latinLnBrk="0" hangingPunct="1">
              <a:defRPr sz="2400" kern="120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3FA0C13-7760-4DAD-B287-6EA9E977DD92}" type="slidenum">
              <a:rPr lang="zh-TW" altLang="en-US" smtClean="0"/>
              <a:pPr>
                <a:defRPr/>
              </a:pPr>
              <a:t>‹#›</a:t>
            </a:fld>
            <a:endParaRPr lang="zh-TW" altLang="en-US" dirty="0"/>
          </a:p>
        </p:txBody>
      </p:sp>
      <p:sp>
        <p:nvSpPr>
          <p:cNvPr id="19" name="投影片編號版面配置區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D98040E-CFE1-4EB9-AD05-B2C0A13FAD62}" type="slidenum">
              <a:rPr lang="zh-TW" altLang="en-US" smtClean="0"/>
              <a:pPr>
                <a:defRPr/>
              </a:pPr>
              <a:t>‹#›</a:t>
            </a:fld>
            <a:endParaRPr lang="zh-TW" altLang="en-US" dirty="0"/>
          </a:p>
        </p:txBody>
      </p:sp>
      <p:pic>
        <p:nvPicPr>
          <p:cNvPr id="20" name="Picture 12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1750" y="0"/>
            <a:ext cx="9218613" cy="706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2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-23813" y="6308725"/>
            <a:ext cx="9218613" cy="71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1"/>
          <p:cNvPicPr>
            <a:picLocks noChangeAspect="1" noChangeArrowheads="1"/>
          </p:cNvPicPr>
          <p:nvPr userDrawn="1"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1750" y="6524625"/>
            <a:ext cx="9234488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6"/>
          <p:cNvPicPr>
            <a:picLocks noChangeAspect="1" noChangeArrowheads="1"/>
          </p:cNvPicPr>
          <p:nvPr userDrawn="1"/>
        </p:nvPicPr>
        <p:blipFill>
          <a:blip r:embed="rId16"/>
          <a:srcRect/>
          <a:stretch>
            <a:fillRect/>
          </a:stretch>
        </p:blipFill>
        <p:spPr bwMode="auto">
          <a:xfrm>
            <a:off x="2474913" y="2487613"/>
            <a:ext cx="6735762" cy="2087562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750" y="1949450"/>
            <a:ext cx="3168650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1"/>
          <p:cNvPicPr>
            <a:picLocks noChangeAspect="1" noChangeArrowheads="1"/>
          </p:cNvPicPr>
          <p:nvPr userDrawn="1"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42863" y="0"/>
            <a:ext cx="9229726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16"/>
          <p:cNvPicPr>
            <a:picLocks noChangeAspect="1" noChangeArrowheads="1"/>
          </p:cNvPicPr>
          <p:nvPr userDrawn="1"/>
        </p:nvPicPr>
        <p:blipFill>
          <a:blip r:embed="rId16"/>
          <a:srcRect/>
          <a:stretch>
            <a:fillRect/>
          </a:stretch>
        </p:blipFill>
        <p:spPr bwMode="auto">
          <a:xfrm>
            <a:off x="-42863" y="260350"/>
            <a:ext cx="9253538" cy="431800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7" name="投影片編號版面配置區 5"/>
          <p:cNvSpPr txBox="1">
            <a:spLocks/>
          </p:cNvSpPr>
          <p:nvPr userDrawn="1"/>
        </p:nvSpPr>
        <p:spPr>
          <a:xfrm>
            <a:off x="7038975" y="6432550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FE0FE8F1-FFE9-4694-969C-853CB82BCB11}" type="slidenum">
              <a:rPr lang="zh-TW" altLang="en-US" sz="2400" smtClean="0"/>
              <a:pPr algn="r">
                <a:defRPr/>
              </a:pPr>
              <a:t>‹#›</a:t>
            </a:fld>
            <a:endParaRPr lang="zh-TW" altLang="en-US" sz="2400" dirty="0"/>
          </a:p>
        </p:txBody>
      </p:sp>
      <p:sp>
        <p:nvSpPr>
          <p:cNvPr id="28" name="矩形 23"/>
          <p:cNvSpPr>
            <a:spLocks noChangeArrowheads="1"/>
          </p:cNvSpPr>
          <p:nvPr userDrawn="1"/>
        </p:nvSpPr>
        <p:spPr bwMode="auto">
          <a:xfrm>
            <a:off x="0" y="6488113"/>
            <a:ext cx="9144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r>
              <a:rPr lang="en-US" altLang="zh-TW" b="1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105</a:t>
            </a:r>
            <a:r>
              <a:rPr lang="zh-TW" altLang="zh-TW" b="1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年發展典範科技大學計畫</a:t>
            </a:r>
            <a:endParaRPr lang="zh-TW" altLang="zh-TW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9" name="Picture 3"/>
          <p:cNvPicPr>
            <a:picLocks noChangeAspect="1" noChangeArrowheads="1"/>
          </p:cNvPicPr>
          <p:nvPr userDrawn="1"/>
        </p:nvPicPr>
        <p:blipFill>
          <a:blip r:embed="rId18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313" y="2017713"/>
            <a:ext cx="363855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5330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2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1708" y="0"/>
            <a:ext cx="9218757" cy="706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2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4036" y="6309321"/>
            <a:ext cx="9218757" cy="7154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1"/>
          <p:cNvPicPr>
            <a:picLocks noChangeAspect="1" noChangeArrowheads="1"/>
          </p:cNvPicPr>
          <p:nvPr userDrawn="1"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1708" y="6453337"/>
            <a:ext cx="9234103" cy="609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 userDrawn="1"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1708" y="631068"/>
            <a:ext cx="9218758" cy="411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6"/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1707" y="0"/>
            <a:ext cx="9234102" cy="836712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2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053449" y="6385919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2400">
                <a:solidFill>
                  <a:schemeClr val="bg1"/>
                </a:solidFill>
              </a:defRPr>
            </a:lvl1pPr>
          </a:lstStyle>
          <a:p>
            <a:fld id="{1C7858B1-76B0-43A1-BD85-92CBAD88C86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23" name="矩形 22"/>
          <p:cNvSpPr/>
          <p:nvPr userDrawn="1"/>
        </p:nvSpPr>
        <p:spPr>
          <a:xfrm>
            <a:off x="0" y="645277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105</a:t>
            </a:r>
            <a:r>
              <a:rPr lang="zh-TW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年發展典範科技大學計畫</a:t>
            </a:r>
            <a:endParaRPr lang="zh-TW" altLang="zh-TW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46864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  <p:sldLayoutId id="2147483775" r:id="rId12"/>
    <p:sldLayoutId id="2147483776" r:id="rId13"/>
    <p:sldLayoutId id="2147483777" r:id="rId14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TW" smtClean="0"/>
              <a:t>139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TW" altLang="en-US" smtClean="0"/>
              <a:t>僑馥建築經理股份有限公司 </a:t>
            </a:r>
            <a:r>
              <a:rPr lang="en-US" altLang="zh-TW" smtClean="0"/>
              <a:t>Chaofu Real Estate Management Co., Ltd.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80368B-1716-4ACD-83E3-44A1BBA1C4B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標題版面配置區 1"/>
          <p:cNvSpPr txBox="1">
            <a:spLocks/>
          </p:cNvSpPr>
          <p:nvPr userDrawn="1"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mtClean="0"/>
              <a:t>按一下以編輯母片標題樣式</a:t>
            </a:r>
          </a:p>
        </p:txBody>
      </p:sp>
      <p:sp>
        <p:nvSpPr>
          <p:cNvPr id="8" name="文字版面配置區 2"/>
          <p:cNvSpPr txBox="1">
            <a:spLocks/>
          </p:cNvSpPr>
          <p:nvPr userDrawn="1"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9" name="日期版面配置區 3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B25EDC2-B159-41C3-A4B0-81E263A416E8}" type="datetimeFigureOut">
              <a:rPr lang="zh-TW" altLang="en-US" smtClean="0"/>
              <a:pPr>
                <a:defRPr/>
              </a:pPr>
              <a:t>2017/1/18</a:t>
            </a:fld>
            <a:endParaRPr lang="zh-TW" altLang="en-US"/>
          </a:p>
        </p:txBody>
      </p:sp>
      <p:sp>
        <p:nvSpPr>
          <p:cNvPr id="10" name="投影片編號版面配置區 5"/>
          <p:cNvSpPr txBox="1">
            <a:spLocks/>
          </p:cNvSpPr>
          <p:nvPr userDrawn="1"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8BBFE79-E7FD-4B7A-A46C-678E7E600004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11" name="標題版面配置區 1"/>
          <p:cNvSpPr txBox="1">
            <a:spLocks/>
          </p:cNvSpPr>
          <p:nvPr userDrawn="1"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buSzTx/>
              <a:buFontTx/>
              <a:buNone/>
              <a:defRPr/>
            </a:pPr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12" name="文字版面配置區 2"/>
          <p:cNvSpPr txBox="1">
            <a:spLocks/>
          </p:cNvSpPr>
          <p:nvPr userDrawn="1"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SzTx/>
              <a:defRPr/>
            </a:pPr>
            <a:r>
              <a:rPr lang="zh-TW" altLang="en-US" smtClean="0"/>
              <a:t>按一下以編輯母片文字樣式</a:t>
            </a:r>
          </a:p>
          <a:p>
            <a:pPr lvl="1" fontAlgn="auto">
              <a:spcAft>
                <a:spcPts val="0"/>
              </a:spcAft>
              <a:buSzTx/>
              <a:defRPr/>
            </a:pPr>
            <a:r>
              <a:rPr lang="zh-TW" altLang="en-US" smtClean="0"/>
              <a:t>第二層</a:t>
            </a:r>
          </a:p>
          <a:p>
            <a:pPr lvl="2" fontAlgn="auto">
              <a:spcAft>
                <a:spcPts val="0"/>
              </a:spcAft>
              <a:buSzTx/>
              <a:defRPr/>
            </a:pPr>
            <a:r>
              <a:rPr lang="zh-TW" altLang="en-US" smtClean="0"/>
              <a:t>第三層</a:t>
            </a:r>
          </a:p>
          <a:p>
            <a:pPr lvl="3" fontAlgn="auto">
              <a:spcAft>
                <a:spcPts val="0"/>
              </a:spcAft>
              <a:buSzTx/>
              <a:defRPr/>
            </a:pPr>
            <a:r>
              <a:rPr lang="zh-TW" altLang="en-US" smtClean="0"/>
              <a:t>第四層</a:t>
            </a:r>
          </a:p>
          <a:p>
            <a:pPr lvl="4" fontAlgn="auto">
              <a:spcAft>
                <a:spcPts val="0"/>
              </a:spcAft>
              <a:buSzTx/>
              <a:defRPr/>
            </a:pPr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13" name="日期版面配置區 3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sz="12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>
              <a:defRPr/>
            </a:pPr>
            <a:fld id="{E0FAE5A8-CF22-4304-AD80-687331563032}" type="datetimeFigureOut">
              <a:rPr lang="zh-TW" altLang="en-US" smtClean="0"/>
              <a:pPr>
                <a:defRPr/>
              </a:pPr>
              <a:t>2017/1/18</a:t>
            </a:fld>
            <a:endParaRPr lang="zh-TW" altLang="en-US"/>
          </a:p>
        </p:txBody>
      </p:sp>
      <p:sp>
        <p:nvSpPr>
          <p:cNvPr id="14" name="投影片編號版面配置區 5"/>
          <p:cNvSpPr txBox="1">
            <a:spLocks/>
          </p:cNvSpPr>
          <p:nvPr userDrawn="1"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>
            <a:defPPr>
              <a:defRPr lang="zh-CN"/>
            </a:defPPr>
            <a:lvl1pPr algn="r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sz="12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>
              <a:defRPr/>
            </a:pPr>
            <a:fld id="{EDB251A1-E691-41A0-ACC8-8E7C331E377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15" name="標題版面配置區 1"/>
          <p:cNvSpPr txBox="1">
            <a:spLocks/>
          </p:cNvSpPr>
          <p:nvPr userDrawn="1"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16" name="文字版面配置區 2"/>
          <p:cNvSpPr txBox="1">
            <a:spLocks/>
          </p:cNvSpPr>
          <p:nvPr userDrawn="1"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zh-TW" altLang="en-US" smtClean="0"/>
              <a:t>按一下以編輯母片文字樣式</a:t>
            </a:r>
          </a:p>
          <a:p>
            <a:pPr lvl="1">
              <a:defRPr/>
            </a:pPr>
            <a:r>
              <a:rPr lang="zh-TW" altLang="en-US" smtClean="0"/>
              <a:t>第二層</a:t>
            </a:r>
          </a:p>
          <a:p>
            <a:pPr lvl="2">
              <a:defRPr/>
            </a:pPr>
            <a:r>
              <a:rPr lang="zh-TW" altLang="en-US" smtClean="0"/>
              <a:t>第三層</a:t>
            </a:r>
          </a:p>
          <a:p>
            <a:pPr lvl="3">
              <a:defRPr/>
            </a:pPr>
            <a:r>
              <a:rPr lang="zh-TW" altLang="en-US" smtClean="0"/>
              <a:t>第四層</a:t>
            </a:r>
          </a:p>
          <a:p>
            <a:pPr lvl="4">
              <a:defRPr/>
            </a:pPr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17" name="日期版面配置區 3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>
            <a:defPPr>
              <a:defRPr lang="zh-TW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D33BEFB-4128-48AF-A14C-37CE73ABF753}" type="datetime1">
              <a:rPr lang="zh-TW" altLang="en-US" smtClean="0"/>
              <a:pPr>
                <a:defRPr/>
              </a:pPr>
              <a:t>2017/1/18</a:t>
            </a:fld>
            <a:endParaRPr lang="zh-TW" altLang="en-US"/>
          </a:p>
        </p:txBody>
      </p:sp>
      <p:sp>
        <p:nvSpPr>
          <p:cNvPr id="18" name="投影片編號版面配置區 5"/>
          <p:cNvSpPr txBox="1">
            <a:spLocks/>
          </p:cNvSpPr>
          <p:nvPr userDrawn="1"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1672AB88-0805-4461-9B0C-7A907324DBF6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19" name="投影片編號版面配置區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D25FFF4A-FFC9-4F53-B6B6-1D7EBD8E90D7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  <p:pic>
        <p:nvPicPr>
          <p:cNvPr id="20" name="Picture 12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1750" y="0"/>
            <a:ext cx="9218613" cy="706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2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-23813" y="6308725"/>
            <a:ext cx="9218613" cy="71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1"/>
          <p:cNvPicPr>
            <a:picLocks noChangeAspect="1" noChangeArrowheads="1"/>
          </p:cNvPicPr>
          <p:nvPr userDrawn="1"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1750" y="6524625"/>
            <a:ext cx="9234488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6"/>
          <p:cNvPicPr>
            <a:picLocks noChangeAspect="1" noChangeArrowheads="1"/>
          </p:cNvPicPr>
          <p:nvPr userDrawn="1"/>
        </p:nvPicPr>
        <p:blipFill>
          <a:blip r:embed="rId16"/>
          <a:srcRect/>
          <a:stretch>
            <a:fillRect/>
          </a:stretch>
        </p:blipFill>
        <p:spPr bwMode="auto">
          <a:xfrm>
            <a:off x="-23813" y="2636838"/>
            <a:ext cx="6502401" cy="2087562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0063" y="2060575"/>
            <a:ext cx="3168650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1"/>
          <p:cNvPicPr>
            <a:picLocks noChangeAspect="1" noChangeArrowheads="1"/>
          </p:cNvPicPr>
          <p:nvPr userDrawn="1"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42863" y="0"/>
            <a:ext cx="9229726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16"/>
          <p:cNvPicPr>
            <a:picLocks noChangeAspect="1" noChangeArrowheads="1"/>
          </p:cNvPicPr>
          <p:nvPr userDrawn="1"/>
        </p:nvPicPr>
        <p:blipFill>
          <a:blip r:embed="rId16"/>
          <a:srcRect/>
          <a:stretch>
            <a:fillRect/>
          </a:stretch>
        </p:blipFill>
        <p:spPr bwMode="auto">
          <a:xfrm>
            <a:off x="-42863" y="260350"/>
            <a:ext cx="9253538" cy="431800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7" name="投影片編號版面配置區 5"/>
          <p:cNvSpPr txBox="1">
            <a:spLocks/>
          </p:cNvSpPr>
          <p:nvPr userDrawn="1"/>
        </p:nvSpPr>
        <p:spPr>
          <a:xfrm>
            <a:off x="7062788" y="6456363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70E14511-945C-4645-8ED9-4C1C516A62EB}" type="slidenum">
              <a:rPr lang="zh-TW" altLang="en-US" sz="2400" smtClean="0">
                <a:solidFill>
                  <a:schemeClr val="bg1"/>
                </a:solidFill>
              </a:rPr>
              <a:pPr algn="r">
                <a:defRPr/>
              </a:pPr>
              <a:t>‹#›</a:t>
            </a:fld>
            <a:endParaRPr lang="zh-TW" altLang="en-US" sz="2400" dirty="0">
              <a:solidFill>
                <a:schemeClr val="bg1"/>
              </a:solidFill>
            </a:endParaRPr>
          </a:p>
        </p:txBody>
      </p:sp>
      <p:sp>
        <p:nvSpPr>
          <p:cNvPr id="28" name="矩形 34"/>
          <p:cNvSpPr>
            <a:spLocks noChangeArrowheads="1"/>
          </p:cNvSpPr>
          <p:nvPr userDrawn="1"/>
        </p:nvSpPr>
        <p:spPr bwMode="auto">
          <a:xfrm>
            <a:off x="0" y="6488113"/>
            <a:ext cx="9144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r>
              <a:rPr lang="en-US" altLang="zh-TW" b="1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105</a:t>
            </a:r>
            <a:r>
              <a:rPr lang="zh-TW" altLang="zh-TW" b="1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年發展典範科技大學計畫</a:t>
            </a:r>
            <a:endParaRPr lang="zh-TW" altLang="zh-TW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9" name="Picture 3"/>
          <p:cNvPicPr>
            <a:picLocks noChangeAspect="1" noChangeArrowheads="1"/>
          </p:cNvPicPr>
          <p:nvPr userDrawn="1"/>
        </p:nvPicPr>
        <p:blipFill>
          <a:blip r:embed="rId18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45113" y="2109788"/>
            <a:ext cx="363855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424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6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9.jpeg"/><Relationship Id="rId4" Type="http://schemas.openxmlformats.org/officeDocument/2006/relationships/image" Target="../media/image10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0.png"/><Relationship Id="rId4" Type="http://schemas.openxmlformats.org/officeDocument/2006/relationships/image" Target="../media/image32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8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8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8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8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8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8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8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矩形 6"/>
          <p:cNvSpPr>
            <a:spLocks noChangeArrowheads="1"/>
          </p:cNvSpPr>
          <p:nvPr/>
        </p:nvSpPr>
        <p:spPr bwMode="auto">
          <a:xfrm>
            <a:off x="2898773" y="3250952"/>
            <a:ext cx="665797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台糖長榮酒店</a:t>
            </a:r>
            <a:r>
              <a:rPr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CSR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執行實務</a:t>
            </a:r>
            <a:endParaRPr lang="zh-TW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100" name="文字方塊 7"/>
          <p:cNvSpPr txBox="1">
            <a:spLocks noChangeArrowheads="1"/>
          </p:cNvSpPr>
          <p:nvPr/>
        </p:nvSpPr>
        <p:spPr bwMode="auto">
          <a:xfrm>
            <a:off x="2422525" y="5160963"/>
            <a:ext cx="678815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職業倫理教學暨分享平臺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http://my.stust.edu.tw/project/stpee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</p:txBody>
      </p:sp>
      <p:pic>
        <p:nvPicPr>
          <p:cNvPr id="1026" name="Picture 2" descr="C:\Users\user\Desktop\南臺LOGOpng-01\南臺LOGOpng-01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1960" y="1113710"/>
            <a:ext cx="4271808" cy="793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7591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subTitle" idx="1"/>
          </p:nvPr>
        </p:nvSpPr>
        <p:spPr>
          <a:xfrm>
            <a:off x="2987824" y="3212976"/>
            <a:ext cx="6400800" cy="17526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zh-TW" altLang="en-US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台糖長榮酒店</a:t>
            </a:r>
            <a:r>
              <a:rPr lang="en-US" altLang="zh-TW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CSR</a:t>
            </a:r>
            <a:r>
              <a:rPr lang="zh-TW" altLang="en-US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執行實務</a:t>
            </a:r>
          </a:p>
        </p:txBody>
      </p:sp>
    </p:spTree>
    <p:extLst>
      <p:ext uri="{BB962C8B-B14F-4D97-AF65-F5344CB8AC3E}">
        <p14:creationId xmlns:p14="http://schemas.microsoft.com/office/powerpoint/2010/main" val="739773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076" name="Picture 4" descr="2015CSR小巨人獎 名單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05"/>
          <a:stretch/>
        </p:blipFill>
        <p:spPr bwMode="auto">
          <a:xfrm>
            <a:off x="1505306" y="2012152"/>
            <a:ext cx="5082918" cy="4507449"/>
          </a:xfrm>
          <a:prstGeom prst="rect">
            <a:avLst/>
          </a:prstGeom>
          <a:noFill/>
        </p:spPr>
      </p:pic>
      <p:pic>
        <p:nvPicPr>
          <p:cNvPr id="259078" name="Picture 6" descr="天下雜誌封面-20150819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903" y="13336"/>
            <a:ext cx="3100938" cy="4089990"/>
          </a:xfrm>
          <a:prstGeom prst="rect">
            <a:avLst/>
          </a:prstGeom>
          <a:noFill/>
        </p:spPr>
      </p:pic>
      <p:sp>
        <p:nvSpPr>
          <p:cNvPr id="259080" name="Text Box 8"/>
          <p:cNvSpPr txBox="1">
            <a:spLocks noChangeArrowheads="1"/>
          </p:cNvSpPr>
          <p:nvPr/>
        </p:nvSpPr>
        <p:spPr bwMode="auto">
          <a:xfrm>
            <a:off x="3347865" y="116632"/>
            <a:ext cx="5400599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zh-TW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『</a:t>
            </a:r>
            <a:r>
              <a:rPr lang="zh-TW" altLang="en-US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天下雜誌</a:t>
            </a:r>
            <a:r>
              <a:rPr lang="en-US" altLang="zh-TW" sz="3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』</a:t>
            </a:r>
          </a:p>
          <a:p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2015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天下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CSR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企業公民獎</a:t>
            </a:r>
            <a:b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小巨人崛起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-CSR100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強</a:t>
            </a:r>
            <a:endParaRPr lang="en-US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9081" name="Oval 9"/>
          <p:cNvSpPr>
            <a:spLocks noChangeArrowheads="1"/>
          </p:cNvSpPr>
          <p:nvPr/>
        </p:nvSpPr>
        <p:spPr bwMode="auto">
          <a:xfrm>
            <a:off x="1581372" y="4999204"/>
            <a:ext cx="3956844" cy="647700"/>
          </a:xfrm>
          <a:prstGeom prst="ellipse">
            <a:avLst/>
          </a:prstGeom>
          <a:solidFill>
            <a:schemeClr val="accent1">
              <a:alpha val="0"/>
            </a:schemeClr>
          </a:solidFill>
          <a:ln w="9525">
            <a:solidFill>
              <a:srgbClr val="CC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pic>
        <p:nvPicPr>
          <p:cNvPr id="15362" name="Picture 2" descr="C:\Users\user\Desktop\天下雜誌CSR小巨人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5963" y="1988840"/>
            <a:ext cx="3210967" cy="366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9720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CSR雜誌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97033"/>
            <a:ext cx="4320480" cy="6206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字方塊 2"/>
          <p:cNvSpPr txBox="1"/>
          <p:nvPr/>
        </p:nvSpPr>
        <p:spPr>
          <a:xfrm>
            <a:off x="4932040" y="2479659"/>
            <a:ext cx="3741343" cy="286232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小巨人評比條件：</a:t>
            </a:r>
            <a:endParaRPr lang="en-US" altLang="zh-TW" sz="36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*年營業額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50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億台幣以下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*連續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3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年獲利的企業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36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sz="3600" dirty="0" smtClean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72982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>
          <a:xfrm>
            <a:off x="549532" y="102122"/>
            <a:ext cx="8229600" cy="1143000"/>
          </a:xfrm>
        </p:spPr>
        <p:txBody>
          <a:bodyPr/>
          <a:lstStyle/>
          <a:p>
            <a:r>
              <a:rPr lang="zh-TW" altLang="en-US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台糖長榮酒店</a:t>
            </a:r>
            <a:r>
              <a:rPr lang="en-US" altLang="zh-TW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台南</a:t>
            </a:r>
            <a:r>
              <a:rPr lang="en-US" altLang="zh-TW" sz="3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3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簡介</a:t>
            </a:r>
            <a:endParaRPr lang="en-US" altLang="zh-TW" sz="3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7699" name="Rectangle 7"/>
          <p:cNvSpPr>
            <a:spLocks noChangeArrowheads="1"/>
          </p:cNvSpPr>
          <p:nvPr/>
        </p:nvSpPr>
        <p:spPr bwMode="auto">
          <a:xfrm>
            <a:off x="468313" y="1557338"/>
            <a:ext cx="8280400" cy="436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algn="l">
              <a:buClr>
                <a:schemeClr val="tx2"/>
              </a:buClr>
              <a:buFont typeface="Wingdings" pitchFamily="2" charset="2"/>
              <a:buChar char="v"/>
            </a:pPr>
            <a:r>
              <a:rPr lang="zh-TW" altLang="en-US" sz="2800" b="0" dirty="0">
                <a:latin typeface="標楷體" pitchFamily="65" charset="-120"/>
                <a:ea typeface="標楷體" pitchFamily="65" charset="-120"/>
              </a:rPr>
              <a:t>多年來由於國內產業結構及經濟變化快速</a:t>
            </a:r>
          </a:p>
          <a:p>
            <a:pPr marL="342900" indent="-342900" algn="l">
              <a:buClr>
                <a:schemeClr val="tx2"/>
              </a:buClr>
              <a:buFont typeface="Wingdings" pitchFamily="2" charset="2"/>
              <a:buChar char="v"/>
            </a:pPr>
            <a:r>
              <a:rPr lang="zh-TW" altLang="en-US" sz="2800" b="0" dirty="0">
                <a:latin typeface="標楷體" pitchFamily="65" charset="-120"/>
                <a:ea typeface="標楷體" pitchFamily="65" charset="-120"/>
              </a:rPr>
              <a:t>為能永續經營，朝向多元化，配合都市計畫，促進地方發展，利用現有土地進行整體規劃</a:t>
            </a:r>
          </a:p>
          <a:p>
            <a:pPr marL="342900" indent="-342900" algn="l">
              <a:buClr>
                <a:schemeClr val="tx2"/>
              </a:buClr>
              <a:buFont typeface="Wingdings" pitchFamily="2" charset="2"/>
              <a:buChar char="v"/>
            </a:pPr>
            <a:r>
              <a:rPr lang="zh-TW" altLang="en-US" sz="2800" b="0" dirty="0">
                <a:latin typeface="標楷體" pitchFamily="65" charset="-120"/>
                <a:ea typeface="標楷體" pitchFamily="65" charset="-120"/>
              </a:rPr>
              <a:t>台糖跨足休閒產業，規劃第一個國際觀光飯店</a:t>
            </a:r>
          </a:p>
          <a:p>
            <a:pPr marL="342900" indent="-342900" algn="l">
              <a:buClr>
                <a:schemeClr val="tx2"/>
              </a:buClr>
              <a:buFont typeface="Wingdings" pitchFamily="2" charset="2"/>
              <a:buChar char="v"/>
            </a:pPr>
            <a:r>
              <a:rPr lang="zh-TW" altLang="en-US" sz="2800" b="0" dirty="0">
                <a:latin typeface="標楷體" pitchFamily="65" charset="-120"/>
                <a:ea typeface="標楷體" pitchFamily="65" charset="-120"/>
              </a:rPr>
              <a:t>民國</a:t>
            </a:r>
            <a:r>
              <a:rPr lang="en-US" altLang="zh-TW" sz="2800" b="0" dirty="0">
                <a:latin typeface="標楷體" pitchFamily="65" charset="-120"/>
                <a:ea typeface="標楷體" pitchFamily="65" charset="-120"/>
              </a:rPr>
              <a:t>84</a:t>
            </a:r>
            <a:r>
              <a:rPr lang="zh-TW" altLang="en-US" sz="2800" b="0" dirty="0"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2800" b="0" dirty="0">
                <a:latin typeface="標楷體" pitchFamily="65" charset="-120"/>
                <a:ea typeface="標楷體" pitchFamily="65" charset="-120"/>
              </a:rPr>
              <a:t>7</a:t>
            </a:r>
            <a:r>
              <a:rPr lang="zh-TW" altLang="en-US" sz="2800" b="0" dirty="0">
                <a:latin typeface="標楷體" pitchFamily="65" charset="-120"/>
                <a:ea typeface="標楷體" pitchFamily="65" charset="-120"/>
              </a:rPr>
              <a:t>月開始著手規劃</a:t>
            </a:r>
          </a:p>
          <a:p>
            <a:pPr marL="342900" indent="-342900" algn="l">
              <a:buClr>
                <a:schemeClr val="tx2"/>
              </a:buClr>
              <a:buFont typeface="Wingdings" pitchFamily="2" charset="2"/>
              <a:buChar char="v"/>
            </a:pPr>
            <a:r>
              <a:rPr lang="zh-TW" altLang="en-US" sz="2800" b="0" dirty="0">
                <a:latin typeface="標楷體" pitchFamily="65" charset="-120"/>
                <a:ea typeface="標楷體" pitchFamily="65" charset="-120"/>
              </a:rPr>
              <a:t>民國</a:t>
            </a:r>
            <a:r>
              <a:rPr lang="en-US" altLang="zh-TW" sz="2800" b="0" dirty="0">
                <a:latin typeface="標楷體" pitchFamily="65" charset="-120"/>
                <a:ea typeface="標楷體" pitchFamily="65" charset="-120"/>
              </a:rPr>
              <a:t>88</a:t>
            </a:r>
            <a:r>
              <a:rPr lang="zh-TW" altLang="en-US" sz="2800" b="0" dirty="0"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2800" b="0" dirty="0"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2800" b="0" dirty="0">
                <a:latin typeface="標楷體" pitchFamily="65" charset="-120"/>
                <a:ea typeface="標楷體" pitchFamily="65" charset="-120"/>
              </a:rPr>
              <a:t>月動工興建</a:t>
            </a:r>
          </a:p>
          <a:p>
            <a:pPr marL="342900" indent="-342900" algn="l">
              <a:buClr>
                <a:schemeClr val="tx2"/>
              </a:buClr>
              <a:buFont typeface="Wingdings" pitchFamily="2" charset="2"/>
              <a:buChar char="v"/>
            </a:pPr>
            <a:r>
              <a:rPr lang="zh-TW" altLang="en-US" sz="2800" b="0" dirty="0">
                <a:latin typeface="標楷體" pitchFamily="65" charset="-120"/>
                <a:ea typeface="標楷體" pitchFamily="65" charset="-120"/>
              </a:rPr>
              <a:t>民國</a:t>
            </a:r>
            <a:r>
              <a:rPr lang="en-US" altLang="zh-TW" sz="2800" b="0" dirty="0">
                <a:latin typeface="標楷體" pitchFamily="65" charset="-120"/>
                <a:ea typeface="標楷體" pitchFamily="65" charset="-120"/>
              </a:rPr>
              <a:t>90</a:t>
            </a:r>
            <a:r>
              <a:rPr lang="zh-TW" altLang="en-US" sz="2800" b="0" dirty="0"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2800" b="0" dirty="0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sz="2800" b="0" dirty="0">
                <a:latin typeface="標楷體" pitchFamily="65" charset="-120"/>
                <a:ea typeface="標楷體" pitchFamily="65" charset="-120"/>
              </a:rPr>
              <a:t>月與長榮國際連鎖酒店舉行委託管理簽約儀式，由台糖出資</a:t>
            </a:r>
          </a:p>
          <a:p>
            <a:pPr marL="342900" indent="-342900" algn="l">
              <a:buClr>
                <a:schemeClr val="tx2"/>
              </a:buClr>
              <a:buFont typeface="Wingdings" pitchFamily="2" charset="2"/>
              <a:buChar char="v"/>
            </a:pPr>
            <a:r>
              <a:rPr lang="zh-TW" altLang="en-US" sz="2800" b="0" dirty="0">
                <a:latin typeface="標楷體" pitchFamily="65" charset="-120"/>
                <a:ea typeface="標楷體" pitchFamily="65" charset="-120"/>
              </a:rPr>
              <a:t>民國</a:t>
            </a:r>
            <a:r>
              <a:rPr lang="en-US" altLang="zh-TW" sz="2800" b="0" dirty="0">
                <a:latin typeface="標楷體" pitchFamily="65" charset="-120"/>
                <a:ea typeface="標楷體" pitchFamily="65" charset="-120"/>
              </a:rPr>
              <a:t>93</a:t>
            </a:r>
            <a:r>
              <a:rPr lang="zh-TW" altLang="en-US" sz="2800" b="0" dirty="0"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2800" b="0" dirty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2800" b="0" dirty="0"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sz="2800" b="0" dirty="0">
                <a:latin typeface="標楷體" pitchFamily="65" charset="-120"/>
                <a:ea typeface="標楷體" pitchFamily="65" charset="-120"/>
              </a:rPr>
              <a:t>21</a:t>
            </a:r>
            <a:r>
              <a:rPr lang="zh-TW" altLang="en-US" sz="2800" b="0" dirty="0">
                <a:latin typeface="標楷體" pitchFamily="65" charset="-120"/>
                <a:ea typeface="標楷體" pitchFamily="65" charset="-120"/>
              </a:rPr>
              <a:t>日正式開幕，命名為</a:t>
            </a:r>
            <a:r>
              <a:rPr lang="en-US" altLang="zh-TW" sz="2800" b="0" dirty="0">
                <a:latin typeface="標楷體" pitchFamily="65" charset="-120"/>
                <a:ea typeface="標楷體" pitchFamily="65" charset="-120"/>
              </a:rPr>
              <a:t>『</a:t>
            </a:r>
            <a:r>
              <a:rPr lang="zh-TW" altLang="en-US" sz="2800" b="0" dirty="0">
                <a:solidFill>
                  <a:srgbClr val="CC0000"/>
                </a:solidFill>
                <a:latin typeface="標楷體" pitchFamily="65" charset="-120"/>
                <a:ea typeface="標楷體" pitchFamily="65" charset="-120"/>
              </a:rPr>
              <a:t>台糖長榮酒店（台南）</a:t>
            </a:r>
            <a:r>
              <a:rPr lang="en-US" altLang="zh-TW" sz="2800" b="0" dirty="0">
                <a:latin typeface="標楷體" pitchFamily="65" charset="-120"/>
                <a:ea typeface="標楷體" pitchFamily="65" charset="-120"/>
              </a:rPr>
              <a:t>』</a:t>
            </a:r>
            <a:endParaRPr lang="zh-TW" altLang="en-US" sz="2800" b="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57701" name="Picture 5" descr="logo-2"/>
          <p:cNvPicPr>
            <a:picLocks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00913" y="1251744"/>
            <a:ext cx="1619250" cy="61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1454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051720" y="2564904"/>
            <a:ext cx="8424935" cy="1500187"/>
          </a:xfrm>
        </p:spPr>
        <p:txBody>
          <a:bodyPr>
            <a:normAutofit/>
          </a:bodyPr>
          <a:lstStyle/>
          <a:p>
            <a:pPr algn="ctr"/>
            <a:r>
              <a:rPr lang="zh-TW" altLang="en-US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台糖長榮</a:t>
            </a:r>
            <a:r>
              <a:rPr lang="zh-TW" altLang="en-US" sz="3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酒店</a:t>
            </a:r>
            <a:r>
              <a:rPr lang="en-US" altLang="zh-TW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推動</a:t>
            </a:r>
            <a:r>
              <a:rPr lang="en-US" altLang="zh-TW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CSR</a:t>
            </a:r>
            <a:r>
              <a:rPr lang="zh-TW" altLang="en-US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，從</a:t>
            </a:r>
            <a:r>
              <a:rPr lang="en-US" altLang="zh-TW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2007</a:t>
            </a:r>
            <a:r>
              <a:rPr lang="zh-TW" altLang="en-US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zh-TW" altLang="en-US" sz="3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開始</a:t>
            </a:r>
            <a:r>
              <a:rPr lang="en-US" altLang="zh-TW" sz="3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~</a:t>
            </a:r>
            <a:endParaRPr lang="zh-TW" altLang="en-US" sz="3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5445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ext Box 1"/>
          <p:cNvSpPr txBox="1">
            <a:spLocks noChangeArrowheads="1"/>
          </p:cNvSpPr>
          <p:nvPr/>
        </p:nvSpPr>
        <p:spPr bwMode="auto">
          <a:xfrm>
            <a:off x="899592" y="1340768"/>
            <a:ext cx="4389438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1pPr>
            <a:lvl2pPr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2pPr>
            <a:lvl3pPr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3pPr>
            <a:lvl4pPr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4pPr>
            <a:lvl5pPr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spcBef>
                <a:spcPts val="750"/>
              </a:spcBef>
              <a:buClrTx/>
              <a:buFontTx/>
              <a:buNone/>
            </a:pP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創世基金會</a:t>
            </a:r>
            <a:b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瑞復益智中心</a:t>
            </a:r>
            <a:b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華山基金會</a:t>
            </a:r>
            <a:b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響應環保</a:t>
            </a:r>
            <a:b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台南家扶中心</a:t>
            </a:r>
            <a:b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世界和平會</a:t>
            </a:r>
            <a:b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台灣世界展望會</a:t>
            </a:r>
            <a:b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瑞復基金會</a:t>
            </a:r>
            <a:b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中華基督教救助協會</a:t>
            </a:r>
          </a:p>
          <a:p>
            <a:pPr>
              <a:spcBef>
                <a:spcPts val="750"/>
              </a:spcBef>
              <a:buClrTx/>
              <a:buFontTx/>
              <a:buNone/>
            </a:pP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禮納里部落</a:t>
            </a:r>
            <a:b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台南環保局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回收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3C)</a:t>
            </a:r>
          </a:p>
          <a:p>
            <a:pPr>
              <a:spcBef>
                <a:spcPts val="750"/>
              </a:spcBef>
              <a:buClrTx/>
              <a:buFontTx/>
              <a:buNone/>
            </a:pPr>
            <a:endParaRPr lang="en-US" altLang="zh-TW" sz="3000" dirty="0">
              <a:latin typeface="Calibri" pitchFamily="32" charset="0"/>
            </a:endParaRPr>
          </a:p>
        </p:txBody>
      </p:sp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5110419" y="1335338"/>
            <a:ext cx="4038600" cy="524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1pPr>
            <a:lvl2pPr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2pPr>
            <a:lvl3pPr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3pPr>
            <a:lvl4pPr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4pPr>
            <a:lvl5pPr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spcBef>
                <a:spcPts val="750"/>
              </a:spcBef>
              <a:buClrTx/>
              <a:buFontTx/>
              <a:buNone/>
            </a:pP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嘉田社區照顧班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書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b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伊甸基金會</a:t>
            </a:r>
            <a:b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喜憨兒基金會</a:t>
            </a:r>
            <a:b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心路基金會</a:t>
            </a:r>
            <a:b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台灣導盲犬協會</a:t>
            </a:r>
            <a:b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漸凍人協會</a:t>
            </a:r>
          </a:p>
          <a:p>
            <a:pPr>
              <a:spcBef>
                <a:spcPts val="750"/>
              </a:spcBef>
              <a:buClrTx/>
              <a:buFontTx/>
              <a:buNone/>
            </a:pP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台南捐血中心</a:t>
            </a:r>
          </a:p>
          <a:p>
            <a:pPr>
              <a:spcBef>
                <a:spcPts val="750"/>
              </a:spcBef>
              <a:buClrTx/>
              <a:buFontTx/>
              <a:buNone/>
            </a:pP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安德烈慈善協會</a:t>
            </a:r>
          </a:p>
          <a:p>
            <a:pPr>
              <a:spcBef>
                <a:spcPts val="750"/>
              </a:spcBef>
              <a:buClrTx/>
              <a:buFontTx/>
              <a:buNone/>
            </a:pP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福智基金會</a:t>
            </a:r>
          </a:p>
          <a:p>
            <a:pPr>
              <a:spcBef>
                <a:spcPts val="750"/>
              </a:spcBef>
              <a:buClrTx/>
              <a:buFontTx/>
              <a:buNone/>
            </a:pP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勵馨基金會</a:t>
            </a:r>
          </a:p>
          <a:p>
            <a:pPr>
              <a:spcBef>
                <a:spcPts val="750"/>
              </a:spcBef>
              <a:buClrTx/>
              <a:buFontTx/>
              <a:buNone/>
            </a:pP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門諾基金會</a:t>
            </a:r>
          </a:p>
          <a:p>
            <a:pPr>
              <a:spcBef>
                <a:spcPts val="800"/>
              </a:spcBef>
              <a:buClrTx/>
              <a:buFontTx/>
              <a:buNone/>
            </a:pP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179512" y="-171400"/>
            <a:ext cx="871378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9pPr>
          </a:lstStyle>
          <a:p>
            <a:pPr algn="ctr">
              <a:buClrTx/>
              <a:buFontTx/>
              <a:buNone/>
            </a:pPr>
            <a:r>
              <a:rPr lang="zh-TW" altLang="zh-TW" sz="4400" b="0" dirty="0">
                <a:solidFill>
                  <a:schemeClr val="accent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參與的團體共</a:t>
            </a:r>
            <a:r>
              <a:rPr lang="en-US" altLang="zh-TW" sz="4400" b="0" dirty="0">
                <a:solidFill>
                  <a:schemeClr val="accent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22</a:t>
            </a:r>
            <a:r>
              <a:rPr lang="zh-TW" altLang="zh-TW" sz="4400" b="0" dirty="0">
                <a:solidFill>
                  <a:schemeClr val="accent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個</a:t>
            </a:r>
          </a:p>
        </p:txBody>
      </p:sp>
    </p:spTree>
    <p:extLst>
      <p:ext uri="{BB962C8B-B14F-4D97-AF65-F5344CB8AC3E}">
        <p14:creationId xmlns:p14="http://schemas.microsoft.com/office/powerpoint/2010/main" val="373121914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3" name="Group 2"/>
          <p:cNvGrpSpPr>
            <a:grpSpLocks/>
          </p:cNvGrpSpPr>
          <p:nvPr/>
        </p:nvGrpSpPr>
        <p:grpSpPr bwMode="auto">
          <a:xfrm>
            <a:off x="133380" y="188169"/>
            <a:ext cx="8884593" cy="6251296"/>
            <a:chOff x="-222" y="5"/>
            <a:chExt cx="5982" cy="4209"/>
          </a:xfrm>
        </p:grpSpPr>
        <p:grpSp>
          <p:nvGrpSpPr>
            <p:cNvPr id="33794" name="Group 3"/>
            <p:cNvGrpSpPr>
              <a:grpSpLocks/>
            </p:cNvGrpSpPr>
            <p:nvPr/>
          </p:nvGrpSpPr>
          <p:grpSpPr bwMode="auto">
            <a:xfrm>
              <a:off x="2179" y="1689"/>
              <a:ext cx="1386" cy="1096"/>
              <a:chOff x="976" y="2750"/>
              <a:chExt cx="1428" cy="1164"/>
            </a:xfrm>
          </p:grpSpPr>
          <p:grpSp>
            <p:nvGrpSpPr>
              <p:cNvPr id="33898" name="Group 4"/>
              <p:cNvGrpSpPr>
                <a:grpSpLocks/>
              </p:cNvGrpSpPr>
              <p:nvPr/>
            </p:nvGrpSpPr>
            <p:grpSpPr bwMode="auto">
              <a:xfrm>
                <a:off x="1111" y="2931"/>
                <a:ext cx="1179" cy="953"/>
                <a:chOff x="4014" y="300"/>
                <a:chExt cx="1354" cy="1204"/>
              </a:xfrm>
            </p:grpSpPr>
            <p:pic>
              <p:nvPicPr>
                <p:cNvPr id="33900" name="Picture 5"/>
                <p:cNvPicPr>
                  <a:picLocks noChangeAspect="1" noChangeArrowheads="1"/>
                </p:cNvPicPr>
                <p:nvPr/>
              </p:nvPicPr>
              <p:blipFill>
                <a:blip r:embed="rId2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77" y="391"/>
                  <a:ext cx="643" cy="81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33901" name="WordArt 6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4014" y="300"/>
                  <a:ext cx="1354" cy="566"/>
                </a:xfrm>
                <a:prstGeom prst="rect">
                  <a:avLst/>
                </a:prstGeom>
              </p:spPr>
              <p:txBody>
                <a:bodyPr spcFirstLastPara="1" wrap="none" fromWordArt="1">
                  <a:prstTxWarp prst="textArchUp">
                    <a:avLst>
                      <a:gd name="adj" fmla="val 10800004"/>
                    </a:avLst>
                  </a:prstTxWarp>
                </a:bodyPr>
                <a:lstStyle/>
                <a:p>
                  <a:pPr algn="ctr"/>
                  <a:r>
                    <a:rPr lang="zh-TW" altLang="en-US" sz="28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微軟正黑體"/>
                      <a:ea typeface="微軟正黑體"/>
                    </a:rPr>
                    <a:t>台糖長榮酒店</a:t>
                  </a:r>
                </a:p>
              </p:txBody>
            </p:sp>
            <p:sp>
              <p:nvSpPr>
                <p:cNvPr id="33902" name="WordArt 7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4206" y="1095"/>
                  <a:ext cx="1089" cy="409"/>
                </a:xfrm>
                <a:prstGeom prst="rect">
                  <a:avLst/>
                </a:prstGeom>
              </p:spPr>
              <p:txBody>
                <a:bodyPr wrap="none" fromWordArt="1">
                  <a:prstTxWarp prst="textCanDown">
                    <a:avLst>
                      <a:gd name="adj" fmla="val 33333"/>
                    </a:avLst>
                  </a:prstTxWarp>
                </a:bodyPr>
                <a:lstStyle/>
                <a:p>
                  <a:pPr algn="ctr"/>
                  <a:r>
                    <a:rPr lang="en-US" altLang="zh-TW" sz="2800" kern="10">
                      <a:ln w="9525">
                        <a:solidFill>
                          <a:srgbClr val="008000"/>
                        </a:solidFill>
                        <a:round/>
                        <a:headEnd/>
                        <a:tailEnd/>
                      </a:ln>
                      <a:solidFill>
                        <a:srgbClr val="008000"/>
                      </a:solidFill>
                      <a:latin typeface="Georgia"/>
                    </a:rPr>
                    <a:t>C S R</a:t>
                  </a:r>
                  <a:endParaRPr lang="zh-TW" altLang="en-US" sz="2800" kern="10">
                    <a:ln w="9525">
                      <a:solidFill>
                        <a:srgbClr val="008000"/>
                      </a:solidFill>
                      <a:round/>
                      <a:headEnd/>
                      <a:tailEnd/>
                    </a:ln>
                    <a:solidFill>
                      <a:srgbClr val="008000"/>
                    </a:solidFill>
                    <a:latin typeface="Georgia"/>
                  </a:endParaRPr>
                </a:p>
              </p:txBody>
            </p:sp>
          </p:grpSp>
          <p:sp>
            <p:nvSpPr>
              <p:cNvPr id="33899" name="Rectangle 8"/>
              <p:cNvSpPr>
                <a:spLocks noChangeArrowheads="1"/>
              </p:cNvSpPr>
              <p:nvPr/>
            </p:nvSpPr>
            <p:spPr bwMode="auto">
              <a:xfrm>
                <a:off x="976" y="2750"/>
                <a:ext cx="1428" cy="116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spcBef>
                    <a:spcPct val="50000"/>
                  </a:spcBef>
                </a:pPr>
                <a:endParaRPr lang="zh-TW" altLang="en-US"/>
              </a:p>
            </p:txBody>
          </p:sp>
        </p:grpSp>
        <p:grpSp>
          <p:nvGrpSpPr>
            <p:cNvPr id="33795" name="Group 9"/>
            <p:cNvGrpSpPr>
              <a:grpSpLocks/>
            </p:cNvGrpSpPr>
            <p:nvPr/>
          </p:nvGrpSpPr>
          <p:grpSpPr bwMode="auto">
            <a:xfrm>
              <a:off x="2552" y="2789"/>
              <a:ext cx="667" cy="523"/>
              <a:chOff x="2381" y="2478"/>
              <a:chExt cx="688" cy="554"/>
            </a:xfrm>
          </p:grpSpPr>
          <p:sp>
            <p:nvSpPr>
              <p:cNvPr id="33896" name="Text Box 10"/>
              <p:cNvSpPr txBox="1">
                <a:spLocks noChangeArrowheads="1"/>
              </p:cNvSpPr>
              <p:nvPr/>
            </p:nvSpPr>
            <p:spPr bwMode="auto">
              <a:xfrm>
                <a:off x="2381" y="2659"/>
                <a:ext cx="688" cy="373"/>
              </a:xfrm>
              <a:prstGeom prst="rect">
                <a:avLst/>
              </a:prstGeom>
              <a:solidFill>
                <a:srgbClr val="FFFF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TW" altLang="en-US" sz="2800" b="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目 的</a:t>
                </a:r>
                <a:endParaRPr lang="zh-TW" altLang="en-US" sz="2800" b="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3897" name="Line 11"/>
              <p:cNvSpPr>
                <a:spLocks noChangeShapeType="1"/>
              </p:cNvSpPr>
              <p:nvPr/>
            </p:nvSpPr>
            <p:spPr bwMode="auto">
              <a:xfrm>
                <a:off x="2699" y="2478"/>
                <a:ext cx="0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</p:grpSp>
        <p:grpSp>
          <p:nvGrpSpPr>
            <p:cNvPr id="33796" name="Group 12"/>
            <p:cNvGrpSpPr>
              <a:grpSpLocks/>
            </p:cNvGrpSpPr>
            <p:nvPr/>
          </p:nvGrpSpPr>
          <p:grpSpPr bwMode="auto">
            <a:xfrm>
              <a:off x="2616" y="1186"/>
              <a:ext cx="603" cy="492"/>
              <a:chOff x="2412" y="754"/>
              <a:chExt cx="621" cy="521"/>
            </a:xfrm>
          </p:grpSpPr>
          <p:sp>
            <p:nvSpPr>
              <p:cNvPr id="33894" name="Text Box 13"/>
              <p:cNvSpPr txBox="1">
                <a:spLocks noChangeArrowheads="1"/>
              </p:cNvSpPr>
              <p:nvPr/>
            </p:nvSpPr>
            <p:spPr bwMode="auto">
              <a:xfrm>
                <a:off x="2412" y="754"/>
                <a:ext cx="621" cy="373"/>
              </a:xfrm>
              <a:prstGeom prst="rect">
                <a:avLst/>
              </a:prstGeom>
              <a:solidFill>
                <a:srgbClr val="FFFF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TW" altLang="en-US" sz="2800" b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對象</a:t>
                </a:r>
              </a:p>
            </p:txBody>
          </p:sp>
          <p:sp>
            <p:nvSpPr>
              <p:cNvPr id="33895" name="Line 14"/>
              <p:cNvSpPr>
                <a:spLocks noChangeShapeType="1"/>
              </p:cNvSpPr>
              <p:nvPr/>
            </p:nvSpPr>
            <p:spPr bwMode="auto">
              <a:xfrm>
                <a:off x="2683" y="1127"/>
                <a:ext cx="0" cy="1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</p:grpSp>
        <p:grpSp>
          <p:nvGrpSpPr>
            <p:cNvPr id="33797" name="Group 15"/>
            <p:cNvGrpSpPr>
              <a:grpSpLocks/>
            </p:cNvGrpSpPr>
            <p:nvPr/>
          </p:nvGrpSpPr>
          <p:grpSpPr bwMode="auto">
            <a:xfrm>
              <a:off x="3573" y="2118"/>
              <a:ext cx="766" cy="352"/>
              <a:chOff x="3418" y="1661"/>
              <a:chExt cx="792" cy="373"/>
            </a:xfrm>
          </p:grpSpPr>
          <p:sp>
            <p:nvSpPr>
              <p:cNvPr id="33892" name="Text Box 16"/>
              <p:cNvSpPr txBox="1">
                <a:spLocks noChangeArrowheads="1"/>
              </p:cNvSpPr>
              <p:nvPr/>
            </p:nvSpPr>
            <p:spPr bwMode="auto">
              <a:xfrm>
                <a:off x="3558" y="1661"/>
                <a:ext cx="652" cy="373"/>
              </a:xfrm>
              <a:prstGeom prst="rect">
                <a:avLst/>
              </a:prstGeom>
              <a:solidFill>
                <a:srgbClr val="FFFF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TW" altLang="en-US" sz="2800" b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宗旨</a:t>
                </a:r>
              </a:p>
            </p:txBody>
          </p:sp>
          <p:sp>
            <p:nvSpPr>
              <p:cNvPr id="33893" name="Line 17"/>
              <p:cNvSpPr>
                <a:spLocks noChangeShapeType="1"/>
              </p:cNvSpPr>
              <p:nvPr/>
            </p:nvSpPr>
            <p:spPr bwMode="auto">
              <a:xfrm flipV="1">
                <a:off x="3418" y="1842"/>
                <a:ext cx="18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</p:grpSp>
        <p:grpSp>
          <p:nvGrpSpPr>
            <p:cNvPr id="33798" name="Group 18"/>
            <p:cNvGrpSpPr>
              <a:grpSpLocks/>
            </p:cNvGrpSpPr>
            <p:nvPr/>
          </p:nvGrpSpPr>
          <p:grpSpPr bwMode="auto">
            <a:xfrm>
              <a:off x="1448" y="2117"/>
              <a:ext cx="728" cy="352"/>
              <a:chOff x="1099" y="3113"/>
              <a:chExt cx="751" cy="373"/>
            </a:xfrm>
          </p:grpSpPr>
          <p:sp>
            <p:nvSpPr>
              <p:cNvPr id="33890" name="Text Box 19"/>
              <p:cNvSpPr txBox="1">
                <a:spLocks noChangeArrowheads="1"/>
              </p:cNvSpPr>
              <p:nvPr/>
            </p:nvSpPr>
            <p:spPr bwMode="auto">
              <a:xfrm>
                <a:off x="1099" y="3113"/>
                <a:ext cx="660" cy="373"/>
              </a:xfrm>
              <a:prstGeom prst="rect">
                <a:avLst/>
              </a:prstGeom>
              <a:solidFill>
                <a:srgbClr val="FFFF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TW" altLang="en-US" sz="2800" b="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目標</a:t>
                </a:r>
                <a:endParaRPr lang="zh-TW" altLang="en-US" sz="2800" b="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3891" name="Line 20"/>
              <p:cNvSpPr>
                <a:spLocks noChangeShapeType="1"/>
              </p:cNvSpPr>
              <p:nvPr/>
            </p:nvSpPr>
            <p:spPr bwMode="auto">
              <a:xfrm flipV="1">
                <a:off x="1759" y="3294"/>
                <a:ext cx="9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</p:grpSp>
        <p:sp>
          <p:nvSpPr>
            <p:cNvPr id="33799" name="Text Box 21"/>
            <p:cNvSpPr txBox="1">
              <a:spLocks noChangeArrowheads="1"/>
            </p:cNvSpPr>
            <p:nvPr/>
          </p:nvSpPr>
          <p:spPr bwMode="auto">
            <a:xfrm>
              <a:off x="3732" y="1191"/>
              <a:ext cx="744" cy="294"/>
            </a:xfrm>
            <a:prstGeom prst="rect">
              <a:avLst/>
            </a:prstGeom>
            <a:noFill/>
            <a:ln w="9525">
              <a:solidFill>
                <a:srgbClr val="008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TW" altLang="en-US" sz="2400" dirty="0">
                  <a:solidFill>
                    <a:srgbClr val="008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策略一</a:t>
              </a:r>
            </a:p>
          </p:txBody>
        </p:sp>
        <p:sp>
          <p:nvSpPr>
            <p:cNvPr id="33800" name="Text Box 22"/>
            <p:cNvSpPr txBox="1">
              <a:spLocks noChangeArrowheads="1"/>
            </p:cNvSpPr>
            <p:nvPr/>
          </p:nvSpPr>
          <p:spPr bwMode="auto">
            <a:xfrm>
              <a:off x="1261" y="1194"/>
              <a:ext cx="744" cy="294"/>
            </a:xfrm>
            <a:prstGeom prst="rect">
              <a:avLst/>
            </a:prstGeom>
            <a:noFill/>
            <a:ln w="9525">
              <a:solidFill>
                <a:srgbClr val="008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TW" altLang="en-US" sz="2400" dirty="0">
                  <a:solidFill>
                    <a:srgbClr val="008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策略四</a:t>
              </a:r>
            </a:p>
          </p:txBody>
        </p:sp>
        <p:sp>
          <p:nvSpPr>
            <p:cNvPr id="33801" name="Text Box 23"/>
            <p:cNvSpPr txBox="1">
              <a:spLocks noChangeArrowheads="1"/>
            </p:cNvSpPr>
            <p:nvPr/>
          </p:nvSpPr>
          <p:spPr bwMode="auto">
            <a:xfrm>
              <a:off x="1256" y="2972"/>
              <a:ext cx="744" cy="295"/>
            </a:xfrm>
            <a:prstGeom prst="rect">
              <a:avLst/>
            </a:prstGeom>
            <a:noFill/>
            <a:ln w="9525">
              <a:solidFill>
                <a:srgbClr val="008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TW" altLang="en-US" sz="2400" dirty="0">
                  <a:solidFill>
                    <a:srgbClr val="008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策略三</a:t>
              </a:r>
            </a:p>
          </p:txBody>
        </p:sp>
        <p:sp>
          <p:nvSpPr>
            <p:cNvPr id="33802" name="Line 24"/>
            <p:cNvSpPr>
              <a:spLocks noChangeShapeType="1"/>
            </p:cNvSpPr>
            <p:nvPr/>
          </p:nvSpPr>
          <p:spPr bwMode="auto">
            <a:xfrm>
              <a:off x="2000" y="1476"/>
              <a:ext cx="176" cy="213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3803" name="Line 25"/>
            <p:cNvSpPr>
              <a:spLocks noChangeShapeType="1"/>
            </p:cNvSpPr>
            <p:nvPr/>
          </p:nvSpPr>
          <p:spPr bwMode="auto">
            <a:xfrm flipH="1">
              <a:off x="2000" y="2802"/>
              <a:ext cx="176" cy="171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3804" name="Line 26"/>
            <p:cNvSpPr>
              <a:spLocks noChangeShapeType="1"/>
            </p:cNvSpPr>
            <p:nvPr/>
          </p:nvSpPr>
          <p:spPr bwMode="auto">
            <a:xfrm flipV="1">
              <a:off x="3562" y="1476"/>
              <a:ext cx="175" cy="213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grpSp>
          <p:nvGrpSpPr>
            <p:cNvPr id="33805" name="Group 27"/>
            <p:cNvGrpSpPr>
              <a:grpSpLocks/>
            </p:cNvGrpSpPr>
            <p:nvPr/>
          </p:nvGrpSpPr>
          <p:grpSpPr bwMode="auto">
            <a:xfrm>
              <a:off x="3577" y="2795"/>
              <a:ext cx="876" cy="465"/>
              <a:chOff x="3424" y="2387"/>
              <a:chExt cx="907" cy="493"/>
            </a:xfrm>
          </p:grpSpPr>
          <p:sp>
            <p:nvSpPr>
              <p:cNvPr id="33888" name="Text Box 28"/>
              <p:cNvSpPr txBox="1">
                <a:spLocks noChangeArrowheads="1"/>
              </p:cNvSpPr>
              <p:nvPr/>
            </p:nvSpPr>
            <p:spPr bwMode="auto">
              <a:xfrm>
                <a:off x="3560" y="2568"/>
                <a:ext cx="771" cy="312"/>
              </a:xfrm>
              <a:prstGeom prst="rect">
                <a:avLst/>
              </a:prstGeom>
              <a:noFill/>
              <a:ln w="9525">
                <a:solidFill>
                  <a:srgbClr val="0080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TW" altLang="en-US" sz="2400" dirty="0">
                    <a:solidFill>
                      <a:srgbClr val="008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策略二</a:t>
                </a:r>
              </a:p>
            </p:txBody>
          </p:sp>
          <p:sp>
            <p:nvSpPr>
              <p:cNvPr id="33889" name="Line 29"/>
              <p:cNvSpPr>
                <a:spLocks noChangeShapeType="1"/>
              </p:cNvSpPr>
              <p:nvPr/>
            </p:nvSpPr>
            <p:spPr bwMode="auto">
              <a:xfrm>
                <a:off x="3424" y="2387"/>
                <a:ext cx="136" cy="181"/>
              </a:xfrm>
              <a:prstGeom prst="line">
                <a:avLst/>
              </a:prstGeom>
              <a:noFill/>
              <a:ln w="9525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</p:grpSp>
        <p:grpSp>
          <p:nvGrpSpPr>
            <p:cNvPr id="33806" name="Group 30"/>
            <p:cNvGrpSpPr>
              <a:grpSpLocks/>
            </p:cNvGrpSpPr>
            <p:nvPr/>
          </p:nvGrpSpPr>
          <p:grpSpPr bwMode="auto">
            <a:xfrm>
              <a:off x="2573" y="3307"/>
              <a:ext cx="558" cy="180"/>
              <a:chOff x="1247" y="2750"/>
              <a:chExt cx="454" cy="226"/>
            </a:xfrm>
          </p:grpSpPr>
          <p:sp>
            <p:nvSpPr>
              <p:cNvPr id="33884" name="Line 31"/>
              <p:cNvSpPr>
                <a:spLocks noChangeShapeType="1"/>
              </p:cNvSpPr>
              <p:nvPr/>
            </p:nvSpPr>
            <p:spPr bwMode="auto">
              <a:xfrm>
                <a:off x="1247" y="2840"/>
                <a:ext cx="45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3885" name="Line 32"/>
              <p:cNvSpPr>
                <a:spLocks noChangeShapeType="1"/>
              </p:cNvSpPr>
              <p:nvPr/>
            </p:nvSpPr>
            <p:spPr bwMode="auto">
              <a:xfrm>
                <a:off x="1247" y="2840"/>
                <a:ext cx="0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3886" name="Line 33"/>
              <p:cNvSpPr>
                <a:spLocks noChangeShapeType="1"/>
              </p:cNvSpPr>
              <p:nvPr/>
            </p:nvSpPr>
            <p:spPr bwMode="auto">
              <a:xfrm>
                <a:off x="1474" y="2750"/>
                <a:ext cx="0" cy="22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3887" name="Line 34"/>
              <p:cNvSpPr>
                <a:spLocks noChangeShapeType="1"/>
              </p:cNvSpPr>
              <p:nvPr/>
            </p:nvSpPr>
            <p:spPr bwMode="auto">
              <a:xfrm>
                <a:off x="1701" y="2840"/>
                <a:ext cx="0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</p:grpSp>
        <p:sp>
          <p:nvSpPr>
            <p:cNvPr id="33807" name="Text Box 35"/>
            <p:cNvSpPr txBox="1">
              <a:spLocks noChangeArrowheads="1"/>
            </p:cNvSpPr>
            <p:nvPr/>
          </p:nvSpPr>
          <p:spPr bwMode="auto">
            <a:xfrm>
              <a:off x="2429" y="3488"/>
              <a:ext cx="870" cy="72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vert="eaVer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TW" altLang="en-US" sz="18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拋磚引玉</a:t>
              </a:r>
            </a:p>
            <a:p>
              <a:pPr>
                <a:spcBef>
                  <a:spcPct val="50000"/>
                </a:spcBef>
              </a:pPr>
              <a:r>
                <a:rPr lang="zh-TW" altLang="en-US" sz="18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引起共鳴</a:t>
              </a:r>
            </a:p>
            <a:p>
              <a:pPr>
                <a:spcBef>
                  <a:spcPct val="50000"/>
                </a:spcBef>
              </a:pPr>
              <a:r>
                <a:rPr lang="zh-TW" altLang="en-US" sz="18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共襄盛舉</a:t>
              </a:r>
            </a:p>
          </p:txBody>
        </p:sp>
        <p:grpSp>
          <p:nvGrpSpPr>
            <p:cNvPr id="33808" name="Group 36"/>
            <p:cNvGrpSpPr>
              <a:grpSpLocks/>
            </p:cNvGrpSpPr>
            <p:nvPr/>
          </p:nvGrpSpPr>
          <p:grpSpPr bwMode="auto">
            <a:xfrm>
              <a:off x="754" y="1730"/>
              <a:ext cx="694" cy="1114"/>
              <a:chOff x="113" y="1162"/>
              <a:chExt cx="694" cy="1114"/>
            </a:xfrm>
          </p:grpSpPr>
          <p:grpSp>
            <p:nvGrpSpPr>
              <p:cNvPr id="33875" name="Group 37"/>
              <p:cNvGrpSpPr>
                <a:grpSpLocks/>
              </p:cNvGrpSpPr>
              <p:nvPr/>
            </p:nvGrpSpPr>
            <p:grpSpPr bwMode="auto">
              <a:xfrm rot="10800000">
                <a:off x="567" y="1298"/>
                <a:ext cx="240" cy="862"/>
                <a:chOff x="2595" y="1752"/>
                <a:chExt cx="240" cy="771"/>
              </a:xfrm>
            </p:grpSpPr>
            <p:grpSp>
              <p:nvGrpSpPr>
                <p:cNvPr id="33877" name="Group 38"/>
                <p:cNvGrpSpPr>
                  <a:grpSpLocks/>
                </p:cNvGrpSpPr>
                <p:nvPr/>
              </p:nvGrpSpPr>
              <p:grpSpPr bwMode="auto">
                <a:xfrm>
                  <a:off x="2744" y="1752"/>
                  <a:ext cx="91" cy="771"/>
                  <a:chOff x="2381" y="1570"/>
                  <a:chExt cx="91" cy="771"/>
                </a:xfrm>
              </p:grpSpPr>
              <p:sp>
                <p:nvSpPr>
                  <p:cNvPr id="33879" name="Line 39"/>
                  <p:cNvSpPr>
                    <a:spLocks noChangeShapeType="1"/>
                  </p:cNvSpPr>
                  <p:nvPr/>
                </p:nvSpPr>
                <p:spPr bwMode="auto">
                  <a:xfrm>
                    <a:off x="2381" y="1570"/>
                    <a:ext cx="0" cy="771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33880" name="Line 40"/>
                  <p:cNvSpPr>
                    <a:spLocks noChangeShapeType="1"/>
                  </p:cNvSpPr>
                  <p:nvPr/>
                </p:nvSpPr>
                <p:spPr bwMode="auto">
                  <a:xfrm>
                    <a:off x="2381" y="1570"/>
                    <a:ext cx="91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33881" name="Line 41"/>
                  <p:cNvSpPr>
                    <a:spLocks noChangeShapeType="1"/>
                  </p:cNvSpPr>
                  <p:nvPr/>
                </p:nvSpPr>
                <p:spPr bwMode="auto">
                  <a:xfrm>
                    <a:off x="2381" y="1797"/>
                    <a:ext cx="91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33882" name="Line 42"/>
                  <p:cNvSpPr>
                    <a:spLocks noChangeShapeType="1"/>
                  </p:cNvSpPr>
                  <p:nvPr/>
                </p:nvSpPr>
                <p:spPr bwMode="auto">
                  <a:xfrm>
                    <a:off x="2381" y="2069"/>
                    <a:ext cx="91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33883" name="Line 43"/>
                  <p:cNvSpPr>
                    <a:spLocks noChangeShapeType="1"/>
                  </p:cNvSpPr>
                  <p:nvPr/>
                </p:nvSpPr>
                <p:spPr bwMode="auto">
                  <a:xfrm>
                    <a:off x="2381" y="2341"/>
                    <a:ext cx="91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</p:grpSp>
            <p:sp>
              <p:nvSpPr>
                <p:cNvPr id="33878" name="Line 44"/>
                <p:cNvSpPr>
                  <a:spLocks noChangeShapeType="1"/>
                </p:cNvSpPr>
                <p:nvPr/>
              </p:nvSpPr>
              <p:spPr bwMode="auto">
                <a:xfrm flipH="1" flipV="1">
                  <a:off x="2595" y="2157"/>
                  <a:ext cx="149" cy="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  <p:sp>
            <p:nvSpPr>
              <p:cNvPr id="33876" name="Text Box 45"/>
              <p:cNvSpPr txBox="1">
                <a:spLocks noChangeArrowheads="1"/>
              </p:cNvSpPr>
              <p:nvPr/>
            </p:nvSpPr>
            <p:spPr bwMode="auto">
              <a:xfrm>
                <a:off x="113" y="1162"/>
                <a:ext cx="499" cy="111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r">
                  <a:spcBef>
                    <a:spcPct val="50000"/>
                  </a:spcBef>
                </a:pPr>
                <a:r>
                  <a:rPr lang="zh-TW" altLang="en-US" sz="2000" b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關懷</a:t>
                </a:r>
              </a:p>
              <a:p>
                <a:pPr algn="r">
                  <a:spcBef>
                    <a:spcPct val="50000"/>
                  </a:spcBef>
                </a:pPr>
                <a:r>
                  <a:rPr lang="zh-TW" altLang="en-US" sz="2000" b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援助</a:t>
                </a:r>
              </a:p>
              <a:p>
                <a:pPr algn="r">
                  <a:spcBef>
                    <a:spcPct val="50000"/>
                  </a:spcBef>
                </a:pPr>
                <a:r>
                  <a:rPr lang="zh-TW" altLang="en-US" sz="2000" b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協助</a:t>
                </a:r>
              </a:p>
              <a:p>
                <a:pPr algn="r">
                  <a:spcBef>
                    <a:spcPct val="50000"/>
                  </a:spcBef>
                </a:pPr>
                <a:r>
                  <a:rPr lang="zh-TW" altLang="en-US" sz="2000" b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環保</a:t>
                </a:r>
              </a:p>
            </p:txBody>
          </p:sp>
        </p:grpSp>
        <p:grpSp>
          <p:nvGrpSpPr>
            <p:cNvPr id="33809" name="Group 46"/>
            <p:cNvGrpSpPr>
              <a:grpSpLocks/>
            </p:cNvGrpSpPr>
            <p:nvPr/>
          </p:nvGrpSpPr>
          <p:grpSpPr bwMode="auto">
            <a:xfrm>
              <a:off x="-76" y="1573"/>
              <a:ext cx="929" cy="491"/>
              <a:chOff x="-317" y="1517"/>
              <a:chExt cx="929" cy="491"/>
            </a:xfrm>
          </p:grpSpPr>
          <p:grpSp>
            <p:nvGrpSpPr>
              <p:cNvPr id="33869" name="Group 47"/>
              <p:cNvGrpSpPr>
                <a:grpSpLocks/>
              </p:cNvGrpSpPr>
              <p:nvPr/>
            </p:nvGrpSpPr>
            <p:grpSpPr bwMode="auto">
              <a:xfrm>
                <a:off x="431" y="1616"/>
                <a:ext cx="181" cy="317"/>
                <a:chOff x="1111" y="3158"/>
                <a:chExt cx="181" cy="408"/>
              </a:xfrm>
            </p:grpSpPr>
            <p:sp>
              <p:nvSpPr>
                <p:cNvPr id="33871" name="Line 48"/>
                <p:cNvSpPr>
                  <a:spLocks noChangeShapeType="1"/>
                </p:cNvSpPr>
                <p:nvPr/>
              </p:nvSpPr>
              <p:spPr bwMode="auto">
                <a:xfrm>
                  <a:off x="1202" y="3158"/>
                  <a:ext cx="0" cy="40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3872" name="Line 49"/>
                <p:cNvSpPr>
                  <a:spLocks noChangeShapeType="1"/>
                </p:cNvSpPr>
                <p:nvPr/>
              </p:nvSpPr>
              <p:spPr bwMode="auto">
                <a:xfrm flipH="1">
                  <a:off x="1111" y="3158"/>
                  <a:ext cx="9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3873" name="Line 50"/>
                <p:cNvSpPr>
                  <a:spLocks noChangeShapeType="1"/>
                </p:cNvSpPr>
                <p:nvPr/>
              </p:nvSpPr>
              <p:spPr bwMode="auto">
                <a:xfrm flipH="1">
                  <a:off x="1111" y="3566"/>
                  <a:ext cx="9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3874" name="Line 51"/>
                <p:cNvSpPr>
                  <a:spLocks noChangeShapeType="1"/>
                </p:cNvSpPr>
                <p:nvPr/>
              </p:nvSpPr>
              <p:spPr bwMode="auto">
                <a:xfrm>
                  <a:off x="1202" y="3385"/>
                  <a:ext cx="9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  <p:sp>
            <p:nvSpPr>
              <p:cNvPr id="33870" name="Text Box 52"/>
              <p:cNvSpPr txBox="1">
                <a:spLocks noChangeArrowheads="1"/>
              </p:cNvSpPr>
              <p:nvPr/>
            </p:nvSpPr>
            <p:spPr bwMode="auto">
              <a:xfrm>
                <a:off x="-317" y="1517"/>
                <a:ext cx="764" cy="491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r">
                  <a:spcBef>
                    <a:spcPct val="50000"/>
                  </a:spcBef>
                </a:pPr>
                <a:r>
                  <a:rPr lang="zh-TW" altLang="en-US" sz="1800" b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雪中送炭</a:t>
                </a:r>
              </a:p>
              <a:p>
                <a:pPr algn="r">
                  <a:spcBef>
                    <a:spcPct val="50000"/>
                  </a:spcBef>
                </a:pPr>
                <a:r>
                  <a:rPr lang="zh-TW" altLang="en-US" sz="1800" b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噓寒問暖</a:t>
                </a:r>
              </a:p>
            </p:txBody>
          </p:sp>
        </p:grpSp>
        <p:sp>
          <p:nvSpPr>
            <p:cNvPr id="33810" name="Text Box 53"/>
            <p:cNvSpPr txBox="1">
              <a:spLocks noChangeArrowheads="1"/>
            </p:cNvSpPr>
            <p:nvPr/>
          </p:nvSpPr>
          <p:spPr bwMode="auto">
            <a:xfrm>
              <a:off x="-222" y="2048"/>
              <a:ext cx="976" cy="24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zh-TW" altLang="en-US" sz="18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人道救援</a:t>
              </a:r>
            </a:p>
          </p:txBody>
        </p:sp>
        <p:sp>
          <p:nvSpPr>
            <p:cNvPr id="33811" name="Line 54"/>
            <p:cNvSpPr>
              <a:spLocks noChangeShapeType="1"/>
            </p:cNvSpPr>
            <p:nvPr/>
          </p:nvSpPr>
          <p:spPr bwMode="auto">
            <a:xfrm flipH="1">
              <a:off x="733" y="2171"/>
              <a:ext cx="13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grpSp>
          <p:nvGrpSpPr>
            <p:cNvPr id="33812" name="Group 55"/>
            <p:cNvGrpSpPr>
              <a:grpSpLocks/>
            </p:cNvGrpSpPr>
            <p:nvPr/>
          </p:nvGrpSpPr>
          <p:grpSpPr bwMode="auto">
            <a:xfrm>
              <a:off x="-222" y="2275"/>
              <a:ext cx="1022" cy="939"/>
              <a:chOff x="-546" y="2704"/>
              <a:chExt cx="1022" cy="939"/>
            </a:xfrm>
          </p:grpSpPr>
          <p:grpSp>
            <p:nvGrpSpPr>
              <p:cNvPr id="33862" name="Group 56"/>
              <p:cNvGrpSpPr>
                <a:grpSpLocks/>
              </p:cNvGrpSpPr>
              <p:nvPr/>
            </p:nvGrpSpPr>
            <p:grpSpPr bwMode="auto">
              <a:xfrm rot="5400000">
                <a:off x="68" y="3067"/>
                <a:ext cx="680" cy="136"/>
                <a:chOff x="2699" y="981"/>
                <a:chExt cx="635" cy="136"/>
              </a:xfrm>
            </p:grpSpPr>
            <p:sp>
              <p:nvSpPr>
                <p:cNvPr id="33864" name="Line 57"/>
                <p:cNvSpPr>
                  <a:spLocks noChangeShapeType="1"/>
                </p:cNvSpPr>
                <p:nvPr/>
              </p:nvSpPr>
              <p:spPr bwMode="auto">
                <a:xfrm>
                  <a:off x="2699" y="981"/>
                  <a:ext cx="635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3865" name="Line 58"/>
                <p:cNvSpPr>
                  <a:spLocks noChangeShapeType="1"/>
                </p:cNvSpPr>
                <p:nvPr/>
              </p:nvSpPr>
              <p:spPr bwMode="auto">
                <a:xfrm>
                  <a:off x="2699" y="981"/>
                  <a:ext cx="0" cy="13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3866" name="Line 59"/>
                <p:cNvSpPr>
                  <a:spLocks noChangeShapeType="1"/>
                </p:cNvSpPr>
                <p:nvPr/>
              </p:nvSpPr>
              <p:spPr bwMode="auto">
                <a:xfrm>
                  <a:off x="3334" y="981"/>
                  <a:ext cx="0" cy="13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3867" name="Line 60"/>
                <p:cNvSpPr>
                  <a:spLocks noChangeShapeType="1"/>
                </p:cNvSpPr>
                <p:nvPr/>
              </p:nvSpPr>
              <p:spPr bwMode="auto">
                <a:xfrm>
                  <a:off x="2880" y="981"/>
                  <a:ext cx="0" cy="13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33868" name="Line 61"/>
                <p:cNvSpPr>
                  <a:spLocks noChangeShapeType="1"/>
                </p:cNvSpPr>
                <p:nvPr/>
              </p:nvSpPr>
              <p:spPr bwMode="auto">
                <a:xfrm>
                  <a:off x="3107" y="981"/>
                  <a:ext cx="0" cy="13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  <p:sp>
            <p:nvSpPr>
              <p:cNvPr id="33863" name="Text Box 62"/>
              <p:cNvSpPr txBox="1">
                <a:spLocks noChangeArrowheads="1"/>
              </p:cNvSpPr>
              <p:nvPr/>
            </p:nvSpPr>
            <p:spPr bwMode="auto">
              <a:xfrm>
                <a:off x="-546" y="2704"/>
                <a:ext cx="931" cy="939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r">
                  <a:lnSpc>
                    <a:spcPct val="80000"/>
                  </a:lnSpc>
                  <a:spcBef>
                    <a:spcPct val="50000"/>
                  </a:spcBef>
                </a:pPr>
                <a:r>
                  <a:rPr lang="zh-TW" altLang="en-US" sz="1800" b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自力更生</a:t>
                </a:r>
              </a:p>
              <a:p>
                <a:pPr algn="r">
                  <a:lnSpc>
                    <a:spcPct val="80000"/>
                  </a:lnSpc>
                  <a:spcBef>
                    <a:spcPct val="50000"/>
                  </a:spcBef>
                </a:pPr>
                <a:r>
                  <a:rPr lang="zh-TW" altLang="en-US" sz="1800" b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一技之長</a:t>
                </a:r>
              </a:p>
              <a:p>
                <a:pPr algn="r">
                  <a:lnSpc>
                    <a:spcPct val="80000"/>
                  </a:lnSpc>
                  <a:spcBef>
                    <a:spcPct val="50000"/>
                  </a:spcBef>
                </a:pPr>
                <a:r>
                  <a:rPr lang="zh-TW" altLang="en-US" sz="1800" b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生存空間</a:t>
                </a:r>
              </a:p>
              <a:p>
                <a:pPr algn="r">
                  <a:lnSpc>
                    <a:spcPct val="80000"/>
                  </a:lnSpc>
                  <a:spcBef>
                    <a:spcPct val="50000"/>
                  </a:spcBef>
                </a:pPr>
                <a:r>
                  <a:rPr lang="zh-TW" altLang="en-US" sz="1800" b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教育訓練</a:t>
                </a:r>
              </a:p>
            </p:txBody>
          </p:sp>
        </p:grpSp>
        <p:sp>
          <p:nvSpPr>
            <p:cNvPr id="33813" name="Line 63"/>
            <p:cNvSpPr>
              <a:spLocks noChangeShapeType="1"/>
            </p:cNvSpPr>
            <p:nvPr/>
          </p:nvSpPr>
          <p:spPr bwMode="auto">
            <a:xfrm>
              <a:off x="800" y="2456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grpSp>
          <p:nvGrpSpPr>
            <p:cNvPr id="33814" name="Group 64"/>
            <p:cNvGrpSpPr>
              <a:grpSpLocks/>
            </p:cNvGrpSpPr>
            <p:nvPr/>
          </p:nvGrpSpPr>
          <p:grpSpPr bwMode="auto">
            <a:xfrm>
              <a:off x="1448" y="3273"/>
              <a:ext cx="318" cy="227"/>
              <a:chOff x="2245" y="3339"/>
              <a:chExt cx="318" cy="227"/>
            </a:xfrm>
          </p:grpSpPr>
          <p:sp>
            <p:nvSpPr>
              <p:cNvPr id="33848" name="Line 65"/>
              <p:cNvSpPr>
                <a:spLocks noChangeShapeType="1"/>
              </p:cNvSpPr>
              <p:nvPr/>
            </p:nvSpPr>
            <p:spPr bwMode="auto">
              <a:xfrm>
                <a:off x="2245" y="3475"/>
                <a:ext cx="0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3849" name="Line 66"/>
              <p:cNvSpPr>
                <a:spLocks noChangeShapeType="1"/>
              </p:cNvSpPr>
              <p:nvPr/>
            </p:nvSpPr>
            <p:spPr bwMode="auto">
              <a:xfrm>
                <a:off x="2404" y="3339"/>
                <a:ext cx="0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3850" name="Line 67"/>
              <p:cNvSpPr>
                <a:spLocks noChangeShapeType="1"/>
              </p:cNvSpPr>
              <p:nvPr/>
            </p:nvSpPr>
            <p:spPr bwMode="auto">
              <a:xfrm>
                <a:off x="2245" y="3475"/>
                <a:ext cx="31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3851" name="Line 68"/>
              <p:cNvSpPr>
                <a:spLocks noChangeShapeType="1"/>
              </p:cNvSpPr>
              <p:nvPr/>
            </p:nvSpPr>
            <p:spPr bwMode="auto">
              <a:xfrm>
                <a:off x="2562" y="3475"/>
                <a:ext cx="0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3852" name="Line 69"/>
              <p:cNvSpPr>
                <a:spLocks noChangeShapeType="1"/>
              </p:cNvSpPr>
              <p:nvPr/>
            </p:nvSpPr>
            <p:spPr bwMode="auto">
              <a:xfrm>
                <a:off x="2245" y="3475"/>
                <a:ext cx="31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3853" name="Line 70"/>
              <p:cNvSpPr>
                <a:spLocks noChangeShapeType="1"/>
              </p:cNvSpPr>
              <p:nvPr/>
            </p:nvSpPr>
            <p:spPr bwMode="auto">
              <a:xfrm>
                <a:off x="2562" y="3475"/>
                <a:ext cx="0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3854" name="Line 71"/>
              <p:cNvSpPr>
                <a:spLocks noChangeShapeType="1"/>
              </p:cNvSpPr>
              <p:nvPr/>
            </p:nvSpPr>
            <p:spPr bwMode="auto">
              <a:xfrm>
                <a:off x="2245" y="3475"/>
                <a:ext cx="0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3855" name="Line 72"/>
              <p:cNvSpPr>
                <a:spLocks noChangeShapeType="1"/>
              </p:cNvSpPr>
              <p:nvPr/>
            </p:nvSpPr>
            <p:spPr bwMode="auto">
              <a:xfrm>
                <a:off x="2245" y="3475"/>
                <a:ext cx="31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3856" name="Line 73"/>
              <p:cNvSpPr>
                <a:spLocks noChangeShapeType="1"/>
              </p:cNvSpPr>
              <p:nvPr/>
            </p:nvSpPr>
            <p:spPr bwMode="auto">
              <a:xfrm>
                <a:off x="2562" y="3475"/>
                <a:ext cx="0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3857" name="Line 74"/>
              <p:cNvSpPr>
                <a:spLocks noChangeShapeType="1"/>
              </p:cNvSpPr>
              <p:nvPr/>
            </p:nvSpPr>
            <p:spPr bwMode="auto">
              <a:xfrm>
                <a:off x="2245" y="3475"/>
                <a:ext cx="31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3858" name="Line 75"/>
              <p:cNvSpPr>
                <a:spLocks noChangeShapeType="1"/>
              </p:cNvSpPr>
              <p:nvPr/>
            </p:nvSpPr>
            <p:spPr bwMode="auto">
              <a:xfrm>
                <a:off x="2562" y="3475"/>
                <a:ext cx="0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3859" name="Line 76"/>
              <p:cNvSpPr>
                <a:spLocks noChangeShapeType="1"/>
              </p:cNvSpPr>
              <p:nvPr/>
            </p:nvSpPr>
            <p:spPr bwMode="auto">
              <a:xfrm>
                <a:off x="2245" y="3475"/>
                <a:ext cx="0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3860" name="Line 77"/>
              <p:cNvSpPr>
                <a:spLocks noChangeShapeType="1"/>
              </p:cNvSpPr>
              <p:nvPr/>
            </p:nvSpPr>
            <p:spPr bwMode="auto">
              <a:xfrm>
                <a:off x="2245" y="3475"/>
                <a:ext cx="31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33861" name="Line 78"/>
              <p:cNvSpPr>
                <a:spLocks noChangeShapeType="1"/>
              </p:cNvSpPr>
              <p:nvPr/>
            </p:nvSpPr>
            <p:spPr bwMode="auto">
              <a:xfrm>
                <a:off x="2562" y="3475"/>
                <a:ext cx="0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</p:grpSp>
        <p:sp>
          <p:nvSpPr>
            <p:cNvPr id="33815" name="Text Box 79"/>
            <p:cNvSpPr txBox="1">
              <a:spLocks noChangeArrowheads="1"/>
            </p:cNvSpPr>
            <p:nvPr/>
          </p:nvSpPr>
          <p:spPr bwMode="auto">
            <a:xfrm>
              <a:off x="1295" y="3505"/>
              <a:ext cx="601" cy="40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vert="eaVer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TW" altLang="en-US" sz="20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環保</a:t>
              </a:r>
            </a:p>
            <a:p>
              <a:pPr>
                <a:spcBef>
                  <a:spcPct val="50000"/>
                </a:spcBef>
              </a:pPr>
              <a:r>
                <a:rPr lang="zh-TW" altLang="en-US" sz="20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低碳</a:t>
              </a:r>
            </a:p>
          </p:txBody>
        </p:sp>
        <p:sp>
          <p:nvSpPr>
            <p:cNvPr id="33816" name="Text Box 80"/>
            <p:cNvSpPr txBox="1">
              <a:spLocks noChangeArrowheads="1"/>
            </p:cNvSpPr>
            <p:nvPr/>
          </p:nvSpPr>
          <p:spPr bwMode="auto">
            <a:xfrm>
              <a:off x="306" y="778"/>
              <a:ext cx="995" cy="26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TW" altLang="en-US" sz="20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公益</a:t>
              </a:r>
              <a:r>
                <a:rPr lang="zh-TW" altLang="en-US" sz="20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專案</a:t>
              </a:r>
              <a:endParaRPr lang="zh-TW" altLang="en-US" sz="2000" b="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3817" name="Line 81"/>
            <p:cNvSpPr>
              <a:spLocks noChangeShapeType="1"/>
            </p:cNvSpPr>
            <p:nvPr/>
          </p:nvSpPr>
          <p:spPr bwMode="auto">
            <a:xfrm>
              <a:off x="1074" y="1050"/>
              <a:ext cx="182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3818" name="Text Box 82"/>
            <p:cNvSpPr txBox="1">
              <a:spLocks noChangeArrowheads="1"/>
            </p:cNvSpPr>
            <p:nvPr/>
          </p:nvSpPr>
          <p:spPr bwMode="auto">
            <a:xfrm>
              <a:off x="4658" y="596"/>
              <a:ext cx="1088" cy="53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TW" altLang="en-US" sz="20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定期性─</a:t>
              </a:r>
            </a:p>
            <a:p>
              <a:pPr>
                <a:spcBef>
                  <a:spcPct val="50000"/>
                </a:spcBef>
              </a:pPr>
              <a:r>
                <a:rPr lang="en-US" altLang="zh-TW" sz="20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20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週三公益日</a:t>
              </a:r>
              <a:r>
                <a:rPr lang="en-US" altLang="zh-TW" sz="20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</a:p>
          </p:txBody>
        </p:sp>
        <p:sp>
          <p:nvSpPr>
            <p:cNvPr id="33819" name="Line 83"/>
            <p:cNvSpPr>
              <a:spLocks noChangeShapeType="1"/>
            </p:cNvSpPr>
            <p:nvPr/>
          </p:nvSpPr>
          <p:spPr bwMode="auto">
            <a:xfrm flipV="1">
              <a:off x="4476" y="1095"/>
              <a:ext cx="182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3820" name="Text Box 84"/>
            <p:cNvSpPr txBox="1">
              <a:spLocks noChangeArrowheads="1"/>
            </p:cNvSpPr>
            <p:nvPr/>
          </p:nvSpPr>
          <p:spPr bwMode="auto">
            <a:xfrm>
              <a:off x="4444" y="2133"/>
              <a:ext cx="1316" cy="2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TW" altLang="en-US" sz="18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盡企業社會責任</a:t>
              </a:r>
            </a:p>
          </p:txBody>
        </p:sp>
        <p:sp>
          <p:nvSpPr>
            <p:cNvPr id="33821" name="Line 85"/>
            <p:cNvSpPr>
              <a:spLocks noChangeShapeType="1"/>
            </p:cNvSpPr>
            <p:nvPr/>
          </p:nvSpPr>
          <p:spPr bwMode="auto">
            <a:xfrm>
              <a:off x="4340" y="2275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3822" name="Line 86"/>
            <p:cNvSpPr>
              <a:spLocks noChangeShapeType="1"/>
            </p:cNvSpPr>
            <p:nvPr/>
          </p:nvSpPr>
          <p:spPr bwMode="auto">
            <a:xfrm rot="-5400000">
              <a:off x="4921" y="1983"/>
              <a:ext cx="10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zh-TW" altLang="en-US"/>
            </a:p>
          </p:txBody>
        </p:sp>
        <p:sp>
          <p:nvSpPr>
            <p:cNvPr id="33823" name="Line 87"/>
            <p:cNvSpPr>
              <a:spLocks noChangeShapeType="1"/>
            </p:cNvSpPr>
            <p:nvPr/>
          </p:nvSpPr>
          <p:spPr bwMode="auto">
            <a:xfrm rot="-5400000">
              <a:off x="5193" y="1983"/>
              <a:ext cx="10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zh-TW" altLang="en-US"/>
            </a:p>
          </p:txBody>
        </p:sp>
        <p:sp>
          <p:nvSpPr>
            <p:cNvPr id="33824" name="Line 88"/>
            <p:cNvSpPr>
              <a:spLocks noChangeShapeType="1"/>
            </p:cNvSpPr>
            <p:nvPr/>
          </p:nvSpPr>
          <p:spPr bwMode="auto">
            <a:xfrm rot="-5400000">
              <a:off x="5109" y="1900"/>
              <a:ext cx="0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zh-TW" altLang="en-US"/>
            </a:p>
          </p:txBody>
        </p:sp>
        <p:sp>
          <p:nvSpPr>
            <p:cNvPr id="33825" name="Line 89"/>
            <p:cNvSpPr>
              <a:spLocks noChangeShapeType="1"/>
            </p:cNvSpPr>
            <p:nvPr/>
          </p:nvSpPr>
          <p:spPr bwMode="auto">
            <a:xfrm rot="16200000" flipH="1">
              <a:off x="5057" y="2086"/>
              <a:ext cx="10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zh-TW" altLang="en-US"/>
            </a:p>
          </p:txBody>
        </p:sp>
        <p:sp>
          <p:nvSpPr>
            <p:cNvPr id="33826" name="Text Box 90"/>
            <p:cNvSpPr txBox="1">
              <a:spLocks noChangeArrowheads="1"/>
            </p:cNvSpPr>
            <p:nvPr/>
          </p:nvSpPr>
          <p:spPr bwMode="auto">
            <a:xfrm>
              <a:off x="4783" y="1186"/>
              <a:ext cx="601" cy="77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vert="eaVert"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zh-TW" altLang="en-US" sz="20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取之社會</a:t>
              </a:r>
            </a:p>
            <a:p>
              <a:pPr algn="r">
                <a:spcBef>
                  <a:spcPct val="50000"/>
                </a:spcBef>
              </a:pPr>
              <a:r>
                <a:rPr lang="zh-TW" altLang="en-US" sz="20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用之社會</a:t>
              </a:r>
            </a:p>
          </p:txBody>
        </p:sp>
        <p:grpSp>
          <p:nvGrpSpPr>
            <p:cNvPr id="33827" name="Group 91"/>
            <p:cNvGrpSpPr>
              <a:grpSpLocks/>
            </p:cNvGrpSpPr>
            <p:nvPr/>
          </p:nvGrpSpPr>
          <p:grpSpPr bwMode="auto">
            <a:xfrm rot="5400000">
              <a:off x="5008" y="2325"/>
              <a:ext cx="182" cy="273"/>
              <a:chOff x="4830" y="1071"/>
              <a:chExt cx="182" cy="363"/>
            </a:xfrm>
          </p:grpSpPr>
          <p:sp>
            <p:nvSpPr>
              <p:cNvPr id="33844" name="Line 92"/>
              <p:cNvSpPr>
                <a:spLocks noChangeShapeType="1"/>
              </p:cNvSpPr>
              <p:nvPr/>
            </p:nvSpPr>
            <p:spPr bwMode="auto">
              <a:xfrm>
                <a:off x="4921" y="1071"/>
                <a:ext cx="9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endParaRPr lang="zh-TW" altLang="en-US"/>
              </a:p>
            </p:txBody>
          </p:sp>
          <p:sp>
            <p:nvSpPr>
              <p:cNvPr id="33845" name="Line 93"/>
              <p:cNvSpPr>
                <a:spLocks noChangeShapeType="1"/>
              </p:cNvSpPr>
              <p:nvPr/>
            </p:nvSpPr>
            <p:spPr bwMode="auto">
              <a:xfrm>
                <a:off x="4921" y="1434"/>
                <a:ext cx="9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endParaRPr lang="zh-TW" altLang="en-US"/>
              </a:p>
            </p:txBody>
          </p:sp>
          <p:sp>
            <p:nvSpPr>
              <p:cNvPr id="33846" name="Line 94"/>
              <p:cNvSpPr>
                <a:spLocks noChangeShapeType="1"/>
              </p:cNvSpPr>
              <p:nvPr/>
            </p:nvSpPr>
            <p:spPr bwMode="auto">
              <a:xfrm>
                <a:off x="4921" y="1071"/>
                <a:ext cx="0" cy="36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endParaRPr lang="zh-TW" altLang="en-US"/>
              </a:p>
            </p:txBody>
          </p:sp>
          <p:sp>
            <p:nvSpPr>
              <p:cNvPr id="33847" name="Line 95"/>
              <p:cNvSpPr>
                <a:spLocks noChangeShapeType="1"/>
              </p:cNvSpPr>
              <p:nvPr/>
            </p:nvSpPr>
            <p:spPr bwMode="auto">
              <a:xfrm flipH="1">
                <a:off x="4830" y="1253"/>
                <a:ext cx="9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endParaRPr lang="zh-TW" altLang="en-US"/>
              </a:p>
            </p:txBody>
          </p:sp>
        </p:grpSp>
        <p:sp>
          <p:nvSpPr>
            <p:cNvPr id="33828" name="Text Box 96"/>
            <p:cNvSpPr txBox="1">
              <a:spLocks noChangeArrowheads="1"/>
            </p:cNvSpPr>
            <p:nvPr/>
          </p:nvSpPr>
          <p:spPr bwMode="auto">
            <a:xfrm rot="10800000">
              <a:off x="4794" y="2529"/>
              <a:ext cx="642" cy="60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rot="10800000" vert="eaVert"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TW" altLang="en-US" sz="20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布施</a:t>
              </a:r>
            </a:p>
            <a:p>
              <a:pPr>
                <a:spcBef>
                  <a:spcPct val="50000"/>
                </a:spcBef>
              </a:pPr>
              <a:r>
                <a:rPr lang="zh-TW" altLang="en-US" sz="20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回饋</a:t>
              </a:r>
            </a:p>
          </p:txBody>
        </p:sp>
        <p:sp>
          <p:nvSpPr>
            <p:cNvPr id="33829" name="Text Box 97"/>
            <p:cNvSpPr txBox="1">
              <a:spLocks noChangeArrowheads="1"/>
            </p:cNvSpPr>
            <p:nvPr/>
          </p:nvSpPr>
          <p:spPr bwMode="auto">
            <a:xfrm>
              <a:off x="4630" y="3390"/>
              <a:ext cx="817" cy="2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TW" altLang="en-US" sz="20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週年慶</a:t>
              </a:r>
            </a:p>
          </p:txBody>
        </p:sp>
        <p:sp>
          <p:nvSpPr>
            <p:cNvPr id="33830" name="Line 98"/>
            <p:cNvSpPr>
              <a:spLocks noChangeShapeType="1"/>
            </p:cNvSpPr>
            <p:nvPr/>
          </p:nvSpPr>
          <p:spPr bwMode="auto">
            <a:xfrm>
              <a:off x="4454" y="3273"/>
              <a:ext cx="182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grpSp>
          <p:nvGrpSpPr>
            <p:cNvPr id="33831" name="Group 99"/>
            <p:cNvGrpSpPr>
              <a:grpSpLocks/>
            </p:cNvGrpSpPr>
            <p:nvPr/>
          </p:nvGrpSpPr>
          <p:grpSpPr bwMode="auto">
            <a:xfrm>
              <a:off x="1920" y="5"/>
              <a:ext cx="1989" cy="1162"/>
              <a:chOff x="1745" y="5"/>
              <a:chExt cx="1989" cy="1162"/>
            </a:xfrm>
          </p:grpSpPr>
          <p:sp>
            <p:nvSpPr>
              <p:cNvPr id="33832" name="Text Box 100"/>
              <p:cNvSpPr txBox="1">
                <a:spLocks noChangeArrowheads="1"/>
              </p:cNvSpPr>
              <p:nvPr/>
            </p:nvSpPr>
            <p:spPr bwMode="auto">
              <a:xfrm>
                <a:off x="1745" y="5"/>
                <a:ext cx="1989" cy="90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vert="eaVert">
                <a:spAutoFit/>
              </a:bodyPr>
              <a:lstStyle/>
              <a:p>
                <a:pPr algn="r">
                  <a:spcBef>
                    <a:spcPct val="50000"/>
                  </a:spcBef>
                </a:pPr>
                <a:r>
                  <a:rPr lang="zh-TW" altLang="en-US" sz="1800" b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弱勢團體</a:t>
                </a:r>
              </a:p>
              <a:p>
                <a:pPr algn="r">
                  <a:spcBef>
                    <a:spcPct val="50000"/>
                  </a:spcBef>
                </a:pPr>
                <a:r>
                  <a:rPr lang="zh-TW" altLang="en-US" sz="1800" b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智能障礙者</a:t>
                </a:r>
              </a:p>
              <a:p>
                <a:pPr algn="r">
                  <a:spcBef>
                    <a:spcPct val="50000"/>
                  </a:spcBef>
                </a:pPr>
                <a:r>
                  <a:rPr lang="zh-TW" altLang="en-US" sz="1800" b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身心障礙者</a:t>
                </a:r>
              </a:p>
              <a:p>
                <a:pPr algn="r">
                  <a:spcBef>
                    <a:spcPct val="50000"/>
                  </a:spcBef>
                </a:pPr>
                <a:r>
                  <a:rPr lang="zh-TW" altLang="en-US" sz="1800" b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社區發展</a:t>
                </a:r>
              </a:p>
              <a:p>
                <a:pPr algn="r">
                  <a:spcBef>
                    <a:spcPct val="50000"/>
                  </a:spcBef>
                </a:pPr>
                <a:r>
                  <a:rPr lang="zh-TW" altLang="en-US" sz="1800" b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環保界面</a:t>
                </a:r>
              </a:p>
              <a:p>
                <a:pPr algn="r">
                  <a:spcBef>
                    <a:spcPct val="50000"/>
                  </a:spcBef>
                </a:pPr>
                <a:r>
                  <a:rPr lang="zh-TW" altLang="en-US" sz="1800" b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敦親睦鄰</a:t>
                </a:r>
              </a:p>
              <a:p>
                <a:pPr algn="r">
                  <a:spcBef>
                    <a:spcPct val="50000"/>
                  </a:spcBef>
                </a:pPr>
                <a:r>
                  <a:rPr lang="zh-TW" altLang="en-US" sz="1800" b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人才培育</a:t>
                </a:r>
              </a:p>
            </p:txBody>
          </p:sp>
          <p:grpSp>
            <p:nvGrpSpPr>
              <p:cNvPr id="33833" name="Group 101"/>
              <p:cNvGrpSpPr>
                <a:grpSpLocks/>
              </p:cNvGrpSpPr>
              <p:nvPr/>
            </p:nvGrpSpPr>
            <p:grpSpPr bwMode="auto">
              <a:xfrm>
                <a:off x="1882" y="940"/>
                <a:ext cx="1715" cy="227"/>
                <a:chOff x="1610" y="1752"/>
                <a:chExt cx="1271" cy="317"/>
              </a:xfrm>
            </p:grpSpPr>
            <p:grpSp>
              <p:nvGrpSpPr>
                <p:cNvPr id="33834" name="Group 102"/>
                <p:cNvGrpSpPr>
                  <a:grpSpLocks/>
                </p:cNvGrpSpPr>
                <p:nvPr/>
              </p:nvGrpSpPr>
              <p:grpSpPr bwMode="auto">
                <a:xfrm rot="16200000" flipH="1">
                  <a:off x="2155" y="1207"/>
                  <a:ext cx="181" cy="1271"/>
                  <a:chOff x="5193" y="1797"/>
                  <a:chExt cx="182" cy="1725"/>
                </a:xfrm>
              </p:grpSpPr>
              <p:sp>
                <p:nvSpPr>
                  <p:cNvPr id="33836" name="Line 103"/>
                  <p:cNvSpPr>
                    <a:spLocks noChangeShapeType="1"/>
                  </p:cNvSpPr>
                  <p:nvPr/>
                </p:nvSpPr>
                <p:spPr bwMode="auto">
                  <a:xfrm rot="10800000">
                    <a:off x="5193" y="2069"/>
                    <a:ext cx="18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endParaRPr lang="zh-TW" altLang="en-US"/>
                  </a:p>
                </p:txBody>
              </p:sp>
              <p:sp>
                <p:nvSpPr>
                  <p:cNvPr id="33837" name="Line 104"/>
                  <p:cNvSpPr>
                    <a:spLocks noChangeShapeType="1"/>
                  </p:cNvSpPr>
                  <p:nvPr/>
                </p:nvSpPr>
                <p:spPr bwMode="auto">
                  <a:xfrm rot="10800000">
                    <a:off x="5193" y="2308"/>
                    <a:ext cx="18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endParaRPr lang="zh-TW" altLang="en-US"/>
                  </a:p>
                </p:txBody>
              </p:sp>
              <p:sp>
                <p:nvSpPr>
                  <p:cNvPr id="33838" name="Line 105"/>
                  <p:cNvSpPr>
                    <a:spLocks noChangeShapeType="1"/>
                  </p:cNvSpPr>
                  <p:nvPr/>
                </p:nvSpPr>
                <p:spPr bwMode="auto">
                  <a:xfrm rot="10800000">
                    <a:off x="5193" y="2611"/>
                    <a:ext cx="18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endParaRPr lang="zh-TW" altLang="en-US"/>
                  </a:p>
                </p:txBody>
              </p:sp>
              <p:sp>
                <p:nvSpPr>
                  <p:cNvPr id="33839" name="Line 106"/>
                  <p:cNvSpPr>
                    <a:spLocks noChangeShapeType="1"/>
                  </p:cNvSpPr>
                  <p:nvPr/>
                </p:nvSpPr>
                <p:spPr bwMode="auto">
                  <a:xfrm rot="10800000">
                    <a:off x="5193" y="2915"/>
                    <a:ext cx="18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endParaRPr lang="zh-TW" altLang="en-US"/>
                  </a:p>
                </p:txBody>
              </p:sp>
              <p:sp>
                <p:nvSpPr>
                  <p:cNvPr id="33840" name="Line 107"/>
                  <p:cNvSpPr>
                    <a:spLocks noChangeShapeType="1"/>
                  </p:cNvSpPr>
                  <p:nvPr/>
                </p:nvSpPr>
                <p:spPr bwMode="auto">
                  <a:xfrm rot="10800000">
                    <a:off x="5375" y="1797"/>
                    <a:ext cx="0" cy="172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endParaRPr lang="zh-TW" altLang="en-US"/>
                  </a:p>
                </p:txBody>
              </p:sp>
              <p:sp>
                <p:nvSpPr>
                  <p:cNvPr id="33841" name="Line 108"/>
                  <p:cNvSpPr>
                    <a:spLocks noChangeShapeType="1"/>
                  </p:cNvSpPr>
                  <p:nvPr/>
                </p:nvSpPr>
                <p:spPr bwMode="auto">
                  <a:xfrm rot="10800000">
                    <a:off x="5193" y="3522"/>
                    <a:ext cx="18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endParaRPr lang="zh-TW" altLang="en-US"/>
                  </a:p>
                </p:txBody>
              </p:sp>
              <p:sp>
                <p:nvSpPr>
                  <p:cNvPr id="33842" name="Line 109"/>
                  <p:cNvSpPr>
                    <a:spLocks noChangeShapeType="1"/>
                  </p:cNvSpPr>
                  <p:nvPr/>
                </p:nvSpPr>
                <p:spPr bwMode="auto">
                  <a:xfrm rot="10800000">
                    <a:off x="5193" y="3218"/>
                    <a:ext cx="18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endParaRPr lang="zh-TW" altLang="en-US"/>
                  </a:p>
                </p:txBody>
              </p:sp>
              <p:sp>
                <p:nvSpPr>
                  <p:cNvPr id="33843" name="Line 11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193" y="1797"/>
                    <a:ext cx="18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</p:grpSp>
            <p:sp>
              <p:nvSpPr>
                <p:cNvPr id="33835" name="Line 111"/>
                <p:cNvSpPr>
                  <a:spLocks noChangeShapeType="1"/>
                </p:cNvSpPr>
                <p:nvPr/>
              </p:nvSpPr>
              <p:spPr bwMode="auto">
                <a:xfrm>
                  <a:off x="2208" y="1933"/>
                  <a:ext cx="0" cy="13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155910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1560" y="2420888"/>
            <a:ext cx="8229600" cy="1143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sz="5000" dirty="0" smtClean="0">
                <a:solidFill>
                  <a:schemeClr val="bg2">
                    <a:lumMod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身為企業領袖</a:t>
            </a:r>
            <a:r>
              <a:rPr lang="en-US" altLang="zh-TW" sz="5000" dirty="0" smtClean="0">
                <a:solidFill>
                  <a:schemeClr val="bg2">
                    <a:lumMod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endParaRPr lang="zh-TW" altLang="en-US" sz="5000" dirty="0">
              <a:solidFill>
                <a:schemeClr val="bg2">
                  <a:lumMod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副標題 3"/>
          <p:cNvSpPr>
            <a:spLocks noGrp="1"/>
          </p:cNvSpPr>
          <p:nvPr>
            <p:ph type="subTitle" idx="4294967295"/>
          </p:nvPr>
        </p:nvSpPr>
        <p:spPr>
          <a:xfrm>
            <a:off x="1259632" y="3501008"/>
            <a:ext cx="7143750" cy="17526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zh-TW" altLang="en-US" sz="4500" b="1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我們應該如何創造幸福企業</a:t>
            </a:r>
            <a:endParaRPr lang="zh-TW" altLang="en-US" sz="4500" b="1" dirty="0">
              <a:solidFill>
                <a:schemeClr val="accent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663" y="-63500"/>
            <a:ext cx="33702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字方塊 4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</p:spTree>
    <p:extLst>
      <p:ext uri="{BB962C8B-B14F-4D97-AF65-F5344CB8AC3E}">
        <p14:creationId xmlns:p14="http://schemas.microsoft.com/office/powerpoint/2010/main" val="335370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79912" y="3345011"/>
            <a:ext cx="4680520" cy="1362075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sz="4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週三公益日活動</a:t>
            </a:r>
            <a:endParaRPr lang="zh-TW" altLang="en-US" sz="48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779912" y="2636912"/>
            <a:ext cx="1656184" cy="708099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zh-TW" altLang="en-US" sz="3600" dirty="0">
                <a:solidFill>
                  <a:schemeClr val="accent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策略一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6" name="Rectangle 4"/>
          <p:cNvSpPr>
            <a:spLocks noGrp="1" noChangeArrowheads="1"/>
          </p:cNvSpPr>
          <p:nvPr>
            <p:ph type="title"/>
          </p:nvPr>
        </p:nvSpPr>
        <p:spPr>
          <a:xfrm>
            <a:off x="2051720" y="-315416"/>
            <a:ext cx="5328592" cy="1143000"/>
          </a:xfrm>
          <a:noFill/>
          <a:ln/>
        </p:spPr>
        <p:txBody>
          <a:bodyPr anchor="b"/>
          <a:lstStyle/>
          <a:p>
            <a:pPr algn="l"/>
            <a:r>
              <a:rPr lang="en-US" altLang="zh-TW" sz="2400" b="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2015.7~12【</a:t>
            </a:r>
            <a:r>
              <a:rPr lang="zh-TW" altLang="en-US" sz="2400" b="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安德烈慈善協會</a:t>
            </a:r>
            <a:r>
              <a:rPr lang="en-US" altLang="zh-TW" sz="2400" b="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】~</a:t>
            </a:r>
            <a:br>
              <a:rPr lang="en-US" altLang="zh-TW" sz="2400" b="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2400" b="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</a:t>
            </a:r>
            <a:r>
              <a:rPr lang="zh-TW" altLang="en-US" sz="2400" b="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「打包愛</a:t>
            </a:r>
            <a:r>
              <a:rPr lang="en-US" altLang="zh-TW" sz="2400" b="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‧</a:t>
            </a:r>
            <a:r>
              <a:rPr lang="zh-TW" altLang="en-US" sz="2400" b="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愛分享」公益活動</a:t>
            </a:r>
          </a:p>
        </p:txBody>
      </p:sp>
      <p:sp>
        <p:nvSpPr>
          <p:cNvPr id="161798" name="Rectangle 6"/>
          <p:cNvSpPr>
            <a:spLocks noChangeArrowheads="1"/>
          </p:cNvSpPr>
          <p:nvPr/>
        </p:nvSpPr>
        <p:spPr bwMode="auto">
          <a:xfrm>
            <a:off x="283343" y="1772816"/>
            <a:ext cx="8568952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70000"/>
              <a:buFont typeface="Wingdings" pitchFamily="2" charset="2"/>
              <a:buChar char="p"/>
            </a:pPr>
            <a:r>
              <a:rPr kumimoji="0" lang="zh-TW" altLang="en-US" sz="2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活動期間：</a:t>
            </a:r>
            <a:r>
              <a:rPr kumimoji="0" lang="en-US" altLang="zh-TW" sz="2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2015.7-2015.12</a:t>
            </a: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70000"/>
              <a:buFont typeface="Wingdings" pitchFamily="2" charset="2"/>
              <a:buChar char="p"/>
            </a:pPr>
            <a:r>
              <a:rPr kumimoji="0" lang="zh-TW" altLang="en-US" sz="2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活動</a:t>
            </a:r>
            <a:r>
              <a:rPr kumimoji="0" lang="zh-TW" altLang="en-US" sz="2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內容</a:t>
            </a:r>
            <a:r>
              <a:rPr kumimoji="0" lang="zh-TW" altLang="en-US" sz="2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kumimoji="0" lang="zh-TW" altLang="en-US" sz="2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捐款</a:t>
            </a:r>
            <a:r>
              <a:rPr kumimoji="0" lang="en-US" altLang="zh-TW" sz="2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</a:t>
            </a:r>
            <a:r>
              <a:rPr kumimoji="0" lang="zh-TW" altLang="en-US" sz="2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</a:p>
          <a:p>
            <a:pPr marL="342900" indent="50800">
              <a:spcBef>
                <a:spcPct val="20000"/>
              </a:spcBef>
              <a:buClr>
                <a:schemeClr val="folHlink"/>
              </a:buClr>
              <a:buSzPct val="70000"/>
              <a:buFont typeface="Wingdings" pitchFamily="2" charset="2"/>
              <a:buNone/>
            </a:pPr>
            <a:r>
              <a:rPr kumimoji="0" lang="en-US" altLang="zh-TW" sz="2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kumimoji="0" lang="zh-TW" altLang="en-US" sz="2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以「膳糧食物包」，援助</a:t>
            </a:r>
            <a:r>
              <a:rPr kumimoji="0" lang="zh-TW" altLang="en-US" sz="2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在成長</a:t>
            </a:r>
            <a:r>
              <a:rPr kumimoji="0" lang="zh-TW" altLang="en-US" sz="2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階段（</a:t>
            </a:r>
            <a:r>
              <a:rPr kumimoji="0" lang="en-US" altLang="zh-TW" sz="2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4-12 </a:t>
            </a:r>
            <a:r>
              <a:rPr kumimoji="0" lang="zh-TW" altLang="en-US" sz="2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歲）的</a:t>
            </a:r>
            <a:r>
              <a:rPr kumimoji="0" lang="zh-TW" altLang="en-US" sz="2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貧困</a:t>
            </a:r>
            <a:r>
              <a:rPr kumimoji="0" lang="zh-TW" altLang="en-US" sz="2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學童 </a:t>
            </a:r>
            <a:r>
              <a:rPr kumimoji="0" lang="en-US" altLang="zh-TW" sz="2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70000"/>
              <a:buFont typeface="Wingdings" pitchFamily="2" charset="2"/>
              <a:buChar char="p"/>
            </a:pPr>
            <a:r>
              <a:rPr kumimoji="0" lang="zh-TW" altLang="en-US" sz="2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活動</a:t>
            </a:r>
            <a:r>
              <a:rPr kumimoji="0" lang="zh-TW" altLang="en-US" sz="2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成果</a:t>
            </a:r>
            <a:endParaRPr kumimoji="0" lang="en-US" altLang="zh-TW" sz="24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70000"/>
              <a:buFont typeface="Wingdings" pitchFamily="2" charset="2"/>
              <a:buChar char="p"/>
            </a:pPr>
            <a:r>
              <a:rPr kumimoji="0" lang="zh-TW" altLang="en-US" sz="2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活動進行中</a:t>
            </a:r>
            <a:endParaRPr kumimoji="0" lang="en-US" altLang="zh-TW" sz="24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70000"/>
              <a:buFont typeface="Wingdings" pitchFamily="2" charset="2"/>
              <a:buChar char="p"/>
            </a:pPr>
            <a:r>
              <a:rPr kumimoji="0" lang="zh-TW" altLang="en-US" sz="2400" b="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目的：籌備基金，讓低收入戶兒童能免於飢餓</a:t>
            </a:r>
            <a:endParaRPr kumimoji="0" lang="zh-TW" altLang="en-US" sz="2400" b="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56829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9"/>
          <p:cNvSpPr>
            <a:spLocks noChangeArrowheads="1"/>
          </p:cNvSpPr>
          <p:nvPr/>
        </p:nvSpPr>
        <p:spPr bwMode="auto">
          <a:xfrm>
            <a:off x="900113" y="107950"/>
            <a:ext cx="701833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zh-TW" altLang="en-US" sz="40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華康中黑體"/>
              </a:rPr>
              <a:t>閱前須知</a:t>
            </a:r>
          </a:p>
        </p:txBody>
      </p:sp>
      <p:sp>
        <p:nvSpPr>
          <p:cNvPr id="5123" name="矩形 4"/>
          <p:cNvSpPr>
            <a:spLocks noChangeArrowheads="1"/>
          </p:cNvSpPr>
          <p:nvPr/>
        </p:nvSpPr>
        <p:spPr bwMode="auto">
          <a:xfrm>
            <a:off x="395536" y="1304924"/>
            <a:ext cx="8421688" cy="489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en-US" altLang="zh-TW" sz="2400" dirty="0">
                <a:latin typeface="微軟正黑體" pitchFamily="34" charset="-120"/>
                <a:ea typeface="微軟正黑體" pitchFamily="34" charset="-120"/>
              </a:rPr>
              <a:t>104</a:t>
            </a:r>
            <a:r>
              <a:rPr lang="zh-TW" altLang="zh-TW" sz="2400" dirty="0">
                <a:latin typeface="微軟正黑體" pitchFamily="34" charset="-120"/>
                <a:ea typeface="微軟正黑體" pitchFamily="34" charset="-120"/>
              </a:rPr>
              <a:t>年在『教育部發展典範科技大學計畫』持續支持下邁進【深化與精進】的新階段，推動職業倫理跨領域學習的創新模式，持續深化職業倫理教學成效。</a:t>
            </a:r>
            <a:endParaRPr lang="en-US" altLang="zh-TW" sz="2400" dirty="0">
              <a:latin typeface="微軟正黑體" pitchFamily="34" charset="-120"/>
              <a:ea typeface="微軟正黑體" pitchFamily="34" charset="-120"/>
            </a:endParaRPr>
          </a:p>
          <a:p>
            <a:pPr algn="just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endParaRPr lang="zh-TW" altLang="zh-TW" sz="2400" dirty="0">
              <a:latin typeface="微軟正黑體" pitchFamily="34" charset="-120"/>
              <a:ea typeface="微軟正黑體" pitchFamily="34" charset="-120"/>
            </a:endParaRPr>
          </a:p>
          <a:p>
            <a:pPr algn="just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zh-TW" sz="2400" dirty="0">
                <a:latin typeface="微軟正黑體" pitchFamily="34" charset="-120"/>
                <a:ea typeface="微軟正黑體" pitchFamily="34" charset="-120"/>
              </a:rPr>
              <a:t>這個精進創新模式包括教材精進與教學創新兩大面向，而這個教學工作坊就是教材精進面向的重要項目，本校特別邀請不同專業領域的標竿企業或提供典範案例教材，並派員現身說法，協助教學演示，並由各學院推薦種子教師組成特色領域職業倫理教學社群，以扎根典範案例教學成效。</a:t>
            </a:r>
            <a:endParaRPr lang="en-US" altLang="zh-TW" sz="2400" dirty="0">
              <a:latin typeface="微軟正黑體" pitchFamily="34" charset="-120"/>
              <a:ea typeface="微軟正黑體" pitchFamily="34" charset="-120"/>
            </a:endParaRPr>
          </a:p>
          <a:p>
            <a:pPr algn="just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endParaRPr lang="en-US" altLang="zh-TW" sz="2400" dirty="0">
              <a:latin typeface="微軟正黑體" pitchFamily="34" charset="-120"/>
              <a:ea typeface="微軟正黑體" pitchFamily="34" charset="-120"/>
            </a:endParaRPr>
          </a:p>
          <a:p>
            <a:pPr algn="just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zh-TW" sz="2400" dirty="0">
                <a:latin typeface="微軟正黑體" pitchFamily="34" charset="-120"/>
                <a:ea typeface="微軟正黑體" pitchFamily="34" charset="-120"/>
              </a:rPr>
              <a:t>這些來自產業的案例教材不僅能豐富職業倫理之教學資源與方法，將使學生藉由典範案例的學習，充分體認產業對職業倫理的重視，進而自我提升職業倫理素養。</a:t>
            </a:r>
          </a:p>
        </p:txBody>
      </p:sp>
      <p:pic>
        <p:nvPicPr>
          <p:cNvPr id="5124" name="Picture 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2139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>
            <a:spLocks noGrp="1" noChangeArrowheads="1"/>
          </p:cNvSpPr>
          <p:nvPr>
            <p:ph type="title"/>
          </p:nvPr>
        </p:nvSpPr>
        <p:spPr>
          <a:xfrm>
            <a:off x="1403648" y="-306288"/>
            <a:ext cx="6984776" cy="1143000"/>
          </a:xfrm>
          <a:noFill/>
          <a:ln/>
        </p:spPr>
        <p:txBody>
          <a:bodyPr anchor="b"/>
          <a:lstStyle/>
          <a:p>
            <a:pPr algn="l"/>
            <a:r>
              <a:rPr lang="en-US" altLang="zh-TW" sz="2400" b="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2016.1~6【</a:t>
            </a:r>
            <a:r>
              <a:rPr lang="zh-TW" altLang="en-US" sz="2400" b="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勵馨基金會</a:t>
            </a:r>
            <a:r>
              <a:rPr lang="en-US" altLang="zh-TW" sz="2400" b="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】~</a:t>
            </a:r>
            <a:br>
              <a:rPr lang="en-US" altLang="zh-TW" sz="2400" b="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2400" b="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</a:t>
            </a:r>
            <a:r>
              <a:rPr lang="zh-TW" altLang="en-US" sz="2400" b="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「看見新生力」愛的小腳ㄚ助養計劃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827584" y="1268760"/>
            <a:ext cx="8064896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70000"/>
              <a:buFont typeface="Wingdings" pitchFamily="2" charset="2"/>
              <a:buChar char="p"/>
            </a:pPr>
            <a:r>
              <a:rPr kumimoji="0" lang="zh-TW" altLang="en-US" sz="2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活動期間：</a:t>
            </a:r>
            <a:r>
              <a:rPr kumimoji="0" lang="en-US" altLang="zh-TW" sz="2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2016.1-2016.6</a:t>
            </a:r>
            <a:endParaRPr kumimoji="0" lang="en-US" altLang="zh-TW" sz="24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70000"/>
              <a:buFont typeface="Wingdings" pitchFamily="2" charset="2"/>
              <a:buChar char="p"/>
            </a:pPr>
            <a:r>
              <a:rPr kumimoji="0" lang="zh-TW" altLang="en-US" sz="2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活動內容</a:t>
            </a: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70000"/>
              <a:buFont typeface="Wingdings" pitchFamily="2" charset="2"/>
              <a:buNone/>
            </a:pPr>
            <a:r>
              <a:rPr kumimoji="0" lang="zh-TW" altLang="en-US" sz="2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</a:t>
            </a:r>
            <a:r>
              <a:rPr kumimoji="0" lang="en-US" altLang="zh-TW" sz="2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A.</a:t>
            </a:r>
            <a:r>
              <a:rPr kumimoji="0" lang="zh-TW" altLang="en-US" sz="2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捐款</a:t>
            </a:r>
            <a:r>
              <a:rPr kumimoji="0" lang="en-US" altLang="zh-TW" sz="2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</a:t>
            </a:r>
            <a:r>
              <a:rPr kumimoji="0" lang="zh-TW" altLang="en-US" sz="2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</a:p>
          <a:p>
            <a:pPr marL="831850" indent="-831850">
              <a:spcBef>
                <a:spcPct val="20000"/>
              </a:spcBef>
              <a:buClr>
                <a:schemeClr val="folHlink"/>
              </a:buClr>
              <a:buSzPct val="70000"/>
              <a:buFont typeface="Wingdings" pitchFamily="2" charset="2"/>
              <a:buNone/>
            </a:pPr>
            <a:r>
              <a:rPr kumimoji="0" lang="zh-TW" altLang="en-US" sz="2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</a:t>
            </a:r>
            <a:r>
              <a:rPr kumimoji="0" lang="en-US" altLang="zh-TW" sz="2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B.</a:t>
            </a:r>
            <a:r>
              <a:rPr kumimoji="0" lang="zh-TW" altLang="en-US" sz="2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「天使之愛幸福捐」個人公益捐款再加碼</a:t>
            </a:r>
            <a:r>
              <a:rPr kumimoji="0" lang="en-US" altLang="zh-TW" sz="2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NT$350</a:t>
            </a:r>
            <a:r>
              <a:rPr kumimoji="0" lang="zh-TW" altLang="en-US" sz="2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，即贈</a:t>
            </a:r>
            <a:r>
              <a:rPr kumimoji="0" lang="en-US" altLang="zh-TW" sz="2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ALICE</a:t>
            </a:r>
            <a:r>
              <a:rPr kumimoji="0" lang="zh-TW" altLang="en-US" sz="2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0" lang="en-US" altLang="zh-TW" sz="2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JEWELLERY</a:t>
            </a:r>
            <a:r>
              <a:rPr kumimoji="0" lang="zh-TW" altLang="en-US" sz="2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精緻水晶筆乙支。</a:t>
            </a:r>
            <a:endParaRPr kumimoji="0" lang="en-US" altLang="zh-TW" sz="24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70000"/>
              <a:buFont typeface="Wingdings" pitchFamily="2" charset="2"/>
              <a:buChar char="p"/>
            </a:pPr>
            <a:r>
              <a:rPr kumimoji="0" lang="zh-TW" altLang="en-US" sz="2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活動</a:t>
            </a:r>
            <a:r>
              <a:rPr kumimoji="0" lang="zh-TW" altLang="en-US" sz="2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成果</a:t>
            </a:r>
            <a:endParaRPr kumimoji="0" lang="en-US" altLang="zh-TW" sz="24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70000"/>
              <a:buFont typeface="Wingdings" pitchFamily="2" charset="2"/>
              <a:buChar char="p"/>
            </a:pPr>
            <a:r>
              <a:rPr kumimoji="0" lang="zh-TW" altLang="en-US" sz="2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活動進行</a:t>
            </a:r>
            <a:r>
              <a:rPr kumimoji="0" lang="zh-TW" altLang="en-US" sz="2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</a:t>
            </a:r>
            <a:endParaRPr kumimoji="0" lang="en-US" altLang="zh-TW" sz="24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71475" indent="11113">
              <a:spcBef>
                <a:spcPct val="20000"/>
              </a:spcBef>
              <a:buClr>
                <a:schemeClr val="folHlink"/>
              </a:buClr>
              <a:buSzPct val="70000"/>
            </a:pPr>
            <a:r>
              <a:rPr kumimoji="0" lang="zh-TW" altLang="en-US" sz="2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目的：籌備基金，為尚未找到合適收養家庭之小腳丫們 </a:t>
            </a:r>
            <a:endParaRPr kumimoji="0" lang="en-US" altLang="zh-TW" sz="2400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71475" indent="11113">
              <a:spcBef>
                <a:spcPct val="20000"/>
              </a:spcBef>
              <a:buClr>
                <a:schemeClr val="folHlink"/>
              </a:buClr>
              <a:buSzPct val="70000"/>
            </a:pPr>
            <a:r>
              <a:rPr kumimoji="0" lang="zh-TW" altLang="en-US" sz="2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0" lang="zh-TW" altLang="en-US" sz="2400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募集生活資金</a:t>
            </a:r>
            <a:endParaRPr kumimoji="0" lang="zh-TW" altLang="en-US" sz="24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512269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Text Box 1"/>
          <p:cNvSpPr txBox="1">
            <a:spLocks noChangeArrowheads="1"/>
          </p:cNvSpPr>
          <p:nvPr/>
        </p:nvSpPr>
        <p:spPr bwMode="auto">
          <a:xfrm>
            <a:off x="509752" y="-171400"/>
            <a:ext cx="8134350" cy="1081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altLang="zh-TW" sz="2800" b="0" dirty="0">
                <a:solidFill>
                  <a:schemeClr val="bg1"/>
                </a:solidFill>
                <a:latin typeface="微軟正黑體" pitchFamily="32" charset="-120"/>
                <a:ea typeface="微軟正黑體" pitchFamily="32" charset="-120"/>
              </a:rPr>
              <a:t>【</a:t>
            </a:r>
            <a:r>
              <a:rPr lang="en-US" altLang="zh-TW" sz="2800" b="0" dirty="0" err="1">
                <a:solidFill>
                  <a:schemeClr val="bg1"/>
                </a:solidFill>
                <a:latin typeface="微軟正黑體" pitchFamily="32" charset="-120"/>
                <a:ea typeface="微軟正黑體" pitchFamily="32" charset="-120"/>
              </a:rPr>
              <a:t>門諾</a:t>
            </a:r>
            <a:r>
              <a:rPr lang="zh-TW" altLang="zh-TW" sz="2800" b="0" dirty="0">
                <a:solidFill>
                  <a:schemeClr val="bg1"/>
                </a:solidFill>
                <a:latin typeface="微軟正黑體" pitchFamily="32" charset="-120"/>
                <a:ea typeface="微軟正黑體" pitchFamily="32" charset="-120"/>
              </a:rPr>
              <a:t>基金會</a:t>
            </a:r>
            <a:r>
              <a:rPr lang="en-US" altLang="zh-TW" sz="2800" b="0" dirty="0">
                <a:solidFill>
                  <a:schemeClr val="bg1"/>
                </a:solidFill>
                <a:latin typeface="微軟正黑體" pitchFamily="32" charset="-120"/>
                <a:ea typeface="微軟正黑體" pitchFamily="32" charset="-120"/>
              </a:rPr>
              <a:t>】</a:t>
            </a:r>
            <a:br>
              <a:rPr lang="en-US" altLang="zh-TW" sz="2800" b="0" dirty="0">
                <a:solidFill>
                  <a:schemeClr val="bg1"/>
                </a:solidFill>
                <a:latin typeface="微軟正黑體" pitchFamily="32" charset="-120"/>
                <a:ea typeface="微軟正黑體" pitchFamily="32" charset="-120"/>
              </a:rPr>
            </a:br>
            <a:r>
              <a:rPr lang="zh-TW" altLang="zh-TW" sz="2800" b="0" dirty="0">
                <a:solidFill>
                  <a:schemeClr val="bg1"/>
                </a:solidFill>
                <a:latin typeface="微軟正黑體" pitchFamily="32" charset="-120"/>
                <a:ea typeface="微軟正黑體" pitchFamily="32" charset="-120"/>
              </a:rPr>
              <a:t>「送愛至偏鄉，溫暖一被子」</a:t>
            </a:r>
          </a:p>
        </p:txBody>
      </p:sp>
      <p:sp>
        <p:nvSpPr>
          <p:cNvPr id="77826" name="Rectangle 2"/>
          <p:cNvSpPr>
            <a:spLocks noChangeArrowheads="1"/>
          </p:cNvSpPr>
          <p:nvPr/>
        </p:nvSpPr>
        <p:spPr bwMode="auto">
          <a:xfrm>
            <a:off x="683444" y="1412776"/>
            <a:ext cx="7488956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1313" indent="-341313"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1pPr>
            <a:lvl2pPr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2pPr>
            <a:lvl3pPr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3pPr>
            <a:lvl4pPr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4pPr>
            <a:lvl5pPr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spcBef>
                <a:spcPts val="600"/>
              </a:spcBef>
              <a:buClr>
                <a:srgbClr val="800080"/>
              </a:buClr>
              <a:buSzPct val="70000"/>
              <a:buFont typeface="Wingdings" charset="2"/>
              <a:buChar char=""/>
            </a:pPr>
            <a:r>
              <a:rPr lang="zh-TW" altLang="zh-TW" sz="2200" dirty="0">
                <a:latin typeface="微軟正黑體" pitchFamily="32" charset="-120"/>
                <a:ea typeface="微軟正黑體" pitchFamily="32" charset="-120"/>
              </a:rPr>
              <a:t>活動期間：</a:t>
            </a:r>
            <a:r>
              <a:rPr lang="en-US" altLang="zh-TW" sz="2200" dirty="0">
                <a:latin typeface="微軟正黑體" pitchFamily="32" charset="-120"/>
                <a:ea typeface="微軟正黑體" pitchFamily="32" charset="-120"/>
              </a:rPr>
              <a:t>2016.7-2016.12</a:t>
            </a:r>
          </a:p>
          <a:p>
            <a:pPr>
              <a:spcBef>
                <a:spcPts val="600"/>
              </a:spcBef>
              <a:buClr>
                <a:srgbClr val="800080"/>
              </a:buClr>
              <a:buSzPct val="70000"/>
              <a:buFont typeface="Wingdings" charset="2"/>
              <a:buChar char=""/>
            </a:pPr>
            <a:r>
              <a:rPr lang="zh-TW" altLang="zh-TW" sz="2200" dirty="0">
                <a:latin typeface="微軟正黑體" pitchFamily="32" charset="-120"/>
                <a:ea typeface="微軟正黑體" pitchFamily="32" charset="-120"/>
              </a:rPr>
              <a:t>活動內容：</a:t>
            </a:r>
          </a:p>
          <a:p>
            <a:pPr>
              <a:spcBef>
                <a:spcPts val="600"/>
              </a:spcBef>
              <a:buClr>
                <a:srgbClr val="800080"/>
              </a:buClr>
              <a:buSzPct val="70000"/>
              <a:buFont typeface="Wingdings" charset="2"/>
              <a:buNone/>
            </a:pPr>
            <a:r>
              <a:rPr lang="zh-TW" altLang="en-US" sz="1600" dirty="0" smtClean="0">
                <a:latin typeface="微軟正黑體" pitchFamily="32" charset="-120"/>
                <a:ea typeface="微軟正黑體" pitchFamily="32" charset="-120"/>
              </a:rPr>
              <a:t>      </a:t>
            </a:r>
            <a:r>
              <a:rPr lang="en-US" altLang="zh-TW" sz="1600" dirty="0" smtClean="0">
                <a:latin typeface="微軟正黑體" pitchFamily="32" charset="-120"/>
                <a:ea typeface="微軟正黑體" pitchFamily="32" charset="-120"/>
              </a:rPr>
              <a:t>A</a:t>
            </a:r>
            <a:r>
              <a:rPr lang="en-US" altLang="zh-TW" sz="1600" dirty="0">
                <a:latin typeface="微軟正黑體" pitchFamily="32" charset="-120"/>
                <a:ea typeface="微軟正黑體" pitchFamily="32" charset="-120"/>
              </a:rPr>
              <a:t>.</a:t>
            </a:r>
            <a:r>
              <a:rPr lang="zh-TW" altLang="zh-TW" sz="1600" dirty="0">
                <a:latin typeface="微軟正黑體" pitchFamily="32" charset="-120"/>
                <a:ea typeface="微軟正黑體" pitchFamily="32" charset="-120"/>
              </a:rPr>
              <a:t>台糖長榮酒店吃遍天下每週三用餐</a:t>
            </a:r>
          </a:p>
          <a:p>
            <a:pPr>
              <a:buClrTx/>
              <a:buSzTx/>
              <a:buFontTx/>
              <a:buNone/>
              <a:tabLst>
                <a:tab pos="180975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zh-TW" altLang="zh-TW" sz="1600" b="0" dirty="0">
                <a:latin typeface="微軟正黑體" pitchFamily="32" charset="-120"/>
                <a:ea typeface="微軟正黑體" pitchFamily="32" charset="-120"/>
              </a:rPr>
              <a:t>          享</a:t>
            </a:r>
            <a:r>
              <a:rPr lang="en-US" altLang="zh-TW" sz="1600" b="0" dirty="0">
                <a:latin typeface="微軟正黑體" pitchFamily="32" charset="-120"/>
                <a:ea typeface="微軟正黑體" pitchFamily="32" charset="-120"/>
              </a:rPr>
              <a:t>6</a:t>
            </a:r>
            <a:r>
              <a:rPr lang="zh-TW" altLang="zh-TW" sz="1600" b="0" dirty="0">
                <a:latin typeface="微軟正黑體" pitchFamily="32" charset="-120"/>
                <a:ea typeface="微軟正黑體" pitchFamily="32" charset="-120"/>
              </a:rPr>
              <a:t>折優惠，另捐款</a:t>
            </a:r>
            <a:r>
              <a:rPr lang="en-US" altLang="zh-TW" sz="1600" b="0" dirty="0">
                <a:latin typeface="微軟正黑體" pitchFamily="32" charset="-120"/>
                <a:ea typeface="微軟正黑體" pitchFamily="32" charset="-120"/>
              </a:rPr>
              <a:t>20</a:t>
            </a:r>
            <a:r>
              <a:rPr lang="zh-TW" altLang="zh-TW" sz="1600" b="0" dirty="0">
                <a:latin typeface="微軟正黑體" pitchFamily="32" charset="-120"/>
                <a:ea typeface="微軟正黑體" pitchFamily="32" charset="-120"/>
              </a:rPr>
              <a:t>元</a:t>
            </a:r>
          </a:p>
          <a:p>
            <a:pPr marL="0" indent="0">
              <a:buClrTx/>
              <a:buSzTx/>
              <a:buFontTx/>
              <a:buNone/>
            </a:pPr>
            <a:r>
              <a:rPr lang="en-US" altLang="zh-TW" sz="1600" b="0" dirty="0">
                <a:latin typeface="微軟正黑體" pitchFamily="32" charset="-120"/>
                <a:ea typeface="微軟正黑體" pitchFamily="32" charset="-120"/>
              </a:rPr>
              <a:t>       B.</a:t>
            </a:r>
            <a:r>
              <a:rPr lang="zh-TW" altLang="zh-TW" sz="1600" b="0" dirty="0">
                <a:latin typeface="微軟正黑體" pitchFamily="32" charset="-120"/>
                <a:ea typeface="微軟正黑體" pitchFamily="32" charset="-120"/>
              </a:rPr>
              <a:t>花蓮麗翔酒店住宿週三公益價</a:t>
            </a:r>
          </a:p>
          <a:p>
            <a:pPr>
              <a:buClrTx/>
              <a:buSzTx/>
              <a:buFontTx/>
              <a:buNone/>
            </a:pPr>
            <a:r>
              <a:rPr lang="en-US" altLang="zh-TW" sz="1600" b="0" dirty="0">
                <a:latin typeface="微軟正黑體" pitchFamily="32" charset="-120"/>
                <a:ea typeface="微軟正黑體" pitchFamily="32" charset="-120"/>
              </a:rPr>
              <a:t>           1.【</a:t>
            </a:r>
            <a:r>
              <a:rPr lang="zh-TW" altLang="zh-TW" sz="1600" b="0" dirty="0">
                <a:latin typeface="微軟正黑體" pitchFamily="32" charset="-120"/>
                <a:ea typeface="微軟正黑體" pitchFamily="32" charset="-120"/>
              </a:rPr>
              <a:t>週三公益價</a:t>
            </a:r>
            <a:r>
              <a:rPr lang="en-US" altLang="zh-TW" sz="1600" b="0" dirty="0">
                <a:latin typeface="微軟正黑體" pitchFamily="32" charset="-120"/>
                <a:ea typeface="微軟正黑體" pitchFamily="32" charset="-120"/>
              </a:rPr>
              <a:t>】</a:t>
            </a:r>
            <a:r>
              <a:rPr lang="zh-TW" altLang="zh-TW" sz="1600" b="0" dirty="0">
                <a:latin typeface="微軟正黑體" pitchFamily="32" charset="-120"/>
                <a:ea typeface="微軟正黑體" pitchFamily="32" charset="-120"/>
              </a:rPr>
              <a:t>住房享</a:t>
            </a:r>
            <a:r>
              <a:rPr lang="en-US" altLang="zh-TW" sz="1600" b="0" dirty="0">
                <a:latin typeface="微軟正黑體" pitchFamily="32" charset="-120"/>
                <a:ea typeface="微軟正黑體" pitchFamily="32" charset="-120"/>
              </a:rPr>
              <a:t>5</a:t>
            </a:r>
            <a:r>
              <a:rPr lang="zh-TW" altLang="zh-TW" sz="1600" b="0" dirty="0">
                <a:latin typeface="微軟正黑體" pitchFamily="32" charset="-120"/>
                <a:ea typeface="微軟正黑體" pitchFamily="32" charset="-120"/>
              </a:rPr>
              <a:t>折優惠</a:t>
            </a:r>
            <a:r>
              <a:rPr lang="en-US" altLang="zh-TW" sz="1600" b="0" dirty="0">
                <a:latin typeface="微軟正黑體" pitchFamily="32" charset="-120"/>
                <a:ea typeface="微軟正黑體" pitchFamily="32" charset="-120"/>
              </a:rPr>
              <a:t>(</a:t>
            </a:r>
            <a:r>
              <a:rPr lang="zh-TW" altLang="zh-TW" sz="1600" b="0" dirty="0">
                <a:latin typeface="微軟正黑體" pitchFamily="32" charset="-120"/>
                <a:ea typeface="微軟正黑體" pitchFamily="32" charset="-120"/>
              </a:rPr>
              <a:t>需加</a:t>
            </a:r>
          </a:p>
          <a:p>
            <a:pPr>
              <a:buClrTx/>
              <a:buSzTx/>
              <a:buFontTx/>
              <a:buNone/>
            </a:pPr>
            <a:r>
              <a:rPr lang="zh-TW" altLang="zh-TW" sz="1600" b="0" dirty="0">
                <a:latin typeface="微軟正黑體" pitchFamily="32" charset="-120"/>
                <a:ea typeface="微軟正黑體" pitchFamily="32" charset="-120"/>
              </a:rPr>
              <a:t>          </a:t>
            </a:r>
            <a:r>
              <a:rPr lang="zh-TW" altLang="en-US" sz="1600" b="0" dirty="0" smtClean="0">
                <a:latin typeface="微軟正黑體" pitchFamily="32" charset="-120"/>
                <a:ea typeface="微軟正黑體" pitchFamily="32" charset="-120"/>
              </a:rPr>
              <a:t>      </a:t>
            </a:r>
            <a:r>
              <a:rPr lang="zh-TW" altLang="zh-TW" sz="1600" b="0" dirty="0" smtClean="0">
                <a:latin typeface="微軟正黑體" pitchFamily="32" charset="-120"/>
                <a:ea typeface="微軟正黑體" pitchFamily="32" charset="-120"/>
              </a:rPr>
              <a:t>原價</a:t>
            </a:r>
            <a:r>
              <a:rPr lang="en-US" altLang="zh-TW" sz="1600" b="0" dirty="0">
                <a:latin typeface="微軟正黑體" pitchFamily="32" charset="-120"/>
                <a:ea typeface="微軟正黑體" pitchFamily="32" charset="-120"/>
              </a:rPr>
              <a:t>10%)</a:t>
            </a:r>
            <a:r>
              <a:rPr lang="zh-TW" altLang="zh-TW" sz="1600" b="0" dirty="0">
                <a:latin typeface="微軟正黑體" pitchFamily="32" charset="-120"/>
                <a:ea typeface="微軟正黑體" pitchFamily="32" charset="-120"/>
              </a:rPr>
              <a:t>，另捐</a:t>
            </a:r>
            <a:r>
              <a:rPr lang="en-US" altLang="zh-TW" sz="1600" b="0" dirty="0">
                <a:latin typeface="微軟正黑體" pitchFamily="32" charset="-120"/>
                <a:ea typeface="微軟正黑體" pitchFamily="32" charset="-120"/>
              </a:rPr>
              <a:t>20</a:t>
            </a:r>
            <a:r>
              <a:rPr lang="zh-TW" altLang="zh-TW" sz="1600" b="0" dirty="0">
                <a:latin typeface="微軟正黑體" pitchFamily="32" charset="-120"/>
                <a:ea typeface="微軟正黑體" pitchFamily="32" charset="-120"/>
              </a:rPr>
              <a:t>元</a:t>
            </a:r>
          </a:p>
          <a:p>
            <a:pPr>
              <a:buClrTx/>
              <a:buSzTx/>
              <a:buFontTx/>
              <a:buNone/>
            </a:pPr>
            <a:r>
              <a:rPr lang="en-US" altLang="zh-TW" sz="1600" b="0" dirty="0">
                <a:latin typeface="微軟正黑體" pitchFamily="32" charset="-120"/>
                <a:ea typeface="微軟正黑體" pitchFamily="32" charset="-120"/>
              </a:rPr>
              <a:t>           2.【</a:t>
            </a:r>
            <a:r>
              <a:rPr lang="zh-TW" altLang="zh-TW" sz="1600" b="0" dirty="0">
                <a:latin typeface="微軟正黑體" pitchFamily="32" charset="-120"/>
                <a:ea typeface="微軟正黑體" pitchFamily="32" charset="-120"/>
              </a:rPr>
              <a:t>天使之愛幸福捐</a:t>
            </a:r>
            <a:r>
              <a:rPr lang="en-US" altLang="zh-TW" sz="1600" b="0" dirty="0">
                <a:latin typeface="微軟正黑體" pitchFamily="32" charset="-120"/>
                <a:ea typeface="微軟正黑體" pitchFamily="32" charset="-120"/>
              </a:rPr>
              <a:t>】</a:t>
            </a:r>
            <a:r>
              <a:rPr lang="zh-TW" altLang="zh-TW" sz="1600" b="0" dirty="0">
                <a:latin typeface="微軟正黑體" pitchFamily="32" charset="-120"/>
                <a:ea typeface="微軟正黑體" pitchFamily="32" charset="-120"/>
              </a:rPr>
              <a:t>個人公益善款加</a:t>
            </a:r>
          </a:p>
          <a:p>
            <a:pPr>
              <a:buClrTx/>
              <a:buSzTx/>
              <a:buFontTx/>
              <a:buNone/>
            </a:pPr>
            <a:r>
              <a:rPr lang="zh-TW" altLang="zh-TW" sz="1600" b="0" dirty="0">
                <a:latin typeface="微軟正黑體" pitchFamily="32" charset="-120"/>
                <a:ea typeface="微軟正黑體" pitchFamily="32" charset="-120"/>
              </a:rPr>
              <a:t>         </a:t>
            </a:r>
            <a:r>
              <a:rPr lang="zh-TW" altLang="en-US" sz="1600" b="0" dirty="0" smtClean="0">
                <a:latin typeface="微軟正黑體" pitchFamily="32" charset="-120"/>
                <a:ea typeface="微軟正黑體" pitchFamily="32" charset="-120"/>
              </a:rPr>
              <a:t>       </a:t>
            </a:r>
            <a:r>
              <a:rPr lang="zh-TW" altLang="zh-TW" sz="1600" b="0" dirty="0" smtClean="0">
                <a:latin typeface="微軟正黑體" pitchFamily="32" charset="-120"/>
                <a:ea typeface="微軟正黑體" pitchFamily="32" charset="-120"/>
              </a:rPr>
              <a:t>碼</a:t>
            </a:r>
            <a:r>
              <a:rPr lang="zh-TW" altLang="zh-TW" sz="1600" b="0" dirty="0">
                <a:latin typeface="微軟正黑體" pitchFamily="32" charset="-120"/>
                <a:ea typeface="微軟正黑體" pitchFamily="32" charset="-120"/>
              </a:rPr>
              <a:t>捐贈</a:t>
            </a:r>
            <a:r>
              <a:rPr lang="en-US" altLang="zh-TW" sz="1600" b="0" dirty="0">
                <a:latin typeface="微軟正黑體" pitchFamily="32" charset="-120"/>
                <a:ea typeface="微軟正黑體" pitchFamily="32" charset="-120"/>
              </a:rPr>
              <a:t>NT$300</a:t>
            </a:r>
            <a:r>
              <a:rPr lang="zh-TW" altLang="zh-TW" sz="1600" b="0" dirty="0">
                <a:latin typeface="微軟正黑體" pitchFamily="32" charset="-120"/>
                <a:ea typeface="微軟正黑體" pitchFamily="32" charset="-120"/>
              </a:rPr>
              <a:t>，即贈</a:t>
            </a:r>
            <a:r>
              <a:rPr lang="en-US" altLang="zh-TW" sz="1600" b="0" dirty="0">
                <a:latin typeface="微軟正黑體" pitchFamily="32" charset="-120"/>
                <a:ea typeface="微軟正黑體" pitchFamily="32" charset="-120"/>
              </a:rPr>
              <a:t>L‘OCCITANE </a:t>
            </a:r>
          </a:p>
          <a:p>
            <a:pPr>
              <a:buClrTx/>
              <a:buSzTx/>
              <a:buFontTx/>
              <a:buNone/>
            </a:pPr>
            <a:r>
              <a:rPr lang="zh-TW" altLang="zh-TW" sz="1600" b="0" dirty="0">
                <a:latin typeface="微軟正黑體" pitchFamily="32" charset="-120"/>
                <a:ea typeface="微軟正黑體" pitchFamily="32" charset="-120"/>
              </a:rPr>
              <a:t>         </a:t>
            </a:r>
            <a:r>
              <a:rPr lang="zh-TW" altLang="en-US" sz="1600" b="0" dirty="0" smtClean="0">
                <a:latin typeface="微軟正黑體" pitchFamily="32" charset="-120"/>
                <a:ea typeface="微軟正黑體" pitchFamily="32" charset="-120"/>
              </a:rPr>
              <a:t>       </a:t>
            </a:r>
            <a:r>
              <a:rPr lang="zh-TW" altLang="zh-TW" sz="1600" b="0" dirty="0" smtClean="0">
                <a:latin typeface="微軟正黑體" pitchFamily="32" charset="-120"/>
                <a:ea typeface="微軟正黑體" pitchFamily="32" charset="-120"/>
              </a:rPr>
              <a:t>歐</a:t>
            </a:r>
            <a:r>
              <a:rPr lang="zh-TW" altLang="zh-TW" sz="1600" b="0" dirty="0">
                <a:latin typeface="微軟正黑體" pitchFamily="32" charset="-120"/>
                <a:ea typeface="微軟正黑體" pitchFamily="32" charset="-120"/>
              </a:rPr>
              <a:t>舒丹精緻旅行沐 浴組乙組。</a:t>
            </a:r>
          </a:p>
          <a:p>
            <a:pPr>
              <a:buClrTx/>
              <a:buSzTx/>
              <a:buFontTx/>
              <a:buNone/>
            </a:pPr>
            <a:r>
              <a:rPr lang="zh-TW" altLang="en-US" sz="1600" b="0" dirty="0" smtClean="0">
                <a:solidFill>
                  <a:srgbClr val="FF0000"/>
                </a:solidFill>
                <a:latin typeface="微軟正黑體" pitchFamily="32" charset="-120"/>
                <a:ea typeface="微軟正黑體" pitchFamily="32" charset="-120"/>
              </a:rPr>
              <a:t>       </a:t>
            </a:r>
            <a:r>
              <a:rPr lang="zh-TW" altLang="zh-TW" sz="1600" b="0" dirty="0" smtClean="0">
                <a:solidFill>
                  <a:srgbClr val="FF0000"/>
                </a:solidFill>
                <a:latin typeface="微軟正黑體" pitchFamily="32" charset="-120"/>
                <a:ea typeface="微軟正黑體" pitchFamily="32" charset="-120"/>
              </a:rPr>
              <a:t>以上</a:t>
            </a:r>
            <a:r>
              <a:rPr lang="zh-TW" altLang="zh-TW" sz="1600" b="0" dirty="0">
                <a:solidFill>
                  <a:srgbClr val="FF0000"/>
                </a:solidFill>
                <a:latin typeface="微軟正黑體" pitchFamily="32" charset="-120"/>
                <a:ea typeface="微軟正黑體" pitchFamily="32" charset="-120"/>
              </a:rPr>
              <a:t>募集資金轉換為獨居長輩生活所</a:t>
            </a:r>
          </a:p>
          <a:p>
            <a:pPr>
              <a:buClrTx/>
              <a:buSzTx/>
              <a:buFontTx/>
              <a:buNone/>
            </a:pPr>
            <a:r>
              <a:rPr lang="zh-TW" altLang="en-US" sz="1600" b="0" dirty="0" smtClean="0">
                <a:solidFill>
                  <a:srgbClr val="FF0000"/>
                </a:solidFill>
                <a:latin typeface="微軟正黑體" pitchFamily="32" charset="-120"/>
                <a:ea typeface="微軟正黑體" pitchFamily="32" charset="-120"/>
              </a:rPr>
              <a:t>        </a:t>
            </a:r>
            <a:r>
              <a:rPr lang="zh-TW" altLang="zh-TW" sz="1600" b="0" dirty="0" smtClean="0">
                <a:solidFill>
                  <a:srgbClr val="FF0000"/>
                </a:solidFill>
                <a:latin typeface="微軟正黑體" pitchFamily="32" charset="-120"/>
                <a:ea typeface="微軟正黑體" pitchFamily="32" charset="-120"/>
              </a:rPr>
              <a:t>需</a:t>
            </a:r>
            <a:r>
              <a:rPr lang="zh-TW" altLang="zh-TW" sz="1600" b="0" dirty="0">
                <a:solidFill>
                  <a:srgbClr val="FF0000"/>
                </a:solidFill>
                <a:latin typeface="微軟正黑體" pitchFamily="32" charset="-120"/>
                <a:ea typeface="微軟正黑體" pitchFamily="32" charset="-120"/>
              </a:rPr>
              <a:t>寢具用品，捐贈於門諾基金會</a:t>
            </a:r>
          </a:p>
          <a:p>
            <a:pPr>
              <a:spcBef>
                <a:spcPts val="600"/>
              </a:spcBef>
              <a:buClr>
                <a:srgbClr val="800080"/>
              </a:buClr>
              <a:buSzPct val="70000"/>
              <a:buFont typeface="Wingdings" charset="2"/>
              <a:buChar char=""/>
            </a:pPr>
            <a:r>
              <a:rPr lang="zh-TW" altLang="zh-TW" sz="2200" dirty="0">
                <a:latin typeface="微軟正黑體" pitchFamily="32" charset="-120"/>
                <a:ea typeface="微軟正黑體" pitchFamily="32" charset="-120"/>
              </a:rPr>
              <a:t>活動成果：進行中</a:t>
            </a:r>
          </a:p>
          <a:p>
            <a:pPr>
              <a:spcBef>
                <a:spcPts val="600"/>
              </a:spcBef>
              <a:buClr>
                <a:srgbClr val="800080"/>
              </a:buClr>
              <a:buSzPct val="70000"/>
              <a:buFont typeface="Wingdings" charset="2"/>
              <a:buChar char=""/>
            </a:pPr>
            <a:r>
              <a:rPr lang="zh-TW" altLang="zh-TW" sz="2200" dirty="0">
                <a:latin typeface="微軟正黑體" pitchFamily="32" charset="-120"/>
                <a:ea typeface="微軟正黑體" pitchFamily="32" charset="-120"/>
              </a:rPr>
              <a:t>目的</a:t>
            </a:r>
            <a:r>
              <a:rPr lang="zh-TW" altLang="zh-TW" sz="2200" dirty="0" smtClean="0">
                <a:latin typeface="微軟正黑體" pitchFamily="32" charset="-120"/>
                <a:ea typeface="微軟正黑體" pitchFamily="32" charset="-120"/>
              </a:rPr>
              <a:t>：</a:t>
            </a:r>
            <a:endParaRPr lang="en-US" altLang="zh-TW" sz="2200" dirty="0" smtClean="0">
              <a:latin typeface="微軟正黑體" pitchFamily="32" charset="-120"/>
              <a:ea typeface="微軟正黑體" pitchFamily="32" charset="-120"/>
            </a:endParaRPr>
          </a:p>
          <a:p>
            <a:pPr marL="0" indent="0">
              <a:spcBef>
                <a:spcPts val="0"/>
              </a:spcBef>
              <a:buClr>
                <a:srgbClr val="800080"/>
              </a:buClr>
              <a:buSzPct val="70000"/>
            </a:pPr>
            <a:r>
              <a:rPr lang="zh-TW" altLang="en-US" sz="2200" dirty="0">
                <a:latin typeface="微軟正黑體" pitchFamily="32" charset="-120"/>
                <a:ea typeface="微軟正黑體" pitchFamily="32" charset="-120"/>
              </a:rPr>
              <a:t> </a:t>
            </a:r>
            <a:r>
              <a:rPr lang="zh-TW" altLang="en-US" sz="2200" dirty="0" smtClean="0">
                <a:latin typeface="微軟正黑體" pitchFamily="32" charset="-120"/>
                <a:ea typeface="微軟正黑體" pitchFamily="32" charset="-120"/>
              </a:rPr>
              <a:t>    </a:t>
            </a:r>
            <a:r>
              <a:rPr lang="en-US" altLang="zh-TW" sz="1600" dirty="0" smtClean="0">
                <a:latin typeface="微軟正黑體" pitchFamily="32" charset="-120"/>
                <a:ea typeface="微軟正黑體" pitchFamily="32" charset="-120"/>
              </a:rPr>
              <a:t>(</a:t>
            </a:r>
            <a:r>
              <a:rPr lang="zh-TW" altLang="zh-TW" sz="1600" dirty="0">
                <a:latin typeface="微軟正黑體" pitchFamily="32" charset="-120"/>
                <a:ea typeface="微軟正黑體" pitchFamily="32" charset="-120"/>
              </a:rPr>
              <a:t>一</a:t>
            </a:r>
            <a:r>
              <a:rPr lang="en-US" altLang="zh-TW" sz="1600" dirty="0">
                <a:latin typeface="微軟正黑體" pitchFamily="32" charset="-120"/>
                <a:ea typeface="微軟正黑體" pitchFamily="32" charset="-120"/>
              </a:rPr>
              <a:t>)</a:t>
            </a:r>
            <a:r>
              <a:rPr lang="zh-TW" altLang="zh-TW" sz="1600" dirty="0">
                <a:latin typeface="微軟正黑體" pitchFamily="32" charset="-120"/>
                <a:ea typeface="微軟正黑體" pitchFamily="32" charset="-120"/>
              </a:rPr>
              <a:t>喚起大家對東部偏鄉獨居老人的</a:t>
            </a:r>
            <a:r>
              <a:rPr lang="zh-TW" altLang="zh-TW" sz="1600" dirty="0" smtClean="0">
                <a:latin typeface="微軟正黑體" pitchFamily="32" charset="-120"/>
                <a:ea typeface="微軟正黑體" pitchFamily="32" charset="-120"/>
              </a:rPr>
              <a:t>重視</a:t>
            </a:r>
            <a:endParaRPr lang="en-US" altLang="zh-TW" sz="1600" dirty="0" smtClean="0">
              <a:latin typeface="微軟正黑體" pitchFamily="32" charset="-120"/>
              <a:ea typeface="微軟正黑體" pitchFamily="32" charset="-120"/>
            </a:endParaRPr>
          </a:p>
          <a:p>
            <a:pPr marL="0" indent="0">
              <a:spcBef>
                <a:spcPts val="0"/>
              </a:spcBef>
              <a:buClr>
                <a:srgbClr val="800080"/>
              </a:buClr>
              <a:buSzPct val="70000"/>
            </a:pPr>
            <a:r>
              <a:rPr lang="zh-TW" altLang="en-US" sz="1600" dirty="0">
                <a:latin typeface="微軟正黑體" pitchFamily="32" charset="-120"/>
                <a:ea typeface="微軟正黑體" pitchFamily="32" charset="-120"/>
              </a:rPr>
              <a:t> </a:t>
            </a:r>
            <a:r>
              <a:rPr lang="zh-TW" altLang="en-US" sz="1600" dirty="0" smtClean="0">
                <a:latin typeface="微軟正黑體" pitchFamily="32" charset="-120"/>
                <a:ea typeface="微軟正黑體" pitchFamily="32" charset="-120"/>
              </a:rPr>
              <a:t>     </a:t>
            </a:r>
            <a:r>
              <a:rPr lang="zh-TW" altLang="zh-TW" sz="1600" dirty="0" smtClean="0">
                <a:latin typeface="微軟正黑體" pitchFamily="32" charset="-120"/>
                <a:ea typeface="微軟正黑體" pitchFamily="32" charset="-120"/>
              </a:rPr>
              <a:t> </a:t>
            </a:r>
            <a:r>
              <a:rPr lang="en-US" altLang="zh-TW" sz="1600" dirty="0">
                <a:latin typeface="微軟正黑體" pitchFamily="32" charset="-120"/>
                <a:ea typeface="微軟正黑體" pitchFamily="32" charset="-120"/>
              </a:rPr>
              <a:t>(</a:t>
            </a:r>
            <a:r>
              <a:rPr lang="zh-TW" altLang="zh-TW" sz="1600" dirty="0">
                <a:latin typeface="微軟正黑體" pitchFamily="32" charset="-120"/>
                <a:ea typeface="微軟正黑體" pitchFamily="32" charset="-120"/>
              </a:rPr>
              <a:t>二</a:t>
            </a:r>
            <a:r>
              <a:rPr lang="en-US" altLang="zh-TW" sz="1600" dirty="0">
                <a:latin typeface="微軟正黑體" pitchFamily="32" charset="-120"/>
                <a:ea typeface="微軟正黑體" pitchFamily="32" charset="-120"/>
              </a:rPr>
              <a:t>)</a:t>
            </a:r>
            <a:r>
              <a:rPr lang="zh-TW" altLang="zh-TW" sz="1600" dirty="0">
                <a:latin typeface="微軟正黑體" pitchFamily="32" charset="-120"/>
                <a:ea typeface="微軟正黑體" pitchFamily="32" charset="-120"/>
              </a:rPr>
              <a:t>照顧獨居長輩生活起居</a:t>
            </a:r>
          </a:p>
        </p:txBody>
      </p:sp>
      <p:pic>
        <p:nvPicPr>
          <p:cNvPr id="7782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68581" y="2618581"/>
            <a:ext cx="3563937" cy="2338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72076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3779912" y="3345011"/>
            <a:ext cx="4320480" cy="13620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kumimoji="0" lang="zh-TW" altLang="en-US" sz="54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週年慶</a:t>
            </a:r>
            <a:endParaRPr kumimoji="0" lang="zh-TW" altLang="en-US" sz="5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版面配置區 2"/>
          <p:cNvSpPr txBox="1">
            <a:spLocks/>
          </p:cNvSpPr>
          <p:nvPr/>
        </p:nvSpPr>
        <p:spPr>
          <a:xfrm>
            <a:off x="3779912" y="2636912"/>
            <a:ext cx="1800200" cy="7080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kumimoji="0" lang="zh-TW" altLang="en-US" sz="3600" b="0" dirty="0" smtClean="0">
                <a:solidFill>
                  <a:schemeClr val="accent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策略二</a:t>
            </a:r>
            <a:endParaRPr kumimoji="0" lang="zh-TW" altLang="en-US" sz="3600" b="0" dirty="0">
              <a:solidFill>
                <a:schemeClr val="accent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734" name="Group 41"/>
          <p:cNvGrpSpPr>
            <a:grpSpLocks/>
          </p:cNvGrpSpPr>
          <p:nvPr/>
        </p:nvGrpSpPr>
        <p:grpSpPr bwMode="auto">
          <a:xfrm>
            <a:off x="490287" y="908050"/>
            <a:ext cx="8353176" cy="5473278"/>
            <a:chOff x="612" y="164"/>
            <a:chExt cx="5012" cy="3901"/>
          </a:xfrm>
        </p:grpSpPr>
        <p:grpSp>
          <p:nvGrpSpPr>
            <p:cNvPr id="2" name="Organization Chart 2"/>
            <p:cNvGrpSpPr>
              <a:grpSpLocks/>
            </p:cNvGrpSpPr>
            <p:nvPr/>
          </p:nvGrpSpPr>
          <p:grpSpPr bwMode="auto">
            <a:xfrm>
              <a:off x="612" y="164"/>
              <a:ext cx="4397" cy="1724"/>
              <a:chOff x="1135" y="1270"/>
              <a:chExt cx="3860" cy="731"/>
            </a:xfrm>
          </p:grpSpPr>
          <p:cxnSp>
            <p:nvCxnSpPr>
              <p:cNvPr id="13316" name="_s13316"/>
              <p:cNvCxnSpPr>
                <a:cxnSpLocks noChangeShapeType="1"/>
                <a:stCxn id="7" idx="0"/>
                <a:endCxn id="3" idx="2"/>
              </p:cNvCxnSpPr>
              <p:nvPr/>
            </p:nvCxnSpPr>
            <p:spPr bwMode="auto">
              <a:xfrm rot="16200000" flipV="1">
                <a:off x="3743" y="893"/>
                <a:ext cx="155" cy="1485"/>
              </a:xfrm>
              <a:prstGeom prst="bentConnector3">
                <a:avLst>
                  <a:gd name="adj1" fmla="val 50000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3317" name="_s13317"/>
              <p:cNvCxnSpPr>
                <a:cxnSpLocks noChangeShapeType="1"/>
                <a:stCxn id="6" idx="0"/>
                <a:endCxn id="3" idx="2"/>
              </p:cNvCxnSpPr>
              <p:nvPr/>
            </p:nvCxnSpPr>
            <p:spPr bwMode="auto">
              <a:xfrm rot="16200000" flipV="1">
                <a:off x="3243" y="1392"/>
                <a:ext cx="155" cy="486"/>
              </a:xfrm>
              <a:prstGeom prst="bentConnector3">
                <a:avLst>
                  <a:gd name="adj1" fmla="val 50000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3318" name="_s13318"/>
              <p:cNvCxnSpPr>
                <a:cxnSpLocks noChangeShapeType="1"/>
                <a:stCxn id="5" idx="0"/>
                <a:endCxn id="3" idx="2"/>
              </p:cNvCxnSpPr>
              <p:nvPr/>
            </p:nvCxnSpPr>
            <p:spPr bwMode="auto">
              <a:xfrm rot="5400000" flipH="1" flipV="1">
                <a:off x="2744" y="1379"/>
                <a:ext cx="155" cy="513"/>
              </a:xfrm>
              <a:prstGeom prst="bentConnector3">
                <a:avLst>
                  <a:gd name="adj1" fmla="val 50000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3319" name="_s13319"/>
              <p:cNvCxnSpPr>
                <a:cxnSpLocks noChangeShapeType="1"/>
                <a:stCxn id="4" idx="0"/>
                <a:endCxn id="3" idx="2"/>
              </p:cNvCxnSpPr>
              <p:nvPr/>
            </p:nvCxnSpPr>
            <p:spPr bwMode="auto">
              <a:xfrm rot="5400000" flipH="1" flipV="1">
                <a:off x="2244" y="880"/>
                <a:ext cx="155" cy="1512"/>
              </a:xfrm>
              <a:prstGeom prst="bentConnector3">
                <a:avLst>
                  <a:gd name="adj1" fmla="val 50000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3" name="_s13320"/>
              <p:cNvSpPr>
                <a:spLocks noChangeArrowheads="1"/>
              </p:cNvSpPr>
              <p:nvPr/>
            </p:nvSpPr>
            <p:spPr bwMode="auto">
              <a:xfrm>
                <a:off x="2513" y="1270"/>
                <a:ext cx="1129" cy="288"/>
              </a:xfrm>
              <a:prstGeom prst="roundRect">
                <a:avLst>
                  <a:gd name="adj" fmla="val 16667"/>
                </a:avLst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zh-TW" sz="1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  <a:cs typeface="新細明體" pitchFamily="18" charset="-120"/>
                  </a:rPr>
                  <a:t>2014</a:t>
                </a:r>
                <a:r>
                  <a:rPr kumimoji="0" lang="zh-TW" altLang="en-US" sz="1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  <a:cs typeface="新細明體" pitchFamily="18" charset="-120"/>
                  </a:rPr>
                  <a:t>酒店週年慶公益活動</a:t>
                </a:r>
              </a:p>
            </p:txBody>
          </p:sp>
          <p:sp>
            <p:nvSpPr>
              <p:cNvPr id="4" name="_s13321"/>
              <p:cNvSpPr>
                <a:spLocks noChangeArrowheads="1"/>
              </p:cNvSpPr>
              <p:nvPr/>
            </p:nvSpPr>
            <p:spPr bwMode="auto">
              <a:xfrm>
                <a:off x="1135" y="1713"/>
                <a:ext cx="864" cy="288"/>
              </a:xfrm>
              <a:prstGeom prst="roundRect">
                <a:avLst>
                  <a:gd name="adj" fmla="val 16667"/>
                </a:avLst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zh-TW" altLang="en-US" sz="11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  <a:cs typeface="新細明體" pitchFamily="18" charset="-120"/>
                  </a:rPr>
                  <a:t>「同仁捐血助人」</a:t>
                </a: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TW" altLang="en-US" sz="11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  <a:cs typeface="新細明體" pitchFamily="18" charset="-120"/>
                  </a:rPr>
                  <a:t>執行時</a:t>
                </a:r>
                <a:r>
                  <a:rPr kumimoji="1" lang="zh-TW" altLang="en-US" sz="11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  <a:cs typeface="新細明體" pitchFamily="18" charset="-120"/>
                  </a:rPr>
                  <a:t>間：</a:t>
                </a:r>
                <a:r>
                  <a:rPr kumimoji="1" lang="en-US" altLang="zh-TW" sz="11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  <a:cs typeface="新細明體" pitchFamily="18" charset="-120"/>
                  </a:rPr>
                  <a:t>2/21</a:t>
                </a:r>
                <a:r>
                  <a:rPr kumimoji="1" lang="en-US" altLang="zh-TW" sz="1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  <a:cs typeface="新細明體" pitchFamily="18" charset="-120"/>
                  </a:rPr>
                  <a:t> </a:t>
                </a:r>
              </a:p>
            </p:txBody>
          </p:sp>
          <p:sp>
            <p:nvSpPr>
              <p:cNvPr id="5" name="_s13322"/>
              <p:cNvSpPr>
                <a:spLocks noChangeArrowheads="1"/>
              </p:cNvSpPr>
              <p:nvPr/>
            </p:nvSpPr>
            <p:spPr bwMode="auto">
              <a:xfrm>
                <a:off x="2133" y="1713"/>
                <a:ext cx="864" cy="288"/>
              </a:xfrm>
              <a:prstGeom prst="roundRect">
                <a:avLst>
                  <a:gd name="adj" fmla="val 16667"/>
                </a:avLst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457200" marR="0" lvl="0" indent="-45720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zh-TW" altLang="en-US" sz="11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  <a:cs typeface="新細明體" pitchFamily="18" charset="-120"/>
                  </a:rPr>
                  <a:t>「親子童書惜物捐」</a:t>
                </a:r>
              </a:p>
              <a:p>
                <a:pPr marL="457200" marR="0" lvl="0" indent="-45720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zh-TW" altLang="en-US" sz="11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  <a:cs typeface="新細明體" pitchFamily="18" charset="-120"/>
                  </a:rPr>
                  <a:t>執行時間：</a:t>
                </a:r>
                <a:r>
                  <a:rPr kumimoji="1" lang="en-US" altLang="zh-TW" sz="11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  <a:cs typeface="新細明體" pitchFamily="18" charset="-120"/>
                  </a:rPr>
                  <a:t>2/21~6/30</a:t>
                </a:r>
              </a:p>
            </p:txBody>
          </p:sp>
          <p:sp>
            <p:nvSpPr>
              <p:cNvPr id="6" name="_s13323"/>
              <p:cNvSpPr>
                <a:spLocks noChangeArrowheads="1"/>
              </p:cNvSpPr>
              <p:nvPr/>
            </p:nvSpPr>
            <p:spPr bwMode="auto">
              <a:xfrm>
                <a:off x="3132" y="1713"/>
                <a:ext cx="864" cy="288"/>
              </a:xfrm>
              <a:prstGeom prst="roundRect">
                <a:avLst>
                  <a:gd name="adj" fmla="val 16667"/>
                </a:avLst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zh-TW" altLang="en-US" sz="11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  <a:cs typeface="新細明體" pitchFamily="18" charset="-120"/>
                  </a:rPr>
                  <a:t>「技術輔導弱勢創業脫貧」</a:t>
                </a: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zh-TW" altLang="en-US" sz="11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  <a:cs typeface="新細明體" pitchFamily="18" charset="-120"/>
                  </a:rPr>
                  <a:t>執行時間：</a:t>
                </a:r>
                <a:r>
                  <a:rPr kumimoji="1" lang="en-US" altLang="zh-TW" sz="11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  <a:cs typeface="新細明體" pitchFamily="18" charset="-120"/>
                  </a:rPr>
                  <a:t>2/21~11/19</a:t>
                </a:r>
              </a:p>
            </p:txBody>
          </p:sp>
          <p:sp>
            <p:nvSpPr>
              <p:cNvPr id="7" name="_s13324"/>
              <p:cNvSpPr>
                <a:spLocks noChangeArrowheads="1"/>
              </p:cNvSpPr>
              <p:nvPr/>
            </p:nvSpPr>
            <p:spPr bwMode="auto">
              <a:xfrm>
                <a:off x="4131" y="1713"/>
                <a:ext cx="864" cy="288"/>
              </a:xfrm>
              <a:prstGeom prst="roundRect">
                <a:avLst>
                  <a:gd name="adj" fmla="val 16667"/>
                </a:avLst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zh-TW" altLang="en-US" sz="11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  <a:cs typeface="新細明體" pitchFamily="18" charset="-120"/>
                  </a:rPr>
                  <a:t>「身心靈講座」</a:t>
                </a: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zh-TW" altLang="en-US" sz="11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  <a:cs typeface="新細明體" pitchFamily="18" charset="-120"/>
                  </a:rPr>
                  <a:t>執行時間：</a:t>
                </a:r>
                <a:r>
                  <a:rPr kumimoji="1" lang="en-US" altLang="zh-TW" sz="11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  <a:cs typeface="新細明體" pitchFamily="18" charset="-120"/>
                  </a:rPr>
                  <a:t>3/27~11/20</a:t>
                </a:r>
              </a:p>
            </p:txBody>
          </p:sp>
        </p:grpSp>
        <p:sp>
          <p:nvSpPr>
            <p:cNvPr id="158736" name="Line 42"/>
            <p:cNvSpPr>
              <a:spLocks noChangeShapeType="1"/>
            </p:cNvSpPr>
            <p:nvPr/>
          </p:nvSpPr>
          <p:spPr bwMode="auto">
            <a:xfrm>
              <a:off x="2517" y="2069"/>
              <a:ext cx="272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58737" name="Line 43"/>
            <p:cNvSpPr>
              <a:spLocks noChangeShapeType="1"/>
            </p:cNvSpPr>
            <p:nvPr/>
          </p:nvSpPr>
          <p:spPr bwMode="auto">
            <a:xfrm>
              <a:off x="5239" y="2069"/>
              <a:ext cx="0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58738" name="Line 44"/>
            <p:cNvSpPr>
              <a:spLocks noChangeShapeType="1"/>
            </p:cNvSpPr>
            <p:nvPr/>
          </p:nvSpPr>
          <p:spPr bwMode="auto">
            <a:xfrm>
              <a:off x="4558" y="1888"/>
              <a:ext cx="0" cy="3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58739" name="Line 45"/>
            <p:cNvSpPr>
              <a:spLocks noChangeShapeType="1"/>
            </p:cNvSpPr>
            <p:nvPr/>
          </p:nvSpPr>
          <p:spPr bwMode="auto">
            <a:xfrm>
              <a:off x="3878" y="2069"/>
              <a:ext cx="0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58740" name="Line 46"/>
            <p:cNvSpPr>
              <a:spLocks noChangeShapeType="1"/>
            </p:cNvSpPr>
            <p:nvPr/>
          </p:nvSpPr>
          <p:spPr bwMode="auto">
            <a:xfrm>
              <a:off x="3152" y="2069"/>
              <a:ext cx="0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58741" name="Line 47"/>
            <p:cNvSpPr>
              <a:spLocks noChangeShapeType="1"/>
            </p:cNvSpPr>
            <p:nvPr/>
          </p:nvSpPr>
          <p:spPr bwMode="auto">
            <a:xfrm>
              <a:off x="2517" y="2069"/>
              <a:ext cx="0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58742" name="AutoShape 61"/>
            <p:cNvSpPr>
              <a:spLocks noChangeArrowheads="1"/>
            </p:cNvSpPr>
            <p:nvPr/>
          </p:nvSpPr>
          <p:spPr bwMode="auto">
            <a:xfrm>
              <a:off x="2109" y="2341"/>
              <a:ext cx="589" cy="1271"/>
            </a:xfrm>
            <a:prstGeom prst="roundRect">
              <a:avLst>
                <a:gd name="adj" fmla="val 16667"/>
              </a:avLst>
            </a:prstGeom>
            <a:solidFill>
              <a:srgbClr val="99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eaVert" wrap="none" anchor="ctr"/>
            <a:lstStyle/>
            <a:p>
              <a:r>
                <a:rPr lang="zh-TW" altLang="en-US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第一場次：</a:t>
              </a:r>
              <a:r>
                <a:rPr lang="en-US" altLang="zh-TW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3/27</a:t>
              </a:r>
              <a:r>
                <a:rPr lang="zh-TW" altLang="en-US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/>
              </a:r>
              <a:br>
                <a:rPr lang="zh-TW" altLang="en-US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</a:br>
              <a:r>
                <a:rPr lang="zh-TW" altLang="en-US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主題：迎向快樂人生</a:t>
              </a:r>
            </a:p>
            <a:p>
              <a:r>
                <a:rPr lang="zh-TW" altLang="en-US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主講人：邵揮洲  教授</a:t>
              </a:r>
              <a:endParaRPr lang="en-US" altLang="zh-TW" sz="11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8743" name="AutoShape 64"/>
            <p:cNvSpPr>
              <a:spLocks noChangeArrowheads="1"/>
            </p:cNvSpPr>
            <p:nvPr/>
          </p:nvSpPr>
          <p:spPr bwMode="auto">
            <a:xfrm>
              <a:off x="2880" y="2341"/>
              <a:ext cx="590" cy="1271"/>
            </a:xfrm>
            <a:prstGeom prst="roundRect">
              <a:avLst>
                <a:gd name="adj" fmla="val 16667"/>
              </a:avLst>
            </a:prstGeom>
            <a:solidFill>
              <a:srgbClr val="99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eaVert" wrap="none" anchor="ctr"/>
            <a:lstStyle/>
            <a:p>
              <a:r>
                <a:rPr lang="zh-TW" altLang="en-US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第二場次：</a:t>
              </a:r>
              <a:r>
                <a:rPr lang="en-US" altLang="zh-TW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5/22</a:t>
              </a:r>
              <a:r>
                <a:rPr lang="zh-TW" altLang="en-US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/>
              </a:r>
              <a:br>
                <a:rPr lang="zh-TW" altLang="en-US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</a:br>
              <a:r>
                <a:rPr lang="zh-TW" altLang="en-US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主題：情緒管理與轉化</a:t>
              </a:r>
            </a:p>
            <a:p>
              <a:r>
                <a:rPr lang="zh-TW" altLang="en-US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主講人：卓紋君  教授</a:t>
              </a:r>
              <a:endParaRPr lang="en-US" altLang="zh-TW" sz="11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8744" name="AutoShape 65"/>
            <p:cNvSpPr>
              <a:spLocks noChangeArrowheads="1"/>
            </p:cNvSpPr>
            <p:nvPr/>
          </p:nvSpPr>
          <p:spPr bwMode="auto">
            <a:xfrm>
              <a:off x="4332" y="2341"/>
              <a:ext cx="590" cy="1724"/>
            </a:xfrm>
            <a:prstGeom prst="roundRect">
              <a:avLst>
                <a:gd name="adj" fmla="val 16667"/>
              </a:avLst>
            </a:prstGeom>
            <a:solidFill>
              <a:srgbClr val="99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eaVert" wrap="none" anchor="ctr"/>
            <a:lstStyle/>
            <a:p>
              <a:r>
                <a:rPr lang="zh-TW" altLang="en-US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第四場次：</a:t>
              </a:r>
              <a:r>
                <a:rPr lang="en-US" altLang="zh-TW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9/25</a:t>
              </a:r>
            </a:p>
            <a:p>
              <a:r>
                <a:rPr lang="zh-TW" altLang="en-US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主題：生命的法則</a:t>
              </a:r>
              <a:r>
                <a:rPr lang="en-US" altLang="zh-TW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-</a:t>
              </a:r>
              <a:r>
                <a:rPr lang="zh-TW" altLang="en-US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萬事萬物息息相關</a:t>
              </a:r>
              <a:endParaRPr lang="en-US" altLang="zh-TW" sz="11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主講人：何青蓉  教授</a:t>
              </a:r>
              <a:endParaRPr lang="en-US" altLang="zh-TW" sz="11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8745" name="AutoShape 66"/>
            <p:cNvSpPr>
              <a:spLocks noChangeArrowheads="1"/>
            </p:cNvSpPr>
            <p:nvPr/>
          </p:nvSpPr>
          <p:spPr bwMode="auto">
            <a:xfrm>
              <a:off x="3606" y="2341"/>
              <a:ext cx="590" cy="1271"/>
            </a:xfrm>
            <a:prstGeom prst="roundRect">
              <a:avLst>
                <a:gd name="adj" fmla="val 16667"/>
              </a:avLst>
            </a:prstGeom>
            <a:solidFill>
              <a:srgbClr val="99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eaVert" wrap="none" anchor="ctr"/>
            <a:lstStyle/>
            <a:p>
              <a:r>
                <a:rPr lang="zh-TW" altLang="en-US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第三場次：</a:t>
              </a:r>
              <a:r>
                <a:rPr lang="en-US" altLang="zh-TW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7/24</a:t>
              </a:r>
            </a:p>
            <a:p>
              <a:r>
                <a:rPr lang="zh-TW" altLang="en-US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主題：健康永續的所在</a:t>
              </a:r>
            </a:p>
            <a:p>
              <a:r>
                <a:rPr lang="zh-TW" altLang="en-US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主講人：曾旭正  教授</a:t>
              </a:r>
              <a:endParaRPr lang="en-US" altLang="zh-TW" sz="11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8746" name="AutoShape 67"/>
            <p:cNvSpPr>
              <a:spLocks noChangeArrowheads="1"/>
            </p:cNvSpPr>
            <p:nvPr/>
          </p:nvSpPr>
          <p:spPr bwMode="auto">
            <a:xfrm>
              <a:off x="5012" y="2341"/>
              <a:ext cx="612" cy="1271"/>
            </a:xfrm>
            <a:prstGeom prst="roundRect">
              <a:avLst>
                <a:gd name="adj" fmla="val 16667"/>
              </a:avLst>
            </a:prstGeom>
            <a:solidFill>
              <a:srgbClr val="99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eaVert" wrap="none" anchor="ctr"/>
            <a:lstStyle/>
            <a:p>
              <a:r>
                <a:rPr lang="zh-TW" altLang="en-US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第五場次：</a:t>
              </a:r>
              <a:r>
                <a:rPr lang="en-US" altLang="zh-TW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11/20</a:t>
              </a:r>
              <a:br>
                <a:rPr lang="en-US" altLang="zh-TW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</a:br>
              <a:r>
                <a:rPr lang="zh-TW" altLang="en-US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主題：音樂療癒系</a:t>
              </a:r>
              <a:endParaRPr lang="en-US" altLang="zh-TW" sz="11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主講人：鍾昆原  教授</a:t>
              </a:r>
              <a:endParaRPr lang="en-US" altLang="zh-TW" sz="11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58735" name="Rectangle 2"/>
          <p:cNvSpPr>
            <a:spLocks noChangeArrowheads="1"/>
          </p:cNvSpPr>
          <p:nvPr/>
        </p:nvSpPr>
        <p:spPr bwMode="auto">
          <a:xfrm>
            <a:off x="1103261" y="163513"/>
            <a:ext cx="7972425" cy="56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kumimoji="0" lang="en-US" altLang="zh-TW" sz="32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kumimoji="0" lang="zh-TW" altLang="en-US" sz="32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台糖長榮酒店十歲生日慶全館活動 </a:t>
            </a:r>
            <a:r>
              <a:rPr kumimoji="0" lang="en-US" altLang="zh-TW" sz="32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endParaRPr kumimoji="0" lang="en-US" altLang="zh-TW" sz="3000" b="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61285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745" name="Picture 3" descr="DSC_012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650" y="1700213"/>
            <a:ext cx="4332288" cy="287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9746" name="Rectangle 2"/>
          <p:cNvSpPr>
            <a:spLocks noChangeArrowheads="1"/>
          </p:cNvSpPr>
          <p:nvPr/>
        </p:nvSpPr>
        <p:spPr bwMode="auto">
          <a:xfrm>
            <a:off x="1475656" y="63846"/>
            <a:ext cx="7972425" cy="56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kumimoji="0" lang="en-US" altLang="zh-TW" sz="28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kumimoji="0" lang="zh-TW" altLang="en-US" sz="28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台糖長榮酒店十歲生日慶全館活動 </a:t>
            </a:r>
            <a:r>
              <a:rPr kumimoji="0" lang="en-US" altLang="zh-TW" sz="28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</a:p>
        </p:txBody>
      </p:sp>
      <p:sp>
        <p:nvSpPr>
          <p:cNvPr id="159747" name="Rectangle 8"/>
          <p:cNvSpPr>
            <a:spLocks noChangeArrowheads="1"/>
          </p:cNvSpPr>
          <p:nvPr/>
        </p:nvSpPr>
        <p:spPr bwMode="auto">
          <a:xfrm>
            <a:off x="1908613" y="498158"/>
            <a:ext cx="541045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zh-TW" altLang="en-US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「十週年慶</a:t>
            </a:r>
            <a:r>
              <a:rPr lang="en-US" altLang="zh-TW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同仁捐血救人 </a:t>
            </a:r>
            <a:r>
              <a:rPr lang="en-US" altLang="zh-TW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親子童書惜物捐」 </a:t>
            </a:r>
            <a:endParaRPr lang="en-US" altLang="zh-TW" sz="20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59748" name="Picture 6" descr="10yers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20519" y="1052736"/>
            <a:ext cx="3055937" cy="431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9749" name="Text Box 7"/>
          <p:cNvSpPr txBox="1">
            <a:spLocks noChangeArrowheads="1"/>
          </p:cNvSpPr>
          <p:nvPr/>
        </p:nvSpPr>
        <p:spPr bwMode="auto">
          <a:xfrm>
            <a:off x="179388" y="4724400"/>
            <a:ext cx="518477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 sz="18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※</a:t>
            </a:r>
            <a:r>
              <a:rPr lang="zh-TW" altLang="en-US" sz="18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「同仁捐血救人」</a:t>
            </a:r>
            <a:r>
              <a:rPr lang="en-US" altLang="zh-TW" sz="18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18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文化中心、德安百貨、巴克禮公園協會、忠孝里長辦公處共同為台南捐血中心缺血應急。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</p:txBody>
      </p:sp>
      <p:sp>
        <p:nvSpPr>
          <p:cNvPr id="159750" name="Rectangle 8"/>
          <p:cNvSpPr>
            <a:spLocks noChangeArrowheads="1"/>
          </p:cNvSpPr>
          <p:nvPr/>
        </p:nvSpPr>
        <p:spPr bwMode="auto">
          <a:xfrm>
            <a:off x="5620518" y="5517232"/>
            <a:ext cx="357505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en-US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※</a:t>
            </a:r>
            <a:r>
              <a:rPr lang="zh-TW" altLang="en-US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「親子童書環保惜物捐」</a:t>
            </a:r>
            <a:r>
              <a:rPr lang="en-US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募集後童書將受贈給台南家扶中心。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05107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3212976"/>
            <a:ext cx="8229600" cy="1143000"/>
          </a:xfrm>
        </p:spPr>
        <p:txBody>
          <a:bodyPr>
            <a:normAutofit fontScale="90000"/>
          </a:bodyPr>
          <a:lstStyle/>
          <a:p>
            <a:pPr marL="342900" indent="-342900" algn="l">
              <a:spcBef>
                <a:spcPct val="20000"/>
              </a:spcBef>
            </a:pPr>
            <a:r>
              <a:rPr lang="zh-TW" altLang="en-US" dirty="0" smtClean="0"/>
              <a:t>   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活動席開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29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桌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邀請人數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280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邀請弱勢團體共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4294967295"/>
          </p:nvPr>
        </p:nvSpPr>
        <p:spPr>
          <a:xfrm>
            <a:off x="683568" y="1412776"/>
            <a:ext cx="8170862" cy="1500187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zh-TW" altLang="en-US" sz="48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由</a:t>
            </a:r>
            <a:r>
              <a:rPr lang="zh-TW" altLang="en-US" sz="4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台糖長榮酒店志工隊發起的</a:t>
            </a:r>
            <a:r>
              <a:rPr lang="en-US" altLang="zh-TW" sz="4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2014</a:t>
            </a:r>
            <a:r>
              <a:rPr lang="zh-TW" altLang="en-US" sz="4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年歲末感恩餐會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663" y="-63500"/>
            <a:ext cx="33702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</p:spTree>
    <p:extLst>
      <p:ext uri="{BB962C8B-B14F-4D97-AF65-F5344CB8AC3E}">
        <p14:creationId xmlns:p14="http://schemas.microsoft.com/office/powerpoint/2010/main" val="185872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8" name="Rectangle 4"/>
          <p:cNvSpPr>
            <a:spLocks noChangeArrowheads="1"/>
          </p:cNvSpPr>
          <p:nvPr/>
        </p:nvSpPr>
        <p:spPr bwMode="auto">
          <a:xfrm>
            <a:off x="2411760" y="116632"/>
            <a:ext cx="428835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sz="3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「寒冬送暖幸福餐會」</a:t>
            </a:r>
          </a:p>
        </p:txBody>
      </p:sp>
      <p:sp>
        <p:nvSpPr>
          <p:cNvPr id="169989" name="Rectangle 7"/>
          <p:cNvSpPr>
            <a:spLocks noChangeArrowheads="1"/>
          </p:cNvSpPr>
          <p:nvPr/>
        </p:nvSpPr>
        <p:spPr bwMode="auto">
          <a:xfrm>
            <a:off x="902792" y="1412776"/>
            <a:ext cx="5256212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70000"/>
              <a:buFont typeface="Wingdings" pitchFamily="2" charset="2"/>
              <a:buChar char="p"/>
            </a:pPr>
            <a:r>
              <a:rPr kumimoji="0" lang="zh-TW" altLang="en-US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活動期間：</a:t>
            </a:r>
            <a:r>
              <a:rPr kumimoji="0" lang="en-US" altLang="zh-TW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2015.02.13</a:t>
            </a: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70000"/>
              <a:buFont typeface="Wingdings" pitchFamily="2" charset="2"/>
              <a:buChar char="p"/>
            </a:pPr>
            <a:r>
              <a:rPr kumimoji="0" lang="zh-TW" altLang="en-US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活動內容</a:t>
            </a:r>
          </a:p>
          <a:p>
            <a:pPr marL="342900" indent="-342900"/>
            <a:r>
              <a:rPr kumimoji="0" lang="zh-TW" altLang="en-US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由</a:t>
            </a:r>
            <a:r>
              <a:rPr kumimoji="0"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台糖長榮酒店員工自組的「愛心服</a:t>
            </a:r>
          </a:p>
          <a:p>
            <a:pPr marL="342900" indent="-342900"/>
            <a:r>
              <a:rPr kumimoji="0"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務隊」籌資舉辦歲末年終餐會</a:t>
            </a:r>
            <a:r>
              <a:rPr kumimoji="0" lang="zh-TW" altLang="en-US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，邀請</a:t>
            </a:r>
          </a:p>
          <a:p>
            <a:pPr marL="342900" indent="-342900"/>
            <a:r>
              <a:rPr kumimoji="0" lang="en-US" altLang="zh-TW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kumimoji="0" lang="zh-TW" altLang="en-US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個公益團體與酒店在地里民共同參</a:t>
            </a:r>
          </a:p>
          <a:p>
            <a:pPr marL="342900" indent="-342900"/>
            <a:r>
              <a:rPr kumimoji="0" lang="zh-TW" altLang="en-US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與，一起團圓聚餐過節。</a:t>
            </a: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70000"/>
              <a:buFont typeface="Wingdings" pitchFamily="2" charset="2"/>
              <a:buChar char="p"/>
            </a:pPr>
            <a:r>
              <a:rPr kumimoji="0" lang="zh-TW" altLang="en-US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邀請團體</a:t>
            </a:r>
            <a:endParaRPr kumimoji="0" lang="en-US" altLang="zh-TW" sz="20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70000"/>
              <a:buFont typeface="Wingdings" pitchFamily="2" charset="2"/>
              <a:buNone/>
            </a:pPr>
            <a:r>
              <a:rPr kumimoji="0" lang="zh-TW" altLang="en-US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伊甸基金會</a:t>
            </a:r>
            <a:r>
              <a:rPr kumimoji="0" lang="en-US" altLang="zh-TW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kumimoji="0" lang="zh-TW" altLang="en-US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身心障礙</a:t>
            </a:r>
            <a:r>
              <a:rPr kumimoji="0" lang="en-US" altLang="zh-TW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kumimoji="0" lang="zh-TW" altLang="en-US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、瑞復益智中心</a:t>
            </a: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70000"/>
              <a:buFont typeface="Wingdings" pitchFamily="2" charset="2"/>
              <a:buNone/>
            </a:pPr>
            <a:r>
              <a:rPr kumimoji="0" lang="en-US" altLang="zh-TW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kumimoji="0" lang="zh-TW" altLang="en-US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智能障礙</a:t>
            </a:r>
            <a:r>
              <a:rPr kumimoji="0" lang="en-US" altLang="zh-TW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kumimoji="0" lang="zh-TW" altLang="en-US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、佑明視障進會、世界展望</a:t>
            </a: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70000"/>
              <a:buFont typeface="Wingdings" pitchFamily="2" charset="2"/>
              <a:buNone/>
            </a:pPr>
            <a:r>
              <a:rPr kumimoji="0" lang="zh-TW" altLang="en-US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會</a:t>
            </a:r>
            <a:r>
              <a:rPr kumimoji="0" lang="en-US" altLang="zh-TW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kumimoji="0" lang="zh-TW" altLang="en-US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急難救助家庭</a:t>
            </a:r>
            <a:r>
              <a:rPr kumimoji="0" lang="en-US" altLang="zh-TW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kumimoji="0" lang="zh-TW" altLang="en-US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、南區家扶中心、及</a:t>
            </a: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70000"/>
              <a:buFont typeface="Wingdings" pitchFamily="2" charset="2"/>
              <a:buNone/>
            </a:pPr>
            <a:r>
              <a:rPr kumimoji="0" lang="zh-TW" altLang="en-US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忠孝里里民。</a:t>
            </a: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70000"/>
              <a:buFont typeface="Wingdings" pitchFamily="2" charset="2"/>
              <a:buChar char="p"/>
            </a:pPr>
            <a:r>
              <a:rPr kumimoji="0" lang="zh-TW" altLang="en-US" sz="2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活動席開：</a:t>
            </a:r>
            <a:r>
              <a:rPr kumimoji="0" lang="en-US" altLang="zh-TW" sz="2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280</a:t>
            </a:r>
            <a:r>
              <a:rPr kumimoji="0" lang="zh-TW" altLang="en-US" sz="2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人；</a:t>
            </a:r>
            <a:r>
              <a:rPr kumimoji="0" lang="en-US" altLang="zh-TW" sz="2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29</a:t>
            </a:r>
            <a:r>
              <a:rPr kumimoji="0" lang="zh-TW" altLang="en-US" sz="2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桌。</a:t>
            </a:r>
            <a:endParaRPr kumimoji="0" lang="en-US" altLang="zh-TW" sz="24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32660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6" name="Rectangle 4"/>
          <p:cNvSpPr>
            <a:spLocks noChangeArrowheads="1"/>
          </p:cNvSpPr>
          <p:nvPr/>
        </p:nvSpPr>
        <p:spPr bwMode="auto">
          <a:xfrm>
            <a:off x="2282061" y="116632"/>
            <a:ext cx="531427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sz="4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「寒冬送暖幸福餐會」</a:t>
            </a:r>
          </a:p>
        </p:txBody>
      </p:sp>
      <p:pic>
        <p:nvPicPr>
          <p:cNvPr id="172037" name="Picture 5" descr="2015_2月_中華-餐會021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55" r="-34"/>
          <a:stretch>
            <a:fillRect/>
          </a:stretch>
        </p:blipFill>
        <p:spPr bwMode="auto">
          <a:xfrm>
            <a:off x="179388" y="1989138"/>
            <a:ext cx="5808662" cy="3598862"/>
          </a:xfrm>
          <a:prstGeom prst="rect">
            <a:avLst/>
          </a:prstGeom>
          <a:noFill/>
        </p:spPr>
      </p:pic>
      <p:sp>
        <p:nvSpPr>
          <p:cNvPr id="172038" name="Rectangle 4"/>
          <p:cNvSpPr>
            <a:spLocks noChangeArrowheads="1"/>
          </p:cNvSpPr>
          <p:nvPr/>
        </p:nvSpPr>
        <p:spPr bwMode="auto">
          <a:xfrm>
            <a:off x="312931" y="1124744"/>
            <a:ext cx="310694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媒體報導</a:t>
            </a:r>
            <a:r>
              <a:rPr lang="en-US" altLang="zh-TW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~</a:t>
            </a:r>
          </a:p>
        </p:txBody>
      </p:sp>
      <p:pic>
        <p:nvPicPr>
          <p:cNvPr id="172039" name="Picture 7" descr="簡報-愛心志工服務隊-01中央日報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4525" y="1052513"/>
            <a:ext cx="3306763" cy="2338387"/>
          </a:xfrm>
          <a:prstGeom prst="rect">
            <a:avLst/>
          </a:prstGeom>
          <a:noFill/>
        </p:spPr>
      </p:pic>
      <p:pic>
        <p:nvPicPr>
          <p:cNvPr id="172040" name="Picture 8" descr="簡報-愛心志工服務隊-02數位台南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5963" y="4076700"/>
            <a:ext cx="3306762" cy="23383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16798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2"/>
          <p:cNvSpPr txBox="1">
            <a:spLocks/>
          </p:cNvSpPr>
          <p:nvPr/>
        </p:nvSpPr>
        <p:spPr>
          <a:xfrm>
            <a:off x="1383597" y="2924944"/>
            <a:ext cx="7772400" cy="150018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sz="6000" dirty="0">
                <a:solidFill>
                  <a:schemeClr val="accent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2015</a:t>
            </a:r>
            <a:r>
              <a:rPr lang="zh-TW" altLang="en-US" sz="6000" dirty="0">
                <a:solidFill>
                  <a:schemeClr val="accent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663" y="-63500"/>
            <a:ext cx="33702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</p:spTree>
    <p:extLst>
      <p:ext uri="{BB962C8B-B14F-4D97-AF65-F5344CB8AC3E}">
        <p14:creationId xmlns:p14="http://schemas.microsoft.com/office/powerpoint/2010/main" val="4065330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69" name="Rectangle 2"/>
          <p:cNvSpPr>
            <a:spLocks noChangeArrowheads="1"/>
          </p:cNvSpPr>
          <p:nvPr/>
        </p:nvSpPr>
        <p:spPr bwMode="auto">
          <a:xfrm>
            <a:off x="827088" y="188913"/>
            <a:ext cx="7972425" cy="56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kumimoji="0" lang="en-US" altLang="zh-TW" sz="32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kumimoji="0" lang="zh-TW" altLang="en-US" sz="32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台糖長榮酒店十一歲生日慶全館活動 </a:t>
            </a:r>
            <a:r>
              <a:rPr kumimoji="0" lang="en-US" altLang="zh-TW" sz="32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endParaRPr kumimoji="0" lang="en-US" altLang="zh-TW" sz="3000" b="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5" name="Group 41"/>
          <p:cNvGrpSpPr>
            <a:grpSpLocks/>
          </p:cNvGrpSpPr>
          <p:nvPr/>
        </p:nvGrpSpPr>
        <p:grpSpPr bwMode="auto">
          <a:xfrm>
            <a:off x="636712" y="1052736"/>
            <a:ext cx="8353176" cy="4837699"/>
            <a:chOff x="612" y="164"/>
            <a:chExt cx="5012" cy="3448"/>
          </a:xfrm>
        </p:grpSpPr>
        <p:grpSp>
          <p:nvGrpSpPr>
            <p:cNvPr id="6" name="Organization Chart 2"/>
            <p:cNvGrpSpPr>
              <a:grpSpLocks/>
            </p:cNvGrpSpPr>
            <p:nvPr/>
          </p:nvGrpSpPr>
          <p:grpSpPr bwMode="auto">
            <a:xfrm>
              <a:off x="612" y="164"/>
              <a:ext cx="4397" cy="1724"/>
              <a:chOff x="1135" y="1270"/>
              <a:chExt cx="3860" cy="731"/>
            </a:xfrm>
          </p:grpSpPr>
          <p:cxnSp>
            <p:nvCxnSpPr>
              <p:cNvPr id="18" name="_s13316"/>
              <p:cNvCxnSpPr>
                <a:cxnSpLocks noChangeShapeType="1"/>
                <a:stCxn id="26" idx="0"/>
                <a:endCxn id="22" idx="2"/>
              </p:cNvCxnSpPr>
              <p:nvPr/>
            </p:nvCxnSpPr>
            <p:spPr bwMode="auto">
              <a:xfrm rot="16200000" flipV="1">
                <a:off x="3743" y="893"/>
                <a:ext cx="155" cy="1485"/>
              </a:xfrm>
              <a:prstGeom prst="bentConnector3">
                <a:avLst>
                  <a:gd name="adj1" fmla="val 50000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9" name="_s13317"/>
              <p:cNvCxnSpPr>
                <a:cxnSpLocks noChangeShapeType="1"/>
                <a:stCxn id="25" idx="0"/>
                <a:endCxn id="22" idx="2"/>
              </p:cNvCxnSpPr>
              <p:nvPr/>
            </p:nvCxnSpPr>
            <p:spPr bwMode="auto">
              <a:xfrm rot="16200000" flipV="1">
                <a:off x="3243" y="1392"/>
                <a:ext cx="155" cy="486"/>
              </a:xfrm>
              <a:prstGeom prst="bentConnector3">
                <a:avLst>
                  <a:gd name="adj1" fmla="val 50000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0" name="_s13318"/>
              <p:cNvCxnSpPr>
                <a:cxnSpLocks noChangeShapeType="1"/>
                <a:stCxn id="24" idx="0"/>
                <a:endCxn id="22" idx="2"/>
              </p:cNvCxnSpPr>
              <p:nvPr/>
            </p:nvCxnSpPr>
            <p:spPr bwMode="auto">
              <a:xfrm rot="5400000" flipH="1" flipV="1">
                <a:off x="2744" y="1379"/>
                <a:ext cx="155" cy="513"/>
              </a:xfrm>
              <a:prstGeom prst="bentConnector3">
                <a:avLst>
                  <a:gd name="adj1" fmla="val 50000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1" name="_s13319"/>
              <p:cNvCxnSpPr>
                <a:cxnSpLocks noChangeShapeType="1"/>
                <a:stCxn id="23" idx="0"/>
                <a:endCxn id="22" idx="2"/>
              </p:cNvCxnSpPr>
              <p:nvPr/>
            </p:nvCxnSpPr>
            <p:spPr bwMode="auto">
              <a:xfrm rot="5400000" flipH="1" flipV="1">
                <a:off x="2244" y="880"/>
                <a:ext cx="155" cy="1512"/>
              </a:xfrm>
              <a:prstGeom prst="bentConnector3">
                <a:avLst>
                  <a:gd name="adj1" fmla="val 50000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2" name="_s13320"/>
              <p:cNvSpPr>
                <a:spLocks noChangeArrowheads="1"/>
              </p:cNvSpPr>
              <p:nvPr/>
            </p:nvSpPr>
            <p:spPr bwMode="auto">
              <a:xfrm>
                <a:off x="2513" y="1270"/>
                <a:ext cx="1129" cy="288"/>
              </a:xfrm>
              <a:prstGeom prst="roundRect">
                <a:avLst>
                  <a:gd name="adj" fmla="val 16667"/>
                </a:avLst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zh-TW" sz="1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  <a:cs typeface="新細明體" pitchFamily="18" charset="-120"/>
                  </a:rPr>
                  <a:t>2015</a:t>
                </a:r>
                <a:r>
                  <a:rPr kumimoji="0" lang="zh-TW" altLang="en-US" sz="1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  <a:cs typeface="新細明體" pitchFamily="18" charset="-120"/>
                  </a:rPr>
                  <a:t>酒店週年慶公益活動</a:t>
                </a:r>
              </a:p>
            </p:txBody>
          </p:sp>
          <p:sp>
            <p:nvSpPr>
              <p:cNvPr id="23" name="_s13321"/>
              <p:cNvSpPr>
                <a:spLocks noChangeArrowheads="1"/>
              </p:cNvSpPr>
              <p:nvPr/>
            </p:nvSpPr>
            <p:spPr bwMode="auto">
              <a:xfrm>
                <a:off x="1135" y="1713"/>
                <a:ext cx="864" cy="288"/>
              </a:xfrm>
              <a:prstGeom prst="roundRect">
                <a:avLst>
                  <a:gd name="adj" fmla="val 16667"/>
                </a:avLst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zh-TW" altLang="en-US" sz="1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  <a:cs typeface="新細明體" pitchFamily="18" charset="-120"/>
                  </a:rPr>
                  <a:t>「愛</a:t>
                </a:r>
                <a:r>
                  <a:rPr kumimoji="1" lang="en-US" altLang="zh-TW" sz="1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  <a:cs typeface="新細明體" pitchFamily="18" charset="-120"/>
                  </a:rPr>
                  <a:t>‧</a:t>
                </a:r>
                <a:r>
                  <a:rPr kumimoji="1" lang="zh-TW" altLang="en-US" sz="1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  <a:cs typeface="新細明體" pitchFamily="18" charset="-120"/>
                  </a:rPr>
                  <a:t>行動護照」</a:t>
                </a:r>
              </a:p>
            </p:txBody>
          </p:sp>
          <p:sp>
            <p:nvSpPr>
              <p:cNvPr id="24" name="_s13322"/>
              <p:cNvSpPr>
                <a:spLocks noChangeArrowheads="1"/>
              </p:cNvSpPr>
              <p:nvPr/>
            </p:nvSpPr>
            <p:spPr bwMode="auto">
              <a:xfrm>
                <a:off x="2133" y="1713"/>
                <a:ext cx="864" cy="288"/>
              </a:xfrm>
              <a:prstGeom prst="roundRect">
                <a:avLst>
                  <a:gd name="adj" fmla="val 16667"/>
                </a:avLst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457200" marR="0" lvl="0" indent="-45720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zh-TW" altLang="en-US" sz="11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  <a:cs typeface="新細明體" pitchFamily="18" charset="-120"/>
                  </a:rPr>
                  <a:t>「知恩惜福」</a:t>
                </a:r>
              </a:p>
              <a:p>
                <a:pPr marL="457200" marR="0" lvl="0" indent="-45720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zh-TW" altLang="en-US" sz="11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  <a:cs typeface="新細明體" pitchFamily="18" charset="-120"/>
                  </a:rPr>
                  <a:t>節慶系列活動</a:t>
                </a:r>
                <a:endParaRPr kumimoji="1" lang="en-US" altLang="zh-TW" sz="11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新細明體" pitchFamily="18" charset="-120"/>
                </a:endParaRPr>
              </a:p>
            </p:txBody>
          </p:sp>
          <p:sp>
            <p:nvSpPr>
              <p:cNvPr id="25" name="_s13323"/>
              <p:cNvSpPr>
                <a:spLocks noChangeArrowheads="1"/>
              </p:cNvSpPr>
              <p:nvPr/>
            </p:nvSpPr>
            <p:spPr bwMode="auto">
              <a:xfrm>
                <a:off x="3132" y="1713"/>
                <a:ext cx="864" cy="288"/>
              </a:xfrm>
              <a:prstGeom prst="roundRect">
                <a:avLst>
                  <a:gd name="adj" fmla="val 16667"/>
                </a:avLst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zh-TW" altLang="en-US" sz="11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  <a:cs typeface="新細明體" pitchFamily="18" charset="-120"/>
                  </a:rPr>
                  <a:t>「巴克禮淨園」</a:t>
                </a:r>
                <a:r>
                  <a:rPr kumimoji="1" lang="en-US" altLang="zh-TW" sz="11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  <a:cs typeface="新細明體" pitchFamily="18" charset="-120"/>
                  </a:rPr>
                  <a:t>-</a:t>
                </a:r>
                <a:endParaRPr kumimoji="1" lang="zh-TW" altLang="en-US" sz="11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新細明體" pitchFamily="18" charset="-120"/>
                </a:endParaRP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zh-TW" altLang="en-US" sz="11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  <a:cs typeface="新細明體" pitchFamily="18" charset="-120"/>
                  </a:rPr>
                  <a:t>環保志工日</a:t>
                </a:r>
                <a:endParaRPr kumimoji="1" lang="en-US" altLang="zh-TW" sz="11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新細明體" pitchFamily="18" charset="-120"/>
                </a:endParaRPr>
              </a:p>
            </p:txBody>
          </p:sp>
          <p:sp>
            <p:nvSpPr>
              <p:cNvPr id="26" name="_s13324"/>
              <p:cNvSpPr>
                <a:spLocks noChangeArrowheads="1"/>
              </p:cNvSpPr>
              <p:nvPr/>
            </p:nvSpPr>
            <p:spPr bwMode="auto">
              <a:xfrm>
                <a:off x="4131" y="1713"/>
                <a:ext cx="864" cy="288"/>
              </a:xfrm>
              <a:prstGeom prst="roundRect">
                <a:avLst>
                  <a:gd name="adj" fmla="val 16667"/>
                </a:avLst>
              </a:prstGeom>
              <a:solidFill>
                <a:srgbClr val="99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zh-TW" altLang="en-US" sz="11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  <a:cs typeface="新細明體" pitchFamily="18" charset="-120"/>
                  </a:rPr>
                  <a:t>「燒創意</a:t>
                </a:r>
                <a:r>
                  <a:rPr kumimoji="1" lang="en-US" altLang="zh-TW" sz="11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  <a:cs typeface="新細明體" pitchFamily="18" charset="-120"/>
                  </a:rPr>
                  <a:t>-</a:t>
                </a:r>
                <a:r>
                  <a:rPr lang="zh-TW" altLang="en-US" sz="110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  <a:cs typeface="新細明體" pitchFamily="18" charset="-120"/>
                  </a:rPr>
                  <a:t>公益之愛</a:t>
                </a:r>
                <a:r>
                  <a:rPr kumimoji="1" lang="zh-TW" altLang="en-US" sz="11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  <a:cs typeface="新細明體" pitchFamily="18" charset="-120"/>
                  </a:rPr>
                  <a:t>」</a:t>
                </a:r>
              </a:p>
            </p:txBody>
          </p:sp>
        </p:grpSp>
        <p:sp>
          <p:nvSpPr>
            <p:cNvPr id="7" name="Line 42"/>
            <p:cNvSpPr>
              <a:spLocks noChangeShapeType="1"/>
            </p:cNvSpPr>
            <p:nvPr/>
          </p:nvSpPr>
          <p:spPr bwMode="auto">
            <a:xfrm>
              <a:off x="2517" y="2069"/>
              <a:ext cx="272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8" name="Line 43"/>
            <p:cNvSpPr>
              <a:spLocks noChangeShapeType="1"/>
            </p:cNvSpPr>
            <p:nvPr/>
          </p:nvSpPr>
          <p:spPr bwMode="auto">
            <a:xfrm>
              <a:off x="5239" y="2069"/>
              <a:ext cx="0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9" name="Line 44"/>
            <p:cNvSpPr>
              <a:spLocks noChangeShapeType="1"/>
            </p:cNvSpPr>
            <p:nvPr/>
          </p:nvSpPr>
          <p:spPr bwMode="auto">
            <a:xfrm>
              <a:off x="4558" y="1888"/>
              <a:ext cx="0" cy="3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" name="Line 45"/>
            <p:cNvSpPr>
              <a:spLocks noChangeShapeType="1"/>
            </p:cNvSpPr>
            <p:nvPr/>
          </p:nvSpPr>
          <p:spPr bwMode="auto">
            <a:xfrm>
              <a:off x="3878" y="2069"/>
              <a:ext cx="0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" name="Line 46"/>
            <p:cNvSpPr>
              <a:spLocks noChangeShapeType="1"/>
            </p:cNvSpPr>
            <p:nvPr/>
          </p:nvSpPr>
          <p:spPr bwMode="auto">
            <a:xfrm>
              <a:off x="3152" y="2069"/>
              <a:ext cx="0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2" name="Line 47"/>
            <p:cNvSpPr>
              <a:spLocks noChangeShapeType="1"/>
            </p:cNvSpPr>
            <p:nvPr/>
          </p:nvSpPr>
          <p:spPr bwMode="auto">
            <a:xfrm>
              <a:off x="2517" y="2069"/>
              <a:ext cx="0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3" name="AutoShape 61"/>
            <p:cNvSpPr>
              <a:spLocks noChangeArrowheads="1"/>
            </p:cNvSpPr>
            <p:nvPr/>
          </p:nvSpPr>
          <p:spPr bwMode="auto">
            <a:xfrm>
              <a:off x="2109" y="2341"/>
              <a:ext cx="589" cy="1271"/>
            </a:xfrm>
            <a:prstGeom prst="roundRect">
              <a:avLst>
                <a:gd name="adj" fmla="val 16667"/>
              </a:avLst>
            </a:prstGeom>
            <a:solidFill>
              <a:srgbClr val="99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eaVert" wrap="none" anchor="ctr"/>
            <a:lstStyle/>
            <a:p>
              <a:r>
                <a:rPr lang="zh-TW" altLang="en-US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第一</a:t>
              </a:r>
              <a:r>
                <a:rPr lang="zh-TW" altLang="en-US" sz="11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場次</a:t>
              </a:r>
              <a:r>
                <a:rPr lang="zh-TW" altLang="en-US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：</a:t>
              </a:r>
              <a:r>
                <a:rPr lang="en-US" altLang="zh-TW" sz="11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4/4</a:t>
              </a:r>
              <a:r>
                <a:rPr lang="zh-TW" altLang="en-US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/>
              </a:r>
              <a:br>
                <a:rPr lang="zh-TW" altLang="en-US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</a:br>
              <a:r>
                <a:rPr lang="zh-TW" altLang="en-US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主題</a:t>
              </a:r>
              <a:r>
                <a:rPr lang="zh-TW" altLang="en-US" sz="11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：幼吾幼以及人之幼</a:t>
              </a:r>
              <a:endParaRPr lang="en-US" altLang="zh-TW" sz="11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" name="AutoShape 64"/>
            <p:cNvSpPr>
              <a:spLocks noChangeArrowheads="1"/>
            </p:cNvSpPr>
            <p:nvPr/>
          </p:nvSpPr>
          <p:spPr bwMode="auto">
            <a:xfrm>
              <a:off x="2880" y="2341"/>
              <a:ext cx="590" cy="1271"/>
            </a:xfrm>
            <a:prstGeom prst="roundRect">
              <a:avLst>
                <a:gd name="adj" fmla="val 16667"/>
              </a:avLst>
            </a:prstGeom>
            <a:solidFill>
              <a:srgbClr val="99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eaVert" wrap="none" anchor="ctr"/>
            <a:lstStyle/>
            <a:p>
              <a:r>
                <a:rPr lang="zh-TW" altLang="en-US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第二場次：</a:t>
              </a:r>
              <a:r>
                <a:rPr lang="en-US" altLang="zh-TW" sz="11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5/10</a:t>
              </a:r>
              <a:r>
                <a:rPr lang="zh-TW" altLang="en-US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/>
              </a:r>
              <a:br>
                <a:rPr lang="zh-TW" altLang="en-US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</a:br>
              <a:r>
                <a:rPr lang="zh-TW" altLang="en-US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主題</a:t>
              </a:r>
              <a:r>
                <a:rPr lang="zh-TW" altLang="en-US" sz="11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：慈母心報親情</a:t>
              </a:r>
              <a:endParaRPr lang="en-US" altLang="zh-TW" sz="11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" name="AutoShape 65"/>
            <p:cNvSpPr>
              <a:spLocks noChangeArrowheads="1"/>
            </p:cNvSpPr>
            <p:nvPr/>
          </p:nvSpPr>
          <p:spPr bwMode="auto">
            <a:xfrm>
              <a:off x="4332" y="2341"/>
              <a:ext cx="590" cy="1271"/>
            </a:xfrm>
            <a:prstGeom prst="roundRect">
              <a:avLst>
                <a:gd name="adj" fmla="val 16667"/>
              </a:avLst>
            </a:prstGeom>
            <a:solidFill>
              <a:srgbClr val="99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eaVert" wrap="none" anchor="ctr"/>
            <a:lstStyle/>
            <a:p>
              <a:r>
                <a:rPr lang="zh-TW" altLang="en-US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第四場次：</a:t>
              </a:r>
              <a:r>
                <a:rPr lang="en-US" altLang="zh-TW" sz="11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9/26</a:t>
              </a:r>
              <a:endParaRPr lang="en-US" altLang="zh-TW" sz="11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主題</a:t>
              </a:r>
              <a:r>
                <a:rPr lang="zh-TW" altLang="en-US" sz="11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：尊師重道吾愛吾師</a:t>
              </a:r>
              <a:endParaRPr lang="en-US" altLang="zh-TW" sz="11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6" name="AutoShape 66"/>
            <p:cNvSpPr>
              <a:spLocks noChangeArrowheads="1"/>
            </p:cNvSpPr>
            <p:nvPr/>
          </p:nvSpPr>
          <p:spPr bwMode="auto">
            <a:xfrm>
              <a:off x="3606" y="2341"/>
              <a:ext cx="590" cy="1271"/>
            </a:xfrm>
            <a:prstGeom prst="roundRect">
              <a:avLst>
                <a:gd name="adj" fmla="val 16667"/>
              </a:avLst>
            </a:prstGeom>
            <a:solidFill>
              <a:srgbClr val="99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eaVert" wrap="none" anchor="ctr"/>
            <a:lstStyle/>
            <a:p>
              <a:r>
                <a:rPr lang="zh-TW" altLang="en-US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第三場次</a:t>
              </a:r>
              <a:r>
                <a:rPr lang="zh-TW" altLang="en-US" sz="11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：</a:t>
              </a:r>
              <a:r>
                <a:rPr lang="en-US" altLang="zh-TW" sz="11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8/8</a:t>
              </a:r>
              <a:endParaRPr lang="en-US" altLang="zh-TW" sz="11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主題</a:t>
              </a:r>
              <a:r>
                <a:rPr lang="zh-TW" altLang="en-US" sz="11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：爸爸親像山</a:t>
              </a:r>
              <a:endParaRPr lang="en-US" altLang="zh-TW" sz="11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7" name="AutoShape 67"/>
            <p:cNvSpPr>
              <a:spLocks noChangeArrowheads="1"/>
            </p:cNvSpPr>
            <p:nvPr/>
          </p:nvSpPr>
          <p:spPr bwMode="auto">
            <a:xfrm>
              <a:off x="5012" y="2341"/>
              <a:ext cx="612" cy="1271"/>
            </a:xfrm>
            <a:prstGeom prst="roundRect">
              <a:avLst>
                <a:gd name="adj" fmla="val 16667"/>
              </a:avLst>
            </a:prstGeom>
            <a:solidFill>
              <a:srgbClr val="99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eaVert" wrap="none" anchor="ctr"/>
            <a:lstStyle/>
            <a:p>
              <a:r>
                <a:rPr lang="zh-TW" altLang="en-US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第五場次：</a:t>
              </a:r>
              <a:r>
                <a:rPr lang="en-US" altLang="zh-TW" sz="11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11/29</a:t>
              </a:r>
              <a:r>
                <a:rPr lang="en-US" altLang="zh-TW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/>
              </a:r>
              <a:br>
                <a:rPr lang="en-US" altLang="zh-TW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</a:br>
              <a:r>
                <a:rPr lang="zh-TW" altLang="en-US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主題</a:t>
              </a:r>
              <a:r>
                <a:rPr lang="zh-TW" altLang="en-US" sz="11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：共創健康美好未來</a:t>
              </a:r>
              <a:endParaRPr lang="en-US" altLang="zh-TW" sz="11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2492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矩形 3"/>
          <p:cNvSpPr>
            <a:spLocks noChangeArrowheads="1"/>
          </p:cNvSpPr>
          <p:nvPr/>
        </p:nvSpPr>
        <p:spPr bwMode="auto">
          <a:xfrm>
            <a:off x="3272770" y="55702"/>
            <a:ext cx="223651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zh-TW" altLang="en-US" sz="40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華康中黑體"/>
              </a:rPr>
              <a:t>閱前須知</a:t>
            </a:r>
          </a:p>
        </p:txBody>
      </p:sp>
      <p:sp>
        <p:nvSpPr>
          <p:cNvPr id="6147" name="矩形 4"/>
          <p:cNvSpPr>
            <a:spLocks noChangeArrowheads="1"/>
          </p:cNvSpPr>
          <p:nvPr/>
        </p:nvSpPr>
        <p:spPr bwMode="auto">
          <a:xfrm>
            <a:off x="661988" y="1528763"/>
            <a:ext cx="8024812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zh-TW" dirty="0">
                <a:latin typeface="微軟正黑體" pitchFamily="34" charset="-120"/>
                <a:ea typeface="微軟正黑體" pitchFamily="34" charset="-120"/>
              </a:rPr>
              <a:t>本參考教材資料僅供參酌，請各位教師依據本身課程性質及教學呈現，自行調整及增刪本教材資料，適切地融入您的授課內容。</a:t>
            </a:r>
            <a:endParaRPr lang="en-US" altLang="zh-TW" dirty="0">
              <a:latin typeface="微軟正黑體" pitchFamily="34" charset="-120"/>
              <a:ea typeface="微軟正黑體" pitchFamily="34" charset="-120"/>
            </a:endParaRPr>
          </a:p>
          <a:p>
            <a:pPr algn="just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endParaRPr lang="en-US" altLang="zh-TW" dirty="0">
              <a:latin typeface="微軟正黑體" pitchFamily="34" charset="-120"/>
              <a:ea typeface="微軟正黑體" pitchFamily="34" charset="-120"/>
            </a:endParaRPr>
          </a:p>
          <a:p>
            <a:pPr algn="just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zh-TW" dirty="0">
                <a:latin typeface="微軟正黑體" pitchFamily="34" charset="-120"/>
                <a:ea typeface="微軟正黑體" pitchFamily="34" charset="-120"/>
              </a:rPr>
              <a:t>本參考資料涉及著作及智慧財產權，僅供教師校內授課用途，請勿上網傳送、散布、發布或複製予他人，謝謝您的配合！</a:t>
            </a:r>
            <a:endParaRPr lang="en-US" altLang="zh-TW" dirty="0">
              <a:latin typeface="微軟正黑體" pitchFamily="34" charset="-120"/>
              <a:ea typeface="微軟正黑體" pitchFamily="34" charset="-120"/>
            </a:endParaRPr>
          </a:p>
          <a:p>
            <a:pPr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endParaRPr lang="en-US" altLang="zh-TW" sz="2800" dirty="0">
              <a:latin typeface="微軟正黑體" pitchFamily="34" charset="-120"/>
              <a:ea typeface="微軟正黑體" pitchFamily="34" charset="-120"/>
            </a:endParaRPr>
          </a:p>
          <a:p>
            <a:pPr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endParaRPr lang="zh-TW" altLang="zh-TW" sz="2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148" name="文字方塊 5"/>
          <p:cNvSpPr txBox="1">
            <a:spLocks noChangeArrowheads="1"/>
          </p:cNvSpPr>
          <p:nvPr/>
        </p:nvSpPr>
        <p:spPr bwMode="auto">
          <a:xfrm>
            <a:off x="4848225" y="5776913"/>
            <a:ext cx="4103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南臺科技大學  通識教育中心敬上</a:t>
            </a:r>
          </a:p>
        </p:txBody>
      </p:sp>
      <p:pic>
        <p:nvPicPr>
          <p:cNvPr id="6149" name="Picture 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44488" y="-76200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0153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3" name="Rectangle 2"/>
          <p:cNvSpPr>
            <a:spLocks noChangeArrowheads="1"/>
          </p:cNvSpPr>
          <p:nvPr/>
        </p:nvSpPr>
        <p:spPr bwMode="auto">
          <a:xfrm>
            <a:off x="772757" y="188640"/>
            <a:ext cx="7972425" cy="56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kumimoji="0" lang="en-US" altLang="zh-TW" sz="32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kumimoji="0" lang="zh-TW" altLang="en-US" sz="32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台糖長榮酒店十一歲生日慶全館活動 </a:t>
            </a:r>
            <a:r>
              <a:rPr kumimoji="0" lang="en-US" altLang="zh-TW" sz="32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endParaRPr kumimoji="0" lang="en-US" altLang="zh-TW" sz="3000" b="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1794" name="Rectangle 6"/>
          <p:cNvSpPr>
            <a:spLocks noGrp="1"/>
          </p:cNvSpPr>
          <p:nvPr>
            <p:ph idx="4294967295"/>
          </p:nvPr>
        </p:nvSpPr>
        <p:spPr>
          <a:xfrm>
            <a:off x="683568" y="1628800"/>
            <a:ext cx="8208911" cy="3845049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zh-TW" altLang="en-US" sz="2600" dirty="0" smtClean="0">
                <a:latin typeface="新細明體" charset="-120"/>
              </a:rPr>
              <a:t> </a:t>
            </a:r>
            <a:r>
              <a:rPr lang="zh-TW" altLang="en-US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繼</a:t>
            </a:r>
            <a:r>
              <a:rPr lang="en-US" altLang="zh-TW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2014</a:t>
            </a:r>
            <a:r>
              <a:rPr lang="zh-TW" altLang="en-US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酒店十週年慶規劃「心</a:t>
            </a:r>
            <a:r>
              <a:rPr lang="en-US" altLang="zh-TW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‧</a:t>
            </a:r>
            <a:r>
              <a:rPr lang="zh-TW" altLang="en-US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體驗」身心靈系列講座，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zh-TW" altLang="en-US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共執行五個場次，將</a:t>
            </a:r>
            <a:r>
              <a:rPr lang="en-US" altLang="zh-TW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TW" altLang="en-US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愛的訊息散播開來</a:t>
            </a:r>
            <a:r>
              <a:rPr lang="en-US" altLang="zh-TW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TW" altLang="en-US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；</a:t>
            </a:r>
            <a:r>
              <a:rPr lang="en-US" altLang="zh-TW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2015</a:t>
            </a:r>
            <a:r>
              <a:rPr lang="zh-TW" altLang="en-US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酒店仍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zh-TW" altLang="en-US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以公益做為最佳的慶生方式，以</a:t>
            </a:r>
            <a:r>
              <a:rPr lang="zh-TW" altLang="en-US" sz="2600" dirty="0" smtClean="0">
                <a:solidFill>
                  <a:srgbClr val="CC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「愛的行動力」</a:t>
            </a:r>
            <a:r>
              <a:rPr lang="zh-TW" altLang="en-US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為號召，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zh-TW" altLang="en-US" sz="2600" dirty="0" smtClean="0">
                <a:solidFill>
                  <a:srgbClr val="CC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用</a:t>
            </a:r>
            <a:r>
              <a:rPr lang="en-US" altLang="zh-TW" sz="2600" dirty="0" smtClean="0">
                <a:solidFill>
                  <a:srgbClr val="CC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TW" altLang="en-US" sz="2600" dirty="0" smtClean="0">
                <a:solidFill>
                  <a:srgbClr val="CC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行動</a:t>
            </a:r>
            <a:r>
              <a:rPr lang="en-US" altLang="zh-TW" sz="2600" dirty="0" smtClean="0">
                <a:solidFill>
                  <a:srgbClr val="CC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TW" altLang="en-US" sz="2600" dirty="0" smtClean="0">
                <a:solidFill>
                  <a:srgbClr val="CC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幫助他人、用</a:t>
            </a:r>
            <a:r>
              <a:rPr lang="en-US" altLang="zh-TW" sz="2600" dirty="0" smtClean="0">
                <a:solidFill>
                  <a:srgbClr val="CC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TW" altLang="en-US" sz="2600" dirty="0" smtClean="0">
                <a:solidFill>
                  <a:srgbClr val="CC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行動</a:t>
            </a:r>
            <a:r>
              <a:rPr lang="en-US" altLang="zh-TW" sz="2600" dirty="0" smtClean="0">
                <a:solidFill>
                  <a:srgbClr val="CC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TW" altLang="en-US" sz="2600" dirty="0" smtClean="0">
                <a:solidFill>
                  <a:srgbClr val="CC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感謝親友、用</a:t>
            </a:r>
            <a:r>
              <a:rPr lang="en-US" altLang="zh-TW" sz="2600" dirty="0" smtClean="0">
                <a:solidFill>
                  <a:srgbClr val="CC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TW" altLang="en-US" sz="2600" dirty="0" smtClean="0">
                <a:solidFill>
                  <a:srgbClr val="CC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行動</a:t>
            </a:r>
            <a:r>
              <a:rPr lang="en-US" altLang="zh-TW" sz="2600" dirty="0" smtClean="0">
                <a:solidFill>
                  <a:srgbClr val="CC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zh-TW" altLang="en-US" sz="2600" dirty="0" smtClean="0">
                <a:solidFill>
                  <a:srgbClr val="CC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紀錄愛的力量，共舉辦四大項、八場公益活動。</a:t>
            </a:r>
          </a:p>
          <a:p>
            <a:pPr>
              <a:lnSpc>
                <a:spcPct val="80000"/>
              </a:lnSpc>
            </a:pPr>
            <a:endParaRPr lang="zh-TW" altLang="en-US" sz="2600" dirty="0" smtClean="0">
              <a:solidFill>
                <a:srgbClr val="CC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zh-TW" altLang="en-US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4/4</a:t>
            </a:r>
            <a:r>
              <a:rPr lang="zh-TW" altLang="en-US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舉辦「幼吾幼以及人之幼」、</a:t>
            </a:r>
            <a:r>
              <a:rPr lang="en-US" altLang="zh-TW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月屬於母親節的「慈母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zh-TW" altLang="en-US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心報親情」、</a:t>
            </a:r>
            <a:r>
              <a:rPr lang="en-US" altLang="zh-TW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8</a:t>
            </a:r>
            <a:r>
              <a:rPr lang="zh-TW" altLang="en-US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月份「爸爸親像山」、</a:t>
            </a:r>
            <a:r>
              <a:rPr lang="en-US" altLang="zh-TW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9</a:t>
            </a:r>
            <a:r>
              <a:rPr lang="zh-TW" altLang="en-US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月份「尊師重道吾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zh-TW" altLang="en-US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愛吾師」及</a:t>
            </a:r>
            <a:r>
              <a:rPr lang="en-US" altLang="zh-TW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11</a:t>
            </a:r>
            <a:r>
              <a:rPr lang="zh-TW" altLang="en-US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月「共創健康美好的未來」等，都採免費報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zh-TW" altLang="en-US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名，歡迎大家為愛行動。</a:t>
            </a:r>
          </a:p>
          <a:p>
            <a:pPr>
              <a:lnSpc>
                <a:spcPct val="80000"/>
              </a:lnSpc>
            </a:pPr>
            <a:endParaRPr lang="zh-TW" altLang="en-US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80000"/>
              </a:lnSpc>
            </a:pPr>
            <a:endParaRPr lang="zh-TW" altLang="en-US" sz="2000" dirty="0" smtClean="0">
              <a:latin typeface="新細明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6424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2"/>
          <p:cNvSpPr txBox="1">
            <a:spLocks/>
          </p:cNvSpPr>
          <p:nvPr/>
        </p:nvSpPr>
        <p:spPr>
          <a:xfrm>
            <a:off x="1383597" y="2924944"/>
            <a:ext cx="7772400" cy="150018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sz="6000" dirty="0" smtClean="0">
                <a:solidFill>
                  <a:schemeClr val="accent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2016</a:t>
            </a:r>
            <a:r>
              <a:rPr lang="zh-TW" altLang="en-US" sz="6000" dirty="0" smtClean="0">
                <a:solidFill>
                  <a:schemeClr val="accent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endParaRPr lang="zh-TW" altLang="en-US" sz="6000" dirty="0">
              <a:solidFill>
                <a:schemeClr val="accent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663" y="-63500"/>
            <a:ext cx="33702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</p:spTree>
    <p:extLst>
      <p:ext uri="{BB962C8B-B14F-4D97-AF65-F5344CB8AC3E}">
        <p14:creationId xmlns:p14="http://schemas.microsoft.com/office/powerpoint/2010/main" val="8685290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/>
          <p:cNvSpPr>
            <a:spLocks noChangeArrowheads="1"/>
          </p:cNvSpPr>
          <p:nvPr/>
        </p:nvSpPr>
        <p:spPr bwMode="auto">
          <a:xfrm>
            <a:off x="827088" y="188913"/>
            <a:ext cx="7972425" cy="56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>
              <a:defRPr kumimoji="1" sz="2500" b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 sz="2500" b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 sz="2500" b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 sz="2500" b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 sz="2500" b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500" b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500" b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500" b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500" b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kumimoji="0" lang="en-US" altLang="zh-TW" sz="32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【</a:t>
            </a:r>
            <a:r>
              <a:rPr kumimoji="0" lang="zh-TW" altLang="en-US" sz="32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台糖長榮酒店十二歲生日慶全館活動 </a:t>
            </a:r>
            <a:r>
              <a:rPr kumimoji="0" lang="en-US" altLang="zh-TW" sz="32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】</a:t>
            </a:r>
            <a:endParaRPr kumimoji="0" lang="en-US" altLang="zh-TW" sz="30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217167" name="Group 79"/>
          <p:cNvGrpSpPr>
            <a:grpSpLocks/>
          </p:cNvGrpSpPr>
          <p:nvPr/>
        </p:nvGrpSpPr>
        <p:grpSpPr bwMode="auto">
          <a:xfrm>
            <a:off x="749300" y="1052513"/>
            <a:ext cx="7423150" cy="5329237"/>
            <a:chOff x="154" y="663"/>
            <a:chExt cx="4676" cy="3357"/>
          </a:xfrm>
        </p:grpSpPr>
        <p:sp>
          <p:nvSpPr>
            <p:cNvPr id="217132" name="AutoShape 44"/>
            <p:cNvSpPr>
              <a:spLocks noChangeArrowheads="1"/>
            </p:cNvSpPr>
            <p:nvPr/>
          </p:nvSpPr>
          <p:spPr bwMode="auto">
            <a:xfrm>
              <a:off x="158" y="2704"/>
              <a:ext cx="499" cy="1270"/>
            </a:xfrm>
            <a:prstGeom prst="flowChart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/>
            </a:p>
          </p:txBody>
        </p:sp>
        <p:sp>
          <p:nvSpPr>
            <p:cNvPr id="217133" name="Text Box 45"/>
            <p:cNvSpPr txBox="1">
              <a:spLocks noChangeArrowheads="1"/>
            </p:cNvSpPr>
            <p:nvPr/>
          </p:nvSpPr>
          <p:spPr bwMode="auto">
            <a:xfrm>
              <a:off x="154" y="2794"/>
              <a:ext cx="523" cy="11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0"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4/1</a:t>
              </a:r>
              <a:r>
                <a:rPr kumimoji="0"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兒童節講座</a:t>
              </a:r>
              <a:r>
                <a:rPr kumimoji="0"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&amp;</a:t>
              </a:r>
              <a:r>
                <a:rPr kumimoji="0"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園遊會</a:t>
              </a:r>
            </a:p>
            <a:p>
              <a:pPr>
                <a:spcBef>
                  <a:spcPct val="50000"/>
                </a:spcBef>
              </a:pPr>
              <a:r>
                <a:rPr kumimoji="0"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【</a:t>
              </a:r>
              <a:r>
                <a:rPr kumimoji="0"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面對少子化，收出養也可代替生養</a:t>
              </a:r>
              <a:r>
                <a:rPr kumimoji="0"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】 </a:t>
              </a:r>
              <a:endParaRPr kumimoji="0"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2" name="Organization Chart 2"/>
            <p:cNvGrpSpPr>
              <a:grpSpLocks/>
            </p:cNvGrpSpPr>
            <p:nvPr/>
          </p:nvGrpSpPr>
          <p:grpSpPr bwMode="auto">
            <a:xfrm>
              <a:off x="1047" y="663"/>
              <a:ext cx="3783" cy="1633"/>
              <a:chOff x="1134" y="1272"/>
              <a:chExt cx="2880" cy="720"/>
            </a:xfrm>
          </p:grpSpPr>
          <p:cxnSp>
            <p:nvCxnSpPr>
              <p:cNvPr id="1028" name="_s1028"/>
              <p:cNvCxnSpPr>
                <a:cxnSpLocks noChangeShapeType="1"/>
                <a:stCxn id="6" idx="0"/>
                <a:endCxn id="3" idx="2"/>
              </p:cNvCxnSpPr>
              <p:nvPr/>
            </p:nvCxnSpPr>
            <p:spPr bwMode="auto">
              <a:xfrm rot="16200000" flipV="1">
                <a:off x="3006" y="1128"/>
                <a:ext cx="144" cy="1008"/>
              </a:xfrm>
              <a:prstGeom prst="bentConnector3">
                <a:avLst>
                  <a:gd name="adj1" fmla="val 50000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29" name="_s1029"/>
              <p:cNvCxnSpPr>
                <a:cxnSpLocks noChangeShapeType="1"/>
                <a:stCxn id="5" idx="0"/>
                <a:endCxn id="3" idx="2"/>
              </p:cNvCxnSpPr>
              <p:nvPr/>
            </p:nvCxnSpPr>
            <p:spPr bwMode="auto">
              <a:xfrm flipV="1">
                <a:off x="2574" y="1560"/>
                <a:ext cx="0" cy="144"/>
              </a:xfrm>
              <a:prstGeom prst="straightConnector1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30" name="_s1030"/>
              <p:cNvCxnSpPr>
                <a:cxnSpLocks noChangeShapeType="1"/>
                <a:stCxn id="4" idx="0"/>
                <a:endCxn id="3" idx="2"/>
              </p:cNvCxnSpPr>
              <p:nvPr/>
            </p:nvCxnSpPr>
            <p:spPr bwMode="auto">
              <a:xfrm rot="5400000" flipH="1" flipV="1">
                <a:off x="1998" y="1128"/>
                <a:ext cx="144" cy="1008"/>
              </a:xfrm>
              <a:prstGeom prst="bentConnector3">
                <a:avLst>
                  <a:gd name="adj1" fmla="val 50000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3" name="_s1031"/>
              <p:cNvSpPr>
                <a:spLocks noChangeArrowheads="1"/>
              </p:cNvSpPr>
              <p:nvPr/>
            </p:nvSpPr>
            <p:spPr bwMode="auto">
              <a:xfrm>
                <a:off x="1998" y="1272"/>
                <a:ext cx="1152" cy="288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15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2016</a:t>
                </a:r>
                <a:r>
                  <a:rPr kumimoji="1" lang="zh-TW" altLang="en-US" sz="15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年酒店週年慶公益活動</a:t>
                </a:r>
              </a:p>
            </p:txBody>
          </p:sp>
          <p:sp>
            <p:nvSpPr>
              <p:cNvPr id="4" name="_s1032"/>
              <p:cNvSpPr>
                <a:spLocks noChangeArrowheads="1"/>
              </p:cNvSpPr>
              <p:nvPr/>
            </p:nvSpPr>
            <p:spPr bwMode="auto">
              <a:xfrm>
                <a:off x="1134" y="1704"/>
                <a:ext cx="864" cy="288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zh-TW" altLang="en-US" sz="15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愛無所不在</a:t>
                </a: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zh-TW" altLang="en-US" sz="15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你我都是一家人</a:t>
                </a:r>
              </a:p>
            </p:txBody>
          </p:sp>
          <p:sp>
            <p:nvSpPr>
              <p:cNvPr id="5" name="_s1033"/>
              <p:cNvSpPr>
                <a:spLocks noChangeArrowheads="1"/>
              </p:cNvSpPr>
              <p:nvPr/>
            </p:nvSpPr>
            <p:spPr bwMode="auto">
              <a:xfrm>
                <a:off x="2142" y="1704"/>
                <a:ext cx="864" cy="288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zh-TW" altLang="en-US" sz="15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希望攏系一家人</a:t>
                </a:r>
                <a:endParaRPr kumimoji="1" lang="en-US" altLang="zh-TW" sz="15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6" name="_s1034"/>
              <p:cNvSpPr>
                <a:spLocks noChangeArrowheads="1"/>
              </p:cNvSpPr>
              <p:nvPr/>
            </p:nvSpPr>
            <p:spPr bwMode="auto">
              <a:xfrm>
                <a:off x="3150" y="1704"/>
                <a:ext cx="864" cy="288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zh-TW" altLang="en-US" sz="15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巴克禮淨園活動</a:t>
                </a:r>
              </a:p>
            </p:txBody>
          </p:sp>
          <p:cxnSp>
            <p:nvCxnSpPr>
              <p:cNvPr id="1035" name="AutoShape 11"/>
              <p:cNvCxnSpPr>
                <a:cxnSpLocks noChangeShapeType="1"/>
              </p:cNvCxnSpPr>
              <p:nvPr/>
            </p:nvCxnSpPr>
            <p:spPr bwMode="auto">
              <a:xfrm flipH="1">
                <a:off x="1529" y="1991"/>
                <a:ext cx="34" cy="1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sp>
          <p:nvSpPr>
            <p:cNvPr id="217136" name="AutoShape 48"/>
            <p:cNvSpPr>
              <a:spLocks noChangeArrowheads="1"/>
            </p:cNvSpPr>
            <p:nvPr/>
          </p:nvSpPr>
          <p:spPr bwMode="auto">
            <a:xfrm>
              <a:off x="813" y="2704"/>
              <a:ext cx="499" cy="1270"/>
            </a:xfrm>
            <a:prstGeom prst="flowChart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/>
            </a:p>
          </p:txBody>
        </p:sp>
        <p:sp>
          <p:nvSpPr>
            <p:cNvPr id="217137" name="Text Box 49"/>
            <p:cNvSpPr txBox="1">
              <a:spLocks noChangeArrowheads="1"/>
            </p:cNvSpPr>
            <p:nvPr/>
          </p:nvSpPr>
          <p:spPr bwMode="auto">
            <a:xfrm>
              <a:off x="876" y="2794"/>
              <a:ext cx="407" cy="11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0"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5/1</a:t>
              </a:r>
              <a:r>
                <a:rPr kumimoji="0"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母親節講座</a:t>
              </a:r>
            </a:p>
            <a:p>
              <a:pPr>
                <a:spcBef>
                  <a:spcPct val="50000"/>
                </a:spcBef>
              </a:pPr>
              <a:r>
                <a:rPr kumimoji="0"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【</a:t>
              </a:r>
              <a:r>
                <a:rPr kumimoji="0"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環境永續</a:t>
              </a:r>
              <a:r>
                <a:rPr kumimoji="0"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&amp;</a:t>
              </a:r>
              <a:r>
                <a:rPr kumimoji="0"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心靈環保</a:t>
              </a:r>
              <a:r>
                <a:rPr kumimoji="0"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】</a:t>
              </a:r>
              <a:endParaRPr kumimoji="0"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17138" name="AutoShape 50"/>
            <p:cNvSpPr>
              <a:spLocks noChangeArrowheads="1"/>
            </p:cNvSpPr>
            <p:nvPr/>
          </p:nvSpPr>
          <p:spPr bwMode="auto">
            <a:xfrm>
              <a:off x="1383" y="2704"/>
              <a:ext cx="317" cy="1270"/>
            </a:xfrm>
            <a:prstGeom prst="flowChart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/>
            </a:p>
          </p:txBody>
        </p:sp>
        <p:sp>
          <p:nvSpPr>
            <p:cNvPr id="217139" name="Text Box 51"/>
            <p:cNvSpPr txBox="1">
              <a:spLocks noChangeArrowheads="1"/>
            </p:cNvSpPr>
            <p:nvPr/>
          </p:nvSpPr>
          <p:spPr bwMode="auto">
            <a:xfrm>
              <a:off x="1426" y="2795"/>
              <a:ext cx="233" cy="11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0"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5/15 【</a:t>
              </a:r>
              <a:r>
                <a:rPr kumimoji="0"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誠食 簽書會</a:t>
              </a:r>
              <a:r>
                <a:rPr kumimoji="0"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】</a:t>
              </a:r>
              <a:endParaRPr kumimoji="0"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17140" name="AutoShape 52"/>
            <p:cNvSpPr>
              <a:spLocks noChangeArrowheads="1"/>
            </p:cNvSpPr>
            <p:nvPr/>
          </p:nvSpPr>
          <p:spPr bwMode="auto">
            <a:xfrm>
              <a:off x="1791" y="2704"/>
              <a:ext cx="363" cy="1270"/>
            </a:xfrm>
            <a:prstGeom prst="flowChart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/>
            </a:p>
          </p:txBody>
        </p:sp>
        <p:sp>
          <p:nvSpPr>
            <p:cNvPr id="217141" name="Text Box 53"/>
            <p:cNvSpPr txBox="1">
              <a:spLocks noChangeArrowheads="1"/>
            </p:cNvSpPr>
            <p:nvPr/>
          </p:nvSpPr>
          <p:spPr bwMode="auto">
            <a:xfrm>
              <a:off x="1775" y="2795"/>
              <a:ext cx="407" cy="11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0"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8/20</a:t>
              </a:r>
              <a:r>
                <a:rPr kumimoji="0"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孝親月講座</a:t>
              </a:r>
            </a:p>
            <a:p>
              <a:pPr>
                <a:spcBef>
                  <a:spcPct val="50000"/>
                </a:spcBef>
              </a:pPr>
              <a:r>
                <a:rPr kumimoji="0"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【</a:t>
              </a:r>
              <a:r>
                <a:rPr kumimoji="0"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生命大考</a:t>
              </a:r>
              <a:r>
                <a:rPr kumimoji="0"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】</a:t>
              </a:r>
              <a:endParaRPr kumimoji="0"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17142" name="AutoShape 54"/>
            <p:cNvSpPr>
              <a:spLocks noChangeArrowheads="1"/>
            </p:cNvSpPr>
            <p:nvPr/>
          </p:nvSpPr>
          <p:spPr bwMode="auto">
            <a:xfrm>
              <a:off x="2245" y="2704"/>
              <a:ext cx="408" cy="1270"/>
            </a:xfrm>
            <a:prstGeom prst="flowChart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/>
            </a:p>
          </p:txBody>
        </p:sp>
        <p:sp>
          <p:nvSpPr>
            <p:cNvPr id="217143" name="Text Box 55"/>
            <p:cNvSpPr txBox="1">
              <a:spLocks noChangeArrowheads="1"/>
            </p:cNvSpPr>
            <p:nvPr/>
          </p:nvSpPr>
          <p:spPr bwMode="auto">
            <a:xfrm>
              <a:off x="2246" y="2795"/>
              <a:ext cx="407" cy="11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0"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10/1</a:t>
              </a:r>
              <a:r>
                <a:rPr kumimoji="0"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重陽節講座</a:t>
              </a:r>
            </a:p>
            <a:p>
              <a:pPr>
                <a:spcBef>
                  <a:spcPct val="50000"/>
                </a:spcBef>
              </a:pPr>
              <a:r>
                <a:rPr kumimoji="0"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【</a:t>
              </a:r>
              <a:r>
                <a:rPr kumimoji="0"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慈悲喜捨 禪悅無量</a:t>
              </a:r>
              <a:r>
                <a:rPr kumimoji="0"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】</a:t>
              </a:r>
              <a:endParaRPr kumimoji="0"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17145" name="Line 57"/>
            <p:cNvSpPr>
              <a:spLocks noChangeShapeType="1"/>
            </p:cNvSpPr>
            <p:nvPr/>
          </p:nvSpPr>
          <p:spPr bwMode="auto">
            <a:xfrm>
              <a:off x="521" y="2478"/>
              <a:ext cx="190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17146" name="Line 58"/>
            <p:cNvSpPr>
              <a:spLocks noChangeShapeType="1"/>
            </p:cNvSpPr>
            <p:nvPr/>
          </p:nvSpPr>
          <p:spPr bwMode="auto">
            <a:xfrm>
              <a:off x="2426" y="2478"/>
              <a:ext cx="0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17147" name="Line 59"/>
            <p:cNvSpPr>
              <a:spLocks noChangeShapeType="1"/>
            </p:cNvSpPr>
            <p:nvPr/>
          </p:nvSpPr>
          <p:spPr bwMode="auto">
            <a:xfrm>
              <a:off x="1927" y="2478"/>
              <a:ext cx="0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17148" name="Line 60"/>
            <p:cNvSpPr>
              <a:spLocks noChangeShapeType="1"/>
            </p:cNvSpPr>
            <p:nvPr/>
          </p:nvSpPr>
          <p:spPr bwMode="auto">
            <a:xfrm>
              <a:off x="1519" y="2478"/>
              <a:ext cx="0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17149" name="Line 61"/>
            <p:cNvSpPr>
              <a:spLocks noChangeShapeType="1"/>
            </p:cNvSpPr>
            <p:nvPr/>
          </p:nvSpPr>
          <p:spPr bwMode="auto">
            <a:xfrm>
              <a:off x="1065" y="2478"/>
              <a:ext cx="0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17150" name="Line 62"/>
            <p:cNvSpPr>
              <a:spLocks noChangeShapeType="1"/>
            </p:cNvSpPr>
            <p:nvPr/>
          </p:nvSpPr>
          <p:spPr bwMode="auto">
            <a:xfrm>
              <a:off x="521" y="2478"/>
              <a:ext cx="0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17151" name="Line 63"/>
            <p:cNvSpPr>
              <a:spLocks noChangeShapeType="1"/>
            </p:cNvSpPr>
            <p:nvPr/>
          </p:nvSpPr>
          <p:spPr bwMode="auto">
            <a:xfrm>
              <a:off x="1519" y="2296"/>
              <a:ext cx="0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17153" name="Line 65"/>
            <p:cNvSpPr>
              <a:spLocks noChangeShapeType="1"/>
            </p:cNvSpPr>
            <p:nvPr/>
          </p:nvSpPr>
          <p:spPr bwMode="auto">
            <a:xfrm>
              <a:off x="2970" y="2296"/>
              <a:ext cx="0" cy="3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17154" name="Line 66"/>
            <p:cNvSpPr>
              <a:spLocks noChangeShapeType="1"/>
            </p:cNvSpPr>
            <p:nvPr/>
          </p:nvSpPr>
          <p:spPr bwMode="auto">
            <a:xfrm>
              <a:off x="2970" y="2478"/>
              <a:ext cx="11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17155" name="Line 67"/>
            <p:cNvSpPr>
              <a:spLocks noChangeShapeType="1"/>
            </p:cNvSpPr>
            <p:nvPr/>
          </p:nvSpPr>
          <p:spPr bwMode="auto">
            <a:xfrm>
              <a:off x="3333" y="2478"/>
              <a:ext cx="0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17156" name="AutoShape 68"/>
            <p:cNvSpPr>
              <a:spLocks noChangeArrowheads="1"/>
            </p:cNvSpPr>
            <p:nvPr/>
          </p:nvSpPr>
          <p:spPr bwMode="auto">
            <a:xfrm>
              <a:off x="2789" y="2704"/>
              <a:ext cx="272" cy="1270"/>
            </a:xfrm>
            <a:prstGeom prst="flowChart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/>
            </a:p>
          </p:txBody>
        </p:sp>
        <p:sp>
          <p:nvSpPr>
            <p:cNvPr id="217157" name="Text Box 69"/>
            <p:cNvSpPr txBox="1">
              <a:spLocks noChangeArrowheads="1"/>
            </p:cNvSpPr>
            <p:nvPr/>
          </p:nvSpPr>
          <p:spPr bwMode="auto">
            <a:xfrm>
              <a:off x="2828" y="2750"/>
              <a:ext cx="233" cy="11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0"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「台南</a:t>
              </a:r>
              <a:r>
                <a:rPr kumimoji="0"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‧</a:t>
              </a:r>
              <a:r>
                <a:rPr kumimoji="0"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加油」住房專案</a:t>
              </a:r>
              <a:endParaRPr kumimoji="0"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17158" name="AutoShape 70"/>
            <p:cNvSpPr>
              <a:spLocks noChangeArrowheads="1"/>
            </p:cNvSpPr>
            <p:nvPr/>
          </p:nvSpPr>
          <p:spPr bwMode="auto">
            <a:xfrm>
              <a:off x="3197" y="2704"/>
              <a:ext cx="272" cy="1270"/>
            </a:xfrm>
            <a:prstGeom prst="flowChart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/>
            </a:p>
          </p:txBody>
        </p:sp>
        <p:sp>
          <p:nvSpPr>
            <p:cNvPr id="217159" name="Text Box 71"/>
            <p:cNvSpPr txBox="1">
              <a:spLocks noChangeArrowheads="1"/>
            </p:cNvSpPr>
            <p:nvPr/>
          </p:nvSpPr>
          <p:spPr bwMode="auto">
            <a:xfrm>
              <a:off x="3236" y="2750"/>
              <a:ext cx="233" cy="12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0"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「平安雙喜」蘋果麵包組合</a:t>
              </a:r>
              <a:endParaRPr kumimoji="0"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17162" name="Line 74"/>
            <p:cNvSpPr>
              <a:spLocks noChangeShapeType="1"/>
            </p:cNvSpPr>
            <p:nvPr/>
          </p:nvSpPr>
          <p:spPr bwMode="auto">
            <a:xfrm>
              <a:off x="3696" y="2478"/>
              <a:ext cx="0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17164" name="AutoShape 76"/>
            <p:cNvSpPr>
              <a:spLocks noChangeArrowheads="1"/>
            </p:cNvSpPr>
            <p:nvPr/>
          </p:nvSpPr>
          <p:spPr bwMode="auto">
            <a:xfrm>
              <a:off x="4059" y="2704"/>
              <a:ext cx="272" cy="1270"/>
            </a:xfrm>
            <a:prstGeom prst="flowChart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/>
            </a:p>
          </p:txBody>
        </p:sp>
        <p:sp>
          <p:nvSpPr>
            <p:cNvPr id="217163" name="AutoShape 75"/>
            <p:cNvSpPr>
              <a:spLocks noChangeArrowheads="1"/>
            </p:cNvSpPr>
            <p:nvPr/>
          </p:nvSpPr>
          <p:spPr bwMode="auto">
            <a:xfrm>
              <a:off x="3605" y="2704"/>
              <a:ext cx="272" cy="1270"/>
            </a:xfrm>
            <a:prstGeom prst="flowChart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/>
            </a:p>
          </p:txBody>
        </p:sp>
        <p:sp>
          <p:nvSpPr>
            <p:cNvPr id="217160" name="Text Box 72"/>
            <p:cNvSpPr txBox="1">
              <a:spLocks noChangeArrowheads="1"/>
            </p:cNvSpPr>
            <p:nvPr/>
          </p:nvSpPr>
          <p:spPr bwMode="auto">
            <a:xfrm>
              <a:off x="3603" y="2795"/>
              <a:ext cx="233" cy="11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0"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提供希望戶就業機會</a:t>
              </a:r>
              <a:endParaRPr kumimoji="0"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17161" name="Text Box 73"/>
            <p:cNvSpPr txBox="1">
              <a:spLocks noChangeArrowheads="1"/>
            </p:cNvSpPr>
            <p:nvPr/>
          </p:nvSpPr>
          <p:spPr bwMode="auto">
            <a:xfrm>
              <a:off x="4057" y="2795"/>
              <a:ext cx="233" cy="11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0"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「重蘭希望」生命樹佈置</a:t>
              </a:r>
              <a:endParaRPr kumimoji="0" lang="en-US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17165" name="Line 77"/>
            <p:cNvSpPr>
              <a:spLocks noChangeShapeType="1"/>
            </p:cNvSpPr>
            <p:nvPr/>
          </p:nvSpPr>
          <p:spPr bwMode="auto">
            <a:xfrm>
              <a:off x="4150" y="2478"/>
              <a:ext cx="0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32340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3779912" y="3345011"/>
            <a:ext cx="4320480" cy="13620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kumimoji="0" lang="zh-TW" altLang="en-US" sz="4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低碳、環保</a:t>
            </a:r>
            <a:endParaRPr kumimoji="0" lang="zh-TW" altLang="en-US" sz="48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版面配置區 2"/>
          <p:cNvSpPr txBox="1">
            <a:spLocks/>
          </p:cNvSpPr>
          <p:nvPr/>
        </p:nvSpPr>
        <p:spPr>
          <a:xfrm>
            <a:off x="3779912" y="2636912"/>
            <a:ext cx="1800200" cy="7080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kumimoji="0" lang="zh-TW" altLang="en-US" sz="3600" b="0" dirty="0" smtClean="0">
                <a:solidFill>
                  <a:schemeClr val="accent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策略三</a:t>
            </a:r>
            <a:endParaRPr kumimoji="0" lang="zh-TW" altLang="en-US" sz="3600" b="0" dirty="0">
              <a:solidFill>
                <a:schemeClr val="accent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4440510"/>
              </p:ext>
            </p:extLst>
          </p:nvPr>
        </p:nvGraphicFramePr>
        <p:xfrm>
          <a:off x="323528" y="1124744"/>
          <a:ext cx="8784976" cy="5239458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826170"/>
                <a:gridCol w="3301154"/>
                <a:gridCol w="2528543"/>
                <a:gridCol w="1129109"/>
              </a:tblGrid>
              <a:tr h="348067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環保住房</a:t>
                      </a:r>
                      <a:r>
                        <a:rPr lang="zh-TW" altLang="en-US" sz="2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專案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10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1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專案</a:t>
                      </a:r>
                      <a:r>
                        <a:rPr lang="zh-TW" sz="1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名稱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內容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推動期間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altLang="en-US" sz="1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總間數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3052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綠色環保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,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愛地球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不含早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此專案不含早餐及不含房內盥洗備品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牙刷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牙膏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沐浴用品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大小毛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和服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報紙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茶包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水果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拖鞋等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)/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限平日使用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限線上網站訂房銷售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2008/08/09~2015/12/31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altLang="zh-TW" sz="18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US" altLang="zh-TW" sz="18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US" altLang="zh-TW" sz="18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US" altLang="zh-TW" sz="18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US" altLang="zh-TW" sz="18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US" altLang="zh-TW" sz="18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US" altLang="zh-TW" sz="18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US" altLang="zh-TW" sz="18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US" altLang="zh-TW" sz="18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/>
                        </a:rPr>
                        <a:t>3978</a:t>
                      </a:r>
                      <a:r>
                        <a:rPr lang="zh-TW" altLang="en-US" sz="1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/>
                        </a:rPr>
                        <a:t>間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5062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綠行動傳唱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房內不提供備品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牙刷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牙膏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沐浴用品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和服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報紙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茶包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水果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拖鞋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),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但提供毛巾及浴巾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加購低碳環保套餐優惠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$550(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免加一成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.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原價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$600+10%)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2012/01/01~2014/12/31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214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低碳環保旅遊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大眾交通工具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(C/I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出示證件及大眾運輸票根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不提供房內拋棄式備品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含牙膏牙刷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.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一次性使用備品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依房型贈送低碳早餐數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自助式早餐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及低碳美食套餐數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長園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2012/01/01~2012/12/31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0" y="56818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altLang="zh-TW" sz="40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40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住房</a:t>
            </a:r>
            <a:r>
              <a:rPr lang="zh-TW" altLang="en-US" sz="4000" b="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專案：</a:t>
            </a:r>
            <a:r>
              <a:rPr lang="zh-TW" altLang="en-US" sz="40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環保住房</a:t>
            </a:r>
          </a:p>
        </p:txBody>
      </p:sp>
    </p:spTree>
    <p:extLst>
      <p:ext uri="{BB962C8B-B14F-4D97-AF65-F5344CB8AC3E}">
        <p14:creationId xmlns:p14="http://schemas.microsoft.com/office/powerpoint/2010/main" val="2175443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0379516"/>
              </p:ext>
            </p:extLst>
          </p:nvPr>
        </p:nvGraphicFramePr>
        <p:xfrm>
          <a:off x="107504" y="1124744"/>
          <a:ext cx="8795847" cy="52565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48903"/>
                <a:gridCol w="2493611"/>
                <a:gridCol w="2169571"/>
                <a:gridCol w="1983762"/>
              </a:tblGrid>
              <a:tr h="332672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吃遍天下自助餐廳</a:t>
                      </a: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低碳、環保餐飲專案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326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餐飲專案名稱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內容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推動期間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活動成果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653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一筷愛地球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用餐自備環保筷，響應</a:t>
                      </a: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環保，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2009.1-2009.12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20,800</a:t>
                      </a:r>
                      <a:r>
                        <a:rPr lang="zh-TW" sz="20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人次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960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【台灣世界展望會】</a:t>
                      </a: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~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節能省水，快樂助學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捐款</a:t>
                      </a: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以一盤到底的概念節省能源，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籌募禮納里「偏遠部落育樂教室」</a:t>
                      </a: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)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2011.7-2011.12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148,596</a:t>
                      </a:r>
                      <a:r>
                        <a:rPr lang="zh-TW" sz="20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</a:t>
                      </a:r>
                      <a:r>
                        <a:rPr lang="en-US" sz="20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+2,061</a:t>
                      </a:r>
                      <a:r>
                        <a:rPr lang="zh-TW" sz="20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張發票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5,365</a:t>
                      </a:r>
                      <a:r>
                        <a:rPr lang="zh-TW" sz="20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人次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298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【瑞復基金會】</a:t>
                      </a: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~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發票環保雙享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自備環保筷或捐</a:t>
                      </a: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張發票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享吃遍天下周三公益價午餐</a:t>
                      </a: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NT440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原</a:t>
                      </a: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NT660)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；晚餐</a:t>
                      </a: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NT550(</a:t>
                      </a: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原</a:t>
                      </a: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NT770) 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2012.1-2012.6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10,569</a:t>
                      </a:r>
                      <a:r>
                        <a:rPr lang="zh-TW" sz="20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張發票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7,041</a:t>
                      </a:r>
                      <a:r>
                        <a:rPr lang="zh-TW" sz="20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人次 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矩形 2"/>
          <p:cNvSpPr/>
          <p:nvPr/>
        </p:nvSpPr>
        <p:spPr>
          <a:xfrm>
            <a:off x="0" y="116632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kumimoji="0" lang="en-US" altLang="zh-TW" sz="36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kumimoji="0" lang="zh-TW" altLang="en-US" sz="36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吃遍天下</a:t>
            </a:r>
            <a:r>
              <a:rPr kumimoji="0" lang="zh-TW" altLang="en-US" sz="3600" b="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自助餐廳：</a:t>
            </a:r>
            <a:r>
              <a:rPr kumimoji="0" lang="zh-TW" altLang="en-US" sz="36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週三公益日</a:t>
            </a:r>
          </a:p>
          <a:p>
            <a:pPr fontAlgn="auto">
              <a:spcAft>
                <a:spcPts val="0"/>
              </a:spcAft>
              <a:buNone/>
              <a:defRPr/>
            </a:pPr>
            <a:endParaRPr kumimoji="0" lang="zh-TW" altLang="en-US" sz="28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7768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20150902 CSR\海報\2008-12一筷愛地球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39188" y="1596236"/>
            <a:ext cx="2848636" cy="39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user\Desktop\20150902 CSR\海報\2011-07 節能省水快樂助學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4049"/>
          <a:stretch/>
        </p:blipFill>
        <p:spPr bwMode="auto">
          <a:xfrm>
            <a:off x="3203848" y="1556792"/>
            <a:ext cx="2809035" cy="39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663" y="-63500"/>
            <a:ext cx="33702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  <p:pic>
        <p:nvPicPr>
          <p:cNvPr id="6" name="Picture 2" descr="C:\Users\user\Desktop\20150902 CSR\海報\2011-12周三公益日 發票環保雙享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44340" y="1556792"/>
            <a:ext cx="2792156" cy="39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9580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5536" y="116632"/>
            <a:ext cx="84969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kumimoji="0" lang="en-US" altLang="zh-TW" sz="36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kumimoji="0" lang="zh-TW" altLang="en-US" sz="36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長園中</a:t>
            </a:r>
            <a:r>
              <a:rPr kumimoji="0" lang="zh-TW" altLang="en-US" sz="3600" b="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餐廳：</a:t>
            </a:r>
            <a:r>
              <a:rPr kumimoji="0" lang="zh-TW" altLang="en-US" sz="36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健康低碳飲食</a:t>
            </a:r>
          </a:p>
          <a:p>
            <a:pPr fontAlgn="auto">
              <a:spcAft>
                <a:spcPts val="0"/>
              </a:spcAft>
              <a:buNone/>
              <a:defRPr/>
            </a:pPr>
            <a:endParaRPr kumimoji="0" lang="zh-TW" altLang="en-US" sz="28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682100" y="1628800"/>
            <a:ext cx="7994355" cy="317009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zh-TW" altLang="en-US" sz="4000" b="0" dirty="0" smtClean="0">
                <a:latin typeface="微軟正黑體" pitchFamily="34" charset="-120"/>
                <a:ea typeface="微軟正黑體" pitchFamily="34" charset="-120"/>
              </a:rPr>
              <a:t>「員工餐廳推動初一、十五素食餐」，「週三低碳樂活料理餐」；「長園中餐廳也於</a:t>
            </a:r>
            <a:r>
              <a:rPr lang="en-US" altLang="zh-TW" sz="4000" b="0" dirty="0" smtClean="0">
                <a:latin typeface="微軟正黑體" pitchFamily="34" charset="-120"/>
                <a:ea typeface="微軟正黑體" pitchFamily="34" charset="-120"/>
              </a:rPr>
              <a:t>2014</a:t>
            </a:r>
            <a:r>
              <a:rPr lang="zh-TW" altLang="en-US" sz="4000" b="0" dirty="0" smtClean="0">
                <a:latin typeface="微軟正黑體" pitchFamily="34" charset="-120"/>
                <a:ea typeface="微軟正黑體" pitchFamily="34" charset="-120"/>
              </a:rPr>
              <a:t>年推出美味低碳料理，響應台南市衛生局低碳飲食新生活」。</a:t>
            </a:r>
          </a:p>
        </p:txBody>
      </p:sp>
    </p:spTree>
    <p:extLst>
      <p:ext uri="{BB962C8B-B14F-4D97-AF65-F5344CB8AC3E}">
        <p14:creationId xmlns:p14="http://schemas.microsoft.com/office/powerpoint/2010/main" val="665465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8640419"/>
              </p:ext>
            </p:extLst>
          </p:nvPr>
        </p:nvGraphicFramePr>
        <p:xfrm>
          <a:off x="395535" y="1268760"/>
          <a:ext cx="8568953" cy="19853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66013"/>
                <a:gridCol w="2686964"/>
                <a:gridCol w="3215976"/>
              </a:tblGrid>
              <a:tr h="4320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專案名稱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內容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推動期間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73195">
                <a:tc>
                  <a:txBody>
                    <a:bodyPr/>
                    <a:lstStyle/>
                    <a:p>
                      <a:pPr algn="ctr">
                        <a:spcAft>
                          <a:spcPts val="595"/>
                        </a:spcAft>
                      </a:pPr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養身低碳有機單點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595"/>
                        </a:spcAft>
                      </a:pPr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如附件菜單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595"/>
                        </a:spcAft>
                      </a:pPr>
                      <a:r>
                        <a:rPr lang="en-US" sz="20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2014.12.01-2014.12.31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6064">
                <a:tc>
                  <a:txBody>
                    <a:bodyPr/>
                    <a:lstStyle/>
                    <a:p>
                      <a:pPr algn="ctr">
                        <a:spcAft>
                          <a:spcPts val="595"/>
                        </a:spcAft>
                      </a:pPr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養身低碳有機套餐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595"/>
                        </a:spcAft>
                      </a:pPr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個人份套餐</a:t>
                      </a:r>
                      <a:r>
                        <a:rPr lang="en-US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800</a:t>
                      </a:r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595"/>
                        </a:spcAft>
                      </a:pPr>
                      <a:r>
                        <a:rPr lang="en-US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2014.12.01-2014.12.31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04056">
                <a:tc>
                  <a:txBody>
                    <a:bodyPr/>
                    <a:lstStyle/>
                    <a:p>
                      <a:pPr algn="ctr">
                        <a:spcAft>
                          <a:spcPts val="595"/>
                        </a:spcAft>
                      </a:pPr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養生樂活套餐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595"/>
                        </a:spcAft>
                      </a:pPr>
                      <a:r>
                        <a:rPr lang="zh-TW" sz="20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個人份套餐</a:t>
                      </a:r>
                      <a:r>
                        <a:rPr lang="en-US" sz="20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1000</a:t>
                      </a:r>
                      <a:r>
                        <a:rPr lang="zh-TW" sz="20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</a:t>
                      </a:r>
                      <a:endParaRPr lang="zh-TW" sz="20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595"/>
                        </a:spcAft>
                      </a:pPr>
                      <a:r>
                        <a:rPr lang="en-US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2014.12.01-2014.12.31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7169" name="Picture 1" descr="C:\Users\user\Desktop\20150902 CSR\照片\DSC_013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87949" y="3459518"/>
            <a:ext cx="4228577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user\Desktop\20150902 CSR\照片\DSC_014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9479" y="4509120"/>
            <a:ext cx="2840385" cy="1886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\Desktop\20150902 CSR\照片\DSC_0146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5736" y="3356992"/>
            <a:ext cx="2695992" cy="1790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663" y="-63500"/>
            <a:ext cx="33702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字方塊 7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</p:spTree>
    <p:extLst>
      <p:ext uri="{BB962C8B-B14F-4D97-AF65-F5344CB8AC3E}">
        <p14:creationId xmlns:p14="http://schemas.microsoft.com/office/powerpoint/2010/main" val="68289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196752"/>
            <a:ext cx="8728958" cy="5048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/>
        </p:nvSpPr>
        <p:spPr>
          <a:xfrm>
            <a:off x="625728" y="116632"/>
            <a:ext cx="83547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buNone/>
              <a:defRPr/>
            </a:pPr>
            <a:r>
              <a:rPr kumimoji="0" lang="en-US" altLang="zh-TW" sz="32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4.</a:t>
            </a:r>
            <a:r>
              <a:rPr kumimoji="0" lang="zh-TW" altLang="en-US" sz="32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大廳環保藝術</a:t>
            </a:r>
          </a:p>
        </p:txBody>
      </p:sp>
    </p:spTree>
    <p:extLst>
      <p:ext uri="{BB962C8B-B14F-4D97-AF65-F5344CB8AC3E}">
        <p14:creationId xmlns:p14="http://schemas.microsoft.com/office/powerpoint/2010/main" val="3294232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http://image.tupian114.com/20121208/10213156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2420888"/>
            <a:ext cx="9144000" cy="40272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663" y="-63500"/>
            <a:ext cx="33702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文字方塊 4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  <p:sp>
        <p:nvSpPr>
          <p:cNvPr id="6" name="文字方塊 6"/>
          <p:cNvSpPr txBox="1">
            <a:spLocks noChangeArrowheads="1"/>
          </p:cNvSpPr>
          <p:nvPr/>
        </p:nvSpPr>
        <p:spPr bwMode="auto">
          <a:xfrm>
            <a:off x="3563888" y="3861048"/>
            <a:ext cx="4608512" cy="1471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None/>
            </a:pP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撰稿人</a:t>
            </a:r>
            <a:endParaRPr lang="en-US" altLang="zh-TW" sz="2800" dirty="0">
              <a:latin typeface="微軟正黑體" pitchFamily="34" charset="-120"/>
              <a:ea typeface="微軟正黑體" pitchFamily="34" charset="-120"/>
            </a:endParaRPr>
          </a:p>
          <a:p>
            <a:pPr algn="ctr">
              <a:lnSpc>
                <a:spcPct val="90000"/>
              </a:lnSpc>
              <a:buNone/>
            </a:pPr>
            <a:r>
              <a:rPr lang="zh-TW" altLang="en-US" sz="2800" dirty="0">
                <a:solidFill>
                  <a:srgbClr val="1E1C11"/>
                </a:solidFill>
                <a:latin typeface="微軟正黑體" pitchFamily="34" charset="-120"/>
                <a:ea typeface="微軟正黑體" pitchFamily="34" charset="-120"/>
              </a:rPr>
              <a:t>台糖長榮酒店</a:t>
            </a:r>
            <a:r>
              <a:rPr lang="en-US" altLang="zh-TW" sz="2800" dirty="0">
                <a:solidFill>
                  <a:srgbClr val="1E1C11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800" dirty="0">
                <a:solidFill>
                  <a:srgbClr val="1E1C11"/>
                </a:solidFill>
                <a:latin typeface="微軟正黑體" pitchFamily="34" charset="-120"/>
                <a:ea typeface="微軟正黑體" pitchFamily="34" charset="-120"/>
              </a:rPr>
              <a:t>台南</a:t>
            </a:r>
            <a:r>
              <a:rPr lang="en-US" altLang="zh-TW" sz="2800" dirty="0">
                <a:solidFill>
                  <a:srgbClr val="1E1C11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algn="ctr">
              <a:lnSpc>
                <a:spcPct val="90000"/>
              </a:lnSpc>
              <a:buNone/>
            </a:pPr>
            <a:r>
              <a:rPr lang="zh-TW" altLang="en-US" sz="2800" dirty="0" smtClean="0">
                <a:solidFill>
                  <a:srgbClr val="1E1C11"/>
                </a:solidFill>
                <a:latin typeface="微軟正黑體" pitchFamily="34" charset="-120"/>
                <a:ea typeface="微軟正黑體" pitchFamily="34" charset="-120"/>
              </a:rPr>
              <a:t>總經理   </a:t>
            </a:r>
            <a:r>
              <a:rPr lang="zh-TW" altLang="en-US" sz="2800" dirty="0">
                <a:solidFill>
                  <a:srgbClr val="1E1C11"/>
                </a:solidFill>
                <a:latin typeface="微軟正黑體" pitchFamily="34" charset="-120"/>
                <a:ea typeface="微軟正黑體" pitchFamily="34" charset="-120"/>
              </a:rPr>
              <a:t>鄭東波</a:t>
            </a:r>
            <a:endParaRPr lang="en-US" altLang="zh-TW" sz="2800" dirty="0">
              <a:solidFill>
                <a:srgbClr val="898989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7" name="Picture 2" descr="D:\(9)GM\外部上課用簡報\台糖長榮LOGO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24188" y="1052736"/>
            <a:ext cx="2989262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" name="群組 4"/>
          <p:cNvGrpSpPr>
            <a:grpSpLocks/>
          </p:cNvGrpSpPr>
          <p:nvPr/>
        </p:nvGrpSpPr>
        <p:grpSpPr bwMode="auto">
          <a:xfrm>
            <a:off x="174625" y="3429000"/>
            <a:ext cx="3022600" cy="2620963"/>
            <a:chOff x="3459163" y="2681288"/>
            <a:chExt cx="2200275" cy="1739900"/>
          </a:xfrm>
        </p:grpSpPr>
        <p:sp>
          <p:nvSpPr>
            <p:cNvPr id="9" name="Rectangle 20"/>
            <p:cNvSpPr>
              <a:spLocks noChangeArrowheads="1"/>
            </p:cNvSpPr>
            <p:nvPr/>
          </p:nvSpPr>
          <p:spPr bwMode="auto">
            <a:xfrm>
              <a:off x="3459163" y="2681288"/>
              <a:ext cx="2200275" cy="17399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ct val="50000"/>
                </a:spcBef>
              </a:pPr>
              <a:endParaRPr lang="zh-TW" altLang="en-US"/>
            </a:p>
          </p:txBody>
        </p:sp>
        <p:sp>
          <p:nvSpPr>
            <p:cNvPr id="10" name="WordArt 16"/>
            <p:cNvSpPr>
              <a:spLocks noChangeArrowheads="1" noChangeShapeType="1" noTextEdit="1"/>
            </p:cNvSpPr>
            <p:nvPr/>
          </p:nvSpPr>
          <p:spPr bwMode="auto">
            <a:xfrm>
              <a:off x="3667172" y="2951839"/>
              <a:ext cx="1816614" cy="669660"/>
            </a:xfrm>
            <a:prstGeom prst="rect">
              <a:avLst/>
            </a:prstGeom>
          </p:spPr>
          <p:txBody>
            <a:bodyPr spcFirstLastPara="1" wrap="none" fromWordArt="1">
              <a:prstTxWarp prst="textArchUp">
                <a:avLst>
                  <a:gd name="adj" fmla="val 10800004"/>
                </a:avLst>
              </a:prstTxWarp>
            </a:bodyPr>
            <a:lstStyle/>
            <a:p>
              <a:pPr algn="ctr"/>
              <a:r>
                <a:rPr lang="zh-TW" altLang="en-US" sz="28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微軟正黑體"/>
                  <a:ea typeface="微軟正黑體"/>
                </a:rPr>
                <a:t>台糖長榮酒店</a:t>
              </a:r>
            </a:p>
          </p:txBody>
        </p:sp>
        <p:pic>
          <p:nvPicPr>
            <p:cNvPr id="11" name="Picture 13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20518" y="3133728"/>
              <a:ext cx="796367" cy="891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WordArt 17"/>
            <p:cNvSpPr>
              <a:spLocks noChangeArrowheads="1" noChangeShapeType="1" noTextEdit="1"/>
            </p:cNvSpPr>
            <p:nvPr/>
          </p:nvSpPr>
          <p:spPr bwMode="auto">
            <a:xfrm>
              <a:off x="3924772" y="3892439"/>
              <a:ext cx="1461073" cy="483906"/>
            </a:xfrm>
            <a:prstGeom prst="rect">
              <a:avLst/>
            </a:prstGeom>
          </p:spPr>
          <p:txBody>
            <a:bodyPr wrap="none" fromWordArt="1">
              <a:prstTxWarp prst="textCanDown">
                <a:avLst>
                  <a:gd name="adj" fmla="val 33333"/>
                </a:avLst>
              </a:prstTxWarp>
            </a:bodyPr>
            <a:lstStyle/>
            <a:p>
              <a:pPr algn="ctr"/>
              <a:r>
                <a:rPr lang="en-US" altLang="zh-TW" sz="2800" kern="10">
                  <a:ln w="9525">
                    <a:solidFill>
                      <a:srgbClr val="008000"/>
                    </a:solidFill>
                    <a:round/>
                    <a:headEnd/>
                    <a:tailEnd/>
                  </a:ln>
                  <a:solidFill>
                    <a:srgbClr val="008000"/>
                  </a:solidFill>
                  <a:latin typeface="Georgia"/>
                </a:rPr>
                <a:t>C S R</a:t>
              </a:r>
              <a:endParaRPr lang="zh-TW" altLang="en-US" sz="2800" kern="1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008000"/>
                </a:solidFill>
                <a:latin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04275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1052736"/>
            <a:ext cx="9001000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663" y="-63500"/>
            <a:ext cx="33702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</p:spTree>
    <p:extLst>
      <p:ext uri="{BB962C8B-B14F-4D97-AF65-F5344CB8AC3E}">
        <p14:creationId xmlns:p14="http://schemas.microsoft.com/office/powerpoint/2010/main" val="278784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2242" y="1196753"/>
            <a:ext cx="8914253" cy="5040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663" y="-63500"/>
            <a:ext cx="33702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</p:spTree>
    <p:extLst>
      <p:ext uri="{BB962C8B-B14F-4D97-AF65-F5344CB8AC3E}">
        <p14:creationId xmlns:p14="http://schemas.microsoft.com/office/powerpoint/2010/main" val="107431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395536" y="16933"/>
            <a:ext cx="8229600" cy="11430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buFont typeface="Times New Roman" pitchFamily="16" charset="0"/>
              <a:buNone/>
              <a:defRPr/>
            </a:pPr>
            <a:r>
              <a:rPr lang="en-US" altLang="zh-TW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2013/11/27</a:t>
            </a:r>
            <a:r>
              <a:rPr lang="en-US" altLang="zh-TW" b="1" dirty="0" smtClean="0">
                <a:solidFill>
                  <a:srgbClr val="72AF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altLang="zh-TW" b="1" dirty="0" smtClean="0">
                <a:solidFill>
                  <a:srgbClr val="72AF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zh-TW" b="1" dirty="0" smtClean="0">
                <a:solidFill>
                  <a:srgbClr val="72AF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altLang="zh-TW" b="1" dirty="0" smtClean="0">
                <a:solidFill>
                  <a:srgbClr val="72AF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zh-TW" altLang="en-US" b="1" dirty="0" smtClean="0">
                <a:solidFill>
                  <a:srgbClr val="72AF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飯店大廳佈置 回收寶特瓶小教堂</a:t>
            </a:r>
            <a:endParaRPr lang="zh-TW" altLang="en-US" b="1" dirty="0">
              <a:solidFill>
                <a:srgbClr val="72AF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40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4003" y="1916832"/>
            <a:ext cx="8794750" cy="421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920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9252520" cy="5376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663" y="-63500"/>
            <a:ext cx="33702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</p:spTree>
    <p:extLst>
      <p:ext uri="{BB962C8B-B14F-4D97-AF65-F5344CB8AC3E}">
        <p14:creationId xmlns:p14="http://schemas.microsoft.com/office/powerpoint/2010/main" val="120491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 idx="4294967295"/>
          </p:nvPr>
        </p:nvSpPr>
        <p:spPr>
          <a:xfrm>
            <a:off x="4859338" y="142644"/>
            <a:ext cx="4284662" cy="2011362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>
            <a:normAutofit fontScale="90000"/>
          </a:bodyPr>
          <a:lstStyle/>
          <a:p>
            <a:pPr>
              <a:buFont typeface="Times New Roman" pitchFamily="16" charset="0"/>
              <a:buNone/>
              <a:defRPr/>
            </a:pPr>
            <a:r>
              <a:rPr lang="en-US" altLang="zh-TW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2014/12/09</a:t>
            </a:r>
            <a:r>
              <a:rPr lang="en-US" altLang="zh-TW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en-US" altLang="zh-TW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en-US" altLang="zh-TW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</a:rPr>
              <a:t/>
            </a:r>
            <a:br>
              <a:rPr lang="en-US" altLang="zh-TW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</a:rPr>
            </a:br>
            <a:r>
              <a:rPr lang="zh-TW" alt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</a:rPr>
              <a:t>大廳環保聖誕佈置</a:t>
            </a:r>
            <a:endParaRPr lang="zh-TW" altLang="en-US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</a:endParaRPr>
          </a:p>
        </p:txBody>
      </p:sp>
      <p:pic>
        <p:nvPicPr>
          <p:cNvPr id="43012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9792" y="178978"/>
            <a:ext cx="4711831" cy="4369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3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07454" y="2363890"/>
            <a:ext cx="5008731" cy="4069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7236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3779912" y="3345011"/>
            <a:ext cx="4320480" cy="13620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kumimoji="0" lang="zh-TW" altLang="en-US" sz="4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公益專案</a:t>
            </a:r>
          </a:p>
        </p:txBody>
      </p:sp>
      <p:sp>
        <p:nvSpPr>
          <p:cNvPr id="5" name="文字版面配置區 2"/>
          <p:cNvSpPr txBox="1">
            <a:spLocks/>
          </p:cNvSpPr>
          <p:nvPr/>
        </p:nvSpPr>
        <p:spPr>
          <a:xfrm>
            <a:off x="3779912" y="2636912"/>
            <a:ext cx="1872208" cy="7080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kumimoji="0" lang="zh-TW" altLang="en-US" sz="3600" b="0" dirty="0" smtClean="0">
                <a:solidFill>
                  <a:schemeClr val="accent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策略四</a:t>
            </a:r>
            <a:endParaRPr kumimoji="0" lang="zh-TW" altLang="en-US" sz="3600" b="0" dirty="0">
              <a:solidFill>
                <a:schemeClr val="accent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827584" y="3573016"/>
            <a:ext cx="7772400" cy="93662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禮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納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里部落產業發展行銷輔導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4294967295"/>
          </p:nvPr>
        </p:nvSpPr>
        <p:spPr>
          <a:xfrm>
            <a:off x="899592" y="2420888"/>
            <a:ext cx="7772400" cy="1081088"/>
          </a:xfrm>
          <a:prstGeom prst="rect">
            <a:avLst/>
          </a:prstGeom>
        </p:spPr>
        <p:txBody>
          <a:bodyPr rtlCol="0"/>
          <a:lstStyle/>
          <a:p>
            <a:pPr marL="266700" indent="-171450" fontAlgn="auto">
              <a:lnSpc>
                <a:spcPct val="80000"/>
              </a:lnSpc>
              <a:spcAft>
                <a:spcPts val="0"/>
              </a:spcAft>
              <a:buSzPct val="80000"/>
              <a:defRPr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專案一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6700" indent="-171450" fontAlgn="auto">
              <a:lnSpc>
                <a:spcPct val="80000"/>
              </a:lnSpc>
              <a:spcAft>
                <a:spcPts val="0"/>
              </a:spcAft>
              <a:buSzPct val="80000"/>
              <a:defRPr/>
            </a:pP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2012/8~2013/10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663" y="-63500"/>
            <a:ext cx="33702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971600" y="1412776"/>
            <a:ext cx="7632700" cy="297180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266700" indent="-171450" algn="l" fontAlgn="auto">
              <a:lnSpc>
                <a:spcPct val="80000"/>
              </a:lnSpc>
              <a:spcAft>
                <a:spcPts val="0"/>
              </a:spcAft>
              <a:buSzPct val="80000"/>
              <a:buFont typeface="Arial" pitchFamily="34" charset="0"/>
              <a:buNone/>
              <a:defRPr/>
            </a:pPr>
            <a:r>
              <a:rPr lang="zh-TW" altLang="en-US" sz="2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執行期間：</a:t>
            </a:r>
            <a:r>
              <a:rPr lang="en-US" altLang="zh-TW" sz="2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2012/8~2013/10</a:t>
            </a:r>
          </a:p>
          <a:p>
            <a:pPr marL="266700" indent="-171450" algn="l" fontAlgn="auto">
              <a:lnSpc>
                <a:spcPct val="80000"/>
              </a:lnSpc>
              <a:spcAft>
                <a:spcPts val="0"/>
              </a:spcAft>
              <a:buSzPct val="80000"/>
              <a:buFont typeface="Arial" pitchFamily="34" charset="0"/>
              <a:buNone/>
              <a:defRPr/>
            </a:pPr>
            <a:r>
              <a:rPr lang="zh-TW" altLang="en-US" sz="2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指導單位：</a:t>
            </a:r>
          </a:p>
          <a:p>
            <a:pPr marL="449263" lvl="1" algn="l" fontAlgn="auto">
              <a:lnSpc>
                <a:spcPct val="80000"/>
              </a:lnSpc>
              <a:spcAft>
                <a:spcPts val="0"/>
              </a:spcAft>
              <a:buSzPct val="80000"/>
              <a:buFont typeface="Wingdings" pitchFamily="2" charset="2"/>
              <a:buChar char="l"/>
              <a:defRPr/>
            </a:pP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行政院莫拉克颱風災後重建推動委員會</a:t>
            </a:r>
          </a:p>
          <a:p>
            <a:pPr marL="449263" lvl="1" algn="l" fontAlgn="auto">
              <a:lnSpc>
                <a:spcPct val="80000"/>
              </a:lnSpc>
              <a:spcAft>
                <a:spcPts val="0"/>
              </a:spcAft>
              <a:buSzPct val="80000"/>
              <a:buFont typeface="Wingdings" pitchFamily="2" charset="2"/>
              <a:buChar char="l"/>
              <a:defRPr/>
            </a:pP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財團法人張榮發基金會</a:t>
            </a:r>
          </a:p>
          <a:p>
            <a:pPr marL="449263" lvl="1" algn="l" fontAlgn="auto">
              <a:lnSpc>
                <a:spcPct val="80000"/>
              </a:lnSpc>
              <a:spcAft>
                <a:spcPts val="0"/>
              </a:spcAft>
              <a:buSzPct val="80000"/>
              <a:buFont typeface="Wingdings" pitchFamily="2" charset="2"/>
              <a:buChar char="l"/>
              <a:defRPr/>
            </a:pP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長榮國際</a:t>
            </a:r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股</a:t>
            </a:r>
            <a:r>
              <a:rPr lang="en-US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公司旅業部</a:t>
            </a:r>
          </a:p>
          <a:p>
            <a:pPr marL="266700" indent="-171450" algn="l" fontAlgn="auto">
              <a:lnSpc>
                <a:spcPct val="80000"/>
              </a:lnSpc>
              <a:spcAft>
                <a:spcPts val="0"/>
              </a:spcAft>
              <a:buSzPct val="80000"/>
              <a:buFont typeface="Arial" pitchFamily="34" charset="0"/>
              <a:buNone/>
              <a:defRPr/>
            </a:pPr>
            <a:r>
              <a:rPr lang="zh-TW" altLang="en-US" sz="2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承辦單位：</a:t>
            </a:r>
          </a:p>
          <a:p>
            <a:pPr marL="449263" lvl="1" algn="l" fontAlgn="auto">
              <a:lnSpc>
                <a:spcPct val="80000"/>
              </a:lnSpc>
              <a:spcAft>
                <a:spcPts val="0"/>
              </a:spcAft>
              <a:buSzPct val="80000"/>
              <a:buFont typeface="Wingdings" pitchFamily="2" charset="2"/>
              <a:buChar char="l"/>
              <a:defRPr/>
            </a:pP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台糖長榮酒店</a:t>
            </a:r>
          </a:p>
          <a:p>
            <a:pPr marL="266700" indent="-171450" algn="l" fontAlgn="auto">
              <a:lnSpc>
                <a:spcPct val="80000"/>
              </a:lnSpc>
              <a:spcAft>
                <a:spcPts val="0"/>
              </a:spcAft>
              <a:buSzPct val="80000"/>
              <a:buFont typeface="Arial" pitchFamily="34" charset="0"/>
              <a:buNone/>
              <a:defRPr/>
            </a:pPr>
            <a:r>
              <a:rPr lang="zh-TW" altLang="en-US" sz="2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協辦單位：</a:t>
            </a:r>
          </a:p>
          <a:p>
            <a:pPr marL="449263" lvl="1" algn="l" fontAlgn="auto">
              <a:lnSpc>
                <a:spcPct val="80000"/>
              </a:lnSpc>
              <a:spcAft>
                <a:spcPts val="0"/>
              </a:spcAft>
              <a:buSzPct val="80000"/>
              <a:buFont typeface="Wingdings" pitchFamily="2" charset="2"/>
              <a:buChar char="l"/>
              <a:defRPr/>
            </a:pP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屏東縣長榮百合國小</a:t>
            </a:r>
          </a:p>
          <a:p>
            <a:pPr marL="449263" lvl="1" algn="l" fontAlgn="auto">
              <a:lnSpc>
                <a:spcPct val="80000"/>
              </a:lnSpc>
              <a:spcAft>
                <a:spcPts val="0"/>
              </a:spcAft>
              <a:buSzPct val="80000"/>
              <a:buFont typeface="Wingdings" pitchFamily="2" charset="2"/>
              <a:buChar char="l"/>
              <a:defRPr/>
            </a:pP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屏東縣禮納里部落產業發展策略聯盟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663" y="-63500"/>
            <a:ext cx="33702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4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-1404664" y="1052736"/>
            <a:ext cx="7158038" cy="1412875"/>
          </a:xfrm>
          <a:prstGeom prst="rect">
            <a:avLst/>
          </a:prstGeo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增加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部落能見度</a:t>
            </a:r>
            <a:b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帶動旅遊消費</a:t>
            </a:r>
          </a:p>
        </p:txBody>
      </p:sp>
      <p:pic>
        <p:nvPicPr>
          <p:cNvPr id="80899" name="Picture 6" descr="自由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7504" y="3068960"/>
            <a:ext cx="5235575" cy="3238500"/>
          </a:xfrm>
          <a:prstGeom prst="rect">
            <a:avLst/>
          </a:prstGeom>
        </p:spPr>
      </p:pic>
      <p:pic>
        <p:nvPicPr>
          <p:cNvPr id="80898" name="Picture 7" descr="聯合A1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8728" y="44624"/>
            <a:ext cx="5064125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矩形 1"/>
          <p:cNvSpPr/>
          <p:nvPr/>
        </p:nvSpPr>
        <p:spPr>
          <a:xfrm>
            <a:off x="6600790" y="5410199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聯合報</a:t>
            </a:r>
            <a:endParaRPr lang="zh-TW" altLang="en-US" dirty="0"/>
          </a:p>
        </p:txBody>
      </p:sp>
      <p:sp>
        <p:nvSpPr>
          <p:cNvPr id="3" name="矩形 2"/>
          <p:cNvSpPr/>
          <p:nvPr/>
        </p:nvSpPr>
        <p:spPr>
          <a:xfrm>
            <a:off x="179512" y="3501008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自由時報</a:t>
            </a:r>
            <a:endParaRPr lang="zh-TW" altLang="en-US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323528" y="3507219"/>
            <a:ext cx="7772400" cy="936625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kumimoji="0" lang="zh-TW" altLang="en-US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脫貧計畫─薛媽媽的故事</a:t>
            </a:r>
          </a:p>
        </p:txBody>
      </p:sp>
      <p:sp>
        <p:nvSpPr>
          <p:cNvPr id="5" name="文字版面配置區 2"/>
          <p:cNvSpPr txBox="1">
            <a:spLocks/>
          </p:cNvSpPr>
          <p:nvPr/>
        </p:nvSpPr>
        <p:spPr>
          <a:xfrm>
            <a:off x="971600" y="2420888"/>
            <a:ext cx="7772400" cy="1081088"/>
          </a:xfrm>
          <a:prstGeom prst="rect">
            <a:avLst/>
          </a:prstGeom>
        </p:spPr>
        <p:txBody>
          <a:bodyPr rtlCol="0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171450" fontAlgn="auto">
              <a:lnSpc>
                <a:spcPct val="80000"/>
              </a:lnSpc>
              <a:spcAft>
                <a:spcPts val="0"/>
              </a:spcAft>
              <a:buSzPct val="80000"/>
              <a:defRPr/>
            </a:pPr>
            <a:r>
              <a:rPr kumimoji="0" lang="zh-TW" altLang="en-US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專案二</a:t>
            </a:r>
          </a:p>
          <a:p>
            <a:pPr marL="266700" indent="-171450" fontAlgn="auto">
              <a:lnSpc>
                <a:spcPct val="80000"/>
              </a:lnSpc>
              <a:spcAft>
                <a:spcPts val="0"/>
              </a:spcAft>
              <a:buSzPct val="80000"/>
              <a:defRPr/>
            </a:pPr>
            <a:r>
              <a:rPr kumimoji="0" lang="en-US" altLang="zh-TW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2014</a:t>
            </a:r>
            <a:r>
              <a:rPr kumimoji="0" lang="zh-TW" altLang="en-US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663" y="-63500"/>
            <a:ext cx="33702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字方塊 6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427021" y="188640"/>
            <a:ext cx="4289957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華康中黑體" pitchFamily="49" charset="-120"/>
              </a:rPr>
              <a:t>撰稿人介紹</a:t>
            </a:r>
            <a:r>
              <a:rPr lang="en-US" altLang="zh-TW" sz="2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華康中黑體" pitchFamily="49" charset="-120"/>
              </a:rPr>
              <a:t>-</a:t>
            </a:r>
            <a:r>
              <a:rPr lang="zh-TW" altLang="en-US" sz="28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鄭東波</a:t>
            </a:r>
            <a:r>
              <a:rPr lang="zh-TW" altLang="en-US" sz="28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總經理</a:t>
            </a:r>
            <a:endParaRPr lang="en-US" altLang="zh-TW" sz="28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51520" y="1515556"/>
            <a:ext cx="748883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現任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台糖長榮酒店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台南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學歷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靜宜大學管理學院觀光事業學系碩士班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(2010)</a:t>
            </a:r>
          </a:p>
          <a:p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經歷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長榮桂冠酒店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基隆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 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總經理 </a:t>
            </a:r>
          </a:p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長榮集團酒店廚藝總監 廚藝總監</a:t>
            </a:r>
          </a:p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朝陽科技大學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(EMBA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班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 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兼任助理教授級專業技術人員</a:t>
            </a:r>
          </a:p>
        </p:txBody>
      </p:sp>
      <p:pic>
        <p:nvPicPr>
          <p:cNvPr id="1026" name="Picture 2" descr="20140930004504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732240" y="1489115"/>
            <a:ext cx="2232248" cy="2155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106984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322205" y="3156793"/>
            <a:ext cx="7772400" cy="936625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kumimoji="0" lang="zh-TW" altLang="en-US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脫貧計畫─孫媽媽的故事</a:t>
            </a:r>
          </a:p>
        </p:txBody>
      </p:sp>
      <p:sp>
        <p:nvSpPr>
          <p:cNvPr id="5" name="文字版面配置區 2"/>
          <p:cNvSpPr txBox="1">
            <a:spLocks/>
          </p:cNvSpPr>
          <p:nvPr/>
        </p:nvSpPr>
        <p:spPr>
          <a:xfrm>
            <a:off x="971600" y="2716609"/>
            <a:ext cx="7772400" cy="1081088"/>
          </a:xfrm>
          <a:prstGeom prst="rect">
            <a:avLst/>
          </a:prstGeom>
        </p:spPr>
        <p:txBody>
          <a:bodyPr rtlCol="0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171450" fontAlgn="auto">
              <a:lnSpc>
                <a:spcPct val="80000"/>
              </a:lnSpc>
              <a:spcAft>
                <a:spcPts val="0"/>
              </a:spcAft>
              <a:buSzPct val="80000"/>
              <a:defRPr/>
            </a:pPr>
            <a:r>
              <a:rPr kumimoji="0" lang="en-US" altLang="zh-TW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2016</a:t>
            </a:r>
            <a:r>
              <a:rPr kumimoji="0" lang="zh-TW" altLang="en-US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663" y="-63500"/>
            <a:ext cx="33702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字方塊 6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</p:spTree>
    <p:extLst>
      <p:ext uri="{BB962C8B-B14F-4D97-AF65-F5344CB8AC3E}">
        <p14:creationId xmlns:p14="http://schemas.microsoft.com/office/powerpoint/2010/main" val="13593196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611560" y="2420888"/>
            <a:ext cx="8132762" cy="2881312"/>
          </a:xfrm>
          <a:prstGeom prst="rect">
            <a:avLst/>
          </a:prstGeom>
        </p:spPr>
        <p:txBody>
          <a:bodyPr rtlCol="0">
            <a:normAutofit fontScale="90000"/>
          </a:bodyPr>
          <a:lstStyle/>
          <a:p>
            <a:r>
              <a:rPr lang="zh-TW" altLang="en-US" kern="10" dirty="0">
                <a:ln w="12600" cap="sq">
                  <a:solidFill>
                    <a:srgbClr val="EAEAEA"/>
                  </a:solidFill>
                  <a:miter lim="800000"/>
                  <a:headEnd/>
                  <a:tailEnd/>
                </a:ln>
                <a:solidFill>
                  <a:srgbClr val="1F497D"/>
                </a:solidFill>
                <a:effectLst>
                  <a:outerShdw dist="153753" dir="2700000" algn="ctr" rotWithShape="0">
                    <a:srgbClr val="C0C0C0">
                      <a:alpha val="80011"/>
                    </a:srgbClr>
                  </a:outerShdw>
                </a:effectLst>
                <a:latin typeface="微軟正黑體"/>
                <a:ea typeface="微軟正黑體"/>
              </a:rPr>
              <a:t>文化中心週年館慶公益</a:t>
            </a:r>
            <a:r>
              <a:rPr lang="zh-TW" altLang="en-US" kern="10" dirty="0" smtClean="0">
                <a:ln w="12600" cap="sq">
                  <a:solidFill>
                    <a:srgbClr val="EAEAEA"/>
                  </a:solidFill>
                  <a:miter lim="800000"/>
                  <a:headEnd/>
                  <a:tailEnd/>
                </a:ln>
                <a:solidFill>
                  <a:srgbClr val="1F497D"/>
                </a:solidFill>
                <a:effectLst>
                  <a:outerShdw dist="153753" dir="2700000" algn="ctr" rotWithShape="0">
                    <a:srgbClr val="C0C0C0">
                      <a:alpha val="80011"/>
                    </a:srgbClr>
                  </a:outerShdw>
                </a:effectLst>
                <a:latin typeface="微軟正黑體"/>
                <a:ea typeface="微軟正黑體"/>
              </a:rPr>
              <a:t>活動</a:t>
            </a:r>
            <a:r>
              <a:rPr lang="en-US" altLang="zh-TW" kern="10" dirty="0" smtClean="0">
                <a:ln w="12600" cap="sq">
                  <a:solidFill>
                    <a:srgbClr val="EAEAEA"/>
                  </a:solidFill>
                  <a:miter lim="800000"/>
                  <a:headEnd/>
                  <a:tailEnd/>
                </a:ln>
                <a:solidFill>
                  <a:srgbClr val="1F497D"/>
                </a:solidFill>
                <a:effectLst>
                  <a:outerShdw dist="153753" dir="2700000" algn="ctr" rotWithShape="0">
                    <a:srgbClr val="C0C0C0">
                      <a:alpha val="80011"/>
                    </a:srgbClr>
                  </a:outerShdw>
                </a:effectLst>
                <a:latin typeface="微軟正黑體"/>
                <a:ea typeface="微軟正黑體"/>
              </a:rPr>
              <a:t/>
            </a:r>
            <a:br>
              <a:rPr lang="en-US" altLang="zh-TW" kern="10" dirty="0" smtClean="0">
                <a:ln w="12600" cap="sq">
                  <a:solidFill>
                    <a:srgbClr val="EAEAEA"/>
                  </a:solidFill>
                  <a:miter lim="800000"/>
                  <a:headEnd/>
                  <a:tailEnd/>
                </a:ln>
                <a:solidFill>
                  <a:srgbClr val="1F497D"/>
                </a:solidFill>
                <a:effectLst>
                  <a:outerShdw dist="153753" dir="2700000" algn="ctr" rotWithShape="0">
                    <a:srgbClr val="C0C0C0">
                      <a:alpha val="80011"/>
                    </a:srgbClr>
                  </a:outerShdw>
                </a:effectLst>
                <a:latin typeface="微軟正黑體"/>
                <a:ea typeface="微軟正黑體"/>
              </a:rPr>
            </a:br>
            <a:r>
              <a:rPr lang="en-US" altLang="zh-TW" kern="10" dirty="0" smtClean="0">
                <a:ln w="12600" cap="sq">
                  <a:solidFill>
                    <a:srgbClr val="EAEAEA"/>
                  </a:solidFill>
                  <a:miter lim="800000"/>
                  <a:headEnd/>
                  <a:tailEnd/>
                </a:ln>
                <a:solidFill>
                  <a:srgbClr val="1F497D"/>
                </a:solidFill>
                <a:effectLst>
                  <a:outerShdw dist="153753" dir="2700000" algn="ctr" rotWithShape="0">
                    <a:srgbClr val="C0C0C0">
                      <a:alpha val="80011"/>
                    </a:srgbClr>
                  </a:outerShdw>
                </a:effectLst>
                <a:latin typeface="微軟正黑體"/>
                <a:ea typeface="微軟正黑體"/>
              </a:rPr>
              <a:t/>
            </a:r>
            <a:br>
              <a:rPr lang="en-US" altLang="zh-TW" kern="10" dirty="0" smtClean="0">
                <a:ln w="12600" cap="sq">
                  <a:solidFill>
                    <a:srgbClr val="EAEAEA"/>
                  </a:solidFill>
                  <a:miter lim="800000"/>
                  <a:headEnd/>
                  <a:tailEnd/>
                </a:ln>
                <a:solidFill>
                  <a:srgbClr val="1F497D"/>
                </a:solidFill>
                <a:effectLst>
                  <a:outerShdw dist="153753" dir="2700000" algn="ctr" rotWithShape="0">
                    <a:srgbClr val="C0C0C0">
                      <a:alpha val="80011"/>
                    </a:srgbClr>
                  </a:outerShdw>
                </a:effectLst>
                <a:latin typeface="微軟正黑體"/>
                <a:ea typeface="微軟正黑體"/>
              </a:rPr>
            </a:br>
            <a:r>
              <a:rPr lang="zh-TW" altLang="zh-TW" b="0" dirty="0">
                <a:latin typeface="微軟正黑體" pitchFamily="32" charset="-120"/>
                <a:ea typeface="微軟正黑體" pitchFamily="32" charset="-120"/>
              </a:rPr>
              <a:t>酒店配合文化中心館慶，每年義賣甜甜球累積所得，轉換為文化中心藝文支持，同時邀請弱勢團體免費欣賞表演。</a:t>
            </a:r>
            <a:br>
              <a:rPr lang="zh-TW" altLang="zh-TW" b="0" dirty="0">
                <a:latin typeface="微軟正黑體" pitchFamily="32" charset="-120"/>
                <a:ea typeface="微軟正黑體" pitchFamily="32" charset="-120"/>
              </a:rPr>
            </a:br>
            <a:endParaRPr lang="zh-TW" altLang="en-US" kern="10" dirty="0">
              <a:ln w="12600" cap="sq">
                <a:solidFill>
                  <a:srgbClr val="EAEAEA"/>
                </a:solidFill>
                <a:miter lim="800000"/>
                <a:headEnd/>
                <a:tailEnd/>
              </a:ln>
              <a:solidFill>
                <a:srgbClr val="1F497D"/>
              </a:solidFill>
              <a:effectLst>
                <a:outerShdw dist="153753" dir="2700000" algn="ctr" rotWithShape="0">
                  <a:srgbClr val="C0C0C0">
                    <a:alpha val="80011"/>
                  </a:srgbClr>
                </a:outerShdw>
              </a:effectLst>
              <a:latin typeface="微軟正黑體"/>
              <a:ea typeface="微軟正黑體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4294967295"/>
          </p:nvPr>
        </p:nvSpPr>
        <p:spPr>
          <a:xfrm>
            <a:off x="899592" y="1196752"/>
            <a:ext cx="7772400" cy="1500187"/>
          </a:xfrm>
          <a:prstGeom prst="rect">
            <a:avLst/>
          </a:prstGeom>
        </p:spPr>
        <p:txBody>
          <a:bodyPr rtlCol="0"/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專案三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2016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663" y="-63500"/>
            <a:ext cx="33702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</p:spTree>
    <p:extLst>
      <p:ext uri="{BB962C8B-B14F-4D97-AF65-F5344CB8AC3E}">
        <p14:creationId xmlns:p14="http://schemas.microsoft.com/office/powerpoint/2010/main" val="71280497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751112" y="2915237"/>
            <a:ext cx="8136904" cy="1362075"/>
          </a:xfrm>
          <a:prstGeom prst="rect">
            <a:avLst/>
          </a:prstGeo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0206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震災公益活動案</a:t>
            </a:r>
            <a:b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台南，加油！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-『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希望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』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攏是一家人</a:t>
            </a:r>
          </a:p>
        </p:txBody>
      </p:sp>
      <p:sp>
        <p:nvSpPr>
          <p:cNvPr id="4" name="文字版面配置區 2"/>
          <p:cNvSpPr txBox="1">
            <a:spLocks/>
          </p:cNvSpPr>
          <p:nvPr/>
        </p:nvSpPr>
        <p:spPr>
          <a:xfrm>
            <a:off x="971600" y="1259053"/>
            <a:ext cx="7772400" cy="1500187"/>
          </a:xfrm>
          <a:prstGeom prst="rect">
            <a:avLst/>
          </a:prstGeom>
        </p:spPr>
        <p:txBody>
          <a:bodyPr rtlCol="0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kumimoji="0" lang="zh-TW" altLang="en-US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專案四</a:t>
            </a:r>
            <a:endParaRPr kumimoji="0" lang="en-US" altLang="zh-TW" b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kumimoji="0" lang="en-US" altLang="zh-TW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2016</a:t>
            </a:r>
            <a:r>
              <a:rPr kumimoji="0" lang="zh-TW" altLang="en-US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endParaRPr kumimoji="0" lang="zh-TW" altLang="en-US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663" y="-63500"/>
            <a:ext cx="33702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字方塊 5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</p:spTree>
    <p:extLst>
      <p:ext uri="{BB962C8B-B14F-4D97-AF65-F5344CB8AC3E}">
        <p14:creationId xmlns:p14="http://schemas.microsoft.com/office/powerpoint/2010/main" val="265407223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1" name="Rectangle 1"/>
          <p:cNvSpPr>
            <a:spLocks noChangeArrowheads="1"/>
          </p:cNvSpPr>
          <p:nvPr/>
        </p:nvSpPr>
        <p:spPr bwMode="auto">
          <a:xfrm>
            <a:off x="250825" y="188913"/>
            <a:ext cx="8785671" cy="556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9pPr>
          </a:lstStyle>
          <a:p>
            <a:pPr algn="ctr">
              <a:buClrTx/>
              <a:buFontTx/>
              <a:buNone/>
            </a:pPr>
            <a:r>
              <a:rPr lang="zh-TW" altLang="zh-TW" sz="3000" b="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公益活動</a:t>
            </a:r>
            <a:endParaRPr lang="zh-TW" altLang="zh-TW" sz="3000" b="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74082" name="Group 2"/>
          <p:cNvGrpSpPr>
            <a:grpSpLocks/>
          </p:cNvGrpSpPr>
          <p:nvPr/>
        </p:nvGrpSpPr>
        <p:grpSpPr bwMode="auto">
          <a:xfrm>
            <a:off x="805327" y="907287"/>
            <a:ext cx="7596584" cy="5418995"/>
            <a:chOff x="272" y="378"/>
            <a:chExt cx="5170" cy="3688"/>
          </a:xfrm>
        </p:grpSpPr>
        <p:cxnSp>
          <p:nvCxnSpPr>
            <p:cNvPr id="174083" name="AutoShape 3"/>
            <p:cNvCxnSpPr>
              <a:cxnSpLocks noChangeShapeType="1"/>
              <a:stCxn id="174095" idx="0"/>
              <a:endCxn id="174092" idx="2"/>
            </p:cNvCxnSpPr>
            <p:nvPr/>
          </p:nvCxnSpPr>
          <p:spPr bwMode="auto">
            <a:xfrm rot="16200000" flipV="1">
              <a:off x="4436" y="2913"/>
              <a:ext cx="462" cy="0"/>
            </a:xfrm>
            <a:prstGeom prst="bentConnector2">
              <a:avLst/>
            </a:prstGeom>
            <a:noFill/>
            <a:ln w="28440" cap="sq">
              <a:solidFill>
                <a:srgbClr val="999999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174084" name="AutoShape 4"/>
            <p:cNvCxnSpPr>
              <a:cxnSpLocks noChangeShapeType="1"/>
              <a:stCxn id="174094" idx="0"/>
              <a:endCxn id="174091" idx="2"/>
            </p:cNvCxnSpPr>
            <p:nvPr/>
          </p:nvCxnSpPr>
          <p:spPr bwMode="auto">
            <a:xfrm rot="16200000" flipV="1">
              <a:off x="2627" y="2913"/>
              <a:ext cx="462" cy="0"/>
            </a:xfrm>
            <a:prstGeom prst="bentConnector2">
              <a:avLst/>
            </a:prstGeom>
            <a:noFill/>
            <a:ln w="28440" cap="sq">
              <a:solidFill>
                <a:srgbClr val="B2B2B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174085" name="AutoShape 5"/>
            <p:cNvCxnSpPr>
              <a:cxnSpLocks noChangeShapeType="1"/>
              <a:stCxn id="174093" idx="0"/>
              <a:endCxn id="174090" idx="2"/>
            </p:cNvCxnSpPr>
            <p:nvPr/>
          </p:nvCxnSpPr>
          <p:spPr bwMode="auto">
            <a:xfrm rot="16200000" flipV="1">
              <a:off x="816" y="2913"/>
              <a:ext cx="462" cy="0"/>
            </a:xfrm>
            <a:prstGeom prst="bentConnector2">
              <a:avLst/>
            </a:prstGeom>
            <a:noFill/>
            <a:ln w="28440" cap="sq">
              <a:solidFill>
                <a:srgbClr val="B2B2B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174086" name="AutoShape 6"/>
            <p:cNvCxnSpPr>
              <a:cxnSpLocks noChangeShapeType="1"/>
              <a:stCxn id="174092" idx="0"/>
              <a:endCxn id="174089" idx="2"/>
            </p:cNvCxnSpPr>
            <p:nvPr/>
          </p:nvCxnSpPr>
          <p:spPr bwMode="auto">
            <a:xfrm rot="16200000" flipV="1">
              <a:off x="3531" y="625"/>
              <a:ext cx="461" cy="1811"/>
            </a:xfrm>
            <a:prstGeom prst="bentConnector3">
              <a:avLst>
                <a:gd name="adj1" fmla="val 50023"/>
              </a:avLst>
            </a:prstGeom>
            <a:noFill/>
            <a:ln w="28440" cap="sq">
              <a:solidFill>
                <a:srgbClr val="CCCCCC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174087" name="AutoShape 7"/>
            <p:cNvCxnSpPr>
              <a:cxnSpLocks noChangeShapeType="1"/>
              <a:stCxn id="174091" idx="0"/>
              <a:endCxn id="174089" idx="2"/>
            </p:cNvCxnSpPr>
            <p:nvPr/>
          </p:nvCxnSpPr>
          <p:spPr bwMode="auto">
            <a:xfrm rot="16200000" flipV="1">
              <a:off x="2627" y="1531"/>
              <a:ext cx="461" cy="0"/>
            </a:xfrm>
            <a:prstGeom prst="bentConnector2">
              <a:avLst/>
            </a:prstGeom>
            <a:noFill/>
            <a:ln w="28440" cap="sq">
              <a:solidFill>
                <a:srgbClr val="B2B2B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174088" name="AutoShape 8"/>
            <p:cNvCxnSpPr>
              <a:cxnSpLocks noChangeShapeType="1"/>
              <a:stCxn id="174090" idx="0"/>
              <a:endCxn id="174089" idx="2"/>
            </p:cNvCxnSpPr>
            <p:nvPr/>
          </p:nvCxnSpPr>
          <p:spPr bwMode="auto">
            <a:xfrm rot="16200000">
              <a:off x="1721" y="626"/>
              <a:ext cx="461" cy="1809"/>
            </a:xfrm>
            <a:prstGeom prst="bentConnector3">
              <a:avLst>
                <a:gd name="adj1" fmla="val 50023"/>
              </a:avLst>
            </a:prstGeom>
            <a:noFill/>
            <a:ln w="28440" cap="sq">
              <a:solidFill>
                <a:srgbClr val="B2B2B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174089" name="AutoShape 9"/>
            <p:cNvSpPr>
              <a:spLocks noChangeArrowheads="1"/>
            </p:cNvSpPr>
            <p:nvPr/>
          </p:nvSpPr>
          <p:spPr bwMode="auto">
            <a:xfrm>
              <a:off x="2082" y="378"/>
              <a:ext cx="1550" cy="921"/>
            </a:xfrm>
            <a:prstGeom prst="roundRect">
              <a:avLst>
                <a:gd name="adj" fmla="val 16667"/>
              </a:avLst>
            </a:prstGeom>
            <a:solidFill>
              <a:srgbClr val="4F81BD"/>
            </a:solidFill>
            <a:ln w="9360" cap="sq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 anchor="ctr"/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Tx/>
                <a:buFontTx/>
                <a:buNone/>
              </a:pPr>
              <a:r>
                <a:rPr lang="zh-TW" altLang="zh-TW" sz="2100" b="0" dirty="0">
                  <a:solidFill>
                    <a:srgbClr val="FFFFFF"/>
                  </a:solidFill>
                  <a:latin typeface="微軟正黑體" pitchFamily="32" charset="-120"/>
                  <a:ea typeface="微軟正黑體" pitchFamily="32" charset="-120"/>
                </a:rPr>
                <a:t>希望攏是一家人</a:t>
              </a:r>
            </a:p>
            <a:p>
              <a:pPr algn="ctr">
                <a:buClrTx/>
                <a:buFontTx/>
                <a:buNone/>
              </a:pPr>
              <a:r>
                <a:rPr lang="zh-TW" altLang="zh-TW" sz="2100" b="0" dirty="0">
                  <a:solidFill>
                    <a:srgbClr val="FFFFFF"/>
                  </a:solidFill>
                  <a:latin typeface="微軟正黑體" pitchFamily="32" charset="-120"/>
                  <a:ea typeface="微軟正黑體" pitchFamily="32" charset="-120"/>
                </a:rPr>
                <a:t>公益活動</a:t>
              </a:r>
            </a:p>
          </p:txBody>
        </p:sp>
        <p:sp>
          <p:nvSpPr>
            <p:cNvPr id="174090" name="AutoShape 10"/>
            <p:cNvSpPr>
              <a:spLocks noChangeArrowheads="1"/>
            </p:cNvSpPr>
            <p:nvPr/>
          </p:nvSpPr>
          <p:spPr bwMode="auto">
            <a:xfrm>
              <a:off x="272" y="1761"/>
              <a:ext cx="1550" cy="922"/>
            </a:xfrm>
            <a:prstGeom prst="roundRect">
              <a:avLst>
                <a:gd name="adj" fmla="val 16667"/>
              </a:avLst>
            </a:prstGeom>
            <a:solidFill>
              <a:srgbClr val="4F81BD"/>
            </a:solidFill>
            <a:ln w="9360" cap="sq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 anchor="ctr"/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Tx/>
                <a:buFontTx/>
                <a:buNone/>
              </a:pPr>
              <a:r>
                <a:rPr lang="zh-TW" altLang="zh-TW" sz="2100" b="0">
                  <a:solidFill>
                    <a:srgbClr val="FFFFFF"/>
                  </a:solidFill>
                  <a:latin typeface="微軟正黑體" pitchFamily="32" charset="-120"/>
                  <a:ea typeface="微軟正黑體" pitchFamily="32" charset="-120"/>
                </a:rPr>
                <a:t>住房公益募款專案 </a:t>
              </a:r>
            </a:p>
          </p:txBody>
        </p:sp>
        <p:sp>
          <p:nvSpPr>
            <p:cNvPr id="174091" name="AutoShape 11"/>
            <p:cNvSpPr>
              <a:spLocks noChangeArrowheads="1"/>
            </p:cNvSpPr>
            <p:nvPr/>
          </p:nvSpPr>
          <p:spPr bwMode="auto">
            <a:xfrm>
              <a:off x="2082" y="1761"/>
              <a:ext cx="1550" cy="922"/>
            </a:xfrm>
            <a:prstGeom prst="roundRect">
              <a:avLst>
                <a:gd name="adj" fmla="val 16667"/>
              </a:avLst>
            </a:prstGeom>
            <a:solidFill>
              <a:srgbClr val="4F81BD"/>
            </a:solidFill>
            <a:ln w="9360" cap="sq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 anchor="ctr"/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Tx/>
                <a:buFontTx/>
                <a:buNone/>
              </a:pPr>
              <a:r>
                <a:rPr lang="zh-TW" altLang="zh-TW" sz="2100" b="0">
                  <a:solidFill>
                    <a:srgbClr val="FFFFFF"/>
                  </a:solidFill>
                  <a:latin typeface="微軟正黑體" pitchFamily="32" charset="-120"/>
                  <a:ea typeface="微軟正黑體" pitchFamily="32" charset="-120"/>
                </a:rPr>
                <a:t>餐飲公益募款專案</a:t>
              </a:r>
              <a:r>
                <a:rPr lang="zh-TW" altLang="zh-TW" sz="2100" b="0">
                  <a:latin typeface="微軟正黑體" pitchFamily="32" charset="-120"/>
                  <a:ea typeface="微軟正黑體" pitchFamily="32" charset="-120"/>
                </a:rPr>
                <a:t> </a:t>
              </a:r>
            </a:p>
          </p:txBody>
        </p:sp>
        <p:sp>
          <p:nvSpPr>
            <p:cNvPr id="174092" name="AutoShape 12"/>
            <p:cNvSpPr>
              <a:spLocks noChangeArrowheads="1"/>
            </p:cNvSpPr>
            <p:nvPr/>
          </p:nvSpPr>
          <p:spPr bwMode="auto">
            <a:xfrm>
              <a:off x="3892" y="1761"/>
              <a:ext cx="1550" cy="922"/>
            </a:xfrm>
            <a:prstGeom prst="roundRect">
              <a:avLst>
                <a:gd name="adj" fmla="val 16667"/>
              </a:avLst>
            </a:prstGeom>
            <a:solidFill>
              <a:srgbClr val="4F81BD"/>
            </a:solidFill>
            <a:ln w="9360" cap="sq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 anchor="ctr"/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Tx/>
                <a:buFontTx/>
                <a:buNone/>
              </a:pPr>
              <a:r>
                <a:rPr lang="zh-TW" altLang="zh-TW" sz="2100" b="0">
                  <a:solidFill>
                    <a:srgbClr val="FFFFFF"/>
                  </a:solidFill>
                  <a:latin typeface="微軟正黑體" pitchFamily="32" charset="-120"/>
                  <a:ea typeface="微軟正黑體" pitchFamily="32" charset="-120"/>
                </a:rPr>
                <a:t>就業機會提供</a:t>
              </a:r>
            </a:p>
          </p:txBody>
        </p:sp>
        <p:sp>
          <p:nvSpPr>
            <p:cNvPr id="174093" name="AutoShape 13"/>
            <p:cNvSpPr>
              <a:spLocks noChangeArrowheads="1"/>
            </p:cNvSpPr>
            <p:nvPr/>
          </p:nvSpPr>
          <p:spPr bwMode="auto">
            <a:xfrm>
              <a:off x="272" y="3144"/>
              <a:ext cx="1550" cy="920"/>
            </a:xfrm>
            <a:prstGeom prst="roundRect">
              <a:avLst>
                <a:gd name="adj" fmla="val 16667"/>
              </a:avLst>
            </a:prstGeom>
            <a:solidFill>
              <a:srgbClr val="4F81BD"/>
            </a:solidFill>
            <a:ln w="9360" cap="sq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 anchor="ctr"/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Tx/>
                <a:buFontTx/>
                <a:buNone/>
              </a:pPr>
              <a:r>
                <a:rPr lang="zh-TW" altLang="zh-TW" sz="1200" b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單人暖心希望價</a:t>
              </a:r>
              <a:r>
                <a:rPr lang="en-US" altLang="zh-TW" sz="1200" b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NT$2900/</a:t>
              </a:r>
              <a:r>
                <a:rPr lang="zh-TW" altLang="zh-TW" sz="1200" b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雙</a:t>
              </a:r>
            </a:p>
            <a:p>
              <a:pPr algn="ctr">
                <a:buClrTx/>
                <a:buFontTx/>
                <a:buNone/>
              </a:pPr>
              <a:r>
                <a:rPr lang="zh-TW" altLang="zh-TW" sz="1200" b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人暖心希望價</a:t>
              </a:r>
              <a:r>
                <a:rPr lang="en-US" altLang="zh-TW" sz="1200" b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NT$3200</a:t>
              </a:r>
              <a:r>
                <a:rPr lang="zh-TW" altLang="zh-TW" sz="1200" b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入住酒</a:t>
              </a:r>
            </a:p>
            <a:p>
              <a:pPr algn="ctr">
                <a:buClrTx/>
                <a:buFontTx/>
                <a:buNone/>
              </a:pPr>
              <a:r>
                <a:rPr lang="zh-TW" altLang="zh-TW" sz="1200" b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店，另現場主動捐款</a:t>
              </a:r>
              <a:r>
                <a:rPr lang="en-US" altLang="zh-TW" sz="1200" b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NT$200</a:t>
              </a:r>
              <a:r>
                <a:rPr lang="zh-TW" altLang="zh-TW" sz="1200" b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，有機</a:t>
              </a:r>
            </a:p>
            <a:p>
              <a:pPr algn="ctr">
                <a:buClrTx/>
                <a:buFontTx/>
                <a:buNone/>
              </a:pPr>
              <a:r>
                <a:rPr lang="zh-TW" altLang="zh-TW" sz="1200" b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會享受限量升等房型</a:t>
              </a:r>
              <a:r>
                <a:rPr lang="en-US" altLang="zh-TW" sz="1200" b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zh-TW" sz="1200" b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限平日</a:t>
              </a:r>
              <a:r>
                <a:rPr lang="en-US" altLang="zh-TW" sz="1200" b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  <a:r>
                <a:rPr lang="zh-TW" altLang="zh-TW" sz="1200" b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間房</a:t>
              </a:r>
              <a:r>
                <a:rPr lang="en-US" altLang="zh-TW" sz="1200" b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r>
                <a:rPr lang="zh-TW" altLang="zh-TW" sz="1200" b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，</a:t>
              </a:r>
            </a:p>
            <a:p>
              <a:pPr algn="ctr">
                <a:buClrTx/>
                <a:buFontTx/>
                <a:buNone/>
              </a:pPr>
              <a:r>
                <a:rPr lang="zh-TW" altLang="zh-TW" sz="1200" b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或獲得台糖長榮酒店文創</a:t>
              </a:r>
            </a:p>
            <a:p>
              <a:pPr algn="ctr">
                <a:buClrTx/>
                <a:buFontTx/>
                <a:buNone/>
              </a:pPr>
              <a:r>
                <a:rPr lang="zh-TW" altLang="zh-TW" sz="1200" b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「旅遊手繪記事本」乙本。</a:t>
              </a:r>
            </a:p>
          </p:txBody>
        </p:sp>
        <p:sp>
          <p:nvSpPr>
            <p:cNvPr id="174094" name="AutoShape 14"/>
            <p:cNvSpPr>
              <a:spLocks noChangeArrowheads="1"/>
            </p:cNvSpPr>
            <p:nvPr/>
          </p:nvSpPr>
          <p:spPr bwMode="auto">
            <a:xfrm>
              <a:off x="2082" y="3144"/>
              <a:ext cx="1550" cy="920"/>
            </a:xfrm>
            <a:prstGeom prst="roundRect">
              <a:avLst>
                <a:gd name="adj" fmla="val 16667"/>
              </a:avLst>
            </a:prstGeom>
            <a:solidFill>
              <a:srgbClr val="4F81BD"/>
            </a:solidFill>
            <a:ln w="9360" cap="sq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 anchor="ctr"/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Tx/>
                <a:buFontTx/>
                <a:buNone/>
              </a:pPr>
              <a:r>
                <a:rPr lang="zh-TW" altLang="zh-TW" sz="1200" b="0" dirty="0">
                  <a:solidFill>
                    <a:srgbClr val="FFFFFF"/>
                  </a:solidFill>
                  <a:latin typeface="微軟正黑體" pitchFamily="32" charset="-120"/>
                  <a:ea typeface="微軟正黑體" pitchFamily="32" charset="-120"/>
                </a:rPr>
                <a:t>火山岩蘋果麵包”，蘋</a:t>
              </a:r>
              <a:r>
                <a:rPr lang="en-US" altLang="zh-TW" sz="1200" b="0" dirty="0">
                  <a:solidFill>
                    <a:srgbClr val="FFFFFF"/>
                  </a:solidFill>
                  <a:latin typeface="微軟正黑體" pitchFamily="32" charset="-120"/>
                  <a:ea typeface="微軟正黑體" pitchFamily="32" charset="-120"/>
                </a:rPr>
                <a:t>=</a:t>
              </a:r>
              <a:r>
                <a:rPr lang="zh-TW" altLang="zh-TW" sz="1200" b="0" dirty="0">
                  <a:solidFill>
                    <a:srgbClr val="FFFFFF"/>
                  </a:solidFill>
                  <a:latin typeface="微軟正黑體" pitchFamily="32" charset="-120"/>
                  <a:ea typeface="微軟正黑體" pitchFamily="32" charset="-120"/>
                </a:rPr>
                <a:t>平 意味一</a:t>
              </a:r>
            </a:p>
            <a:p>
              <a:pPr algn="ctr">
                <a:buClrTx/>
                <a:buFontTx/>
                <a:buNone/>
              </a:pPr>
              <a:r>
                <a:rPr lang="zh-TW" altLang="zh-TW" sz="1200" b="0" dirty="0">
                  <a:solidFill>
                    <a:srgbClr val="FFFFFF"/>
                  </a:solidFill>
                  <a:latin typeface="微軟正黑體" pitchFamily="32" charset="-120"/>
                  <a:ea typeface="微軟正黑體" pitchFamily="32" charset="-120"/>
                </a:rPr>
                <a:t>切平平安安，活動期間以</a:t>
              </a:r>
            </a:p>
            <a:p>
              <a:pPr algn="ctr">
                <a:buClrTx/>
                <a:buFontTx/>
                <a:buNone/>
              </a:pPr>
              <a:r>
                <a:rPr lang="en-US" altLang="zh-TW" sz="1200" b="0" dirty="0">
                  <a:solidFill>
                    <a:srgbClr val="FFFFFF"/>
                  </a:solidFill>
                  <a:latin typeface="微軟正黑體" pitchFamily="32" charset="-120"/>
                  <a:ea typeface="微軟正黑體" pitchFamily="32" charset="-120"/>
                </a:rPr>
                <a:t>NT$150</a:t>
              </a:r>
              <a:r>
                <a:rPr lang="zh-TW" altLang="zh-TW" sz="1200" b="0" dirty="0">
                  <a:solidFill>
                    <a:srgbClr val="FFFFFF"/>
                  </a:solidFill>
                  <a:latin typeface="微軟正黑體" pitchFamily="32" charset="-120"/>
                  <a:ea typeface="微軟正黑體" pitchFamily="32" charset="-120"/>
                </a:rPr>
                <a:t>，另主動捐款</a:t>
              </a:r>
              <a:r>
                <a:rPr lang="en-US" altLang="zh-TW" sz="1200" b="0" dirty="0">
                  <a:solidFill>
                    <a:srgbClr val="FFFFFF"/>
                  </a:solidFill>
                  <a:latin typeface="微軟正黑體" pitchFamily="32" charset="-120"/>
                  <a:ea typeface="微軟正黑體" pitchFamily="32" charset="-120"/>
                </a:rPr>
                <a:t>NT100</a:t>
              </a:r>
              <a:r>
                <a:rPr lang="zh-TW" altLang="zh-TW" sz="1200" b="0" dirty="0">
                  <a:solidFill>
                    <a:srgbClr val="FFFFFF"/>
                  </a:solidFill>
                  <a:latin typeface="微軟正黑體" pitchFamily="32" charset="-120"/>
                  <a:ea typeface="微軟正黑體" pitchFamily="32" charset="-120"/>
                </a:rPr>
                <a:t>，可</a:t>
              </a:r>
            </a:p>
            <a:p>
              <a:pPr algn="ctr">
                <a:buClrTx/>
                <a:buFontTx/>
                <a:buNone/>
              </a:pPr>
              <a:r>
                <a:rPr lang="zh-TW" altLang="zh-TW" sz="1200" b="0" dirty="0">
                  <a:solidFill>
                    <a:srgbClr val="FFFFFF"/>
                  </a:solidFill>
                  <a:latin typeface="微軟正黑體" pitchFamily="32" charset="-120"/>
                  <a:ea typeface="微軟正黑體" pitchFamily="32" charset="-120"/>
                </a:rPr>
                <a:t>獲得活動限定</a:t>
              </a:r>
              <a:r>
                <a:rPr lang="en-US" altLang="zh-TW" sz="1200" b="0" dirty="0">
                  <a:solidFill>
                    <a:srgbClr val="FFFFFF"/>
                  </a:solidFill>
                  <a:latin typeface="微軟正黑體" pitchFamily="32" charset="-120"/>
                  <a:ea typeface="微軟正黑體" pitchFamily="32" charset="-120"/>
                </a:rPr>
                <a:t>『</a:t>
              </a:r>
              <a:r>
                <a:rPr lang="zh-TW" altLang="zh-TW" sz="1200" b="0" dirty="0">
                  <a:solidFill>
                    <a:srgbClr val="FFFFFF"/>
                  </a:solidFill>
                  <a:latin typeface="微軟正黑體" pitchFamily="32" charset="-120"/>
                  <a:ea typeface="微軟正黑體" pitchFamily="32" charset="-120"/>
                </a:rPr>
                <a:t>平安雙喜</a:t>
              </a:r>
              <a:r>
                <a:rPr lang="en-US" altLang="zh-TW" sz="1200" b="0" dirty="0">
                  <a:solidFill>
                    <a:srgbClr val="FFFFFF"/>
                  </a:solidFill>
                  <a:latin typeface="微軟正黑體" pitchFamily="32" charset="-120"/>
                  <a:ea typeface="微軟正黑體" pitchFamily="32" charset="-120"/>
                </a:rPr>
                <a:t>』</a:t>
              </a:r>
              <a:r>
                <a:rPr lang="zh-TW" altLang="zh-TW" sz="1200" b="0" dirty="0">
                  <a:solidFill>
                    <a:srgbClr val="FFFFFF"/>
                  </a:solidFill>
                  <a:latin typeface="微軟正黑體" pitchFamily="32" charset="-120"/>
                  <a:ea typeface="微軟正黑體" pitchFamily="32" charset="-120"/>
                </a:rPr>
                <a:t>組合</a:t>
              </a:r>
            </a:p>
            <a:p>
              <a:pPr algn="ctr">
                <a:buClrTx/>
                <a:buFontTx/>
                <a:buNone/>
              </a:pPr>
              <a:r>
                <a:rPr lang="en-US" altLang="zh-TW" sz="1200" b="0" dirty="0">
                  <a:solidFill>
                    <a:srgbClr val="FFFFFF"/>
                  </a:solidFill>
                  <a:latin typeface="微軟正黑體" pitchFamily="32" charset="-120"/>
                  <a:ea typeface="微軟正黑體" pitchFamily="32" charset="-120"/>
                </a:rPr>
                <a:t>(</a:t>
              </a:r>
              <a:r>
                <a:rPr lang="zh-TW" altLang="zh-TW" sz="1200" b="0" dirty="0">
                  <a:solidFill>
                    <a:srgbClr val="FFFFFF"/>
                  </a:solidFill>
                  <a:latin typeface="微軟正黑體" pitchFamily="32" charset="-120"/>
                  <a:ea typeface="微軟正黑體" pitchFamily="32" charset="-120"/>
                </a:rPr>
                <a:t>一贈一</a:t>
              </a:r>
              <a:r>
                <a:rPr lang="en-US" altLang="zh-TW" sz="1200" b="0" dirty="0">
                  <a:solidFill>
                    <a:srgbClr val="FFFFFF"/>
                  </a:solidFill>
                  <a:latin typeface="微軟正黑體" pitchFamily="32" charset="-120"/>
                  <a:ea typeface="微軟正黑體" pitchFamily="32" charset="-120"/>
                </a:rPr>
                <a:t>)</a:t>
              </a:r>
              <a:r>
                <a:rPr lang="zh-TW" altLang="zh-TW" sz="1200" b="0" dirty="0">
                  <a:solidFill>
                    <a:srgbClr val="FFFFFF"/>
                  </a:solidFill>
                  <a:latin typeface="微軟正黑體" pitchFamily="32" charset="-120"/>
                  <a:ea typeface="微軟正黑體" pitchFamily="32" charset="-120"/>
                </a:rPr>
                <a:t>。</a:t>
              </a:r>
            </a:p>
          </p:txBody>
        </p:sp>
        <p:sp>
          <p:nvSpPr>
            <p:cNvPr id="174095" name="AutoShape 15"/>
            <p:cNvSpPr>
              <a:spLocks noChangeArrowheads="1"/>
            </p:cNvSpPr>
            <p:nvPr/>
          </p:nvSpPr>
          <p:spPr bwMode="auto">
            <a:xfrm>
              <a:off x="3892" y="3144"/>
              <a:ext cx="1550" cy="922"/>
            </a:xfrm>
            <a:prstGeom prst="roundRect">
              <a:avLst>
                <a:gd name="adj" fmla="val 16667"/>
              </a:avLst>
            </a:prstGeom>
            <a:solidFill>
              <a:srgbClr val="4F81BD"/>
            </a:solidFill>
            <a:ln w="9360" cap="sq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 anchor="ctr"/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500" b="1">
                  <a:solidFill>
                    <a:srgbClr val="000000"/>
                  </a:solidFill>
                  <a:latin typeface="Arial" charset="0"/>
                  <a:ea typeface="新細明體" charset="-120"/>
                </a:defRPr>
              </a:lvl9pPr>
            </a:lstStyle>
            <a:p>
              <a:pPr algn="ctr">
                <a:buClrTx/>
                <a:buFontTx/>
                <a:buNone/>
              </a:pPr>
              <a:r>
                <a:rPr lang="zh-TW" altLang="zh-TW" sz="1200" b="0">
                  <a:solidFill>
                    <a:srgbClr val="FFFFFF"/>
                  </a:solidFill>
                  <a:latin typeface="微軟正黑體" pitchFamily="32" charset="-120"/>
                  <a:ea typeface="微軟正黑體" pitchFamily="32" charset="-120"/>
                </a:rPr>
                <a:t>酒店提供「希望戶」專職或打工</a:t>
              </a:r>
            </a:p>
            <a:p>
              <a:pPr algn="ctr">
                <a:buClrTx/>
                <a:buFontTx/>
                <a:buNone/>
              </a:pPr>
              <a:r>
                <a:rPr lang="zh-TW" altLang="zh-TW" sz="1200" b="0">
                  <a:solidFill>
                    <a:srgbClr val="FFFFFF"/>
                  </a:solidFill>
                  <a:latin typeface="微軟正黑體" pitchFamily="32" charset="-120"/>
                  <a:ea typeface="微軟正黑體" pitchFamily="32" charset="-120"/>
                </a:rPr>
                <a:t>機會，讓這些朋友短、中期生活</a:t>
              </a:r>
            </a:p>
            <a:p>
              <a:pPr algn="ctr">
                <a:buClrTx/>
                <a:buFontTx/>
                <a:buNone/>
              </a:pPr>
              <a:r>
                <a:rPr lang="zh-TW" altLang="zh-TW" sz="1200" b="0">
                  <a:solidFill>
                    <a:srgbClr val="FFFFFF"/>
                  </a:solidFill>
                  <a:latin typeface="微軟正黑體" pitchFamily="32" charset="-120"/>
                  <a:ea typeface="微軟正黑體" pitchFamily="32" charset="-120"/>
                </a:rPr>
                <a:t>經濟無虞。</a:t>
              </a:r>
            </a:p>
            <a:p>
              <a:pPr algn="ctr">
                <a:buClrTx/>
                <a:buFontTx/>
                <a:buNone/>
              </a:pPr>
              <a:endParaRPr lang="zh-TW" altLang="zh-TW" sz="1200" b="0">
                <a:solidFill>
                  <a:srgbClr val="FFFFFF"/>
                </a:solidFill>
                <a:latin typeface="微軟正黑體" pitchFamily="32" charset="-120"/>
                <a:ea typeface="微軟正黑體" pitchFamily="32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5848231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21" name="Picture 1"/>
          <p:cNvPicPr>
            <a:picLocks noChangeAspect="1" noChangeArrowheads="1"/>
          </p:cNvPicPr>
          <p:nvPr/>
        </p:nvPicPr>
        <p:blipFill>
          <a:blip r:embed="rId3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11760" y="969574"/>
            <a:ext cx="5041858" cy="5268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>
                    <a:grayscl/>
                  </a:blip>
                  <a:srcRect b="24953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663" y="-63500"/>
            <a:ext cx="33702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</p:spTree>
    <p:extLst>
      <p:ext uri="{BB962C8B-B14F-4D97-AF65-F5344CB8AC3E}">
        <p14:creationId xmlns:p14="http://schemas.microsoft.com/office/powerpoint/2010/main" val="208907054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 txBox="1">
            <a:spLocks/>
          </p:cNvSpPr>
          <p:nvPr/>
        </p:nvSpPr>
        <p:spPr>
          <a:xfrm>
            <a:off x="1115616" y="3429000"/>
            <a:ext cx="3742184" cy="936625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kumimoji="0" lang="zh-TW" altLang="en-US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敬老崇孝活動</a:t>
            </a:r>
          </a:p>
        </p:txBody>
      </p:sp>
      <p:sp>
        <p:nvSpPr>
          <p:cNvPr id="7" name="文字版面配置區 2"/>
          <p:cNvSpPr txBox="1">
            <a:spLocks/>
          </p:cNvSpPr>
          <p:nvPr/>
        </p:nvSpPr>
        <p:spPr>
          <a:xfrm>
            <a:off x="971600" y="2420888"/>
            <a:ext cx="7772400" cy="1081088"/>
          </a:xfrm>
          <a:prstGeom prst="rect">
            <a:avLst/>
          </a:prstGeom>
        </p:spPr>
        <p:txBody>
          <a:bodyPr rtlCol="0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171450" fontAlgn="auto">
              <a:lnSpc>
                <a:spcPct val="80000"/>
              </a:lnSpc>
              <a:spcAft>
                <a:spcPts val="0"/>
              </a:spcAft>
              <a:buSzPct val="80000"/>
              <a:defRPr/>
            </a:pPr>
            <a:r>
              <a:rPr kumimoji="0" lang="zh-TW" altLang="en-US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專案五</a:t>
            </a:r>
          </a:p>
          <a:p>
            <a:pPr marL="266700" indent="-171450" fontAlgn="auto">
              <a:lnSpc>
                <a:spcPct val="80000"/>
              </a:lnSpc>
              <a:spcAft>
                <a:spcPts val="0"/>
              </a:spcAft>
              <a:buSzPct val="80000"/>
              <a:defRPr/>
            </a:pPr>
            <a:r>
              <a:rPr kumimoji="0" lang="en-US" altLang="zh-TW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2016</a:t>
            </a:r>
            <a:r>
              <a:rPr kumimoji="0" lang="zh-TW" altLang="en-US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663" y="-63500"/>
            <a:ext cx="33702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</p:spTree>
    <p:extLst>
      <p:ext uri="{BB962C8B-B14F-4D97-AF65-F5344CB8AC3E}">
        <p14:creationId xmlns:p14="http://schemas.microsoft.com/office/powerpoint/2010/main" val="358169227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097801"/>
            <a:ext cx="9124308" cy="5355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663" y="-63500"/>
            <a:ext cx="33702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</p:spTree>
    <p:extLst>
      <p:ext uri="{BB962C8B-B14F-4D97-AF65-F5344CB8AC3E}">
        <p14:creationId xmlns:p14="http://schemas.microsoft.com/office/powerpoint/2010/main" val="250910899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052737"/>
            <a:ext cx="9144000" cy="5406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663" y="-63500"/>
            <a:ext cx="33702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</p:spTree>
    <p:extLst>
      <p:ext uri="{BB962C8B-B14F-4D97-AF65-F5344CB8AC3E}">
        <p14:creationId xmlns:p14="http://schemas.microsoft.com/office/powerpoint/2010/main" val="112922365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9180512" cy="5462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663" y="-63500"/>
            <a:ext cx="33702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</p:spTree>
    <p:extLst>
      <p:ext uri="{BB962C8B-B14F-4D97-AF65-F5344CB8AC3E}">
        <p14:creationId xmlns:p14="http://schemas.microsoft.com/office/powerpoint/2010/main" val="112922365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87846" y="1065826"/>
            <a:ext cx="9244234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663" y="-63500"/>
            <a:ext cx="33702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</p:spTree>
    <p:extLst>
      <p:ext uri="{BB962C8B-B14F-4D97-AF65-F5344CB8AC3E}">
        <p14:creationId xmlns:p14="http://schemas.microsoft.com/office/powerpoint/2010/main" val="1129223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4294967295"/>
          </p:nvPr>
        </p:nvSpPr>
        <p:spPr>
          <a:xfrm>
            <a:off x="1353096" y="3212976"/>
            <a:ext cx="7772400" cy="1500187"/>
          </a:xfrm>
        </p:spPr>
        <p:txBody>
          <a:bodyPr>
            <a:normAutofit/>
          </a:bodyPr>
          <a:lstStyle/>
          <a:p>
            <a:r>
              <a:rPr lang="en-US" altLang="zh-TW" sz="5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CSR</a:t>
            </a:r>
            <a:r>
              <a:rPr lang="zh-TW" altLang="en-US" sz="5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概論</a:t>
            </a:r>
          </a:p>
        </p:txBody>
      </p:sp>
    </p:spTree>
    <p:extLst>
      <p:ext uri="{BB962C8B-B14F-4D97-AF65-F5344CB8AC3E}">
        <p14:creationId xmlns:p14="http://schemas.microsoft.com/office/powerpoint/2010/main" val="181396535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9252520" cy="5380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663" y="-63500"/>
            <a:ext cx="33702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</p:spTree>
    <p:extLst>
      <p:ext uri="{BB962C8B-B14F-4D97-AF65-F5344CB8AC3E}">
        <p14:creationId xmlns:p14="http://schemas.microsoft.com/office/powerpoint/2010/main" val="160263188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80727"/>
            <a:ext cx="9195984" cy="547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663" y="-63500"/>
            <a:ext cx="33702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</p:spTree>
    <p:extLst>
      <p:ext uri="{BB962C8B-B14F-4D97-AF65-F5344CB8AC3E}">
        <p14:creationId xmlns:p14="http://schemas.microsoft.com/office/powerpoint/2010/main" val="160263188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" name="Group 2"/>
          <p:cNvGrpSpPr>
            <a:grpSpLocks/>
          </p:cNvGrpSpPr>
          <p:nvPr/>
        </p:nvGrpSpPr>
        <p:grpSpPr bwMode="auto">
          <a:xfrm>
            <a:off x="107504" y="91020"/>
            <a:ext cx="8884593" cy="6251296"/>
            <a:chOff x="-222" y="5"/>
            <a:chExt cx="5982" cy="4209"/>
          </a:xfrm>
        </p:grpSpPr>
        <p:grpSp>
          <p:nvGrpSpPr>
            <p:cNvPr id="113" name="Group 3"/>
            <p:cNvGrpSpPr>
              <a:grpSpLocks/>
            </p:cNvGrpSpPr>
            <p:nvPr/>
          </p:nvGrpSpPr>
          <p:grpSpPr bwMode="auto">
            <a:xfrm>
              <a:off x="2179" y="1689"/>
              <a:ext cx="1386" cy="1096"/>
              <a:chOff x="976" y="2750"/>
              <a:chExt cx="1428" cy="1164"/>
            </a:xfrm>
          </p:grpSpPr>
          <p:grpSp>
            <p:nvGrpSpPr>
              <p:cNvPr id="217" name="Group 4"/>
              <p:cNvGrpSpPr>
                <a:grpSpLocks/>
              </p:cNvGrpSpPr>
              <p:nvPr/>
            </p:nvGrpSpPr>
            <p:grpSpPr bwMode="auto">
              <a:xfrm>
                <a:off x="1111" y="2931"/>
                <a:ext cx="1179" cy="953"/>
                <a:chOff x="4014" y="300"/>
                <a:chExt cx="1354" cy="1204"/>
              </a:xfrm>
            </p:grpSpPr>
            <p:pic>
              <p:nvPicPr>
                <p:cNvPr id="219" name="Picture 5"/>
                <p:cNvPicPr>
                  <a:picLocks noChangeAspect="1" noChangeArrowheads="1"/>
                </p:cNvPicPr>
                <p:nvPr/>
              </p:nvPicPr>
              <p:blipFill>
                <a:blip r:embed="rId2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77" y="391"/>
                  <a:ext cx="643" cy="81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20" name="WordArt 6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4014" y="300"/>
                  <a:ext cx="1354" cy="566"/>
                </a:xfrm>
                <a:prstGeom prst="rect">
                  <a:avLst/>
                </a:prstGeom>
              </p:spPr>
              <p:txBody>
                <a:bodyPr spcFirstLastPara="1" wrap="none" fromWordArt="1">
                  <a:prstTxWarp prst="textArchUp">
                    <a:avLst>
                      <a:gd name="adj" fmla="val 10800004"/>
                    </a:avLst>
                  </a:prstTxWarp>
                </a:bodyPr>
                <a:lstStyle/>
                <a:p>
                  <a:pPr algn="ctr"/>
                  <a:r>
                    <a:rPr lang="zh-TW" altLang="en-US" sz="2800" kern="1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000000"/>
                      </a:solidFill>
                      <a:latin typeface="微軟正黑體"/>
                      <a:ea typeface="微軟正黑體"/>
                    </a:rPr>
                    <a:t>台糖長榮酒店</a:t>
                  </a:r>
                </a:p>
              </p:txBody>
            </p:sp>
            <p:sp>
              <p:nvSpPr>
                <p:cNvPr id="221" name="WordArt 7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4206" y="1095"/>
                  <a:ext cx="1089" cy="409"/>
                </a:xfrm>
                <a:prstGeom prst="rect">
                  <a:avLst/>
                </a:prstGeom>
              </p:spPr>
              <p:txBody>
                <a:bodyPr wrap="none" fromWordArt="1">
                  <a:prstTxWarp prst="textCanDown">
                    <a:avLst>
                      <a:gd name="adj" fmla="val 33333"/>
                    </a:avLst>
                  </a:prstTxWarp>
                </a:bodyPr>
                <a:lstStyle/>
                <a:p>
                  <a:pPr algn="ctr"/>
                  <a:r>
                    <a:rPr lang="en-US" altLang="zh-TW" sz="2800" kern="10">
                      <a:ln w="9525">
                        <a:solidFill>
                          <a:srgbClr val="008000"/>
                        </a:solidFill>
                        <a:round/>
                        <a:headEnd/>
                        <a:tailEnd/>
                      </a:ln>
                      <a:solidFill>
                        <a:srgbClr val="008000"/>
                      </a:solidFill>
                      <a:latin typeface="Georgia"/>
                    </a:rPr>
                    <a:t>C S R</a:t>
                  </a:r>
                  <a:endParaRPr lang="zh-TW" altLang="en-US" sz="2800" kern="10">
                    <a:ln w="9525">
                      <a:solidFill>
                        <a:srgbClr val="008000"/>
                      </a:solidFill>
                      <a:round/>
                      <a:headEnd/>
                      <a:tailEnd/>
                    </a:ln>
                    <a:solidFill>
                      <a:srgbClr val="008000"/>
                    </a:solidFill>
                    <a:latin typeface="Georgia"/>
                  </a:endParaRPr>
                </a:p>
              </p:txBody>
            </p:sp>
          </p:grpSp>
          <p:sp>
            <p:nvSpPr>
              <p:cNvPr id="218" name="Rectangle 8"/>
              <p:cNvSpPr>
                <a:spLocks noChangeArrowheads="1"/>
              </p:cNvSpPr>
              <p:nvPr/>
            </p:nvSpPr>
            <p:spPr bwMode="auto">
              <a:xfrm>
                <a:off x="976" y="2750"/>
                <a:ext cx="1428" cy="116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spcBef>
                    <a:spcPct val="50000"/>
                  </a:spcBef>
                </a:pPr>
                <a:endParaRPr lang="zh-TW" altLang="en-US"/>
              </a:p>
            </p:txBody>
          </p:sp>
        </p:grpSp>
        <p:grpSp>
          <p:nvGrpSpPr>
            <p:cNvPr id="114" name="Group 9"/>
            <p:cNvGrpSpPr>
              <a:grpSpLocks/>
            </p:cNvGrpSpPr>
            <p:nvPr/>
          </p:nvGrpSpPr>
          <p:grpSpPr bwMode="auto">
            <a:xfrm>
              <a:off x="2552" y="2789"/>
              <a:ext cx="667" cy="523"/>
              <a:chOff x="2381" y="2478"/>
              <a:chExt cx="688" cy="554"/>
            </a:xfrm>
          </p:grpSpPr>
          <p:sp>
            <p:nvSpPr>
              <p:cNvPr id="215" name="Text Box 10"/>
              <p:cNvSpPr txBox="1">
                <a:spLocks noChangeArrowheads="1"/>
              </p:cNvSpPr>
              <p:nvPr/>
            </p:nvSpPr>
            <p:spPr bwMode="auto">
              <a:xfrm>
                <a:off x="2381" y="2659"/>
                <a:ext cx="688" cy="373"/>
              </a:xfrm>
              <a:prstGeom prst="rect">
                <a:avLst/>
              </a:prstGeom>
              <a:solidFill>
                <a:srgbClr val="FFFF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TW" altLang="en-US" sz="2800" b="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目 的</a:t>
                </a:r>
                <a:endParaRPr lang="zh-TW" altLang="en-US" sz="2800" b="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16" name="Line 11"/>
              <p:cNvSpPr>
                <a:spLocks noChangeShapeType="1"/>
              </p:cNvSpPr>
              <p:nvPr/>
            </p:nvSpPr>
            <p:spPr bwMode="auto">
              <a:xfrm>
                <a:off x="2699" y="2478"/>
                <a:ext cx="0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</p:grpSp>
        <p:grpSp>
          <p:nvGrpSpPr>
            <p:cNvPr id="115" name="Group 12"/>
            <p:cNvGrpSpPr>
              <a:grpSpLocks/>
            </p:cNvGrpSpPr>
            <p:nvPr/>
          </p:nvGrpSpPr>
          <p:grpSpPr bwMode="auto">
            <a:xfrm>
              <a:off x="2616" y="1186"/>
              <a:ext cx="603" cy="492"/>
              <a:chOff x="2412" y="754"/>
              <a:chExt cx="621" cy="521"/>
            </a:xfrm>
          </p:grpSpPr>
          <p:sp>
            <p:nvSpPr>
              <p:cNvPr id="213" name="Text Box 13"/>
              <p:cNvSpPr txBox="1">
                <a:spLocks noChangeArrowheads="1"/>
              </p:cNvSpPr>
              <p:nvPr/>
            </p:nvSpPr>
            <p:spPr bwMode="auto">
              <a:xfrm>
                <a:off x="2412" y="754"/>
                <a:ext cx="621" cy="373"/>
              </a:xfrm>
              <a:prstGeom prst="rect">
                <a:avLst/>
              </a:prstGeom>
              <a:solidFill>
                <a:srgbClr val="FFFF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TW" altLang="en-US" sz="2800" b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對象</a:t>
                </a:r>
              </a:p>
            </p:txBody>
          </p:sp>
          <p:sp>
            <p:nvSpPr>
              <p:cNvPr id="214" name="Line 14"/>
              <p:cNvSpPr>
                <a:spLocks noChangeShapeType="1"/>
              </p:cNvSpPr>
              <p:nvPr/>
            </p:nvSpPr>
            <p:spPr bwMode="auto">
              <a:xfrm>
                <a:off x="2683" y="1127"/>
                <a:ext cx="0" cy="1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</p:grpSp>
        <p:grpSp>
          <p:nvGrpSpPr>
            <p:cNvPr id="116" name="Group 15"/>
            <p:cNvGrpSpPr>
              <a:grpSpLocks/>
            </p:cNvGrpSpPr>
            <p:nvPr/>
          </p:nvGrpSpPr>
          <p:grpSpPr bwMode="auto">
            <a:xfrm>
              <a:off x="3573" y="2118"/>
              <a:ext cx="766" cy="352"/>
              <a:chOff x="3418" y="1661"/>
              <a:chExt cx="792" cy="373"/>
            </a:xfrm>
          </p:grpSpPr>
          <p:sp>
            <p:nvSpPr>
              <p:cNvPr id="211" name="Text Box 16"/>
              <p:cNvSpPr txBox="1">
                <a:spLocks noChangeArrowheads="1"/>
              </p:cNvSpPr>
              <p:nvPr/>
            </p:nvSpPr>
            <p:spPr bwMode="auto">
              <a:xfrm>
                <a:off x="3558" y="1661"/>
                <a:ext cx="652" cy="373"/>
              </a:xfrm>
              <a:prstGeom prst="rect">
                <a:avLst/>
              </a:prstGeom>
              <a:solidFill>
                <a:srgbClr val="FFFF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TW" altLang="en-US" sz="2800" b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宗旨</a:t>
                </a:r>
              </a:p>
            </p:txBody>
          </p:sp>
          <p:sp>
            <p:nvSpPr>
              <p:cNvPr id="212" name="Line 17"/>
              <p:cNvSpPr>
                <a:spLocks noChangeShapeType="1"/>
              </p:cNvSpPr>
              <p:nvPr/>
            </p:nvSpPr>
            <p:spPr bwMode="auto">
              <a:xfrm flipV="1">
                <a:off x="3418" y="1842"/>
                <a:ext cx="18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</p:grpSp>
        <p:grpSp>
          <p:nvGrpSpPr>
            <p:cNvPr id="117" name="Group 18"/>
            <p:cNvGrpSpPr>
              <a:grpSpLocks/>
            </p:cNvGrpSpPr>
            <p:nvPr/>
          </p:nvGrpSpPr>
          <p:grpSpPr bwMode="auto">
            <a:xfrm>
              <a:off x="1448" y="2117"/>
              <a:ext cx="728" cy="352"/>
              <a:chOff x="1099" y="3113"/>
              <a:chExt cx="751" cy="373"/>
            </a:xfrm>
          </p:grpSpPr>
          <p:sp>
            <p:nvSpPr>
              <p:cNvPr id="209" name="Text Box 19"/>
              <p:cNvSpPr txBox="1">
                <a:spLocks noChangeArrowheads="1"/>
              </p:cNvSpPr>
              <p:nvPr/>
            </p:nvSpPr>
            <p:spPr bwMode="auto">
              <a:xfrm>
                <a:off x="1099" y="3113"/>
                <a:ext cx="660" cy="373"/>
              </a:xfrm>
              <a:prstGeom prst="rect">
                <a:avLst/>
              </a:prstGeom>
              <a:solidFill>
                <a:srgbClr val="FFFF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TW" altLang="en-US" sz="2800" b="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目標</a:t>
                </a:r>
                <a:endParaRPr lang="zh-TW" altLang="en-US" sz="2800" b="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10" name="Line 20"/>
              <p:cNvSpPr>
                <a:spLocks noChangeShapeType="1"/>
              </p:cNvSpPr>
              <p:nvPr/>
            </p:nvSpPr>
            <p:spPr bwMode="auto">
              <a:xfrm flipV="1">
                <a:off x="1759" y="3294"/>
                <a:ext cx="9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</p:grpSp>
        <p:sp>
          <p:nvSpPr>
            <p:cNvPr id="118" name="Text Box 21"/>
            <p:cNvSpPr txBox="1">
              <a:spLocks noChangeArrowheads="1"/>
            </p:cNvSpPr>
            <p:nvPr/>
          </p:nvSpPr>
          <p:spPr bwMode="auto">
            <a:xfrm>
              <a:off x="3732" y="1191"/>
              <a:ext cx="744" cy="294"/>
            </a:xfrm>
            <a:prstGeom prst="rect">
              <a:avLst/>
            </a:prstGeom>
            <a:noFill/>
            <a:ln w="9525">
              <a:solidFill>
                <a:srgbClr val="008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TW" altLang="en-US" sz="2400" dirty="0">
                  <a:solidFill>
                    <a:srgbClr val="008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策略一</a:t>
              </a:r>
            </a:p>
          </p:txBody>
        </p:sp>
        <p:sp>
          <p:nvSpPr>
            <p:cNvPr id="119" name="Text Box 22"/>
            <p:cNvSpPr txBox="1">
              <a:spLocks noChangeArrowheads="1"/>
            </p:cNvSpPr>
            <p:nvPr/>
          </p:nvSpPr>
          <p:spPr bwMode="auto">
            <a:xfrm>
              <a:off x="1261" y="1194"/>
              <a:ext cx="744" cy="294"/>
            </a:xfrm>
            <a:prstGeom prst="rect">
              <a:avLst/>
            </a:prstGeom>
            <a:noFill/>
            <a:ln w="9525">
              <a:solidFill>
                <a:srgbClr val="008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TW" altLang="en-US" sz="2400" dirty="0">
                  <a:solidFill>
                    <a:srgbClr val="008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策略四</a:t>
              </a:r>
            </a:p>
          </p:txBody>
        </p:sp>
        <p:sp>
          <p:nvSpPr>
            <p:cNvPr id="120" name="Text Box 23"/>
            <p:cNvSpPr txBox="1">
              <a:spLocks noChangeArrowheads="1"/>
            </p:cNvSpPr>
            <p:nvPr/>
          </p:nvSpPr>
          <p:spPr bwMode="auto">
            <a:xfrm>
              <a:off x="1256" y="2972"/>
              <a:ext cx="744" cy="295"/>
            </a:xfrm>
            <a:prstGeom prst="rect">
              <a:avLst/>
            </a:prstGeom>
            <a:noFill/>
            <a:ln w="9525">
              <a:solidFill>
                <a:srgbClr val="008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TW" altLang="en-US" sz="2400" dirty="0">
                  <a:solidFill>
                    <a:srgbClr val="008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策略三</a:t>
              </a:r>
            </a:p>
          </p:txBody>
        </p:sp>
        <p:sp>
          <p:nvSpPr>
            <p:cNvPr id="121" name="Line 24"/>
            <p:cNvSpPr>
              <a:spLocks noChangeShapeType="1"/>
            </p:cNvSpPr>
            <p:nvPr/>
          </p:nvSpPr>
          <p:spPr bwMode="auto">
            <a:xfrm>
              <a:off x="2000" y="1476"/>
              <a:ext cx="176" cy="213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22" name="Line 25"/>
            <p:cNvSpPr>
              <a:spLocks noChangeShapeType="1"/>
            </p:cNvSpPr>
            <p:nvPr/>
          </p:nvSpPr>
          <p:spPr bwMode="auto">
            <a:xfrm flipH="1">
              <a:off x="2000" y="2802"/>
              <a:ext cx="176" cy="171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23" name="Line 26"/>
            <p:cNvSpPr>
              <a:spLocks noChangeShapeType="1"/>
            </p:cNvSpPr>
            <p:nvPr/>
          </p:nvSpPr>
          <p:spPr bwMode="auto">
            <a:xfrm flipV="1">
              <a:off x="3562" y="1476"/>
              <a:ext cx="175" cy="213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grpSp>
          <p:nvGrpSpPr>
            <p:cNvPr id="124" name="Group 27"/>
            <p:cNvGrpSpPr>
              <a:grpSpLocks/>
            </p:cNvGrpSpPr>
            <p:nvPr/>
          </p:nvGrpSpPr>
          <p:grpSpPr bwMode="auto">
            <a:xfrm>
              <a:off x="3577" y="2795"/>
              <a:ext cx="876" cy="465"/>
              <a:chOff x="3424" y="2387"/>
              <a:chExt cx="907" cy="493"/>
            </a:xfrm>
          </p:grpSpPr>
          <p:sp>
            <p:nvSpPr>
              <p:cNvPr id="207" name="Text Box 28"/>
              <p:cNvSpPr txBox="1">
                <a:spLocks noChangeArrowheads="1"/>
              </p:cNvSpPr>
              <p:nvPr/>
            </p:nvSpPr>
            <p:spPr bwMode="auto">
              <a:xfrm>
                <a:off x="3560" y="2568"/>
                <a:ext cx="771" cy="312"/>
              </a:xfrm>
              <a:prstGeom prst="rect">
                <a:avLst/>
              </a:prstGeom>
              <a:noFill/>
              <a:ln w="9525">
                <a:solidFill>
                  <a:srgbClr val="0080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TW" altLang="en-US" sz="2400" dirty="0">
                    <a:solidFill>
                      <a:srgbClr val="008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策略二</a:t>
                </a:r>
              </a:p>
            </p:txBody>
          </p:sp>
          <p:sp>
            <p:nvSpPr>
              <p:cNvPr id="208" name="Line 29"/>
              <p:cNvSpPr>
                <a:spLocks noChangeShapeType="1"/>
              </p:cNvSpPr>
              <p:nvPr/>
            </p:nvSpPr>
            <p:spPr bwMode="auto">
              <a:xfrm>
                <a:off x="3424" y="2387"/>
                <a:ext cx="136" cy="181"/>
              </a:xfrm>
              <a:prstGeom prst="line">
                <a:avLst/>
              </a:prstGeom>
              <a:noFill/>
              <a:ln w="9525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</p:grpSp>
        <p:grpSp>
          <p:nvGrpSpPr>
            <p:cNvPr id="125" name="Group 30"/>
            <p:cNvGrpSpPr>
              <a:grpSpLocks/>
            </p:cNvGrpSpPr>
            <p:nvPr/>
          </p:nvGrpSpPr>
          <p:grpSpPr bwMode="auto">
            <a:xfrm>
              <a:off x="2573" y="3307"/>
              <a:ext cx="558" cy="180"/>
              <a:chOff x="1247" y="2750"/>
              <a:chExt cx="454" cy="226"/>
            </a:xfrm>
          </p:grpSpPr>
          <p:sp>
            <p:nvSpPr>
              <p:cNvPr id="203" name="Line 31"/>
              <p:cNvSpPr>
                <a:spLocks noChangeShapeType="1"/>
              </p:cNvSpPr>
              <p:nvPr/>
            </p:nvSpPr>
            <p:spPr bwMode="auto">
              <a:xfrm>
                <a:off x="1247" y="2840"/>
                <a:ext cx="45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04" name="Line 32"/>
              <p:cNvSpPr>
                <a:spLocks noChangeShapeType="1"/>
              </p:cNvSpPr>
              <p:nvPr/>
            </p:nvSpPr>
            <p:spPr bwMode="auto">
              <a:xfrm>
                <a:off x="1247" y="2840"/>
                <a:ext cx="0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05" name="Line 33"/>
              <p:cNvSpPr>
                <a:spLocks noChangeShapeType="1"/>
              </p:cNvSpPr>
              <p:nvPr/>
            </p:nvSpPr>
            <p:spPr bwMode="auto">
              <a:xfrm>
                <a:off x="1474" y="2750"/>
                <a:ext cx="0" cy="22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206" name="Line 34"/>
              <p:cNvSpPr>
                <a:spLocks noChangeShapeType="1"/>
              </p:cNvSpPr>
              <p:nvPr/>
            </p:nvSpPr>
            <p:spPr bwMode="auto">
              <a:xfrm>
                <a:off x="1701" y="2840"/>
                <a:ext cx="0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</p:grpSp>
        <p:sp>
          <p:nvSpPr>
            <p:cNvPr id="126" name="Text Box 35"/>
            <p:cNvSpPr txBox="1">
              <a:spLocks noChangeArrowheads="1"/>
            </p:cNvSpPr>
            <p:nvPr/>
          </p:nvSpPr>
          <p:spPr bwMode="auto">
            <a:xfrm>
              <a:off x="2429" y="3488"/>
              <a:ext cx="870" cy="72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vert="eaVer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TW" altLang="en-US" sz="18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拋磚引玉</a:t>
              </a:r>
            </a:p>
            <a:p>
              <a:pPr>
                <a:spcBef>
                  <a:spcPct val="50000"/>
                </a:spcBef>
              </a:pPr>
              <a:r>
                <a:rPr lang="zh-TW" altLang="en-US" sz="18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引起共鳴</a:t>
              </a:r>
            </a:p>
            <a:p>
              <a:pPr>
                <a:spcBef>
                  <a:spcPct val="50000"/>
                </a:spcBef>
              </a:pPr>
              <a:r>
                <a:rPr lang="zh-TW" altLang="en-US" sz="18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共襄盛舉</a:t>
              </a:r>
            </a:p>
          </p:txBody>
        </p:sp>
        <p:grpSp>
          <p:nvGrpSpPr>
            <p:cNvPr id="127" name="Group 36"/>
            <p:cNvGrpSpPr>
              <a:grpSpLocks/>
            </p:cNvGrpSpPr>
            <p:nvPr/>
          </p:nvGrpSpPr>
          <p:grpSpPr bwMode="auto">
            <a:xfrm>
              <a:off x="754" y="1730"/>
              <a:ext cx="694" cy="1114"/>
              <a:chOff x="113" y="1162"/>
              <a:chExt cx="694" cy="1114"/>
            </a:xfrm>
          </p:grpSpPr>
          <p:grpSp>
            <p:nvGrpSpPr>
              <p:cNvPr id="194" name="Group 37"/>
              <p:cNvGrpSpPr>
                <a:grpSpLocks/>
              </p:cNvGrpSpPr>
              <p:nvPr/>
            </p:nvGrpSpPr>
            <p:grpSpPr bwMode="auto">
              <a:xfrm rot="10800000">
                <a:off x="567" y="1298"/>
                <a:ext cx="240" cy="862"/>
                <a:chOff x="2595" y="1752"/>
                <a:chExt cx="240" cy="771"/>
              </a:xfrm>
            </p:grpSpPr>
            <p:grpSp>
              <p:nvGrpSpPr>
                <p:cNvPr id="196" name="Group 38"/>
                <p:cNvGrpSpPr>
                  <a:grpSpLocks/>
                </p:cNvGrpSpPr>
                <p:nvPr/>
              </p:nvGrpSpPr>
              <p:grpSpPr bwMode="auto">
                <a:xfrm>
                  <a:off x="2744" y="1752"/>
                  <a:ext cx="91" cy="771"/>
                  <a:chOff x="2381" y="1570"/>
                  <a:chExt cx="91" cy="771"/>
                </a:xfrm>
              </p:grpSpPr>
              <p:sp>
                <p:nvSpPr>
                  <p:cNvPr id="198" name="Line 39"/>
                  <p:cNvSpPr>
                    <a:spLocks noChangeShapeType="1"/>
                  </p:cNvSpPr>
                  <p:nvPr/>
                </p:nvSpPr>
                <p:spPr bwMode="auto">
                  <a:xfrm>
                    <a:off x="2381" y="1570"/>
                    <a:ext cx="0" cy="771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199" name="Line 40"/>
                  <p:cNvSpPr>
                    <a:spLocks noChangeShapeType="1"/>
                  </p:cNvSpPr>
                  <p:nvPr/>
                </p:nvSpPr>
                <p:spPr bwMode="auto">
                  <a:xfrm>
                    <a:off x="2381" y="1570"/>
                    <a:ext cx="91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200" name="Line 41"/>
                  <p:cNvSpPr>
                    <a:spLocks noChangeShapeType="1"/>
                  </p:cNvSpPr>
                  <p:nvPr/>
                </p:nvSpPr>
                <p:spPr bwMode="auto">
                  <a:xfrm>
                    <a:off x="2381" y="1797"/>
                    <a:ext cx="91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201" name="Line 42"/>
                  <p:cNvSpPr>
                    <a:spLocks noChangeShapeType="1"/>
                  </p:cNvSpPr>
                  <p:nvPr/>
                </p:nvSpPr>
                <p:spPr bwMode="auto">
                  <a:xfrm>
                    <a:off x="2381" y="2069"/>
                    <a:ext cx="91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  <p:sp>
                <p:nvSpPr>
                  <p:cNvPr id="202" name="Line 43"/>
                  <p:cNvSpPr>
                    <a:spLocks noChangeShapeType="1"/>
                  </p:cNvSpPr>
                  <p:nvPr/>
                </p:nvSpPr>
                <p:spPr bwMode="auto">
                  <a:xfrm>
                    <a:off x="2381" y="2341"/>
                    <a:ext cx="91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</p:grpSp>
            <p:sp>
              <p:nvSpPr>
                <p:cNvPr id="197" name="Line 44"/>
                <p:cNvSpPr>
                  <a:spLocks noChangeShapeType="1"/>
                </p:cNvSpPr>
                <p:nvPr/>
              </p:nvSpPr>
              <p:spPr bwMode="auto">
                <a:xfrm flipH="1" flipV="1">
                  <a:off x="2595" y="2157"/>
                  <a:ext cx="149" cy="3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  <p:sp>
            <p:nvSpPr>
              <p:cNvPr id="195" name="Text Box 45"/>
              <p:cNvSpPr txBox="1">
                <a:spLocks noChangeArrowheads="1"/>
              </p:cNvSpPr>
              <p:nvPr/>
            </p:nvSpPr>
            <p:spPr bwMode="auto">
              <a:xfrm>
                <a:off x="113" y="1162"/>
                <a:ext cx="499" cy="111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r">
                  <a:spcBef>
                    <a:spcPct val="50000"/>
                  </a:spcBef>
                </a:pPr>
                <a:r>
                  <a:rPr lang="zh-TW" altLang="en-US" sz="2000" b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關懷</a:t>
                </a:r>
              </a:p>
              <a:p>
                <a:pPr algn="r">
                  <a:spcBef>
                    <a:spcPct val="50000"/>
                  </a:spcBef>
                </a:pPr>
                <a:r>
                  <a:rPr lang="zh-TW" altLang="en-US" sz="2000" b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援助</a:t>
                </a:r>
              </a:p>
              <a:p>
                <a:pPr algn="r">
                  <a:spcBef>
                    <a:spcPct val="50000"/>
                  </a:spcBef>
                </a:pPr>
                <a:r>
                  <a:rPr lang="zh-TW" altLang="en-US" sz="2000" b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協助</a:t>
                </a:r>
              </a:p>
              <a:p>
                <a:pPr algn="r">
                  <a:spcBef>
                    <a:spcPct val="50000"/>
                  </a:spcBef>
                </a:pPr>
                <a:r>
                  <a:rPr lang="zh-TW" altLang="en-US" sz="2000" b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環保</a:t>
                </a:r>
              </a:p>
            </p:txBody>
          </p:sp>
        </p:grpSp>
        <p:grpSp>
          <p:nvGrpSpPr>
            <p:cNvPr id="128" name="Group 46"/>
            <p:cNvGrpSpPr>
              <a:grpSpLocks/>
            </p:cNvGrpSpPr>
            <p:nvPr/>
          </p:nvGrpSpPr>
          <p:grpSpPr bwMode="auto">
            <a:xfrm>
              <a:off x="-76" y="1573"/>
              <a:ext cx="929" cy="491"/>
              <a:chOff x="-317" y="1517"/>
              <a:chExt cx="929" cy="491"/>
            </a:xfrm>
          </p:grpSpPr>
          <p:grpSp>
            <p:nvGrpSpPr>
              <p:cNvPr id="188" name="Group 47"/>
              <p:cNvGrpSpPr>
                <a:grpSpLocks/>
              </p:cNvGrpSpPr>
              <p:nvPr/>
            </p:nvGrpSpPr>
            <p:grpSpPr bwMode="auto">
              <a:xfrm>
                <a:off x="431" y="1616"/>
                <a:ext cx="181" cy="317"/>
                <a:chOff x="1111" y="3158"/>
                <a:chExt cx="181" cy="408"/>
              </a:xfrm>
            </p:grpSpPr>
            <p:sp>
              <p:nvSpPr>
                <p:cNvPr id="190" name="Line 48"/>
                <p:cNvSpPr>
                  <a:spLocks noChangeShapeType="1"/>
                </p:cNvSpPr>
                <p:nvPr/>
              </p:nvSpPr>
              <p:spPr bwMode="auto">
                <a:xfrm>
                  <a:off x="1202" y="3158"/>
                  <a:ext cx="0" cy="40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91" name="Line 49"/>
                <p:cNvSpPr>
                  <a:spLocks noChangeShapeType="1"/>
                </p:cNvSpPr>
                <p:nvPr/>
              </p:nvSpPr>
              <p:spPr bwMode="auto">
                <a:xfrm flipH="1">
                  <a:off x="1111" y="3158"/>
                  <a:ext cx="9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92" name="Line 50"/>
                <p:cNvSpPr>
                  <a:spLocks noChangeShapeType="1"/>
                </p:cNvSpPr>
                <p:nvPr/>
              </p:nvSpPr>
              <p:spPr bwMode="auto">
                <a:xfrm flipH="1">
                  <a:off x="1111" y="3566"/>
                  <a:ext cx="9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93" name="Line 51"/>
                <p:cNvSpPr>
                  <a:spLocks noChangeShapeType="1"/>
                </p:cNvSpPr>
                <p:nvPr/>
              </p:nvSpPr>
              <p:spPr bwMode="auto">
                <a:xfrm>
                  <a:off x="1202" y="3385"/>
                  <a:ext cx="9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  <p:sp>
            <p:nvSpPr>
              <p:cNvPr id="189" name="Text Box 52"/>
              <p:cNvSpPr txBox="1">
                <a:spLocks noChangeArrowheads="1"/>
              </p:cNvSpPr>
              <p:nvPr/>
            </p:nvSpPr>
            <p:spPr bwMode="auto">
              <a:xfrm>
                <a:off x="-317" y="1517"/>
                <a:ext cx="764" cy="491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r">
                  <a:spcBef>
                    <a:spcPct val="50000"/>
                  </a:spcBef>
                </a:pPr>
                <a:r>
                  <a:rPr lang="zh-TW" altLang="en-US" sz="1800" b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雪中送炭</a:t>
                </a:r>
              </a:p>
              <a:p>
                <a:pPr algn="r">
                  <a:spcBef>
                    <a:spcPct val="50000"/>
                  </a:spcBef>
                </a:pPr>
                <a:r>
                  <a:rPr lang="zh-TW" altLang="en-US" sz="1800" b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噓寒問暖</a:t>
                </a:r>
              </a:p>
            </p:txBody>
          </p:sp>
        </p:grpSp>
        <p:sp>
          <p:nvSpPr>
            <p:cNvPr id="129" name="Text Box 53"/>
            <p:cNvSpPr txBox="1">
              <a:spLocks noChangeArrowheads="1"/>
            </p:cNvSpPr>
            <p:nvPr/>
          </p:nvSpPr>
          <p:spPr bwMode="auto">
            <a:xfrm>
              <a:off x="-222" y="2048"/>
              <a:ext cx="976" cy="24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zh-TW" altLang="en-US" sz="18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人道救援</a:t>
              </a:r>
            </a:p>
          </p:txBody>
        </p:sp>
        <p:sp>
          <p:nvSpPr>
            <p:cNvPr id="130" name="Line 54"/>
            <p:cNvSpPr>
              <a:spLocks noChangeShapeType="1"/>
            </p:cNvSpPr>
            <p:nvPr/>
          </p:nvSpPr>
          <p:spPr bwMode="auto">
            <a:xfrm flipH="1">
              <a:off x="733" y="2171"/>
              <a:ext cx="13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grpSp>
          <p:nvGrpSpPr>
            <p:cNvPr id="131" name="Group 55"/>
            <p:cNvGrpSpPr>
              <a:grpSpLocks/>
            </p:cNvGrpSpPr>
            <p:nvPr/>
          </p:nvGrpSpPr>
          <p:grpSpPr bwMode="auto">
            <a:xfrm>
              <a:off x="-222" y="2275"/>
              <a:ext cx="1022" cy="939"/>
              <a:chOff x="-546" y="2704"/>
              <a:chExt cx="1022" cy="939"/>
            </a:xfrm>
          </p:grpSpPr>
          <p:grpSp>
            <p:nvGrpSpPr>
              <p:cNvPr id="181" name="Group 56"/>
              <p:cNvGrpSpPr>
                <a:grpSpLocks/>
              </p:cNvGrpSpPr>
              <p:nvPr/>
            </p:nvGrpSpPr>
            <p:grpSpPr bwMode="auto">
              <a:xfrm rot="5400000">
                <a:off x="68" y="3067"/>
                <a:ext cx="680" cy="136"/>
                <a:chOff x="2699" y="981"/>
                <a:chExt cx="635" cy="136"/>
              </a:xfrm>
            </p:grpSpPr>
            <p:sp>
              <p:nvSpPr>
                <p:cNvPr id="183" name="Line 57"/>
                <p:cNvSpPr>
                  <a:spLocks noChangeShapeType="1"/>
                </p:cNvSpPr>
                <p:nvPr/>
              </p:nvSpPr>
              <p:spPr bwMode="auto">
                <a:xfrm>
                  <a:off x="2699" y="981"/>
                  <a:ext cx="635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84" name="Line 58"/>
                <p:cNvSpPr>
                  <a:spLocks noChangeShapeType="1"/>
                </p:cNvSpPr>
                <p:nvPr/>
              </p:nvSpPr>
              <p:spPr bwMode="auto">
                <a:xfrm>
                  <a:off x="2699" y="981"/>
                  <a:ext cx="0" cy="13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85" name="Line 59"/>
                <p:cNvSpPr>
                  <a:spLocks noChangeShapeType="1"/>
                </p:cNvSpPr>
                <p:nvPr/>
              </p:nvSpPr>
              <p:spPr bwMode="auto">
                <a:xfrm>
                  <a:off x="3334" y="981"/>
                  <a:ext cx="0" cy="13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86" name="Line 60"/>
                <p:cNvSpPr>
                  <a:spLocks noChangeShapeType="1"/>
                </p:cNvSpPr>
                <p:nvPr/>
              </p:nvSpPr>
              <p:spPr bwMode="auto">
                <a:xfrm>
                  <a:off x="2880" y="981"/>
                  <a:ext cx="0" cy="13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187" name="Line 61"/>
                <p:cNvSpPr>
                  <a:spLocks noChangeShapeType="1"/>
                </p:cNvSpPr>
                <p:nvPr/>
              </p:nvSpPr>
              <p:spPr bwMode="auto">
                <a:xfrm>
                  <a:off x="3107" y="981"/>
                  <a:ext cx="0" cy="13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  <p:sp>
            <p:nvSpPr>
              <p:cNvPr id="182" name="Text Box 62"/>
              <p:cNvSpPr txBox="1">
                <a:spLocks noChangeArrowheads="1"/>
              </p:cNvSpPr>
              <p:nvPr/>
            </p:nvSpPr>
            <p:spPr bwMode="auto">
              <a:xfrm>
                <a:off x="-546" y="2704"/>
                <a:ext cx="931" cy="939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r">
                  <a:lnSpc>
                    <a:spcPct val="80000"/>
                  </a:lnSpc>
                  <a:spcBef>
                    <a:spcPct val="50000"/>
                  </a:spcBef>
                </a:pPr>
                <a:r>
                  <a:rPr lang="zh-TW" altLang="en-US" sz="1800" b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自力更生</a:t>
                </a:r>
              </a:p>
              <a:p>
                <a:pPr algn="r">
                  <a:lnSpc>
                    <a:spcPct val="80000"/>
                  </a:lnSpc>
                  <a:spcBef>
                    <a:spcPct val="50000"/>
                  </a:spcBef>
                </a:pPr>
                <a:r>
                  <a:rPr lang="zh-TW" altLang="en-US" sz="1800" b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一技之長</a:t>
                </a:r>
              </a:p>
              <a:p>
                <a:pPr algn="r">
                  <a:lnSpc>
                    <a:spcPct val="80000"/>
                  </a:lnSpc>
                  <a:spcBef>
                    <a:spcPct val="50000"/>
                  </a:spcBef>
                </a:pPr>
                <a:r>
                  <a:rPr lang="zh-TW" altLang="en-US" sz="1800" b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生存空間</a:t>
                </a:r>
              </a:p>
              <a:p>
                <a:pPr algn="r">
                  <a:lnSpc>
                    <a:spcPct val="80000"/>
                  </a:lnSpc>
                  <a:spcBef>
                    <a:spcPct val="50000"/>
                  </a:spcBef>
                </a:pPr>
                <a:r>
                  <a:rPr lang="zh-TW" altLang="en-US" sz="1800" b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教育訓練</a:t>
                </a:r>
              </a:p>
            </p:txBody>
          </p:sp>
        </p:grpSp>
        <p:sp>
          <p:nvSpPr>
            <p:cNvPr id="132" name="Line 63"/>
            <p:cNvSpPr>
              <a:spLocks noChangeShapeType="1"/>
            </p:cNvSpPr>
            <p:nvPr/>
          </p:nvSpPr>
          <p:spPr bwMode="auto">
            <a:xfrm>
              <a:off x="800" y="2456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grpSp>
          <p:nvGrpSpPr>
            <p:cNvPr id="133" name="Group 64"/>
            <p:cNvGrpSpPr>
              <a:grpSpLocks/>
            </p:cNvGrpSpPr>
            <p:nvPr/>
          </p:nvGrpSpPr>
          <p:grpSpPr bwMode="auto">
            <a:xfrm>
              <a:off x="1448" y="3273"/>
              <a:ext cx="318" cy="227"/>
              <a:chOff x="2245" y="3339"/>
              <a:chExt cx="318" cy="227"/>
            </a:xfrm>
          </p:grpSpPr>
          <p:sp>
            <p:nvSpPr>
              <p:cNvPr id="167" name="Line 65"/>
              <p:cNvSpPr>
                <a:spLocks noChangeShapeType="1"/>
              </p:cNvSpPr>
              <p:nvPr/>
            </p:nvSpPr>
            <p:spPr bwMode="auto">
              <a:xfrm>
                <a:off x="2245" y="3475"/>
                <a:ext cx="0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68" name="Line 66"/>
              <p:cNvSpPr>
                <a:spLocks noChangeShapeType="1"/>
              </p:cNvSpPr>
              <p:nvPr/>
            </p:nvSpPr>
            <p:spPr bwMode="auto">
              <a:xfrm>
                <a:off x="2404" y="3339"/>
                <a:ext cx="0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69" name="Line 67"/>
              <p:cNvSpPr>
                <a:spLocks noChangeShapeType="1"/>
              </p:cNvSpPr>
              <p:nvPr/>
            </p:nvSpPr>
            <p:spPr bwMode="auto">
              <a:xfrm>
                <a:off x="2245" y="3475"/>
                <a:ext cx="31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70" name="Line 68"/>
              <p:cNvSpPr>
                <a:spLocks noChangeShapeType="1"/>
              </p:cNvSpPr>
              <p:nvPr/>
            </p:nvSpPr>
            <p:spPr bwMode="auto">
              <a:xfrm>
                <a:off x="2562" y="3475"/>
                <a:ext cx="0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71" name="Line 69"/>
              <p:cNvSpPr>
                <a:spLocks noChangeShapeType="1"/>
              </p:cNvSpPr>
              <p:nvPr/>
            </p:nvSpPr>
            <p:spPr bwMode="auto">
              <a:xfrm>
                <a:off x="2245" y="3475"/>
                <a:ext cx="31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72" name="Line 70"/>
              <p:cNvSpPr>
                <a:spLocks noChangeShapeType="1"/>
              </p:cNvSpPr>
              <p:nvPr/>
            </p:nvSpPr>
            <p:spPr bwMode="auto">
              <a:xfrm>
                <a:off x="2562" y="3475"/>
                <a:ext cx="0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73" name="Line 71"/>
              <p:cNvSpPr>
                <a:spLocks noChangeShapeType="1"/>
              </p:cNvSpPr>
              <p:nvPr/>
            </p:nvSpPr>
            <p:spPr bwMode="auto">
              <a:xfrm>
                <a:off x="2245" y="3475"/>
                <a:ext cx="0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74" name="Line 72"/>
              <p:cNvSpPr>
                <a:spLocks noChangeShapeType="1"/>
              </p:cNvSpPr>
              <p:nvPr/>
            </p:nvSpPr>
            <p:spPr bwMode="auto">
              <a:xfrm>
                <a:off x="2245" y="3475"/>
                <a:ext cx="31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75" name="Line 73"/>
              <p:cNvSpPr>
                <a:spLocks noChangeShapeType="1"/>
              </p:cNvSpPr>
              <p:nvPr/>
            </p:nvSpPr>
            <p:spPr bwMode="auto">
              <a:xfrm>
                <a:off x="2562" y="3475"/>
                <a:ext cx="0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76" name="Line 74"/>
              <p:cNvSpPr>
                <a:spLocks noChangeShapeType="1"/>
              </p:cNvSpPr>
              <p:nvPr/>
            </p:nvSpPr>
            <p:spPr bwMode="auto">
              <a:xfrm>
                <a:off x="2245" y="3475"/>
                <a:ext cx="31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77" name="Line 75"/>
              <p:cNvSpPr>
                <a:spLocks noChangeShapeType="1"/>
              </p:cNvSpPr>
              <p:nvPr/>
            </p:nvSpPr>
            <p:spPr bwMode="auto">
              <a:xfrm>
                <a:off x="2562" y="3475"/>
                <a:ext cx="0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78" name="Line 76"/>
              <p:cNvSpPr>
                <a:spLocks noChangeShapeType="1"/>
              </p:cNvSpPr>
              <p:nvPr/>
            </p:nvSpPr>
            <p:spPr bwMode="auto">
              <a:xfrm>
                <a:off x="2245" y="3475"/>
                <a:ext cx="0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79" name="Line 77"/>
              <p:cNvSpPr>
                <a:spLocks noChangeShapeType="1"/>
              </p:cNvSpPr>
              <p:nvPr/>
            </p:nvSpPr>
            <p:spPr bwMode="auto">
              <a:xfrm>
                <a:off x="2245" y="3475"/>
                <a:ext cx="31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  <p:sp>
            <p:nvSpPr>
              <p:cNvPr id="180" name="Line 78"/>
              <p:cNvSpPr>
                <a:spLocks noChangeShapeType="1"/>
              </p:cNvSpPr>
              <p:nvPr/>
            </p:nvSpPr>
            <p:spPr bwMode="auto">
              <a:xfrm>
                <a:off x="2562" y="3475"/>
                <a:ext cx="0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TW" altLang="en-US"/>
              </a:p>
            </p:txBody>
          </p:sp>
        </p:grpSp>
        <p:sp>
          <p:nvSpPr>
            <p:cNvPr id="134" name="Text Box 79"/>
            <p:cNvSpPr txBox="1">
              <a:spLocks noChangeArrowheads="1"/>
            </p:cNvSpPr>
            <p:nvPr/>
          </p:nvSpPr>
          <p:spPr bwMode="auto">
            <a:xfrm>
              <a:off x="1295" y="3505"/>
              <a:ext cx="601" cy="40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vert="eaVer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TW" altLang="en-US" sz="20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環保</a:t>
              </a:r>
            </a:p>
            <a:p>
              <a:pPr>
                <a:spcBef>
                  <a:spcPct val="50000"/>
                </a:spcBef>
              </a:pPr>
              <a:r>
                <a:rPr lang="zh-TW" altLang="en-US" sz="20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低碳</a:t>
              </a:r>
            </a:p>
          </p:txBody>
        </p:sp>
        <p:sp>
          <p:nvSpPr>
            <p:cNvPr id="135" name="Text Box 80"/>
            <p:cNvSpPr txBox="1">
              <a:spLocks noChangeArrowheads="1"/>
            </p:cNvSpPr>
            <p:nvPr/>
          </p:nvSpPr>
          <p:spPr bwMode="auto">
            <a:xfrm>
              <a:off x="306" y="778"/>
              <a:ext cx="995" cy="26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TW" altLang="en-US" sz="20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公益</a:t>
              </a:r>
              <a:r>
                <a:rPr lang="zh-TW" altLang="en-US" sz="2000" b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專案</a:t>
              </a:r>
              <a:endParaRPr lang="zh-TW" altLang="en-US" sz="2000" b="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6" name="Line 81"/>
            <p:cNvSpPr>
              <a:spLocks noChangeShapeType="1"/>
            </p:cNvSpPr>
            <p:nvPr/>
          </p:nvSpPr>
          <p:spPr bwMode="auto">
            <a:xfrm>
              <a:off x="1074" y="1050"/>
              <a:ext cx="182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37" name="Text Box 82"/>
            <p:cNvSpPr txBox="1">
              <a:spLocks noChangeArrowheads="1"/>
            </p:cNvSpPr>
            <p:nvPr/>
          </p:nvSpPr>
          <p:spPr bwMode="auto">
            <a:xfrm>
              <a:off x="4658" y="596"/>
              <a:ext cx="1088" cy="53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TW" altLang="en-US" sz="20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定期性─</a:t>
              </a:r>
            </a:p>
            <a:p>
              <a:pPr>
                <a:spcBef>
                  <a:spcPct val="50000"/>
                </a:spcBef>
              </a:pPr>
              <a:r>
                <a:rPr lang="en-US" altLang="zh-TW" sz="20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20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週三公益日</a:t>
              </a:r>
              <a:r>
                <a:rPr lang="en-US" altLang="zh-TW" sz="20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</a:p>
          </p:txBody>
        </p:sp>
        <p:sp>
          <p:nvSpPr>
            <p:cNvPr id="138" name="Line 83"/>
            <p:cNvSpPr>
              <a:spLocks noChangeShapeType="1"/>
            </p:cNvSpPr>
            <p:nvPr/>
          </p:nvSpPr>
          <p:spPr bwMode="auto">
            <a:xfrm flipV="1">
              <a:off x="4476" y="1095"/>
              <a:ext cx="182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39" name="Text Box 84"/>
            <p:cNvSpPr txBox="1">
              <a:spLocks noChangeArrowheads="1"/>
            </p:cNvSpPr>
            <p:nvPr/>
          </p:nvSpPr>
          <p:spPr bwMode="auto">
            <a:xfrm>
              <a:off x="4444" y="2133"/>
              <a:ext cx="1316" cy="2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TW" altLang="en-US" sz="18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盡企業社會責任</a:t>
              </a:r>
            </a:p>
          </p:txBody>
        </p:sp>
        <p:sp>
          <p:nvSpPr>
            <p:cNvPr id="140" name="Line 85"/>
            <p:cNvSpPr>
              <a:spLocks noChangeShapeType="1"/>
            </p:cNvSpPr>
            <p:nvPr/>
          </p:nvSpPr>
          <p:spPr bwMode="auto">
            <a:xfrm>
              <a:off x="4340" y="2275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1" name="Line 86"/>
            <p:cNvSpPr>
              <a:spLocks noChangeShapeType="1"/>
            </p:cNvSpPr>
            <p:nvPr/>
          </p:nvSpPr>
          <p:spPr bwMode="auto">
            <a:xfrm rot="-5400000">
              <a:off x="4921" y="1983"/>
              <a:ext cx="10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zh-TW" altLang="en-US"/>
            </a:p>
          </p:txBody>
        </p:sp>
        <p:sp>
          <p:nvSpPr>
            <p:cNvPr id="142" name="Line 87"/>
            <p:cNvSpPr>
              <a:spLocks noChangeShapeType="1"/>
            </p:cNvSpPr>
            <p:nvPr/>
          </p:nvSpPr>
          <p:spPr bwMode="auto">
            <a:xfrm rot="-5400000">
              <a:off x="5193" y="1983"/>
              <a:ext cx="10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zh-TW" altLang="en-US"/>
            </a:p>
          </p:txBody>
        </p:sp>
        <p:sp>
          <p:nvSpPr>
            <p:cNvPr id="143" name="Line 88"/>
            <p:cNvSpPr>
              <a:spLocks noChangeShapeType="1"/>
            </p:cNvSpPr>
            <p:nvPr/>
          </p:nvSpPr>
          <p:spPr bwMode="auto">
            <a:xfrm rot="-5400000">
              <a:off x="5109" y="1900"/>
              <a:ext cx="0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zh-TW" altLang="en-US"/>
            </a:p>
          </p:txBody>
        </p:sp>
        <p:sp>
          <p:nvSpPr>
            <p:cNvPr id="144" name="Line 89"/>
            <p:cNvSpPr>
              <a:spLocks noChangeShapeType="1"/>
            </p:cNvSpPr>
            <p:nvPr/>
          </p:nvSpPr>
          <p:spPr bwMode="auto">
            <a:xfrm rot="16200000" flipH="1">
              <a:off x="5057" y="2086"/>
              <a:ext cx="10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zh-TW" altLang="en-US"/>
            </a:p>
          </p:txBody>
        </p:sp>
        <p:sp>
          <p:nvSpPr>
            <p:cNvPr id="145" name="Text Box 90"/>
            <p:cNvSpPr txBox="1">
              <a:spLocks noChangeArrowheads="1"/>
            </p:cNvSpPr>
            <p:nvPr/>
          </p:nvSpPr>
          <p:spPr bwMode="auto">
            <a:xfrm>
              <a:off x="4783" y="1186"/>
              <a:ext cx="601" cy="77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vert="eaVert"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zh-TW" altLang="en-US" sz="20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取之社會</a:t>
              </a:r>
            </a:p>
            <a:p>
              <a:pPr algn="r">
                <a:spcBef>
                  <a:spcPct val="50000"/>
                </a:spcBef>
              </a:pPr>
              <a:r>
                <a:rPr lang="zh-TW" altLang="en-US" sz="20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用之社會</a:t>
              </a:r>
            </a:p>
          </p:txBody>
        </p:sp>
        <p:grpSp>
          <p:nvGrpSpPr>
            <p:cNvPr id="146" name="Group 91"/>
            <p:cNvGrpSpPr>
              <a:grpSpLocks/>
            </p:cNvGrpSpPr>
            <p:nvPr/>
          </p:nvGrpSpPr>
          <p:grpSpPr bwMode="auto">
            <a:xfrm rot="5400000">
              <a:off x="5008" y="2325"/>
              <a:ext cx="182" cy="273"/>
              <a:chOff x="4830" y="1071"/>
              <a:chExt cx="182" cy="363"/>
            </a:xfrm>
          </p:grpSpPr>
          <p:sp>
            <p:nvSpPr>
              <p:cNvPr id="163" name="Line 92"/>
              <p:cNvSpPr>
                <a:spLocks noChangeShapeType="1"/>
              </p:cNvSpPr>
              <p:nvPr/>
            </p:nvSpPr>
            <p:spPr bwMode="auto">
              <a:xfrm>
                <a:off x="4921" y="1071"/>
                <a:ext cx="9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endParaRPr lang="zh-TW" altLang="en-US"/>
              </a:p>
            </p:txBody>
          </p:sp>
          <p:sp>
            <p:nvSpPr>
              <p:cNvPr id="164" name="Line 93"/>
              <p:cNvSpPr>
                <a:spLocks noChangeShapeType="1"/>
              </p:cNvSpPr>
              <p:nvPr/>
            </p:nvSpPr>
            <p:spPr bwMode="auto">
              <a:xfrm>
                <a:off x="4921" y="1434"/>
                <a:ext cx="9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endParaRPr lang="zh-TW" altLang="en-US"/>
              </a:p>
            </p:txBody>
          </p:sp>
          <p:sp>
            <p:nvSpPr>
              <p:cNvPr id="165" name="Line 94"/>
              <p:cNvSpPr>
                <a:spLocks noChangeShapeType="1"/>
              </p:cNvSpPr>
              <p:nvPr/>
            </p:nvSpPr>
            <p:spPr bwMode="auto">
              <a:xfrm>
                <a:off x="4921" y="1071"/>
                <a:ext cx="0" cy="36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endParaRPr lang="zh-TW" altLang="en-US"/>
              </a:p>
            </p:txBody>
          </p:sp>
          <p:sp>
            <p:nvSpPr>
              <p:cNvPr id="166" name="Line 95"/>
              <p:cNvSpPr>
                <a:spLocks noChangeShapeType="1"/>
              </p:cNvSpPr>
              <p:nvPr/>
            </p:nvSpPr>
            <p:spPr bwMode="auto">
              <a:xfrm flipH="1">
                <a:off x="4830" y="1253"/>
                <a:ext cx="9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endParaRPr lang="zh-TW" altLang="en-US"/>
              </a:p>
            </p:txBody>
          </p:sp>
        </p:grpSp>
        <p:sp>
          <p:nvSpPr>
            <p:cNvPr id="147" name="Text Box 96"/>
            <p:cNvSpPr txBox="1">
              <a:spLocks noChangeArrowheads="1"/>
            </p:cNvSpPr>
            <p:nvPr/>
          </p:nvSpPr>
          <p:spPr bwMode="auto">
            <a:xfrm rot="10800000">
              <a:off x="4794" y="2529"/>
              <a:ext cx="642" cy="60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rot="10800000" vert="eaVert"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TW" altLang="en-US" sz="20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布施</a:t>
              </a:r>
            </a:p>
            <a:p>
              <a:pPr>
                <a:spcBef>
                  <a:spcPct val="50000"/>
                </a:spcBef>
              </a:pPr>
              <a:r>
                <a:rPr lang="zh-TW" altLang="en-US" sz="20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回饋</a:t>
              </a:r>
            </a:p>
          </p:txBody>
        </p:sp>
        <p:sp>
          <p:nvSpPr>
            <p:cNvPr id="148" name="Text Box 97"/>
            <p:cNvSpPr txBox="1">
              <a:spLocks noChangeArrowheads="1"/>
            </p:cNvSpPr>
            <p:nvPr/>
          </p:nvSpPr>
          <p:spPr bwMode="auto">
            <a:xfrm>
              <a:off x="4630" y="3390"/>
              <a:ext cx="817" cy="2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TW" altLang="en-US" sz="20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週年慶</a:t>
              </a:r>
            </a:p>
          </p:txBody>
        </p:sp>
        <p:sp>
          <p:nvSpPr>
            <p:cNvPr id="149" name="Line 98"/>
            <p:cNvSpPr>
              <a:spLocks noChangeShapeType="1"/>
            </p:cNvSpPr>
            <p:nvPr/>
          </p:nvSpPr>
          <p:spPr bwMode="auto">
            <a:xfrm>
              <a:off x="4454" y="3273"/>
              <a:ext cx="182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grpSp>
          <p:nvGrpSpPr>
            <p:cNvPr id="150" name="Group 99"/>
            <p:cNvGrpSpPr>
              <a:grpSpLocks/>
            </p:cNvGrpSpPr>
            <p:nvPr/>
          </p:nvGrpSpPr>
          <p:grpSpPr bwMode="auto">
            <a:xfrm>
              <a:off x="1920" y="5"/>
              <a:ext cx="1989" cy="1162"/>
              <a:chOff x="1745" y="5"/>
              <a:chExt cx="1989" cy="1162"/>
            </a:xfrm>
          </p:grpSpPr>
          <p:sp>
            <p:nvSpPr>
              <p:cNvPr id="151" name="Text Box 100"/>
              <p:cNvSpPr txBox="1">
                <a:spLocks noChangeArrowheads="1"/>
              </p:cNvSpPr>
              <p:nvPr/>
            </p:nvSpPr>
            <p:spPr bwMode="auto">
              <a:xfrm>
                <a:off x="1745" y="5"/>
                <a:ext cx="1989" cy="90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vert="eaVert">
                <a:spAutoFit/>
              </a:bodyPr>
              <a:lstStyle/>
              <a:p>
                <a:pPr algn="r">
                  <a:spcBef>
                    <a:spcPct val="50000"/>
                  </a:spcBef>
                </a:pPr>
                <a:r>
                  <a:rPr lang="zh-TW" altLang="en-US" sz="1800" b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弱勢團體</a:t>
                </a:r>
              </a:p>
              <a:p>
                <a:pPr algn="r">
                  <a:spcBef>
                    <a:spcPct val="50000"/>
                  </a:spcBef>
                </a:pPr>
                <a:r>
                  <a:rPr lang="zh-TW" altLang="en-US" sz="1800" b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智能障礙者</a:t>
                </a:r>
              </a:p>
              <a:p>
                <a:pPr algn="r">
                  <a:spcBef>
                    <a:spcPct val="50000"/>
                  </a:spcBef>
                </a:pPr>
                <a:r>
                  <a:rPr lang="zh-TW" altLang="en-US" sz="1800" b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身心障礙者</a:t>
                </a:r>
              </a:p>
              <a:p>
                <a:pPr algn="r">
                  <a:spcBef>
                    <a:spcPct val="50000"/>
                  </a:spcBef>
                </a:pPr>
                <a:r>
                  <a:rPr lang="zh-TW" altLang="en-US" sz="1800" b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社區發展</a:t>
                </a:r>
              </a:p>
              <a:p>
                <a:pPr algn="r">
                  <a:spcBef>
                    <a:spcPct val="50000"/>
                  </a:spcBef>
                </a:pPr>
                <a:r>
                  <a:rPr lang="zh-TW" altLang="en-US" sz="1800" b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環保界面</a:t>
                </a:r>
              </a:p>
              <a:p>
                <a:pPr algn="r">
                  <a:spcBef>
                    <a:spcPct val="50000"/>
                  </a:spcBef>
                </a:pPr>
                <a:r>
                  <a:rPr lang="zh-TW" altLang="en-US" sz="1800" b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敦親睦鄰</a:t>
                </a:r>
              </a:p>
              <a:p>
                <a:pPr algn="r">
                  <a:spcBef>
                    <a:spcPct val="50000"/>
                  </a:spcBef>
                </a:pPr>
                <a:r>
                  <a:rPr lang="zh-TW" altLang="en-US" sz="1800" b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人才培育</a:t>
                </a:r>
              </a:p>
            </p:txBody>
          </p:sp>
          <p:grpSp>
            <p:nvGrpSpPr>
              <p:cNvPr id="152" name="Group 101"/>
              <p:cNvGrpSpPr>
                <a:grpSpLocks/>
              </p:cNvGrpSpPr>
              <p:nvPr/>
            </p:nvGrpSpPr>
            <p:grpSpPr bwMode="auto">
              <a:xfrm>
                <a:off x="1882" y="940"/>
                <a:ext cx="1715" cy="227"/>
                <a:chOff x="1610" y="1752"/>
                <a:chExt cx="1271" cy="317"/>
              </a:xfrm>
            </p:grpSpPr>
            <p:grpSp>
              <p:nvGrpSpPr>
                <p:cNvPr id="153" name="Group 102"/>
                <p:cNvGrpSpPr>
                  <a:grpSpLocks/>
                </p:cNvGrpSpPr>
                <p:nvPr/>
              </p:nvGrpSpPr>
              <p:grpSpPr bwMode="auto">
                <a:xfrm rot="16200000" flipH="1">
                  <a:off x="2155" y="1207"/>
                  <a:ext cx="181" cy="1271"/>
                  <a:chOff x="5193" y="1797"/>
                  <a:chExt cx="182" cy="1725"/>
                </a:xfrm>
              </p:grpSpPr>
              <p:sp>
                <p:nvSpPr>
                  <p:cNvPr id="155" name="Line 103"/>
                  <p:cNvSpPr>
                    <a:spLocks noChangeShapeType="1"/>
                  </p:cNvSpPr>
                  <p:nvPr/>
                </p:nvSpPr>
                <p:spPr bwMode="auto">
                  <a:xfrm rot="10800000">
                    <a:off x="5193" y="2069"/>
                    <a:ext cx="18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endParaRPr lang="zh-TW" altLang="en-US"/>
                  </a:p>
                </p:txBody>
              </p:sp>
              <p:sp>
                <p:nvSpPr>
                  <p:cNvPr id="156" name="Line 104"/>
                  <p:cNvSpPr>
                    <a:spLocks noChangeShapeType="1"/>
                  </p:cNvSpPr>
                  <p:nvPr/>
                </p:nvSpPr>
                <p:spPr bwMode="auto">
                  <a:xfrm rot="10800000">
                    <a:off x="5193" y="2308"/>
                    <a:ext cx="18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endParaRPr lang="zh-TW" altLang="en-US"/>
                  </a:p>
                </p:txBody>
              </p:sp>
              <p:sp>
                <p:nvSpPr>
                  <p:cNvPr id="157" name="Line 105"/>
                  <p:cNvSpPr>
                    <a:spLocks noChangeShapeType="1"/>
                  </p:cNvSpPr>
                  <p:nvPr/>
                </p:nvSpPr>
                <p:spPr bwMode="auto">
                  <a:xfrm rot="10800000">
                    <a:off x="5193" y="2611"/>
                    <a:ext cx="18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endParaRPr lang="zh-TW" altLang="en-US"/>
                  </a:p>
                </p:txBody>
              </p:sp>
              <p:sp>
                <p:nvSpPr>
                  <p:cNvPr id="158" name="Line 106"/>
                  <p:cNvSpPr>
                    <a:spLocks noChangeShapeType="1"/>
                  </p:cNvSpPr>
                  <p:nvPr/>
                </p:nvSpPr>
                <p:spPr bwMode="auto">
                  <a:xfrm rot="10800000">
                    <a:off x="5193" y="2915"/>
                    <a:ext cx="18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endParaRPr lang="zh-TW" altLang="en-US"/>
                  </a:p>
                </p:txBody>
              </p:sp>
              <p:sp>
                <p:nvSpPr>
                  <p:cNvPr id="159" name="Line 107"/>
                  <p:cNvSpPr>
                    <a:spLocks noChangeShapeType="1"/>
                  </p:cNvSpPr>
                  <p:nvPr/>
                </p:nvSpPr>
                <p:spPr bwMode="auto">
                  <a:xfrm rot="10800000">
                    <a:off x="5375" y="1797"/>
                    <a:ext cx="0" cy="172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endParaRPr lang="zh-TW" altLang="en-US"/>
                  </a:p>
                </p:txBody>
              </p:sp>
              <p:sp>
                <p:nvSpPr>
                  <p:cNvPr id="160" name="Line 108"/>
                  <p:cNvSpPr>
                    <a:spLocks noChangeShapeType="1"/>
                  </p:cNvSpPr>
                  <p:nvPr/>
                </p:nvSpPr>
                <p:spPr bwMode="auto">
                  <a:xfrm rot="10800000">
                    <a:off x="5193" y="3522"/>
                    <a:ext cx="18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endParaRPr lang="zh-TW" altLang="en-US"/>
                  </a:p>
                </p:txBody>
              </p:sp>
              <p:sp>
                <p:nvSpPr>
                  <p:cNvPr id="161" name="Line 109"/>
                  <p:cNvSpPr>
                    <a:spLocks noChangeShapeType="1"/>
                  </p:cNvSpPr>
                  <p:nvPr/>
                </p:nvSpPr>
                <p:spPr bwMode="auto">
                  <a:xfrm rot="10800000">
                    <a:off x="5193" y="3218"/>
                    <a:ext cx="18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endParaRPr lang="zh-TW" altLang="en-US"/>
                  </a:p>
                </p:txBody>
              </p:sp>
              <p:sp>
                <p:nvSpPr>
                  <p:cNvPr id="162" name="Line 11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193" y="1797"/>
                    <a:ext cx="18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</p:grpSp>
            <p:sp>
              <p:nvSpPr>
                <p:cNvPr id="154" name="Line 111"/>
                <p:cNvSpPr>
                  <a:spLocks noChangeShapeType="1"/>
                </p:cNvSpPr>
                <p:nvPr/>
              </p:nvSpPr>
              <p:spPr bwMode="auto">
                <a:xfrm>
                  <a:off x="2208" y="1933"/>
                  <a:ext cx="0" cy="13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TW" altLang="en-US"/>
                </a:p>
              </p:txBody>
            </p:sp>
          </p:grp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 idx="4294967295"/>
          </p:nvPr>
        </p:nvSpPr>
        <p:spPr>
          <a:xfrm>
            <a:off x="755576" y="2276872"/>
            <a:ext cx="7772400" cy="147002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sz="5000" dirty="0" smtClean="0">
                <a:solidFill>
                  <a:schemeClr val="bg2">
                    <a:lumMod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身為企業領袖</a:t>
            </a:r>
            <a:r>
              <a:rPr lang="en-US" altLang="zh-TW" sz="5000" dirty="0" smtClean="0">
                <a:solidFill>
                  <a:schemeClr val="bg2">
                    <a:lumMod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endParaRPr lang="zh-TW" altLang="en-US" sz="5000" dirty="0">
              <a:solidFill>
                <a:schemeClr val="bg2">
                  <a:lumMod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副標題 3"/>
          <p:cNvSpPr>
            <a:spLocks noGrp="1"/>
          </p:cNvSpPr>
          <p:nvPr>
            <p:ph type="subTitle" idx="4294967295"/>
          </p:nvPr>
        </p:nvSpPr>
        <p:spPr>
          <a:xfrm>
            <a:off x="1115616" y="3356992"/>
            <a:ext cx="7143750" cy="17526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zh-TW" altLang="en-US" sz="4500" b="1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我們應該如何創造幸福企業</a:t>
            </a:r>
            <a:endParaRPr lang="zh-TW" altLang="en-US" sz="4500" b="1" dirty="0">
              <a:solidFill>
                <a:schemeClr val="accent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663" y="-63500"/>
            <a:ext cx="33702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字方塊 5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版面配置區 2"/>
          <p:cNvSpPr txBox="1">
            <a:spLocks/>
          </p:cNvSpPr>
          <p:nvPr/>
        </p:nvSpPr>
        <p:spPr>
          <a:xfrm>
            <a:off x="1358115" y="3068960"/>
            <a:ext cx="7772400" cy="1500188"/>
          </a:xfrm>
          <a:prstGeom prst="rect">
            <a:avLst/>
          </a:prstGeom>
        </p:spPr>
        <p:txBody>
          <a:bodyPr rtlCol="0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「愛」</a:t>
            </a:r>
            <a:r>
              <a:rPr lang="en-US" altLang="zh-TW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~</a:t>
            </a: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從心播種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663" y="-63500"/>
            <a:ext cx="33702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</p:spTree>
    <p:extLst>
      <p:ext uri="{BB962C8B-B14F-4D97-AF65-F5344CB8AC3E}">
        <p14:creationId xmlns:p14="http://schemas.microsoft.com/office/powerpoint/2010/main" val="71086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 idx="4294967295"/>
          </p:nvPr>
        </p:nvSpPr>
        <p:spPr>
          <a:xfrm>
            <a:off x="-789963" y="3789040"/>
            <a:ext cx="7772400" cy="136207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sz="6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館內活動</a:t>
            </a:r>
            <a:endParaRPr lang="zh-TW" altLang="en-US" sz="6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type="body" idx="4294967295"/>
          </p:nvPr>
        </p:nvSpPr>
        <p:spPr>
          <a:xfrm>
            <a:off x="1370277" y="2492896"/>
            <a:ext cx="7772400" cy="1500188"/>
          </a:xfrm>
          <a:prstGeom prst="rect">
            <a:avLst/>
          </a:prstGeom>
        </p:spPr>
        <p:txBody>
          <a:bodyPr rtlCol="0"/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US" altLang="zh-TW" sz="7000" dirty="0">
                <a:solidFill>
                  <a:srgbClr val="92D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2014</a:t>
            </a:r>
            <a:r>
              <a:rPr lang="zh-TW" altLang="en-US" sz="7000" dirty="0">
                <a:solidFill>
                  <a:srgbClr val="92D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年─「知」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663" y="-63500"/>
            <a:ext cx="33702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字方塊 6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 idx="4294967295"/>
          </p:nvPr>
        </p:nvSpPr>
        <p:spPr>
          <a:xfrm>
            <a:off x="-910149" y="3782194"/>
            <a:ext cx="7772400" cy="136207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sz="6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館外活動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idx="4294967295"/>
          </p:nvPr>
        </p:nvSpPr>
        <p:spPr>
          <a:xfrm>
            <a:off x="1362059" y="2564904"/>
            <a:ext cx="7772400" cy="1500188"/>
          </a:xfrm>
          <a:prstGeom prst="rect">
            <a:avLst/>
          </a:prstGeom>
        </p:spPr>
        <p:txBody>
          <a:bodyPr rtlCol="0"/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altLang="zh-TW" sz="7000" dirty="0" smtClean="0">
                <a:solidFill>
                  <a:srgbClr val="92D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2014</a:t>
            </a:r>
            <a:r>
              <a:rPr lang="zh-TW" altLang="en-US" sz="7000" dirty="0" smtClean="0">
                <a:solidFill>
                  <a:srgbClr val="92D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年─「知」</a:t>
            </a:r>
            <a:endParaRPr lang="zh-TW" altLang="en-US" sz="7000" dirty="0">
              <a:solidFill>
                <a:srgbClr val="92D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663" y="-63500"/>
            <a:ext cx="33702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字方塊 6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/>
          </p:cNvSpPr>
          <p:nvPr>
            <p:ph type="title" idx="4294967295"/>
          </p:nvPr>
        </p:nvSpPr>
        <p:spPr>
          <a:xfrm>
            <a:off x="755576" y="2060848"/>
            <a:ext cx="7561262" cy="863600"/>
          </a:xfrm>
          <a:prstGeom prst="rect">
            <a:avLst/>
          </a:prstGeo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sz="53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「心</a:t>
            </a:r>
            <a:r>
              <a:rPr lang="en-US" altLang="zh-TW" sz="53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‧</a:t>
            </a:r>
            <a:r>
              <a:rPr lang="zh-TW" altLang="en-US" sz="53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體驗」身心靈講座 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dirty="0" smtClean="0">
                <a:solidFill>
                  <a:srgbClr val="00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藉由心靈專家對人生體驗與分享，讓自己心情稍作沉澱，</a:t>
            </a:r>
            <a:r>
              <a:rPr lang="en-US" altLang="zh-TW" dirty="0" smtClean="0">
                <a:solidFill>
                  <a:srgbClr val="00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dirty="0" smtClean="0">
                <a:solidFill>
                  <a:srgbClr val="00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dirty="0" smtClean="0">
                <a:solidFill>
                  <a:srgbClr val="00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工作壓力得以舒緩。</a:t>
            </a:r>
            <a:r>
              <a:rPr lang="zh-TW" altLang="en-US" sz="2800" dirty="0" smtClean="0">
                <a:solidFill>
                  <a:srgbClr val="00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zh-TW" altLang="en-US" sz="2800" dirty="0" smtClean="0">
                <a:solidFill>
                  <a:srgbClr val="00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sz="2800" dirty="0" smtClean="0">
              <a:solidFill>
                <a:srgbClr val="00339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663" y="-63500"/>
            <a:ext cx="33702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4294967295"/>
          </p:nvPr>
        </p:nvSpPr>
        <p:spPr>
          <a:xfrm>
            <a:off x="1383597" y="2924944"/>
            <a:ext cx="7772400" cy="1500188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altLang="zh-TW" sz="6000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2015</a:t>
            </a:r>
            <a:r>
              <a:rPr lang="zh-TW" altLang="en-US" sz="6000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zh-TW" altLang="en-US" sz="6000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─「行</a:t>
            </a:r>
            <a:r>
              <a:rPr lang="zh-TW" altLang="en-US" sz="6000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endParaRPr lang="zh-TW" altLang="en-US" sz="6000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663" y="-63500"/>
            <a:ext cx="33702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</p:spTree>
    <p:extLst>
      <p:ext uri="{BB962C8B-B14F-4D97-AF65-F5344CB8AC3E}">
        <p14:creationId xmlns:p14="http://schemas.microsoft.com/office/powerpoint/2010/main" val="227466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user\Desktop\20150902 CSR\海報\2015-04 愛X行動ing海報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43808" y="1196752"/>
            <a:ext cx="3622352" cy="5115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663" y="-63500"/>
            <a:ext cx="33702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</p:spTree>
    <p:extLst>
      <p:ext uri="{BB962C8B-B14F-4D97-AF65-F5344CB8AC3E}">
        <p14:creationId xmlns:p14="http://schemas.microsoft.com/office/powerpoint/2010/main" val="2193712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446856" y="44624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企業社會責任</a:t>
            </a:r>
            <a:endParaRPr lang="zh-TW" altLang="en-US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195736" y="2348880"/>
            <a:ext cx="5256584" cy="2116137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altLang="zh-TW" sz="4400" b="1" dirty="0" smtClean="0">
                <a:solidFill>
                  <a:srgbClr val="FF0000"/>
                </a:solidFill>
              </a:rPr>
              <a:t>-C</a:t>
            </a:r>
            <a:r>
              <a:rPr lang="en-US" altLang="zh-TW" sz="4400" dirty="0" smtClean="0"/>
              <a:t>ORPORATE</a:t>
            </a:r>
          </a:p>
          <a:p>
            <a:pPr marL="0" indent="0">
              <a:buNone/>
            </a:pPr>
            <a:r>
              <a:rPr lang="en-US" altLang="zh-TW" sz="4400" b="1" dirty="0" smtClean="0">
                <a:solidFill>
                  <a:srgbClr val="FF0000"/>
                </a:solidFill>
              </a:rPr>
              <a:t>-S</a:t>
            </a:r>
            <a:r>
              <a:rPr lang="en-US" altLang="zh-TW" sz="4400" dirty="0" smtClean="0"/>
              <a:t>OCIAL</a:t>
            </a:r>
          </a:p>
          <a:p>
            <a:pPr marL="0" indent="0">
              <a:buNone/>
            </a:pPr>
            <a:r>
              <a:rPr lang="en-US" altLang="zh-TW" sz="4400" b="1" dirty="0" smtClean="0">
                <a:solidFill>
                  <a:srgbClr val="FF0000"/>
                </a:solidFill>
              </a:rPr>
              <a:t>-R</a:t>
            </a:r>
            <a:r>
              <a:rPr lang="en-US" altLang="zh-TW" sz="4400" dirty="0" smtClean="0"/>
              <a:t>ESPONSIBILITY</a:t>
            </a:r>
            <a:endParaRPr lang="zh-TW" altLang="en-US" sz="4400" dirty="0"/>
          </a:p>
        </p:txBody>
      </p:sp>
    </p:spTree>
    <p:extLst>
      <p:ext uri="{BB962C8B-B14F-4D97-AF65-F5344CB8AC3E}">
        <p14:creationId xmlns:p14="http://schemas.microsoft.com/office/powerpoint/2010/main" val="155340866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69" name="Rectangle 2"/>
          <p:cNvSpPr>
            <a:spLocks noChangeArrowheads="1"/>
          </p:cNvSpPr>
          <p:nvPr/>
        </p:nvSpPr>
        <p:spPr bwMode="auto">
          <a:xfrm>
            <a:off x="827088" y="188913"/>
            <a:ext cx="7972425" cy="56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kumimoji="0" lang="en-US" altLang="zh-TW" sz="32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kumimoji="0" lang="zh-TW" altLang="en-US" sz="32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台糖長榮酒店十一歲生日慶全館活動 </a:t>
            </a:r>
            <a:r>
              <a:rPr kumimoji="0" lang="en-US" altLang="zh-TW" sz="32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endParaRPr kumimoji="0" lang="en-US" altLang="zh-TW" sz="3000" b="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60770" name="Picture 5" descr="2015週年慶圖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7544" y="892065"/>
            <a:ext cx="8208912" cy="5479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8706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3" name="Rectangle 2"/>
          <p:cNvSpPr>
            <a:spLocks noChangeArrowheads="1"/>
          </p:cNvSpPr>
          <p:nvPr/>
        </p:nvSpPr>
        <p:spPr bwMode="auto">
          <a:xfrm>
            <a:off x="755576" y="144795"/>
            <a:ext cx="7972425" cy="56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kumimoji="0" lang="en-US" altLang="zh-TW" sz="32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kumimoji="0" lang="zh-TW" altLang="en-US" sz="32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台糖長榮酒店十一歲生日慶全館活動 </a:t>
            </a:r>
            <a:r>
              <a:rPr kumimoji="0" lang="en-US" altLang="zh-TW" sz="32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endParaRPr kumimoji="0" lang="en-US" altLang="zh-TW" sz="3000" b="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1794" name="Rectangle 6"/>
          <p:cNvSpPr>
            <a:spLocks noGrp="1"/>
          </p:cNvSpPr>
          <p:nvPr>
            <p:ph idx="4294967295"/>
          </p:nvPr>
        </p:nvSpPr>
        <p:spPr>
          <a:xfrm>
            <a:off x="971600" y="1700808"/>
            <a:ext cx="7859712" cy="3629025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zh-TW" altLang="en-US" sz="2400" dirty="0" smtClean="0">
                <a:latin typeface="新細明體" charset="-120"/>
              </a:rPr>
              <a:t> 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繼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2014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酒店十週年慶規劃「心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‧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體驗」身心靈系列講座，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共執行五個場次，將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愛的訊息散播開來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；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2015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酒店仍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以公益做為最佳的慶生方式，以</a:t>
            </a:r>
            <a:r>
              <a:rPr lang="zh-TW" altLang="en-US" sz="2400" dirty="0" smtClean="0">
                <a:solidFill>
                  <a:srgbClr val="CC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「愛的行動力」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為號召，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zh-TW" altLang="en-US" sz="2400" dirty="0" smtClean="0">
                <a:solidFill>
                  <a:srgbClr val="CC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用</a:t>
            </a:r>
            <a:r>
              <a:rPr lang="en-US" altLang="zh-TW" sz="2400" dirty="0" smtClean="0">
                <a:solidFill>
                  <a:srgbClr val="CC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TW" altLang="en-US" sz="2400" dirty="0" smtClean="0">
                <a:solidFill>
                  <a:srgbClr val="CC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行動</a:t>
            </a:r>
            <a:r>
              <a:rPr lang="en-US" altLang="zh-TW" sz="2400" dirty="0" smtClean="0">
                <a:solidFill>
                  <a:srgbClr val="CC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TW" altLang="en-US" sz="2400" dirty="0" smtClean="0">
                <a:solidFill>
                  <a:srgbClr val="CC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幫助他人、用</a:t>
            </a:r>
            <a:r>
              <a:rPr lang="en-US" altLang="zh-TW" sz="2400" dirty="0" smtClean="0">
                <a:solidFill>
                  <a:srgbClr val="CC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TW" altLang="en-US" sz="2400" dirty="0" smtClean="0">
                <a:solidFill>
                  <a:srgbClr val="CC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行動</a:t>
            </a:r>
            <a:r>
              <a:rPr lang="en-US" altLang="zh-TW" sz="2400" dirty="0" smtClean="0">
                <a:solidFill>
                  <a:srgbClr val="CC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TW" altLang="en-US" sz="2400" dirty="0" smtClean="0">
                <a:solidFill>
                  <a:srgbClr val="CC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感謝親友、用</a:t>
            </a:r>
            <a:r>
              <a:rPr lang="en-US" altLang="zh-TW" sz="2400" dirty="0" smtClean="0">
                <a:solidFill>
                  <a:srgbClr val="CC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TW" altLang="en-US" sz="2400" dirty="0" smtClean="0">
                <a:solidFill>
                  <a:srgbClr val="CC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行動</a:t>
            </a:r>
            <a:r>
              <a:rPr lang="en-US" altLang="zh-TW" sz="2400" dirty="0" smtClean="0">
                <a:solidFill>
                  <a:srgbClr val="CC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zh-TW" altLang="en-US" sz="2400" dirty="0" smtClean="0">
                <a:solidFill>
                  <a:srgbClr val="CC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紀錄愛的力量，共舉辦四大項、八場公益活動。</a:t>
            </a:r>
          </a:p>
          <a:p>
            <a:pPr>
              <a:lnSpc>
                <a:spcPct val="80000"/>
              </a:lnSpc>
            </a:pPr>
            <a:endParaRPr lang="zh-TW" altLang="en-US" sz="2400" dirty="0" smtClean="0">
              <a:solidFill>
                <a:srgbClr val="CC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4/4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舉辦「幼吾幼以及人之幼」、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月屬於母親節的「慈母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心報親情」、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8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月份「爸爸親像山」、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9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月份「尊師重道吾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愛吾師」及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11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月「共創健康美好的未來」等，都採免費報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名，歡迎大家為愛行動。</a:t>
            </a:r>
          </a:p>
          <a:p>
            <a:pPr>
              <a:lnSpc>
                <a:spcPct val="80000"/>
              </a:lnSpc>
            </a:pPr>
            <a:endParaRPr lang="zh-TW" altLang="en-US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80000"/>
              </a:lnSpc>
            </a:pPr>
            <a:endParaRPr lang="zh-TW" altLang="en-US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86661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版面配置區 2"/>
          <p:cNvSpPr txBox="1">
            <a:spLocks/>
          </p:cNvSpPr>
          <p:nvPr/>
        </p:nvSpPr>
        <p:spPr>
          <a:xfrm>
            <a:off x="1383597" y="2924944"/>
            <a:ext cx="7772400" cy="150018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kumimoji="0" lang="en-US" altLang="zh-TW" sz="6000" b="0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2016</a:t>
            </a:r>
            <a:endParaRPr kumimoji="0" lang="zh-TW" altLang="en-US" sz="6000" b="0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663" y="-63500"/>
            <a:ext cx="33702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</p:spTree>
    <p:extLst>
      <p:ext uri="{BB962C8B-B14F-4D97-AF65-F5344CB8AC3E}">
        <p14:creationId xmlns:p14="http://schemas.microsoft.com/office/powerpoint/2010/main" val="164939317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/>
          <p:cNvSpPr>
            <a:spLocks noChangeArrowheads="1"/>
          </p:cNvSpPr>
          <p:nvPr/>
        </p:nvSpPr>
        <p:spPr bwMode="auto">
          <a:xfrm>
            <a:off x="827088" y="188913"/>
            <a:ext cx="7972425" cy="56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>
              <a:defRPr kumimoji="1" sz="2500" b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>
              <a:defRPr kumimoji="1" sz="2500" b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>
              <a:defRPr kumimoji="1" sz="2500" b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>
              <a:defRPr kumimoji="1" sz="2500" b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>
              <a:defRPr kumimoji="1" sz="2500" b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500" b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500" b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500" b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500" b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kumimoji="0" lang="en-US" altLang="zh-TW" sz="32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【</a:t>
            </a:r>
            <a:r>
              <a:rPr kumimoji="0" lang="zh-TW" altLang="en-US" sz="32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台糖長榮酒店十二歲生日慶全館活動 </a:t>
            </a:r>
            <a:r>
              <a:rPr kumimoji="0" lang="en-US" altLang="zh-TW" sz="32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】</a:t>
            </a:r>
            <a:endParaRPr kumimoji="0" lang="en-US" altLang="zh-TW" sz="30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217167" name="Group 79"/>
          <p:cNvGrpSpPr>
            <a:grpSpLocks/>
          </p:cNvGrpSpPr>
          <p:nvPr/>
        </p:nvGrpSpPr>
        <p:grpSpPr bwMode="auto">
          <a:xfrm>
            <a:off x="755650" y="1052513"/>
            <a:ext cx="7416800" cy="5329237"/>
            <a:chOff x="158" y="663"/>
            <a:chExt cx="4672" cy="3357"/>
          </a:xfrm>
        </p:grpSpPr>
        <p:sp>
          <p:nvSpPr>
            <p:cNvPr id="217132" name="AutoShape 44"/>
            <p:cNvSpPr>
              <a:spLocks noChangeArrowheads="1"/>
            </p:cNvSpPr>
            <p:nvPr/>
          </p:nvSpPr>
          <p:spPr bwMode="auto">
            <a:xfrm>
              <a:off x="158" y="2704"/>
              <a:ext cx="499" cy="1270"/>
            </a:xfrm>
            <a:prstGeom prst="flowChart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/>
            </a:p>
          </p:txBody>
        </p:sp>
        <p:sp>
          <p:nvSpPr>
            <p:cNvPr id="217133" name="Text Box 45"/>
            <p:cNvSpPr txBox="1">
              <a:spLocks noChangeArrowheads="1"/>
            </p:cNvSpPr>
            <p:nvPr/>
          </p:nvSpPr>
          <p:spPr bwMode="auto">
            <a:xfrm>
              <a:off x="158" y="2794"/>
              <a:ext cx="519" cy="11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0" lang="en-US" altLang="zh-TW" sz="1200"/>
                <a:t>4/1</a:t>
              </a:r>
              <a:r>
                <a:rPr kumimoji="0" lang="zh-TW" altLang="en-US" sz="1200"/>
                <a:t>兒童節講座</a:t>
              </a:r>
              <a:r>
                <a:rPr kumimoji="0" lang="en-US" altLang="zh-TW" sz="1200"/>
                <a:t>&amp;</a:t>
              </a:r>
              <a:r>
                <a:rPr kumimoji="0" lang="zh-TW" altLang="en-US" sz="1200"/>
                <a:t>園遊會</a:t>
              </a:r>
            </a:p>
            <a:p>
              <a:pPr>
                <a:spcBef>
                  <a:spcPct val="50000"/>
                </a:spcBef>
              </a:pPr>
              <a:r>
                <a:rPr kumimoji="0" lang="en-US" altLang="zh-TW" sz="1200"/>
                <a:t>【</a:t>
              </a:r>
              <a:r>
                <a:rPr kumimoji="0" lang="zh-TW" altLang="en-US" sz="1200"/>
                <a:t>面對少子化，收出養也可代替生養</a:t>
              </a:r>
              <a:r>
                <a:rPr kumimoji="0" lang="en-US" altLang="zh-TW" sz="1200"/>
                <a:t>】 </a:t>
              </a:r>
              <a:endParaRPr kumimoji="0" lang="zh-TW" altLang="en-US"/>
            </a:p>
          </p:txBody>
        </p:sp>
        <p:grpSp>
          <p:nvGrpSpPr>
            <p:cNvPr id="2" name="Organization Chart 2"/>
            <p:cNvGrpSpPr>
              <a:grpSpLocks/>
            </p:cNvGrpSpPr>
            <p:nvPr/>
          </p:nvGrpSpPr>
          <p:grpSpPr bwMode="auto">
            <a:xfrm>
              <a:off x="1047" y="663"/>
              <a:ext cx="3783" cy="1633"/>
              <a:chOff x="1134" y="1272"/>
              <a:chExt cx="2880" cy="720"/>
            </a:xfrm>
          </p:grpSpPr>
          <p:cxnSp>
            <p:nvCxnSpPr>
              <p:cNvPr id="2052" name="_s2052"/>
              <p:cNvCxnSpPr>
                <a:cxnSpLocks noChangeShapeType="1"/>
                <a:stCxn id="6" idx="0"/>
                <a:endCxn id="3" idx="2"/>
              </p:cNvCxnSpPr>
              <p:nvPr/>
            </p:nvCxnSpPr>
            <p:spPr bwMode="auto">
              <a:xfrm rot="16200000" flipV="1">
                <a:off x="3007" y="1129"/>
                <a:ext cx="144" cy="1006"/>
              </a:xfrm>
              <a:prstGeom prst="bentConnector3">
                <a:avLst>
                  <a:gd name="adj1" fmla="val 50000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053" name="_s2053"/>
              <p:cNvCxnSpPr>
                <a:cxnSpLocks noChangeShapeType="1"/>
                <a:stCxn id="5" idx="0"/>
                <a:endCxn id="3" idx="2"/>
              </p:cNvCxnSpPr>
              <p:nvPr/>
            </p:nvCxnSpPr>
            <p:spPr bwMode="auto">
              <a:xfrm flipV="1">
                <a:off x="2574" y="1560"/>
                <a:ext cx="2" cy="144"/>
              </a:xfrm>
              <a:prstGeom prst="straightConnector1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054" name="_s2054"/>
              <p:cNvCxnSpPr>
                <a:cxnSpLocks noChangeShapeType="1"/>
                <a:stCxn id="4" idx="0"/>
                <a:endCxn id="3" idx="2"/>
              </p:cNvCxnSpPr>
              <p:nvPr/>
            </p:nvCxnSpPr>
            <p:spPr bwMode="auto">
              <a:xfrm rot="5400000" flipH="1" flipV="1">
                <a:off x="1999" y="1127"/>
                <a:ext cx="144" cy="1010"/>
              </a:xfrm>
              <a:prstGeom prst="bentConnector3">
                <a:avLst>
                  <a:gd name="adj1" fmla="val 50000"/>
                </a:avLst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3" name="_s2055"/>
              <p:cNvSpPr>
                <a:spLocks noChangeArrowheads="1"/>
              </p:cNvSpPr>
              <p:nvPr/>
            </p:nvSpPr>
            <p:spPr bwMode="auto">
              <a:xfrm>
                <a:off x="1884" y="1272"/>
                <a:ext cx="1384" cy="288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zh-TW" sz="15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  <a:ea typeface="新細明體" charset="-120"/>
                  </a:rPr>
                  <a:t>2016</a:t>
                </a:r>
                <a:r>
                  <a:rPr kumimoji="1" lang="zh-TW" altLang="en-US" sz="15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  <a:ea typeface="新細明體" charset="-120"/>
                  </a:rPr>
                  <a:t>年酒店週年慶公益活動</a:t>
                </a:r>
              </a:p>
            </p:txBody>
          </p:sp>
          <p:sp>
            <p:nvSpPr>
              <p:cNvPr id="4" name="_s2056"/>
              <p:cNvSpPr>
                <a:spLocks noChangeArrowheads="1"/>
              </p:cNvSpPr>
              <p:nvPr/>
            </p:nvSpPr>
            <p:spPr bwMode="auto">
              <a:xfrm>
                <a:off x="1134" y="1704"/>
                <a:ext cx="864" cy="288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zh-TW" altLang="en-US" sz="15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  <a:ea typeface="新細明體" charset="-120"/>
                  </a:rPr>
                  <a:t>愛無所不在</a:t>
                </a: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zh-TW" altLang="en-US" sz="15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  <a:ea typeface="新細明體" charset="-120"/>
                  </a:rPr>
                  <a:t>你我都是一家人</a:t>
                </a:r>
              </a:p>
            </p:txBody>
          </p:sp>
          <p:sp>
            <p:nvSpPr>
              <p:cNvPr id="5" name="_s2057"/>
              <p:cNvSpPr>
                <a:spLocks noChangeArrowheads="1"/>
              </p:cNvSpPr>
              <p:nvPr/>
            </p:nvSpPr>
            <p:spPr bwMode="auto">
              <a:xfrm>
                <a:off x="2142" y="1704"/>
                <a:ext cx="864" cy="288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zh-TW" altLang="en-US" sz="15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  <a:ea typeface="新細明體" charset="-120"/>
                  </a:rPr>
                  <a:t>希望攏系一家人</a:t>
                </a:r>
                <a:endParaRPr kumimoji="1" lang="en-US" altLang="zh-TW" sz="15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新細明體" charset="-120"/>
                </a:endParaRPr>
              </a:p>
            </p:txBody>
          </p:sp>
          <p:sp>
            <p:nvSpPr>
              <p:cNvPr id="6" name="_s2058"/>
              <p:cNvSpPr>
                <a:spLocks noChangeArrowheads="1"/>
              </p:cNvSpPr>
              <p:nvPr/>
            </p:nvSpPr>
            <p:spPr bwMode="auto">
              <a:xfrm>
                <a:off x="3150" y="1704"/>
                <a:ext cx="864" cy="288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zh-TW" altLang="en-US" sz="15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  <a:ea typeface="新細明體" charset="-120"/>
                  </a:rPr>
                  <a:t>巴克禮淨園活動</a:t>
                </a:r>
              </a:p>
            </p:txBody>
          </p:sp>
          <p:cxnSp>
            <p:nvCxnSpPr>
              <p:cNvPr id="2059" name="AutoShape 11"/>
              <p:cNvCxnSpPr>
                <a:cxnSpLocks noChangeShapeType="1"/>
              </p:cNvCxnSpPr>
              <p:nvPr/>
            </p:nvCxnSpPr>
            <p:spPr bwMode="auto">
              <a:xfrm flipH="1">
                <a:off x="1529" y="1991"/>
                <a:ext cx="34" cy="1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sp>
          <p:nvSpPr>
            <p:cNvPr id="217136" name="AutoShape 48"/>
            <p:cNvSpPr>
              <a:spLocks noChangeArrowheads="1"/>
            </p:cNvSpPr>
            <p:nvPr/>
          </p:nvSpPr>
          <p:spPr bwMode="auto">
            <a:xfrm>
              <a:off x="813" y="2704"/>
              <a:ext cx="499" cy="1270"/>
            </a:xfrm>
            <a:prstGeom prst="flowChart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/>
            </a:p>
          </p:txBody>
        </p:sp>
        <p:sp>
          <p:nvSpPr>
            <p:cNvPr id="217137" name="Text Box 49"/>
            <p:cNvSpPr txBox="1">
              <a:spLocks noChangeArrowheads="1"/>
            </p:cNvSpPr>
            <p:nvPr/>
          </p:nvSpPr>
          <p:spPr bwMode="auto">
            <a:xfrm>
              <a:off x="879" y="2794"/>
              <a:ext cx="404" cy="11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0" lang="en-US" altLang="zh-TW" sz="1200"/>
                <a:t>5/1</a:t>
              </a:r>
              <a:r>
                <a:rPr kumimoji="0" lang="zh-TW" altLang="en-US" sz="1200"/>
                <a:t>母親節講座</a:t>
              </a:r>
            </a:p>
            <a:p>
              <a:pPr>
                <a:spcBef>
                  <a:spcPct val="50000"/>
                </a:spcBef>
              </a:pPr>
              <a:r>
                <a:rPr kumimoji="0" lang="en-US" altLang="zh-TW" sz="1200"/>
                <a:t>【</a:t>
              </a:r>
              <a:r>
                <a:rPr kumimoji="0" lang="zh-TW" altLang="en-US" sz="1200"/>
                <a:t>環境永續</a:t>
              </a:r>
              <a:r>
                <a:rPr kumimoji="0" lang="en-US" altLang="zh-TW" sz="1200"/>
                <a:t>&amp;</a:t>
              </a:r>
              <a:r>
                <a:rPr kumimoji="0" lang="zh-TW" altLang="en-US" sz="1200"/>
                <a:t>心靈環保</a:t>
              </a:r>
              <a:r>
                <a:rPr kumimoji="0" lang="en-US" altLang="zh-TW" sz="1200"/>
                <a:t>】</a:t>
              </a:r>
              <a:endParaRPr kumimoji="0" lang="en-US" altLang="zh-TW"/>
            </a:p>
          </p:txBody>
        </p:sp>
        <p:sp>
          <p:nvSpPr>
            <p:cNvPr id="217138" name="AutoShape 50"/>
            <p:cNvSpPr>
              <a:spLocks noChangeArrowheads="1"/>
            </p:cNvSpPr>
            <p:nvPr/>
          </p:nvSpPr>
          <p:spPr bwMode="auto">
            <a:xfrm>
              <a:off x="1383" y="2704"/>
              <a:ext cx="317" cy="1270"/>
            </a:xfrm>
            <a:prstGeom prst="flowChart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/>
            </a:p>
          </p:txBody>
        </p:sp>
        <p:sp>
          <p:nvSpPr>
            <p:cNvPr id="217139" name="Text Box 51"/>
            <p:cNvSpPr txBox="1">
              <a:spLocks noChangeArrowheads="1"/>
            </p:cNvSpPr>
            <p:nvPr/>
          </p:nvSpPr>
          <p:spPr bwMode="auto">
            <a:xfrm>
              <a:off x="1428" y="2795"/>
              <a:ext cx="231" cy="11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0" lang="en-US" altLang="zh-TW" sz="1200"/>
                <a:t>5/15 【</a:t>
              </a:r>
              <a:r>
                <a:rPr kumimoji="0" lang="zh-TW" altLang="en-US" sz="1200"/>
                <a:t>誠食 簽書會</a:t>
              </a:r>
              <a:r>
                <a:rPr kumimoji="0" lang="en-US" altLang="zh-TW" sz="1200"/>
                <a:t>】</a:t>
              </a:r>
              <a:endParaRPr kumimoji="0" lang="en-US" altLang="zh-TW"/>
            </a:p>
          </p:txBody>
        </p:sp>
        <p:sp>
          <p:nvSpPr>
            <p:cNvPr id="217140" name="AutoShape 52"/>
            <p:cNvSpPr>
              <a:spLocks noChangeArrowheads="1"/>
            </p:cNvSpPr>
            <p:nvPr/>
          </p:nvSpPr>
          <p:spPr bwMode="auto">
            <a:xfrm>
              <a:off x="1791" y="2704"/>
              <a:ext cx="363" cy="1270"/>
            </a:xfrm>
            <a:prstGeom prst="flowChart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/>
            </a:p>
          </p:txBody>
        </p:sp>
        <p:sp>
          <p:nvSpPr>
            <p:cNvPr id="217141" name="Text Box 53"/>
            <p:cNvSpPr txBox="1">
              <a:spLocks noChangeArrowheads="1"/>
            </p:cNvSpPr>
            <p:nvPr/>
          </p:nvSpPr>
          <p:spPr bwMode="auto">
            <a:xfrm>
              <a:off x="1778" y="2795"/>
              <a:ext cx="404" cy="11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0" lang="en-US" altLang="zh-TW" sz="1200"/>
                <a:t>8/20</a:t>
              </a:r>
              <a:r>
                <a:rPr kumimoji="0" lang="zh-TW" altLang="en-US" sz="1200"/>
                <a:t>孝親月講座</a:t>
              </a:r>
            </a:p>
            <a:p>
              <a:pPr>
                <a:spcBef>
                  <a:spcPct val="50000"/>
                </a:spcBef>
              </a:pPr>
              <a:r>
                <a:rPr kumimoji="0" lang="en-US" altLang="zh-TW" sz="1200"/>
                <a:t>【</a:t>
              </a:r>
              <a:r>
                <a:rPr kumimoji="0" lang="zh-TW" altLang="en-US" sz="1200"/>
                <a:t>生命大考</a:t>
              </a:r>
              <a:r>
                <a:rPr kumimoji="0" lang="en-US" altLang="zh-TW" sz="1200"/>
                <a:t>】</a:t>
              </a:r>
              <a:endParaRPr kumimoji="0" lang="en-US" altLang="zh-TW"/>
            </a:p>
          </p:txBody>
        </p:sp>
        <p:sp>
          <p:nvSpPr>
            <p:cNvPr id="217142" name="AutoShape 54"/>
            <p:cNvSpPr>
              <a:spLocks noChangeArrowheads="1"/>
            </p:cNvSpPr>
            <p:nvPr/>
          </p:nvSpPr>
          <p:spPr bwMode="auto">
            <a:xfrm>
              <a:off x="2245" y="2704"/>
              <a:ext cx="408" cy="1270"/>
            </a:xfrm>
            <a:prstGeom prst="flowChart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/>
            </a:p>
          </p:txBody>
        </p:sp>
        <p:sp>
          <p:nvSpPr>
            <p:cNvPr id="217143" name="Text Box 55"/>
            <p:cNvSpPr txBox="1">
              <a:spLocks noChangeArrowheads="1"/>
            </p:cNvSpPr>
            <p:nvPr/>
          </p:nvSpPr>
          <p:spPr bwMode="auto">
            <a:xfrm>
              <a:off x="2249" y="2795"/>
              <a:ext cx="404" cy="11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0" lang="en-US" altLang="zh-TW" sz="1200"/>
                <a:t>10/1</a:t>
              </a:r>
              <a:r>
                <a:rPr kumimoji="0" lang="zh-TW" altLang="en-US" sz="1200"/>
                <a:t>重陽節講座</a:t>
              </a:r>
            </a:p>
            <a:p>
              <a:pPr>
                <a:spcBef>
                  <a:spcPct val="50000"/>
                </a:spcBef>
              </a:pPr>
              <a:r>
                <a:rPr kumimoji="0" lang="en-US" altLang="zh-TW" sz="1200"/>
                <a:t>【</a:t>
              </a:r>
              <a:r>
                <a:rPr kumimoji="0" lang="zh-TW" altLang="en-US" sz="1200"/>
                <a:t>慈悲喜捨 禪悅無量</a:t>
              </a:r>
              <a:r>
                <a:rPr kumimoji="0" lang="en-US" altLang="zh-TW" sz="1200"/>
                <a:t>】</a:t>
              </a:r>
              <a:endParaRPr kumimoji="0" lang="en-US" altLang="zh-TW"/>
            </a:p>
          </p:txBody>
        </p:sp>
        <p:sp>
          <p:nvSpPr>
            <p:cNvPr id="217145" name="Line 57"/>
            <p:cNvSpPr>
              <a:spLocks noChangeShapeType="1"/>
            </p:cNvSpPr>
            <p:nvPr/>
          </p:nvSpPr>
          <p:spPr bwMode="auto">
            <a:xfrm>
              <a:off x="521" y="2478"/>
              <a:ext cx="190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17146" name="Line 58"/>
            <p:cNvSpPr>
              <a:spLocks noChangeShapeType="1"/>
            </p:cNvSpPr>
            <p:nvPr/>
          </p:nvSpPr>
          <p:spPr bwMode="auto">
            <a:xfrm>
              <a:off x="2426" y="2478"/>
              <a:ext cx="0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17147" name="Line 59"/>
            <p:cNvSpPr>
              <a:spLocks noChangeShapeType="1"/>
            </p:cNvSpPr>
            <p:nvPr/>
          </p:nvSpPr>
          <p:spPr bwMode="auto">
            <a:xfrm>
              <a:off x="1927" y="2478"/>
              <a:ext cx="0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17148" name="Line 60"/>
            <p:cNvSpPr>
              <a:spLocks noChangeShapeType="1"/>
            </p:cNvSpPr>
            <p:nvPr/>
          </p:nvSpPr>
          <p:spPr bwMode="auto">
            <a:xfrm>
              <a:off x="1519" y="2478"/>
              <a:ext cx="0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17149" name="Line 61"/>
            <p:cNvSpPr>
              <a:spLocks noChangeShapeType="1"/>
            </p:cNvSpPr>
            <p:nvPr/>
          </p:nvSpPr>
          <p:spPr bwMode="auto">
            <a:xfrm>
              <a:off x="1065" y="2478"/>
              <a:ext cx="0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17150" name="Line 62"/>
            <p:cNvSpPr>
              <a:spLocks noChangeShapeType="1"/>
            </p:cNvSpPr>
            <p:nvPr/>
          </p:nvSpPr>
          <p:spPr bwMode="auto">
            <a:xfrm>
              <a:off x="521" y="2478"/>
              <a:ext cx="0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17151" name="Line 63"/>
            <p:cNvSpPr>
              <a:spLocks noChangeShapeType="1"/>
            </p:cNvSpPr>
            <p:nvPr/>
          </p:nvSpPr>
          <p:spPr bwMode="auto">
            <a:xfrm>
              <a:off x="1519" y="2296"/>
              <a:ext cx="0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17153" name="Line 65"/>
            <p:cNvSpPr>
              <a:spLocks noChangeShapeType="1"/>
            </p:cNvSpPr>
            <p:nvPr/>
          </p:nvSpPr>
          <p:spPr bwMode="auto">
            <a:xfrm>
              <a:off x="2970" y="2296"/>
              <a:ext cx="0" cy="3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17154" name="Line 66"/>
            <p:cNvSpPr>
              <a:spLocks noChangeShapeType="1"/>
            </p:cNvSpPr>
            <p:nvPr/>
          </p:nvSpPr>
          <p:spPr bwMode="auto">
            <a:xfrm>
              <a:off x="2970" y="2478"/>
              <a:ext cx="11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17155" name="Line 67"/>
            <p:cNvSpPr>
              <a:spLocks noChangeShapeType="1"/>
            </p:cNvSpPr>
            <p:nvPr/>
          </p:nvSpPr>
          <p:spPr bwMode="auto">
            <a:xfrm>
              <a:off x="3333" y="2478"/>
              <a:ext cx="0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17156" name="AutoShape 68"/>
            <p:cNvSpPr>
              <a:spLocks noChangeArrowheads="1"/>
            </p:cNvSpPr>
            <p:nvPr/>
          </p:nvSpPr>
          <p:spPr bwMode="auto">
            <a:xfrm>
              <a:off x="2789" y="2704"/>
              <a:ext cx="272" cy="1270"/>
            </a:xfrm>
            <a:prstGeom prst="flowChart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/>
            </a:p>
          </p:txBody>
        </p:sp>
        <p:sp>
          <p:nvSpPr>
            <p:cNvPr id="217157" name="Text Box 69"/>
            <p:cNvSpPr txBox="1">
              <a:spLocks noChangeArrowheads="1"/>
            </p:cNvSpPr>
            <p:nvPr/>
          </p:nvSpPr>
          <p:spPr bwMode="auto">
            <a:xfrm>
              <a:off x="2830" y="2750"/>
              <a:ext cx="231" cy="11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0" lang="zh-TW" altLang="en-US" sz="1200"/>
                <a:t>「台南</a:t>
              </a:r>
              <a:r>
                <a:rPr kumimoji="0" lang="en-US" altLang="zh-TW" sz="1200"/>
                <a:t>‧</a:t>
              </a:r>
              <a:r>
                <a:rPr kumimoji="0" lang="zh-TW" altLang="en-US" sz="1200"/>
                <a:t>加油」住房專案</a:t>
              </a:r>
              <a:endParaRPr kumimoji="0" lang="en-US" altLang="zh-TW" sz="1200"/>
            </a:p>
          </p:txBody>
        </p:sp>
        <p:sp>
          <p:nvSpPr>
            <p:cNvPr id="217158" name="AutoShape 70"/>
            <p:cNvSpPr>
              <a:spLocks noChangeArrowheads="1"/>
            </p:cNvSpPr>
            <p:nvPr/>
          </p:nvSpPr>
          <p:spPr bwMode="auto">
            <a:xfrm>
              <a:off x="3197" y="2704"/>
              <a:ext cx="272" cy="1270"/>
            </a:xfrm>
            <a:prstGeom prst="flowChart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/>
            </a:p>
          </p:txBody>
        </p:sp>
        <p:sp>
          <p:nvSpPr>
            <p:cNvPr id="217159" name="Text Box 71"/>
            <p:cNvSpPr txBox="1">
              <a:spLocks noChangeArrowheads="1"/>
            </p:cNvSpPr>
            <p:nvPr/>
          </p:nvSpPr>
          <p:spPr bwMode="auto">
            <a:xfrm>
              <a:off x="3238" y="2750"/>
              <a:ext cx="231" cy="12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0" lang="zh-TW" altLang="en-US" sz="1200"/>
                <a:t>「平安雙喜」蘋果麵包組合</a:t>
              </a:r>
              <a:endParaRPr kumimoji="0" lang="en-US" altLang="zh-TW" sz="1200"/>
            </a:p>
          </p:txBody>
        </p:sp>
        <p:sp>
          <p:nvSpPr>
            <p:cNvPr id="217162" name="Line 74"/>
            <p:cNvSpPr>
              <a:spLocks noChangeShapeType="1"/>
            </p:cNvSpPr>
            <p:nvPr/>
          </p:nvSpPr>
          <p:spPr bwMode="auto">
            <a:xfrm>
              <a:off x="3696" y="2478"/>
              <a:ext cx="0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17164" name="AutoShape 76"/>
            <p:cNvSpPr>
              <a:spLocks noChangeArrowheads="1"/>
            </p:cNvSpPr>
            <p:nvPr/>
          </p:nvSpPr>
          <p:spPr bwMode="auto">
            <a:xfrm>
              <a:off x="4059" y="2704"/>
              <a:ext cx="272" cy="1270"/>
            </a:xfrm>
            <a:prstGeom prst="flowChart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/>
            </a:p>
          </p:txBody>
        </p:sp>
        <p:sp>
          <p:nvSpPr>
            <p:cNvPr id="217163" name="AutoShape 75"/>
            <p:cNvSpPr>
              <a:spLocks noChangeArrowheads="1"/>
            </p:cNvSpPr>
            <p:nvPr/>
          </p:nvSpPr>
          <p:spPr bwMode="auto">
            <a:xfrm>
              <a:off x="3605" y="2704"/>
              <a:ext cx="272" cy="1270"/>
            </a:xfrm>
            <a:prstGeom prst="flowChart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zh-TW" altLang="en-US"/>
            </a:p>
          </p:txBody>
        </p:sp>
        <p:sp>
          <p:nvSpPr>
            <p:cNvPr id="217160" name="Text Box 72"/>
            <p:cNvSpPr txBox="1">
              <a:spLocks noChangeArrowheads="1"/>
            </p:cNvSpPr>
            <p:nvPr/>
          </p:nvSpPr>
          <p:spPr bwMode="auto">
            <a:xfrm>
              <a:off x="3605" y="2795"/>
              <a:ext cx="231" cy="11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0" lang="zh-TW" altLang="en-US" sz="1200"/>
                <a:t>提供希望戶就業機會</a:t>
              </a:r>
              <a:endParaRPr kumimoji="0" lang="en-US" altLang="zh-TW" sz="1200"/>
            </a:p>
          </p:txBody>
        </p:sp>
        <p:sp>
          <p:nvSpPr>
            <p:cNvPr id="217161" name="Text Box 73"/>
            <p:cNvSpPr txBox="1">
              <a:spLocks noChangeArrowheads="1"/>
            </p:cNvSpPr>
            <p:nvPr/>
          </p:nvSpPr>
          <p:spPr bwMode="auto">
            <a:xfrm>
              <a:off x="4059" y="2795"/>
              <a:ext cx="231" cy="11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0" lang="zh-TW" altLang="en-US" sz="1200"/>
                <a:t>「重蘭希望」生命樹佈置</a:t>
              </a:r>
              <a:endParaRPr kumimoji="0" lang="en-US" altLang="zh-TW" sz="1200"/>
            </a:p>
          </p:txBody>
        </p:sp>
        <p:sp>
          <p:nvSpPr>
            <p:cNvPr id="217165" name="Line 77"/>
            <p:cNvSpPr>
              <a:spLocks noChangeShapeType="1"/>
            </p:cNvSpPr>
            <p:nvPr/>
          </p:nvSpPr>
          <p:spPr bwMode="auto">
            <a:xfrm>
              <a:off x="4150" y="2478"/>
              <a:ext cx="0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57221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/>
          <p:cNvSpPr>
            <a:spLocks noGrp="1"/>
          </p:cNvSpPr>
          <p:nvPr>
            <p:ph type="title" idx="4294967295"/>
          </p:nvPr>
        </p:nvSpPr>
        <p:spPr>
          <a:xfrm>
            <a:off x="1115616" y="3212976"/>
            <a:ext cx="8229600" cy="1143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altLang="zh-TW" sz="4400" b="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2016</a:t>
            </a:r>
            <a:r>
              <a:rPr lang="zh-TW" altLang="en-US" sz="4400" b="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4400" b="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4400" b="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「知行合一」</a:t>
            </a:r>
            <a:endParaRPr lang="en-US" altLang="zh-TW" sz="4400" b="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663" y="-63500"/>
            <a:ext cx="33702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</p:spTree>
    <p:extLst>
      <p:ext uri="{BB962C8B-B14F-4D97-AF65-F5344CB8AC3E}">
        <p14:creationId xmlns:p14="http://schemas.microsoft.com/office/powerpoint/2010/main" val="22530992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1640" y="1124744"/>
            <a:ext cx="7128792" cy="4915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663" y="-63500"/>
            <a:ext cx="33702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字方塊 5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</p:spTree>
    <p:extLst>
      <p:ext uri="{BB962C8B-B14F-4D97-AF65-F5344CB8AC3E}">
        <p14:creationId xmlns:p14="http://schemas.microsoft.com/office/powerpoint/2010/main" val="24588411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7" name="WordArt 1"/>
          <p:cNvSpPr>
            <a:spLocks noChangeArrowheads="1" noChangeShapeType="1" noTextEdit="1"/>
          </p:cNvSpPr>
          <p:nvPr/>
        </p:nvSpPr>
        <p:spPr bwMode="auto">
          <a:xfrm>
            <a:off x="2411760" y="188640"/>
            <a:ext cx="4114800" cy="4540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6480" cap="sq">
                <a:solidFill>
                  <a:srgbClr val="663300"/>
                </a:solidFill>
                <a:miter lim="800000"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TW" altLang="en-US" kern="10" dirty="0">
                <a:solidFill>
                  <a:schemeClr val="bg1"/>
                </a:solidFill>
                <a:effectLst>
                  <a:outerShdw dist="17819" dir="2700000" algn="ctr" rotWithShape="0">
                    <a:srgbClr val="990000"/>
                  </a:outerShdw>
                </a:effectLst>
                <a:latin typeface="微軟正黑體"/>
                <a:ea typeface="微軟正黑體"/>
              </a:rPr>
              <a:t>台糖長榮酒店志工隊</a:t>
            </a:r>
          </a:p>
        </p:txBody>
      </p:sp>
      <p:sp>
        <p:nvSpPr>
          <p:cNvPr id="2" name="文字方塊 1"/>
          <p:cNvSpPr txBox="1"/>
          <p:nvPr/>
        </p:nvSpPr>
        <p:spPr>
          <a:xfrm>
            <a:off x="755576" y="1916832"/>
            <a:ext cx="806489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TW" altLang="en-US" sz="3600" kern="10" dirty="0">
                <a:solidFill>
                  <a:srgbClr val="801900"/>
                </a:solidFill>
                <a:latin typeface="微軟正黑體"/>
                <a:ea typeface="微軟正黑體"/>
              </a:rPr>
              <a:t>成立宗旨以實踐並推行公益為其宗旨致力於人道關懷</a:t>
            </a:r>
            <a:r>
              <a:rPr lang="zh-TW" altLang="en-US" sz="3600" kern="10" dirty="0" smtClean="0">
                <a:solidFill>
                  <a:srgbClr val="801900"/>
                </a:solidFill>
                <a:latin typeface="微軟正黑體"/>
                <a:ea typeface="微軟正黑體"/>
              </a:rPr>
              <a:t>、環境保護</a:t>
            </a:r>
            <a:r>
              <a:rPr lang="zh-TW" altLang="en-US" sz="3600" kern="10" dirty="0">
                <a:solidFill>
                  <a:srgbClr val="801900"/>
                </a:solidFill>
                <a:latin typeface="微軟正黑體"/>
                <a:ea typeface="微軟正黑體"/>
              </a:rPr>
              <a:t>為社會盡一份心，不遺餘力；志工隊不定期</a:t>
            </a:r>
            <a:r>
              <a:rPr lang="zh-TW" altLang="en-US" sz="3600" kern="10" dirty="0" smtClean="0">
                <a:solidFill>
                  <a:srgbClr val="801900"/>
                </a:solidFill>
                <a:latin typeface="微軟正黑體"/>
                <a:ea typeface="微軟正黑體"/>
              </a:rPr>
              <a:t>舉辦</a:t>
            </a:r>
            <a:r>
              <a:rPr lang="zh-TW" altLang="en-US" sz="3600" kern="10" dirty="0">
                <a:solidFill>
                  <a:srgbClr val="801900"/>
                </a:solidFill>
                <a:latin typeface="微軟正黑體"/>
                <a:ea typeface="微軟正黑體"/>
              </a:rPr>
              <a:t>活動，透過淨街或鄰里捐血等不同型式做公益回饋。</a:t>
            </a:r>
          </a:p>
        </p:txBody>
      </p:sp>
    </p:spTree>
    <p:extLst>
      <p:ext uri="{BB962C8B-B14F-4D97-AF65-F5344CB8AC3E}">
        <p14:creationId xmlns:p14="http://schemas.microsoft.com/office/powerpoint/2010/main" val="72835232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4294967295"/>
          </p:nvPr>
        </p:nvSpPr>
        <p:spPr>
          <a:xfrm>
            <a:off x="449072" y="1208732"/>
            <a:ext cx="7772400" cy="66424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巴克禮公園淨園活動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92515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638" y="1872977"/>
            <a:ext cx="4479925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2516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00563" y="1844824"/>
            <a:ext cx="4418012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663" y="-63500"/>
            <a:ext cx="33702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字方塊 5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</p:spTree>
    <p:extLst>
      <p:ext uri="{BB962C8B-B14F-4D97-AF65-F5344CB8AC3E}">
        <p14:creationId xmlns:p14="http://schemas.microsoft.com/office/powerpoint/2010/main" val="185446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929" name="Picture 1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799"/>
          <a:stretch/>
        </p:blipFill>
        <p:spPr bwMode="auto">
          <a:xfrm>
            <a:off x="323528" y="980728"/>
            <a:ext cx="8678802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0" y="116632"/>
            <a:ext cx="9002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b="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巴克禮淨園活動</a:t>
            </a:r>
            <a:endParaRPr lang="zh-TW" altLang="en-US" sz="3600" b="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6906362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7" name="Text Box 1"/>
          <p:cNvSpPr txBox="1">
            <a:spLocks noChangeArrowheads="1"/>
          </p:cNvSpPr>
          <p:nvPr/>
        </p:nvSpPr>
        <p:spPr bwMode="auto">
          <a:xfrm>
            <a:off x="484312" y="260648"/>
            <a:ext cx="8928100" cy="50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500" b="1">
                <a:solidFill>
                  <a:srgbClr val="000000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lnSpc>
                <a:spcPct val="80000"/>
              </a:lnSpc>
              <a:spcBef>
                <a:spcPts val="625"/>
              </a:spcBef>
            </a:pPr>
            <a:r>
              <a:rPr lang="zh-TW" altLang="zh-TW" sz="2400" b="0" dirty="0">
                <a:solidFill>
                  <a:schemeClr val="bg1"/>
                </a:solidFill>
                <a:latin typeface="微軟正黑體" pitchFamily="32" charset="-120"/>
                <a:ea typeface="微軟正黑體" pitchFamily="32" charset="-120"/>
              </a:rPr>
              <a:t>愛</a:t>
            </a:r>
            <a:r>
              <a:rPr lang="en-US" altLang="zh-TW" sz="2400" b="0" dirty="0" err="1">
                <a:solidFill>
                  <a:schemeClr val="bg1"/>
                </a:solidFill>
                <a:latin typeface="微軟正黑體" pitchFamily="32" charset="-120"/>
                <a:ea typeface="微軟正黑體" pitchFamily="32" charset="-120"/>
              </a:rPr>
              <a:t>無所不在</a:t>
            </a:r>
            <a:r>
              <a:rPr lang="en-US" altLang="zh-TW" sz="2400" b="0" dirty="0">
                <a:solidFill>
                  <a:schemeClr val="bg1"/>
                </a:solidFill>
                <a:latin typeface="微軟正黑體" pitchFamily="32" charset="-120"/>
                <a:ea typeface="微軟正黑體" pitchFamily="32" charset="-120"/>
              </a:rPr>
              <a:t> </a:t>
            </a:r>
            <a:r>
              <a:rPr lang="en-US" altLang="zh-TW" sz="2400" b="0" dirty="0" err="1">
                <a:solidFill>
                  <a:schemeClr val="bg1"/>
                </a:solidFill>
                <a:latin typeface="微軟正黑體" pitchFamily="32" charset="-120"/>
                <a:ea typeface="微軟正黑體" pitchFamily="32" charset="-120"/>
              </a:rPr>
              <a:t>你我都是一家人</a:t>
            </a:r>
            <a:r>
              <a:rPr lang="en-US" altLang="zh-TW" sz="2400" b="0" dirty="0">
                <a:solidFill>
                  <a:schemeClr val="bg1"/>
                </a:solidFill>
                <a:latin typeface="微軟正黑體" pitchFamily="32" charset="-120"/>
                <a:ea typeface="微軟正黑體" pitchFamily="32" charset="-120"/>
              </a:rPr>
              <a:t>│ 10/24「敬老崇孝」重建活動</a:t>
            </a:r>
          </a:p>
        </p:txBody>
      </p:sp>
      <p:pic>
        <p:nvPicPr>
          <p:cNvPr id="25497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6750" y="1076325"/>
            <a:ext cx="3684588" cy="2455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5497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22825" y="1076325"/>
            <a:ext cx="3684588" cy="2455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54980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1513" y="3778250"/>
            <a:ext cx="3684587" cy="2455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54981" name="Picture 5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22825" y="3773488"/>
            <a:ext cx="3684588" cy="2455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180141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302840" y="44624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altLang="zh-TW" sz="4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CSR</a:t>
            </a:r>
            <a:r>
              <a:rPr lang="zh-TW" altLang="en-US" sz="4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包含</a:t>
            </a:r>
            <a:r>
              <a:rPr lang="zh-TW" altLang="en-US" sz="44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要素</a:t>
            </a:r>
            <a:endParaRPr lang="zh-TW" altLang="en-US" sz="4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內容版面配置區 2"/>
          <p:cNvSpPr>
            <a:spLocks noGrp="1"/>
          </p:cNvSpPr>
          <p:nvPr>
            <p:ph idx="4294967295"/>
          </p:nvPr>
        </p:nvSpPr>
        <p:spPr>
          <a:xfrm>
            <a:off x="2190387" y="4157059"/>
            <a:ext cx="5040312" cy="18034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公司治理</a:t>
            </a:r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法規遵守</a:t>
            </a:r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0" indent="0">
              <a:buNone/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企業承絡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對內部員工的照顧</a:t>
            </a:r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0" indent="0">
              <a:buNone/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社會</a:t>
            </a: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公益</a:t>
            </a:r>
            <a:endParaRPr lang="en-US" altLang="zh-TW" sz="28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環境保護</a:t>
            </a:r>
          </a:p>
        </p:txBody>
      </p:sp>
      <p:sp>
        <p:nvSpPr>
          <p:cNvPr id="4" name="文字方塊 3"/>
          <p:cNvSpPr txBox="1"/>
          <p:nvPr/>
        </p:nvSpPr>
        <p:spPr>
          <a:xfrm>
            <a:off x="408889" y="2204864"/>
            <a:ext cx="569387" cy="100811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基本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4218637" y="2204864"/>
            <a:ext cx="569387" cy="100811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延伸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1259632" y="1916832"/>
            <a:ext cx="2376264" cy="124649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人 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PEOPLE</a:t>
            </a: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公眾 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PUBLIC</a:t>
            </a: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地球 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PLANET</a:t>
            </a:r>
            <a:endParaRPr lang="zh-TW" altLang="en-US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5076056" y="2060848"/>
            <a:ext cx="3888432" cy="124649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環境 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ENVIRONMENTAL</a:t>
            </a: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社會 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SOCIAL</a:t>
            </a: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治理 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GOVERNANCE</a:t>
            </a:r>
            <a:endParaRPr lang="zh-TW" altLang="en-US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左中括弧 7"/>
          <p:cNvSpPr/>
          <p:nvPr/>
        </p:nvSpPr>
        <p:spPr>
          <a:xfrm>
            <a:off x="1115616" y="2132856"/>
            <a:ext cx="216024" cy="839271"/>
          </a:xfrm>
          <a:prstGeom prst="leftBracket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左中括弧 8"/>
          <p:cNvSpPr/>
          <p:nvPr/>
        </p:nvSpPr>
        <p:spPr>
          <a:xfrm>
            <a:off x="4869602" y="2229689"/>
            <a:ext cx="216024" cy="839271"/>
          </a:xfrm>
          <a:prstGeom prst="leftBracket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1" name="直線接點 10"/>
          <p:cNvCxnSpPr>
            <a:stCxn id="8" idx="1"/>
          </p:cNvCxnSpPr>
          <p:nvPr/>
        </p:nvCxnSpPr>
        <p:spPr>
          <a:xfrm flipV="1">
            <a:off x="1115616" y="2552491"/>
            <a:ext cx="216024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直線接點 11"/>
          <p:cNvCxnSpPr/>
          <p:nvPr/>
        </p:nvCxnSpPr>
        <p:spPr>
          <a:xfrm flipV="1">
            <a:off x="4885460" y="2636912"/>
            <a:ext cx="216024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直線接點 14"/>
          <p:cNvCxnSpPr/>
          <p:nvPr/>
        </p:nvCxnSpPr>
        <p:spPr>
          <a:xfrm>
            <a:off x="408889" y="3861048"/>
            <a:ext cx="805154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文字方塊 15"/>
          <p:cNvSpPr txBox="1"/>
          <p:nvPr/>
        </p:nvSpPr>
        <p:spPr>
          <a:xfrm>
            <a:off x="1194301" y="4437112"/>
            <a:ext cx="569387" cy="151216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綜合要素</a:t>
            </a:r>
          </a:p>
        </p:txBody>
      </p:sp>
      <p:sp>
        <p:nvSpPr>
          <p:cNvPr id="17" name="左中括弧 16"/>
          <p:cNvSpPr/>
          <p:nvPr/>
        </p:nvSpPr>
        <p:spPr>
          <a:xfrm>
            <a:off x="1979712" y="4365104"/>
            <a:ext cx="216024" cy="1595355"/>
          </a:xfrm>
          <a:prstGeom prst="leftBracket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向右箭號 17"/>
          <p:cNvSpPr/>
          <p:nvPr/>
        </p:nvSpPr>
        <p:spPr>
          <a:xfrm>
            <a:off x="3635896" y="2564904"/>
            <a:ext cx="582741" cy="216025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向右箭號 18"/>
          <p:cNvSpPr/>
          <p:nvPr/>
        </p:nvSpPr>
        <p:spPr>
          <a:xfrm rot="5400000">
            <a:off x="3596554" y="3396334"/>
            <a:ext cx="582741" cy="216025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0" name="直線接點 19"/>
          <p:cNvCxnSpPr/>
          <p:nvPr/>
        </p:nvCxnSpPr>
        <p:spPr>
          <a:xfrm flipV="1">
            <a:off x="1979712" y="4941168"/>
            <a:ext cx="216024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直線接點 20"/>
          <p:cNvCxnSpPr/>
          <p:nvPr/>
        </p:nvCxnSpPr>
        <p:spPr>
          <a:xfrm flipV="1">
            <a:off x="1979712" y="5445224"/>
            <a:ext cx="216024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294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>
            <a:spLocks noChangeArrowheads="1"/>
          </p:cNvSpPr>
          <p:nvPr/>
        </p:nvSpPr>
        <p:spPr bwMode="auto">
          <a:xfrm>
            <a:off x="3498163" y="2931841"/>
            <a:ext cx="563245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6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結論</a:t>
            </a:r>
            <a:endParaRPr lang="zh-TW" altLang="en-US" sz="60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467544" y="33867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社會企業責任之構成原則</a:t>
            </a:r>
            <a:endParaRPr lang="zh-TW" altLang="en-US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" name="群組 9"/>
          <p:cNvGrpSpPr/>
          <p:nvPr/>
        </p:nvGrpSpPr>
        <p:grpSpPr>
          <a:xfrm>
            <a:off x="285720" y="1643050"/>
            <a:ext cx="8643998" cy="4214842"/>
            <a:chOff x="285720" y="1643050"/>
            <a:chExt cx="8643998" cy="4214842"/>
          </a:xfrm>
        </p:grpSpPr>
        <p:sp>
          <p:nvSpPr>
            <p:cNvPr id="4" name="等腰三角形 3"/>
            <p:cNvSpPr/>
            <p:nvPr/>
          </p:nvSpPr>
          <p:spPr>
            <a:xfrm>
              <a:off x="2428860" y="2643182"/>
              <a:ext cx="4000528" cy="3071834"/>
            </a:xfrm>
            <a:prstGeom prst="triangl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3300" dirty="0" smtClean="0"/>
                <a:t>社會企業</a:t>
              </a:r>
              <a:endParaRPr lang="zh-TW" altLang="en-US" sz="3300" dirty="0"/>
            </a:p>
          </p:txBody>
        </p:sp>
        <p:sp>
          <p:nvSpPr>
            <p:cNvPr id="5" name="矩形 4"/>
            <p:cNvSpPr/>
            <p:nvPr/>
          </p:nvSpPr>
          <p:spPr>
            <a:xfrm>
              <a:off x="3571868" y="1643050"/>
              <a:ext cx="1714512" cy="785818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 smtClean="0"/>
                <a:t>利基點</a:t>
              </a:r>
              <a:endParaRPr lang="zh-TW" altLang="en-US" sz="2800" dirty="0"/>
            </a:p>
          </p:txBody>
        </p:sp>
        <p:sp>
          <p:nvSpPr>
            <p:cNvPr id="6" name="矩形 5"/>
            <p:cNvSpPr/>
            <p:nvPr/>
          </p:nvSpPr>
          <p:spPr>
            <a:xfrm>
              <a:off x="285720" y="5072074"/>
              <a:ext cx="1857388" cy="785818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 smtClean="0"/>
                <a:t>營運順遂</a:t>
              </a:r>
              <a:endParaRPr lang="zh-TW" altLang="en-US" sz="2800" dirty="0"/>
            </a:p>
          </p:txBody>
        </p:sp>
        <p:sp>
          <p:nvSpPr>
            <p:cNvPr id="8" name="矩形 7"/>
            <p:cNvSpPr/>
            <p:nvPr/>
          </p:nvSpPr>
          <p:spPr>
            <a:xfrm>
              <a:off x="6572264" y="5072074"/>
              <a:ext cx="2357454" cy="785818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 smtClean="0"/>
                <a:t>行銷目的原素</a:t>
              </a:r>
              <a:endParaRPr lang="zh-TW" altLang="en-US" sz="2800" dirty="0"/>
            </a:p>
          </p:txBody>
        </p:sp>
      </p:grpSp>
    </p:spTree>
    <p:extLst>
      <p:ext uri="{BB962C8B-B14F-4D97-AF65-F5344CB8AC3E}">
        <p14:creationId xmlns:p14="http://schemas.microsoft.com/office/powerpoint/2010/main" val="4037601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4294967295"/>
          </p:nvPr>
        </p:nvSpPr>
        <p:spPr>
          <a:xfrm>
            <a:off x="827584" y="2320925"/>
            <a:ext cx="7979866" cy="2332211"/>
          </a:xfrm>
          <a:prstGeom prst="rect">
            <a:avLst/>
          </a:prstGeom>
        </p:spPr>
        <p:txBody>
          <a:bodyPr/>
          <a:lstStyle/>
          <a:p>
            <a:pPr algn="just"/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感謝師長、產業先進及同學之聆聽，每個企業就像一顆</a:t>
            </a:r>
            <a:r>
              <a:rPr lang="en-US" altLang="zh-TW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CSR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的種子，期待它的萌芽茁壯，大家攜手共創美好的未來！</a:t>
            </a:r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663" y="-63500"/>
            <a:ext cx="33702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>
            <a:spLocks noChangeArrowheads="1"/>
          </p:cNvSpPr>
          <p:nvPr/>
        </p:nvSpPr>
        <p:spPr bwMode="auto">
          <a:xfrm>
            <a:off x="3465513" y="84138"/>
            <a:ext cx="53419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36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職業倫理教學暨分享平臺</a:t>
            </a:r>
          </a:p>
        </p:txBody>
      </p:sp>
    </p:spTree>
    <p:extLst>
      <p:ext uri="{BB962C8B-B14F-4D97-AF65-F5344CB8AC3E}">
        <p14:creationId xmlns:p14="http://schemas.microsoft.com/office/powerpoint/2010/main" val="2825231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文字方塊 2"/>
          <p:cNvSpPr txBox="1">
            <a:spLocks noChangeArrowheads="1"/>
          </p:cNvSpPr>
          <p:nvPr/>
        </p:nvSpPr>
        <p:spPr bwMode="auto">
          <a:xfrm>
            <a:off x="3498163" y="2924944"/>
            <a:ext cx="563245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 typeface="Times New Roman" pitchFamily="18" charset="0"/>
              <a:buNone/>
            </a:pPr>
            <a:r>
              <a:rPr lang="zh-TW" altLang="en-US" sz="60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敬請分享與指教</a:t>
            </a:r>
          </a:p>
        </p:txBody>
      </p:sp>
      <p:pic>
        <p:nvPicPr>
          <p:cNvPr id="89091" name="Picture 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54732" y="260648"/>
            <a:ext cx="3370263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885778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467544" y="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altLang="zh-TW" sz="44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CSR</a:t>
            </a:r>
            <a:r>
              <a:rPr lang="zh-TW" altLang="en-US" sz="44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精神</a:t>
            </a:r>
            <a:endParaRPr lang="zh-TW" altLang="en-US" sz="4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827584" y="1916832"/>
            <a:ext cx="7416824" cy="16859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4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自發性執行</a:t>
            </a:r>
            <a:endParaRPr lang="en-US" altLang="zh-TW" sz="44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4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結合願</a:t>
            </a:r>
            <a:r>
              <a:rPr lang="zh-TW" altLang="en-US" sz="4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景、目標、經營策略</a:t>
            </a:r>
            <a:endParaRPr lang="en-US" altLang="zh-TW" sz="44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ctr">
              <a:buNone/>
            </a:pPr>
            <a:endParaRPr lang="en-US" altLang="zh-TW" sz="4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ctr">
              <a:buNone/>
            </a:pPr>
            <a:r>
              <a:rPr lang="zh-TW" altLang="en-US" sz="4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形塑企業文化</a:t>
            </a:r>
            <a:endParaRPr lang="zh-TW" altLang="en-US" sz="4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5" name="直線接點 4"/>
          <p:cNvCxnSpPr/>
          <p:nvPr/>
        </p:nvCxnSpPr>
        <p:spPr>
          <a:xfrm>
            <a:off x="755576" y="3861048"/>
            <a:ext cx="770485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7684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11561</TotalTime>
  <Words>3135</Words>
  <Application>Microsoft Office PowerPoint</Application>
  <PresentationFormat>如螢幕大小 (4:3)</PresentationFormat>
  <Paragraphs>518</Paragraphs>
  <Slides>83</Slides>
  <Notes>8</Notes>
  <HiddenSlides>0</HiddenSlides>
  <MMClips>0</MMClips>
  <ScaleCrop>false</ScaleCrop>
  <HeadingPairs>
    <vt:vector size="4" baseType="variant">
      <vt:variant>
        <vt:lpstr>佈景主題</vt:lpstr>
      </vt:variant>
      <vt:variant>
        <vt:i4>3</vt:i4>
      </vt:variant>
      <vt:variant>
        <vt:lpstr>投影片標題</vt:lpstr>
      </vt:variant>
      <vt:variant>
        <vt:i4>83</vt:i4>
      </vt:variant>
    </vt:vector>
  </HeadingPairs>
  <TitlesOfParts>
    <vt:vector size="86" baseType="lpstr">
      <vt:lpstr>1_自訂設計</vt:lpstr>
      <vt:lpstr>2_自訂設計</vt:lpstr>
      <vt:lpstr>3_自訂設計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企業社會責任</vt:lpstr>
      <vt:lpstr>CSR包含要素</vt:lpstr>
      <vt:lpstr>CSR精神</vt:lpstr>
      <vt:lpstr>PowerPoint 簡報</vt:lpstr>
      <vt:lpstr>PowerPoint 簡報</vt:lpstr>
      <vt:lpstr>PowerPoint 簡報</vt:lpstr>
      <vt:lpstr>台糖長榮酒店(台南)簡介</vt:lpstr>
      <vt:lpstr>PowerPoint 簡報</vt:lpstr>
      <vt:lpstr>PowerPoint 簡報</vt:lpstr>
      <vt:lpstr>PowerPoint 簡報</vt:lpstr>
      <vt:lpstr>身為企業領袖,</vt:lpstr>
      <vt:lpstr>週三公益日活動</vt:lpstr>
      <vt:lpstr>2015.7~12【安德烈慈善協會】~                  「打包愛‧愛分享」公益活動</vt:lpstr>
      <vt:lpstr>2016.1~6【勵馨基金會】~                  「看見新生力」愛的小腳ㄚ助養計劃</vt:lpstr>
      <vt:lpstr>PowerPoint 簡報</vt:lpstr>
      <vt:lpstr>PowerPoint 簡報</vt:lpstr>
      <vt:lpstr>PowerPoint 簡報</vt:lpstr>
      <vt:lpstr>PowerPoint 簡報</vt:lpstr>
      <vt:lpstr>   活動席開29桌 邀請人數280人 邀請弱勢團體共20個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2013/11/27  飯店大廳佈置 回收寶特瓶小教堂</vt:lpstr>
      <vt:lpstr>PowerPoint 簡報</vt:lpstr>
      <vt:lpstr>2014/12/09  大廳環保聖誕佈置</vt:lpstr>
      <vt:lpstr>PowerPoint 簡報</vt:lpstr>
      <vt:lpstr>禮納里部落產業發展行銷輔導</vt:lpstr>
      <vt:lpstr>PowerPoint 簡報</vt:lpstr>
      <vt:lpstr> 增加部落能見度 帶動旅遊消費</vt:lpstr>
      <vt:lpstr>PowerPoint 簡報</vt:lpstr>
      <vt:lpstr>PowerPoint 簡報</vt:lpstr>
      <vt:lpstr>文化中心週年館慶公益活動  酒店配合文化中心館慶，每年義賣甜甜球累積所得，轉換為文化中心藝文支持，同時邀請弱勢團體免費欣賞表演。 </vt:lpstr>
      <vt:lpstr>0206震災公益活動案 台南，加油！-『希望』攏是一家人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身為企業領袖,</vt:lpstr>
      <vt:lpstr>PowerPoint 簡報</vt:lpstr>
      <vt:lpstr>館內活動</vt:lpstr>
      <vt:lpstr>館外活動</vt:lpstr>
      <vt:lpstr>「心‧體驗」身心靈講座   藉由心靈專家對人生體驗與分享，讓自己心情稍作沉澱， 工作壓力得以舒緩。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2016年-「知行合一」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社會企業責任之構成原則</vt:lpstr>
      <vt:lpstr>PowerPoint 簡報</vt:lpstr>
      <vt:lpstr>PowerPoint 簡報</vt:lpstr>
    </vt:vector>
  </TitlesOfParts>
  <Company>Tscevergreen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台灣飯店事業之經營管理</dc:title>
  <dc:creator>user</dc:creator>
  <cp:lastModifiedBy>Windows 使用者</cp:lastModifiedBy>
  <cp:revision>1585</cp:revision>
  <cp:lastPrinted>2015-12-15T09:32:57Z</cp:lastPrinted>
  <dcterms:created xsi:type="dcterms:W3CDTF">2009-05-14T05:52:43Z</dcterms:created>
  <dcterms:modified xsi:type="dcterms:W3CDTF">2017-01-18T05:58:35Z</dcterms:modified>
</cp:coreProperties>
</file>