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3" r:id="rId1"/>
  </p:sldMasterIdLst>
  <p:sldIdLst>
    <p:sldId id="256" r:id="rId2"/>
    <p:sldId id="267" r:id="rId3"/>
    <p:sldId id="258" r:id="rId4"/>
    <p:sldId id="259" r:id="rId5"/>
    <p:sldId id="260" r:id="rId6"/>
    <p:sldId id="261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64" r:id="rId15"/>
    <p:sldId id="265" r:id="rId16"/>
    <p:sldId id="263" r:id="rId17"/>
    <p:sldId id="266" r:id="rId1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33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7697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4317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89832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02244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326000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8907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7362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4395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8371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805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824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4999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3443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33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39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1EE9F-5475-4340-84B4-F4CE7E0FFBBD}" type="datetimeFigureOut">
              <a:rPr lang="zh-TW" altLang="en-US" smtClean="0"/>
              <a:t>2016/1/11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BA8DDBE-74E8-4B41-B107-75B97FD812D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9224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0" r:id="rId7"/>
    <p:sldLayoutId id="2147483771" r:id="rId8"/>
    <p:sldLayoutId id="2147483772" r:id="rId9"/>
    <p:sldLayoutId id="2147483773" r:id="rId10"/>
    <p:sldLayoutId id="2147483774" r:id="rId11"/>
    <p:sldLayoutId id="2147483775" r:id="rId12"/>
    <p:sldLayoutId id="2147483776" r:id="rId13"/>
    <p:sldLayoutId id="2147483777" r:id="rId14"/>
    <p:sldLayoutId id="2147483778" r:id="rId15"/>
    <p:sldLayoutId id="214748377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hinatimes.com/realtimenews/20150301002126-260409" TargetMode="External"/><Relationship Id="rId7" Type="http://schemas.openxmlformats.org/officeDocument/2006/relationships/hyperlink" Target="http://pptlab.blogspot.tw/2015/03/what-presentation-skill-we-can-learn-from-Chaijing-Under-the-Dome-at-the-first-five-mins.html?m=1" TargetMode="External"/><Relationship Id="rId2" Type="http://schemas.openxmlformats.org/officeDocument/2006/relationships/hyperlink" Target="http://www.gvm.com.tw/webonly_content_4594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t.163.com/15/0301/15/AJKMOKIG00031H2L_all.html#p7" TargetMode="External"/><Relationship Id="rId5" Type="http://schemas.openxmlformats.org/officeDocument/2006/relationships/hyperlink" Target="https://zh.wikipedia.org/wiki/%E7%A9%B9%E9%A1%B6%E4%B9%8B%E4%B8%8B_(%E7%BA%AA%E5%BD%95%E7%89%87)" TargetMode="External"/><Relationship Id="rId4" Type="http://schemas.openxmlformats.org/officeDocument/2006/relationships/hyperlink" Target="https://zh.wikipedia.org/wiki/%E6%9F%B4%E9%9D%99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0" y="2724150"/>
            <a:ext cx="5905500" cy="413385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>
            <a:noFill/>
          </a:ln>
          <a:effectLst>
            <a:softEdge rad="3810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8238" y="96651"/>
            <a:ext cx="8915399" cy="2262781"/>
          </a:xfrm>
        </p:spPr>
        <p:txBody>
          <a:bodyPr/>
          <a:lstStyle/>
          <a:p>
            <a:pPr algn="ctr"/>
            <a:r>
              <a:rPr lang="zh-TW" altLang="en-US" dirty="0" smtClean="0"/>
              <a:t>電影與文學</a:t>
            </a:r>
            <a:r>
              <a:rPr lang="en-US" altLang="zh-TW" dirty="0" smtClean="0"/>
              <a:t>-</a:t>
            </a:r>
            <a:r>
              <a:rPr lang="zh-TW" altLang="en-US" dirty="0" smtClean="0"/>
              <a:t>第六組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sz="4000" dirty="0" smtClean="0"/>
              <a:t>(</a:t>
            </a:r>
            <a:r>
              <a:rPr lang="zh-TW" altLang="en-US" sz="4000" dirty="0" smtClean="0"/>
              <a:t>穹頂之下</a:t>
            </a:r>
            <a:r>
              <a:rPr lang="en-US" altLang="zh-TW" sz="4000" dirty="0" smtClean="0"/>
              <a:t>)</a:t>
            </a:r>
            <a:endParaRPr lang="zh-TW" altLang="en-US" sz="4000" dirty="0"/>
          </a:p>
        </p:txBody>
      </p:sp>
      <p:sp>
        <p:nvSpPr>
          <p:cNvPr id="3" name="文字方塊 2"/>
          <p:cNvSpPr txBox="1"/>
          <p:nvPr/>
        </p:nvSpPr>
        <p:spPr>
          <a:xfrm>
            <a:off x="1824017" y="5605272"/>
            <a:ext cx="39319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000" dirty="0" smtClean="0"/>
              <a:t>組員：郭哲宇</a:t>
            </a:r>
            <a:r>
              <a:rPr lang="zh-TW" altLang="en-US" sz="2000" b="1" dirty="0" smtClean="0"/>
              <a:t>、</a:t>
            </a:r>
            <a:r>
              <a:rPr lang="zh-TW" altLang="en-US" sz="2000" dirty="0"/>
              <a:t>林喬</a:t>
            </a:r>
            <a:r>
              <a:rPr lang="zh-TW" altLang="en-US" sz="2000" dirty="0" smtClean="0"/>
              <a:t>舜</a:t>
            </a:r>
            <a:r>
              <a:rPr lang="zh-TW" altLang="en-US" sz="2000" b="1" dirty="0" smtClean="0"/>
              <a:t>、</a:t>
            </a:r>
            <a:r>
              <a:rPr lang="zh-TW" altLang="en-US" sz="2000" dirty="0" smtClean="0"/>
              <a:t>湯思祺</a:t>
            </a:r>
            <a:endParaRPr lang="zh-TW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737976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2800" dirty="0" smtClean="0">
                <a:latin typeface="+mn-ea"/>
              </a:rPr>
              <a:t>以</a:t>
            </a:r>
            <a:r>
              <a:rPr lang="en-US" altLang="zh-TW" sz="2800" dirty="0">
                <a:latin typeface="+mn-ea"/>
              </a:rPr>
              <a:t>｢</a:t>
            </a:r>
            <a:r>
              <a:rPr lang="zh-TW" altLang="en-US" sz="2800" dirty="0">
                <a:solidFill>
                  <a:srgbClr val="FF0000"/>
                </a:solidFill>
                <a:latin typeface="+mn-ea"/>
              </a:rPr>
              <a:t>適當科技</a:t>
            </a:r>
            <a:r>
              <a:rPr lang="en-US" altLang="zh-TW" sz="2800" dirty="0">
                <a:latin typeface="+mn-ea"/>
              </a:rPr>
              <a:t>｣</a:t>
            </a:r>
            <a:r>
              <a:rPr lang="zh-TW" altLang="en-US" sz="2800" dirty="0">
                <a:latin typeface="+mn-ea"/>
              </a:rPr>
              <a:t>與</a:t>
            </a:r>
            <a:r>
              <a:rPr lang="en-US" altLang="zh-TW" sz="2800" dirty="0">
                <a:latin typeface="+mn-ea"/>
              </a:rPr>
              <a:t>｢</a:t>
            </a:r>
            <a:r>
              <a:rPr lang="zh-TW" altLang="en-US" sz="2800" dirty="0">
                <a:solidFill>
                  <a:srgbClr val="FF0000"/>
                </a:solidFill>
                <a:latin typeface="+mn-ea"/>
              </a:rPr>
              <a:t>風險評估</a:t>
            </a:r>
            <a:r>
              <a:rPr lang="en-US" altLang="zh-TW" sz="2800" dirty="0">
                <a:latin typeface="+mn-ea"/>
              </a:rPr>
              <a:t>｣</a:t>
            </a:r>
            <a:r>
              <a:rPr lang="zh-TW" altLang="en-US" sz="2800" dirty="0">
                <a:latin typeface="+mn-ea"/>
              </a:rPr>
              <a:t>角度看</a:t>
            </a:r>
            <a:r>
              <a:rPr lang="zh-TW" altLang="en-US" sz="2800" dirty="0" smtClean="0">
                <a:latin typeface="+mn-ea"/>
              </a:rPr>
              <a:t>電影的</a:t>
            </a:r>
            <a:r>
              <a:rPr lang="zh-TW" altLang="en-US" sz="2800" dirty="0">
                <a:latin typeface="+mn-ea"/>
              </a:rPr>
              <a:t>能源</a:t>
            </a:r>
            <a:r>
              <a:rPr lang="en-US" altLang="zh-TW" sz="2800" dirty="0">
                <a:latin typeface="+mn-ea"/>
              </a:rPr>
              <a:t>(</a:t>
            </a:r>
            <a:r>
              <a:rPr lang="zh-TW" altLang="en-US" sz="2800" dirty="0">
                <a:latin typeface="+mn-ea"/>
              </a:rPr>
              <a:t>天然氣</a:t>
            </a:r>
            <a:r>
              <a:rPr lang="en-US" altLang="zh-TW" sz="2800" dirty="0">
                <a:latin typeface="+mn-ea"/>
              </a:rPr>
              <a:t>)</a:t>
            </a:r>
            <a:r>
              <a:rPr lang="zh-TW" altLang="en-US" sz="2800" dirty="0">
                <a:latin typeface="+mn-ea"/>
              </a:rPr>
              <a:t>議題</a:t>
            </a:r>
            <a:endParaRPr lang="zh-TW" altLang="en-US" sz="28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適當科技</a:t>
            </a:r>
            <a:r>
              <a:rPr lang="en-US" altLang="zh-TW" sz="3600" dirty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zh-TW" altLang="en-US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  燃煤發電具有低成本、能源來源分散風險較低、運送容易，且使用安全性高</a:t>
            </a:r>
            <a:r>
              <a:rPr lang="en-US" altLang="zh-TW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…</a:t>
            </a:r>
            <a:r>
              <a:rPr lang="zh-TW" altLang="en-US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等優點。但是不可否認</a:t>
            </a:r>
            <a:r>
              <a:rPr lang="en-US" altLang="zh-TW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3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燃煤電廠對於環境的負面影響，卻有待改善。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308522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53587" y="1539834"/>
            <a:ext cx="8915400" cy="3777622"/>
          </a:xfrm>
        </p:spPr>
        <p:txBody>
          <a:bodyPr>
            <a:normAutofit fontScale="25000" lnSpcReduction="20000"/>
          </a:bodyPr>
          <a:lstStyle/>
          <a:p>
            <a:r>
              <a:rPr lang="zh-TW" altLang="en-US" sz="9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風險評估</a:t>
            </a:r>
            <a:r>
              <a:rPr lang="en-US" altLang="zh-TW" sz="9000" dirty="0">
                <a:solidFill>
                  <a:srgbClr val="FF0000"/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zh-TW" altLang="en-US" sz="33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8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燃煤的優點</a:t>
            </a:r>
            <a:r>
              <a:rPr lang="en-US" altLang="zh-TW" sz="8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很早以前</a:t>
            </a: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人們就知道能燃燒煤炭來供電</a:t>
            </a: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於是燃煤的</a:t>
            </a:r>
            <a:r>
              <a:rPr lang="zh-TW" altLang="en-US" sz="9600" dirty="0">
                <a:latin typeface="標楷體" pitchFamily="65" charset="-120"/>
                <a:ea typeface="標楷體" pitchFamily="65" charset="-120"/>
              </a:rPr>
              <a:t>技術相當成熟。</a:t>
            </a:r>
            <a:endParaRPr lang="en-US" altLang="zh-TW" sz="9600" dirty="0"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運送容易，且使用安全性高。</a:t>
            </a:r>
            <a:endParaRPr lang="en-US" altLang="zh-TW" sz="96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9600" dirty="0"/>
              <a:t> 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燃煤發電相較於其他能源發電</a:t>
            </a: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,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成本較為低廉。</a:t>
            </a:r>
            <a:endParaRPr lang="en-US" altLang="zh-TW" sz="96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sz="96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sz="7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8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燃煤的缺點</a:t>
            </a:r>
            <a:r>
              <a:rPr lang="en-US" altLang="zh-TW" sz="8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嚴重的空氣汙染及二氧化碳排放問題。</a:t>
            </a:r>
            <a:endParaRPr lang="en-US" altLang="zh-TW" sz="96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開採煤礦的危險性很高，經常發生礦災。</a:t>
            </a:r>
          </a:p>
          <a:p>
            <a:pPr>
              <a:buNone/>
            </a:pPr>
            <a:r>
              <a:rPr lang="en-US" altLang="zh-TW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96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煤一經使用，就不能再重複被用。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9069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zh-TW" altLang="en-US" u="sng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u="sng" dirty="0">
                <a:latin typeface="標楷體" pitchFamily="65" charset="-120"/>
                <a:ea typeface="標楷體" pitchFamily="65" charset="-120"/>
              </a:rPr>
              <a:t>燃油的優點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lvl="0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石油是便宜的燃料，容易運輸，且能源產率很高。</a:t>
            </a:r>
            <a:endParaRPr lang="en-US" altLang="zh-TW" sz="2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石油是一種輔助燃料，可燃燒推動汽車、加熱建築物和水。</a:t>
            </a:r>
          </a:p>
          <a:p>
            <a:pPr lvl="0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提供高溫熱量作為工業製程和發電之用</a:t>
            </a:r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。</a:t>
            </a:r>
            <a:endParaRPr lang="en-US" alt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dirty="0" smtClean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u="sng" dirty="0" smtClean="0">
                <a:latin typeface="標楷體" pitchFamily="65" charset="-120"/>
                <a:ea typeface="標楷體" pitchFamily="65" charset="-120"/>
              </a:rPr>
              <a:t>燃</a:t>
            </a:r>
            <a:r>
              <a:rPr lang="zh-TW" altLang="en-US" sz="2000" u="sng" dirty="0">
                <a:latin typeface="標楷體" pitchFamily="65" charset="-120"/>
                <a:ea typeface="標楷體" pitchFamily="65" charset="-120"/>
              </a:rPr>
              <a:t>油的缺點</a:t>
            </a:r>
            <a:r>
              <a:rPr lang="en-US" altLang="zh-TW" sz="2000" u="sng" dirty="0">
                <a:latin typeface="標楷體" pitchFamily="65" charset="-120"/>
                <a:ea typeface="標楷體" pitchFamily="65" charset="-120"/>
              </a:rPr>
              <a:t>:</a:t>
            </a:r>
          </a:p>
          <a:p>
            <a:pPr lvl="0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燃燒時會排放出二氧化碳而改變全球氣候。</a:t>
            </a:r>
            <a:endParaRPr lang="en-US" altLang="zh-TW" sz="2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空氣污染物如硫氧化物和氮氧化物，會傷害人類、野生物、 大自然環境。</a:t>
            </a:r>
            <a:endParaRPr lang="en-US" altLang="zh-TW" sz="24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4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石油和毒性污泥的滲漏會引起水污染，而且以鹽水傾注油井也會污染地下水。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956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zh-TW" u="sng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天然氣的優點</a:t>
            </a:r>
            <a:r>
              <a:rPr lang="en-US" altLang="zh-TW" sz="2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是一種較為乾淨的物質，成分也較為純淨優良的燃料。</a:t>
            </a:r>
          </a:p>
          <a:p>
            <a:pPr>
              <a:buNone/>
            </a:pP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天然氣發電能緩解能源短缺、降低燃煤料發電，減少環境污染。</a:t>
            </a:r>
            <a:endParaRPr lang="en-US" altLang="zh-TW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endParaRPr lang="en-US" altLang="zh-TW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zh-TW" altLang="en-US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 </a:t>
            </a:r>
            <a:r>
              <a:rPr lang="zh-TW" altLang="en-US" sz="2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天然氣的缺點</a:t>
            </a:r>
            <a:r>
              <a:rPr lang="en-US" altLang="zh-TW" sz="2000" u="sng" dirty="0">
                <a:solidFill>
                  <a:schemeClr val="accent2">
                    <a:lumMod val="50000"/>
                  </a:schemeClr>
                </a:solidFill>
                <a:latin typeface="標楷體" pitchFamily="65" charset="-120"/>
                <a:ea typeface="標楷體" pitchFamily="65" charset="-120"/>
              </a:rPr>
              <a:t>:</a:t>
            </a:r>
          </a:p>
          <a:p>
            <a:pPr>
              <a:buNone/>
            </a:pP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1.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天然氣供應來源較不穩定，價格與石油高度相關，波動幅度激烈。</a:t>
            </a:r>
            <a:endParaRPr lang="en-US" altLang="zh-TW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2.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儲存需要較大的空間。</a:t>
            </a:r>
            <a:endParaRPr lang="en-US" altLang="zh-TW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>
              <a:buNone/>
            </a:pP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3.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發電成本高於燃煤、核能。</a:t>
            </a:r>
            <a:endParaRPr lang="en-US" altLang="zh-TW" sz="2000" dirty="0">
              <a:solidFill>
                <a:schemeClr val="tx1"/>
              </a:solidFill>
              <a:latin typeface="標楷體" pitchFamily="65" charset="-120"/>
              <a:ea typeface="標楷體" pitchFamily="65" charset="-120"/>
            </a:endParaRPr>
          </a:p>
          <a:p>
            <a:pPr lvl="0">
              <a:buNone/>
            </a:pPr>
            <a:r>
              <a:rPr lang="en-US" altLang="zh-TW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4.</a:t>
            </a:r>
            <a:r>
              <a:rPr lang="zh-TW" altLang="en-US" sz="2000" dirty="0">
                <a:solidFill>
                  <a:schemeClr val="tx1"/>
                </a:solidFill>
                <a:latin typeface="標楷體" pitchFamily="65" charset="-120"/>
                <a:ea typeface="標楷體" pitchFamily="65" charset="-120"/>
              </a:rPr>
              <a:t>是一種易燃性物質，若遭受外力撞擊破壞容易產生爆炸現象。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263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&lt;</a:t>
            </a:r>
            <a:r>
              <a:rPr lang="zh-TW" altLang="en-US" dirty="0" smtClean="0"/>
              <a:t>深刻的印象</a:t>
            </a:r>
            <a:r>
              <a:rPr lang="en-US" altLang="zh-TW" dirty="0" smtClean="0"/>
              <a:t>&gt;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422958" y="1801091"/>
            <a:ext cx="8915400" cy="3777622"/>
          </a:xfrm>
        </p:spPr>
        <p:txBody>
          <a:bodyPr/>
          <a:lstStyle/>
          <a:p>
            <a:r>
              <a:rPr lang="en-US" altLang="zh-TW" sz="2400" dirty="0" smtClean="0"/>
              <a:t>PM2.5</a:t>
            </a:r>
            <a:r>
              <a:rPr lang="zh-TW" altLang="en-US" sz="2400" dirty="0" smtClean="0"/>
              <a:t>侵入身體的那段動畫</a:t>
            </a:r>
            <a:endParaRPr lang="en-US" altLang="zh-TW" sz="2400" dirty="0" smtClean="0"/>
          </a:p>
          <a:p>
            <a:r>
              <a:rPr lang="zh-TW" altLang="en-US" sz="2400" dirty="0" smtClean="0"/>
              <a:t>關燈觀察懸浮粒子</a:t>
            </a:r>
            <a:endParaRPr lang="en-US" altLang="zh-TW" sz="2400" dirty="0" smtClean="0"/>
          </a:p>
          <a:p>
            <a:r>
              <a:rPr lang="zh-TW" altLang="en-US" sz="2400" dirty="0" smtClean="0"/>
              <a:t>用污染前四季的美好 來跟汙染後作者如何對抗四季的汙染來比較</a:t>
            </a:r>
            <a:endParaRPr lang="en-US" altLang="zh-TW" sz="2400" dirty="0" smtClean="0"/>
          </a:p>
          <a:p>
            <a:r>
              <a:rPr lang="zh-TW" altLang="en-US" sz="2400" dirty="0" smtClean="0"/>
              <a:t>那不抽菸的婦人 因肺腫瘤開刀 主治醫師說</a:t>
            </a:r>
            <a:r>
              <a:rPr lang="en-US" altLang="zh-TW" sz="2400" dirty="0" smtClean="0"/>
              <a:t>:  </a:t>
            </a:r>
            <a:r>
              <a:rPr lang="zh-TW" altLang="en-US" sz="2400" dirty="0" smtClean="0"/>
              <a:t>人體淋巴 唯一能變黑色的就是肺 而淋巴就等於是免疫系統 可見空污 能直接影響一個人的免疫力</a:t>
            </a:r>
            <a:endParaRPr lang="en-US" altLang="zh-TW" sz="2400" dirty="0"/>
          </a:p>
          <a:p>
            <a:pPr marL="137160" indent="0">
              <a:buNone/>
            </a:pPr>
            <a:r>
              <a:rPr lang="zh-TW" altLang="en-US" dirty="0" smtClean="0"/>
              <a:t>  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4512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24790" y="624110"/>
            <a:ext cx="8911687" cy="1280890"/>
          </a:xfrm>
        </p:spPr>
        <p:txBody>
          <a:bodyPr/>
          <a:lstStyle/>
          <a:p>
            <a:r>
              <a:rPr lang="zh-TW" altLang="en-US" dirty="0" smtClean="0"/>
              <a:t>心得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73575" y="1421080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zh-TW" altLang="en-US" sz="2400" dirty="0" smtClean="0"/>
              <a:t>說實在的 我們老是指著中國罵 你別再排污啦  別再燒煤啦 等等的 但是 曾經各個都在起飛時的國家們 你們就沒少燒過嗎</a:t>
            </a:r>
            <a:r>
              <a:rPr lang="en-US" altLang="zh-TW" sz="2400" dirty="0" smtClean="0"/>
              <a:t>?</a:t>
            </a:r>
            <a:r>
              <a:rPr lang="zh-TW" altLang="en-US" sz="2400" dirty="0" smtClean="0"/>
              <a:t> 誰都不能阻止人類想過優渥生活的慾望 誰喜歡貧窮</a:t>
            </a:r>
            <a:r>
              <a:rPr lang="en-US" altLang="zh-TW" sz="2400" dirty="0" smtClean="0"/>
              <a:t>?</a:t>
            </a:r>
            <a:r>
              <a:rPr lang="zh-TW" altLang="en-US" sz="2400" dirty="0" smtClean="0"/>
              <a:t>誰喜歡餓肚子？</a:t>
            </a:r>
            <a:endParaRPr lang="en-US" altLang="zh-TW" sz="2400" dirty="0" smtClean="0"/>
          </a:p>
          <a:p>
            <a:r>
              <a:rPr lang="zh-TW" altLang="en-US" sz="2400" dirty="0" smtClean="0"/>
              <a:t>工業的進步就代表一個國家的強度　中國現今的確就是在起步中　印度也是　難道你能叫他們停下來嗎？　十幾億百姓你來養嗎？　所以最好的辦法就是大家一起來減少排放　不是說不能發展　　但要有限度　　要有規則　正在發展中的國家　的確你們吃了點虧　當年各國都無條件地排　　無條件的發展　但是如今事態嚴重　你們也只能一起來面對　並竟事關人命。　　　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22880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07546" y="642171"/>
            <a:ext cx="2302925" cy="95704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參考資</a:t>
            </a:r>
            <a:r>
              <a:rPr lang="zh-TW" altLang="en-US" dirty="0"/>
              <a:t>料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182112" y="1619992"/>
            <a:ext cx="8915400" cy="3777622"/>
          </a:xfrm>
        </p:spPr>
        <p:txBody>
          <a:bodyPr/>
          <a:lstStyle/>
          <a:p>
            <a:r>
              <a:rPr lang="zh-TW" altLang="en-US" b="1" dirty="0" smtClean="0">
                <a:solidFill>
                  <a:schemeClr val="tx1"/>
                </a:solidFill>
                <a:hlinkClick r:id="rId2"/>
              </a:rPr>
              <a:t>遠見雜誌－霧</a:t>
            </a:r>
            <a:r>
              <a:rPr lang="zh-TW" altLang="en-US" b="1" dirty="0">
                <a:solidFill>
                  <a:schemeClr val="tx1"/>
                </a:solidFill>
                <a:hlinkClick r:id="rId2"/>
              </a:rPr>
              <a:t>霾紀錄片</a:t>
            </a:r>
            <a:r>
              <a:rPr lang="en-US" altLang="zh-TW" b="1" dirty="0">
                <a:solidFill>
                  <a:schemeClr val="tx1"/>
                </a:solidFill>
                <a:hlinkClick r:id="rId2"/>
              </a:rPr>
              <a:t>《</a:t>
            </a:r>
            <a:r>
              <a:rPr lang="zh-TW" altLang="en-US" b="1" dirty="0">
                <a:solidFill>
                  <a:schemeClr val="tx1"/>
                </a:solidFill>
                <a:hlinkClick r:id="rId2"/>
              </a:rPr>
              <a:t>穹頂之下</a:t>
            </a:r>
            <a:r>
              <a:rPr lang="en-US" altLang="zh-TW" b="1" dirty="0">
                <a:solidFill>
                  <a:schemeClr val="tx1"/>
                </a:solidFill>
                <a:hlinkClick r:id="rId2"/>
              </a:rPr>
              <a:t>》</a:t>
            </a:r>
            <a:r>
              <a:rPr lang="zh-TW" altLang="en-US" b="1" dirty="0">
                <a:solidFill>
                  <a:schemeClr val="tx1"/>
                </a:solidFill>
                <a:hlinkClick r:id="rId2"/>
              </a:rPr>
              <a:t>被封殺，柴靜效應持續延燒！</a:t>
            </a:r>
            <a:endParaRPr lang="zh-TW" altLang="en-US" b="1" dirty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  <a:hlinkClick r:id="rId3"/>
              </a:rPr>
              <a:t>中時電子報－</a:t>
            </a:r>
            <a:r>
              <a:rPr lang="zh-TW" altLang="en-US" b="1" dirty="0">
                <a:solidFill>
                  <a:schemeClr val="tx1"/>
                </a:solidFill>
                <a:hlinkClick r:id="rId3"/>
              </a:rPr>
              <a:t>前央視主持人柴靜：我不是多怕死 我只是不想這麼活</a:t>
            </a:r>
            <a:endParaRPr lang="zh-TW" altLang="en-US" b="1" dirty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  <a:hlinkClick r:id="rId4"/>
              </a:rPr>
              <a:t>柴靜（維基百科）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  <a:hlinkClick r:id="rId5"/>
              </a:rPr>
              <a:t>穹頂之下（維基百科）</a:t>
            </a:r>
            <a:endParaRPr lang="en-US" altLang="zh-TW" dirty="0" smtClean="0">
              <a:solidFill>
                <a:schemeClr val="tx1"/>
              </a:solidFill>
            </a:endParaRPr>
          </a:p>
          <a:p>
            <a:r>
              <a:rPr lang="zh-TW" altLang="en-US" dirty="0" smtClean="0">
                <a:solidFill>
                  <a:schemeClr val="tx1"/>
                </a:solidFill>
                <a:hlinkClick r:id="rId6"/>
              </a:rPr>
              <a:t>網</a:t>
            </a:r>
            <a:r>
              <a:rPr lang="zh-TW" altLang="en-US" dirty="0">
                <a:solidFill>
                  <a:schemeClr val="tx1"/>
                </a:solidFill>
                <a:hlinkClick r:id="rId6"/>
              </a:rPr>
              <a:t>易</a:t>
            </a:r>
            <a:r>
              <a:rPr lang="zh-TW" altLang="en-US" dirty="0" smtClean="0">
                <a:solidFill>
                  <a:schemeClr val="tx1"/>
                </a:solidFill>
                <a:hlinkClick r:id="rId6"/>
              </a:rPr>
              <a:t>娛樂－柴</a:t>
            </a:r>
            <a:r>
              <a:rPr lang="zh-TW" altLang="en-US" dirty="0">
                <a:solidFill>
                  <a:schemeClr val="tx1"/>
                </a:solidFill>
                <a:hlinkClick r:id="rId6"/>
              </a:rPr>
              <a:t>靜</a:t>
            </a:r>
            <a:r>
              <a:rPr lang="zh-TW" altLang="en-US" dirty="0" smtClean="0">
                <a:solidFill>
                  <a:schemeClr val="tx1"/>
                </a:solidFill>
                <a:hlinkClick r:id="rId6"/>
              </a:rPr>
              <a:t>霧霾調查究竟講了什</a:t>
            </a:r>
            <a:r>
              <a:rPr lang="zh-TW" altLang="en-US" dirty="0">
                <a:solidFill>
                  <a:schemeClr val="tx1"/>
                </a:solidFill>
                <a:hlinkClick r:id="rId6"/>
              </a:rPr>
              <a:t>麼</a:t>
            </a:r>
            <a:r>
              <a:rPr lang="zh-CN" altLang="en-US" dirty="0" smtClean="0">
                <a:solidFill>
                  <a:schemeClr val="tx1"/>
                </a:solidFill>
                <a:hlinkClick r:id="rId6"/>
              </a:rPr>
              <a:t>（</a:t>
            </a:r>
            <a:r>
              <a:rPr lang="zh-CN" altLang="en-US" dirty="0">
                <a:solidFill>
                  <a:schemeClr val="tx1"/>
                </a:solidFill>
                <a:hlinkClick r:id="rId6"/>
              </a:rPr>
              <a:t>全文）</a:t>
            </a:r>
            <a:endParaRPr lang="zh-CN" altLang="en-US" dirty="0">
              <a:solidFill>
                <a:schemeClr val="tx1"/>
              </a:solidFill>
            </a:endParaRPr>
          </a:p>
          <a:p>
            <a:r>
              <a:rPr lang="zh-TW" altLang="en-US" dirty="0">
                <a:solidFill>
                  <a:schemeClr val="tx1"/>
                </a:solidFill>
                <a:hlinkClick r:id="rId7"/>
              </a:rPr>
              <a:t>簡報實驗室</a:t>
            </a:r>
            <a:r>
              <a:rPr lang="en-US" altLang="zh-TW" dirty="0">
                <a:solidFill>
                  <a:schemeClr val="tx1"/>
                </a:solidFill>
                <a:hlinkClick r:id="rId7"/>
              </a:rPr>
              <a:t>-</a:t>
            </a:r>
            <a:r>
              <a:rPr lang="zh-TW" altLang="en-US" dirty="0">
                <a:solidFill>
                  <a:schemeClr val="tx1"/>
                </a:solidFill>
                <a:hlinkClick r:id="rId7"/>
              </a:rPr>
              <a:t>表達、說服、</a:t>
            </a:r>
            <a:r>
              <a:rPr lang="zh-TW" altLang="en-US" dirty="0" smtClean="0">
                <a:solidFill>
                  <a:schemeClr val="tx1"/>
                </a:solidFill>
                <a:hlinkClick r:id="rId7"/>
              </a:rPr>
              <a:t>影響力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514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29191" y="1860468"/>
            <a:ext cx="8915400" cy="3777622"/>
          </a:xfrm>
        </p:spPr>
        <p:txBody>
          <a:bodyPr/>
          <a:lstStyle/>
          <a:p>
            <a:pPr marL="137160" indent="0" algn="ctr">
              <a:buNone/>
            </a:pPr>
            <a:endParaRPr lang="en-US" altLang="zh-TW" dirty="0" smtClean="0"/>
          </a:p>
          <a:p>
            <a:pPr marL="137160" indent="0" algn="ctr">
              <a:buNone/>
            </a:pPr>
            <a:r>
              <a:rPr lang="zh-TW" altLang="en-US" sz="7200" b="1" dirty="0" smtClean="0">
                <a:solidFill>
                  <a:schemeClr val="tx1"/>
                </a:solidFill>
              </a:rPr>
              <a:t>結束</a:t>
            </a:r>
            <a:endParaRPr lang="en-US" altLang="zh-TW" sz="7200" b="1" dirty="0" smtClean="0">
              <a:solidFill>
                <a:schemeClr val="tx1"/>
              </a:solidFill>
            </a:endParaRPr>
          </a:p>
          <a:p>
            <a:pPr marL="137160" indent="0" algn="ctr">
              <a:buNone/>
            </a:pPr>
            <a:r>
              <a:rPr lang="zh-TW" altLang="en-US" sz="7200" b="1" dirty="0">
                <a:solidFill>
                  <a:schemeClr val="tx1"/>
                </a:solidFill>
              </a:rPr>
              <a:t>謝謝聆聽</a:t>
            </a:r>
          </a:p>
        </p:txBody>
      </p:sp>
    </p:spTree>
    <p:extLst>
      <p:ext uri="{BB962C8B-B14F-4D97-AF65-F5344CB8AC3E}">
        <p14:creationId xmlns:p14="http://schemas.microsoft.com/office/powerpoint/2010/main" val="966695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/>
              <a:t>目錄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zh-TW" sz="3200" dirty="0" smtClean="0"/>
              <a:t>1.</a:t>
            </a:r>
            <a:r>
              <a:rPr lang="zh-TW" altLang="en-US" sz="3200" dirty="0" smtClean="0"/>
              <a:t>講者簡介</a:t>
            </a:r>
            <a:endParaRPr lang="en-US" altLang="zh-TW" sz="3200" dirty="0" smtClean="0"/>
          </a:p>
          <a:p>
            <a:r>
              <a:rPr lang="en-US" altLang="zh-TW" sz="3200" dirty="0" smtClean="0"/>
              <a:t>2.</a:t>
            </a:r>
            <a:r>
              <a:rPr lang="zh-TW" altLang="en-US" sz="3200" dirty="0" smtClean="0"/>
              <a:t>緣起</a:t>
            </a:r>
            <a:endParaRPr lang="en-US" altLang="zh-TW" sz="3200" dirty="0" smtClean="0"/>
          </a:p>
          <a:p>
            <a:r>
              <a:rPr lang="en-US" altLang="zh-TW" sz="3200" dirty="0"/>
              <a:t>3</a:t>
            </a:r>
            <a:r>
              <a:rPr lang="en-US" altLang="zh-TW" sz="3200" dirty="0" smtClean="0"/>
              <a:t>.</a:t>
            </a:r>
            <a:r>
              <a:rPr lang="zh-TW" altLang="en-US" sz="3200" dirty="0"/>
              <a:t>本文脈絡及</a:t>
            </a:r>
            <a:r>
              <a:rPr lang="zh-TW" altLang="en-US" sz="3200" dirty="0" smtClean="0"/>
              <a:t>議題</a:t>
            </a:r>
            <a:endParaRPr lang="en-US" altLang="zh-TW" sz="3200" dirty="0" smtClean="0"/>
          </a:p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簡報技巧</a:t>
            </a:r>
            <a:endParaRPr lang="en-US" altLang="zh-TW" sz="3200" dirty="0" smtClean="0"/>
          </a:p>
          <a:p>
            <a:r>
              <a:rPr lang="en-US" altLang="zh-TW" sz="3200" dirty="0" smtClean="0"/>
              <a:t>5.</a:t>
            </a:r>
            <a:r>
              <a:rPr lang="zh-TW" altLang="en-US" sz="3200" dirty="0" smtClean="0"/>
              <a:t>適當科技及風險評估</a:t>
            </a:r>
            <a:endParaRPr lang="en-US" altLang="zh-TW" sz="3200" dirty="0" smtClean="0"/>
          </a:p>
          <a:p>
            <a:r>
              <a:rPr lang="en-US" altLang="zh-TW" sz="3200" dirty="0"/>
              <a:t>6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深刻印象</a:t>
            </a:r>
            <a:endParaRPr lang="en-US" altLang="zh-TW" sz="3200" dirty="0" smtClean="0"/>
          </a:p>
          <a:p>
            <a:r>
              <a:rPr lang="en-US" altLang="zh-TW" sz="3200" dirty="0"/>
              <a:t>7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心得</a:t>
            </a:r>
            <a:endParaRPr lang="en-US" altLang="zh-TW" sz="3200" dirty="0" smtClean="0"/>
          </a:p>
          <a:p>
            <a:r>
              <a:rPr lang="en-US" altLang="zh-TW" sz="3200" dirty="0"/>
              <a:t>8</a:t>
            </a:r>
            <a:r>
              <a:rPr lang="en-US" altLang="zh-TW" sz="3200" dirty="0" smtClean="0"/>
              <a:t>.</a:t>
            </a:r>
            <a:r>
              <a:rPr lang="zh-TW" altLang="en-US" sz="3200" dirty="0" smtClean="0"/>
              <a:t>參考文獻</a:t>
            </a:r>
            <a:endParaRPr lang="en-US" altLang="zh-TW" sz="3200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5251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20152" y="672770"/>
            <a:ext cx="2962301" cy="77207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講者簡介</a:t>
            </a:r>
            <a:r>
              <a:rPr lang="zh-TW" altLang="en-US" dirty="0"/>
              <a:t>：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033" y="882326"/>
            <a:ext cx="4646284" cy="5209716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1011325" y="1349837"/>
            <a:ext cx="5496233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b="1" dirty="0"/>
              <a:t>柴靜小檔案</a:t>
            </a:r>
            <a:r>
              <a:rPr lang="zh-TW" altLang="en-US" sz="2400" b="1" dirty="0" smtClean="0"/>
              <a:t>：</a:t>
            </a:r>
            <a:endParaRPr lang="en-US" altLang="zh-TW" sz="2400" b="1" dirty="0" smtClean="0"/>
          </a:p>
          <a:p>
            <a:r>
              <a:rPr lang="en-US" altLang="zh-TW" sz="2400" b="1" dirty="0"/>
              <a:t> </a:t>
            </a:r>
            <a:r>
              <a:rPr lang="en-US" altLang="zh-TW" sz="2400" b="1" dirty="0" smtClean="0"/>
              <a:t> </a:t>
            </a:r>
            <a:r>
              <a:rPr lang="zh-TW" altLang="en-US" sz="2400" b="1" dirty="0" smtClean="0"/>
              <a:t>著名</a:t>
            </a:r>
            <a:r>
              <a:rPr lang="zh-TW" altLang="en-US" sz="2400" b="1" dirty="0"/>
              <a:t>媒體人，前央視主持人、記者</a:t>
            </a:r>
            <a:r>
              <a:rPr lang="zh-TW" altLang="en-US" sz="2400" b="1" dirty="0" smtClean="0"/>
              <a:t>。</a:t>
            </a:r>
            <a:r>
              <a:rPr lang="en-US" altLang="zh-TW" sz="2400" b="1" dirty="0" smtClean="0"/>
              <a:t/>
            </a:r>
            <a:br>
              <a:rPr lang="en-US" altLang="zh-TW" sz="2400" b="1" dirty="0" smtClean="0"/>
            </a:br>
            <a:endParaRPr lang="en-US" altLang="zh-TW" sz="2400" b="1" dirty="0" smtClean="0"/>
          </a:p>
          <a:p>
            <a:r>
              <a:rPr lang="en-US" altLang="zh-TW" sz="2400" b="1" dirty="0" smtClean="0"/>
              <a:t/>
            </a:r>
            <a:br>
              <a:rPr lang="en-US" altLang="zh-TW" sz="2400" b="1" dirty="0" smtClean="0"/>
            </a:br>
            <a:r>
              <a:rPr lang="en-US" altLang="zh-TW" sz="2400" b="1" dirty="0" smtClean="0"/>
              <a:t>  2014</a:t>
            </a:r>
            <a:r>
              <a:rPr lang="zh-TW" altLang="en-US" sz="2400" b="1" dirty="0"/>
              <a:t>年初從央視辭職，</a:t>
            </a:r>
            <a:r>
              <a:rPr lang="en-US" altLang="zh-TW" sz="2400" b="1" dirty="0"/>
              <a:t>2015</a:t>
            </a:r>
            <a:r>
              <a:rPr lang="zh-TW" altLang="en-US" sz="2400" b="1" dirty="0"/>
              <a:t>年初推出空氣污染深度調查</a:t>
            </a:r>
            <a:r>
              <a:rPr lang="en-US" altLang="zh-TW" sz="2400" b="1" dirty="0" smtClean="0"/>
              <a:t>《</a:t>
            </a:r>
            <a:r>
              <a:rPr lang="zh-TW" altLang="en-US" sz="2400" b="1" dirty="0" smtClean="0"/>
              <a:t>穹頂之下</a:t>
            </a:r>
            <a:r>
              <a:rPr lang="en-US" altLang="zh-TW" sz="2400" b="1" dirty="0" smtClean="0"/>
              <a:t>》</a:t>
            </a:r>
            <a:r>
              <a:rPr lang="zh-CN" altLang="en-US" sz="2400" b="1" dirty="0" smtClean="0"/>
              <a:t>。</a:t>
            </a:r>
            <a:endParaRPr lang="en-US" altLang="zh-TW" sz="2400" b="1" dirty="0" smtClean="0"/>
          </a:p>
          <a:p>
            <a:endParaRPr lang="en-US" altLang="zh-TW" b="1" dirty="0" smtClean="0"/>
          </a:p>
          <a:p>
            <a:endParaRPr lang="en-US" altLang="zh-TW" b="1" dirty="0"/>
          </a:p>
          <a:p>
            <a:pPr algn="ctr"/>
            <a:r>
              <a:rPr lang="zh-TW" altLang="en-US" sz="2400" i="1" dirty="0"/>
              <a:t>「</a:t>
            </a:r>
            <a:r>
              <a:rPr lang="zh-TW" altLang="en-US" sz="3600" i="1" dirty="0">
                <a:solidFill>
                  <a:srgbClr val="FF0000"/>
                </a:solidFill>
              </a:rPr>
              <a:t>我不是多怕死，我只是不想這麼活。</a:t>
            </a:r>
            <a:r>
              <a:rPr lang="zh-TW" altLang="en-US" sz="2400" i="1" dirty="0"/>
              <a:t>」</a:t>
            </a:r>
            <a:endParaRPr lang="en-US" altLang="zh-TW" sz="2400" b="1" i="1" dirty="0" smtClean="0"/>
          </a:p>
          <a:p>
            <a:endParaRPr lang="en-US" altLang="zh-TW" b="1" dirty="0" smtClean="0"/>
          </a:p>
          <a:p>
            <a:endParaRPr lang="en-US" altLang="zh-TW" b="1" dirty="0" smtClean="0"/>
          </a:p>
          <a:p>
            <a:endParaRPr lang="en-US" altLang="zh-TW" b="1" dirty="0" smtClean="0"/>
          </a:p>
          <a:p>
            <a:endParaRPr lang="en-US" altLang="zh-TW" b="1" dirty="0"/>
          </a:p>
        </p:txBody>
      </p:sp>
      <p:sp>
        <p:nvSpPr>
          <p:cNvPr id="6" name="文字方塊 5"/>
          <p:cNvSpPr txBox="1"/>
          <p:nvPr/>
        </p:nvSpPr>
        <p:spPr>
          <a:xfrm>
            <a:off x="8288594" y="6243484"/>
            <a:ext cx="2556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/>
              <a:t>（圖</a:t>
            </a:r>
            <a:r>
              <a:rPr lang="en-US" altLang="zh-TW" dirty="0"/>
              <a:t>/</a:t>
            </a:r>
            <a:r>
              <a:rPr lang="zh-TW" altLang="en-US" dirty="0"/>
              <a:t>截自鳳凰視頻）</a:t>
            </a:r>
          </a:p>
        </p:txBody>
      </p:sp>
    </p:spTree>
    <p:extLst>
      <p:ext uri="{BB962C8B-B14F-4D97-AF65-F5344CB8AC3E}">
        <p14:creationId xmlns:p14="http://schemas.microsoft.com/office/powerpoint/2010/main" val="347327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10069" y="380368"/>
            <a:ext cx="3237604" cy="742574"/>
          </a:xfrm>
        </p:spPr>
        <p:txBody>
          <a:bodyPr/>
          <a:lstStyle/>
          <a:p>
            <a:r>
              <a:rPr lang="zh-TW" altLang="en-US" dirty="0" smtClean="0"/>
              <a:t>穹頂之下緣起：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6099" y="4238784"/>
            <a:ext cx="4537243" cy="2535936"/>
          </a:xfrm>
          <a:prstGeom prst="rect">
            <a:avLst/>
          </a:prstGeom>
          <a:ln>
            <a:noFill/>
          </a:ln>
          <a:effectLst>
            <a:softEdge rad="228600"/>
          </a:effectLst>
        </p:spPr>
      </p:pic>
      <p:sp>
        <p:nvSpPr>
          <p:cNvPr id="4" name="文字方塊 3"/>
          <p:cNvSpPr txBox="1"/>
          <p:nvPr/>
        </p:nvSpPr>
        <p:spPr>
          <a:xfrm>
            <a:off x="1086809" y="1708804"/>
            <a:ext cx="648929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2800" dirty="0" smtClean="0"/>
              <a:t>2013</a:t>
            </a:r>
            <a:r>
              <a:rPr lang="zh-TW" altLang="en-US" sz="2800" dirty="0" smtClean="0"/>
              <a:t>年初，柴靜懷孕，而她未出生的孩子被檢查出患有</a:t>
            </a:r>
            <a:r>
              <a:rPr lang="zh-TW" altLang="en-US" sz="2800" dirty="0" smtClean="0">
                <a:solidFill>
                  <a:srgbClr val="FF0000"/>
                </a:solidFill>
              </a:rPr>
              <a:t>良性腫瘤</a:t>
            </a:r>
            <a:r>
              <a:rPr lang="zh-TW" altLang="en-US" sz="2800" dirty="0" smtClean="0"/>
              <a:t>，出生後需要手術，加上近年來民眾越加關注空氣污染問題，因此</a:t>
            </a:r>
            <a:r>
              <a:rPr lang="zh-TW" altLang="en-US" sz="2800" dirty="0" smtClean="0">
                <a:solidFill>
                  <a:srgbClr val="FF0000"/>
                </a:solidFill>
              </a:rPr>
              <a:t>柴靜開始了對霧霾的調查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endParaRPr lang="en-US" altLang="zh-TW" sz="2800" dirty="0" smtClean="0">
              <a:solidFill>
                <a:srgbClr val="FF0000"/>
              </a:solidFill>
            </a:endParaRPr>
          </a:p>
          <a:p>
            <a:r>
              <a:rPr lang="zh-TW" altLang="en-US" sz="2800" dirty="0" smtClean="0">
                <a:solidFill>
                  <a:srgbClr val="FF0000"/>
                </a:solidFill>
              </a:rPr>
              <a:t>職業</a:t>
            </a:r>
            <a:r>
              <a:rPr lang="zh-TW" altLang="en-US" sz="2800" dirty="0">
                <a:solidFill>
                  <a:srgbClr val="FF0000"/>
                </a:solidFill>
              </a:rPr>
              <a:t>訓練和母親本能都讓我覺得應該回答這些問題</a:t>
            </a:r>
            <a:r>
              <a:rPr lang="zh-TW" altLang="en-US" sz="2800" dirty="0"/>
              <a:t>：霧霾是什麼？從哪兒來</a:t>
            </a:r>
            <a:r>
              <a:rPr lang="en-US" altLang="zh-TW" sz="2800" dirty="0"/>
              <a:t>?</a:t>
            </a:r>
            <a:r>
              <a:rPr lang="zh-TW" altLang="en-US" sz="2800" dirty="0"/>
              <a:t>該怎麼辦？所以就做了這個</a:t>
            </a:r>
            <a:r>
              <a:rPr lang="zh-TW" altLang="en-US" sz="2800" dirty="0" smtClean="0"/>
              <a:t>調查。 」</a:t>
            </a:r>
            <a:endParaRPr lang="en-US" altLang="zh-TW" sz="2800" dirty="0" smtClean="0"/>
          </a:p>
          <a:p>
            <a:endParaRPr lang="en-US" altLang="zh-TW" sz="2000" dirty="0" smtClean="0"/>
          </a:p>
        </p:txBody>
      </p:sp>
    </p:spTree>
    <p:extLst>
      <p:ext uri="{BB962C8B-B14F-4D97-AF65-F5344CB8AC3E}">
        <p14:creationId xmlns:p14="http://schemas.microsoft.com/office/powerpoint/2010/main" val="74159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07125" y="604566"/>
            <a:ext cx="5750975" cy="709390"/>
          </a:xfrm>
        </p:spPr>
        <p:txBody>
          <a:bodyPr/>
          <a:lstStyle/>
          <a:p>
            <a:r>
              <a:rPr lang="zh-TW" altLang="en-US" dirty="0" smtClean="0"/>
              <a:t>穹頂之下論述的脈絡及議題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907125" y="1571625"/>
            <a:ext cx="8680167" cy="5026152"/>
          </a:xfrm>
        </p:spPr>
        <p:txBody>
          <a:bodyPr>
            <a:normAutofit/>
          </a:bodyPr>
          <a:lstStyle/>
          <a:p>
            <a:r>
              <a:rPr lang="zh-TW" altLang="en-US" sz="2800" dirty="0" smtClean="0"/>
              <a:t>在中國，</a:t>
            </a:r>
            <a:r>
              <a:rPr lang="zh-TW" altLang="en-US" sz="2800" dirty="0" smtClean="0">
                <a:solidFill>
                  <a:srgbClr val="FF0000"/>
                </a:solidFill>
              </a:rPr>
              <a:t>每年因為污染而體早死亡的人數有５０萬</a:t>
            </a:r>
            <a:r>
              <a:rPr lang="zh-TW" altLang="en-US" sz="2800" dirty="0" smtClean="0"/>
              <a:t>。小孩在霧霾環境裡，長大後會導致肺部疾病。</a:t>
            </a:r>
            <a:endParaRPr lang="en-US" altLang="zh-TW" sz="2800" dirty="0" smtClean="0"/>
          </a:p>
          <a:p>
            <a:r>
              <a:rPr lang="zh-TW" altLang="en-US" sz="2800" dirty="0" smtClean="0"/>
              <a:t>中國的燃煤量已經超過了全世界其他國家的總合</a:t>
            </a:r>
            <a:r>
              <a:rPr lang="zh-TW" altLang="en-US" sz="2800" dirty="0" smtClean="0">
                <a:solidFill>
                  <a:srgbClr val="FF0000"/>
                </a:solidFill>
              </a:rPr>
              <a:t>排放了接近</a:t>
            </a:r>
            <a:r>
              <a:rPr lang="en-US" altLang="zh-TW" sz="2800" dirty="0" smtClean="0">
                <a:solidFill>
                  <a:srgbClr val="FF0000"/>
                </a:solidFill>
              </a:rPr>
              <a:t>50%</a:t>
            </a:r>
            <a:r>
              <a:rPr lang="zh-TW" altLang="en-US" sz="2800" dirty="0" smtClean="0">
                <a:solidFill>
                  <a:srgbClr val="FF0000"/>
                </a:solidFill>
              </a:rPr>
              <a:t>的汙染物</a:t>
            </a:r>
            <a:r>
              <a:rPr lang="zh-TW" altLang="en-US" sz="2800" dirty="0"/>
              <a:t>。</a:t>
            </a:r>
            <a:endParaRPr lang="en-US" altLang="zh-TW" sz="2800" dirty="0" smtClean="0"/>
          </a:p>
          <a:p>
            <a:r>
              <a:rPr lang="zh-TW" altLang="en-US" sz="2800" dirty="0" smtClean="0">
                <a:solidFill>
                  <a:srgbClr val="FF0000"/>
                </a:solidFill>
              </a:rPr>
              <a:t>大多數</a:t>
            </a:r>
            <a:r>
              <a:rPr lang="zh-TW" altLang="en-US" sz="2800" dirty="0">
                <a:solidFill>
                  <a:srgbClr val="FF0000"/>
                </a:solidFill>
              </a:rPr>
              <a:t>的柴油車的排放設備全是造</a:t>
            </a:r>
            <a:r>
              <a:rPr lang="zh-TW" altLang="en-US" sz="2800" dirty="0" smtClean="0">
                <a:solidFill>
                  <a:srgbClr val="FF0000"/>
                </a:solidFill>
              </a:rPr>
              <a:t>假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r>
              <a:rPr lang="zh-TW" altLang="en-US" sz="2800" dirty="0" smtClean="0"/>
              <a:t>油</a:t>
            </a:r>
            <a:r>
              <a:rPr lang="zh-TW" altLang="en-US" sz="2800" dirty="0"/>
              <a:t>品標準制定的專家大部分是石化行業的人，</a:t>
            </a:r>
            <a:r>
              <a:rPr lang="zh-TW" altLang="en-US" sz="2800" dirty="0">
                <a:solidFill>
                  <a:srgbClr val="FF0000"/>
                </a:solidFill>
              </a:rPr>
              <a:t>壟斷行業只要不滿足她的壟斷利益，就斷</a:t>
            </a:r>
            <a:r>
              <a:rPr lang="zh-TW" altLang="en-US" sz="2800" dirty="0" smtClean="0">
                <a:solidFill>
                  <a:srgbClr val="FF0000"/>
                </a:solidFill>
              </a:rPr>
              <a:t>供</a:t>
            </a:r>
            <a:r>
              <a:rPr lang="zh-TW" altLang="en-US" sz="2800" b="1" dirty="0">
                <a:solidFill>
                  <a:srgbClr val="FF0000"/>
                </a:solidFill>
              </a:rPr>
              <a:t>、</a:t>
            </a:r>
            <a:r>
              <a:rPr lang="zh-TW" altLang="en-US" sz="2800" dirty="0" smtClean="0">
                <a:solidFill>
                  <a:srgbClr val="FF0000"/>
                </a:solidFill>
              </a:rPr>
              <a:t>不</a:t>
            </a:r>
            <a:r>
              <a:rPr lang="zh-TW" altLang="en-US" sz="2800" dirty="0">
                <a:solidFill>
                  <a:srgbClr val="FF0000"/>
                </a:solidFill>
              </a:rPr>
              <a:t>升級油品</a:t>
            </a:r>
            <a:r>
              <a:rPr lang="zh-TW" altLang="en-US" sz="2800" dirty="0" smtClean="0">
                <a:solidFill>
                  <a:srgbClr val="FF0000"/>
                </a:solidFill>
              </a:rPr>
              <a:t>標準</a:t>
            </a:r>
            <a:r>
              <a:rPr lang="zh-TW" altLang="en-US" sz="28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537673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38471" y="357410"/>
            <a:ext cx="4018187" cy="720058"/>
          </a:xfrm>
        </p:spPr>
        <p:txBody>
          <a:bodyPr/>
          <a:lstStyle/>
          <a:p>
            <a:r>
              <a:rPr lang="zh-TW" altLang="en-US" dirty="0" smtClean="0"/>
              <a:t>穹頂之下簡報技巧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304688" y="1050195"/>
            <a:ext cx="9688514" cy="4610100"/>
          </a:xfrm>
        </p:spPr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FF0000"/>
                </a:solidFill>
              </a:rPr>
              <a:t>從視線與聲音開始的獨白</a:t>
            </a:r>
            <a:r>
              <a:rPr lang="zh-TW" altLang="en-US" sz="3200" b="1" dirty="0" smtClean="0">
                <a:solidFill>
                  <a:srgbClr val="FF0000"/>
                </a:solidFill>
              </a:rPr>
              <a:t>開場</a:t>
            </a:r>
            <a:r>
              <a:rPr lang="zh-TW" altLang="en-US" sz="3200" b="1" dirty="0" smtClean="0"/>
              <a:t>－</a:t>
            </a:r>
            <a:r>
              <a:rPr lang="en-US" altLang="zh-TW" sz="3200" b="1" dirty="0" smtClean="0"/>
              <a:t/>
            </a:r>
            <a:br>
              <a:rPr lang="en-US" altLang="zh-TW" sz="3200" b="1" dirty="0" smtClean="0"/>
            </a:br>
            <a:r>
              <a:rPr lang="zh-TW" altLang="en-US" sz="3200" dirty="0" smtClean="0"/>
              <a:t>那一</a:t>
            </a:r>
            <a:r>
              <a:rPr lang="zh-TW" altLang="en-US" sz="3200" dirty="0"/>
              <a:t>開始就使用了動態的曲線圖抓住了</a:t>
            </a:r>
            <a:r>
              <a:rPr lang="zh-TW" altLang="en-US" sz="3200" b="1" dirty="0"/>
              <a:t>聽眾的目光</a:t>
            </a:r>
            <a:r>
              <a:rPr lang="zh-TW" altLang="en-US" sz="3200" dirty="0"/>
              <a:t>與</a:t>
            </a:r>
            <a:r>
              <a:rPr lang="zh-TW" altLang="en-US" sz="3200" dirty="0" smtClean="0"/>
              <a:t>好奇心，從</a:t>
            </a:r>
            <a:r>
              <a:rPr lang="zh-TW" altLang="en-US" sz="3200" dirty="0"/>
              <a:t>視覺轉換到聽覺，再轉換到真人出場</a:t>
            </a:r>
            <a:r>
              <a:rPr lang="zh-TW" altLang="en-US" sz="3200" dirty="0" smtClean="0"/>
              <a:t>。</a:t>
            </a:r>
            <a:endParaRPr lang="en-US" altLang="zh-TW" sz="3200" dirty="0" smtClean="0"/>
          </a:p>
          <a:p>
            <a:endParaRPr lang="zh-TW" altLang="en-US" sz="2000" b="1" dirty="0">
              <a:solidFill>
                <a:schemeClr val="tx1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6945" y="3586349"/>
            <a:ext cx="8003969" cy="292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049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</a:rPr>
              <a:t>情境的對比跟視覺的對比一樣動人</a:t>
            </a:r>
            <a:r>
              <a:rPr lang="zh-TW" altLang="en-US" b="1" dirty="0"/>
              <a:t>－</a:t>
            </a:r>
            <a:r>
              <a:rPr lang="zh-TW" altLang="en-US" dirty="0"/>
              <a:t> 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zh-TW" altLang="en-US" dirty="0"/>
              <a:t>「</a:t>
            </a:r>
            <a:r>
              <a:rPr lang="zh-TW" altLang="en-US" b="1" dirty="0"/>
              <a:t>我還沒來得及抱她一下，她就被護士抱走了</a:t>
            </a:r>
            <a:r>
              <a:rPr lang="zh-TW" altLang="en-US" dirty="0"/>
              <a:t>」以及「</a:t>
            </a:r>
            <a:r>
              <a:rPr lang="zh-TW" altLang="en-US" b="1" dirty="0"/>
              <a:t>後來護士在我手中放了隻小熊，那本來是用來安慰小孩的，但是現在用來安慰我</a:t>
            </a:r>
            <a:r>
              <a:rPr lang="zh-TW" altLang="en-US" dirty="0"/>
              <a:t>」運用這種強烈卻又失落的情感，引著我們進入柴靜的世界。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825" y="3906982"/>
            <a:ext cx="8419605" cy="2826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7264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</a:rPr>
              <a:t>採訪的對象是從生活環境的拍攝</a:t>
            </a:r>
            <a:r>
              <a:rPr lang="zh-TW" altLang="en-US" sz="4000" b="1" dirty="0">
                <a:solidFill>
                  <a:schemeClr val="tx1"/>
                </a:solidFill>
              </a:rPr>
              <a:t>－</a:t>
            </a:r>
            <a:r>
              <a:rPr lang="en-US" altLang="zh-TW" sz="4000" b="1" dirty="0">
                <a:solidFill>
                  <a:schemeClr val="tx1"/>
                </a:solidFill>
              </a:rPr>
              <a:t/>
            </a:r>
            <a:br>
              <a:rPr lang="en-US" altLang="zh-TW" sz="4000" b="1" dirty="0">
                <a:solidFill>
                  <a:schemeClr val="tx1"/>
                </a:solidFill>
              </a:rPr>
            </a:br>
            <a:r>
              <a:rPr lang="zh-TW" altLang="en-US" dirty="0"/>
              <a:t>從小孩的單純（</a:t>
            </a:r>
            <a:r>
              <a:rPr lang="zh-TW" altLang="en-US" b="1" dirty="0"/>
              <a:t>同情</a:t>
            </a:r>
            <a:r>
              <a:rPr lang="zh-TW" altLang="en-US" dirty="0"/>
              <a:t>），轉到大人的想法（</a:t>
            </a:r>
            <a:r>
              <a:rPr lang="zh-TW" altLang="en-US" b="1" dirty="0"/>
              <a:t>無奈</a:t>
            </a:r>
            <a:r>
              <a:rPr lang="zh-TW" altLang="en-US" dirty="0"/>
              <a:t>），再到官員現實面（</a:t>
            </a:r>
            <a:r>
              <a:rPr lang="zh-TW" altLang="en-US" b="1" dirty="0"/>
              <a:t>真實</a:t>
            </a:r>
            <a:r>
              <a:rPr lang="zh-TW" altLang="en-US" dirty="0"/>
              <a:t>）一層一層堆疊上去的手法，最後結束在以「你見過 真正的星星嗎？你見過藍色的天空嗎？你見過白雲嗎？</a:t>
            </a:r>
            <a:r>
              <a:rPr lang="zh-TW" altLang="en-US" dirty="0" smtClean="0"/>
              <a:t>」</a:t>
            </a: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700" y="3657600"/>
            <a:ext cx="8728362" cy="28144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029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000" b="1" dirty="0">
                <a:solidFill>
                  <a:srgbClr val="FF0000"/>
                </a:solidFill>
              </a:rPr>
              <a:t>視覺對比的設計</a:t>
            </a:r>
            <a:r>
              <a:rPr lang="zh-TW" altLang="en-US" sz="4000" b="1" dirty="0">
                <a:solidFill>
                  <a:schemeClr val="tx1"/>
                </a:solidFill>
              </a:rPr>
              <a:t>－</a:t>
            </a:r>
            <a:r>
              <a:rPr lang="en-US" altLang="zh-TW" sz="4000" b="1" dirty="0">
                <a:solidFill>
                  <a:srgbClr val="FF0000"/>
                </a:solidFill>
              </a:rPr>
              <a:t/>
            </a:r>
            <a:br>
              <a:rPr lang="en-US" altLang="zh-TW" sz="4000" b="1" dirty="0">
                <a:solidFill>
                  <a:srgbClr val="FF0000"/>
                </a:solidFill>
              </a:rPr>
            </a:br>
            <a:r>
              <a:rPr lang="zh-TW" altLang="en-US" dirty="0"/>
              <a:t>「北京一年</a:t>
            </a:r>
            <a:r>
              <a:rPr lang="en-US" altLang="zh-TW" dirty="0"/>
              <a:t>365</a:t>
            </a:r>
            <a:r>
              <a:rPr lang="zh-TW" altLang="en-US" dirty="0"/>
              <a:t>天，汙染天數</a:t>
            </a:r>
            <a:r>
              <a:rPr lang="en-US" altLang="zh-TW" dirty="0"/>
              <a:t>175</a:t>
            </a:r>
            <a:r>
              <a:rPr lang="zh-TW" altLang="en-US" dirty="0"/>
              <a:t>天」的視覺表達，利用視覺明暗上的差異具體的圖顯了</a:t>
            </a:r>
            <a:r>
              <a:rPr lang="en-US" altLang="zh-TW" dirty="0"/>
              <a:t>175</a:t>
            </a:r>
            <a:r>
              <a:rPr lang="zh-TW" altLang="en-US" dirty="0"/>
              <a:t>天的汙染天數，最後更用一句簡短的文字強調「汙染天數</a:t>
            </a:r>
            <a:r>
              <a:rPr lang="en-US" altLang="zh-TW" dirty="0"/>
              <a:t>175</a:t>
            </a:r>
            <a:r>
              <a:rPr lang="zh-TW" altLang="en-US" dirty="0"/>
              <a:t>天」再做一個強標。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/>
              <a:t/>
            </a:r>
            <a:br>
              <a:rPr lang="en-US" altLang="zh-TW" dirty="0"/>
            </a:br>
            <a:endParaRPr lang="zh-TW" alt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325" y="3811979"/>
            <a:ext cx="8704613" cy="27907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361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378</TotalTime>
  <Words>915</Words>
  <Application>Microsoft Office PowerPoint</Application>
  <PresentationFormat>自訂</PresentationFormat>
  <Paragraphs>84</Paragraphs>
  <Slides>17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17</vt:i4>
      </vt:variant>
    </vt:vector>
  </HeadingPairs>
  <TitlesOfParts>
    <vt:vector size="18" baseType="lpstr">
      <vt:lpstr>絲縷</vt:lpstr>
      <vt:lpstr>電影與文學-第六組 (穹頂之下)</vt:lpstr>
      <vt:lpstr>目錄</vt:lpstr>
      <vt:lpstr>講者簡介：</vt:lpstr>
      <vt:lpstr>穹頂之下緣起：</vt:lpstr>
      <vt:lpstr>穹頂之下論述的脈絡及議題</vt:lpstr>
      <vt:lpstr>穹頂之下簡報技巧</vt:lpstr>
      <vt:lpstr>情境的對比跟視覺的對比一樣動人－  「我還沒來得及抱她一下，她就被護士抱走了」以及「後來護士在我手中放了隻小熊，那本來是用來安慰小孩的，但是現在用來安慰我」運用這種強烈卻又失落的情感，引著我們進入柴靜的世界。 </vt:lpstr>
      <vt:lpstr>採訪的對象是從生活環境的拍攝－ 從小孩的單純（同情），轉到大人的想法（無奈），再到官員現實面（真實）一層一層堆疊上去的手法，最後結束在以「你見過 真正的星星嗎？你見過藍色的天空嗎？你見過白雲嗎？」 </vt:lpstr>
      <vt:lpstr>視覺對比的設計－ 「北京一年365天，汙染天數175天」的視覺表達，利用視覺明暗上的差異具體的圖顯了175天的汙染天數，最後更用一句簡短的文字強調「汙染天數175天」再做一個強標。  </vt:lpstr>
      <vt:lpstr>以｢適當科技｣與｢風險評估｣角度看電影的能源(天然氣)議題</vt:lpstr>
      <vt:lpstr>PowerPoint 簡報</vt:lpstr>
      <vt:lpstr>PowerPoint 簡報</vt:lpstr>
      <vt:lpstr>PowerPoint 簡報</vt:lpstr>
      <vt:lpstr>&lt;深刻的印象&gt;</vt:lpstr>
      <vt:lpstr>心得</vt:lpstr>
      <vt:lpstr>參考資料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電影語文學-第六組 (穹頂之下)</dc:title>
  <dc:creator>Shun</dc:creator>
  <cp:lastModifiedBy>user</cp:lastModifiedBy>
  <cp:revision>23</cp:revision>
  <dcterms:created xsi:type="dcterms:W3CDTF">2015-11-09T14:33:08Z</dcterms:created>
  <dcterms:modified xsi:type="dcterms:W3CDTF">2016-01-11T09:25:54Z</dcterms:modified>
</cp:coreProperties>
</file>