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3.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7.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8.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19.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20.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21.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22.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23.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24.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25.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notesSlides/notesSlide30.xml" ContentType="application/vnd.openxmlformats-officedocument.presentationml.notesSlide+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notesSlides/notesSlide31.xml" ContentType="application/vnd.openxmlformats-officedocument.presentationml.notesSlide+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notesSlides/notesSlide32.xml" ContentType="application/vnd.openxmlformats-officedocument.presentationml.notesSlide+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notesSlides/notesSlide33.xml" ContentType="application/vnd.openxmlformats-officedocument.presentationml.notesSlide+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notesSlides/notesSlide34.xml" ContentType="application/vnd.openxmlformats-officedocument.presentationml.notesSlide+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notesSlides/notesSlide35.xml" ContentType="application/vnd.openxmlformats-officedocument.presentationml.notesSlide+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notesSlides/notesSlide36.xml" ContentType="application/vnd.openxmlformats-officedocument.presentationml.notesSlide+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notesSlides/notesSlide37.xml" ContentType="application/vnd.openxmlformats-officedocument.presentationml.notesSlide+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notesSlides/notesSlide38.xml" ContentType="application/vnd.openxmlformats-officedocument.presentationml.notesSlide+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notesSlides/notesSlide39.xml" ContentType="application/vnd.openxmlformats-officedocument.presentationml.notesSlide+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notesSlides/notesSlide40.xml" ContentType="application/vnd.openxmlformats-officedocument.presentationml.notesSlide+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2"/>
  </p:notesMasterIdLst>
  <p:sldIdLst>
    <p:sldId id="300" r:id="rId2"/>
    <p:sldId id="257" r:id="rId3"/>
    <p:sldId id="301" r:id="rId4"/>
    <p:sldId id="258" r:id="rId5"/>
    <p:sldId id="265" r:id="rId6"/>
    <p:sldId id="259" r:id="rId7"/>
    <p:sldId id="261" r:id="rId8"/>
    <p:sldId id="266" r:id="rId9"/>
    <p:sldId id="298" r:id="rId10"/>
    <p:sldId id="262" r:id="rId11"/>
    <p:sldId id="302" r:id="rId12"/>
    <p:sldId id="267" r:id="rId13"/>
    <p:sldId id="308" r:id="rId14"/>
    <p:sldId id="263" r:id="rId15"/>
    <p:sldId id="264" r:id="rId16"/>
    <p:sldId id="303" r:id="rId17"/>
    <p:sldId id="299" r:id="rId18"/>
    <p:sldId id="304" r:id="rId19"/>
    <p:sldId id="305" r:id="rId20"/>
    <p:sldId id="306" r:id="rId21"/>
    <p:sldId id="307" r:id="rId22"/>
    <p:sldId id="272" r:id="rId23"/>
    <p:sldId id="273" r:id="rId24"/>
    <p:sldId id="274" r:id="rId25"/>
    <p:sldId id="313" r:id="rId26"/>
    <p:sldId id="276" r:id="rId27"/>
    <p:sldId id="310" r:id="rId28"/>
    <p:sldId id="309" r:id="rId29"/>
    <p:sldId id="277" r:id="rId30"/>
    <p:sldId id="278" r:id="rId31"/>
    <p:sldId id="311" r:id="rId32"/>
    <p:sldId id="312" r:id="rId33"/>
    <p:sldId id="314" r:id="rId34"/>
    <p:sldId id="317" r:id="rId35"/>
    <p:sldId id="318" r:id="rId36"/>
    <p:sldId id="315" r:id="rId37"/>
    <p:sldId id="279" r:id="rId38"/>
    <p:sldId id="281" r:id="rId39"/>
    <p:sldId id="282" r:id="rId40"/>
    <p:sldId id="283" r:id="rId41"/>
    <p:sldId id="287" r:id="rId42"/>
    <p:sldId id="324" r:id="rId43"/>
    <p:sldId id="326" r:id="rId44"/>
    <p:sldId id="288" r:id="rId45"/>
    <p:sldId id="327" r:id="rId46"/>
    <p:sldId id="289" r:id="rId47"/>
    <p:sldId id="292" r:id="rId48"/>
    <p:sldId id="321" r:id="rId49"/>
    <p:sldId id="294" r:id="rId50"/>
    <p:sldId id="322" r:id="rId51"/>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1" d="100"/>
          <a:sy n="71" d="100"/>
        </p:scale>
        <p:origin x="-1260"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27A2C9D5-B72B-49AE-ABCA-9876D80A04BD}">
      <dgm:prSet custT="1"/>
      <dgm:spPr/>
      <dgm:t>
        <a:bodyPr anchor="ctr"/>
        <a:lstStyle/>
        <a:p>
          <a:pPr algn="ctr"/>
          <a:r>
            <a:rPr lang="zh-TW" altLang="en-US" sz="2800" dirty="0" smtClean="0">
              <a:solidFill>
                <a:schemeClr val="accent3">
                  <a:lumMod val="40000"/>
                  <a:lumOff val="60000"/>
                </a:schemeClr>
              </a:solidFill>
            </a:rPr>
            <a:t>行銷的五個基本要素</a:t>
          </a:r>
          <a:endParaRPr lang="zh-TW" altLang="en-US" sz="2800" dirty="0">
            <a:solidFill>
              <a:schemeClr val="accent3">
                <a:lumMod val="40000"/>
                <a:lumOff val="60000"/>
              </a:schemeClr>
            </a:solidFill>
          </a:endParaRPr>
        </a:p>
      </dgm:t>
    </dgm:pt>
    <dgm:pt modelId="{62BFCE14-9690-4308-87B6-0B5043CD5B9B}" type="parTrans" cxnId="{3AB0413B-D978-4CED-8674-80610B2E93D4}">
      <dgm:prSet/>
      <dgm:spPr/>
      <dgm:t>
        <a:bodyPr/>
        <a:lstStyle/>
        <a:p>
          <a:endParaRPr lang="zh-TW" altLang="en-US"/>
        </a:p>
      </dgm:t>
    </dgm:pt>
    <dgm:pt modelId="{687B5598-11B3-4732-937D-223410C3B607}" type="sibTrans" cxnId="{3AB0413B-D978-4CED-8674-80610B2E93D4}">
      <dgm:prSet/>
      <dgm:spPr/>
      <dgm:t>
        <a:bodyPr/>
        <a:lstStyle/>
        <a:p>
          <a:endParaRPr lang="zh-TW" altLang="en-US"/>
        </a:p>
      </dgm:t>
    </dgm:pt>
    <dgm:pt modelId="{A45DD12E-3B6F-4990-A3A7-B2EF1689C392}">
      <dgm:prSet custT="1"/>
      <dgm:spPr/>
      <dgm:t>
        <a:bodyPr anchor="t"/>
        <a:lstStyle/>
        <a:p>
          <a:r>
            <a:rPr lang="en-US" altLang="zh-TW" sz="2400" dirty="0" smtClean="0">
              <a:solidFill>
                <a:srgbClr val="FF0000"/>
              </a:solidFill>
            </a:rPr>
            <a:t>1. </a:t>
          </a:r>
          <a:r>
            <a:rPr lang="zh-TW" altLang="en-US" sz="2400" dirty="0" smtClean="0">
              <a:solidFill>
                <a:srgbClr val="FF0000"/>
              </a:solidFill>
            </a:rPr>
            <a:t>需要、欲望與需求</a:t>
          </a:r>
          <a:endParaRPr lang="zh-TW" altLang="en-US" sz="2400" dirty="0">
            <a:solidFill>
              <a:srgbClr val="FF0000"/>
            </a:solidFill>
          </a:endParaRPr>
        </a:p>
      </dgm:t>
    </dgm:pt>
    <dgm:pt modelId="{BC6BBA0E-C5EF-4F6E-932B-6C8ED29929EC}" type="parTrans" cxnId="{D59D939A-761A-4CCB-B4DB-4BB8D3B45B92}">
      <dgm:prSet/>
      <dgm:spPr/>
      <dgm:t>
        <a:bodyPr/>
        <a:lstStyle/>
        <a:p>
          <a:endParaRPr lang="zh-TW" altLang="en-US"/>
        </a:p>
      </dgm:t>
    </dgm:pt>
    <dgm:pt modelId="{B799EF2C-F15B-491E-BBC0-A2C92AEC0CED}" type="sibTrans" cxnId="{D59D939A-761A-4CCB-B4DB-4BB8D3B45B92}">
      <dgm:prSet/>
      <dgm:spPr/>
      <dgm:t>
        <a:bodyPr/>
        <a:lstStyle/>
        <a:p>
          <a:endParaRPr lang="zh-TW" altLang="en-US"/>
        </a:p>
      </dgm:t>
    </dgm:pt>
    <dgm:pt modelId="{90140D86-223D-4071-AF4B-D190F6F0A7C3}">
      <dgm:prSet custT="1"/>
      <dgm:spPr/>
      <dgm:t>
        <a:bodyPr anchor="t"/>
        <a:lstStyle/>
        <a:p>
          <a:r>
            <a:rPr lang="en-US" altLang="zh-TW" sz="2400" dirty="0" smtClean="0">
              <a:solidFill>
                <a:srgbClr val="FF0000"/>
              </a:solidFill>
            </a:rPr>
            <a:t>2. </a:t>
          </a:r>
          <a:r>
            <a:rPr lang="zh-TW" altLang="en-US" sz="2400" dirty="0" smtClean="0">
              <a:solidFill>
                <a:srgbClr val="FF0000"/>
              </a:solidFill>
            </a:rPr>
            <a:t>行銷的提供物</a:t>
          </a:r>
          <a:endParaRPr lang="zh-TW" altLang="en-US" sz="2400" dirty="0">
            <a:solidFill>
              <a:srgbClr val="FF0000"/>
            </a:solidFill>
          </a:endParaRPr>
        </a:p>
      </dgm:t>
    </dgm:pt>
    <dgm:pt modelId="{3AF9C928-21AC-4486-8715-95E8FE9B6F4A}" type="parTrans" cxnId="{598D9D0E-386E-41B9-890E-DD867CC64E41}">
      <dgm:prSet/>
      <dgm:spPr/>
      <dgm:t>
        <a:bodyPr/>
        <a:lstStyle/>
        <a:p>
          <a:endParaRPr lang="zh-TW" altLang="en-US"/>
        </a:p>
      </dgm:t>
    </dgm:pt>
    <dgm:pt modelId="{F831A5A6-3785-4F7B-8559-659707F0C6E7}" type="sibTrans" cxnId="{598D9D0E-386E-41B9-890E-DD867CC64E41}">
      <dgm:prSet/>
      <dgm:spPr/>
      <dgm:t>
        <a:bodyPr/>
        <a:lstStyle/>
        <a:p>
          <a:endParaRPr lang="zh-TW" altLang="en-US"/>
        </a:p>
      </dgm:t>
    </dgm:pt>
    <dgm:pt modelId="{47B3D1D2-3340-41F0-9C09-A41269F8ED5F}">
      <dgm:prSet custT="1"/>
      <dgm:spPr/>
      <dgm:t>
        <a:bodyPr anchor="t"/>
        <a:lstStyle/>
        <a:p>
          <a:r>
            <a:rPr lang="en-US" altLang="zh-TW" sz="2400" dirty="0" smtClean="0">
              <a:solidFill>
                <a:srgbClr val="FF0000"/>
              </a:solidFill>
            </a:rPr>
            <a:t>3.</a:t>
          </a:r>
          <a:r>
            <a:rPr lang="zh-TW" altLang="en-US" sz="2400" dirty="0" smtClean="0">
              <a:solidFill>
                <a:srgbClr val="FF0000"/>
              </a:solidFill>
            </a:rPr>
            <a:t>價值、滿意度與品質</a:t>
          </a:r>
          <a:endParaRPr lang="zh-TW" altLang="en-US" sz="2400" dirty="0">
            <a:solidFill>
              <a:srgbClr val="FF0000"/>
            </a:solidFill>
          </a:endParaRPr>
        </a:p>
      </dgm:t>
    </dgm:pt>
    <dgm:pt modelId="{46426234-9131-4C9A-9A0E-32D97BE7C0C0}" type="parTrans" cxnId="{3FAFA32C-E591-4843-A9D7-07A093B07FE0}">
      <dgm:prSet/>
      <dgm:spPr/>
      <dgm:t>
        <a:bodyPr/>
        <a:lstStyle/>
        <a:p>
          <a:endParaRPr lang="zh-TW" altLang="en-US"/>
        </a:p>
      </dgm:t>
    </dgm:pt>
    <dgm:pt modelId="{F116D710-5B56-4E33-91D0-19BFC6B12B7F}" type="sibTrans" cxnId="{3FAFA32C-E591-4843-A9D7-07A093B07FE0}">
      <dgm:prSet/>
      <dgm:spPr/>
      <dgm:t>
        <a:bodyPr/>
        <a:lstStyle/>
        <a:p>
          <a:endParaRPr lang="zh-TW" altLang="en-US"/>
        </a:p>
      </dgm:t>
    </dgm:pt>
    <dgm:pt modelId="{6F5D2DF1-D2AB-4E6E-A28A-CB284854FF21}">
      <dgm:prSet custT="1"/>
      <dgm:spPr/>
      <dgm:t>
        <a:bodyPr anchor="t"/>
        <a:lstStyle/>
        <a:p>
          <a:r>
            <a:rPr lang="en-US" altLang="zh-TW" sz="2400" dirty="0" smtClean="0">
              <a:solidFill>
                <a:srgbClr val="FF0000"/>
              </a:solidFill>
            </a:rPr>
            <a:t>4. </a:t>
          </a:r>
          <a:r>
            <a:rPr lang="zh-TW" altLang="en-US" sz="2400" dirty="0" smtClean="0">
              <a:solidFill>
                <a:srgbClr val="FF0000"/>
              </a:solidFill>
            </a:rPr>
            <a:t>交換、交易與關係</a:t>
          </a:r>
          <a:endParaRPr lang="zh-TW" altLang="en-US" sz="2400" dirty="0">
            <a:solidFill>
              <a:srgbClr val="FF0000"/>
            </a:solidFill>
          </a:endParaRPr>
        </a:p>
      </dgm:t>
    </dgm:pt>
    <dgm:pt modelId="{DDCE9EBD-9960-48FC-B7A4-B7438665054E}" type="parTrans" cxnId="{B9FED0A9-715C-4AC2-896C-4B26971EB848}">
      <dgm:prSet/>
      <dgm:spPr/>
      <dgm:t>
        <a:bodyPr/>
        <a:lstStyle/>
        <a:p>
          <a:endParaRPr lang="zh-TW" altLang="en-US"/>
        </a:p>
      </dgm:t>
    </dgm:pt>
    <dgm:pt modelId="{6B8447C0-855A-4840-98A8-0C67BCDBB4C6}" type="sibTrans" cxnId="{B9FED0A9-715C-4AC2-896C-4B26971EB848}">
      <dgm:prSet/>
      <dgm:spPr/>
      <dgm:t>
        <a:bodyPr/>
        <a:lstStyle/>
        <a:p>
          <a:endParaRPr lang="zh-TW" altLang="en-US"/>
        </a:p>
      </dgm:t>
    </dgm:pt>
    <dgm:pt modelId="{98921561-DB54-4C7E-A0AC-2D7C73416C6D}">
      <dgm:prSet custT="1"/>
      <dgm:spPr/>
      <dgm:t>
        <a:bodyPr anchor="t"/>
        <a:lstStyle/>
        <a:p>
          <a:r>
            <a:rPr lang="en-US" altLang="zh-TW" sz="2400" dirty="0" smtClean="0">
              <a:solidFill>
                <a:srgbClr val="FF0000"/>
              </a:solidFill>
            </a:rPr>
            <a:t>5.</a:t>
          </a:r>
          <a:r>
            <a:rPr lang="zh-TW" altLang="en-US" sz="2400" dirty="0" smtClean="0">
              <a:solidFill>
                <a:srgbClr val="FF0000"/>
              </a:solidFill>
            </a:rPr>
            <a:t> 市場</a:t>
          </a:r>
          <a:endParaRPr lang="zh-TW" altLang="en-US" sz="2400" dirty="0">
            <a:solidFill>
              <a:srgbClr val="FF0000"/>
            </a:solidFill>
          </a:endParaRPr>
        </a:p>
      </dgm:t>
    </dgm:pt>
    <dgm:pt modelId="{43306D86-411C-4F6A-B81A-27A6D37546AA}" type="parTrans" cxnId="{DE3AF0B6-2E77-42C9-AECD-AF697C0E4FDD}">
      <dgm:prSet/>
      <dgm:spPr/>
      <dgm:t>
        <a:bodyPr/>
        <a:lstStyle/>
        <a:p>
          <a:endParaRPr lang="zh-TW" altLang="en-US"/>
        </a:p>
      </dgm:t>
    </dgm:pt>
    <dgm:pt modelId="{C0C1B956-36BA-4912-813C-FE2F8D35689E}" type="sibTrans" cxnId="{DE3AF0B6-2E77-42C9-AECD-AF697C0E4FDD}">
      <dgm:prSet/>
      <dgm:spPr/>
      <dgm:t>
        <a:bodyPr/>
        <a:lstStyle/>
        <a:p>
          <a:endParaRPr lang="zh-TW" altLang="en-US"/>
        </a:p>
      </dgm:t>
    </dgm:pt>
    <dgm:pt modelId="{50A8CC8F-884E-4918-83DE-219BB08EAEAE}">
      <dgm:prSet custT="1"/>
      <dgm:spPr/>
      <dgm:t>
        <a:bodyPr anchor="ctr"/>
        <a:lstStyle/>
        <a:p>
          <a:r>
            <a:rPr lang="zh-TW" altLang="en-US" sz="2800" b="1" dirty="0" smtClean="0">
              <a:solidFill>
                <a:srgbClr val="FF0000"/>
              </a:solidFill>
            </a:rPr>
            <a:t>一、 </a:t>
          </a:r>
          <a:r>
            <a:rPr lang="zh-TW" altLang="en-US" sz="2800" b="1" dirty="0" smtClean="0">
              <a:ea typeface="新細明體" charset="-120"/>
            </a:rPr>
            <a:t>了解市場與顧客需求</a:t>
          </a:r>
          <a:endParaRPr lang="zh-TW" altLang="en-US" sz="2800" b="1" dirty="0">
            <a:solidFill>
              <a:srgbClr val="FF0000"/>
            </a:solidFill>
          </a:endParaRPr>
        </a:p>
      </dgm:t>
    </dgm:pt>
    <dgm:pt modelId="{07373C1F-3618-4D1C-BB08-573DE3E4E719}" type="parTrans" cxnId="{DB132AF5-2715-40E1-821C-E52855A3D2E8}">
      <dgm:prSet/>
      <dgm:spPr/>
      <dgm:t>
        <a:bodyPr/>
        <a:lstStyle/>
        <a:p>
          <a:endParaRPr lang="zh-TW" altLang="en-US"/>
        </a:p>
      </dgm:t>
    </dgm:pt>
    <dgm:pt modelId="{A6493351-EFFB-4505-902F-ACADD01979E5}" type="sibTrans" cxnId="{DB132AF5-2715-40E1-821C-E52855A3D2E8}">
      <dgm:prSet/>
      <dgm:spPr/>
      <dgm:t>
        <a:bodyPr/>
        <a:lstStyle/>
        <a:p>
          <a:endParaRPr lang="zh-TW" altLang="en-US"/>
        </a:p>
      </dgm:t>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FFDE3755-EDF4-4920-949A-D53866588A5B}" type="pres">
      <dgm:prSet presAssocID="{50A8CC8F-884E-4918-83DE-219BB08EAEAE}" presName="parentText" presStyleLbl="node1" presStyleIdx="0" presStyleCnt="2">
        <dgm:presLayoutVars>
          <dgm:chMax val="0"/>
          <dgm:bulletEnabled val="1"/>
        </dgm:presLayoutVars>
      </dgm:prSet>
      <dgm:spPr/>
      <dgm:t>
        <a:bodyPr/>
        <a:lstStyle/>
        <a:p>
          <a:endParaRPr lang="zh-TW" altLang="en-US"/>
        </a:p>
      </dgm:t>
    </dgm:pt>
    <dgm:pt modelId="{459FF6A9-EF6E-4758-B144-CC68884B44BF}" type="pres">
      <dgm:prSet presAssocID="{A6493351-EFFB-4505-902F-ACADD01979E5}" presName="spacer" presStyleCnt="0"/>
      <dgm:spPr/>
    </dgm:pt>
    <dgm:pt modelId="{F7ED4F6A-5C17-41BB-9041-B12AC2582A31}" type="pres">
      <dgm:prSet presAssocID="{27A2C9D5-B72B-49AE-ABCA-9876D80A04BD}" presName="parentText" presStyleLbl="node1" presStyleIdx="1" presStyleCnt="2">
        <dgm:presLayoutVars>
          <dgm:chMax val="0"/>
          <dgm:bulletEnabled val="1"/>
        </dgm:presLayoutVars>
      </dgm:prSet>
      <dgm:spPr/>
      <dgm:t>
        <a:bodyPr/>
        <a:lstStyle/>
        <a:p>
          <a:endParaRPr lang="zh-TW" altLang="en-US"/>
        </a:p>
      </dgm:t>
    </dgm:pt>
    <dgm:pt modelId="{2329C541-1238-4D7F-BDEF-E3224007AA53}" type="pres">
      <dgm:prSet presAssocID="{27A2C9D5-B72B-49AE-ABCA-9876D80A04BD}" presName="childText" presStyleLbl="revTx" presStyleIdx="0" presStyleCnt="1">
        <dgm:presLayoutVars>
          <dgm:bulletEnabled val="1"/>
        </dgm:presLayoutVars>
      </dgm:prSet>
      <dgm:spPr/>
      <dgm:t>
        <a:bodyPr/>
        <a:lstStyle/>
        <a:p>
          <a:endParaRPr lang="zh-TW" altLang="en-US"/>
        </a:p>
      </dgm:t>
    </dgm:pt>
  </dgm:ptLst>
  <dgm:cxnLst>
    <dgm:cxn modelId="{DE3AF0B6-2E77-42C9-AECD-AF697C0E4FDD}" srcId="{27A2C9D5-B72B-49AE-ABCA-9876D80A04BD}" destId="{98921561-DB54-4C7E-A0AC-2D7C73416C6D}" srcOrd="4" destOrd="0" parTransId="{43306D86-411C-4F6A-B81A-27A6D37546AA}" sibTransId="{C0C1B956-36BA-4912-813C-FE2F8D35689E}"/>
    <dgm:cxn modelId="{9D6FDB8C-8ACF-41FE-89B4-5357E34B1694}" type="presOf" srcId="{8DBA10E3-D5F9-4C69-89FD-1103EE1CB64D}" destId="{EC169121-5C92-4805-B308-E5C57F3732C3}" srcOrd="0" destOrd="0" presId="urn:microsoft.com/office/officeart/2005/8/layout/vList2"/>
    <dgm:cxn modelId="{B5F88F21-5F28-4267-91DF-591EE93961BC}" type="presOf" srcId="{98921561-DB54-4C7E-A0AC-2D7C73416C6D}" destId="{2329C541-1238-4D7F-BDEF-E3224007AA53}" srcOrd="0" destOrd="4" presId="urn:microsoft.com/office/officeart/2005/8/layout/vList2"/>
    <dgm:cxn modelId="{D59D939A-761A-4CCB-B4DB-4BB8D3B45B92}" srcId="{27A2C9D5-B72B-49AE-ABCA-9876D80A04BD}" destId="{A45DD12E-3B6F-4990-A3A7-B2EF1689C392}" srcOrd="0" destOrd="0" parTransId="{BC6BBA0E-C5EF-4F6E-932B-6C8ED29929EC}" sibTransId="{B799EF2C-F15B-491E-BBC0-A2C92AEC0CED}"/>
    <dgm:cxn modelId="{598D9D0E-386E-41B9-890E-DD867CC64E41}" srcId="{27A2C9D5-B72B-49AE-ABCA-9876D80A04BD}" destId="{90140D86-223D-4071-AF4B-D190F6F0A7C3}" srcOrd="1" destOrd="0" parTransId="{3AF9C928-21AC-4486-8715-95E8FE9B6F4A}" sibTransId="{F831A5A6-3785-4F7B-8559-659707F0C6E7}"/>
    <dgm:cxn modelId="{E67C7F34-87F7-4C67-BF4D-60EFC98E427E}" type="presOf" srcId="{27A2C9D5-B72B-49AE-ABCA-9876D80A04BD}" destId="{F7ED4F6A-5C17-41BB-9041-B12AC2582A31}" srcOrd="0" destOrd="0" presId="urn:microsoft.com/office/officeart/2005/8/layout/vList2"/>
    <dgm:cxn modelId="{E300CCB0-0D97-4865-9CCB-471F68B0962D}" type="presOf" srcId="{90140D86-223D-4071-AF4B-D190F6F0A7C3}" destId="{2329C541-1238-4D7F-BDEF-E3224007AA53}" srcOrd="0" destOrd="1" presId="urn:microsoft.com/office/officeart/2005/8/layout/vList2"/>
    <dgm:cxn modelId="{B9FED0A9-715C-4AC2-896C-4B26971EB848}" srcId="{27A2C9D5-B72B-49AE-ABCA-9876D80A04BD}" destId="{6F5D2DF1-D2AB-4E6E-A28A-CB284854FF21}" srcOrd="3" destOrd="0" parTransId="{DDCE9EBD-9960-48FC-B7A4-B7438665054E}" sibTransId="{6B8447C0-855A-4840-98A8-0C67BCDBB4C6}"/>
    <dgm:cxn modelId="{3AB0413B-D978-4CED-8674-80610B2E93D4}" srcId="{8DBA10E3-D5F9-4C69-89FD-1103EE1CB64D}" destId="{27A2C9D5-B72B-49AE-ABCA-9876D80A04BD}" srcOrd="1" destOrd="0" parTransId="{62BFCE14-9690-4308-87B6-0B5043CD5B9B}" sibTransId="{687B5598-11B3-4732-937D-223410C3B607}"/>
    <dgm:cxn modelId="{DB132AF5-2715-40E1-821C-E52855A3D2E8}" srcId="{8DBA10E3-D5F9-4C69-89FD-1103EE1CB64D}" destId="{50A8CC8F-884E-4918-83DE-219BB08EAEAE}" srcOrd="0" destOrd="0" parTransId="{07373C1F-3618-4D1C-BB08-573DE3E4E719}" sibTransId="{A6493351-EFFB-4505-902F-ACADD01979E5}"/>
    <dgm:cxn modelId="{85DBF359-BEFB-4C19-8FDA-5B1F77FB08D6}" type="presOf" srcId="{47B3D1D2-3340-41F0-9C09-A41269F8ED5F}" destId="{2329C541-1238-4D7F-BDEF-E3224007AA53}" srcOrd="0" destOrd="2" presId="urn:microsoft.com/office/officeart/2005/8/layout/vList2"/>
    <dgm:cxn modelId="{3FAFA32C-E591-4843-A9D7-07A093B07FE0}" srcId="{27A2C9D5-B72B-49AE-ABCA-9876D80A04BD}" destId="{47B3D1D2-3340-41F0-9C09-A41269F8ED5F}" srcOrd="2" destOrd="0" parTransId="{46426234-9131-4C9A-9A0E-32D97BE7C0C0}" sibTransId="{F116D710-5B56-4E33-91D0-19BFC6B12B7F}"/>
    <dgm:cxn modelId="{4D56CC33-62F9-4AFA-A775-122FCCBA4FE1}" type="presOf" srcId="{A45DD12E-3B6F-4990-A3A7-B2EF1689C392}" destId="{2329C541-1238-4D7F-BDEF-E3224007AA53}" srcOrd="0" destOrd="0" presId="urn:microsoft.com/office/officeart/2005/8/layout/vList2"/>
    <dgm:cxn modelId="{FE6C586E-C5DE-4482-BB7B-13ADCA23F8B5}" type="presOf" srcId="{6F5D2DF1-D2AB-4E6E-A28A-CB284854FF21}" destId="{2329C541-1238-4D7F-BDEF-E3224007AA53}" srcOrd="0" destOrd="3" presId="urn:microsoft.com/office/officeart/2005/8/layout/vList2"/>
    <dgm:cxn modelId="{D50282FC-BCA5-407F-860C-A8EDF3ECBE6B}" type="presOf" srcId="{50A8CC8F-884E-4918-83DE-219BB08EAEAE}" destId="{FFDE3755-EDF4-4920-949A-D53866588A5B}" srcOrd="0" destOrd="0" presId="urn:microsoft.com/office/officeart/2005/8/layout/vList2"/>
    <dgm:cxn modelId="{5016DEF6-EA74-4812-AB45-ECCD5A2F1770}" type="presParOf" srcId="{EC169121-5C92-4805-B308-E5C57F3732C3}" destId="{FFDE3755-EDF4-4920-949A-D53866588A5B}" srcOrd="0" destOrd="0" presId="urn:microsoft.com/office/officeart/2005/8/layout/vList2"/>
    <dgm:cxn modelId="{98E72AA7-B7D6-45D2-B361-FCF370F3DE28}" type="presParOf" srcId="{EC169121-5C92-4805-B308-E5C57F3732C3}" destId="{459FF6A9-EF6E-4758-B144-CC68884B44BF}" srcOrd="1" destOrd="0" presId="urn:microsoft.com/office/officeart/2005/8/layout/vList2"/>
    <dgm:cxn modelId="{B8824FF4-7451-4A86-AB1B-53FDD4AF77D7}" type="presParOf" srcId="{EC169121-5C92-4805-B308-E5C57F3732C3}" destId="{F7ED4F6A-5C17-41BB-9041-B12AC2582A31}" srcOrd="2" destOrd="0" presId="urn:microsoft.com/office/officeart/2005/8/layout/vList2"/>
    <dgm:cxn modelId="{FF852907-7397-4705-BC85-A3313EF468DA}" type="presParOf" srcId="{EC169121-5C92-4805-B308-E5C57F3732C3}" destId="{2329C541-1238-4D7F-BDEF-E3224007AA53}"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9797E7B-777A-4FB0-84B6-1645E4FCA9CC}">
      <dgm:prSet custT="1"/>
      <dgm:spPr/>
      <dgm:t>
        <a:bodyPr/>
        <a:lstStyle/>
        <a:p>
          <a:pPr rtl="0"/>
          <a:r>
            <a:rPr lang="zh-TW" sz="2400" b="1" dirty="0" smtClean="0"/>
            <a:t>一、何謂行銷</a:t>
          </a:r>
          <a:endParaRPr lang="zh-TW" altLang="en-US" sz="2400" b="0" i="0" baseline="0" dirty="0"/>
        </a:p>
      </dgm:t>
    </dgm:pt>
    <dgm:pt modelId="{1EDADC15-216D-4ED2-B737-B1F7A764C42A}" type="parTrans" cxnId="{07BBB17B-3467-4744-AA81-DD9052293164}">
      <dgm:prSet/>
      <dgm:spPr/>
      <dgm:t>
        <a:bodyPr/>
        <a:lstStyle/>
        <a:p>
          <a:endParaRPr lang="zh-TW" altLang="en-US" sz="2400"/>
        </a:p>
      </dgm:t>
    </dgm:pt>
    <dgm:pt modelId="{C7EC9886-B8A2-4879-A149-B5D1761CDE58}" type="sibTrans" cxnId="{07BBB17B-3467-4744-AA81-DD9052293164}">
      <dgm:prSet/>
      <dgm:spPr/>
      <dgm:t>
        <a:bodyPr/>
        <a:lstStyle/>
        <a:p>
          <a:endParaRPr lang="zh-TW" altLang="en-US" sz="2400"/>
        </a:p>
      </dgm:t>
    </dgm:pt>
    <dgm:pt modelId="{9369A023-98B9-47EA-9F5F-E35E22F93050}">
      <dgm:prSet custT="1"/>
      <dgm:spPr/>
      <dgm:t>
        <a:bodyPr anchor="ctr"/>
        <a:lstStyle/>
        <a:p>
          <a:r>
            <a:rPr lang="zh-TW" sz="2400" dirty="0" smtClean="0"/>
            <a:t>（</a:t>
          </a:r>
          <a:r>
            <a:rPr lang="zh-TW" altLang="en-US" sz="2400" dirty="0" smtClean="0"/>
            <a:t>三</a:t>
          </a:r>
          <a:r>
            <a:rPr lang="zh-TW" sz="2400" dirty="0" smtClean="0"/>
            <a:t>）價值、滿意度與品質</a:t>
          </a:r>
          <a:endParaRPr lang="zh-TW" altLang="en-US" sz="2400" dirty="0"/>
        </a:p>
      </dgm:t>
    </dgm:pt>
    <dgm:pt modelId="{748D979A-067F-44CB-B826-E1E09BACEB78}" type="parTrans" cxnId="{7B36ED23-1730-4B05-9CE2-4100229FA8C4}">
      <dgm:prSet/>
      <dgm:spPr/>
      <dgm:t>
        <a:bodyPr/>
        <a:lstStyle/>
        <a:p>
          <a:endParaRPr lang="zh-TW" altLang="en-US" sz="2400"/>
        </a:p>
      </dgm:t>
    </dgm:pt>
    <dgm:pt modelId="{7453D9B1-3440-4A4D-B2D0-9ED49532D29A}" type="sibTrans" cxnId="{7B36ED23-1730-4B05-9CE2-4100229FA8C4}">
      <dgm:prSet/>
      <dgm:spPr/>
      <dgm:t>
        <a:bodyPr/>
        <a:lstStyle/>
        <a:p>
          <a:endParaRPr lang="zh-TW" altLang="en-US" sz="2400"/>
        </a:p>
      </dgm:t>
    </dgm:pt>
    <dgm:pt modelId="{93E16F2B-B26F-45CA-A176-06DC9309DC40}">
      <dgm:prSet custT="1"/>
      <dgm:spPr/>
      <dgm:t>
        <a:bodyPr/>
        <a:lstStyle/>
        <a:p>
          <a:endParaRPr lang="zh-TW" altLang="en-US" sz="2400" dirty="0"/>
        </a:p>
      </dgm:t>
    </dgm:pt>
    <dgm:pt modelId="{D85569BE-D080-45B8-BDA3-C18C375220A1}" type="parTrans" cxnId="{BCAA9735-E946-4244-A612-739CE47D3A92}">
      <dgm:prSet/>
      <dgm:spPr/>
      <dgm:t>
        <a:bodyPr/>
        <a:lstStyle/>
        <a:p>
          <a:endParaRPr lang="zh-TW" altLang="en-US"/>
        </a:p>
      </dgm:t>
    </dgm:pt>
    <dgm:pt modelId="{59F096E5-CD28-46A8-9DFE-808F12572AF7}" type="sibTrans" cxnId="{BCAA9735-E946-4244-A612-739CE47D3A92}">
      <dgm:prSet/>
      <dgm:spPr/>
      <dgm:t>
        <a:bodyPr/>
        <a:lstStyle/>
        <a:p>
          <a:endParaRPr lang="zh-TW" altLang="en-US"/>
        </a:p>
      </dgm:t>
    </dgm:pt>
    <dgm:pt modelId="{1E460749-DC8E-4600-955D-1FD6E6970D2E}">
      <dgm:prSet custT="1"/>
      <dgm:spPr/>
      <dgm:t>
        <a:bodyPr/>
        <a:lstStyle/>
        <a:p>
          <a:r>
            <a:rPr lang="zh-TW" altLang="en-US" sz="2400" u="none" dirty="0" smtClean="0">
              <a:solidFill>
                <a:srgbClr val="FF0000"/>
              </a:solidFill>
            </a:rPr>
            <a:t>不滿意</a:t>
          </a:r>
          <a:r>
            <a:rPr lang="zh-TW" altLang="en-US" sz="2400" u="none" dirty="0" smtClean="0">
              <a:solidFill>
                <a:schemeClr val="tx1"/>
              </a:solidFill>
            </a:rPr>
            <a:t>的顧客其再度購買的機率很</a:t>
          </a:r>
          <a:r>
            <a:rPr lang="zh-TW" altLang="en-US" sz="2400" u="none" dirty="0" smtClean="0">
              <a:solidFill>
                <a:srgbClr val="FF0000"/>
              </a:solidFill>
            </a:rPr>
            <a:t>低</a:t>
          </a:r>
          <a:r>
            <a:rPr lang="zh-TW" altLang="en-US" sz="2400" u="none" dirty="0" smtClean="0">
              <a:solidFill>
                <a:schemeClr val="tx1"/>
              </a:solidFill>
            </a:rPr>
            <a:t>。</a:t>
          </a:r>
          <a:endParaRPr lang="zh-TW" altLang="en-US" sz="2400" dirty="0"/>
        </a:p>
      </dgm:t>
    </dgm:pt>
    <dgm:pt modelId="{6751E7CA-913E-40BD-8E6B-A70292A9B700}" type="parTrans" cxnId="{41F78DDB-B1D0-4CAF-872B-7FBAD359412F}">
      <dgm:prSet/>
      <dgm:spPr/>
      <dgm:t>
        <a:bodyPr/>
        <a:lstStyle/>
        <a:p>
          <a:endParaRPr lang="zh-TW" altLang="en-US"/>
        </a:p>
      </dgm:t>
    </dgm:pt>
    <dgm:pt modelId="{15999A6B-0256-4E00-9AB5-936CC6FD4B25}" type="sibTrans" cxnId="{41F78DDB-B1D0-4CAF-872B-7FBAD359412F}">
      <dgm:prSet/>
      <dgm:spPr/>
      <dgm:t>
        <a:bodyPr/>
        <a:lstStyle/>
        <a:p>
          <a:endParaRPr lang="zh-TW" altLang="en-US"/>
        </a:p>
      </dgm:t>
    </dgm:pt>
    <dgm:pt modelId="{0D658EDF-4529-44F0-80D7-61C0E47B6CC6}">
      <dgm:prSet custT="1"/>
      <dgm:spPr/>
      <dgm:t>
        <a:bodyPr/>
        <a:lstStyle/>
        <a:p>
          <a:r>
            <a:rPr lang="zh-TW" altLang="en-US" sz="2400" u="none" dirty="0" smtClean="0">
              <a:solidFill>
                <a:schemeClr val="tx1"/>
              </a:solidFill>
            </a:rPr>
            <a:t>滿意的顧客平均會跟 </a:t>
          </a:r>
          <a:r>
            <a:rPr lang="en-US" altLang="zh-TW" sz="2400" u="none" dirty="0" smtClean="0">
              <a:solidFill>
                <a:schemeClr val="tx1"/>
              </a:solidFill>
            </a:rPr>
            <a:t>3</a:t>
          </a:r>
          <a:r>
            <a:rPr lang="zh-TW" altLang="en-US" sz="2400" u="none" dirty="0" smtClean="0">
              <a:solidFill>
                <a:srgbClr val="FF0000"/>
              </a:solidFill>
            </a:rPr>
            <a:t> </a:t>
          </a:r>
          <a:r>
            <a:rPr lang="zh-TW" altLang="en-US" sz="2400" u="none" dirty="0" smtClean="0">
              <a:solidFill>
                <a:schemeClr val="tx1"/>
              </a:solidFill>
            </a:rPr>
            <a:t>個親朋好友分享經驗，</a:t>
          </a:r>
          <a:r>
            <a:rPr lang="zh-TW" altLang="en-US" sz="2400" u="none" dirty="0" smtClean="0">
              <a:solidFill>
                <a:srgbClr val="FF0000"/>
              </a:solidFill>
            </a:rPr>
            <a:t>不滿意</a:t>
          </a:r>
          <a:r>
            <a:rPr lang="zh-TW" altLang="en-US" sz="2400" u="none" dirty="0" smtClean="0">
              <a:solidFill>
                <a:schemeClr val="tx1"/>
              </a:solidFill>
            </a:rPr>
            <a:t>的顧客平均會跟</a:t>
          </a:r>
          <a:r>
            <a:rPr lang="en-US" altLang="zh-TW" sz="2400" u="none" dirty="0" smtClean="0">
              <a:solidFill>
                <a:srgbClr val="FF0000"/>
              </a:solidFill>
            </a:rPr>
            <a:t>10</a:t>
          </a:r>
          <a:r>
            <a:rPr lang="zh-TW" altLang="en-US" sz="2400" u="none" dirty="0" smtClean="0">
              <a:solidFill>
                <a:schemeClr val="tx1"/>
              </a:solidFill>
            </a:rPr>
            <a:t>個親朋好友抱怨　</a:t>
          </a:r>
          <a:endParaRPr lang="zh-TW" altLang="en-US" sz="2400" dirty="0"/>
        </a:p>
      </dgm:t>
    </dgm:pt>
    <dgm:pt modelId="{59E05B8E-A238-474F-94E7-6EE7CC0FD0AA}" type="parTrans" cxnId="{8B05A2E3-C2C6-447B-9BBD-939DE8F41CA7}">
      <dgm:prSet/>
      <dgm:spPr/>
      <dgm:t>
        <a:bodyPr/>
        <a:lstStyle/>
        <a:p>
          <a:endParaRPr lang="zh-TW" altLang="en-US"/>
        </a:p>
      </dgm:t>
    </dgm:pt>
    <dgm:pt modelId="{40C12554-B075-44D0-86CC-64DBE6037BD2}" type="sibTrans" cxnId="{8B05A2E3-C2C6-447B-9BBD-939DE8F41CA7}">
      <dgm:prSet/>
      <dgm:spPr/>
      <dgm:t>
        <a:bodyPr/>
        <a:lstStyle/>
        <a:p>
          <a:endParaRPr lang="zh-TW" altLang="en-US"/>
        </a:p>
      </dgm:t>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ABED507-328B-4BEF-B5A1-F2CD8677388F}" type="pres">
      <dgm:prSet presAssocID="{E9797E7B-777A-4FB0-84B6-1645E4FCA9CC}" presName="parentText" presStyleLbl="node1" presStyleIdx="0" presStyleCnt="2" custScaleY="56541" custLinFactY="-29580" custLinFactNeighborY="-100000">
        <dgm:presLayoutVars>
          <dgm:chMax val="0"/>
          <dgm:bulletEnabled val="1"/>
        </dgm:presLayoutVars>
      </dgm:prSet>
      <dgm:spPr/>
      <dgm:t>
        <a:bodyPr/>
        <a:lstStyle/>
        <a:p>
          <a:endParaRPr lang="zh-TW" altLang="en-US"/>
        </a:p>
      </dgm:t>
    </dgm:pt>
    <dgm:pt modelId="{3E461940-7DC9-481B-AF27-C67BAC8C296C}" type="pres">
      <dgm:prSet presAssocID="{C7EC9886-B8A2-4879-A149-B5D1761CDE58}" presName="spacer" presStyleCnt="0"/>
      <dgm:spPr/>
    </dgm:pt>
    <dgm:pt modelId="{571EEE50-5238-4D2B-A50E-401A339B2552}" type="pres">
      <dgm:prSet presAssocID="{9369A023-98B9-47EA-9F5F-E35E22F93050}" presName="parentText" presStyleLbl="node1" presStyleIdx="1" presStyleCnt="2" custScaleY="70981" custLinFactNeighborY="-6738">
        <dgm:presLayoutVars>
          <dgm:chMax val="0"/>
          <dgm:bulletEnabled val="1"/>
        </dgm:presLayoutVars>
      </dgm:prSet>
      <dgm:spPr/>
      <dgm:t>
        <a:bodyPr/>
        <a:lstStyle/>
        <a:p>
          <a:endParaRPr lang="zh-TW" altLang="en-US"/>
        </a:p>
      </dgm:t>
    </dgm:pt>
    <dgm:pt modelId="{AE28ECCE-B870-4416-BE9B-EA4980C0DFA8}" type="pres">
      <dgm:prSet presAssocID="{9369A023-98B9-47EA-9F5F-E35E22F93050}" presName="childText" presStyleLbl="revTx" presStyleIdx="0" presStyleCnt="1" custScaleY="110836">
        <dgm:presLayoutVars>
          <dgm:bulletEnabled val="1"/>
        </dgm:presLayoutVars>
      </dgm:prSet>
      <dgm:spPr/>
      <dgm:t>
        <a:bodyPr/>
        <a:lstStyle/>
        <a:p>
          <a:endParaRPr lang="zh-TW" altLang="en-US"/>
        </a:p>
      </dgm:t>
    </dgm:pt>
  </dgm:ptLst>
  <dgm:cxnLst>
    <dgm:cxn modelId="{DAF5BC98-BE20-4D51-A258-954F00736C55}" type="presOf" srcId="{0D658EDF-4529-44F0-80D7-61C0E47B6CC6}" destId="{AE28ECCE-B870-4416-BE9B-EA4980C0DFA8}" srcOrd="0" destOrd="2" presId="urn:microsoft.com/office/officeart/2005/8/layout/vList2"/>
    <dgm:cxn modelId="{BCAA9735-E946-4244-A612-739CE47D3A92}" srcId="{9369A023-98B9-47EA-9F5F-E35E22F93050}" destId="{93E16F2B-B26F-45CA-A176-06DC9309DC40}" srcOrd="0" destOrd="0" parTransId="{D85569BE-D080-45B8-BDA3-C18C375220A1}" sibTransId="{59F096E5-CD28-46A8-9DFE-808F12572AF7}"/>
    <dgm:cxn modelId="{10102309-A055-487B-B787-BA35C7918C9C}" type="presOf" srcId="{93E16F2B-B26F-45CA-A176-06DC9309DC40}" destId="{AE28ECCE-B870-4416-BE9B-EA4980C0DFA8}" srcOrd="0" destOrd="0" presId="urn:microsoft.com/office/officeart/2005/8/layout/vList2"/>
    <dgm:cxn modelId="{8B05A2E3-C2C6-447B-9BBD-939DE8F41CA7}" srcId="{9369A023-98B9-47EA-9F5F-E35E22F93050}" destId="{0D658EDF-4529-44F0-80D7-61C0E47B6CC6}" srcOrd="2" destOrd="0" parTransId="{59E05B8E-A238-474F-94E7-6EE7CC0FD0AA}" sibTransId="{40C12554-B075-44D0-86CC-64DBE6037BD2}"/>
    <dgm:cxn modelId="{41F78DDB-B1D0-4CAF-872B-7FBAD359412F}" srcId="{9369A023-98B9-47EA-9F5F-E35E22F93050}" destId="{1E460749-DC8E-4600-955D-1FD6E6970D2E}" srcOrd="1" destOrd="0" parTransId="{6751E7CA-913E-40BD-8E6B-A70292A9B700}" sibTransId="{15999A6B-0256-4E00-9AB5-936CC6FD4B25}"/>
    <dgm:cxn modelId="{131A0048-E7D6-49EC-9A5C-7AB45434FC3D}" type="presOf" srcId="{E9797E7B-777A-4FB0-84B6-1645E4FCA9CC}" destId="{9ABED507-328B-4BEF-B5A1-F2CD8677388F}" srcOrd="0" destOrd="0" presId="urn:microsoft.com/office/officeart/2005/8/layout/vList2"/>
    <dgm:cxn modelId="{855D89AE-F98F-4D0F-BE5F-2665EC3B1413}" type="presOf" srcId="{1E460749-DC8E-4600-955D-1FD6E6970D2E}" destId="{AE28ECCE-B870-4416-BE9B-EA4980C0DFA8}" srcOrd="0" destOrd="1" presId="urn:microsoft.com/office/officeart/2005/8/layout/vList2"/>
    <dgm:cxn modelId="{3E93A7BB-99A2-4F57-B403-305B837F2A4E}" type="presOf" srcId="{8DBA10E3-D5F9-4C69-89FD-1103EE1CB64D}" destId="{EC169121-5C92-4805-B308-E5C57F3732C3}" srcOrd="0" destOrd="0" presId="urn:microsoft.com/office/officeart/2005/8/layout/vList2"/>
    <dgm:cxn modelId="{07BBB17B-3467-4744-AA81-DD9052293164}" srcId="{8DBA10E3-D5F9-4C69-89FD-1103EE1CB64D}" destId="{E9797E7B-777A-4FB0-84B6-1645E4FCA9CC}" srcOrd="0" destOrd="0" parTransId="{1EDADC15-216D-4ED2-B737-B1F7A764C42A}" sibTransId="{C7EC9886-B8A2-4879-A149-B5D1761CDE58}"/>
    <dgm:cxn modelId="{AAA5F9C5-6761-4584-96F4-D985BC383AE4}" type="presOf" srcId="{9369A023-98B9-47EA-9F5F-E35E22F93050}" destId="{571EEE50-5238-4D2B-A50E-401A339B2552}" srcOrd="0" destOrd="0" presId="urn:microsoft.com/office/officeart/2005/8/layout/vList2"/>
    <dgm:cxn modelId="{7B36ED23-1730-4B05-9CE2-4100229FA8C4}" srcId="{8DBA10E3-D5F9-4C69-89FD-1103EE1CB64D}" destId="{9369A023-98B9-47EA-9F5F-E35E22F93050}" srcOrd="1" destOrd="0" parTransId="{748D979A-067F-44CB-B826-E1E09BACEB78}" sibTransId="{7453D9B1-3440-4A4D-B2D0-9ED49532D29A}"/>
    <dgm:cxn modelId="{8E028B52-9C0A-48E6-ABC6-DB2D4D704C3C}" type="presParOf" srcId="{EC169121-5C92-4805-B308-E5C57F3732C3}" destId="{9ABED507-328B-4BEF-B5A1-F2CD8677388F}" srcOrd="0" destOrd="0" presId="urn:microsoft.com/office/officeart/2005/8/layout/vList2"/>
    <dgm:cxn modelId="{B81E7450-928D-4F80-8372-9BE079692BD2}" type="presParOf" srcId="{EC169121-5C92-4805-B308-E5C57F3732C3}" destId="{3E461940-7DC9-481B-AF27-C67BAC8C296C}" srcOrd="1" destOrd="0" presId="urn:microsoft.com/office/officeart/2005/8/layout/vList2"/>
    <dgm:cxn modelId="{E48EEA2F-1CEF-4A51-9207-42B03366DC90}" type="presParOf" srcId="{EC169121-5C92-4805-B308-E5C57F3732C3}" destId="{571EEE50-5238-4D2B-A50E-401A339B2552}" srcOrd="2" destOrd="0" presId="urn:microsoft.com/office/officeart/2005/8/layout/vList2"/>
    <dgm:cxn modelId="{6FB288A2-EFF8-4633-B9ED-6DC3DA5A5889}" type="presParOf" srcId="{EC169121-5C92-4805-B308-E5C57F3732C3}" destId="{AE28ECCE-B870-4416-BE9B-EA4980C0DFA8}"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9797E7B-777A-4FB0-84B6-1645E4FCA9CC}">
      <dgm:prSet custT="1"/>
      <dgm:spPr/>
      <dgm:t>
        <a:bodyPr/>
        <a:lstStyle/>
        <a:p>
          <a:pPr rtl="0"/>
          <a:r>
            <a:rPr lang="zh-TW" altLang="en-US" sz="2400" b="1" dirty="0" smtClean="0">
              <a:solidFill>
                <a:srgbClr val="FF0000"/>
              </a:solidFill>
            </a:rPr>
            <a:t>一、 </a:t>
          </a:r>
          <a:r>
            <a:rPr lang="zh-TW" altLang="en-US" sz="2400" b="1" dirty="0" smtClean="0">
              <a:ea typeface="新細明體" charset="-120"/>
            </a:rPr>
            <a:t>了解市場與顧客需求</a:t>
          </a:r>
          <a:endParaRPr lang="zh-TW" altLang="en-US" sz="2400" b="0" i="0" baseline="0" dirty="0"/>
        </a:p>
      </dgm:t>
    </dgm:pt>
    <dgm:pt modelId="{1EDADC15-216D-4ED2-B737-B1F7A764C42A}" type="parTrans" cxnId="{07BBB17B-3467-4744-AA81-DD9052293164}">
      <dgm:prSet/>
      <dgm:spPr/>
      <dgm:t>
        <a:bodyPr/>
        <a:lstStyle/>
        <a:p>
          <a:endParaRPr lang="zh-TW" altLang="en-US" sz="2400"/>
        </a:p>
      </dgm:t>
    </dgm:pt>
    <dgm:pt modelId="{C7EC9886-B8A2-4879-A149-B5D1761CDE58}" type="sibTrans" cxnId="{07BBB17B-3467-4744-AA81-DD9052293164}">
      <dgm:prSet/>
      <dgm:spPr/>
      <dgm:t>
        <a:bodyPr/>
        <a:lstStyle/>
        <a:p>
          <a:endParaRPr lang="zh-TW" altLang="en-US" sz="2400"/>
        </a:p>
      </dgm:t>
    </dgm:pt>
    <dgm:pt modelId="{9369A023-98B9-47EA-9F5F-E35E22F93050}">
      <dgm:prSet custT="1"/>
      <dgm:spPr/>
      <dgm:t>
        <a:bodyPr anchor="ctr"/>
        <a:lstStyle/>
        <a:p>
          <a:r>
            <a:rPr lang="zh-TW" sz="2400" dirty="0" smtClean="0"/>
            <a:t>（</a:t>
          </a:r>
          <a:r>
            <a:rPr lang="zh-TW" altLang="en-US" sz="2400" dirty="0" smtClean="0"/>
            <a:t>四</a:t>
          </a:r>
          <a:r>
            <a:rPr lang="zh-TW" sz="2400" dirty="0" smtClean="0"/>
            <a:t>）交換、交易與關係</a:t>
          </a:r>
          <a:endParaRPr lang="zh-TW" altLang="en-US" sz="2400" dirty="0"/>
        </a:p>
      </dgm:t>
    </dgm:pt>
    <dgm:pt modelId="{748D979A-067F-44CB-B826-E1E09BACEB78}" type="parTrans" cxnId="{7B36ED23-1730-4B05-9CE2-4100229FA8C4}">
      <dgm:prSet/>
      <dgm:spPr/>
      <dgm:t>
        <a:bodyPr/>
        <a:lstStyle/>
        <a:p>
          <a:endParaRPr lang="zh-TW" altLang="en-US" sz="2400"/>
        </a:p>
      </dgm:t>
    </dgm:pt>
    <dgm:pt modelId="{7453D9B1-3440-4A4D-B2D0-9ED49532D29A}" type="sibTrans" cxnId="{7B36ED23-1730-4B05-9CE2-4100229FA8C4}">
      <dgm:prSet/>
      <dgm:spPr/>
      <dgm:t>
        <a:bodyPr/>
        <a:lstStyle/>
        <a:p>
          <a:endParaRPr lang="zh-TW" altLang="en-US" sz="2400"/>
        </a:p>
      </dgm:t>
    </dgm:pt>
    <dgm:pt modelId="{AEF41A52-AE70-475B-902E-B8C78EF53A1E}">
      <dgm:prSet custT="1"/>
      <dgm:spPr/>
      <dgm:t>
        <a:bodyPr/>
        <a:lstStyle/>
        <a:p>
          <a:r>
            <a:rPr lang="zh-TW" altLang="en-US" sz="2200" b="1" dirty="0" smtClean="0"/>
            <a:t>交換：</a:t>
          </a:r>
          <a:endParaRPr lang="zh-TW" altLang="en-US" sz="2200" dirty="0"/>
        </a:p>
      </dgm:t>
    </dgm:pt>
    <dgm:pt modelId="{FA822CDD-4E3E-417C-9174-21EF6544A441}" type="parTrans" cxnId="{4C8768E4-1825-4192-BD19-F5770BA7851C}">
      <dgm:prSet/>
      <dgm:spPr/>
      <dgm:t>
        <a:bodyPr/>
        <a:lstStyle/>
        <a:p>
          <a:endParaRPr lang="zh-TW" altLang="en-US"/>
        </a:p>
      </dgm:t>
    </dgm:pt>
    <dgm:pt modelId="{BA25AF73-DCF8-4198-A334-80141D49AA39}" type="sibTrans" cxnId="{4C8768E4-1825-4192-BD19-F5770BA7851C}">
      <dgm:prSet/>
      <dgm:spPr/>
      <dgm:t>
        <a:bodyPr/>
        <a:lstStyle/>
        <a:p>
          <a:endParaRPr lang="zh-TW" altLang="en-US"/>
        </a:p>
      </dgm:t>
    </dgm:pt>
    <dgm:pt modelId="{8A980FB9-CB22-48F0-A85C-BDE69AFD2C53}">
      <dgm:prSet custT="1"/>
      <dgm:spPr/>
      <dgm:t>
        <a:bodyPr/>
        <a:lstStyle/>
        <a:p>
          <a:r>
            <a:rPr lang="zh-TW" altLang="en-US" sz="2200" dirty="0" smtClean="0"/>
            <a:t>從他人身上取得所想要的標的物，同時以某種東西做為交換的行為</a:t>
          </a:r>
          <a:endParaRPr lang="zh-TW" altLang="en-US" sz="2200" dirty="0"/>
        </a:p>
      </dgm:t>
    </dgm:pt>
    <dgm:pt modelId="{59D37A64-8106-464A-8034-0D08B14B46C8}" type="parTrans" cxnId="{084803B0-E860-4F98-A766-0C089E045589}">
      <dgm:prSet/>
      <dgm:spPr/>
      <dgm:t>
        <a:bodyPr/>
        <a:lstStyle/>
        <a:p>
          <a:endParaRPr lang="zh-TW" altLang="en-US"/>
        </a:p>
      </dgm:t>
    </dgm:pt>
    <dgm:pt modelId="{9D9D366C-FCDE-445A-961E-201C7493BC87}" type="sibTrans" cxnId="{084803B0-E860-4F98-A766-0C089E045589}">
      <dgm:prSet/>
      <dgm:spPr/>
      <dgm:t>
        <a:bodyPr/>
        <a:lstStyle/>
        <a:p>
          <a:endParaRPr lang="zh-TW" altLang="en-US"/>
        </a:p>
      </dgm:t>
    </dgm:pt>
    <dgm:pt modelId="{4510FC5F-8B5E-406A-8963-3B24F3DAC4AE}">
      <dgm:prSet custT="1"/>
      <dgm:spPr/>
      <dgm:t>
        <a:bodyPr/>
        <a:lstStyle/>
        <a:p>
          <a:r>
            <a:rPr lang="zh-TW" altLang="en-US" sz="2200" b="1" dirty="0" smtClean="0"/>
            <a:t>交易：</a:t>
          </a:r>
          <a:endParaRPr lang="zh-TW" altLang="en-US" sz="2200" b="1" dirty="0"/>
        </a:p>
      </dgm:t>
    </dgm:pt>
    <dgm:pt modelId="{78D43878-9C81-4E68-BB25-9C11A1DC65A9}" type="parTrans" cxnId="{113717A7-5C40-474F-A8D7-212C52F19B32}">
      <dgm:prSet/>
      <dgm:spPr/>
      <dgm:t>
        <a:bodyPr/>
        <a:lstStyle/>
        <a:p>
          <a:endParaRPr lang="zh-TW" altLang="en-US"/>
        </a:p>
      </dgm:t>
    </dgm:pt>
    <dgm:pt modelId="{C11A6973-DD01-4F5A-A518-DD0A48CF6714}" type="sibTrans" cxnId="{113717A7-5C40-474F-A8D7-212C52F19B32}">
      <dgm:prSet/>
      <dgm:spPr/>
      <dgm:t>
        <a:bodyPr/>
        <a:lstStyle/>
        <a:p>
          <a:endParaRPr lang="zh-TW" altLang="en-US"/>
        </a:p>
      </dgm:t>
    </dgm:pt>
    <dgm:pt modelId="{1EFCDC00-EFF0-4850-9A8A-35CCE191D23B}">
      <dgm:prSet custT="1"/>
      <dgm:spPr/>
      <dgm:t>
        <a:bodyPr/>
        <a:lstStyle/>
        <a:p>
          <a:r>
            <a:rPr lang="zh-TW" altLang="en-US" sz="2200" dirty="0" smtClean="0"/>
            <a:t>雙方之間的價交換，一方給予</a:t>
          </a:r>
          <a:r>
            <a:rPr lang="en-US" altLang="zh-TW" sz="2200" dirty="0" smtClean="0"/>
            <a:t>X</a:t>
          </a:r>
          <a:r>
            <a:rPr lang="zh-TW" altLang="en-US" sz="2200" dirty="0" smtClean="0"/>
            <a:t>，另一方給予</a:t>
          </a:r>
          <a:r>
            <a:rPr lang="en-US" altLang="zh-TW" sz="2200" dirty="0" smtClean="0"/>
            <a:t>Y</a:t>
          </a:r>
          <a:r>
            <a:rPr lang="zh-TW" altLang="en-US" sz="2200" dirty="0" smtClean="0"/>
            <a:t>。</a:t>
          </a:r>
          <a:endParaRPr lang="zh-TW" sz="2200" dirty="0"/>
        </a:p>
      </dgm:t>
    </dgm:pt>
    <dgm:pt modelId="{A7542753-CD68-46DC-AE01-1C8391CF1A2B}" type="parTrans" cxnId="{2363970C-7A87-489F-9149-28E1AB1A34E8}">
      <dgm:prSet/>
      <dgm:spPr/>
      <dgm:t>
        <a:bodyPr/>
        <a:lstStyle/>
        <a:p>
          <a:endParaRPr lang="zh-TW" altLang="en-US"/>
        </a:p>
      </dgm:t>
    </dgm:pt>
    <dgm:pt modelId="{93293C1E-F1A8-4442-AEC3-A689E9C9F2AC}" type="sibTrans" cxnId="{2363970C-7A87-489F-9149-28E1AB1A34E8}">
      <dgm:prSet/>
      <dgm:spPr/>
      <dgm:t>
        <a:bodyPr/>
        <a:lstStyle/>
        <a:p>
          <a:endParaRPr lang="zh-TW" altLang="en-US"/>
        </a:p>
      </dgm:t>
    </dgm:pt>
    <dgm:pt modelId="{E78C2292-833E-43D6-A820-D9896DBD8B69}">
      <dgm:prSet custT="1"/>
      <dgm:spPr/>
      <dgm:t>
        <a:bodyPr/>
        <a:lstStyle/>
        <a:p>
          <a:r>
            <a:rPr lang="zh-TW" altLang="en-US" sz="2200" u="sng" dirty="0" smtClean="0">
              <a:solidFill>
                <a:schemeClr val="tx1"/>
              </a:solidFill>
            </a:rPr>
            <a:t>行銷人員會想要藉由</a:t>
          </a:r>
          <a:r>
            <a:rPr lang="zh-TW" altLang="en-US" sz="2200" u="sng" dirty="0" smtClean="0">
              <a:solidFill>
                <a:srgbClr val="FF0000"/>
              </a:solidFill>
            </a:rPr>
            <a:t>給予承諾</a:t>
          </a:r>
          <a:r>
            <a:rPr lang="zh-TW" altLang="en-US" sz="2200" u="sng" dirty="0" smtClean="0">
              <a:solidFill>
                <a:schemeClr val="tx1"/>
              </a:solidFill>
            </a:rPr>
            <a:t>與</a:t>
          </a:r>
          <a:r>
            <a:rPr lang="zh-TW" altLang="en-US" sz="2200" u="sng" dirty="0" smtClean="0">
              <a:solidFill>
                <a:srgbClr val="FF0000"/>
              </a:solidFill>
            </a:rPr>
            <a:t>持續傳送卓越價值</a:t>
          </a:r>
          <a:r>
            <a:rPr lang="zh-TW" altLang="en-US" sz="2200" u="sng" dirty="0" smtClean="0">
              <a:solidFill>
                <a:schemeClr val="tx1"/>
              </a:solidFill>
            </a:rPr>
            <a:t>的的方式，與顧客建立強勢的經濟與社會交換關係</a:t>
          </a:r>
          <a:r>
            <a:rPr lang="zh-TW" altLang="en-US" sz="2200" dirty="0" smtClean="0">
              <a:solidFill>
                <a:schemeClr val="tx1"/>
              </a:solidFill>
            </a:rPr>
            <a:t>。例如 集點、會員、忠實客戶</a:t>
          </a:r>
          <a:endParaRPr lang="zh-TW" altLang="en-US" sz="2200" dirty="0">
            <a:solidFill>
              <a:schemeClr val="tx1"/>
            </a:solidFill>
          </a:endParaRPr>
        </a:p>
      </dgm:t>
    </dgm:pt>
    <dgm:pt modelId="{EEC3F5FB-D2D7-462A-9274-EB48E43A90B1}" type="parTrans" cxnId="{2A4952C1-7267-454B-A608-718A92358D4A}">
      <dgm:prSet/>
      <dgm:spPr/>
      <dgm:t>
        <a:bodyPr/>
        <a:lstStyle/>
        <a:p>
          <a:endParaRPr lang="zh-TW" altLang="en-US"/>
        </a:p>
      </dgm:t>
    </dgm:pt>
    <dgm:pt modelId="{83CB3204-86F4-4D40-A6F1-092F54218994}" type="sibTrans" cxnId="{2A4952C1-7267-454B-A608-718A92358D4A}">
      <dgm:prSet/>
      <dgm:spPr/>
      <dgm:t>
        <a:bodyPr/>
        <a:lstStyle/>
        <a:p>
          <a:endParaRPr lang="zh-TW" altLang="en-US"/>
        </a:p>
      </dgm:t>
    </dgm:pt>
    <dgm:pt modelId="{D26C2F06-36A3-40BD-BA01-2F3FF4AE302E}">
      <dgm:prSet custT="1"/>
      <dgm:spPr/>
      <dgm:t>
        <a:bodyPr/>
        <a:lstStyle/>
        <a:p>
          <a:r>
            <a:rPr lang="zh-TW" altLang="en-US" sz="2200" dirty="0" smtClean="0"/>
            <a:t>例如 ：銅鼎換藥材</a:t>
          </a:r>
          <a:endParaRPr lang="zh-TW" sz="2200" dirty="0"/>
        </a:p>
      </dgm:t>
    </dgm:pt>
    <dgm:pt modelId="{4A0286CB-E06A-4239-977C-3F89B086BDF7}" type="parTrans" cxnId="{62C09592-D9B7-4040-8005-458FFA5CF3C8}">
      <dgm:prSet/>
      <dgm:spPr/>
      <dgm:t>
        <a:bodyPr/>
        <a:lstStyle/>
        <a:p>
          <a:endParaRPr lang="zh-TW" altLang="en-US"/>
        </a:p>
      </dgm:t>
    </dgm:pt>
    <dgm:pt modelId="{899AA3B5-E8E9-464C-AD70-740CAD48C1F7}" type="sibTrans" cxnId="{62C09592-D9B7-4040-8005-458FFA5CF3C8}">
      <dgm:prSet/>
      <dgm:spPr/>
      <dgm:t>
        <a:bodyPr/>
        <a:lstStyle/>
        <a:p>
          <a:endParaRPr lang="zh-TW" altLang="en-US"/>
        </a:p>
      </dgm:t>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ABED507-328B-4BEF-B5A1-F2CD8677388F}" type="pres">
      <dgm:prSet presAssocID="{E9797E7B-777A-4FB0-84B6-1645E4FCA9CC}" presName="parentText" presStyleLbl="node1" presStyleIdx="0" presStyleCnt="2" custScaleY="110001" custLinFactY="-15984" custLinFactNeighborY="-100000">
        <dgm:presLayoutVars>
          <dgm:chMax val="0"/>
          <dgm:bulletEnabled val="1"/>
        </dgm:presLayoutVars>
      </dgm:prSet>
      <dgm:spPr/>
      <dgm:t>
        <a:bodyPr/>
        <a:lstStyle/>
        <a:p>
          <a:endParaRPr lang="zh-TW" altLang="en-US"/>
        </a:p>
      </dgm:t>
    </dgm:pt>
    <dgm:pt modelId="{3E461940-7DC9-481B-AF27-C67BAC8C296C}" type="pres">
      <dgm:prSet presAssocID="{C7EC9886-B8A2-4879-A149-B5D1761CDE58}" presName="spacer" presStyleCnt="0"/>
      <dgm:spPr/>
    </dgm:pt>
    <dgm:pt modelId="{571EEE50-5238-4D2B-A50E-401A339B2552}" type="pres">
      <dgm:prSet presAssocID="{9369A023-98B9-47EA-9F5F-E35E22F93050}" presName="parentText" presStyleLbl="node1" presStyleIdx="1" presStyleCnt="2" custLinFactNeighborY="-370">
        <dgm:presLayoutVars>
          <dgm:chMax val="0"/>
          <dgm:bulletEnabled val="1"/>
        </dgm:presLayoutVars>
      </dgm:prSet>
      <dgm:spPr/>
      <dgm:t>
        <a:bodyPr/>
        <a:lstStyle/>
        <a:p>
          <a:endParaRPr lang="zh-TW" altLang="en-US"/>
        </a:p>
      </dgm:t>
    </dgm:pt>
    <dgm:pt modelId="{AE28ECCE-B870-4416-BE9B-EA4980C0DFA8}" type="pres">
      <dgm:prSet presAssocID="{9369A023-98B9-47EA-9F5F-E35E22F93050}" presName="childText" presStyleLbl="revTx" presStyleIdx="0" presStyleCnt="1">
        <dgm:presLayoutVars>
          <dgm:bulletEnabled val="1"/>
        </dgm:presLayoutVars>
      </dgm:prSet>
      <dgm:spPr/>
      <dgm:t>
        <a:bodyPr/>
        <a:lstStyle/>
        <a:p>
          <a:endParaRPr lang="zh-TW" altLang="en-US"/>
        </a:p>
      </dgm:t>
    </dgm:pt>
  </dgm:ptLst>
  <dgm:cxnLst>
    <dgm:cxn modelId="{62C09592-D9B7-4040-8005-458FFA5CF3C8}" srcId="{4510FC5F-8B5E-406A-8963-3B24F3DAC4AE}" destId="{D26C2F06-36A3-40BD-BA01-2F3FF4AE302E}" srcOrd="1" destOrd="0" parTransId="{4A0286CB-E06A-4239-977C-3F89B086BDF7}" sibTransId="{899AA3B5-E8E9-464C-AD70-740CAD48C1F7}"/>
    <dgm:cxn modelId="{084803B0-E860-4F98-A766-0C089E045589}" srcId="{AEF41A52-AE70-475B-902E-B8C78EF53A1E}" destId="{8A980FB9-CB22-48F0-A85C-BDE69AFD2C53}" srcOrd="0" destOrd="0" parTransId="{59D37A64-8106-464A-8034-0D08B14B46C8}" sibTransId="{9D9D366C-FCDE-445A-961E-201C7493BC87}"/>
    <dgm:cxn modelId="{35A598D3-8D99-41B4-9510-5153860AB88F}" type="presOf" srcId="{4510FC5F-8B5E-406A-8963-3B24F3DAC4AE}" destId="{AE28ECCE-B870-4416-BE9B-EA4980C0DFA8}" srcOrd="0" destOrd="2" presId="urn:microsoft.com/office/officeart/2005/8/layout/vList2"/>
    <dgm:cxn modelId="{E4349550-8004-446A-868A-D0A6AD66C037}" type="presOf" srcId="{E78C2292-833E-43D6-A820-D9896DBD8B69}" destId="{AE28ECCE-B870-4416-BE9B-EA4980C0DFA8}" srcOrd="0" destOrd="5" presId="urn:microsoft.com/office/officeart/2005/8/layout/vList2"/>
    <dgm:cxn modelId="{B5D0984B-7507-43EE-A773-EB64547E67C0}" type="presOf" srcId="{AEF41A52-AE70-475B-902E-B8C78EF53A1E}" destId="{AE28ECCE-B870-4416-BE9B-EA4980C0DFA8}" srcOrd="0" destOrd="0" presId="urn:microsoft.com/office/officeart/2005/8/layout/vList2"/>
    <dgm:cxn modelId="{A01B9212-BA80-4E88-8910-926A563189F1}" type="presOf" srcId="{1EFCDC00-EFF0-4850-9A8A-35CCE191D23B}" destId="{AE28ECCE-B870-4416-BE9B-EA4980C0DFA8}" srcOrd="0" destOrd="3" presId="urn:microsoft.com/office/officeart/2005/8/layout/vList2"/>
    <dgm:cxn modelId="{AE3772DD-FEFB-4B21-9022-4CC04E2CD929}" type="presOf" srcId="{8A980FB9-CB22-48F0-A85C-BDE69AFD2C53}" destId="{AE28ECCE-B870-4416-BE9B-EA4980C0DFA8}" srcOrd="0" destOrd="1" presId="urn:microsoft.com/office/officeart/2005/8/layout/vList2"/>
    <dgm:cxn modelId="{89C78980-0FD6-4C69-9513-60A7AF524B9A}" type="presOf" srcId="{9369A023-98B9-47EA-9F5F-E35E22F93050}" destId="{571EEE50-5238-4D2B-A50E-401A339B2552}" srcOrd="0" destOrd="0" presId="urn:microsoft.com/office/officeart/2005/8/layout/vList2"/>
    <dgm:cxn modelId="{03D52484-0B97-4766-96C7-ECB1A915C609}" type="presOf" srcId="{E9797E7B-777A-4FB0-84B6-1645E4FCA9CC}" destId="{9ABED507-328B-4BEF-B5A1-F2CD8677388F}" srcOrd="0" destOrd="0" presId="urn:microsoft.com/office/officeart/2005/8/layout/vList2"/>
    <dgm:cxn modelId="{2A4952C1-7267-454B-A608-718A92358D4A}" srcId="{9369A023-98B9-47EA-9F5F-E35E22F93050}" destId="{E78C2292-833E-43D6-A820-D9896DBD8B69}" srcOrd="2" destOrd="0" parTransId="{EEC3F5FB-D2D7-462A-9274-EB48E43A90B1}" sibTransId="{83CB3204-86F4-4D40-A6F1-092F54218994}"/>
    <dgm:cxn modelId="{07BBB17B-3467-4744-AA81-DD9052293164}" srcId="{8DBA10E3-D5F9-4C69-89FD-1103EE1CB64D}" destId="{E9797E7B-777A-4FB0-84B6-1645E4FCA9CC}" srcOrd="0" destOrd="0" parTransId="{1EDADC15-216D-4ED2-B737-B1F7A764C42A}" sibTransId="{C7EC9886-B8A2-4879-A149-B5D1761CDE58}"/>
    <dgm:cxn modelId="{113717A7-5C40-474F-A8D7-212C52F19B32}" srcId="{9369A023-98B9-47EA-9F5F-E35E22F93050}" destId="{4510FC5F-8B5E-406A-8963-3B24F3DAC4AE}" srcOrd="1" destOrd="0" parTransId="{78D43878-9C81-4E68-BB25-9C11A1DC65A9}" sibTransId="{C11A6973-DD01-4F5A-A518-DD0A48CF6714}"/>
    <dgm:cxn modelId="{EC633E11-EED2-4013-A5EC-3E7E6A1CA2D9}" type="presOf" srcId="{8DBA10E3-D5F9-4C69-89FD-1103EE1CB64D}" destId="{EC169121-5C92-4805-B308-E5C57F3732C3}" srcOrd="0" destOrd="0" presId="urn:microsoft.com/office/officeart/2005/8/layout/vList2"/>
    <dgm:cxn modelId="{4C8768E4-1825-4192-BD19-F5770BA7851C}" srcId="{9369A023-98B9-47EA-9F5F-E35E22F93050}" destId="{AEF41A52-AE70-475B-902E-B8C78EF53A1E}" srcOrd="0" destOrd="0" parTransId="{FA822CDD-4E3E-417C-9174-21EF6544A441}" sibTransId="{BA25AF73-DCF8-4198-A334-80141D49AA39}"/>
    <dgm:cxn modelId="{505ED4D3-A2CE-4CDD-8CF2-B4CB5B1D1015}" type="presOf" srcId="{D26C2F06-36A3-40BD-BA01-2F3FF4AE302E}" destId="{AE28ECCE-B870-4416-BE9B-EA4980C0DFA8}" srcOrd="0" destOrd="4" presId="urn:microsoft.com/office/officeart/2005/8/layout/vList2"/>
    <dgm:cxn modelId="{7B36ED23-1730-4B05-9CE2-4100229FA8C4}" srcId="{8DBA10E3-D5F9-4C69-89FD-1103EE1CB64D}" destId="{9369A023-98B9-47EA-9F5F-E35E22F93050}" srcOrd="1" destOrd="0" parTransId="{748D979A-067F-44CB-B826-E1E09BACEB78}" sibTransId="{7453D9B1-3440-4A4D-B2D0-9ED49532D29A}"/>
    <dgm:cxn modelId="{2363970C-7A87-489F-9149-28E1AB1A34E8}" srcId="{4510FC5F-8B5E-406A-8963-3B24F3DAC4AE}" destId="{1EFCDC00-EFF0-4850-9A8A-35CCE191D23B}" srcOrd="0" destOrd="0" parTransId="{A7542753-CD68-46DC-AE01-1C8391CF1A2B}" sibTransId="{93293C1E-F1A8-4442-AEC3-A689E9C9F2AC}"/>
    <dgm:cxn modelId="{B4E11C43-742A-4046-8325-FFA336CBD674}" type="presParOf" srcId="{EC169121-5C92-4805-B308-E5C57F3732C3}" destId="{9ABED507-328B-4BEF-B5A1-F2CD8677388F}" srcOrd="0" destOrd="0" presId="urn:microsoft.com/office/officeart/2005/8/layout/vList2"/>
    <dgm:cxn modelId="{5BD75B15-3A60-404F-9C7F-D4FFF2F7BE7E}" type="presParOf" srcId="{EC169121-5C92-4805-B308-E5C57F3732C3}" destId="{3E461940-7DC9-481B-AF27-C67BAC8C296C}" srcOrd="1" destOrd="0" presId="urn:microsoft.com/office/officeart/2005/8/layout/vList2"/>
    <dgm:cxn modelId="{413BA016-7BE1-4528-A91D-BC66A81F9D03}" type="presParOf" srcId="{EC169121-5C92-4805-B308-E5C57F3732C3}" destId="{571EEE50-5238-4D2B-A50E-401A339B2552}" srcOrd="2" destOrd="0" presId="urn:microsoft.com/office/officeart/2005/8/layout/vList2"/>
    <dgm:cxn modelId="{8300E89D-82E5-4D10-8499-2356451BE7AA}" type="presParOf" srcId="{EC169121-5C92-4805-B308-E5C57F3732C3}" destId="{AE28ECCE-B870-4416-BE9B-EA4980C0DFA8}"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9797E7B-777A-4FB0-84B6-1645E4FCA9CC}">
      <dgm:prSet custT="1"/>
      <dgm:spPr/>
      <dgm:t>
        <a:bodyPr/>
        <a:lstStyle/>
        <a:p>
          <a:pPr rtl="0"/>
          <a:r>
            <a:rPr lang="zh-TW" altLang="en-US" sz="2400" b="1" dirty="0" smtClean="0">
              <a:solidFill>
                <a:srgbClr val="FF0000"/>
              </a:solidFill>
            </a:rPr>
            <a:t>一、 </a:t>
          </a:r>
          <a:r>
            <a:rPr lang="zh-TW" altLang="en-US" sz="2400" b="1" dirty="0" smtClean="0">
              <a:ea typeface="新細明體" charset="-120"/>
            </a:rPr>
            <a:t>了解市場與顧客需求</a:t>
          </a:r>
          <a:endParaRPr lang="zh-TW" altLang="en-US" sz="2400" b="0" i="0" baseline="0" dirty="0"/>
        </a:p>
      </dgm:t>
    </dgm:pt>
    <dgm:pt modelId="{1EDADC15-216D-4ED2-B737-B1F7A764C42A}" type="parTrans" cxnId="{07BBB17B-3467-4744-AA81-DD9052293164}">
      <dgm:prSet/>
      <dgm:spPr/>
      <dgm:t>
        <a:bodyPr/>
        <a:lstStyle/>
        <a:p>
          <a:endParaRPr lang="zh-TW" altLang="en-US" sz="2400"/>
        </a:p>
      </dgm:t>
    </dgm:pt>
    <dgm:pt modelId="{C7EC9886-B8A2-4879-A149-B5D1761CDE58}" type="sibTrans" cxnId="{07BBB17B-3467-4744-AA81-DD9052293164}">
      <dgm:prSet/>
      <dgm:spPr/>
      <dgm:t>
        <a:bodyPr/>
        <a:lstStyle/>
        <a:p>
          <a:endParaRPr lang="zh-TW" altLang="en-US" sz="2400"/>
        </a:p>
      </dgm:t>
    </dgm:pt>
    <dgm:pt modelId="{9369A023-98B9-47EA-9F5F-E35E22F93050}">
      <dgm:prSet custT="1"/>
      <dgm:spPr/>
      <dgm:t>
        <a:bodyPr anchor="ctr"/>
        <a:lstStyle/>
        <a:p>
          <a:r>
            <a:rPr lang="zh-TW" sz="2400" dirty="0" smtClean="0"/>
            <a:t>（</a:t>
          </a:r>
          <a:r>
            <a:rPr lang="zh-TW" altLang="en-US" sz="2400" dirty="0" smtClean="0"/>
            <a:t>五</a:t>
          </a:r>
          <a:r>
            <a:rPr lang="zh-TW" sz="2400" dirty="0" smtClean="0"/>
            <a:t>）市場</a:t>
          </a:r>
          <a:endParaRPr lang="zh-TW" altLang="en-US" sz="2400" dirty="0"/>
        </a:p>
      </dgm:t>
    </dgm:pt>
    <dgm:pt modelId="{748D979A-067F-44CB-B826-E1E09BACEB78}" type="parTrans" cxnId="{7B36ED23-1730-4B05-9CE2-4100229FA8C4}">
      <dgm:prSet/>
      <dgm:spPr/>
      <dgm:t>
        <a:bodyPr/>
        <a:lstStyle/>
        <a:p>
          <a:endParaRPr lang="zh-TW" altLang="en-US" sz="2400"/>
        </a:p>
      </dgm:t>
    </dgm:pt>
    <dgm:pt modelId="{7453D9B1-3440-4A4D-B2D0-9ED49532D29A}" type="sibTrans" cxnId="{7B36ED23-1730-4B05-9CE2-4100229FA8C4}">
      <dgm:prSet/>
      <dgm:spPr/>
      <dgm:t>
        <a:bodyPr/>
        <a:lstStyle/>
        <a:p>
          <a:endParaRPr lang="zh-TW" altLang="en-US" sz="2400"/>
        </a:p>
      </dgm:t>
    </dgm:pt>
    <dgm:pt modelId="{B55F08FC-5879-4EFD-BE3F-8D6A675CC8B6}">
      <dgm:prSet custT="1"/>
      <dgm:spPr/>
      <dgm:t>
        <a:bodyPr/>
        <a:lstStyle/>
        <a:p>
          <a:r>
            <a:rPr lang="zh-TW" altLang="en-US" sz="2400" dirty="0" smtClean="0"/>
            <a:t>經濟學上所定義的市場為何？</a:t>
          </a:r>
          <a:endParaRPr lang="zh-TW" altLang="en-US" sz="2400" dirty="0"/>
        </a:p>
      </dgm:t>
    </dgm:pt>
    <dgm:pt modelId="{AE3B26F9-BD09-43CE-B4E8-06084D1637B4}" type="parTrans" cxnId="{82AF699E-DC86-4FD1-B343-BA88AB624CEE}">
      <dgm:prSet/>
      <dgm:spPr/>
      <dgm:t>
        <a:bodyPr/>
        <a:lstStyle/>
        <a:p>
          <a:endParaRPr lang="zh-TW" altLang="en-US" sz="2400"/>
        </a:p>
      </dgm:t>
    </dgm:pt>
    <dgm:pt modelId="{EDB01B79-1CE9-471A-94A6-BCE676E73BAE}" type="sibTrans" cxnId="{82AF699E-DC86-4FD1-B343-BA88AB624CEE}">
      <dgm:prSet/>
      <dgm:spPr/>
      <dgm:t>
        <a:bodyPr/>
        <a:lstStyle/>
        <a:p>
          <a:endParaRPr lang="zh-TW" altLang="en-US" sz="2400"/>
        </a:p>
      </dgm:t>
    </dgm:pt>
    <dgm:pt modelId="{DF174984-244E-4101-964B-2009808E2EBE}">
      <dgm:prSet custT="1"/>
      <dgm:spPr/>
      <dgm:t>
        <a:bodyPr/>
        <a:lstStyle/>
        <a:p>
          <a:r>
            <a:rPr lang="zh-TW" altLang="en-US" sz="2400" dirty="0" smtClean="0"/>
            <a:t>行銷學上所定義的市場有為何？</a:t>
          </a:r>
          <a:endParaRPr lang="zh-TW" altLang="en-US" sz="2400" dirty="0"/>
        </a:p>
      </dgm:t>
    </dgm:pt>
    <dgm:pt modelId="{29ABF681-F310-430F-BCB3-981D74946E95}" type="parTrans" cxnId="{9C4919AC-75E4-4087-9C68-74AC49E6423F}">
      <dgm:prSet/>
      <dgm:spPr/>
    </dgm:pt>
    <dgm:pt modelId="{A9EC1F71-3340-454C-8DAF-AA38B0A0385E}" type="sibTrans" cxnId="{9C4919AC-75E4-4087-9C68-74AC49E6423F}">
      <dgm:prSet/>
      <dgm:spPr/>
    </dgm:pt>
    <dgm:pt modelId="{1B7FEC0F-1CFF-4DCF-8881-08E2EAA3A636}">
      <dgm:prSet custT="1"/>
      <dgm:spPr/>
      <dgm:t>
        <a:bodyPr/>
        <a:lstStyle/>
        <a:p>
          <a:r>
            <a:rPr lang="zh-TW" altLang="en-US" sz="2400" dirty="0" smtClean="0"/>
            <a:t>請圖示行銷學上的市場圖。</a:t>
          </a:r>
          <a:endParaRPr lang="zh-TW" altLang="en-US" sz="2400" dirty="0"/>
        </a:p>
      </dgm:t>
    </dgm:pt>
    <dgm:pt modelId="{5DD7857D-765F-43FC-BB4C-0FD2F2FE678E}" type="parTrans" cxnId="{3F3E89E9-9BAF-47E6-A378-324E1AD40465}">
      <dgm:prSet/>
      <dgm:spPr/>
    </dgm:pt>
    <dgm:pt modelId="{591E70A8-996A-4862-8515-D861336E9459}" type="sibTrans" cxnId="{3F3E89E9-9BAF-47E6-A378-324E1AD40465}">
      <dgm:prSet/>
      <dgm:spPr/>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ABED507-328B-4BEF-B5A1-F2CD8677388F}" type="pres">
      <dgm:prSet presAssocID="{E9797E7B-777A-4FB0-84B6-1645E4FCA9CC}" presName="parentText" presStyleLbl="node1" presStyleIdx="0" presStyleCnt="2" custScaleY="110001" custLinFactY="-15984" custLinFactNeighborY="-100000">
        <dgm:presLayoutVars>
          <dgm:chMax val="0"/>
          <dgm:bulletEnabled val="1"/>
        </dgm:presLayoutVars>
      </dgm:prSet>
      <dgm:spPr/>
      <dgm:t>
        <a:bodyPr/>
        <a:lstStyle/>
        <a:p>
          <a:endParaRPr lang="zh-TW" altLang="en-US"/>
        </a:p>
      </dgm:t>
    </dgm:pt>
    <dgm:pt modelId="{3E461940-7DC9-481B-AF27-C67BAC8C296C}" type="pres">
      <dgm:prSet presAssocID="{C7EC9886-B8A2-4879-A149-B5D1761CDE58}" presName="spacer" presStyleCnt="0"/>
      <dgm:spPr/>
    </dgm:pt>
    <dgm:pt modelId="{571EEE50-5238-4D2B-A50E-401A339B2552}" type="pres">
      <dgm:prSet presAssocID="{9369A023-98B9-47EA-9F5F-E35E22F93050}" presName="parentText" presStyleLbl="node1" presStyleIdx="1" presStyleCnt="2" custLinFactNeighborY="-31192">
        <dgm:presLayoutVars>
          <dgm:chMax val="0"/>
          <dgm:bulletEnabled val="1"/>
        </dgm:presLayoutVars>
      </dgm:prSet>
      <dgm:spPr/>
      <dgm:t>
        <a:bodyPr/>
        <a:lstStyle/>
        <a:p>
          <a:endParaRPr lang="zh-TW" altLang="en-US"/>
        </a:p>
      </dgm:t>
    </dgm:pt>
    <dgm:pt modelId="{AE28ECCE-B870-4416-BE9B-EA4980C0DFA8}" type="pres">
      <dgm:prSet presAssocID="{9369A023-98B9-47EA-9F5F-E35E22F93050}" presName="childText" presStyleLbl="revTx" presStyleIdx="0" presStyleCnt="1">
        <dgm:presLayoutVars>
          <dgm:bulletEnabled val="1"/>
        </dgm:presLayoutVars>
      </dgm:prSet>
      <dgm:spPr/>
      <dgm:t>
        <a:bodyPr/>
        <a:lstStyle/>
        <a:p>
          <a:endParaRPr lang="zh-TW" altLang="en-US"/>
        </a:p>
      </dgm:t>
    </dgm:pt>
  </dgm:ptLst>
  <dgm:cxnLst>
    <dgm:cxn modelId="{9C4919AC-75E4-4087-9C68-74AC49E6423F}" srcId="{9369A023-98B9-47EA-9F5F-E35E22F93050}" destId="{DF174984-244E-4101-964B-2009808E2EBE}" srcOrd="1" destOrd="0" parTransId="{29ABF681-F310-430F-BCB3-981D74946E95}" sibTransId="{A9EC1F71-3340-454C-8DAF-AA38B0A0385E}"/>
    <dgm:cxn modelId="{3F3E89E9-9BAF-47E6-A378-324E1AD40465}" srcId="{9369A023-98B9-47EA-9F5F-E35E22F93050}" destId="{1B7FEC0F-1CFF-4DCF-8881-08E2EAA3A636}" srcOrd="2" destOrd="0" parTransId="{5DD7857D-765F-43FC-BB4C-0FD2F2FE678E}" sibTransId="{591E70A8-996A-4862-8515-D861336E9459}"/>
    <dgm:cxn modelId="{B359000B-F395-4FE2-A792-5B4BF0AD9022}" type="presOf" srcId="{E9797E7B-777A-4FB0-84B6-1645E4FCA9CC}" destId="{9ABED507-328B-4BEF-B5A1-F2CD8677388F}" srcOrd="0" destOrd="0" presId="urn:microsoft.com/office/officeart/2005/8/layout/vList2"/>
    <dgm:cxn modelId="{A6100DDC-FC63-4586-9F6B-9FEAEAA3962F}" type="presOf" srcId="{B55F08FC-5879-4EFD-BE3F-8D6A675CC8B6}" destId="{AE28ECCE-B870-4416-BE9B-EA4980C0DFA8}" srcOrd="0" destOrd="0" presId="urn:microsoft.com/office/officeart/2005/8/layout/vList2"/>
    <dgm:cxn modelId="{D13205B8-0262-4017-9842-B491A949A2AE}" type="presOf" srcId="{9369A023-98B9-47EA-9F5F-E35E22F93050}" destId="{571EEE50-5238-4D2B-A50E-401A339B2552}" srcOrd="0" destOrd="0" presId="urn:microsoft.com/office/officeart/2005/8/layout/vList2"/>
    <dgm:cxn modelId="{7B36ED23-1730-4B05-9CE2-4100229FA8C4}" srcId="{8DBA10E3-D5F9-4C69-89FD-1103EE1CB64D}" destId="{9369A023-98B9-47EA-9F5F-E35E22F93050}" srcOrd="1" destOrd="0" parTransId="{748D979A-067F-44CB-B826-E1E09BACEB78}" sibTransId="{7453D9B1-3440-4A4D-B2D0-9ED49532D29A}"/>
    <dgm:cxn modelId="{07BBB17B-3467-4744-AA81-DD9052293164}" srcId="{8DBA10E3-D5F9-4C69-89FD-1103EE1CB64D}" destId="{E9797E7B-777A-4FB0-84B6-1645E4FCA9CC}" srcOrd="0" destOrd="0" parTransId="{1EDADC15-216D-4ED2-B737-B1F7A764C42A}" sibTransId="{C7EC9886-B8A2-4879-A149-B5D1761CDE58}"/>
    <dgm:cxn modelId="{F1F3973E-7573-4D3C-B04B-389603BD02DE}" type="presOf" srcId="{8DBA10E3-D5F9-4C69-89FD-1103EE1CB64D}" destId="{EC169121-5C92-4805-B308-E5C57F3732C3}" srcOrd="0" destOrd="0" presId="urn:microsoft.com/office/officeart/2005/8/layout/vList2"/>
    <dgm:cxn modelId="{577D01EE-38E9-42F4-B6E0-81257725981B}" type="presOf" srcId="{1B7FEC0F-1CFF-4DCF-8881-08E2EAA3A636}" destId="{AE28ECCE-B870-4416-BE9B-EA4980C0DFA8}" srcOrd="0" destOrd="2" presId="urn:microsoft.com/office/officeart/2005/8/layout/vList2"/>
    <dgm:cxn modelId="{82AF699E-DC86-4FD1-B343-BA88AB624CEE}" srcId="{9369A023-98B9-47EA-9F5F-E35E22F93050}" destId="{B55F08FC-5879-4EFD-BE3F-8D6A675CC8B6}" srcOrd="0" destOrd="0" parTransId="{AE3B26F9-BD09-43CE-B4E8-06084D1637B4}" sibTransId="{EDB01B79-1CE9-471A-94A6-BCE676E73BAE}"/>
    <dgm:cxn modelId="{9E404C6F-80A4-4A4C-B1FD-42DE2ECADDB1}" type="presOf" srcId="{DF174984-244E-4101-964B-2009808E2EBE}" destId="{AE28ECCE-B870-4416-BE9B-EA4980C0DFA8}" srcOrd="0" destOrd="1" presId="urn:microsoft.com/office/officeart/2005/8/layout/vList2"/>
    <dgm:cxn modelId="{1F2C1DB5-20CE-490A-B3C1-5B41A95B78C8}" type="presParOf" srcId="{EC169121-5C92-4805-B308-E5C57F3732C3}" destId="{9ABED507-328B-4BEF-B5A1-F2CD8677388F}" srcOrd="0" destOrd="0" presId="urn:microsoft.com/office/officeart/2005/8/layout/vList2"/>
    <dgm:cxn modelId="{A8FCD29D-0E40-4282-BE82-828C5B3C4376}" type="presParOf" srcId="{EC169121-5C92-4805-B308-E5C57F3732C3}" destId="{3E461940-7DC9-481B-AF27-C67BAC8C296C}" srcOrd="1" destOrd="0" presId="urn:microsoft.com/office/officeart/2005/8/layout/vList2"/>
    <dgm:cxn modelId="{2F664065-DEC8-409B-8150-0ADE7F576402}" type="presParOf" srcId="{EC169121-5C92-4805-B308-E5C57F3732C3}" destId="{571EEE50-5238-4D2B-A50E-401A339B2552}" srcOrd="2" destOrd="0" presId="urn:microsoft.com/office/officeart/2005/8/layout/vList2"/>
    <dgm:cxn modelId="{6D06D865-C76B-430B-B04D-6C01F45EB945}" type="presParOf" srcId="{EC169121-5C92-4805-B308-E5C57F3732C3}" destId="{AE28ECCE-B870-4416-BE9B-EA4980C0DFA8}"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9797E7B-777A-4FB0-84B6-1645E4FCA9CC}">
      <dgm:prSet custT="1"/>
      <dgm:spPr/>
      <dgm:t>
        <a:bodyPr/>
        <a:lstStyle/>
        <a:p>
          <a:pPr rtl="0"/>
          <a:r>
            <a:rPr lang="zh-TW" sz="2200" dirty="0" smtClean="0"/>
            <a:t>（一）生產觀念</a:t>
          </a:r>
          <a:endParaRPr lang="zh-TW" altLang="en-US" sz="2400" b="0" i="0" baseline="0" dirty="0"/>
        </a:p>
      </dgm:t>
    </dgm:pt>
    <dgm:pt modelId="{1EDADC15-216D-4ED2-B737-B1F7A764C42A}" type="parTrans" cxnId="{07BBB17B-3467-4744-AA81-DD9052293164}">
      <dgm:prSet/>
      <dgm:spPr/>
      <dgm:t>
        <a:bodyPr/>
        <a:lstStyle/>
        <a:p>
          <a:endParaRPr lang="zh-TW" altLang="en-US" sz="2400"/>
        </a:p>
      </dgm:t>
    </dgm:pt>
    <dgm:pt modelId="{C7EC9886-B8A2-4879-A149-B5D1761CDE58}" type="sibTrans" cxnId="{07BBB17B-3467-4744-AA81-DD9052293164}">
      <dgm:prSet/>
      <dgm:spPr/>
      <dgm:t>
        <a:bodyPr/>
        <a:lstStyle/>
        <a:p>
          <a:endParaRPr lang="zh-TW" altLang="en-US" sz="2400"/>
        </a:p>
      </dgm:t>
    </dgm:pt>
    <dgm:pt modelId="{CFEF3293-F8A7-4D6F-80AB-31BC808B0085}">
      <dgm:prSet custT="1"/>
      <dgm:spPr/>
      <dgm:t>
        <a:bodyPr anchor="ctr"/>
        <a:lstStyle/>
        <a:p>
          <a:r>
            <a:rPr lang="zh-TW" altLang="en-US" sz="2200" b="1" dirty="0" smtClean="0"/>
            <a:t>定義</a:t>
          </a:r>
          <a:endParaRPr lang="zh-TW" altLang="en-US" sz="2200" b="1" dirty="0"/>
        </a:p>
      </dgm:t>
    </dgm:pt>
    <dgm:pt modelId="{91F33BE3-D1DB-45C4-B072-CAF8DD52C767}" type="parTrans" cxnId="{97104835-A705-4CB7-8CA2-64FD25E938B9}">
      <dgm:prSet/>
      <dgm:spPr/>
      <dgm:t>
        <a:bodyPr/>
        <a:lstStyle/>
        <a:p>
          <a:endParaRPr lang="zh-TW" altLang="en-US"/>
        </a:p>
      </dgm:t>
    </dgm:pt>
    <dgm:pt modelId="{DDBB6EBD-65FB-41F0-8C0E-69F389A77EA4}" type="sibTrans" cxnId="{97104835-A705-4CB7-8CA2-64FD25E938B9}">
      <dgm:prSet/>
      <dgm:spPr/>
      <dgm:t>
        <a:bodyPr/>
        <a:lstStyle/>
        <a:p>
          <a:endParaRPr lang="zh-TW" altLang="en-US"/>
        </a:p>
      </dgm:t>
    </dgm:pt>
    <dgm:pt modelId="{D406F79E-E49D-4FF6-8E3E-ED6BA45267BB}">
      <dgm:prSet custT="1"/>
      <dgm:spPr/>
      <dgm:t>
        <a:bodyPr anchor="ctr"/>
        <a:lstStyle/>
        <a:p>
          <a:r>
            <a:rPr lang="zh-TW" altLang="en-US" sz="2200" dirty="0" smtClean="0"/>
            <a:t>生產觀念仍很適合的的兩種狀況</a:t>
          </a:r>
          <a:endParaRPr lang="zh-TW" altLang="en-US" sz="2200" dirty="0"/>
        </a:p>
      </dgm:t>
    </dgm:pt>
    <dgm:pt modelId="{AC6D2C4B-BAFF-4C4B-8C96-D70425C39DA9}" type="parTrans" cxnId="{6A57B744-6AC2-4262-9020-99DF4A2F16D3}">
      <dgm:prSet/>
      <dgm:spPr/>
      <dgm:t>
        <a:bodyPr/>
        <a:lstStyle/>
        <a:p>
          <a:endParaRPr lang="zh-TW" altLang="en-US"/>
        </a:p>
      </dgm:t>
    </dgm:pt>
    <dgm:pt modelId="{C23F3B21-B31F-461D-AF47-9305E87A6181}" type="sibTrans" cxnId="{6A57B744-6AC2-4262-9020-99DF4A2F16D3}">
      <dgm:prSet/>
      <dgm:spPr/>
      <dgm:t>
        <a:bodyPr/>
        <a:lstStyle/>
        <a:p>
          <a:endParaRPr lang="zh-TW" altLang="en-US"/>
        </a:p>
      </dgm:t>
    </dgm:pt>
    <dgm:pt modelId="{4F7F6B60-93E6-438B-A87C-BDBA92742BC0}">
      <dgm:prSet custT="1"/>
      <dgm:spPr/>
      <dgm:t>
        <a:bodyPr anchor="ctr"/>
        <a:lstStyle/>
        <a:p>
          <a:r>
            <a:rPr lang="zh-TW" altLang="en-US" sz="2200" u="sng" dirty="0" smtClean="0"/>
            <a:t>１需求大於供給   　　。</a:t>
          </a:r>
          <a:endParaRPr lang="zh-TW" altLang="en-US" sz="2200" dirty="0"/>
        </a:p>
      </dgm:t>
    </dgm:pt>
    <dgm:pt modelId="{7485CC3F-0F4D-4B21-A34A-CD9BCF0701C1}" type="parTrans" cxnId="{686FD04F-6E47-4585-BB53-AD7995D52A33}">
      <dgm:prSet/>
      <dgm:spPr/>
      <dgm:t>
        <a:bodyPr/>
        <a:lstStyle/>
        <a:p>
          <a:endParaRPr lang="zh-TW" altLang="en-US"/>
        </a:p>
      </dgm:t>
    </dgm:pt>
    <dgm:pt modelId="{D94EB3FD-732D-44C8-ABF3-ED36ADBBD53C}" type="sibTrans" cxnId="{686FD04F-6E47-4585-BB53-AD7995D52A33}">
      <dgm:prSet/>
      <dgm:spPr/>
      <dgm:t>
        <a:bodyPr/>
        <a:lstStyle/>
        <a:p>
          <a:endParaRPr lang="zh-TW" altLang="en-US"/>
        </a:p>
      </dgm:t>
    </dgm:pt>
    <dgm:pt modelId="{36EC6B86-5C90-46B0-8A7E-D4DCA6D6C468}">
      <dgm:prSet custT="1"/>
      <dgm:spPr/>
      <dgm:t>
        <a:bodyPr anchor="ctr"/>
        <a:lstStyle/>
        <a:p>
          <a:r>
            <a:rPr lang="zh-TW" altLang="en-US" sz="2200" u="sng" dirty="0" smtClean="0"/>
            <a:t>２產品價格高，需大量生產以便降低成本</a:t>
          </a:r>
          <a:endParaRPr lang="zh-TW" altLang="en-US" sz="2200" dirty="0"/>
        </a:p>
      </dgm:t>
    </dgm:pt>
    <dgm:pt modelId="{8C9EC7E5-F42A-4D49-B890-43C8CAEDDDE1}" type="parTrans" cxnId="{904FCAE8-5E40-4B90-ADAC-FCBEA6C47EC4}">
      <dgm:prSet/>
      <dgm:spPr/>
      <dgm:t>
        <a:bodyPr/>
        <a:lstStyle/>
        <a:p>
          <a:endParaRPr lang="zh-TW" altLang="en-US"/>
        </a:p>
      </dgm:t>
    </dgm:pt>
    <dgm:pt modelId="{897E8513-6993-4D70-83AD-7C5C47846EC3}" type="sibTrans" cxnId="{904FCAE8-5E40-4B90-ADAC-FCBEA6C47EC4}">
      <dgm:prSet/>
      <dgm:spPr/>
      <dgm:t>
        <a:bodyPr/>
        <a:lstStyle/>
        <a:p>
          <a:endParaRPr lang="zh-TW" altLang="en-US"/>
        </a:p>
      </dgm:t>
    </dgm:pt>
    <dgm:pt modelId="{6F1D74BB-4E89-4E38-93EC-D1CC7A3AA612}">
      <dgm:prSet custT="1"/>
      <dgm:spPr/>
      <dgm:t>
        <a:bodyPr anchor="ctr"/>
        <a:lstStyle/>
        <a:p>
          <a:r>
            <a:rPr lang="zh-TW" altLang="en-US" sz="2200" dirty="0" smtClean="0"/>
            <a:t>生產觀念會產生的行銷問題</a:t>
          </a:r>
          <a:endParaRPr lang="zh-TW" altLang="en-US" sz="2200" dirty="0"/>
        </a:p>
      </dgm:t>
    </dgm:pt>
    <dgm:pt modelId="{C91CB966-58F9-4FAD-820A-6A7EE26FE76E}" type="parTrans" cxnId="{525CA438-841F-4306-AAA8-978395144001}">
      <dgm:prSet/>
      <dgm:spPr/>
      <dgm:t>
        <a:bodyPr/>
        <a:lstStyle/>
        <a:p>
          <a:endParaRPr lang="zh-TW" altLang="en-US"/>
        </a:p>
      </dgm:t>
    </dgm:pt>
    <dgm:pt modelId="{84C94050-0F25-4A97-B884-2D199C3A0D3F}" type="sibTrans" cxnId="{525CA438-841F-4306-AAA8-978395144001}">
      <dgm:prSet/>
      <dgm:spPr/>
      <dgm:t>
        <a:bodyPr/>
        <a:lstStyle/>
        <a:p>
          <a:endParaRPr lang="zh-TW" altLang="en-US"/>
        </a:p>
      </dgm:t>
    </dgm:pt>
    <dgm:pt modelId="{5DE90F92-D6BF-42CD-A6CA-DB051E8CEA65}">
      <dgm:prSet custT="1"/>
      <dgm:spPr/>
      <dgm:t>
        <a:bodyPr anchor="ctr"/>
        <a:lstStyle/>
        <a:p>
          <a:r>
            <a:rPr lang="zh-TW" altLang="en-US" sz="2200" u="sng" dirty="0" smtClean="0"/>
            <a:t>行銷近視症：</a:t>
          </a:r>
          <a:r>
            <a:rPr lang="zh-TW" altLang="en-US" sz="2200" dirty="0" smtClean="0"/>
            <a:t>廠商過度專注於實體產品本身，忽略產品所提供的利益以及顧客的潛在需求</a:t>
          </a:r>
          <a:r>
            <a:rPr lang="zh-TW" altLang="en-US" sz="2200" u="sng" dirty="0" smtClean="0"/>
            <a:t>　　　　　　　　　　　　　</a:t>
          </a:r>
          <a:endParaRPr lang="zh-TW" altLang="en-US" sz="2200" dirty="0"/>
        </a:p>
      </dgm:t>
    </dgm:pt>
    <dgm:pt modelId="{F01C2D2C-F94C-464F-955E-EF4D3DC059B7}" type="parTrans" cxnId="{8312CBD0-851C-4813-BB5C-58F03449FDBD}">
      <dgm:prSet/>
      <dgm:spPr/>
      <dgm:t>
        <a:bodyPr/>
        <a:lstStyle/>
        <a:p>
          <a:endParaRPr lang="zh-TW" altLang="en-US"/>
        </a:p>
      </dgm:t>
    </dgm:pt>
    <dgm:pt modelId="{589E094F-5D22-4B6D-A1D5-B9E43EBA8B21}" type="sibTrans" cxnId="{8312CBD0-851C-4813-BB5C-58F03449FDBD}">
      <dgm:prSet/>
      <dgm:spPr/>
      <dgm:t>
        <a:bodyPr/>
        <a:lstStyle/>
        <a:p>
          <a:endParaRPr lang="zh-TW" altLang="en-US"/>
        </a:p>
      </dgm:t>
    </dgm:pt>
    <dgm:pt modelId="{C9B48781-7D42-48B4-A297-5A60E909502C}">
      <dgm:prSet custT="1"/>
      <dgm:spPr/>
      <dgm:t>
        <a:bodyPr anchor="ctr"/>
        <a:lstStyle/>
        <a:p>
          <a:r>
            <a:rPr lang="zh-TW" altLang="en-US" sz="2200" dirty="0" smtClean="0"/>
            <a:t>消費者會接受任何能買的到且滿的起的產品，因此管理的主要任務是改善生產與分配的效率。例如　福特的Ｔ型車</a:t>
          </a:r>
          <a:endParaRPr lang="zh-TW" altLang="en-US" sz="2200" dirty="0"/>
        </a:p>
      </dgm:t>
    </dgm:pt>
    <dgm:pt modelId="{2DAB753A-68D5-4380-A655-69F911035685}" type="parTrans" cxnId="{E739E0AE-D1E2-4EFF-9825-FB1E41BAD1B8}">
      <dgm:prSet/>
      <dgm:spPr/>
      <dgm:t>
        <a:bodyPr/>
        <a:lstStyle/>
        <a:p>
          <a:endParaRPr lang="zh-TW" altLang="en-US"/>
        </a:p>
      </dgm:t>
    </dgm:pt>
    <dgm:pt modelId="{C9F0A374-25AC-475D-A005-CA931BE29619}" type="sibTrans" cxnId="{E739E0AE-D1E2-4EFF-9825-FB1E41BAD1B8}">
      <dgm:prSet/>
      <dgm:spPr/>
      <dgm:t>
        <a:bodyPr/>
        <a:lstStyle/>
        <a:p>
          <a:endParaRPr lang="zh-TW" altLang="en-US"/>
        </a:p>
      </dgm:t>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ABED507-328B-4BEF-B5A1-F2CD8677388F}" type="pres">
      <dgm:prSet presAssocID="{E9797E7B-777A-4FB0-84B6-1645E4FCA9CC}" presName="parentText" presStyleLbl="node1" presStyleIdx="0" presStyleCnt="1" custScaleY="78250" custLinFactY="-30606" custLinFactNeighborY="-100000">
        <dgm:presLayoutVars>
          <dgm:chMax val="0"/>
          <dgm:bulletEnabled val="1"/>
        </dgm:presLayoutVars>
      </dgm:prSet>
      <dgm:spPr/>
      <dgm:t>
        <a:bodyPr/>
        <a:lstStyle/>
        <a:p>
          <a:endParaRPr lang="zh-TW" altLang="en-US"/>
        </a:p>
      </dgm:t>
    </dgm:pt>
    <dgm:pt modelId="{5EE2EC8B-C127-4193-ABA6-93384B3B179F}" type="pres">
      <dgm:prSet presAssocID="{E9797E7B-777A-4FB0-84B6-1645E4FCA9CC}" presName="childText" presStyleLbl="revTx" presStyleIdx="0" presStyleCnt="1">
        <dgm:presLayoutVars>
          <dgm:bulletEnabled val="1"/>
        </dgm:presLayoutVars>
      </dgm:prSet>
      <dgm:spPr/>
      <dgm:t>
        <a:bodyPr/>
        <a:lstStyle/>
        <a:p>
          <a:endParaRPr lang="zh-TW" altLang="en-US"/>
        </a:p>
      </dgm:t>
    </dgm:pt>
  </dgm:ptLst>
  <dgm:cxnLst>
    <dgm:cxn modelId="{8312CBD0-851C-4813-BB5C-58F03449FDBD}" srcId="{6F1D74BB-4E89-4E38-93EC-D1CC7A3AA612}" destId="{5DE90F92-D6BF-42CD-A6CA-DB051E8CEA65}" srcOrd="0" destOrd="0" parTransId="{F01C2D2C-F94C-464F-955E-EF4D3DC059B7}" sibTransId="{589E094F-5D22-4B6D-A1D5-B9E43EBA8B21}"/>
    <dgm:cxn modelId="{BD38FBC6-48E9-4F4A-8884-5B366F83ADC6}" type="presOf" srcId="{CFEF3293-F8A7-4D6F-80AB-31BC808B0085}" destId="{5EE2EC8B-C127-4193-ABA6-93384B3B179F}" srcOrd="0" destOrd="0" presId="urn:microsoft.com/office/officeart/2005/8/layout/vList2"/>
    <dgm:cxn modelId="{686FD04F-6E47-4585-BB53-AD7995D52A33}" srcId="{D406F79E-E49D-4FF6-8E3E-ED6BA45267BB}" destId="{4F7F6B60-93E6-438B-A87C-BDBA92742BC0}" srcOrd="0" destOrd="0" parTransId="{7485CC3F-0F4D-4B21-A34A-CD9BCF0701C1}" sibTransId="{D94EB3FD-732D-44C8-ABF3-ED36ADBBD53C}"/>
    <dgm:cxn modelId="{BBA4F38D-527E-49BE-A2B0-BC545A6A6856}" type="presOf" srcId="{5DE90F92-D6BF-42CD-A6CA-DB051E8CEA65}" destId="{5EE2EC8B-C127-4193-ABA6-93384B3B179F}" srcOrd="0" destOrd="6" presId="urn:microsoft.com/office/officeart/2005/8/layout/vList2"/>
    <dgm:cxn modelId="{6FFC1F1A-86A3-492A-96C3-CE21DE20F93F}" type="presOf" srcId="{D406F79E-E49D-4FF6-8E3E-ED6BA45267BB}" destId="{5EE2EC8B-C127-4193-ABA6-93384B3B179F}" srcOrd="0" destOrd="2" presId="urn:microsoft.com/office/officeart/2005/8/layout/vList2"/>
    <dgm:cxn modelId="{97104835-A705-4CB7-8CA2-64FD25E938B9}" srcId="{E9797E7B-777A-4FB0-84B6-1645E4FCA9CC}" destId="{CFEF3293-F8A7-4D6F-80AB-31BC808B0085}" srcOrd="0" destOrd="0" parTransId="{91F33BE3-D1DB-45C4-B072-CAF8DD52C767}" sibTransId="{DDBB6EBD-65FB-41F0-8C0E-69F389A77EA4}"/>
    <dgm:cxn modelId="{D9B7C6CE-E1E3-4C97-827D-188A8151B652}" type="presOf" srcId="{6F1D74BB-4E89-4E38-93EC-D1CC7A3AA612}" destId="{5EE2EC8B-C127-4193-ABA6-93384B3B179F}" srcOrd="0" destOrd="5" presId="urn:microsoft.com/office/officeart/2005/8/layout/vList2"/>
    <dgm:cxn modelId="{6CCF1D82-FF6B-4C11-BB15-B5B220E31A37}" type="presOf" srcId="{C9B48781-7D42-48B4-A297-5A60E909502C}" destId="{5EE2EC8B-C127-4193-ABA6-93384B3B179F}" srcOrd="0" destOrd="1" presId="urn:microsoft.com/office/officeart/2005/8/layout/vList2"/>
    <dgm:cxn modelId="{525CA438-841F-4306-AAA8-978395144001}" srcId="{E9797E7B-777A-4FB0-84B6-1645E4FCA9CC}" destId="{6F1D74BB-4E89-4E38-93EC-D1CC7A3AA612}" srcOrd="2" destOrd="0" parTransId="{C91CB966-58F9-4FAD-820A-6A7EE26FE76E}" sibTransId="{84C94050-0F25-4A97-B884-2D199C3A0D3F}"/>
    <dgm:cxn modelId="{904FCAE8-5E40-4B90-ADAC-FCBEA6C47EC4}" srcId="{D406F79E-E49D-4FF6-8E3E-ED6BA45267BB}" destId="{36EC6B86-5C90-46B0-8A7E-D4DCA6D6C468}" srcOrd="1" destOrd="0" parTransId="{8C9EC7E5-F42A-4D49-B890-43C8CAEDDDE1}" sibTransId="{897E8513-6993-4D70-83AD-7C5C47846EC3}"/>
    <dgm:cxn modelId="{7DE2354F-EAAB-4D2D-A27C-3BDED3243C08}" type="presOf" srcId="{4F7F6B60-93E6-438B-A87C-BDBA92742BC0}" destId="{5EE2EC8B-C127-4193-ABA6-93384B3B179F}" srcOrd="0" destOrd="3" presId="urn:microsoft.com/office/officeart/2005/8/layout/vList2"/>
    <dgm:cxn modelId="{DB9A9997-47CC-4BDD-A2D3-F478C6510F88}" type="presOf" srcId="{E9797E7B-777A-4FB0-84B6-1645E4FCA9CC}" destId="{9ABED507-328B-4BEF-B5A1-F2CD8677388F}" srcOrd="0" destOrd="0" presId="urn:microsoft.com/office/officeart/2005/8/layout/vList2"/>
    <dgm:cxn modelId="{2FE75B52-58D2-481D-B775-0B49F1C307AB}" type="presOf" srcId="{36EC6B86-5C90-46B0-8A7E-D4DCA6D6C468}" destId="{5EE2EC8B-C127-4193-ABA6-93384B3B179F}" srcOrd="0" destOrd="4" presId="urn:microsoft.com/office/officeart/2005/8/layout/vList2"/>
    <dgm:cxn modelId="{07BBB17B-3467-4744-AA81-DD9052293164}" srcId="{8DBA10E3-D5F9-4C69-89FD-1103EE1CB64D}" destId="{E9797E7B-777A-4FB0-84B6-1645E4FCA9CC}" srcOrd="0" destOrd="0" parTransId="{1EDADC15-216D-4ED2-B737-B1F7A764C42A}" sibTransId="{C7EC9886-B8A2-4879-A149-B5D1761CDE58}"/>
    <dgm:cxn modelId="{E739E0AE-D1E2-4EFF-9825-FB1E41BAD1B8}" srcId="{CFEF3293-F8A7-4D6F-80AB-31BC808B0085}" destId="{C9B48781-7D42-48B4-A297-5A60E909502C}" srcOrd="0" destOrd="0" parTransId="{2DAB753A-68D5-4380-A655-69F911035685}" sibTransId="{C9F0A374-25AC-475D-A005-CA931BE29619}"/>
    <dgm:cxn modelId="{357DC631-D02D-42B6-95A5-F1A1D5F93B7B}" type="presOf" srcId="{8DBA10E3-D5F9-4C69-89FD-1103EE1CB64D}" destId="{EC169121-5C92-4805-B308-E5C57F3732C3}" srcOrd="0" destOrd="0" presId="urn:microsoft.com/office/officeart/2005/8/layout/vList2"/>
    <dgm:cxn modelId="{6A57B744-6AC2-4262-9020-99DF4A2F16D3}" srcId="{E9797E7B-777A-4FB0-84B6-1645E4FCA9CC}" destId="{D406F79E-E49D-4FF6-8E3E-ED6BA45267BB}" srcOrd="1" destOrd="0" parTransId="{AC6D2C4B-BAFF-4C4B-8C96-D70425C39DA9}" sibTransId="{C23F3B21-B31F-461D-AF47-9305E87A6181}"/>
    <dgm:cxn modelId="{D56985B5-90F7-4555-9B2D-AD87D69750E6}" type="presParOf" srcId="{EC169121-5C92-4805-B308-E5C57F3732C3}" destId="{9ABED507-328B-4BEF-B5A1-F2CD8677388F}" srcOrd="0" destOrd="0" presId="urn:microsoft.com/office/officeart/2005/8/layout/vList2"/>
    <dgm:cxn modelId="{97C322C8-7F39-419E-8D21-EF754A5D69B7}" type="presParOf" srcId="{EC169121-5C92-4805-B308-E5C57F3732C3}" destId="{5EE2EC8B-C127-4193-ABA6-93384B3B179F}"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9797E7B-777A-4FB0-84B6-1645E4FCA9CC}">
      <dgm:prSet custT="1"/>
      <dgm:spPr/>
      <dgm:t>
        <a:bodyPr/>
        <a:lstStyle/>
        <a:p>
          <a:pPr rtl="0"/>
          <a:r>
            <a:rPr lang="zh-TW" altLang="en-US" sz="2400" b="1" dirty="0" smtClean="0">
              <a:ea typeface="新細明體" charset="-120"/>
            </a:rPr>
            <a:t>二、設計顧客導向之行銷策略</a:t>
          </a:r>
          <a:endParaRPr lang="zh-TW" altLang="en-US" sz="2400" b="0" i="0" baseline="0" dirty="0"/>
        </a:p>
      </dgm:t>
    </dgm:pt>
    <dgm:pt modelId="{1EDADC15-216D-4ED2-B737-B1F7A764C42A}" type="parTrans" cxnId="{07BBB17B-3467-4744-AA81-DD9052293164}">
      <dgm:prSet/>
      <dgm:spPr/>
      <dgm:t>
        <a:bodyPr/>
        <a:lstStyle/>
        <a:p>
          <a:endParaRPr lang="zh-TW" altLang="en-US" sz="2400"/>
        </a:p>
      </dgm:t>
    </dgm:pt>
    <dgm:pt modelId="{C7EC9886-B8A2-4879-A149-B5D1761CDE58}" type="sibTrans" cxnId="{07BBB17B-3467-4744-AA81-DD9052293164}">
      <dgm:prSet/>
      <dgm:spPr/>
      <dgm:t>
        <a:bodyPr/>
        <a:lstStyle/>
        <a:p>
          <a:endParaRPr lang="zh-TW" altLang="en-US" sz="2400"/>
        </a:p>
      </dgm:t>
    </dgm:pt>
    <dgm:pt modelId="{A6C19154-CE84-48C2-AA46-5281FF33F566}">
      <dgm:prSet custT="1"/>
      <dgm:spPr/>
      <dgm:t>
        <a:bodyPr/>
        <a:lstStyle/>
        <a:p>
          <a:r>
            <a:rPr lang="zh-TW" sz="2200" smtClean="0"/>
            <a:t>（二）產品觀念</a:t>
          </a:r>
          <a:endParaRPr lang="zh-TW" sz="2200" dirty="0"/>
        </a:p>
      </dgm:t>
    </dgm:pt>
    <dgm:pt modelId="{0C8D2A23-AF2A-4F4A-9AEF-E7200B4CF3D7}" type="parTrans" cxnId="{AD989C49-1FC5-4CE9-987A-F8F0A2F7C68D}">
      <dgm:prSet/>
      <dgm:spPr/>
      <dgm:t>
        <a:bodyPr/>
        <a:lstStyle/>
        <a:p>
          <a:endParaRPr lang="zh-TW" altLang="en-US" sz="2400"/>
        </a:p>
      </dgm:t>
    </dgm:pt>
    <dgm:pt modelId="{5523BA2A-7566-4914-B25D-124C24F7F101}" type="sibTrans" cxnId="{AD989C49-1FC5-4CE9-987A-F8F0A2F7C68D}">
      <dgm:prSet/>
      <dgm:spPr/>
      <dgm:t>
        <a:bodyPr/>
        <a:lstStyle/>
        <a:p>
          <a:endParaRPr lang="zh-TW" altLang="en-US" sz="2400"/>
        </a:p>
      </dgm:t>
    </dgm:pt>
    <dgm:pt modelId="{1B2F70AD-1BC4-4309-B255-F7886967506C}">
      <dgm:prSet custT="1"/>
      <dgm:spPr/>
      <dgm:t>
        <a:bodyPr/>
        <a:lstStyle/>
        <a:p>
          <a:r>
            <a:rPr lang="zh-TW" altLang="en-US" sz="2200" dirty="0" smtClean="0"/>
            <a:t>只要能生產出較好的補鼠器，顧客就會上門搶購嗎？捕捉老鼠的方法有幾種？</a:t>
          </a:r>
          <a:endParaRPr lang="zh-TW" altLang="en-US" sz="2200" dirty="0"/>
        </a:p>
      </dgm:t>
    </dgm:pt>
    <dgm:pt modelId="{8B18B613-3E04-4089-90E3-C62DB1B0DE69}" type="parTrans" cxnId="{9F9F9F03-B9BD-481F-BD2A-039BBD2932C5}">
      <dgm:prSet/>
      <dgm:spPr/>
      <dgm:t>
        <a:bodyPr/>
        <a:lstStyle/>
        <a:p>
          <a:endParaRPr lang="zh-TW" altLang="en-US"/>
        </a:p>
      </dgm:t>
    </dgm:pt>
    <dgm:pt modelId="{2B7A2F53-7BEA-4D56-8516-CD44CDFCBF0C}" type="sibTrans" cxnId="{9F9F9F03-B9BD-481F-BD2A-039BBD2932C5}">
      <dgm:prSet/>
      <dgm:spPr/>
      <dgm:t>
        <a:bodyPr/>
        <a:lstStyle/>
        <a:p>
          <a:endParaRPr lang="zh-TW" altLang="en-US"/>
        </a:p>
      </dgm:t>
    </dgm:pt>
    <dgm:pt modelId="{AED4588E-2944-42F8-9E69-BF0E2A485E6D}">
      <dgm:prSet custT="1"/>
      <dgm:spPr/>
      <dgm:t>
        <a:bodyPr/>
        <a:lstStyle/>
        <a:p>
          <a:r>
            <a:rPr lang="zh-TW" altLang="en-US" sz="2200" dirty="0" smtClean="0"/>
            <a:t>定義</a:t>
          </a:r>
          <a:endParaRPr lang="zh-TW" altLang="en-US" sz="2200" dirty="0"/>
        </a:p>
      </dgm:t>
    </dgm:pt>
    <dgm:pt modelId="{1A9898DD-3730-4A2E-B451-8D3BB099254B}" type="parTrans" cxnId="{16E3BFB0-7931-496E-AD6C-E3339D4257F7}">
      <dgm:prSet/>
      <dgm:spPr/>
    </dgm:pt>
    <dgm:pt modelId="{3EDD4166-D7CE-4613-A4CA-118179BEDDBF}" type="sibTrans" cxnId="{16E3BFB0-7931-496E-AD6C-E3339D4257F7}">
      <dgm:prSet/>
      <dgm:spPr/>
    </dgm:pt>
    <dgm:pt modelId="{7AEEE92C-D176-4A71-B511-976663042BB3}">
      <dgm:prSet custT="1"/>
      <dgm:spPr/>
      <dgm:t>
        <a:bodyPr/>
        <a:lstStyle/>
        <a:p>
          <a:r>
            <a:rPr lang="zh-TW" altLang="en-US" sz="2200" dirty="0" smtClean="0"/>
            <a:t>假設消費者會選擇品質、功能和特色最佳的產品，因此公司應該不斷致力於產品的改良</a:t>
          </a:r>
          <a:endParaRPr lang="zh-TW" altLang="en-US" sz="2200" dirty="0"/>
        </a:p>
      </dgm:t>
    </dgm:pt>
    <dgm:pt modelId="{1D81DF3A-F9C6-4812-9A00-0A19474B7083}" type="parTrans" cxnId="{A19C4D77-C159-49C4-84AE-D0C74F540AED}">
      <dgm:prSet/>
      <dgm:spPr/>
    </dgm:pt>
    <dgm:pt modelId="{1C3410F8-2E54-4973-B8D2-588DDE0913D6}" type="sibTrans" cxnId="{A19C4D77-C159-49C4-84AE-D0C74F540AED}">
      <dgm:prSet/>
      <dgm:spPr/>
    </dgm:pt>
    <dgm:pt modelId="{62C6631B-2342-44D4-86AE-E3A26172337E}">
      <dgm:prSet custT="1"/>
      <dgm:spPr/>
      <dgm:t>
        <a:bodyPr/>
        <a:lstStyle/>
        <a:p>
          <a:r>
            <a:rPr lang="zh-TW" altLang="en-US" sz="2200" u="sng" dirty="0" smtClean="0"/>
            <a:t>柯達公司為何會倒閉？　　　　　　　　　　　　　</a:t>
          </a:r>
          <a:endParaRPr lang="zh-TW" altLang="en-US" sz="2200" dirty="0"/>
        </a:p>
      </dgm:t>
    </dgm:pt>
    <dgm:pt modelId="{D05AF864-1E8B-4EEC-82D0-FA25BB47FBCE}" type="parTrans" cxnId="{27FC291F-048A-4892-866D-153648E41BB0}">
      <dgm:prSet/>
      <dgm:spPr/>
    </dgm:pt>
    <dgm:pt modelId="{AC2E258F-D9F0-4808-A2DE-E2E5AA080D8D}" type="sibTrans" cxnId="{27FC291F-048A-4892-866D-153648E41BB0}">
      <dgm:prSet/>
      <dgm:spPr/>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ABED507-328B-4BEF-B5A1-F2CD8677388F}" type="pres">
      <dgm:prSet presAssocID="{E9797E7B-777A-4FB0-84B6-1645E4FCA9CC}" presName="parentText" presStyleLbl="node1" presStyleIdx="0" presStyleCnt="2" custScaleY="78250" custLinFactY="-30606" custLinFactNeighborY="-100000">
        <dgm:presLayoutVars>
          <dgm:chMax val="0"/>
          <dgm:bulletEnabled val="1"/>
        </dgm:presLayoutVars>
      </dgm:prSet>
      <dgm:spPr/>
      <dgm:t>
        <a:bodyPr/>
        <a:lstStyle/>
        <a:p>
          <a:endParaRPr lang="zh-TW" altLang="en-US"/>
        </a:p>
      </dgm:t>
    </dgm:pt>
    <dgm:pt modelId="{3E461940-7DC9-481B-AF27-C67BAC8C296C}" type="pres">
      <dgm:prSet presAssocID="{C7EC9886-B8A2-4879-A149-B5D1761CDE58}" presName="spacer" presStyleCnt="0"/>
      <dgm:spPr/>
    </dgm:pt>
    <dgm:pt modelId="{B4CAA392-A41D-4C5E-8A7E-35C996D70074}" type="pres">
      <dgm:prSet presAssocID="{A6C19154-CE84-48C2-AA46-5281FF33F566}" presName="parentText" presStyleLbl="node1" presStyleIdx="1" presStyleCnt="2" custScaleY="69639" custLinFactNeighborY="-9268">
        <dgm:presLayoutVars>
          <dgm:chMax val="0"/>
          <dgm:bulletEnabled val="1"/>
        </dgm:presLayoutVars>
      </dgm:prSet>
      <dgm:spPr/>
      <dgm:t>
        <a:bodyPr/>
        <a:lstStyle/>
        <a:p>
          <a:endParaRPr lang="zh-TW" altLang="en-US"/>
        </a:p>
      </dgm:t>
    </dgm:pt>
    <dgm:pt modelId="{14DEF873-955A-4D46-8272-B1B07BF6BFAF}" type="pres">
      <dgm:prSet presAssocID="{A6C19154-CE84-48C2-AA46-5281FF33F566}" presName="childText" presStyleLbl="revTx" presStyleIdx="0" presStyleCnt="1">
        <dgm:presLayoutVars>
          <dgm:bulletEnabled val="1"/>
        </dgm:presLayoutVars>
      </dgm:prSet>
      <dgm:spPr/>
      <dgm:t>
        <a:bodyPr/>
        <a:lstStyle/>
        <a:p>
          <a:endParaRPr lang="zh-TW" altLang="en-US"/>
        </a:p>
      </dgm:t>
    </dgm:pt>
  </dgm:ptLst>
  <dgm:cxnLst>
    <dgm:cxn modelId="{27FC291F-048A-4892-866D-153648E41BB0}" srcId="{A6C19154-CE84-48C2-AA46-5281FF33F566}" destId="{62C6631B-2342-44D4-86AE-E3A26172337E}" srcOrd="2" destOrd="0" parTransId="{D05AF864-1E8B-4EEC-82D0-FA25BB47FBCE}" sibTransId="{AC2E258F-D9F0-4808-A2DE-E2E5AA080D8D}"/>
    <dgm:cxn modelId="{88F93F03-1963-4941-A588-678426DED391}" type="presOf" srcId="{E9797E7B-777A-4FB0-84B6-1645E4FCA9CC}" destId="{9ABED507-328B-4BEF-B5A1-F2CD8677388F}" srcOrd="0" destOrd="0" presId="urn:microsoft.com/office/officeart/2005/8/layout/vList2"/>
    <dgm:cxn modelId="{08604175-8BB7-4FF4-AE4A-CE139CEDEACA}" type="presOf" srcId="{7AEEE92C-D176-4A71-B511-976663042BB3}" destId="{14DEF873-955A-4D46-8272-B1B07BF6BFAF}" srcOrd="0" destOrd="1" presId="urn:microsoft.com/office/officeart/2005/8/layout/vList2"/>
    <dgm:cxn modelId="{16E3BFB0-7931-496E-AD6C-E3339D4257F7}" srcId="{A6C19154-CE84-48C2-AA46-5281FF33F566}" destId="{AED4588E-2944-42F8-9E69-BF0E2A485E6D}" srcOrd="0" destOrd="0" parTransId="{1A9898DD-3730-4A2E-B451-8D3BB099254B}" sibTransId="{3EDD4166-D7CE-4613-A4CA-118179BEDDBF}"/>
    <dgm:cxn modelId="{15521B4C-6F5A-4470-B2D3-4410376E1053}" type="presOf" srcId="{AED4588E-2944-42F8-9E69-BF0E2A485E6D}" destId="{14DEF873-955A-4D46-8272-B1B07BF6BFAF}" srcOrd="0" destOrd="0" presId="urn:microsoft.com/office/officeart/2005/8/layout/vList2"/>
    <dgm:cxn modelId="{C967A826-03CF-47B3-9E3A-7EB1ABCD8C44}" type="presOf" srcId="{8DBA10E3-D5F9-4C69-89FD-1103EE1CB64D}" destId="{EC169121-5C92-4805-B308-E5C57F3732C3}" srcOrd="0" destOrd="0" presId="urn:microsoft.com/office/officeart/2005/8/layout/vList2"/>
    <dgm:cxn modelId="{1F35B3EA-2420-4256-8E44-31C99D8F7B7A}" type="presOf" srcId="{1B2F70AD-1BC4-4309-B255-F7886967506C}" destId="{14DEF873-955A-4D46-8272-B1B07BF6BFAF}" srcOrd="0" destOrd="2" presId="urn:microsoft.com/office/officeart/2005/8/layout/vList2"/>
    <dgm:cxn modelId="{AD989C49-1FC5-4CE9-987A-F8F0A2F7C68D}" srcId="{8DBA10E3-D5F9-4C69-89FD-1103EE1CB64D}" destId="{A6C19154-CE84-48C2-AA46-5281FF33F566}" srcOrd="1" destOrd="0" parTransId="{0C8D2A23-AF2A-4F4A-9AEF-E7200B4CF3D7}" sibTransId="{5523BA2A-7566-4914-B25D-124C24F7F101}"/>
    <dgm:cxn modelId="{07BBB17B-3467-4744-AA81-DD9052293164}" srcId="{8DBA10E3-D5F9-4C69-89FD-1103EE1CB64D}" destId="{E9797E7B-777A-4FB0-84B6-1645E4FCA9CC}" srcOrd="0" destOrd="0" parTransId="{1EDADC15-216D-4ED2-B737-B1F7A764C42A}" sibTransId="{C7EC9886-B8A2-4879-A149-B5D1761CDE58}"/>
    <dgm:cxn modelId="{A19C4D77-C159-49C4-84AE-D0C74F540AED}" srcId="{AED4588E-2944-42F8-9E69-BF0E2A485E6D}" destId="{7AEEE92C-D176-4A71-B511-976663042BB3}" srcOrd="0" destOrd="0" parTransId="{1D81DF3A-F9C6-4812-9A00-0A19474B7083}" sibTransId="{1C3410F8-2E54-4973-B8D2-588DDE0913D6}"/>
    <dgm:cxn modelId="{79C02D6C-9AA4-4BB1-9056-F854B5D2520A}" type="presOf" srcId="{62C6631B-2342-44D4-86AE-E3A26172337E}" destId="{14DEF873-955A-4D46-8272-B1B07BF6BFAF}" srcOrd="0" destOrd="3" presId="urn:microsoft.com/office/officeart/2005/8/layout/vList2"/>
    <dgm:cxn modelId="{9F9F9F03-B9BD-481F-BD2A-039BBD2932C5}" srcId="{A6C19154-CE84-48C2-AA46-5281FF33F566}" destId="{1B2F70AD-1BC4-4309-B255-F7886967506C}" srcOrd="1" destOrd="0" parTransId="{8B18B613-3E04-4089-90E3-C62DB1B0DE69}" sibTransId="{2B7A2F53-7BEA-4D56-8516-CD44CDFCBF0C}"/>
    <dgm:cxn modelId="{9FBD5D36-14EA-497E-B253-A6DA05B184E2}" type="presOf" srcId="{A6C19154-CE84-48C2-AA46-5281FF33F566}" destId="{B4CAA392-A41D-4C5E-8A7E-35C996D70074}" srcOrd="0" destOrd="0" presId="urn:microsoft.com/office/officeart/2005/8/layout/vList2"/>
    <dgm:cxn modelId="{5277D03C-CF14-448C-9653-A926FD370453}" type="presParOf" srcId="{EC169121-5C92-4805-B308-E5C57F3732C3}" destId="{9ABED507-328B-4BEF-B5A1-F2CD8677388F}" srcOrd="0" destOrd="0" presId="urn:microsoft.com/office/officeart/2005/8/layout/vList2"/>
    <dgm:cxn modelId="{709A1F3D-46AD-4834-8C0B-F94BB4278038}" type="presParOf" srcId="{EC169121-5C92-4805-B308-E5C57F3732C3}" destId="{3E461940-7DC9-481B-AF27-C67BAC8C296C}" srcOrd="1" destOrd="0" presId="urn:microsoft.com/office/officeart/2005/8/layout/vList2"/>
    <dgm:cxn modelId="{26072C7F-4872-4EAA-A849-4716895D376C}" type="presParOf" srcId="{EC169121-5C92-4805-B308-E5C57F3732C3}" destId="{B4CAA392-A41D-4C5E-8A7E-35C996D70074}" srcOrd="2" destOrd="0" presId="urn:microsoft.com/office/officeart/2005/8/layout/vList2"/>
    <dgm:cxn modelId="{94A92648-AD3E-41DA-AF16-6BE8441F194F}" type="presParOf" srcId="{EC169121-5C92-4805-B308-E5C57F3732C3}" destId="{14DEF873-955A-4D46-8272-B1B07BF6BFAF}"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9797E7B-777A-4FB0-84B6-1645E4FCA9CC}">
      <dgm:prSet custT="1"/>
      <dgm:spPr/>
      <dgm:t>
        <a:bodyPr/>
        <a:lstStyle/>
        <a:p>
          <a:pPr rtl="0"/>
          <a:r>
            <a:rPr lang="zh-TW" altLang="en-US" sz="2400" b="1" dirty="0" smtClean="0">
              <a:ea typeface="新細明體" charset="-120"/>
            </a:rPr>
            <a:t>二、設計顧客導向之行銷策略</a:t>
          </a:r>
          <a:endParaRPr lang="zh-TW" altLang="en-US" sz="2400" b="0" i="0" baseline="0" dirty="0"/>
        </a:p>
      </dgm:t>
    </dgm:pt>
    <dgm:pt modelId="{1EDADC15-216D-4ED2-B737-B1F7A764C42A}" type="parTrans" cxnId="{07BBB17B-3467-4744-AA81-DD9052293164}">
      <dgm:prSet/>
      <dgm:spPr/>
      <dgm:t>
        <a:bodyPr/>
        <a:lstStyle/>
        <a:p>
          <a:endParaRPr lang="zh-TW" altLang="en-US" sz="2400"/>
        </a:p>
      </dgm:t>
    </dgm:pt>
    <dgm:pt modelId="{C7EC9886-B8A2-4879-A149-B5D1761CDE58}" type="sibTrans" cxnId="{07BBB17B-3467-4744-AA81-DD9052293164}">
      <dgm:prSet/>
      <dgm:spPr/>
      <dgm:t>
        <a:bodyPr/>
        <a:lstStyle/>
        <a:p>
          <a:endParaRPr lang="zh-TW" altLang="en-US" sz="2400"/>
        </a:p>
      </dgm:t>
    </dgm:pt>
    <dgm:pt modelId="{A6C19154-CE84-48C2-AA46-5281FF33F566}">
      <dgm:prSet custT="1"/>
      <dgm:spPr/>
      <dgm:t>
        <a:bodyPr/>
        <a:lstStyle/>
        <a:p>
          <a:r>
            <a:rPr lang="zh-TW" sz="2400" smtClean="0"/>
            <a:t>（三）銷售觀念</a:t>
          </a:r>
          <a:endParaRPr lang="zh-TW" sz="2400" dirty="0"/>
        </a:p>
      </dgm:t>
    </dgm:pt>
    <dgm:pt modelId="{0C8D2A23-AF2A-4F4A-9AEF-E7200B4CF3D7}" type="parTrans" cxnId="{AD989C49-1FC5-4CE9-987A-F8F0A2F7C68D}">
      <dgm:prSet/>
      <dgm:spPr/>
      <dgm:t>
        <a:bodyPr/>
        <a:lstStyle/>
        <a:p>
          <a:endParaRPr lang="zh-TW" altLang="en-US" sz="2400"/>
        </a:p>
      </dgm:t>
    </dgm:pt>
    <dgm:pt modelId="{5523BA2A-7566-4914-B25D-124C24F7F101}" type="sibTrans" cxnId="{AD989C49-1FC5-4CE9-987A-F8F0A2F7C68D}">
      <dgm:prSet/>
      <dgm:spPr/>
      <dgm:t>
        <a:bodyPr/>
        <a:lstStyle/>
        <a:p>
          <a:endParaRPr lang="zh-TW" altLang="en-US" sz="2400"/>
        </a:p>
      </dgm:t>
    </dgm:pt>
    <dgm:pt modelId="{403FA8C8-BD6F-49D4-BB61-68222C9C3A6F}">
      <dgm:prSet custT="1"/>
      <dgm:spPr/>
      <dgm:t>
        <a:bodyPr/>
        <a:lstStyle/>
        <a:p>
          <a:r>
            <a:rPr lang="zh-TW" altLang="en-US" sz="2200" dirty="0" smtClean="0"/>
            <a:t>銷售觀念的定義</a:t>
          </a:r>
          <a:endParaRPr lang="zh-TW" altLang="en-US" sz="2200" dirty="0"/>
        </a:p>
      </dgm:t>
    </dgm:pt>
    <dgm:pt modelId="{6A57BF7D-C7F1-4EE6-B560-85B117BFDB81}" type="parTrans" cxnId="{CBDAAC51-F3F8-4A11-8DB4-77DD6353C1FD}">
      <dgm:prSet/>
      <dgm:spPr/>
      <dgm:t>
        <a:bodyPr/>
        <a:lstStyle/>
        <a:p>
          <a:endParaRPr lang="zh-TW" altLang="en-US"/>
        </a:p>
      </dgm:t>
    </dgm:pt>
    <dgm:pt modelId="{18964110-04F9-4313-9A69-B62307480449}" type="sibTrans" cxnId="{CBDAAC51-F3F8-4A11-8DB4-77DD6353C1FD}">
      <dgm:prSet/>
      <dgm:spPr/>
      <dgm:t>
        <a:bodyPr/>
        <a:lstStyle/>
        <a:p>
          <a:endParaRPr lang="zh-TW" altLang="en-US"/>
        </a:p>
      </dgm:t>
    </dgm:pt>
    <dgm:pt modelId="{DFE60797-86B7-4916-8B23-BE8EE73D1121}">
      <dgm:prSet custT="1"/>
      <dgm:spPr/>
      <dgm:t>
        <a:bodyPr/>
        <a:lstStyle/>
        <a:p>
          <a:r>
            <a:rPr lang="zh-TW" altLang="en-US" sz="2200" dirty="0" smtClean="0"/>
            <a:t>除非公司極力的銷售與促銷，否則消費者不會踴躍的購買公司的產品</a:t>
          </a:r>
          <a:endParaRPr lang="zh-TW" altLang="en-US" sz="2200" dirty="0"/>
        </a:p>
      </dgm:t>
    </dgm:pt>
    <dgm:pt modelId="{BC73A360-8985-4B03-A5C8-AEDE098C5C75}" type="parTrans" cxnId="{D4BB8575-6F85-40E1-8D60-55DECF3B9631}">
      <dgm:prSet/>
      <dgm:spPr/>
      <dgm:t>
        <a:bodyPr/>
        <a:lstStyle/>
        <a:p>
          <a:endParaRPr lang="zh-TW" altLang="en-US"/>
        </a:p>
      </dgm:t>
    </dgm:pt>
    <dgm:pt modelId="{434DBF5B-64F3-45C6-90CA-66A35F8FADF5}" type="sibTrans" cxnId="{D4BB8575-6F85-40E1-8D60-55DECF3B9631}">
      <dgm:prSet/>
      <dgm:spPr/>
      <dgm:t>
        <a:bodyPr/>
        <a:lstStyle/>
        <a:p>
          <a:endParaRPr lang="zh-TW" altLang="en-US"/>
        </a:p>
      </dgm:t>
    </dgm:pt>
    <dgm:pt modelId="{611A9565-2A83-4A74-9FB0-154851384709}">
      <dgm:prSet custT="1"/>
      <dgm:spPr/>
      <dgm:t>
        <a:bodyPr/>
        <a:lstStyle/>
        <a:p>
          <a:r>
            <a:rPr lang="zh-TW" altLang="en-US" sz="2200" dirty="0" smtClean="0"/>
            <a:t>採行行銷售觀念的人其主要的目標：將產品銷售出去。　　</a:t>
          </a:r>
          <a:endParaRPr lang="zh-TW" altLang="en-US" sz="2200" dirty="0"/>
        </a:p>
      </dgm:t>
    </dgm:pt>
    <dgm:pt modelId="{CBB8C6F0-C4EE-4DE6-8783-B8B4E9DA903E}" type="parTrans" cxnId="{BB85C49C-A567-48AB-A48B-84FE85B299D9}">
      <dgm:prSet/>
      <dgm:spPr/>
      <dgm:t>
        <a:bodyPr/>
        <a:lstStyle/>
        <a:p>
          <a:endParaRPr lang="zh-TW" altLang="en-US"/>
        </a:p>
      </dgm:t>
    </dgm:pt>
    <dgm:pt modelId="{1B2E8D16-D38C-4649-AF42-6ED4B9D5AADC}" type="sibTrans" cxnId="{BB85C49C-A567-48AB-A48B-84FE85B299D9}">
      <dgm:prSet/>
      <dgm:spPr/>
      <dgm:t>
        <a:bodyPr/>
        <a:lstStyle/>
        <a:p>
          <a:endParaRPr lang="zh-TW" altLang="en-US"/>
        </a:p>
      </dgm:t>
    </dgm:pt>
    <dgm:pt modelId="{C56B5BA0-D144-4669-9539-622A2FDA8BB1}">
      <dgm:prSet custT="1"/>
      <dgm:spPr/>
      <dgm:t>
        <a:bodyPr/>
        <a:lstStyle/>
        <a:p>
          <a:r>
            <a:rPr lang="zh-TW" altLang="en-US" sz="2200" dirty="0" smtClean="0"/>
            <a:t>銷售觀念的基本假設：</a:t>
          </a:r>
          <a:r>
            <a:rPr lang="zh-TW" altLang="en-US" sz="2200" dirty="0" smtClean="0">
              <a:latin typeface="Times New Roman" pitchFamily="18" charset="0"/>
            </a:rPr>
            <a:t>被哄騙而買下產品的顧客會喜歡這產品，即使不喜歡它們，事後亦可會忘記這段不愉快的經驗。</a:t>
          </a:r>
          <a:r>
            <a:rPr lang="zh-TW" altLang="en-US" sz="2200" u="sng" dirty="0" smtClean="0"/>
            <a:t>　　　　　　　　　　　</a:t>
          </a:r>
          <a:endParaRPr lang="zh-TW" altLang="en-US" sz="2200" dirty="0"/>
        </a:p>
      </dgm:t>
    </dgm:pt>
    <dgm:pt modelId="{D10ED803-7719-4E3F-9165-6BDD463BA4E3}" type="parTrans" cxnId="{15DFF033-5F16-49C9-93B4-D9AE5EEDC4BD}">
      <dgm:prSet/>
      <dgm:spPr/>
      <dgm:t>
        <a:bodyPr/>
        <a:lstStyle/>
        <a:p>
          <a:endParaRPr lang="zh-TW" altLang="en-US"/>
        </a:p>
      </dgm:t>
    </dgm:pt>
    <dgm:pt modelId="{4ED36B82-A066-4B6F-9667-B297944857DA}" type="sibTrans" cxnId="{15DFF033-5F16-49C9-93B4-D9AE5EEDC4BD}">
      <dgm:prSet/>
      <dgm:spPr/>
      <dgm:t>
        <a:bodyPr/>
        <a:lstStyle/>
        <a:p>
          <a:endParaRPr lang="zh-TW" altLang="en-US"/>
        </a:p>
      </dgm:t>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ABED507-328B-4BEF-B5A1-F2CD8677388F}" type="pres">
      <dgm:prSet presAssocID="{E9797E7B-777A-4FB0-84B6-1645E4FCA9CC}" presName="parentText" presStyleLbl="node1" presStyleIdx="0" presStyleCnt="2" custScaleY="78250" custLinFactY="-30606" custLinFactNeighborY="-100000">
        <dgm:presLayoutVars>
          <dgm:chMax val="0"/>
          <dgm:bulletEnabled val="1"/>
        </dgm:presLayoutVars>
      </dgm:prSet>
      <dgm:spPr/>
      <dgm:t>
        <a:bodyPr/>
        <a:lstStyle/>
        <a:p>
          <a:endParaRPr lang="zh-TW" altLang="en-US"/>
        </a:p>
      </dgm:t>
    </dgm:pt>
    <dgm:pt modelId="{3E461940-7DC9-481B-AF27-C67BAC8C296C}" type="pres">
      <dgm:prSet presAssocID="{C7EC9886-B8A2-4879-A149-B5D1761CDE58}" presName="spacer" presStyleCnt="0"/>
      <dgm:spPr/>
    </dgm:pt>
    <dgm:pt modelId="{B4CAA392-A41D-4C5E-8A7E-35C996D70074}" type="pres">
      <dgm:prSet presAssocID="{A6C19154-CE84-48C2-AA46-5281FF33F566}" presName="parentText" presStyleLbl="node1" presStyleIdx="1" presStyleCnt="2" custScaleY="69639" custLinFactNeighborY="-3271">
        <dgm:presLayoutVars>
          <dgm:chMax val="0"/>
          <dgm:bulletEnabled val="1"/>
        </dgm:presLayoutVars>
      </dgm:prSet>
      <dgm:spPr/>
      <dgm:t>
        <a:bodyPr/>
        <a:lstStyle/>
        <a:p>
          <a:endParaRPr lang="zh-TW" altLang="en-US"/>
        </a:p>
      </dgm:t>
    </dgm:pt>
    <dgm:pt modelId="{14DEF873-955A-4D46-8272-B1B07BF6BFAF}" type="pres">
      <dgm:prSet presAssocID="{A6C19154-CE84-48C2-AA46-5281FF33F566}" presName="childText" presStyleLbl="revTx" presStyleIdx="0" presStyleCnt="1">
        <dgm:presLayoutVars>
          <dgm:bulletEnabled val="1"/>
        </dgm:presLayoutVars>
      </dgm:prSet>
      <dgm:spPr/>
      <dgm:t>
        <a:bodyPr/>
        <a:lstStyle/>
        <a:p>
          <a:endParaRPr lang="zh-TW" altLang="en-US"/>
        </a:p>
      </dgm:t>
    </dgm:pt>
  </dgm:ptLst>
  <dgm:cxnLst>
    <dgm:cxn modelId="{BB85C49C-A567-48AB-A48B-84FE85B299D9}" srcId="{A6C19154-CE84-48C2-AA46-5281FF33F566}" destId="{611A9565-2A83-4A74-9FB0-154851384709}" srcOrd="1" destOrd="0" parTransId="{CBB8C6F0-C4EE-4DE6-8783-B8B4E9DA903E}" sibTransId="{1B2E8D16-D38C-4649-AF42-6ED4B9D5AADC}"/>
    <dgm:cxn modelId="{C0540768-5E31-4131-AF9C-E68E2C07437C}" type="presOf" srcId="{C56B5BA0-D144-4669-9539-622A2FDA8BB1}" destId="{14DEF873-955A-4D46-8272-B1B07BF6BFAF}" srcOrd="0" destOrd="3" presId="urn:microsoft.com/office/officeart/2005/8/layout/vList2"/>
    <dgm:cxn modelId="{7FF21BC5-423A-40E5-A68C-7B771C09EA1B}" type="presOf" srcId="{A6C19154-CE84-48C2-AA46-5281FF33F566}" destId="{B4CAA392-A41D-4C5E-8A7E-35C996D70074}" srcOrd="0" destOrd="0" presId="urn:microsoft.com/office/officeart/2005/8/layout/vList2"/>
    <dgm:cxn modelId="{FE8B696A-2A73-4868-B182-B8603743D92B}" type="presOf" srcId="{403FA8C8-BD6F-49D4-BB61-68222C9C3A6F}" destId="{14DEF873-955A-4D46-8272-B1B07BF6BFAF}" srcOrd="0" destOrd="0" presId="urn:microsoft.com/office/officeart/2005/8/layout/vList2"/>
    <dgm:cxn modelId="{CBDAAC51-F3F8-4A11-8DB4-77DD6353C1FD}" srcId="{A6C19154-CE84-48C2-AA46-5281FF33F566}" destId="{403FA8C8-BD6F-49D4-BB61-68222C9C3A6F}" srcOrd="0" destOrd="0" parTransId="{6A57BF7D-C7F1-4EE6-B560-85B117BFDB81}" sibTransId="{18964110-04F9-4313-9A69-B62307480449}"/>
    <dgm:cxn modelId="{AD989C49-1FC5-4CE9-987A-F8F0A2F7C68D}" srcId="{8DBA10E3-D5F9-4C69-89FD-1103EE1CB64D}" destId="{A6C19154-CE84-48C2-AA46-5281FF33F566}" srcOrd="1" destOrd="0" parTransId="{0C8D2A23-AF2A-4F4A-9AEF-E7200B4CF3D7}" sibTransId="{5523BA2A-7566-4914-B25D-124C24F7F101}"/>
    <dgm:cxn modelId="{D9850DAF-025B-41B9-8BBB-305DDEF06B21}" type="presOf" srcId="{8DBA10E3-D5F9-4C69-89FD-1103EE1CB64D}" destId="{EC169121-5C92-4805-B308-E5C57F3732C3}" srcOrd="0" destOrd="0" presId="urn:microsoft.com/office/officeart/2005/8/layout/vList2"/>
    <dgm:cxn modelId="{DCE9AE23-0004-4FE7-9C70-71FF5B889AC6}" type="presOf" srcId="{DFE60797-86B7-4916-8B23-BE8EE73D1121}" destId="{14DEF873-955A-4D46-8272-B1B07BF6BFAF}" srcOrd="0" destOrd="1" presId="urn:microsoft.com/office/officeart/2005/8/layout/vList2"/>
    <dgm:cxn modelId="{D4BB8575-6F85-40E1-8D60-55DECF3B9631}" srcId="{403FA8C8-BD6F-49D4-BB61-68222C9C3A6F}" destId="{DFE60797-86B7-4916-8B23-BE8EE73D1121}" srcOrd="0" destOrd="0" parTransId="{BC73A360-8985-4B03-A5C8-AEDE098C5C75}" sibTransId="{434DBF5B-64F3-45C6-90CA-66A35F8FADF5}"/>
    <dgm:cxn modelId="{8397F0AF-E143-495C-BAB3-43E6126148E1}" type="presOf" srcId="{611A9565-2A83-4A74-9FB0-154851384709}" destId="{14DEF873-955A-4D46-8272-B1B07BF6BFAF}" srcOrd="0" destOrd="2" presId="urn:microsoft.com/office/officeart/2005/8/layout/vList2"/>
    <dgm:cxn modelId="{07BBB17B-3467-4744-AA81-DD9052293164}" srcId="{8DBA10E3-D5F9-4C69-89FD-1103EE1CB64D}" destId="{E9797E7B-777A-4FB0-84B6-1645E4FCA9CC}" srcOrd="0" destOrd="0" parTransId="{1EDADC15-216D-4ED2-B737-B1F7A764C42A}" sibTransId="{C7EC9886-B8A2-4879-A149-B5D1761CDE58}"/>
    <dgm:cxn modelId="{15DFF033-5F16-49C9-93B4-D9AE5EEDC4BD}" srcId="{A6C19154-CE84-48C2-AA46-5281FF33F566}" destId="{C56B5BA0-D144-4669-9539-622A2FDA8BB1}" srcOrd="2" destOrd="0" parTransId="{D10ED803-7719-4E3F-9165-6BDD463BA4E3}" sibTransId="{4ED36B82-A066-4B6F-9667-B297944857DA}"/>
    <dgm:cxn modelId="{73598791-82E7-46D4-9151-A6D37BBAD82D}" type="presOf" srcId="{E9797E7B-777A-4FB0-84B6-1645E4FCA9CC}" destId="{9ABED507-328B-4BEF-B5A1-F2CD8677388F}" srcOrd="0" destOrd="0" presId="urn:microsoft.com/office/officeart/2005/8/layout/vList2"/>
    <dgm:cxn modelId="{E68965D7-440C-4040-B70D-3FB4623C0609}" type="presParOf" srcId="{EC169121-5C92-4805-B308-E5C57F3732C3}" destId="{9ABED507-328B-4BEF-B5A1-F2CD8677388F}" srcOrd="0" destOrd="0" presId="urn:microsoft.com/office/officeart/2005/8/layout/vList2"/>
    <dgm:cxn modelId="{7E092111-638A-42E4-833F-5859DE7D7B5F}" type="presParOf" srcId="{EC169121-5C92-4805-B308-E5C57F3732C3}" destId="{3E461940-7DC9-481B-AF27-C67BAC8C296C}" srcOrd="1" destOrd="0" presId="urn:microsoft.com/office/officeart/2005/8/layout/vList2"/>
    <dgm:cxn modelId="{8E476D11-5FA4-4334-8841-B0E404A6BB9D}" type="presParOf" srcId="{EC169121-5C92-4805-B308-E5C57F3732C3}" destId="{B4CAA392-A41D-4C5E-8A7E-35C996D70074}" srcOrd="2" destOrd="0" presId="urn:microsoft.com/office/officeart/2005/8/layout/vList2"/>
    <dgm:cxn modelId="{C245BD84-8601-4E60-A340-937296E62B4C}" type="presParOf" srcId="{EC169121-5C92-4805-B308-E5C57F3732C3}" destId="{14DEF873-955A-4D46-8272-B1B07BF6BFAF}"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9797E7B-777A-4FB0-84B6-1645E4FCA9CC}">
      <dgm:prSet custT="1"/>
      <dgm:spPr/>
      <dgm:t>
        <a:bodyPr/>
        <a:lstStyle/>
        <a:p>
          <a:pPr rtl="0"/>
          <a:r>
            <a:rPr lang="zh-TW" altLang="en-US" sz="3600" b="1" i="0" baseline="0" dirty="0" smtClean="0">
              <a:solidFill>
                <a:srgbClr val="FF0000"/>
              </a:solidFill>
            </a:rPr>
            <a:t>小組討論</a:t>
          </a:r>
          <a:endParaRPr lang="zh-TW" altLang="en-US" sz="3600" b="1" i="0" baseline="0" dirty="0">
            <a:solidFill>
              <a:srgbClr val="FF0000"/>
            </a:solidFill>
          </a:endParaRPr>
        </a:p>
      </dgm:t>
    </dgm:pt>
    <dgm:pt modelId="{1EDADC15-216D-4ED2-B737-B1F7A764C42A}" type="parTrans" cxnId="{07BBB17B-3467-4744-AA81-DD9052293164}">
      <dgm:prSet/>
      <dgm:spPr/>
      <dgm:t>
        <a:bodyPr/>
        <a:lstStyle/>
        <a:p>
          <a:endParaRPr lang="zh-TW" altLang="en-US" sz="2400"/>
        </a:p>
      </dgm:t>
    </dgm:pt>
    <dgm:pt modelId="{C7EC9886-B8A2-4879-A149-B5D1761CDE58}" type="sibTrans" cxnId="{07BBB17B-3467-4744-AA81-DD9052293164}">
      <dgm:prSet/>
      <dgm:spPr/>
      <dgm:t>
        <a:bodyPr/>
        <a:lstStyle/>
        <a:p>
          <a:endParaRPr lang="zh-TW" altLang="en-US" sz="2400"/>
        </a:p>
      </dgm:t>
    </dgm:pt>
    <dgm:pt modelId="{68A0CB6A-216D-49D8-87CA-BDF8555ACF2C}">
      <dgm:prSet custT="1"/>
      <dgm:spPr/>
      <dgm:t>
        <a:bodyPr/>
        <a:lstStyle/>
        <a:p>
          <a:pPr rtl="0"/>
          <a:r>
            <a:rPr lang="zh-TW" altLang="en-US" sz="2400" b="0" i="0" baseline="0" dirty="0" smtClean="0"/>
            <a:t>* 智慧型手機的照相錄影功能，將來可不可以完全取代樹會相機或是數位錄影機</a:t>
          </a:r>
          <a:r>
            <a:rPr lang="en-US" altLang="zh-TW" sz="2400" b="0" i="0" baseline="0" dirty="0" smtClean="0"/>
            <a:t>?</a:t>
          </a:r>
          <a:r>
            <a:rPr lang="zh-TW" altLang="en-US" sz="2400" b="0" i="0" baseline="0" dirty="0" smtClean="0"/>
            <a:t> 請說明你們的理由</a:t>
          </a:r>
          <a:endParaRPr lang="en-US" altLang="zh-TW" sz="2400" b="0" i="0" baseline="0" dirty="0" smtClean="0"/>
        </a:p>
        <a:p>
          <a:pPr rtl="0"/>
          <a:r>
            <a:rPr lang="en-US" altLang="zh-TW" sz="2400" b="0" i="0" baseline="0" dirty="0" smtClean="0"/>
            <a:t>* </a:t>
          </a:r>
          <a:r>
            <a:rPr lang="zh-TW" altLang="en-US" sz="2400" b="0" i="0" baseline="0" dirty="0" smtClean="0"/>
            <a:t>小組投票表決，選擇最佳論述。</a:t>
          </a:r>
          <a:endParaRPr lang="zh-TW" altLang="en-US" sz="2400" b="0" i="0" baseline="0" dirty="0"/>
        </a:p>
      </dgm:t>
    </dgm:pt>
    <dgm:pt modelId="{54DEC2E1-FDAF-4A93-BCBE-50C44213DAE5}" type="parTrans" cxnId="{20DAC3A2-D950-4A2C-882D-67E9662780D2}">
      <dgm:prSet/>
      <dgm:spPr/>
      <dgm:t>
        <a:bodyPr/>
        <a:lstStyle/>
        <a:p>
          <a:endParaRPr lang="zh-TW" altLang="en-US"/>
        </a:p>
      </dgm:t>
    </dgm:pt>
    <dgm:pt modelId="{AA3DF3D4-B9EB-43F1-A3CA-84928031ED54}" type="sibTrans" cxnId="{20DAC3A2-D950-4A2C-882D-67E9662780D2}">
      <dgm:prSet/>
      <dgm:spPr/>
      <dgm:t>
        <a:bodyPr/>
        <a:lstStyle/>
        <a:p>
          <a:endParaRPr lang="zh-TW" altLang="en-US"/>
        </a:p>
      </dgm:t>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ABED507-328B-4BEF-B5A1-F2CD8677388F}" type="pres">
      <dgm:prSet presAssocID="{E9797E7B-777A-4FB0-84B6-1645E4FCA9CC}" presName="parentText" presStyleLbl="node1" presStyleIdx="0" presStyleCnt="2" custScaleY="98351" custLinFactY="-15984" custLinFactNeighborY="-100000">
        <dgm:presLayoutVars>
          <dgm:chMax val="0"/>
          <dgm:bulletEnabled val="1"/>
        </dgm:presLayoutVars>
      </dgm:prSet>
      <dgm:spPr/>
      <dgm:t>
        <a:bodyPr/>
        <a:lstStyle/>
        <a:p>
          <a:endParaRPr lang="zh-TW" altLang="en-US"/>
        </a:p>
      </dgm:t>
    </dgm:pt>
    <dgm:pt modelId="{3E461940-7DC9-481B-AF27-C67BAC8C296C}" type="pres">
      <dgm:prSet presAssocID="{C7EC9886-B8A2-4879-A149-B5D1761CDE58}" presName="spacer" presStyleCnt="0"/>
      <dgm:spPr/>
    </dgm:pt>
    <dgm:pt modelId="{84566BF0-15D3-4A19-9AFD-AB0E374D29C0}" type="pres">
      <dgm:prSet presAssocID="{68A0CB6A-216D-49D8-87CA-BDF8555ACF2C}" presName="parentText" presStyleLbl="node1" presStyleIdx="1" presStyleCnt="2">
        <dgm:presLayoutVars>
          <dgm:chMax val="0"/>
          <dgm:bulletEnabled val="1"/>
        </dgm:presLayoutVars>
      </dgm:prSet>
      <dgm:spPr/>
      <dgm:t>
        <a:bodyPr/>
        <a:lstStyle/>
        <a:p>
          <a:endParaRPr lang="zh-TW" altLang="en-US"/>
        </a:p>
      </dgm:t>
    </dgm:pt>
  </dgm:ptLst>
  <dgm:cxnLst>
    <dgm:cxn modelId="{07BBB17B-3467-4744-AA81-DD9052293164}" srcId="{8DBA10E3-D5F9-4C69-89FD-1103EE1CB64D}" destId="{E9797E7B-777A-4FB0-84B6-1645E4FCA9CC}" srcOrd="0" destOrd="0" parTransId="{1EDADC15-216D-4ED2-B737-B1F7A764C42A}" sibTransId="{C7EC9886-B8A2-4879-A149-B5D1761CDE58}"/>
    <dgm:cxn modelId="{A39A0252-62BB-46BC-9C93-EEB737362BA2}" type="presOf" srcId="{68A0CB6A-216D-49D8-87CA-BDF8555ACF2C}" destId="{84566BF0-15D3-4A19-9AFD-AB0E374D29C0}" srcOrd="0" destOrd="0" presId="urn:microsoft.com/office/officeart/2005/8/layout/vList2"/>
    <dgm:cxn modelId="{20DAC3A2-D950-4A2C-882D-67E9662780D2}" srcId="{8DBA10E3-D5F9-4C69-89FD-1103EE1CB64D}" destId="{68A0CB6A-216D-49D8-87CA-BDF8555ACF2C}" srcOrd="1" destOrd="0" parTransId="{54DEC2E1-FDAF-4A93-BCBE-50C44213DAE5}" sibTransId="{AA3DF3D4-B9EB-43F1-A3CA-84928031ED54}"/>
    <dgm:cxn modelId="{D87F1A7B-59B1-47D7-9D3E-FB76613E0D5F}" type="presOf" srcId="{E9797E7B-777A-4FB0-84B6-1645E4FCA9CC}" destId="{9ABED507-328B-4BEF-B5A1-F2CD8677388F}" srcOrd="0" destOrd="0" presId="urn:microsoft.com/office/officeart/2005/8/layout/vList2"/>
    <dgm:cxn modelId="{983E7F05-569A-494D-82F6-5423B117EFB5}" type="presOf" srcId="{8DBA10E3-D5F9-4C69-89FD-1103EE1CB64D}" destId="{EC169121-5C92-4805-B308-E5C57F3732C3}" srcOrd="0" destOrd="0" presId="urn:microsoft.com/office/officeart/2005/8/layout/vList2"/>
    <dgm:cxn modelId="{4783F65A-F77B-471E-A765-886504175A93}" type="presParOf" srcId="{EC169121-5C92-4805-B308-E5C57F3732C3}" destId="{9ABED507-328B-4BEF-B5A1-F2CD8677388F}" srcOrd="0" destOrd="0" presId="urn:microsoft.com/office/officeart/2005/8/layout/vList2"/>
    <dgm:cxn modelId="{83308902-FE48-47ED-B3DC-DE7856F4B691}" type="presParOf" srcId="{EC169121-5C92-4805-B308-E5C57F3732C3}" destId="{3E461940-7DC9-481B-AF27-C67BAC8C296C}" srcOrd="1" destOrd="0" presId="urn:microsoft.com/office/officeart/2005/8/layout/vList2"/>
    <dgm:cxn modelId="{51E81B4E-0B15-4CDE-9546-922D72BEFA61}" type="presParOf" srcId="{EC169121-5C92-4805-B308-E5C57F3732C3}" destId="{84566BF0-15D3-4A19-9AFD-AB0E374D29C0}"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9797E7B-777A-4FB0-84B6-1645E4FCA9CC}">
      <dgm:prSet custT="1"/>
      <dgm:spPr/>
      <dgm:t>
        <a:bodyPr/>
        <a:lstStyle/>
        <a:p>
          <a:pPr rtl="0"/>
          <a:r>
            <a:rPr lang="zh-TW" sz="2400" b="1" dirty="0" smtClean="0"/>
            <a:t>三、行銷管理哲學</a:t>
          </a:r>
          <a:endParaRPr lang="zh-TW" altLang="en-US" sz="2400" b="0" i="0" baseline="0" dirty="0"/>
        </a:p>
      </dgm:t>
    </dgm:pt>
    <dgm:pt modelId="{1EDADC15-216D-4ED2-B737-B1F7A764C42A}" type="parTrans" cxnId="{07BBB17B-3467-4744-AA81-DD9052293164}">
      <dgm:prSet/>
      <dgm:spPr/>
      <dgm:t>
        <a:bodyPr/>
        <a:lstStyle/>
        <a:p>
          <a:endParaRPr lang="zh-TW" altLang="en-US" sz="2400"/>
        </a:p>
      </dgm:t>
    </dgm:pt>
    <dgm:pt modelId="{C7EC9886-B8A2-4879-A149-B5D1761CDE58}" type="sibTrans" cxnId="{07BBB17B-3467-4744-AA81-DD9052293164}">
      <dgm:prSet/>
      <dgm:spPr/>
      <dgm:t>
        <a:bodyPr/>
        <a:lstStyle/>
        <a:p>
          <a:endParaRPr lang="zh-TW" altLang="en-US" sz="2400"/>
        </a:p>
      </dgm:t>
    </dgm:pt>
    <dgm:pt modelId="{A6C19154-CE84-48C2-AA46-5281FF33F566}">
      <dgm:prSet custT="1"/>
      <dgm:spPr/>
      <dgm:t>
        <a:bodyPr/>
        <a:lstStyle/>
        <a:p>
          <a:r>
            <a:rPr lang="zh-TW" sz="2200" smtClean="0"/>
            <a:t>（四）行銷觀念</a:t>
          </a:r>
          <a:endParaRPr lang="zh-TW" sz="2200" dirty="0"/>
        </a:p>
      </dgm:t>
    </dgm:pt>
    <dgm:pt modelId="{0C8D2A23-AF2A-4F4A-9AEF-E7200B4CF3D7}" type="parTrans" cxnId="{AD989C49-1FC5-4CE9-987A-F8F0A2F7C68D}">
      <dgm:prSet/>
      <dgm:spPr/>
      <dgm:t>
        <a:bodyPr/>
        <a:lstStyle/>
        <a:p>
          <a:endParaRPr lang="zh-TW" altLang="en-US" sz="2400"/>
        </a:p>
      </dgm:t>
    </dgm:pt>
    <dgm:pt modelId="{5523BA2A-7566-4914-B25D-124C24F7F101}" type="sibTrans" cxnId="{AD989C49-1FC5-4CE9-987A-F8F0A2F7C68D}">
      <dgm:prSet/>
      <dgm:spPr/>
      <dgm:t>
        <a:bodyPr/>
        <a:lstStyle/>
        <a:p>
          <a:endParaRPr lang="zh-TW" altLang="en-US" sz="2400"/>
        </a:p>
      </dgm:t>
    </dgm:pt>
    <dgm:pt modelId="{D0D8068C-5485-4ED5-9172-DF9A6EA2DEB7}">
      <dgm:prSet custT="1"/>
      <dgm:spPr/>
      <dgm:t>
        <a:bodyPr/>
        <a:lstStyle/>
        <a:p>
          <a:r>
            <a:rPr lang="zh-TW" altLang="en-US" sz="2200" dirty="0" smtClean="0"/>
            <a:t>行銷觀念的定義</a:t>
          </a:r>
          <a:endParaRPr lang="zh-TW" altLang="en-US" sz="2200" dirty="0"/>
        </a:p>
      </dgm:t>
    </dgm:pt>
    <dgm:pt modelId="{DCB75E3E-B8EE-485A-A462-31A094B48E6D}" type="parTrans" cxnId="{A5CBA176-20A8-49EF-9E2B-881A0AFF7D93}">
      <dgm:prSet/>
      <dgm:spPr/>
      <dgm:t>
        <a:bodyPr/>
        <a:lstStyle/>
        <a:p>
          <a:endParaRPr lang="zh-TW" altLang="en-US"/>
        </a:p>
      </dgm:t>
    </dgm:pt>
    <dgm:pt modelId="{C0AAF276-6C06-4C7D-9A43-97A302FCDB72}" type="sibTrans" cxnId="{A5CBA176-20A8-49EF-9E2B-881A0AFF7D93}">
      <dgm:prSet/>
      <dgm:spPr/>
      <dgm:t>
        <a:bodyPr/>
        <a:lstStyle/>
        <a:p>
          <a:endParaRPr lang="zh-TW" altLang="en-US"/>
        </a:p>
      </dgm:t>
    </dgm:pt>
    <dgm:pt modelId="{4915EB94-2110-434D-8832-581DA151A72C}">
      <dgm:prSet custT="1"/>
      <dgm:spPr/>
      <dgm:t>
        <a:bodyPr/>
        <a:lstStyle/>
        <a:p>
          <a:r>
            <a:rPr lang="zh-TW" altLang="en-US" sz="2200" dirty="0" smtClean="0"/>
            <a:t>為了達成公司的目標，公司必須探究目標市場的需要與慾望，並使公司能比其他競爭者更有效果、更有效率的滿足消費者的需求。</a:t>
          </a:r>
          <a:endParaRPr lang="zh-TW" altLang="en-US" sz="2200" dirty="0"/>
        </a:p>
      </dgm:t>
    </dgm:pt>
    <dgm:pt modelId="{21A6A261-D58E-4915-8BD0-A7540021A179}" type="parTrans" cxnId="{52B099FF-B01E-4976-9A4C-1F7DCE4DD63A}">
      <dgm:prSet/>
      <dgm:spPr/>
      <dgm:t>
        <a:bodyPr/>
        <a:lstStyle/>
        <a:p>
          <a:endParaRPr lang="zh-TW" altLang="en-US"/>
        </a:p>
      </dgm:t>
    </dgm:pt>
    <dgm:pt modelId="{225D700B-5E21-440D-886F-26124F073437}" type="sibTrans" cxnId="{52B099FF-B01E-4976-9A4C-1F7DCE4DD63A}">
      <dgm:prSet/>
      <dgm:spPr/>
      <dgm:t>
        <a:bodyPr/>
        <a:lstStyle/>
        <a:p>
          <a:endParaRPr lang="zh-TW" altLang="en-US"/>
        </a:p>
      </dgm:t>
    </dgm:pt>
    <dgm:pt modelId="{A03FFAD8-15F4-4D11-8DEF-508EB00E5F90}">
      <dgm:prSet custT="1"/>
      <dgm:spPr/>
      <dgm:t>
        <a:bodyPr/>
        <a:lstStyle/>
        <a:p>
          <a:r>
            <a:rPr lang="zh-TW" altLang="en-US" sz="2200" dirty="0" smtClean="0">
              <a:solidFill>
                <a:srgbClr val="FF0000"/>
              </a:solidFill>
              <a:latin typeface="標楷體" pitchFamily="65" charset="-120"/>
              <a:ea typeface="標楷體" pitchFamily="65" charset="-120"/>
            </a:rPr>
            <a:t>除非東西用到壞了顧客仍然滿意，否則我們不會覺得銷售工作已經完成</a:t>
          </a:r>
          <a:r>
            <a:rPr lang="zh-TW" altLang="en-US" sz="2200" u="sng" dirty="0" smtClean="0"/>
            <a:t>　　　　　　</a:t>
          </a:r>
          <a:endParaRPr lang="zh-TW" altLang="en-US" sz="2200" dirty="0">
            <a:solidFill>
              <a:srgbClr val="FF0000"/>
            </a:solidFill>
            <a:latin typeface="標楷體" pitchFamily="65" charset="-120"/>
            <a:ea typeface="標楷體" pitchFamily="65" charset="-120"/>
          </a:endParaRPr>
        </a:p>
      </dgm:t>
    </dgm:pt>
    <dgm:pt modelId="{460EA009-6604-4669-847D-7A88691E2D1A}" type="parTrans" cxnId="{ACBF7C8D-D554-4114-BFE5-7541B6B2C2E7}">
      <dgm:prSet/>
      <dgm:spPr/>
      <dgm:t>
        <a:bodyPr/>
        <a:lstStyle/>
        <a:p>
          <a:endParaRPr lang="zh-TW" altLang="en-US"/>
        </a:p>
      </dgm:t>
    </dgm:pt>
    <dgm:pt modelId="{78452089-C7B8-4F48-9666-9242E1DFC9C0}" type="sibTrans" cxnId="{ACBF7C8D-D554-4114-BFE5-7541B6B2C2E7}">
      <dgm:prSet/>
      <dgm:spPr/>
      <dgm:t>
        <a:bodyPr/>
        <a:lstStyle/>
        <a:p>
          <a:endParaRPr lang="zh-TW" altLang="en-US"/>
        </a:p>
      </dgm:t>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ABED507-328B-4BEF-B5A1-F2CD8677388F}" type="pres">
      <dgm:prSet presAssocID="{E9797E7B-777A-4FB0-84B6-1645E4FCA9CC}" presName="parentText" presStyleLbl="node1" presStyleIdx="0" presStyleCnt="2" custScaleY="78250" custLinFactY="-30606" custLinFactNeighborY="-100000">
        <dgm:presLayoutVars>
          <dgm:chMax val="0"/>
          <dgm:bulletEnabled val="1"/>
        </dgm:presLayoutVars>
      </dgm:prSet>
      <dgm:spPr/>
      <dgm:t>
        <a:bodyPr/>
        <a:lstStyle/>
        <a:p>
          <a:endParaRPr lang="zh-TW" altLang="en-US"/>
        </a:p>
      </dgm:t>
    </dgm:pt>
    <dgm:pt modelId="{3E461940-7DC9-481B-AF27-C67BAC8C296C}" type="pres">
      <dgm:prSet presAssocID="{C7EC9886-B8A2-4879-A149-B5D1761CDE58}" presName="spacer" presStyleCnt="0"/>
      <dgm:spPr/>
    </dgm:pt>
    <dgm:pt modelId="{B4CAA392-A41D-4C5E-8A7E-35C996D70074}" type="pres">
      <dgm:prSet presAssocID="{A6C19154-CE84-48C2-AA46-5281FF33F566}" presName="parentText" presStyleLbl="node1" presStyleIdx="1" presStyleCnt="2" custScaleY="69639" custLinFactNeighborY="-3271">
        <dgm:presLayoutVars>
          <dgm:chMax val="0"/>
          <dgm:bulletEnabled val="1"/>
        </dgm:presLayoutVars>
      </dgm:prSet>
      <dgm:spPr/>
      <dgm:t>
        <a:bodyPr/>
        <a:lstStyle/>
        <a:p>
          <a:endParaRPr lang="zh-TW" altLang="en-US"/>
        </a:p>
      </dgm:t>
    </dgm:pt>
    <dgm:pt modelId="{14DEF873-955A-4D46-8272-B1B07BF6BFAF}" type="pres">
      <dgm:prSet presAssocID="{A6C19154-CE84-48C2-AA46-5281FF33F566}" presName="childText" presStyleLbl="revTx" presStyleIdx="0" presStyleCnt="1">
        <dgm:presLayoutVars>
          <dgm:bulletEnabled val="1"/>
        </dgm:presLayoutVars>
      </dgm:prSet>
      <dgm:spPr/>
      <dgm:t>
        <a:bodyPr/>
        <a:lstStyle/>
        <a:p>
          <a:endParaRPr lang="zh-TW" altLang="en-US"/>
        </a:p>
      </dgm:t>
    </dgm:pt>
  </dgm:ptLst>
  <dgm:cxnLst>
    <dgm:cxn modelId="{220E0CF3-FFA6-40C5-A3F8-5A102B39B346}" type="presOf" srcId="{4915EB94-2110-434D-8832-581DA151A72C}" destId="{14DEF873-955A-4D46-8272-B1B07BF6BFAF}" srcOrd="0" destOrd="1" presId="urn:microsoft.com/office/officeart/2005/8/layout/vList2"/>
    <dgm:cxn modelId="{ACBF7C8D-D554-4114-BFE5-7541B6B2C2E7}" srcId="{A6C19154-CE84-48C2-AA46-5281FF33F566}" destId="{A03FFAD8-15F4-4D11-8DEF-508EB00E5F90}" srcOrd="1" destOrd="0" parTransId="{460EA009-6604-4669-847D-7A88691E2D1A}" sibTransId="{78452089-C7B8-4F48-9666-9242E1DFC9C0}"/>
    <dgm:cxn modelId="{1D9BD8BD-3CAB-4D57-859C-260862DCA36E}" type="presOf" srcId="{8DBA10E3-D5F9-4C69-89FD-1103EE1CB64D}" destId="{EC169121-5C92-4805-B308-E5C57F3732C3}" srcOrd="0" destOrd="0" presId="urn:microsoft.com/office/officeart/2005/8/layout/vList2"/>
    <dgm:cxn modelId="{AD989C49-1FC5-4CE9-987A-F8F0A2F7C68D}" srcId="{8DBA10E3-D5F9-4C69-89FD-1103EE1CB64D}" destId="{A6C19154-CE84-48C2-AA46-5281FF33F566}" srcOrd="1" destOrd="0" parTransId="{0C8D2A23-AF2A-4F4A-9AEF-E7200B4CF3D7}" sibTransId="{5523BA2A-7566-4914-B25D-124C24F7F101}"/>
    <dgm:cxn modelId="{A5CBA176-20A8-49EF-9E2B-881A0AFF7D93}" srcId="{A6C19154-CE84-48C2-AA46-5281FF33F566}" destId="{D0D8068C-5485-4ED5-9172-DF9A6EA2DEB7}" srcOrd="0" destOrd="0" parTransId="{DCB75E3E-B8EE-485A-A462-31A094B48E6D}" sibTransId="{C0AAF276-6C06-4C7D-9A43-97A302FCDB72}"/>
    <dgm:cxn modelId="{2E842B23-F899-4D58-9EE9-003CD14A38BD}" type="presOf" srcId="{A03FFAD8-15F4-4D11-8DEF-508EB00E5F90}" destId="{14DEF873-955A-4D46-8272-B1B07BF6BFAF}" srcOrd="0" destOrd="2" presId="urn:microsoft.com/office/officeart/2005/8/layout/vList2"/>
    <dgm:cxn modelId="{07BBB17B-3467-4744-AA81-DD9052293164}" srcId="{8DBA10E3-D5F9-4C69-89FD-1103EE1CB64D}" destId="{E9797E7B-777A-4FB0-84B6-1645E4FCA9CC}" srcOrd="0" destOrd="0" parTransId="{1EDADC15-216D-4ED2-B737-B1F7A764C42A}" sibTransId="{C7EC9886-B8A2-4879-A149-B5D1761CDE58}"/>
    <dgm:cxn modelId="{888CCA40-70A5-4803-A5F8-D86C85879AE6}" type="presOf" srcId="{A6C19154-CE84-48C2-AA46-5281FF33F566}" destId="{B4CAA392-A41D-4C5E-8A7E-35C996D70074}" srcOrd="0" destOrd="0" presId="urn:microsoft.com/office/officeart/2005/8/layout/vList2"/>
    <dgm:cxn modelId="{D3B8FE25-69A4-4091-B463-BAED3C9017B5}" type="presOf" srcId="{D0D8068C-5485-4ED5-9172-DF9A6EA2DEB7}" destId="{14DEF873-955A-4D46-8272-B1B07BF6BFAF}" srcOrd="0" destOrd="0" presId="urn:microsoft.com/office/officeart/2005/8/layout/vList2"/>
    <dgm:cxn modelId="{52B099FF-B01E-4976-9A4C-1F7DCE4DD63A}" srcId="{D0D8068C-5485-4ED5-9172-DF9A6EA2DEB7}" destId="{4915EB94-2110-434D-8832-581DA151A72C}" srcOrd="0" destOrd="0" parTransId="{21A6A261-D58E-4915-8BD0-A7540021A179}" sibTransId="{225D700B-5E21-440D-886F-26124F073437}"/>
    <dgm:cxn modelId="{D959ADB1-1BE0-4085-B38B-6114FB192CB9}" type="presOf" srcId="{E9797E7B-777A-4FB0-84B6-1645E4FCA9CC}" destId="{9ABED507-328B-4BEF-B5A1-F2CD8677388F}" srcOrd="0" destOrd="0" presId="urn:microsoft.com/office/officeart/2005/8/layout/vList2"/>
    <dgm:cxn modelId="{90AB6C3B-0150-42D3-A479-737E941AFDBE}" type="presParOf" srcId="{EC169121-5C92-4805-B308-E5C57F3732C3}" destId="{9ABED507-328B-4BEF-B5A1-F2CD8677388F}" srcOrd="0" destOrd="0" presId="urn:microsoft.com/office/officeart/2005/8/layout/vList2"/>
    <dgm:cxn modelId="{1F5892A8-395D-4FFC-B985-608744CB6672}" type="presParOf" srcId="{EC169121-5C92-4805-B308-E5C57F3732C3}" destId="{3E461940-7DC9-481B-AF27-C67BAC8C296C}" srcOrd="1" destOrd="0" presId="urn:microsoft.com/office/officeart/2005/8/layout/vList2"/>
    <dgm:cxn modelId="{7AE50830-3A33-4ECA-BF9C-DBA032F0E8DD}" type="presParOf" srcId="{EC169121-5C92-4805-B308-E5C57F3732C3}" destId="{B4CAA392-A41D-4C5E-8A7E-35C996D70074}" srcOrd="2" destOrd="0" presId="urn:microsoft.com/office/officeart/2005/8/layout/vList2"/>
    <dgm:cxn modelId="{EBF68EAF-F6F5-4246-9DC9-3D57FFD33565}" type="presParOf" srcId="{EC169121-5C92-4805-B308-E5C57F3732C3}" destId="{14DEF873-955A-4D46-8272-B1B07BF6BFAF}"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9797E7B-777A-4FB0-84B6-1645E4FCA9CC}">
      <dgm:prSet custT="1"/>
      <dgm:spPr/>
      <dgm:t>
        <a:bodyPr/>
        <a:lstStyle/>
        <a:p>
          <a:pPr rtl="0"/>
          <a:r>
            <a:rPr lang="zh-TW" altLang="en-US" sz="2800" b="1" dirty="0" smtClean="0">
              <a:ea typeface="新細明體" charset="-120"/>
            </a:rPr>
            <a:t>二、設計顧客導向之行銷策略</a:t>
          </a:r>
          <a:endParaRPr lang="zh-TW" altLang="en-US" sz="2800" b="1" i="0" baseline="0" dirty="0">
            <a:solidFill>
              <a:srgbClr val="FF0000"/>
            </a:solidFill>
          </a:endParaRPr>
        </a:p>
      </dgm:t>
    </dgm:pt>
    <dgm:pt modelId="{1EDADC15-216D-4ED2-B737-B1F7A764C42A}" type="parTrans" cxnId="{07BBB17B-3467-4744-AA81-DD9052293164}">
      <dgm:prSet/>
      <dgm:spPr/>
      <dgm:t>
        <a:bodyPr/>
        <a:lstStyle/>
        <a:p>
          <a:endParaRPr lang="zh-TW" altLang="en-US" sz="3600"/>
        </a:p>
      </dgm:t>
    </dgm:pt>
    <dgm:pt modelId="{C7EC9886-B8A2-4879-A149-B5D1761CDE58}" type="sibTrans" cxnId="{07BBB17B-3467-4744-AA81-DD9052293164}">
      <dgm:prSet/>
      <dgm:spPr/>
      <dgm:t>
        <a:bodyPr/>
        <a:lstStyle/>
        <a:p>
          <a:endParaRPr lang="zh-TW" altLang="en-US" sz="3600"/>
        </a:p>
      </dgm:t>
    </dgm:pt>
    <dgm:pt modelId="{68A0CB6A-216D-49D8-87CA-BDF8555ACF2C}">
      <dgm:prSet custT="1"/>
      <dgm:spPr/>
      <dgm:t>
        <a:bodyPr/>
        <a:lstStyle/>
        <a:p>
          <a:pPr rtl="0"/>
          <a:r>
            <a:rPr lang="zh-TW" altLang="en-US" sz="2400" b="0" i="0" baseline="0" dirty="0" smtClean="0"/>
            <a:t>* 銷售觀念與行銷觀念的差異點有那些</a:t>
          </a:r>
          <a:r>
            <a:rPr lang="en-US" altLang="zh-TW" sz="2400" b="0" i="0" baseline="0" dirty="0" smtClean="0"/>
            <a:t>?</a:t>
          </a:r>
          <a:r>
            <a:rPr lang="zh-TW" altLang="en-US" sz="2400" b="0" i="0" baseline="0" dirty="0" smtClean="0"/>
            <a:t> </a:t>
          </a:r>
          <a:endParaRPr lang="en-US" altLang="zh-TW" sz="2400" b="0" i="0" baseline="0" dirty="0" smtClean="0"/>
        </a:p>
        <a:p>
          <a:pPr rtl="0"/>
          <a:r>
            <a:rPr lang="zh-TW" altLang="en-US" sz="2400" b="0" i="0" baseline="0" dirty="0" smtClean="0"/>
            <a:t>* 想到最多原因的獲勝</a:t>
          </a:r>
          <a:endParaRPr lang="zh-TW" altLang="en-US" sz="2400" b="0" i="0" baseline="0" dirty="0"/>
        </a:p>
      </dgm:t>
    </dgm:pt>
    <dgm:pt modelId="{54DEC2E1-FDAF-4A93-BCBE-50C44213DAE5}" type="parTrans" cxnId="{20DAC3A2-D950-4A2C-882D-67E9662780D2}">
      <dgm:prSet/>
      <dgm:spPr/>
      <dgm:t>
        <a:bodyPr/>
        <a:lstStyle/>
        <a:p>
          <a:endParaRPr lang="zh-TW" altLang="en-US" sz="3600"/>
        </a:p>
      </dgm:t>
    </dgm:pt>
    <dgm:pt modelId="{AA3DF3D4-B9EB-43F1-A3CA-84928031ED54}" type="sibTrans" cxnId="{20DAC3A2-D950-4A2C-882D-67E9662780D2}">
      <dgm:prSet/>
      <dgm:spPr/>
      <dgm:t>
        <a:bodyPr/>
        <a:lstStyle/>
        <a:p>
          <a:endParaRPr lang="zh-TW" altLang="en-US" sz="3600"/>
        </a:p>
      </dgm:t>
    </dgm:pt>
    <dgm:pt modelId="{05DF52D6-9537-4860-B745-5986B8365203}">
      <dgm:prSet custT="1"/>
      <dgm:spPr/>
      <dgm:t>
        <a:bodyPr/>
        <a:lstStyle/>
        <a:p>
          <a:pPr rtl="0"/>
          <a:r>
            <a:rPr lang="zh-TW" altLang="en-US" sz="2800" b="1" i="0" baseline="0" dirty="0" smtClean="0">
              <a:solidFill>
                <a:srgbClr val="FF0000"/>
              </a:solidFill>
            </a:rPr>
            <a:t>小組討論</a:t>
          </a:r>
          <a:endParaRPr lang="zh-TW" altLang="en-US" sz="2800" b="1" i="0" baseline="0" dirty="0">
            <a:solidFill>
              <a:srgbClr val="FF0000"/>
            </a:solidFill>
          </a:endParaRPr>
        </a:p>
      </dgm:t>
    </dgm:pt>
    <dgm:pt modelId="{C96981CC-9AEF-45C6-BD1D-245652142A8C}" type="parTrans" cxnId="{D6D57F7D-AFDF-4551-BC33-170AD6DC5FD9}">
      <dgm:prSet/>
      <dgm:spPr/>
      <dgm:t>
        <a:bodyPr/>
        <a:lstStyle/>
        <a:p>
          <a:endParaRPr lang="zh-TW" altLang="en-US"/>
        </a:p>
      </dgm:t>
    </dgm:pt>
    <dgm:pt modelId="{721CE3C1-05D5-40A1-B3A5-2A8933279F18}" type="sibTrans" cxnId="{D6D57F7D-AFDF-4551-BC33-170AD6DC5FD9}">
      <dgm:prSet/>
      <dgm:spPr/>
      <dgm:t>
        <a:bodyPr/>
        <a:lstStyle/>
        <a:p>
          <a:endParaRPr lang="zh-TW" altLang="en-US"/>
        </a:p>
      </dgm:t>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ABED507-328B-4BEF-B5A1-F2CD8677388F}" type="pres">
      <dgm:prSet presAssocID="{E9797E7B-777A-4FB0-84B6-1645E4FCA9CC}" presName="parentText" presStyleLbl="node1" presStyleIdx="0" presStyleCnt="3" custScaleY="64600" custLinFactY="-15984" custLinFactNeighborY="-100000">
        <dgm:presLayoutVars>
          <dgm:chMax val="0"/>
          <dgm:bulletEnabled val="1"/>
        </dgm:presLayoutVars>
      </dgm:prSet>
      <dgm:spPr/>
      <dgm:t>
        <a:bodyPr/>
        <a:lstStyle/>
        <a:p>
          <a:endParaRPr lang="zh-TW" altLang="en-US"/>
        </a:p>
      </dgm:t>
    </dgm:pt>
    <dgm:pt modelId="{3E461940-7DC9-481B-AF27-C67BAC8C296C}" type="pres">
      <dgm:prSet presAssocID="{C7EC9886-B8A2-4879-A149-B5D1761CDE58}" presName="spacer" presStyleCnt="0"/>
      <dgm:spPr/>
    </dgm:pt>
    <dgm:pt modelId="{3A5AA1FF-69CB-4CF0-B0F2-F7C78DA44825}" type="pres">
      <dgm:prSet presAssocID="{05DF52D6-9537-4860-B745-5986B8365203}" presName="parentText" presStyleLbl="node1" presStyleIdx="1" presStyleCnt="3" custLinFactY="-17519" custLinFactNeighborY="-100000">
        <dgm:presLayoutVars>
          <dgm:chMax val="0"/>
          <dgm:bulletEnabled val="1"/>
        </dgm:presLayoutVars>
      </dgm:prSet>
      <dgm:spPr/>
      <dgm:t>
        <a:bodyPr/>
        <a:lstStyle/>
        <a:p>
          <a:endParaRPr lang="zh-TW" altLang="en-US"/>
        </a:p>
      </dgm:t>
    </dgm:pt>
    <dgm:pt modelId="{A9BF4E76-7A28-4D4D-B5A6-0D132D79F285}" type="pres">
      <dgm:prSet presAssocID="{721CE3C1-05D5-40A1-B3A5-2A8933279F18}" presName="spacer" presStyleCnt="0"/>
      <dgm:spPr/>
    </dgm:pt>
    <dgm:pt modelId="{84566BF0-15D3-4A19-9AFD-AB0E374D29C0}" type="pres">
      <dgm:prSet presAssocID="{68A0CB6A-216D-49D8-87CA-BDF8555ACF2C}" presName="parentText" presStyleLbl="node1" presStyleIdx="2" presStyleCnt="3" custLinFactY="-2711" custLinFactNeighborY="-100000">
        <dgm:presLayoutVars>
          <dgm:chMax val="0"/>
          <dgm:bulletEnabled val="1"/>
        </dgm:presLayoutVars>
      </dgm:prSet>
      <dgm:spPr/>
      <dgm:t>
        <a:bodyPr/>
        <a:lstStyle/>
        <a:p>
          <a:endParaRPr lang="zh-TW" altLang="en-US"/>
        </a:p>
      </dgm:t>
    </dgm:pt>
  </dgm:ptLst>
  <dgm:cxnLst>
    <dgm:cxn modelId="{85BA9F67-817F-403F-A338-EC6FFA150494}" type="presOf" srcId="{68A0CB6A-216D-49D8-87CA-BDF8555ACF2C}" destId="{84566BF0-15D3-4A19-9AFD-AB0E374D29C0}" srcOrd="0" destOrd="0" presId="urn:microsoft.com/office/officeart/2005/8/layout/vList2"/>
    <dgm:cxn modelId="{CD9E69C5-18ED-43F3-8AD8-39000CF5330E}" type="presOf" srcId="{05DF52D6-9537-4860-B745-5986B8365203}" destId="{3A5AA1FF-69CB-4CF0-B0F2-F7C78DA44825}" srcOrd="0" destOrd="0" presId="urn:microsoft.com/office/officeart/2005/8/layout/vList2"/>
    <dgm:cxn modelId="{30A6B9E8-B755-4B6B-B6F1-353369D5CDF3}" type="presOf" srcId="{8DBA10E3-D5F9-4C69-89FD-1103EE1CB64D}" destId="{EC169121-5C92-4805-B308-E5C57F3732C3}" srcOrd="0" destOrd="0" presId="urn:microsoft.com/office/officeart/2005/8/layout/vList2"/>
    <dgm:cxn modelId="{D6D57F7D-AFDF-4551-BC33-170AD6DC5FD9}" srcId="{8DBA10E3-D5F9-4C69-89FD-1103EE1CB64D}" destId="{05DF52D6-9537-4860-B745-5986B8365203}" srcOrd="1" destOrd="0" parTransId="{C96981CC-9AEF-45C6-BD1D-245652142A8C}" sibTransId="{721CE3C1-05D5-40A1-B3A5-2A8933279F18}"/>
    <dgm:cxn modelId="{07BBB17B-3467-4744-AA81-DD9052293164}" srcId="{8DBA10E3-D5F9-4C69-89FD-1103EE1CB64D}" destId="{E9797E7B-777A-4FB0-84B6-1645E4FCA9CC}" srcOrd="0" destOrd="0" parTransId="{1EDADC15-216D-4ED2-B737-B1F7A764C42A}" sibTransId="{C7EC9886-B8A2-4879-A149-B5D1761CDE58}"/>
    <dgm:cxn modelId="{4DA4BCA8-45BD-4C7C-8868-37A58C5E0714}" type="presOf" srcId="{E9797E7B-777A-4FB0-84B6-1645E4FCA9CC}" destId="{9ABED507-328B-4BEF-B5A1-F2CD8677388F}" srcOrd="0" destOrd="0" presId="urn:microsoft.com/office/officeart/2005/8/layout/vList2"/>
    <dgm:cxn modelId="{20DAC3A2-D950-4A2C-882D-67E9662780D2}" srcId="{8DBA10E3-D5F9-4C69-89FD-1103EE1CB64D}" destId="{68A0CB6A-216D-49D8-87CA-BDF8555ACF2C}" srcOrd="2" destOrd="0" parTransId="{54DEC2E1-FDAF-4A93-BCBE-50C44213DAE5}" sibTransId="{AA3DF3D4-B9EB-43F1-A3CA-84928031ED54}"/>
    <dgm:cxn modelId="{1B14A218-300D-44E6-950D-82E37D991168}" type="presParOf" srcId="{EC169121-5C92-4805-B308-E5C57F3732C3}" destId="{9ABED507-328B-4BEF-B5A1-F2CD8677388F}" srcOrd="0" destOrd="0" presId="urn:microsoft.com/office/officeart/2005/8/layout/vList2"/>
    <dgm:cxn modelId="{86087EF3-6441-431A-9259-96A99221EAF6}" type="presParOf" srcId="{EC169121-5C92-4805-B308-E5C57F3732C3}" destId="{3E461940-7DC9-481B-AF27-C67BAC8C296C}" srcOrd="1" destOrd="0" presId="urn:microsoft.com/office/officeart/2005/8/layout/vList2"/>
    <dgm:cxn modelId="{B7A5A820-47F6-443C-A0D2-8CA4D66BA2B0}" type="presParOf" srcId="{EC169121-5C92-4805-B308-E5C57F3732C3}" destId="{3A5AA1FF-69CB-4CF0-B0F2-F7C78DA44825}" srcOrd="2" destOrd="0" presId="urn:microsoft.com/office/officeart/2005/8/layout/vList2"/>
    <dgm:cxn modelId="{E304BF9F-BA85-4B05-BE8E-A454D414B266}" type="presParOf" srcId="{EC169121-5C92-4805-B308-E5C57F3732C3}" destId="{A9BF4E76-7A28-4D4D-B5A6-0D132D79F285}" srcOrd="3" destOrd="0" presId="urn:microsoft.com/office/officeart/2005/8/layout/vList2"/>
    <dgm:cxn modelId="{71FA5984-0D2B-4F7E-A6DC-0468C143C1CB}" type="presParOf" srcId="{EC169121-5C92-4805-B308-E5C57F3732C3}" destId="{84566BF0-15D3-4A19-9AFD-AB0E374D29C0}"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9797E7B-777A-4FB0-84B6-1645E4FCA9CC}">
      <dgm:prSet custT="1"/>
      <dgm:spPr/>
      <dgm:t>
        <a:bodyPr/>
        <a:lstStyle/>
        <a:p>
          <a:pPr rtl="0"/>
          <a:r>
            <a:rPr lang="zh-TW" altLang="en-US" sz="2400" b="1" dirty="0" smtClean="0">
              <a:ea typeface="新細明體" charset="-120"/>
            </a:rPr>
            <a:t>二、設計顧客導向之行銷策略</a:t>
          </a:r>
          <a:endParaRPr lang="zh-TW" altLang="en-US" sz="2400" b="0" i="0" baseline="0" dirty="0"/>
        </a:p>
      </dgm:t>
    </dgm:pt>
    <dgm:pt modelId="{1EDADC15-216D-4ED2-B737-B1F7A764C42A}" type="parTrans" cxnId="{07BBB17B-3467-4744-AA81-DD9052293164}">
      <dgm:prSet/>
      <dgm:spPr/>
      <dgm:t>
        <a:bodyPr/>
        <a:lstStyle/>
        <a:p>
          <a:endParaRPr lang="zh-TW" altLang="en-US" sz="2400"/>
        </a:p>
      </dgm:t>
    </dgm:pt>
    <dgm:pt modelId="{C7EC9886-B8A2-4879-A149-B5D1761CDE58}" type="sibTrans" cxnId="{07BBB17B-3467-4744-AA81-DD9052293164}">
      <dgm:prSet/>
      <dgm:spPr/>
      <dgm:t>
        <a:bodyPr/>
        <a:lstStyle/>
        <a:p>
          <a:endParaRPr lang="zh-TW" altLang="en-US" sz="2400"/>
        </a:p>
      </dgm:t>
    </dgm:pt>
    <dgm:pt modelId="{A6C19154-CE84-48C2-AA46-5281FF33F566}">
      <dgm:prSet custT="1"/>
      <dgm:spPr/>
      <dgm:t>
        <a:bodyPr/>
        <a:lstStyle/>
        <a:p>
          <a:r>
            <a:rPr lang="zh-TW" sz="2200" dirty="0" smtClean="0"/>
            <a:t>（四）行銷觀念</a:t>
          </a:r>
          <a:endParaRPr lang="zh-TW" sz="2200" dirty="0"/>
        </a:p>
      </dgm:t>
    </dgm:pt>
    <dgm:pt modelId="{0C8D2A23-AF2A-4F4A-9AEF-E7200B4CF3D7}" type="parTrans" cxnId="{AD989C49-1FC5-4CE9-987A-F8F0A2F7C68D}">
      <dgm:prSet/>
      <dgm:spPr/>
      <dgm:t>
        <a:bodyPr/>
        <a:lstStyle/>
        <a:p>
          <a:endParaRPr lang="zh-TW" altLang="en-US" sz="2400"/>
        </a:p>
      </dgm:t>
    </dgm:pt>
    <dgm:pt modelId="{5523BA2A-7566-4914-B25D-124C24F7F101}" type="sibTrans" cxnId="{AD989C49-1FC5-4CE9-987A-F8F0A2F7C68D}">
      <dgm:prSet/>
      <dgm:spPr/>
      <dgm:t>
        <a:bodyPr/>
        <a:lstStyle/>
        <a:p>
          <a:endParaRPr lang="zh-TW" altLang="en-US" sz="2400"/>
        </a:p>
      </dgm:t>
    </dgm:pt>
    <dgm:pt modelId="{B5B91ADC-2D65-4FF1-B7CB-29F6ED660455}">
      <dgm:prSet custT="1"/>
      <dgm:spPr/>
      <dgm:t>
        <a:bodyPr/>
        <a:lstStyle/>
        <a:p>
          <a:r>
            <a:rPr lang="zh-TW" altLang="en-US" sz="2200" b="1" dirty="0" smtClean="0"/>
            <a:t>顧客驅動式行銷</a:t>
          </a:r>
          <a:endParaRPr lang="zh-TW" altLang="en-US" sz="2200" dirty="0"/>
        </a:p>
      </dgm:t>
    </dgm:pt>
    <dgm:pt modelId="{600067E9-3359-4DF0-855C-382B6AC78B7F}" type="parTrans" cxnId="{A33F7134-584B-488D-9C82-F405B668E267}">
      <dgm:prSet/>
      <dgm:spPr/>
      <dgm:t>
        <a:bodyPr/>
        <a:lstStyle/>
        <a:p>
          <a:endParaRPr lang="zh-TW" altLang="en-US"/>
        </a:p>
      </dgm:t>
    </dgm:pt>
    <dgm:pt modelId="{F05EB722-D509-426C-A87D-16FDF576A399}" type="sibTrans" cxnId="{A33F7134-584B-488D-9C82-F405B668E267}">
      <dgm:prSet/>
      <dgm:spPr/>
      <dgm:t>
        <a:bodyPr/>
        <a:lstStyle/>
        <a:p>
          <a:endParaRPr lang="zh-TW" altLang="en-US"/>
        </a:p>
      </dgm:t>
    </dgm:pt>
    <dgm:pt modelId="{D0D8068C-5485-4ED5-9172-DF9A6EA2DEB7}">
      <dgm:prSet custT="1"/>
      <dgm:spPr/>
      <dgm:t>
        <a:bodyPr/>
        <a:lstStyle/>
        <a:p>
          <a:r>
            <a:rPr lang="zh-TW" sz="2200" dirty="0" smtClean="0"/>
            <a:t>只有回應顧客所表達的欲求與明顯的需要，</a:t>
          </a:r>
          <a:r>
            <a:rPr lang="zh-TW" altLang="en-US" sz="2200" b="1" dirty="0" smtClean="0">
              <a:solidFill>
                <a:srgbClr val="FF0000"/>
              </a:solidFill>
            </a:rPr>
            <a:t>不</a:t>
          </a:r>
          <a:r>
            <a:rPr lang="zh-TW" sz="2200" b="1" dirty="0" smtClean="0">
              <a:solidFill>
                <a:srgbClr val="FF0000"/>
              </a:solidFill>
            </a:rPr>
            <a:t>是</a:t>
          </a:r>
          <a:r>
            <a:rPr lang="zh-TW" sz="2200" dirty="0" smtClean="0"/>
            <a:t>行銷</a:t>
          </a:r>
          <a:r>
            <a:rPr lang="zh-TW" altLang="en-US" sz="2200" dirty="0" smtClean="0"/>
            <a:t>觀</a:t>
          </a:r>
          <a:r>
            <a:rPr lang="zh-TW" sz="2200" dirty="0" smtClean="0"/>
            <a:t>念</a:t>
          </a:r>
          <a:r>
            <a:rPr lang="zh-TW" altLang="en-US" sz="2200" dirty="0" smtClean="0"/>
            <a:t>。</a:t>
          </a:r>
          <a:endParaRPr lang="zh-TW" altLang="en-US" sz="2200" dirty="0"/>
        </a:p>
      </dgm:t>
    </dgm:pt>
    <dgm:pt modelId="{DCB75E3E-B8EE-485A-A462-31A094B48E6D}" type="parTrans" cxnId="{A5CBA176-20A8-49EF-9E2B-881A0AFF7D93}">
      <dgm:prSet/>
      <dgm:spPr/>
      <dgm:t>
        <a:bodyPr/>
        <a:lstStyle/>
        <a:p>
          <a:endParaRPr lang="zh-TW" altLang="en-US"/>
        </a:p>
      </dgm:t>
    </dgm:pt>
    <dgm:pt modelId="{C0AAF276-6C06-4C7D-9A43-97A302FCDB72}" type="sibTrans" cxnId="{A5CBA176-20A8-49EF-9E2B-881A0AFF7D93}">
      <dgm:prSet/>
      <dgm:spPr/>
      <dgm:t>
        <a:bodyPr/>
        <a:lstStyle/>
        <a:p>
          <a:endParaRPr lang="zh-TW" altLang="en-US"/>
        </a:p>
      </dgm:t>
    </dgm:pt>
    <dgm:pt modelId="{11604A22-D707-40EA-998F-E5EB823B2EFB}">
      <dgm:prSet custT="1"/>
      <dgm:spPr/>
      <dgm:t>
        <a:bodyPr/>
        <a:lstStyle/>
        <a:p>
          <a:r>
            <a:rPr lang="zh-TW" altLang="en-US" sz="2200" u="none" dirty="0" smtClean="0"/>
            <a:t>比顧客本身更了解他的需要，然後創造與服務以便滿足目前與未來的需求。例如 </a:t>
          </a:r>
          <a:r>
            <a:rPr lang="en-US" altLang="zh-TW" sz="2200" u="none" dirty="0" err="1" smtClean="0"/>
            <a:t>iPhone</a:t>
          </a:r>
          <a:endParaRPr lang="zh-TW" altLang="en-US" sz="2200" dirty="0"/>
        </a:p>
      </dgm:t>
    </dgm:pt>
    <dgm:pt modelId="{DEB0C293-2BAB-4C36-BD66-02BF56BCF822}" type="parTrans" cxnId="{8F3D246F-0B42-4B45-9600-B663A60F4AA1}">
      <dgm:prSet/>
      <dgm:spPr/>
      <dgm:t>
        <a:bodyPr/>
        <a:lstStyle/>
        <a:p>
          <a:endParaRPr lang="zh-TW" altLang="en-US"/>
        </a:p>
      </dgm:t>
    </dgm:pt>
    <dgm:pt modelId="{F5864EB3-CFF5-44DE-9CB8-8CD92295AA50}" type="sibTrans" cxnId="{8F3D246F-0B42-4B45-9600-B663A60F4AA1}">
      <dgm:prSet/>
      <dgm:spPr/>
      <dgm:t>
        <a:bodyPr/>
        <a:lstStyle/>
        <a:p>
          <a:endParaRPr lang="zh-TW" altLang="en-US"/>
        </a:p>
      </dgm:t>
    </dgm:pt>
    <dgm:pt modelId="{F744749F-EE5C-46A2-9E8D-1EA3D0E62390}">
      <dgm:prSet custT="1"/>
      <dgm:spPr/>
      <dgm:t>
        <a:bodyPr/>
        <a:lstStyle/>
        <a:p>
          <a:r>
            <a:rPr lang="en-US" altLang="zh-TW" sz="2200" u="sng" dirty="0" smtClean="0"/>
            <a:t>3M</a:t>
          </a:r>
          <a:r>
            <a:rPr lang="zh-TW" altLang="en-US" sz="2200" u="sng" dirty="0" smtClean="0"/>
            <a:t>：</a:t>
          </a:r>
          <a:endParaRPr lang="zh-TW" altLang="en-US" sz="2200" dirty="0"/>
        </a:p>
      </dgm:t>
    </dgm:pt>
    <dgm:pt modelId="{81883533-4CF1-4755-9316-6CA2EDFEA4F6}" type="parTrans" cxnId="{61C13704-E510-4D1C-BA79-1A25D2807174}">
      <dgm:prSet/>
      <dgm:spPr/>
      <dgm:t>
        <a:bodyPr/>
        <a:lstStyle/>
        <a:p>
          <a:endParaRPr lang="zh-TW" altLang="en-US"/>
        </a:p>
      </dgm:t>
    </dgm:pt>
    <dgm:pt modelId="{B91BA70E-0BA5-4C27-B4AF-F783C2DD0A83}" type="sibTrans" cxnId="{61C13704-E510-4D1C-BA79-1A25D2807174}">
      <dgm:prSet/>
      <dgm:spPr/>
      <dgm:t>
        <a:bodyPr/>
        <a:lstStyle/>
        <a:p>
          <a:endParaRPr lang="zh-TW" altLang="en-US"/>
        </a:p>
      </dgm:t>
    </dgm:pt>
    <dgm:pt modelId="{0C8CDD33-7CF4-4987-B212-C51D4F9AAE5A}">
      <dgm:prSet custT="1"/>
      <dgm:spPr/>
      <dgm:t>
        <a:bodyPr/>
        <a:lstStyle/>
        <a:p>
          <a:r>
            <a:rPr lang="zh-TW" altLang="en-US" sz="2200" u="none" dirty="0" smtClean="0">
              <a:solidFill>
                <a:srgbClr val="FF0000"/>
              </a:solidFill>
              <a:latin typeface="標楷體" pitchFamily="65" charset="-120"/>
              <a:ea typeface="標楷體" pitchFamily="65" charset="-120"/>
            </a:rPr>
            <a:t>我們的目標在引導顧客，在他們知道想去那裡之前，便帶領他們到達他所想要去的地方</a:t>
          </a:r>
          <a:endParaRPr lang="zh-TW" altLang="en-US" sz="2200" dirty="0"/>
        </a:p>
      </dgm:t>
    </dgm:pt>
    <dgm:pt modelId="{12CEE21C-7098-4841-BF95-89EEA1F3A80C}" type="parTrans" cxnId="{87B46609-A440-421D-8AB6-391D800A6E70}">
      <dgm:prSet/>
      <dgm:spPr/>
      <dgm:t>
        <a:bodyPr/>
        <a:lstStyle/>
        <a:p>
          <a:endParaRPr lang="zh-TW" altLang="en-US"/>
        </a:p>
      </dgm:t>
    </dgm:pt>
    <dgm:pt modelId="{50994A05-1CA3-4957-BB46-31C7C82EDD3D}" type="sibTrans" cxnId="{87B46609-A440-421D-8AB6-391D800A6E70}">
      <dgm:prSet/>
      <dgm:spPr/>
      <dgm:t>
        <a:bodyPr/>
        <a:lstStyle/>
        <a:p>
          <a:endParaRPr lang="zh-TW" altLang="en-US"/>
        </a:p>
      </dgm:t>
    </dgm:pt>
    <dgm:pt modelId="{17BF8865-6967-4834-9871-F79D17CC3B15}">
      <dgm:prSet custT="1"/>
      <dgm:spPr/>
      <dgm:t>
        <a:bodyPr/>
        <a:lstStyle/>
        <a:p>
          <a:r>
            <a:rPr lang="zh-TW" altLang="en-US" sz="2200" u="none" dirty="0" smtClean="0">
              <a:solidFill>
                <a:srgbClr val="FF0000"/>
              </a:solidFill>
              <a:latin typeface="標楷體" pitchFamily="65" charset="-120"/>
              <a:ea typeface="標楷體" pitchFamily="65" charset="-120"/>
            </a:rPr>
            <a:t>不要問顧客要什麼，因為他們自己也不知道自己要什麼。　　</a:t>
          </a:r>
          <a:r>
            <a:rPr lang="zh-TW" altLang="en-US" sz="2200" u="sng" dirty="0" smtClean="0"/>
            <a:t>　　　　</a:t>
          </a:r>
          <a:endParaRPr lang="zh-TW" altLang="en-US" sz="2200" dirty="0"/>
        </a:p>
      </dgm:t>
    </dgm:pt>
    <dgm:pt modelId="{DB3C56C2-97AE-49F0-B936-1B5C8DBC3378}" type="parTrans" cxnId="{3D9DB3B6-3FC9-493C-8176-43741DE3DDC9}">
      <dgm:prSet/>
      <dgm:spPr/>
    </dgm:pt>
    <dgm:pt modelId="{23E88CFA-1D83-42A1-BDF4-1324491955EB}" type="sibTrans" cxnId="{3D9DB3B6-3FC9-493C-8176-43741DE3DDC9}">
      <dgm:prSet/>
      <dgm:spPr/>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ABED507-328B-4BEF-B5A1-F2CD8677388F}" type="pres">
      <dgm:prSet presAssocID="{E9797E7B-777A-4FB0-84B6-1645E4FCA9CC}" presName="parentText" presStyleLbl="node1" presStyleIdx="0" presStyleCnt="2" custScaleY="78250" custLinFactY="-30606" custLinFactNeighborY="-100000">
        <dgm:presLayoutVars>
          <dgm:chMax val="0"/>
          <dgm:bulletEnabled val="1"/>
        </dgm:presLayoutVars>
      </dgm:prSet>
      <dgm:spPr/>
      <dgm:t>
        <a:bodyPr/>
        <a:lstStyle/>
        <a:p>
          <a:endParaRPr lang="zh-TW" altLang="en-US"/>
        </a:p>
      </dgm:t>
    </dgm:pt>
    <dgm:pt modelId="{3E461940-7DC9-481B-AF27-C67BAC8C296C}" type="pres">
      <dgm:prSet presAssocID="{C7EC9886-B8A2-4879-A149-B5D1761CDE58}" presName="spacer" presStyleCnt="0"/>
      <dgm:spPr/>
    </dgm:pt>
    <dgm:pt modelId="{B4CAA392-A41D-4C5E-8A7E-35C996D70074}" type="pres">
      <dgm:prSet presAssocID="{A6C19154-CE84-48C2-AA46-5281FF33F566}" presName="parentText" presStyleLbl="node1" presStyleIdx="1" presStyleCnt="2" custScaleY="69639" custLinFactNeighborY="-3271">
        <dgm:presLayoutVars>
          <dgm:chMax val="0"/>
          <dgm:bulletEnabled val="1"/>
        </dgm:presLayoutVars>
      </dgm:prSet>
      <dgm:spPr/>
      <dgm:t>
        <a:bodyPr/>
        <a:lstStyle/>
        <a:p>
          <a:endParaRPr lang="zh-TW" altLang="en-US"/>
        </a:p>
      </dgm:t>
    </dgm:pt>
    <dgm:pt modelId="{14DEF873-955A-4D46-8272-B1B07BF6BFAF}" type="pres">
      <dgm:prSet presAssocID="{A6C19154-CE84-48C2-AA46-5281FF33F566}" presName="childText" presStyleLbl="revTx" presStyleIdx="0" presStyleCnt="1">
        <dgm:presLayoutVars>
          <dgm:bulletEnabled val="1"/>
        </dgm:presLayoutVars>
      </dgm:prSet>
      <dgm:spPr/>
      <dgm:t>
        <a:bodyPr/>
        <a:lstStyle/>
        <a:p>
          <a:endParaRPr lang="zh-TW" altLang="en-US"/>
        </a:p>
      </dgm:t>
    </dgm:pt>
  </dgm:ptLst>
  <dgm:cxnLst>
    <dgm:cxn modelId="{87B46609-A440-421D-8AB6-391D800A6E70}" srcId="{F744749F-EE5C-46A2-9E8D-1EA3D0E62390}" destId="{0C8CDD33-7CF4-4987-B212-C51D4F9AAE5A}" srcOrd="0" destOrd="0" parTransId="{12CEE21C-7098-4841-BF95-89EEA1F3A80C}" sibTransId="{50994A05-1CA3-4957-BB46-31C7C82EDD3D}"/>
    <dgm:cxn modelId="{7686B8E3-D61C-469D-B158-50A0C03ACDF5}" type="presOf" srcId="{E9797E7B-777A-4FB0-84B6-1645E4FCA9CC}" destId="{9ABED507-328B-4BEF-B5A1-F2CD8677388F}" srcOrd="0" destOrd="0" presId="urn:microsoft.com/office/officeart/2005/8/layout/vList2"/>
    <dgm:cxn modelId="{A33F7134-584B-488D-9C82-F405B668E267}" srcId="{A6C19154-CE84-48C2-AA46-5281FF33F566}" destId="{B5B91ADC-2D65-4FF1-B7CB-29F6ED660455}" srcOrd="1" destOrd="0" parTransId="{600067E9-3359-4DF0-855C-382B6AC78B7F}" sibTransId="{F05EB722-D509-426C-A87D-16FDF576A399}"/>
    <dgm:cxn modelId="{8C3BF1D1-0F70-439F-935F-29B0FFC2BC74}" type="presOf" srcId="{A6C19154-CE84-48C2-AA46-5281FF33F566}" destId="{B4CAA392-A41D-4C5E-8A7E-35C996D70074}" srcOrd="0" destOrd="0" presId="urn:microsoft.com/office/officeart/2005/8/layout/vList2"/>
    <dgm:cxn modelId="{A5CBA176-20A8-49EF-9E2B-881A0AFF7D93}" srcId="{A6C19154-CE84-48C2-AA46-5281FF33F566}" destId="{D0D8068C-5485-4ED5-9172-DF9A6EA2DEB7}" srcOrd="0" destOrd="0" parTransId="{DCB75E3E-B8EE-485A-A462-31A094B48E6D}" sibTransId="{C0AAF276-6C06-4C7D-9A43-97A302FCDB72}"/>
    <dgm:cxn modelId="{396940F3-1B9F-4918-AE7A-8207AC62AAE6}" type="presOf" srcId="{B5B91ADC-2D65-4FF1-B7CB-29F6ED660455}" destId="{14DEF873-955A-4D46-8272-B1B07BF6BFAF}" srcOrd="0" destOrd="1" presId="urn:microsoft.com/office/officeart/2005/8/layout/vList2"/>
    <dgm:cxn modelId="{67DC35FF-8209-405F-A5BD-12E71BBA4BD1}" type="presOf" srcId="{0C8CDD33-7CF4-4987-B212-C51D4F9AAE5A}" destId="{14DEF873-955A-4D46-8272-B1B07BF6BFAF}" srcOrd="0" destOrd="4" presId="urn:microsoft.com/office/officeart/2005/8/layout/vList2"/>
    <dgm:cxn modelId="{59CC1266-2929-4E88-9D2A-6903DE0AA2E0}" type="presOf" srcId="{8DBA10E3-D5F9-4C69-89FD-1103EE1CB64D}" destId="{EC169121-5C92-4805-B308-E5C57F3732C3}" srcOrd="0" destOrd="0" presId="urn:microsoft.com/office/officeart/2005/8/layout/vList2"/>
    <dgm:cxn modelId="{9D964D29-D9CA-4234-A549-96426B6238FF}" type="presOf" srcId="{11604A22-D707-40EA-998F-E5EB823B2EFB}" destId="{14DEF873-955A-4D46-8272-B1B07BF6BFAF}" srcOrd="0" destOrd="2" presId="urn:microsoft.com/office/officeart/2005/8/layout/vList2"/>
    <dgm:cxn modelId="{8C5AA161-7154-4BFF-8200-3C93A350E7DE}" type="presOf" srcId="{17BF8865-6967-4834-9871-F79D17CC3B15}" destId="{14DEF873-955A-4D46-8272-B1B07BF6BFAF}" srcOrd="0" destOrd="5" presId="urn:microsoft.com/office/officeart/2005/8/layout/vList2"/>
    <dgm:cxn modelId="{07BBB17B-3467-4744-AA81-DD9052293164}" srcId="{8DBA10E3-D5F9-4C69-89FD-1103EE1CB64D}" destId="{E9797E7B-777A-4FB0-84B6-1645E4FCA9CC}" srcOrd="0" destOrd="0" parTransId="{1EDADC15-216D-4ED2-B737-B1F7A764C42A}" sibTransId="{C7EC9886-B8A2-4879-A149-B5D1761CDE58}"/>
    <dgm:cxn modelId="{EE9D6A2E-CB8B-4603-BEBA-5C8E7FF72078}" type="presOf" srcId="{D0D8068C-5485-4ED5-9172-DF9A6EA2DEB7}" destId="{14DEF873-955A-4D46-8272-B1B07BF6BFAF}" srcOrd="0" destOrd="0" presId="urn:microsoft.com/office/officeart/2005/8/layout/vList2"/>
    <dgm:cxn modelId="{5478AC76-725E-4D8A-9661-58969A462972}" type="presOf" srcId="{F744749F-EE5C-46A2-9E8D-1EA3D0E62390}" destId="{14DEF873-955A-4D46-8272-B1B07BF6BFAF}" srcOrd="0" destOrd="3" presId="urn:microsoft.com/office/officeart/2005/8/layout/vList2"/>
    <dgm:cxn modelId="{3D9DB3B6-3FC9-493C-8176-43741DE3DDC9}" srcId="{F744749F-EE5C-46A2-9E8D-1EA3D0E62390}" destId="{17BF8865-6967-4834-9871-F79D17CC3B15}" srcOrd="1" destOrd="0" parTransId="{DB3C56C2-97AE-49F0-B936-1B5C8DBC3378}" sibTransId="{23E88CFA-1D83-42A1-BDF4-1324491955EB}"/>
    <dgm:cxn modelId="{8F3D246F-0B42-4B45-9600-B663A60F4AA1}" srcId="{B5B91ADC-2D65-4FF1-B7CB-29F6ED660455}" destId="{11604A22-D707-40EA-998F-E5EB823B2EFB}" srcOrd="0" destOrd="0" parTransId="{DEB0C293-2BAB-4C36-BD66-02BF56BCF822}" sibTransId="{F5864EB3-CFF5-44DE-9CB8-8CD92295AA50}"/>
    <dgm:cxn modelId="{61C13704-E510-4D1C-BA79-1A25D2807174}" srcId="{A6C19154-CE84-48C2-AA46-5281FF33F566}" destId="{F744749F-EE5C-46A2-9E8D-1EA3D0E62390}" srcOrd="2" destOrd="0" parTransId="{81883533-4CF1-4755-9316-6CA2EDFEA4F6}" sibTransId="{B91BA70E-0BA5-4C27-B4AF-F783C2DD0A83}"/>
    <dgm:cxn modelId="{AD989C49-1FC5-4CE9-987A-F8F0A2F7C68D}" srcId="{8DBA10E3-D5F9-4C69-89FD-1103EE1CB64D}" destId="{A6C19154-CE84-48C2-AA46-5281FF33F566}" srcOrd="1" destOrd="0" parTransId="{0C8D2A23-AF2A-4F4A-9AEF-E7200B4CF3D7}" sibTransId="{5523BA2A-7566-4914-B25D-124C24F7F101}"/>
    <dgm:cxn modelId="{4E4D2BB9-133C-4CB7-8477-99031F95C782}" type="presParOf" srcId="{EC169121-5C92-4805-B308-E5C57F3732C3}" destId="{9ABED507-328B-4BEF-B5A1-F2CD8677388F}" srcOrd="0" destOrd="0" presId="urn:microsoft.com/office/officeart/2005/8/layout/vList2"/>
    <dgm:cxn modelId="{A079D167-7003-4ED9-947F-24377C0A0C52}" type="presParOf" srcId="{EC169121-5C92-4805-B308-E5C57F3732C3}" destId="{3E461940-7DC9-481B-AF27-C67BAC8C296C}" srcOrd="1" destOrd="0" presId="urn:microsoft.com/office/officeart/2005/8/layout/vList2"/>
    <dgm:cxn modelId="{9A9DF75F-B3EA-4FBE-89D5-5C309EA7BF97}" type="presParOf" srcId="{EC169121-5C92-4805-B308-E5C57F3732C3}" destId="{B4CAA392-A41D-4C5E-8A7E-35C996D70074}" srcOrd="2" destOrd="0" presId="urn:microsoft.com/office/officeart/2005/8/layout/vList2"/>
    <dgm:cxn modelId="{A8A674EF-65D6-44FE-AB6C-C43064CFF2CB}" type="presParOf" srcId="{EC169121-5C92-4805-B308-E5C57F3732C3}" destId="{14DEF873-955A-4D46-8272-B1B07BF6BFAF}"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9797E7B-777A-4FB0-84B6-1645E4FCA9CC}">
      <dgm:prSet custT="1"/>
      <dgm:spPr/>
      <dgm:t>
        <a:bodyPr/>
        <a:lstStyle/>
        <a:p>
          <a:pPr rtl="0"/>
          <a:r>
            <a:rPr lang="zh-TW" altLang="en-US" sz="2800" b="1" dirty="0" smtClean="0">
              <a:solidFill>
                <a:srgbClr val="FF0000"/>
              </a:solidFill>
            </a:rPr>
            <a:t>一、 </a:t>
          </a:r>
          <a:r>
            <a:rPr lang="zh-TW" altLang="en-US" sz="2800" b="1" dirty="0" smtClean="0">
              <a:ea typeface="新細明體" charset="-120"/>
            </a:rPr>
            <a:t>了解市場與顧客需求</a:t>
          </a:r>
          <a:endParaRPr lang="zh-TW" altLang="en-US" sz="2800" b="0" i="0" baseline="0" dirty="0"/>
        </a:p>
      </dgm:t>
    </dgm:pt>
    <dgm:pt modelId="{1EDADC15-216D-4ED2-B737-B1F7A764C42A}" type="parTrans" cxnId="{07BBB17B-3467-4744-AA81-DD9052293164}">
      <dgm:prSet/>
      <dgm:spPr/>
      <dgm:t>
        <a:bodyPr/>
        <a:lstStyle/>
        <a:p>
          <a:endParaRPr lang="zh-TW" altLang="en-US" sz="2400"/>
        </a:p>
      </dgm:t>
    </dgm:pt>
    <dgm:pt modelId="{C7EC9886-B8A2-4879-A149-B5D1761CDE58}" type="sibTrans" cxnId="{07BBB17B-3467-4744-AA81-DD9052293164}">
      <dgm:prSet/>
      <dgm:spPr/>
      <dgm:t>
        <a:bodyPr/>
        <a:lstStyle/>
        <a:p>
          <a:endParaRPr lang="zh-TW" altLang="en-US" sz="2400"/>
        </a:p>
      </dgm:t>
    </dgm:pt>
    <dgm:pt modelId="{9369A023-98B9-47EA-9F5F-E35E22F93050}">
      <dgm:prSet custT="1"/>
      <dgm:spPr/>
      <dgm:t>
        <a:bodyPr anchor="ctr"/>
        <a:lstStyle/>
        <a:p>
          <a:r>
            <a:rPr lang="zh-TW" sz="2400" dirty="0" smtClean="0"/>
            <a:t>（</a:t>
          </a:r>
          <a:r>
            <a:rPr lang="zh-TW" altLang="en-US" sz="2400" dirty="0" smtClean="0"/>
            <a:t>一</a:t>
          </a:r>
          <a:r>
            <a:rPr lang="zh-TW" sz="2400" dirty="0" smtClean="0"/>
            <a:t>）需要、慾望和需求</a:t>
          </a:r>
          <a:endParaRPr lang="zh-TW" altLang="en-US" sz="2400" dirty="0"/>
        </a:p>
      </dgm:t>
    </dgm:pt>
    <dgm:pt modelId="{748D979A-067F-44CB-B826-E1E09BACEB78}" type="parTrans" cxnId="{7B36ED23-1730-4B05-9CE2-4100229FA8C4}">
      <dgm:prSet/>
      <dgm:spPr/>
      <dgm:t>
        <a:bodyPr/>
        <a:lstStyle/>
        <a:p>
          <a:endParaRPr lang="zh-TW" altLang="en-US" sz="2400"/>
        </a:p>
      </dgm:t>
    </dgm:pt>
    <dgm:pt modelId="{7453D9B1-3440-4A4D-B2D0-9ED49532D29A}" type="sibTrans" cxnId="{7B36ED23-1730-4B05-9CE2-4100229FA8C4}">
      <dgm:prSet/>
      <dgm:spPr/>
      <dgm:t>
        <a:bodyPr/>
        <a:lstStyle/>
        <a:p>
          <a:endParaRPr lang="zh-TW" altLang="en-US" sz="2400"/>
        </a:p>
      </dgm:t>
    </dgm:pt>
    <dgm:pt modelId="{0A7C39DC-1E13-46F2-9E19-95C7BF46D438}">
      <dgm:prSet custT="1"/>
      <dgm:spPr/>
      <dgm:t>
        <a:bodyPr/>
        <a:lstStyle/>
        <a:p>
          <a:r>
            <a:rPr lang="zh-TW" sz="2400" dirty="0" smtClean="0">
              <a:solidFill>
                <a:srgbClr val="FF0000"/>
              </a:solidFill>
            </a:rPr>
            <a:t>需要（</a:t>
          </a:r>
          <a:r>
            <a:rPr lang="en-US" sz="2400" dirty="0" smtClean="0">
              <a:solidFill>
                <a:srgbClr val="FF0000"/>
              </a:solidFill>
            </a:rPr>
            <a:t>need</a:t>
          </a:r>
          <a:r>
            <a:rPr lang="zh-TW" sz="2400" dirty="0" smtClean="0">
              <a:solidFill>
                <a:srgbClr val="FF0000"/>
              </a:solidFill>
            </a:rPr>
            <a:t>）</a:t>
          </a:r>
          <a:endParaRPr lang="zh-TW" sz="2400" dirty="0">
            <a:solidFill>
              <a:srgbClr val="FF0000"/>
            </a:solidFill>
          </a:endParaRPr>
        </a:p>
      </dgm:t>
    </dgm:pt>
    <dgm:pt modelId="{264549FE-F303-4259-989C-627EBBE840EF}" type="parTrans" cxnId="{10595694-246C-4792-98D6-18D22B400642}">
      <dgm:prSet/>
      <dgm:spPr/>
      <dgm:t>
        <a:bodyPr/>
        <a:lstStyle/>
        <a:p>
          <a:endParaRPr lang="zh-TW" altLang="en-US" sz="2400"/>
        </a:p>
      </dgm:t>
    </dgm:pt>
    <dgm:pt modelId="{C5DC9AC2-D9E9-4B07-BDE4-89628930C070}" type="sibTrans" cxnId="{10595694-246C-4792-98D6-18D22B400642}">
      <dgm:prSet/>
      <dgm:spPr/>
      <dgm:t>
        <a:bodyPr/>
        <a:lstStyle/>
        <a:p>
          <a:endParaRPr lang="zh-TW" altLang="en-US" sz="2400"/>
        </a:p>
      </dgm:t>
    </dgm:pt>
    <dgm:pt modelId="{00815462-7BA0-4CEA-B40F-C05989ECFECE}">
      <dgm:prSet custT="1"/>
      <dgm:spPr/>
      <dgm:t>
        <a:bodyPr/>
        <a:lstStyle/>
        <a:p>
          <a:r>
            <a:rPr lang="zh-TW" sz="2400" dirty="0" smtClean="0">
              <a:solidFill>
                <a:srgbClr val="FF0000"/>
              </a:solidFill>
            </a:rPr>
            <a:t>慾望（</a:t>
          </a:r>
          <a:r>
            <a:rPr lang="en-US" sz="2400" dirty="0" smtClean="0">
              <a:solidFill>
                <a:srgbClr val="FF0000"/>
              </a:solidFill>
            </a:rPr>
            <a:t>want</a:t>
          </a:r>
          <a:r>
            <a:rPr lang="zh-TW" sz="2400" dirty="0" smtClean="0">
              <a:solidFill>
                <a:srgbClr val="FF0000"/>
              </a:solidFill>
            </a:rPr>
            <a:t>）</a:t>
          </a:r>
          <a:endParaRPr lang="zh-TW" sz="2400" dirty="0">
            <a:solidFill>
              <a:srgbClr val="FF0000"/>
            </a:solidFill>
          </a:endParaRPr>
        </a:p>
      </dgm:t>
    </dgm:pt>
    <dgm:pt modelId="{63EFEF40-53D1-490F-B732-1B6BD9644713}" type="parTrans" cxnId="{2B55E5EF-DDE2-4CB8-997D-012CBFEDD579}">
      <dgm:prSet/>
      <dgm:spPr/>
      <dgm:t>
        <a:bodyPr/>
        <a:lstStyle/>
        <a:p>
          <a:endParaRPr lang="zh-TW" altLang="en-US"/>
        </a:p>
      </dgm:t>
    </dgm:pt>
    <dgm:pt modelId="{A19F658B-72DA-48FC-A10B-783076C4BE3D}" type="sibTrans" cxnId="{2B55E5EF-DDE2-4CB8-997D-012CBFEDD579}">
      <dgm:prSet/>
      <dgm:spPr/>
      <dgm:t>
        <a:bodyPr/>
        <a:lstStyle/>
        <a:p>
          <a:endParaRPr lang="zh-TW" altLang="en-US"/>
        </a:p>
      </dgm:t>
    </dgm:pt>
    <dgm:pt modelId="{9B823DF9-745E-46C0-9E80-8BA80C3DB745}">
      <dgm:prSet custT="1"/>
      <dgm:spPr/>
      <dgm:t>
        <a:bodyPr/>
        <a:lstStyle/>
        <a:p>
          <a:r>
            <a:rPr lang="zh-TW" sz="2400" dirty="0" smtClean="0">
              <a:solidFill>
                <a:srgbClr val="FF0000"/>
              </a:solidFill>
            </a:rPr>
            <a:t>需求（</a:t>
          </a:r>
          <a:r>
            <a:rPr lang="en-US" sz="2400" dirty="0" smtClean="0">
              <a:solidFill>
                <a:srgbClr val="FF0000"/>
              </a:solidFill>
            </a:rPr>
            <a:t>demand</a:t>
          </a:r>
          <a:r>
            <a:rPr lang="zh-TW" sz="2400" dirty="0" smtClean="0">
              <a:solidFill>
                <a:srgbClr val="FF0000"/>
              </a:solidFill>
            </a:rPr>
            <a:t>）</a:t>
          </a:r>
          <a:endParaRPr lang="zh-TW" sz="2400" dirty="0">
            <a:solidFill>
              <a:srgbClr val="FF0000"/>
            </a:solidFill>
          </a:endParaRPr>
        </a:p>
      </dgm:t>
    </dgm:pt>
    <dgm:pt modelId="{14952FA8-7E7F-4BC5-BC63-7CF9C1DE3557}" type="parTrans" cxnId="{9569C9FF-B70D-46A6-902C-9FDA2244BD9B}">
      <dgm:prSet/>
      <dgm:spPr/>
      <dgm:t>
        <a:bodyPr/>
        <a:lstStyle/>
        <a:p>
          <a:endParaRPr lang="zh-TW" altLang="en-US"/>
        </a:p>
      </dgm:t>
    </dgm:pt>
    <dgm:pt modelId="{B48809B1-0D2E-463A-BAD2-BB8B4241935B}" type="sibTrans" cxnId="{9569C9FF-B70D-46A6-902C-9FDA2244BD9B}">
      <dgm:prSet/>
      <dgm:spPr/>
      <dgm:t>
        <a:bodyPr/>
        <a:lstStyle/>
        <a:p>
          <a:endParaRPr lang="zh-TW" altLang="en-US"/>
        </a:p>
      </dgm:t>
    </dgm:pt>
    <dgm:pt modelId="{2B4F26F1-D2BD-434E-85F9-D7EB091EADC4}">
      <dgm:prSet custT="1"/>
      <dgm:spPr/>
      <dgm:t>
        <a:bodyPr/>
        <a:lstStyle/>
        <a:p>
          <a:r>
            <a:rPr lang="zh-TW" altLang="en-US" sz="2200" dirty="0" smtClean="0"/>
            <a:t>個人感覺到被剝奪的一種狀態，</a:t>
          </a:r>
          <a:endParaRPr lang="zh-TW" sz="2200" dirty="0"/>
        </a:p>
      </dgm:t>
    </dgm:pt>
    <dgm:pt modelId="{E5725142-80EE-4F34-B592-C9D553784023}" type="parTrans" cxnId="{18ADB043-4002-48EF-BB18-A44E3B196137}">
      <dgm:prSet/>
      <dgm:spPr/>
      <dgm:t>
        <a:bodyPr/>
        <a:lstStyle/>
        <a:p>
          <a:endParaRPr lang="zh-TW" altLang="en-US"/>
        </a:p>
      </dgm:t>
    </dgm:pt>
    <dgm:pt modelId="{0168D3C4-0AB1-4092-A2DE-A30D1A107F88}" type="sibTrans" cxnId="{18ADB043-4002-48EF-BB18-A44E3B196137}">
      <dgm:prSet/>
      <dgm:spPr/>
      <dgm:t>
        <a:bodyPr/>
        <a:lstStyle/>
        <a:p>
          <a:endParaRPr lang="zh-TW" altLang="en-US"/>
        </a:p>
      </dgm:t>
    </dgm:pt>
    <dgm:pt modelId="{2AF1E794-5F2F-43CA-973F-FA3FB7C6F3A6}">
      <dgm:prSet custT="1"/>
      <dgm:spPr/>
      <dgm:t>
        <a:bodyPr/>
        <a:lstStyle/>
        <a:p>
          <a:r>
            <a:rPr lang="zh-TW" altLang="en-US" sz="2200" dirty="0" smtClean="0"/>
            <a:t>經由個人文化背景與個人人格陶鑄所表現出來的需要</a:t>
          </a:r>
          <a:endParaRPr lang="zh-TW" sz="2200" dirty="0"/>
        </a:p>
      </dgm:t>
    </dgm:pt>
    <dgm:pt modelId="{6F0F304F-B3E4-4EDB-96D2-A9759E501A31}" type="parTrans" cxnId="{45214467-C6EC-4D46-BE26-B3375510ED4D}">
      <dgm:prSet/>
      <dgm:spPr/>
      <dgm:t>
        <a:bodyPr/>
        <a:lstStyle/>
        <a:p>
          <a:endParaRPr lang="zh-TW" altLang="en-US"/>
        </a:p>
      </dgm:t>
    </dgm:pt>
    <dgm:pt modelId="{F7D596EF-CC83-42F1-A69D-86AA8F0DE136}" type="sibTrans" cxnId="{45214467-C6EC-4D46-BE26-B3375510ED4D}">
      <dgm:prSet/>
      <dgm:spPr/>
      <dgm:t>
        <a:bodyPr/>
        <a:lstStyle/>
        <a:p>
          <a:endParaRPr lang="zh-TW" altLang="en-US"/>
        </a:p>
      </dgm:t>
    </dgm:pt>
    <dgm:pt modelId="{729A97E0-2F4A-4B26-B807-4416202CD09D}">
      <dgm:prSet custT="1"/>
      <dgm:spPr/>
      <dgm:t>
        <a:bodyPr/>
        <a:lstStyle/>
        <a:p>
          <a:r>
            <a:rPr lang="zh-TW" altLang="en-US" sz="2200" dirty="0" smtClean="0"/>
            <a:t>例如：美國人吃漢堡、薯條，中國人吃米飯、麵條</a:t>
          </a:r>
          <a:endParaRPr lang="zh-TW" sz="2200" dirty="0"/>
        </a:p>
      </dgm:t>
    </dgm:pt>
    <dgm:pt modelId="{DF7F54C1-0BE1-4D2B-A1EB-45E09E51E3D0}" type="parTrans" cxnId="{0D36381F-72D8-4B39-B042-A1AE1372E8F7}">
      <dgm:prSet/>
      <dgm:spPr/>
      <dgm:t>
        <a:bodyPr/>
        <a:lstStyle/>
        <a:p>
          <a:endParaRPr lang="zh-TW" altLang="en-US"/>
        </a:p>
      </dgm:t>
    </dgm:pt>
    <dgm:pt modelId="{1619B5D9-759C-489E-8F34-89CB254EB88C}" type="sibTrans" cxnId="{0D36381F-72D8-4B39-B042-A1AE1372E8F7}">
      <dgm:prSet/>
      <dgm:spPr/>
      <dgm:t>
        <a:bodyPr/>
        <a:lstStyle/>
        <a:p>
          <a:endParaRPr lang="zh-TW" altLang="en-US"/>
        </a:p>
      </dgm:t>
    </dgm:pt>
    <dgm:pt modelId="{C39CC969-04DE-46EF-ADED-3DDDE3E9F64A}">
      <dgm:prSet custT="1"/>
      <dgm:spPr/>
      <dgm:t>
        <a:bodyPr/>
        <a:lstStyle/>
        <a:p>
          <a:r>
            <a:rPr lang="zh-TW" altLang="en-US" sz="2200" dirty="0" smtClean="0"/>
            <a:t>例如 </a:t>
          </a:r>
          <a:r>
            <a:rPr lang="en-US" altLang="zh-TW" sz="2200" dirty="0" smtClean="0"/>
            <a:t>Maslow</a:t>
          </a:r>
          <a:r>
            <a:rPr lang="zh-TW" altLang="en-US" sz="2200" dirty="0" smtClean="0"/>
            <a:t>的五種需求</a:t>
          </a:r>
          <a:endParaRPr lang="zh-TW" sz="2200" dirty="0"/>
        </a:p>
      </dgm:t>
    </dgm:pt>
    <dgm:pt modelId="{63DA05ED-1E8E-450C-AF76-DD37B10AE4F2}" type="parTrans" cxnId="{56E6E1C7-892E-4321-918C-4816B4EFD551}">
      <dgm:prSet/>
      <dgm:spPr/>
      <dgm:t>
        <a:bodyPr/>
        <a:lstStyle/>
        <a:p>
          <a:endParaRPr lang="zh-TW" altLang="en-US"/>
        </a:p>
      </dgm:t>
    </dgm:pt>
    <dgm:pt modelId="{C5BECC95-EE13-4FE3-9CCB-816D52E8AAA8}" type="sibTrans" cxnId="{56E6E1C7-892E-4321-918C-4816B4EFD551}">
      <dgm:prSet/>
      <dgm:spPr/>
      <dgm:t>
        <a:bodyPr/>
        <a:lstStyle/>
        <a:p>
          <a:endParaRPr lang="zh-TW" altLang="en-US"/>
        </a:p>
      </dgm:t>
    </dgm:pt>
    <dgm:pt modelId="{A10FFF23-B8A5-4648-A039-7BF9ED2763F2}">
      <dgm:prSet custT="1"/>
      <dgm:spPr/>
      <dgm:t>
        <a:bodyPr/>
        <a:lstStyle/>
        <a:p>
          <a:r>
            <a:rPr lang="zh-TW" altLang="en-US" sz="2200" dirty="0" smtClean="0"/>
            <a:t>有購買力支持的慾望，也就是經濟學上的需求線</a:t>
          </a:r>
          <a:endParaRPr lang="zh-TW" sz="2200" dirty="0"/>
        </a:p>
      </dgm:t>
    </dgm:pt>
    <dgm:pt modelId="{8B3C2DA0-4F22-47A9-A37F-590FC3C811A4}" type="parTrans" cxnId="{FF7A566F-30CB-4C26-9EC4-A7314292A984}">
      <dgm:prSet/>
      <dgm:spPr/>
      <dgm:t>
        <a:bodyPr/>
        <a:lstStyle/>
        <a:p>
          <a:endParaRPr lang="zh-TW" altLang="en-US"/>
        </a:p>
      </dgm:t>
    </dgm:pt>
    <dgm:pt modelId="{5944FE1E-97E4-4368-9C58-0A83B48B1306}" type="sibTrans" cxnId="{FF7A566F-30CB-4C26-9EC4-A7314292A984}">
      <dgm:prSet/>
      <dgm:spPr/>
      <dgm:t>
        <a:bodyPr/>
        <a:lstStyle/>
        <a:p>
          <a:endParaRPr lang="zh-TW" altLang="en-US"/>
        </a:p>
      </dgm:t>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ABED507-328B-4BEF-B5A1-F2CD8677388F}" type="pres">
      <dgm:prSet presAssocID="{E9797E7B-777A-4FB0-84B6-1645E4FCA9CC}" presName="parentText" presStyleLbl="node1" presStyleIdx="0" presStyleCnt="2" custScaleY="110001" custLinFactY="-15984" custLinFactNeighborY="-100000">
        <dgm:presLayoutVars>
          <dgm:chMax val="0"/>
          <dgm:bulletEnabled val="1"/>
        </dgm:presLayoutVars>
      </dgm:prSet>
      <dgm:spPr/>
      <dgm:t>
        <a:bodyPr/>
        <a:lstStyle/>
        <a:p>
          <a:endParaRPr lang="zh-TW" altLang="en-US"/>
        </a:p>
      </dgm:t>
    </dgm:pt>
    <dgm:pt modelId="{3E461940-7DC9-481B-AF27-C67BAC8C296C}" type="pres">
      <dgm:prSet presAssocID="{C7EC9886-B8A2-4879-A149-B5D1761CDE58}" presName="spacer" presStyleCnt="0"/>
      <dgm:spPr/>
    </dgm:pt>
    <dgm:pt modelId="{571EEE50-5238-4D2B-A50E-401A339B2552}" type="pres">
      <dgm:prSet presAssocID="{9369A023-98B9-47EA-9F5F-E35E22F93050}" presName="parentText" presStyleLbl="node1" presStyleIdx="1" presStyleCnt="2">
        <dgm:presLayoutVars>
          <dgm:chMax val="0"/>
          <dgm:bulletEnabled val="1"/>
        </dgm:presLayoutVars>
      </dgm:prSet>
      <dgm:spPr/>
      <dgm:t>
        <a:bodyPr/>
        <a:lstStyle/>
        <a:p>
          <a:endParaRPr lang="zh-TW" altLang="en-US"/>
        </a:p>
      </dgm:t>
    </dgm:pt>
    <dgm:pt modelId="{AE28ECCE-B870-4416-BE9B-EA4980C0DFA8}" type="pres">
      <dgm:prSet presAssocID="{9369A023-98B9-47EA-9F5F-E35E22F93050}" presName="childText" presStyleLbl="revTx" presStyleIdx="0" presStyleCnt="1">
        <dgm:presLayoutVars>
          <dgm:bulletEnabled val="1"/>
        </dgm:presLayoutVars>
      </dgm:prSet>
      <dgm:spPr/>
      <dgm:t>
        <a:bodyPr/>
        <a:lstStyle/>
        <a:p>
          <a:endParaRPr lang="zh-TW" altLang="en-US"/>
        </a:p>
      </dgm:t>
    </dgm:pt>
  </dgm:ptLst>
  <dgm:cxnLst>
    <dgm:cxn modelId="{C809BE5F-1F0C-41E2-B5AC-6C762470D89B}" type="presOf" srcId="{C39CC969-04DE-46EF-ADED-3DDDE3E9F64A}" destId="{AE28ECCE-B870-4416-BE9B-EA4980C0DFA8}" srcOrd="0" destOrd="2" presId="urn:microsoft.com/office/officeart/2005/8/layout/vList2"/>
    <dgm:cxn modelId="{18ADB043-4002-48EF-BB18-A44E3B196137}" srcId="{0A7C39DC-1E13-46F2-9E19-95C7BF46D438}" destId="{2B4F26F1-D2BD-434E-85F9-D7EB091EADC4}" srcOrd="0" destOrd="0" parTransId="{E5725142-80EE-4F34-B592-C9D553784023}" sibTransId="{0168D3C4-0AB1-4092-A2DE-A30D1A107F88}"/>
    <dgm:cxn modelId="{48BD3768-6BB0-47B5-AA91-F0DC6C6D0476}" type="presOf" srcId="{9B823DF9-745E-46C0-9E80-8BA80C3DB745}" destId="{AE28ECCE-B870-4416-BE9B-EA4980C0DFA8}" srcOrd="0" destOrd="6" presId="urn:microsoft.com/office/officeart/2005/8/layout/vList2"/>
    <dgm:cxn modelId="{8220A3A5-DC70-4AC8-B23D-648C1B6B53BF}" type="presOf" srcId="{2B4F26F1-D2BD-434E-85F9-D7EB091EADC4}" destId="{AE28ECCE-B870-4416-BE9B-EA4980C0DFA8}" srcOrd="0" destOrd="1" presId="urn:microsoft.com/office/officeart/2005/8/layout/vList2"/>
    <dgm:cxn modelId="{6CF5D6E5-CEA7-4439-BCDE-31BCCD3F7D1E}" type="presOf" srcId="{0A7C39DC-1E13-46F2-9E19-95C7BF46D438}" destId="{AE28ECCE-B870-4416-BE9B-EA4980C0DFA8}" srcOrd="0" destOrd="0" presId="urn:microsoft.com/office/officeart/2005/8/layout/vList2"/>
    <dgm:cxn modelId="{7E9569A0-03CB-43CC-B0C4-65017B4439CA}" type="presOf" srcId="{9369A023-98B9-47EA-9F5F-E35E22F93050}" destId="{571EEE50-5238-4D2B-A50E-401A339B2552}" srcOrd="0" destOrd="0" presId="urn:microsoft.com/office/officeart/2005/8/layout/vList2"/>
    <dgm:cxn modelId="{305BCE15-02A8-49A1-8111-08A826B28676}" type="presOf" srcId="{729A97E0-2F4A-4B26-B807-4416202CD09D}" destId="{AE28ECCE-B870-4416-BE9B-EA4980C0DFA8}" srcOrd="0" destOrd="5" presId="urn:microsoft.com/office/officeart/2005/8/layout/vList2"/>
    <dgm:cxn modelId="{45214467-C6EC-4D46-BE26-B3375510ED4D}" srcId="{00815462-7BA0-4CEA-B40F-C05989ECFECE}" destId="{2AF1E794-5F2F-43CA-973F-FA3FB7C6F3A6}" srcOrd="0" destOrd="0" parTransId="{6F0F304F-B3E4-4EDB-96D2-A9759E501A31}" sibTransId="{F7D596EF-CC83-42F1-A69D-86AA8F0DE136}"/>
    <dgm:cxn modelId="{FF7A566F-30CB-4C26-9EC4-A7314292A984}" srcId="{9B823DF9-745E-46C0-9E80-8BA80C3DB745}" destId="{A10FFF23-B8A5-4648-A039-7BF9ED2763F2}" srcOrd="0" destOrd="0" parTransId="{8B3C2DA0-4F22-47A9-A37F-590FC3C811A4}" sibTransId="{5944FE1E-97E4-4368-9C58-0A83B48B1306}"/>
    <dgm:cxn modelId="{56E6E1C7-892E-4321-918C-4816B4EFD551}" srcId="{0A7C39DC-1E13-46F2-9E19-95C7BF46D438}" destId="{C39CC969-04DE-46EF-ADED-3DDDE3E9F64A}" srcOrd="1" destOrd="0" parTransId="{63DA05ED-1E8E-450C-AF76-DD37B10AE4F2}" sibTransId="{C5BECC95-EE13-4FE3-9CCB-816D52E8AAA8}"/>
    <dgm:cxn modelId="{C7C11DAE-624A-480B-8BF2-BEBD98A8C570}" type="presOf" srcId="{E9797E7B-777A-4FB0-84B6-1645E4FCA9CC}" destId="{9ABED507-328B-4BEF-B5A1-F2CD8677388F}" srcOrd="0" destOrd="0" presId="urn:microsoft.com/office/officeart/2005/8/layout/vList2"/>
    <dgm:cxn modelId="{9569C9FF-B70D-46A6-902C-9FDA2244BD9B}" srcId="{9369A023-98B9-47EA-9F5F-E35E22F93050}" destId="{9B823DF9-745E-46C0-9E80-8BA80C3DB745}" srcOrd="2" destOrd="0" parTransId="{14952FA8-7E7F-4BC5-BC63-7CF9C1DE3557}" sibTransId="{B48809B1-0D2E-463A-BAD2-BB8B4241935B}"/>
    <dgm:cxn modelId="{0F9C5757-3F54-4F11-A0DC-D386D773C27D}" type="presOf" srcId="{00815462-7BA0-4CEA-B40F-C05989ECFECE}" destId="{AE28ECCE-B870-4416-BE9B-EA4980C0DFA8}" srcOrd="0" destOrd="3" presId="urn:microsoft.com/office/officeart/2005/8/layout/vList2"/>
    <dgm:cxn modelId="{60C814FE-9B45-4AA4-80F8-72DAC4E87D74}" type="presOf" srcId="{2AF1E794-5F2F-43CA-973F-FA3FB7C6F3A6}" destId="{AE28ECCE-B870-4416-BE9B-EA4980C0DFA8}" srcOrd="0" destOrd="4" presId="urn:microsoft.com/office/officeart/2005/8/layout/vList2"/>
    <dgm:cxn modelId="{0D36381F-72D8-4B39-B042-A1AE1372E8F7}" srcId="{00815462-7BA0-4CEA-B40F-C05989ECFECE}" destId="{729A97E0-2F4A-4B26-B807-4416202CD09D}" srcOrd="1" destOrd="0" parTransId="{DF7F54C1-0BE1-4D2B-A1EB-45E09E51E3D0}" sibTransId="{1619B5D9-759C-489E-8F34-89CB254EB88C}"/>
    <dgm:cxn modelId="{07BBB17B-3467-4744-AA81-DD9052293164}" srcId="{8DBA10E3-D5F9-4C69-89FD-1103EE1CB64D}" destId="{E9797E7B-777A-4FB0-84B6-1645E4FCA9CC}" srcOrd="0" destOrd="0" parTransId="{1EDADC15-216D-4ED2-B737-B1F7A764C42A}" sibTransId="{C7EC9886-B8A2-4879-A149-B5D1761CDE58}"/>
    <dgm:cxn modelId="{10595694-246C-4792-98D6-18D22B400642}" srcId="{9369A023-98B9-47EA-9F5F-E35E22F93050}" destId="{0A7C39DC-1E13-46F2-9E19-95C7BF46D438}" srcOrd="0" destOrd="0" parTransId="{264549FE-F303-4259-989C-627EBBE840EF}" sibTransId="{C5DC9AC2-D9E9-4B07-BDE4-89628930C070}"/>
    <dgm:cxn modelId="{2B55E5EF-DDE2-4CB8-997D-012CBFEDD579}" srcId="{9369A023-98B9-47EA-9F5F-E35E22F93050}" destId="{00815462-7BA0-4CEA-B40F-C05989ECFECE}" srcOrd="1" destOrd="0" parTransId="{63EFEF40-53D1-490F-B732-1B6BD9644713}" sibTransId="{A19F658B-72DA-48FC-A10B-783076C4BE3D}"/>
    <dgm:cxn modelId="{68C14946-7779-4617-B136-06A2CBEB687B}" type="presOf" srcId="{A10FFF23-B8A5-4648-A039-7BF9ED2763F2}" destId="{AE28ECCE-B870-4416-BE9B-EA4980C0DFA8}" srcOrd="0" destOrd="7" presId="urn:microsoft.com/office/officeart/2005/8/layout/vList2"/>
    <dgm:cxn modelId="{7B36ED23-1730-4B05-9CE2-4100229FA8C4}" srcId="{8DBA10E3-D5F9-4C69-89FD-1103EE1CB64D}" destId="{9369A023-98B9-47EA-9F5F-E35E22F93050}" srcOrd="1" destOrd="0" parTransId="{748D979A-067F-44CB-B826-E1E09BACEB78}" sibTransId="{7453D9B1-3440-4A4D-B2D0-9ED49532D29A}"/>
    <dgm:cxn modelId="{1182631B-AB4F-4ACF-9CEA-0517C9147E63}" type="presOf" srcId="{8DBA10E3-D5F9-4C69-89FD-1103EE1CB64D}" destId="{EC169121-5C92-4805-B308-E5C57F3732C3}" srcOrd="0" destOrd="0" presId="urn:microsoft.com/office/officeart/2005/8/layout/vList2"/>
    <dgm:cxn modelId="{67AF83CA-893D-430E-98A2-0EA6F1BE1B6D}" type="presParOf" srcId="{EC169121-5C92-4805-B308-E5C57F3732C3}" destId="{9ABED507-328B-4BEF-B5A1-F2CD8677388F}" srcOrd="0" destOrd="0" presId="urn:microsoft.com/office/officeart/2005/8/layout/vList2"/>
    <dgm:cxn modelId="{CE2D77D7-7FF7-4B08-A2C3-D25DD7C7833A}" type="presParOf" srcId="{EC169121-5C92-4805-B308-E5C57F3732C3}" destId="{3E461940-7DC9-481B-AF27-C67BAC8C296C}" srcOrd="1" destOrd="0" presId="urn:microsoft.com/office/officeart/2005/8/layout/vList2"/>
    <dgm:cxn modelId="{0CCD6540-6EC8-4596-9FDF-7FB3B011711D}" type="presParOf" srcId="{EC169121-5C92-4805-B308-E5C57F3732C3}" destId="{571EEE50-5238-4D2B-A50E-401A339B2552}" srcOrd="2" destOrd="0" presId="urn:microsoft.com/office/officeart/2005/8/layout/vList2"/>
    <dgm:cxn modelId="{0114CAD9-EC3B-497E-949A-C6D087FAD3FB}" type="presParOf" srcId="{EC169121-5C92-4805-B308-E5C57F3732C3}" destId="{AE28ECCE-B870-4416-BE9B-EA4980C0DFA8}"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9797E7B-777A-4FB0-84B6-1645E4FCA9CC}">
      <dgm:prSet custT="1"/>
      <dgm:spPr/>
      <dgm:t>
        <a:bodyPr/>
        <a:lstStyle/>
        <a:p>
          <a:pPr rtl="0"/>
          <a:r>
            <a:rPr lang="zh-TW" altLang="en-US" sz="2400" b="1" dirty="0" smtClean="0">
              <a:ea typeface="新細明體" charset="-120"/>
            </a:rPr>
            <a:t>二、設計顧客導向之行銷策略</a:t>
          </a:r>
          <a:endParaRPr lang="zh-TW" altLang="en-US" sz="2400" b="0" i="0" baseline="0" dirty="0"/>
        </a:p>
      </dgm:t>
    </dgm:pt>
    <dgm:pt modelId="{1EDADC15-216D-4ED2-B737-B1F7A764C42A}" type="parTrans" cxnId="{07BBB17B-3467-4744-AA81-DD9052293164}">
      <dgm:prSet/>
      <dgm:spPr/>
      <dgm:t>
        <a:bodyPr/>
        <a:lstStyle/>
        <a:p>
          <a:endParaRPr lang="zh-TW" altLang="en-US" sz="2400"/>
        </a:p>
      </dgm:t>
    </dgm:pt>
    <dgm:pt modelId="{C7EC9886-B8A2-4879-A149-B5D1761CDE58}" type="sibTrans" cxnId="{07BBB17B-3467-4744-AA81-DD9052293164}">
      <dgm:prSet/>
      <dgm:spPr/>
      <dgm:t>
        <a:bodyPr/>
        <a:lstStyle/>
        <a:p>
          <a:endParaRPr lang="zh-TW" altLang="en-US" sz="2400"/>
        </a:p>
      </dgm:t>
    </dgm:pt>
    <dgm:pt modelId="{A6C19154-CE84-48C2-AA46-5281FF33F566}">
      <dgm:prSet custT="1"/>
      <dgm:spPr/>
      <dgm:t>
        <a:bodyPr/>
        <a:lstStyle/>
        <a:p>
          <a:r>
            <a:rPr lang="zh-TW" sz="2200" dirty="0" smtClean="0"/>
            <a:t>（五）社會行銷觀念</a:t>
          </a:r>
          <a:endParaRPr lang="zh-TW" sz="2200" dirty="0"/>
        </a:p>
      </dgm:t>
    </dgm:pt>
    <dgm:pt modelId="{0C8D2A23-AF2A-4F4A-9AEF-E7200B4CF3D7}" type="parTrans" cxnId="{AD989C49-1FC5-4CE9-987A-F8F0A2F7C68D}">
      <dgm:prSet/>
      <dgm:spPr/>
      <dgm:t>
        <a:bodyPr/>
        <a:lstStyle/>
        <a:p>
          <a:endParaRPr lang="zh-TW" altLang="en-US" sz="2400"/>
        </a:p>
      </dgm:t>
    </dgm:pt>
    <dgm:pt modelId="{5523BA2A-7566-4914-B25D-124C24F7F101}" type="sibTrans" cxnId="{AD989C49-1FC5-4CE9-987A-F8F0A2F7C68D}">
      <dgm:prSet/>
      <dgm:spPr/>
      <dgm:t>
        <a:bodyPr/>
        <a:lstStyle/>
        <a:p>
          <a:endParaRPr lang="zh-TW" altLang="en-US" sz="2400"/>
        </a:p>
      </dgm:t>
    </dgm:pt>
    <dgm:pt modelId="{951A7A76-F583-4386-A076-CCDAA8F0D4EA}">
      <dgm:prSet custT="1"/>
      <dgm:spPr/>
      <dgm:t>
        <a:bodyPr/>
        <a:lstStyle/>
        <a:p>
          <a:r>
            <a:rPr lang="zh-TW" altLang="en-US" sz="2200" dirty="0" smtClean="0"/>
            <a:t>社會行銷觀念的定義</a:t>
          </a:r>
          <a:endParaRPr lang="zh-TW" altLang="en-US" sz="2200" dirty="0"/>
        </a:p>
      </dgm:t>
    </dgm:pt>
    <dgm:pt modelId="{07D94CA3-AF84-453C-A1C5-BD8152077735}" type="parTrans" cxnId="{CDC86EEB-9205-4BE5-BB65-5DE703037689}">
      <dgm:prSet/>
      <dgm:spPr/>
      <dgm:t>
        <a:bodyPr/>
        <a:lstStyle/>
        <a:p>
          <a:endParaRPr lang="zh-TW" altLang="en-US"/>
        </a:p>
      </dgm:t>
    </dgm:pt>
    <dgm:pt modelId="{DBAB16E4-B9C1-4184-91D0-B73C4A3161E4}" type="sibTrans" cxnId="{CDC86EEB-9205-4BE5-BB65-5DE703037689}">
      <dgm:prSet/>
      <dgm:spPr/>
      <dgm:t>
        <a:bodyPr/>
        <a:lstStyle/>
        <a:p>
          <a:endParaRPr lang="zh-TW" altLang="en-US"/>
        </a:p>
      </dgm:t>
    </dgm:pt>
    <dgm:pt modelId="{FC34E431-3F74-4F47-A61B-821C6038EA88}">
      <dgm:prSet custT="1"/>
      <dgm:spPr/>
      <dgm:t>
        <a:bodyPr/>
        <a:lstStyle/>
        <a:p>
          <a:r>
            <a:rPr lang="zh-TW" altLang="en-US" sz="2200" dirty="0" smtClean="0"/>
            <a:t>公司的要務是決定目標市場的需要、慾望與利益，在提供卓越的價值給顧客的同時，也能兼顧消費者與社會的福祉</a:t>
          </a:r>
          <a:endParaRPr lang="zh-TW" altLang="en-US" sz="2200" dirty="0"/>
        </a:p>
      </dgm:t>
    </dgm:pt>
    <dgm:pt modelId="{42240A36-9AFE-43E8-9555-A0B06D105683}" type="parTrans" cxnId="{26B8E5DF-F04E-4430-A898-D3DF5C1D0D9F}">
      <dgm:prSet/>
      <dgm:spPr/>
      <dgm:t>
        <a:bodyPr/>
        <a:lstStyle/>
        <a:p>
          <a:endParaRPr lang="zh-TW" altLang="en-US"/>
        </a:p>
      </dgm:t>
    </dgm:pt>
    <dgm:pt modelId="{53C5DBCF-184B-4943-A1C5-644726B4BAE9}" type="sibTrans" cxnId="{26B8E5DF-F04E-4430-A898-D3DF5C1D0D9F}">
      <dgm:prSet/>
      <dgm:spPr/>
      <dgm:t>
        <a:bodyPr/>
        <a:lstStyle/>
        <a:p>
          <a:endParaRPr lang="zh-TW" altLang="en-US"/>
        </a:p>
      </dgm:t>
    </dgm:pt>
    <dgm:pt modelId="{2E0B19E6-261C-481E-857C-0DE2A9D2E86E}">
      <dgm:prSet custT="1"/>
      <dgm:spPr/>
      <dgm:t>
        <a:bodyPr/>
        <a:lstStyle/>
        <a:p>
          <a:r>
            <a:rPr lang="en-US" altLang="zh-TW" sz="2200" dirty="0" smtClean="0"/>
            <a:t>VIDEO </a:t>
          </a:r>
          <a:r>
            <a:rPr lang="zh-TW" altLang="en-US" sz="2200" dirty="0" smtClean="0"/>
            <a:t>：現金卡，您覺得代言人的說法是對還是錯</a:t>
          </a:r>
          <a:r>
            <a:rPr lang="en-US" altLang="zh-TW" sz="2200" dirty="0" smtClean="0"/>
            <a:t>?</a:t>
          </a:r>
          <a:endParaRPr lang="zh-TW" altLang="en-US" sz="2200" dirty="0"/>
        </a:p>
      </dgm:t>
    </dgm:pt>
    <dgm:pt modelId="{A968D67F-AD10-414C-B99F-91F3B5A69FFC}" type="parTrans" cxnId="{17A36155-67A3-440A-982D-3B9883F9C1A2}">
      <dgm:prSet/>
      <dgm:spPr/>
      <dgm:t>
        <a:bodyPr/>
        <a:lstStyle/>
        <a:p>
          <a:endParaRPr lang="zh-TW" altLang="en-US"/>
        </a:p>
      </dgm:t>
    </dgm:pt>
    <dgm:pt modelId="{125DB83E-85FD-4B09-8BB2-8ADD664840A6}" type="sibTrans" cxnId="{17A36155-67A3-440A-982D-3B9883F9C1A2}">
      <dgm:prSet/>
      <dgm:spPr/>
      <dgm:t>
        <a:bodyPr/>
        <a:lstStyle/>
        <a:p>
          <a:endParaRPr lang="zh-TW" altLang="en-US"/>
        </a:p>
      </dgm:t>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ABED507-328B-4BEF-B5A1-F2CD8677388F}" type="pres">
      <dgm:prSet presAssocID="{E9797E7B-777A-4FB0-84B6-1645E4FCA9CC}" presName="parentText" presStyleLbl="node1" presStyleIdx="0" presStyleCnt="2" custScaleY="78250" custLinFactY="-47040" custLinFactNeighborY="-100000">
        <dgm:presLayoutVars>
          <dgm:chMax val="0"/>
          <dgm:bulletEnabled val="1"/>
        </dgm:presLayoutVars>
      </dgm:prSet>
      <dgm:spPr/>
      <dgm:t>
        <a:bodyPr/>
        <a:lstStyle/>
        <a:p>
          <a:endParaRPr lang="zh-TW" altLang="en-US"/>
        </a:p>
      </dgm:t>
    </dgm:pt>
    <dgm:pt modelId="{3E461940-7DC9-481B-AF27-C67BAC8C296C}" type="pres">
      <dgm:prSet presAssocID="{C7EC9886-B8A2-4879-A149-B5D1761CDE58}" presName="spacer" presStyleCnt="0"/>
      <dgm:spPr/>
    </dgm:pt>
    <dgm:pt modelId="{B4CAA392-A41D-4C5E-8A7E-35C996D70074}" type="pres">
      <dgm:prSet presAssocID="{A6C19154-CE84-48C2-AA46-5281FF33F566}" presName="parentText" presStyleLbl="node1" presStyleIdx="1" presStyleCnt="2" custScaleY="69639" custLinFactNeighborY="-44168">
        <dgm:presLayoutVars>
          <dgm:chMax val="0"/>
          <dgm:bulletEnabled val="1"/>
        </dgm:presLayoutVars>
      </dgm:prSet>
      <dgm:spPr/>
      <dgm:t>
        <a:bodyPr/>
        <a:lstStyle/>
        <a:p>
          <a:endParaRPr lang="zh-TW" altLang="en-US"/>
        </a:p>
      </dgm:t>
    </dgm:pt>
    <dgm:pt modelId="{14DEF873-955A-4D46-8272-B1B07BF6BFAF}" type="pres">
      <dgm:prSet presAssocID="{A6C19154-CE84-48C2-AA46-5281FF33F566}" presName="childText" presStyleLbl="revTx" presStyleIdx="0" presStyleCnt="1" custLinFactNeighborY="-19437">
        <dgm:presLayoutVars>
          <dgm:bulletEnabled val="1"/>
        </dgm:presLayoutVars>
      </dgm:prSet>
      <dgm:spPr/>
      <dgm:t>
        <a:bodyPr/>
        <a:lstStyle/>
        <a:p>
          <a:endParaRPr lang="zh-TW" altLang="en-US"/>
        </a:p>
      </dgm:t>
    </dgm:pt>
  </dgm:ptLst>
  <dgm:cxnLst>
    <dgm:cxn modelId="{26B8E5DF-F04E-4430-A898-D3DF5C1D0D9F}" srcId="{951A7A76-F583-4386-A076-CCDAA8F0D4EA}" destId="{FC34E431-3F74-4F47-A61B-821C6038EA88}" srcOrd="0" destOrd="0" parTransId="{42240A36-9AFE-43E8-9555-A0B06D105683}" sibTransId="{53C5DBCF-184B-4943-A1C5-644726B4BAE9}"/>
    <dgm:cxn modelId="{BBD6016F-7B12-491F-B08C-C96D6BA0C279}" type="presOf" srcId="{E9797E7B-777A-4FB0-84B6-1645E4FCA9CC}" destId="{9ABED507-328B-4BEF-B5A1-F2CD8677388F}" srcOrd="0" destOrd="0" presId="urn:microsoft.com/office/officeart/2005/8/layout/vList2"/>
    <dgm:cxn modelId="{CC3AED09-A71C-49D7-A922-0A3BB37ED8FF}" type="presOf" srcId="{A6C19154-CE84-48C2-AA46-5281FF33F566}" destId="{B4CAA392-A41D-4C5E-8A7E-35C996D70074}" srcOrd="0" destOrd="0" presId="urn:microsoft.com/office/officeart/2005/8/layout/vList2"/>
    <dgm:cxn modelId="{6DD50F1B-795B-4435-8226-C1DED2E733A0}" type="presOf" srcId="{FC34E431-3F74-4F47-A61B-821C6038EA88}" destId="{14DEF873-955A-4D46-8272-B1B07BF6BFAF}" srcOrd="0" destOrd="1" presId="urn:microsoft.com/office/officeart/2005/8/layout/vList2"/>
    <dgm:cxn modelId="{36ED41C6-07EB-469F-9CE2-85E9D0808DA4}" type="presOf" srcId="{951A7A76-F583-4386-A076-CCDAA8F0D4EA}" destId="{14DEF873-955A-4D46-8272-B1B07BF6BFAF}" srcOrd="0" destOrd="0" presId="urn:microsoft.com/office/officeart/2005/8/layout/vList2"/>
    <dgm:cxn modelId="{6CC99082-7671-43BE-9131-55235F8F5C67}" type="presOf" srcId="{8DBA10E3-D5F9-4C69-89FD-1103EE1CB64D}" destId="{EC169121-5C92-4805-B308-E5C57F3732C3}" srcOrd="0" destOrd="0" presId="urn:microsoft.com/office/officeart/2005/8/layout/vList2"/>
    <dgm:cxn modelId="{17A36155-67A3-440A-982D-3B9883F9C1A2}" srcId="{A6C19154-CE84-48C2-AA46-5281FF33F566}" destId="{2E0B19E6-261C-481E-857C-0DE2A9D2E86E}" srcOrd="1" destOrd="0" parTransId="{A968D67F-AD10-414C-B99F-91F3B5A69FFC}" sibTransId="{125DB83E-85FD-4B09-8BB2-8ADD664840A6}"/>
    <dgm:cxn modelId="{834A4D19-6E6A-4584-B947-92B4EEE55A5E}" type="presOf" srcId="{2E0B19E6-261C-481E-857C-0DE2A9D2E86E}" destId="{14DEF873-955A-4D46-8272-B1B07BF6BFAF}" srcOrd="0" destOrd="2" presId="urn:microsoft.com/office/officeart/2005/8/layout/vList2"/>
    <dgm:cxn modelId="{07BBB17B-3467-4744-AA81-DD9052293164}" srcId="{8DBA10E3-D5F9-4C69-89FD-1103EE1CB64D}" destId="{E9797E7B-777A-4FB0-84B6-1645E4FCA9CC}" srcOrd="0" destOrd="0" parTransId="{1EDADC15-216D-4ED2-B737-B1F7A764C42A}" sibTransId="{C7EC9886-B8A2-4879-A149-B5D1761CDE58}"/>
    <dgm:cxn modelId="{CDC86EEB-9205-4BE5-BB65-5DE703037689}" srcId="{A6C19154-CE84-48C2-AA46-5281FF33F566}" destId="{951A7A76-F583-4386-A076-CCDAA8F0D4EA}" srcOrd="0" destOrd="0" parTransId="{07D94CA3-AF84-453C-A1C5-BD8152077735}" sibTransId="{DBAB16E4-B9C1-4184-91D0-B73C4A3161E4}"/>
    <dgm:cxn modelId="{AD989C49-1FC5-4CE9-987A-F8F0A2F7C68D}" srcId="{8DBA10E3-D5F9-4C69-89FD-1103EE1CB64D}" destId="{A6C19154-CE84-48C2-AA46-5281FF33F566}" srcOrd="1" destOrd="0" parTransId="{0C8D2A23-AF2A-4F4A-9AEF-E7200B4CF3D7}" sibTransId="{5523BA2A-7566-4914-B25D-124C24F7F101}"/>
    <dgm:cxn modelId="{6AF55F62-72EB-4DFA-A549-E6231DE0554A}" type="presParOf" srcId="{EC169121-5C92-4805-B308-E5C57F3732C3}" destId="{9ABED507-328B-4BEF-B5A1-F2CD8677388F}" srcOrd="0" destOrd="0" presId="urn:microsoft.com/office/officeart/2005/8/layout/vList2"/>
    <dgm:cxn modelId="{D88207EA-06DD-46DE-B40D-351AB795BB9E}" type="presParOf" srcId="{EC169121-5C92-4805-B308-E5C57F3732C3}" destId="{3E461940-7DC9-481B-AF27-C67BAC8C296C}" srcOrd="1" destOrd="0" presId="urn:microsoft.com/office/officeart/2005/8/layout/vList2"/>
    <dgm:cxn modelId="{1B8C59C6-5DA9-4DAF-94B8-15E8D4CBEDF9}" type="presParOf" srcId="{EC169121-5C92-4805-B308-E5C57F3732C3}" destId="{B4CAA392-A41D-4C5E-8A7E-35C996D70074}" srcOrd="2" destOrd="0" presId="urn:microsoft.com/office/officeart/2005/8/layout/vList2"/>
    <dgm:cxn modelId="{6630E5A3-7310-4E97-B223-4666FD6E00D0}" type="presParOf" srcId="{EC169121-5C92-4805-B308-E5C57F3732C3}" destId="{14DEF873-955A-4D46-8272-B1B07BF6BFAF}"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9797E7B-777A-4FB0-84B6-1645E4FCA9CC}">
      <dgm:prSet custT="1"/>
      <dgm:spPr/>
      <dgm:t>
        <a:bodyPr/>
        <a:lstStyle/>
        <a:p>
          <a:pPr rtl="0"/>
          <a:r>
            <a:rPr lang="zh-TW" altLang="en-US" sz="2400" b="1" dirty="0" smtClean="0">
              <a:ea typeface="新細明體" charset="-120"/>
            </a:rPr>
            <a:t>二、設計顧客導向之行銷策略</a:t>
          </a:r>
          <a:endParaRPr lang="zh-TW" altLang="en-US" sz="2400" b="0" i="0" baseline="0" dirty="0"/>
        </a:p>
      </dgm:t>
    </dgm:pt>
    <dgm:pt modelId="{1EDADC15-216D-4ED2-B737-B1F7A764C42A}" type="parTrans" cxnId="{07BBB17B-3467-4744-AA81-DD9052293164}">
      <dgm:prSet/>
      <dgm:spPr/>
      <dgm:t>
        <a:bodyPr/>
        <a:lstStyle/>
        <a:p>
          <a:endParaRPr lang="zh-TW" altLang="en-US" sz="2400"/>
        </a:p>
      </dgm:t>
    </dgm:pt>
    <dgm:pt modelId="{C7EC9886-B8A2-4879-A149-B5D1761CDE58}" type="sibTrans" cxnId="{07BBB17B-3467-4744-AA81-DD9052293164}">
      <dgm:prSet/>
      <dgm:spPr/>
      <dgm:t>
        <a:bodyPr/>
        <a:lstStyle/>
        <a:p>
          <a:endParaRPr lang="zh-TW" altLang="en-US" sz="2400"/>
        </a:p>
      </dgm:t>
    </dgm:pt>
    <dgm:pt modelId="{A6C19154-CE84-48C2-AA46-5281FF33F566}">
      <dgm:prSet custT="1"/>
      <dgm:spPr/>
      <dgm:t>
        <a:bodyPr/>
        <a:lstStyle/>
        <a:p>
          <a:r>
            <a:rPr lang="zh-TW" sz="2400" dirty="0" smtClean="0"/>
            <a:t>（五）社會行銷觀念</a:t>
          </a:r>
          <a:endParaRPr lang="zh-TW" sz="2400" dirty="0"/>
        </a:p>
      </dgm:t>
    </dgm:pt>
    <dgm:pt modelId="{0C8D2A23-AF2A-4F4A-9AEF-E7200B4CF3D7}" type="parTrans" cxnId="{AD989C49-1FC5-4CE9-987A-F8F0A2F7C68D}">
      <dgm:prSet/>
      <dgm:spPr/>
      <dgm:t>
        <a:bodyPr/>
        <a:lstStyle/>
        <a:p>
          <a:endParaRPr lang="zh-TW" altLang="en-US" sz="2400"/>
        </a:p>
      </dgm:t>
    </dgm:pt>
    <dgm:pt modelId="{5523BA2A-7566-4914-B25D-124C24F7F101}" type="sibTrans" cxnId="{AD989C49-1FC5-4CE9-987A-F8F0A2F7C68D}">
      <dgm:prSet/>
      <dgm:spPr/>
      <dgm:t>
        <a:bodyPr/>
        <a:lstStyle/>
        <a:p>
          <a:endParaRPr lang="zh-TW" altLang="en-US" sz="2400"/>
        </a:p>
      </dgm:t>
    </dgm:pt>
    <dgm:pt modelId="{951A7A76-F583-4386-A076-CCDAA8F0D4EA}">
      <dgm:prSet custT="1"/>
      <dgm:spPr/>
      <dgm:t>
        <a:bodyPr/>
        <a:lstStyle/>
        <a:p>
          <a:r>
            <a:rPr lang="zh-TW" altLang="en-US" sz="2400" b="1" dirty="0" smtClean="0">
              <a:solidFill>
                <a:srgbClr val="FF0000"/>
              </a:solidFill>
            </a:rPr>
            <a:t>社會行銷觀念與行銷觀念的差異點：</a:t>
          </a:r>
          <a:endParaRPr lang="zh-TW" altLang="en-US" sz="2400" b="1" dirty="0">
            <a:solidFill>
              <a:srgbClr val="FF0000"/>
            </a:solidFill>
          </a:endParaRPr>
        </a:p>
      </dgm:t>
    </dgm:pt>
    <dgm:pt modelId="{07D94CA3-AF84-453C-A1C5-BD8152077735}" type="parTrans" cxnId="{CDC86EEB-9205-4BE5-BB65-5DE703037689}">
      <dgm:prSet/>
      <dgm:spPr/>
      <dgm:t>
        <a:bodyPr/>
        <a:lstStyle/>
        <a:p>
          <a:endParaRPr lang="zh-TW" altLang="en-US"/>
        </a:p>
      </dgm:t>
    </dgm:pt>
    <dgm:pt modelId="{DBAB16E4-B9C1-4184-91D0-B73C4A3161E4}" type="sibTrans" cxnId="{CDC86EEB-9205-4BE5-BB65-5DE703037689}">
      <dgm:prSet/>
      <dgm:spPr/>
      <dgm:t>
        <a:bodyPr/>
        <a:lstStyle/>
        <a:p>
          <a:endParaRPr lang="zh-TW" altLang="en-US"/>
        </a:p>
      </dgm:t>
    </dgm:pt>
    <dgm:pt modelId="{FAC9A8CE-25A9-4B5D-B683-02DDF95D3899}">
      <dgm:prSet custT="1"/>
      <dgm:spPr/>
      <dgm:t>
        <a:bodyPr/>
        <a:lstStyle/>
        <a:p>
          <a:endParaRPr lang="zh-TW" altLang="en-US" sz="2400" dirty="0"/>
        </a:p>
      </dgm:t>
    </dgm:pt>
    <dgm:pt modelId="{F0E55D52-4D2B-41D5-9894-7320854B911D}" type="parTrans" cxnId="{10B748CF-0D3B-424C-A7CC-14F23D52F6DC}">
      <dgm:prSet/>
      <dgm:spPr/>
    </dgm:pt>
    <dgm:pt modelId="{84674CEB-FAB7-47A4-B1DA-D3420DCE840D}" type="sibTrans" cxnId="{10B748CF-0D3B-424C-A7CC-14F23D52F6DC}">
      <dgm:prSet/>
      <dgm:spPr/>
    </dgm:pt>
    <dgm:pt modelId="{D9ACAB24-7356-4A5A-B64F-08E96DE8EFEE}">
      <dgm:prSet custT="1"/>
      <dgm:spPr/>
      <dgm:t>
        <a:bodyPr/>
        <a:lstStyle/>
        <a:p>
          <a:r>
            <a:rPr lang="zh-TW" altLang="en-US" sz="2400" dirty="0" smtClean="0">
              <a:latin typeface="Times New Roman" pitchFamily="18" charset="0"/>
            </a:rPr>
            <a:t>純粹的行銷觀念並没有考慮消費者短期慾望和長期福利二者間的衝突，此乃社會行銷的主要觀點。 </a:t>
          </a:r>
          <a:endParaRPr lang="zh-TW" altLang="en-US" sz="2400" dirty="0"/>
        </a:p>
      </dgm:t>
    </dgm:pt>
    <dgm:pt modelId="{4A7A6863-0260-4E55-BDBF-B48FF9C08109}" type="parTrans" cxnId="{928CF8A9-1B24-478B-97D8-838A03920439}">
      <dgm:prSet/>
      <dgm:spPr/>
    </dgm:pt>
    <dgm:pt modelId="{678E4B36-71EA-4845-83D4-6A0259498724}" type="sibTrans" cxnId="{928CF8A9-1B24-478B-97D8-838A03920439}">
      <dgm:prSet/>
      <dgm:spPr/>
    </dgm:pt>
    <dgm:pt modelId="{70DE2D41-6277-4B54-8913-028021808ECB}">
      <dgm:prSet custT="1"/>
      <dgm:spPr/>
      <dgm:t>
        <a:bodyPr/>
        <a:lstStyle/>
        <a:p>
          <a:r>
            <a:rPr lang="zh-TW" altLang="en-US" sz="2400" dirty="0" smtClean="0">
              <a:latin typeface="Times New Roman" pitchFamily="18" charset="0"/>
            </a:rPr>
            <a:t>社會行銷觀念要求公司在決定行銷政策時，必須同時考慮公司利潤、消費者慾望和社會利益三方面的平衡。</a:t>
          </a:r>
          <a:endParaRPr lang="zh-TW" altLang="en-US" sz="2400" dirty="0"/>
        </a:p>
      </dgm:t>
    </dgm:pt>
    <dgm:pt modelId="{166AA2B3-8DE2-4A9B-835F-9B1E513BC5BA}" type="parTrans" cxnId="{85D9A1C1-79EE-4765-8380-80088B8F17B7}">
      <dgm:prSet/>
      <dgm:spPr/>
      <dgm:t>
        <a:bodyPr/>
        <a:lstStyle/>
        <a:p>
          <a:endParaRPr lang="zh-TW" altLang="en-US"/>
        </a:p>
      </dgm:t>
    </dgm:pt>
    <dgm:pt modelId="{48BC42F3-5817-4882-9E8D-CAA6E4588351}" type="sibTrans" cxnId="{85D9A1C1-79EE-4765-8380-80088B8F17B7}">
      <dgm:prSet/>
      <dgm:spPr/>
      <dgm:t>
        <a:bodyPr/>
        <a:lstStyle/>
        <a:p>
          <a:endParaRPr lang="zh-TW" altLang="en-US"/>
        </a:p>
      </dgm:t>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ABED507-328B-4BEF-B5A1-F2CD8677388F}" type="pres">
      <dgm:prSet presAssocID="{E9797E7B-777A-4FB0-84B6-1645E4FCA9CC}" presName="parentText" presStyleLbl="node1" presStyleIdx="0" presStyleCnt="2" custScaleY="78250" custLinFactY="-47040" custLinFactNeighborY="-100000">
        <dgm:presLayoutVars>
          <dgm:chMax val="0"/>
          <dgm:bulletEnabled val="1"/>
        </dgm:presLayoutVars>
      </dgm:prSet>
      <dgm:spPr/>
      <dgm:t>
        <a:bodyPr/>
        <a:lstStyle/>
        <a:p>
          <a:endParaRPr lang="zh-TW" altLang="en-US"/>
        </a:p>
      </dgm:t>
    </dgm:pt>
    <dgm:pt modelId="{3E461940-7DC9-481B-AF27-C67BAC8C296C}" type="pres">
      <dgm:prSet presAssocID="{C7EC9886-B8A2-4879-A149-B5D1761CDE58}" presName="spacer" presStyleCnt="0"/>
      <dgm:spPr/>
    </dgm:pt>
    <dgm:pt modelId="{B4CAA392-A41D-4C5E-8A7E-35C996D70074}" type="pres">
      <dgm:prSet presAssocID="{A6C19154-CE84-48C2-AA46-5281FF33F566}" presName="parentText" presStyleLbl="node1" presStyleIdx="1" presStyleCnt="2" custScaleY="69639" custLinFactNeighborY="-4911">
        <dgm:presLayoutVars>
          <dgm:chMax val="0"/>
          <dgm:bulletEnabled val="1"/>
        </dgm:presLayoutVars>
      </dgm:prSet>
      <dgm:spPr/>
      <dgm:t>
        <a:bodyPr/>
        <a:lstStyle/>
        <a:p>
          <a:endParaRPr lang="zh-TW" altLang="en-US"/>
        </a:p>
      </dgm:t>
    </dgm:pt>
    <dgm:pt modelId="{14DEF873-955A-4D46-8272-B1B07BF6BFAF}" type="pres">
      <dgm:prSet presAssocID="{A6C19154-CE84-48C2-AA46-5281FF33F566}" presName="childText" presStyleLbl="revTx" presStyleIdx="0" presStyleCnt="1">
        <dgm:presLayoutVars>
          <dgm:bulletEnabled val="1"/>
        </dgm:presLayoutVars>
      </dgm:prSet>
      <dgm:spPr/>
      <dgm:t>
        <a:bodyPr/>
        <a:lstStyle/>
        <a:p>
          <a:endParaRPr lang="zh-TW" altLang="en-US"/>
        </a:p>
      </dgm:t>
    </dgm:pt>
  </dgm:ptLst>
  <dgm:cxnLst>
    <dgm:cxn modelId="{9430A351-797D-4D48-8DBE-7F64B46F7B14}" type="presOf" srcId="{951A7A76-F583-4386-A076-CCDAA8F0D4EA}" destId="{14DEF873-955A-4D46-8272-B1B07BF6BFAF}" srcOrd="0" destOrd="0" presId="urn:microsoft.com/office/officeart/2005/8/layout/vList2"/>
    <dgm:cxn modelId="{78BDCD6F-6130-4B34-9471-BC791EDE8602}" type="presOf" srcId="{70DE2D41-6277-4B54-8913-028021808ECB}" destId="{14DEF873-955A-4D46-8272-B1B07BF6BFAF}" srcOrd="0" destOrd="2" presId="urn:microsoft.com/office/officeart/2005/8/layout/vList2"/>
    <dgm:cxn modelId="{928CF8A9-1B24-478B-97D8-838A03920439}" srcId="{A6C19154-CE84-48C2-AA46-5281FF33F566}" destId="{D9ACAB24-7356-4A5A-B64F-08E96DE8EFEE}" srcOrd="1" destOrd="0" parTransId="{4A7A6863-0260-4E55-BDBF-B48FF9C08109}" sibTransId="{678E4B36-71EA-4845-83D4-6A0259498724}"/>
    <dgm:cxn modelId="{10B748CF-0D3B-424C-A7CC-14F23D52F6DC}" srcId="{A6C19154-CE84-48C2-AA46-5281FF33F566}" destId="{FAC9A8CE-25A9-4B5D-B683-02DDF95D3899}" srcOrd="3" destOrd="0" parTransId="{F0E55D52-4D2B-41D5-9894-7320854B911D}" sibTransId="{84674CEB-FAB7-47A4-B1DA-D3420DCE840D}"/>
    <dgm:cxn modelId="{7EA7A69B-88D9-4966-AE33-A4A2434D1201}" type="presOf" srcId="{A6C19154-CE84-48C2-AA46-5281FF33F566}" destId="{B4CAA392-A41D-4C5E-8A7E-35C996D70074}" srcOrd="0" destOrd="0" presId="urn:microsoft.com/office/officeart/2005/8/layout/vList2"/>
    <dgm:cxn modelId="{85D9A1C1-79EE-4765-8380-80088B8F17B7}" srcId="{A6C19154-CE84-48C2-AA46-5281FF33F566}" destId="{70DE2D41-6277-4B54-8913-028021808ECB}" srcOrd="2" destOrd="0" parTransId="{166AA2B3-8DE2-4A9B-835F-9B1E513BC5BA}" sibTransId="{48BC42F3-5817-4882-9E8D-CAA6E4588351}"/>
    <dgm:cxn modelId="{07BBB17B-3467-4744-AA81-DD9052293164}" srcId="{8DBA10E3-D5F9-4C69-89FD-1103EE1CB64D}" destId="{E9797E7B-777A-4FB0-84B6-1645E4FCA9CC}" srcOrd="0" destOrd="0" parTransId="{1EDADC15-216D-4ED2-B737-B1F7A764C42A}" sibTransId="{C7EC9886-B8A2-4879-A149-B5D1761CDE58}"/>
    <dgm:cxn modelId="{4294D253-80CC-4D3A-9652-6FA6E1F2BB22}" type="presOf" srcId="{E9797E7B-777A-4FB0-84B6-1645E4FCA9CC}" destId="{9ABED507-328B-4BEF-B5A1-F2CD8677388F}" srcOrd="0" destOrd="0" presId="urn:microsoft.com/office/officeart/2005/8/layout/vList2"/>
    <dgm:cxn modelId="{779F157C-D8A2-41DE-8F22-B3ACCF148657}" type="presOf" srcId="{8DBA10E3-D5F9-4C69-89FD-1103EE1CB64D}" destId="{EC169121-5C92-4805-B308-E5C57F3732C3}" srcOrd="0" destOrd="0" presId="urn:microsoft.com/office/officeart/2005/8/layout/vList2"/>
    <dgm:cxn modelId="{D7CB0717-BB9C-4586-AEB4-6889FC77D9E8}" type="presOf" srcId="{D9ACAB24-7356-4A5A-B64F-08E96DE8EFEE}" destId="{14DEF873-955A-4D46-8272-B1B07BF6BFAF}" srcOrd="0" destOrd="1" presId="urn:microsoft.com/office/officeart/2005/8/layout/vList2"/>
    <dgm:cxn modelId="{CDC86EEB-9205-4BE5-BB65-5DE703037689}" srcId="{A6C19154-CE84-48C2-AA46-5281FF33F566}" destId="{951A7A76-F583-4386-A076-CCDAA8F0D4EA}" srcOrd="0" destOrd="0" parTransId="{07D94CA3-AF84-453C-A1C5-BD8152077735}" sibTransId="{DBAB16E4-B9C1-4184-91D0-B73C4A3161E4}"/>
    <dgm:cxn modelId="{941EDE42-7A23-45AF-BDD0-135E99186A8C}" type="presOf" srcId="{FAC9A8CE-25A9-4B5D-B683-02DDF95D3899}" destId="{14DEF873-955A-4D46-8272-B1B07BF6BFAF}" srcOrd="0" destOrd="3" presId="urn:microsoft.com/office/officeart/2005/8/layout/vList2"/>
    <dgm:cxn modelId="{AD989C49-1FC5-4CE9-987A-F8F0A2F7C68D}" srcId="{8DBA10E3-D5F9-4C69-89FD-1103EE1CB64D}" destId="{A6C19154-CE84-48C2-AA46-5281FF33F566}" srcOrd="1" destOrd="0" parTransId="{0C8D2A23-AF2A-4F4A-9AEF-E7200B4CF3D7}" sibTransId="{5523BA2A-7566-4914-B25D-124C24F7F101}"/>
    <dgm:cxn modelId="{42D4F402-3FF2-4F11-BD2D-1E6D866B5B9F}" type="presParOf" srcId="{EC169121-5C92-4805-B308-E5C57F3732C3}" destId="{9ABED507-328B-4BEF-B5A1-F2CD8677388F}" srcOrd="0" destOrd="0" presId="urn:microsoft.com/office/officeart/2005/8/layout/vList2"/>
    <dgm:cxn modelId="{1CAE9EF5-7FB9-4438-ACAD-31357B66FC22}" type="presParOf" srcId="{EC169121-5C92-4805-B308-E5C57F3732C3}" destId="{3E461940-7DC9-481B-AF27-C67BAC8C296C}" srcOrd="1" destOrd="0" presId="urn:microsoft.com/office/officeart/2005/8/layout/vList2"/>
    <dgm:cxn modelId="{A933967B-8F64-4C21-830E-6F99A07B2866}" type="presParOf" srcId="{EC169121-5C92-4805-B308-E5C57F3732C3}" destId="{B4CAA392-A41D-4C5E-8A7E-35C996D70074}" srcOrd="2" destOrd="0" presId="urn:microsoft.com/office/officeart/2005/8/layout/vList2"/>
    <dgm:cxn modelId="{60913B88-8AB3-42CA-87DD-B14380647043}" type="presParOf" srcId="{EC169121-5C92-4805-B308-E5C57F3732C3}" destId="{14DEF873-955A-4D46-8272-B1B07BF6BFAF}"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9797E7B-777A-4FB0-84B6-1645E4FCA9CC}">
      <dgm:prSet custT="1"/>
      <dgm:spPr/>
      <dgm:t>
        <a:bodyPr/>
        <a:lstStyle/>
        <a:p>
          <a:pPr rtl="0"/>
          <a:r>
            <a:rPr lang="zh-TW" altLang="en-US" sz="2800" b="1" dirty="0" smtClean="0">
              <a:ea typeface="新細明體" charset="-120"/>
            </a:rPr>
            <a:t>三、編製整合性行銷計畫與方案</a:t>
          </a:r>
          <a:endParaRPr lang="zh-TW" altLang="en-US" sz="2800" b="1" i="0" baseline="0" dirty="0"/>
        </a:p>
      </dgm:t>
    </dgm:pt>
    <dgm:pt modelId="{1EDADC15-216D-4ED2-B737-B1F7A764C42A}" type="parTrans" cxnId="{07BBB17B-3467-4744-AA81-DD9052293164}">
      <dgm:prSet/>
      <dgm:spPr/>
      <dgm:t>
        <a:bodyPr/>
        <a:lstStyle/>
        <a:p>
          <a:endParaRPr lang="zh-TW" altLang="en-US" sz="2400"/>
        </a:p>
      </dgm:t>
    </dgm:pt>
    <dgm:pt modelId="{C7EC9886-B8A2-4879-A149-B5D1761CDE58}" type="sibTrans" cxnId="{07BBB17B-3467-4744-AA81-DD9052293164}">
      <dgm:prSet/>
      <dgm:spPr/>
      <dgm:t>
        <a:bodyPr/>
        <a:lstStyle/>
        <a:p>
          <a:endParaRPr lang="zh-TW" altLang="en-US" sz="2400"/>
        </a:p>
      </dgm:t>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ABED507-328B-4BEF-B5A1-F2CD8677388F}" type="pres">
      <dgm:prSet presAssocID="{E9797E7B-777A-4FB0-84B6-1645E4FCA9CC}" presName="parentText" presStyleLbl="node1" presStyleIdx="0" presStyleCnt="1" custScaleY="78250" custLinFactY="-47040" custLinFactNeighborY="-100000">
        <dgm:presLayoutVars>
          <dgm:chMax val="0"/>
          <dgm:bulletEnabled val="1"/>
        </dgm:presLayoutVars>
      </dgm:prSet>
      <dgm:spPr/>
      <dgm:t>
        <a:bodyPr/>
        <a:lstStyle/>
        <a:p>
          <a:endParaRPr lang="zh-TW" altLang="en-US"/>
        </a:p>
      </dgm:t>
    </dgm:pt>
  </dgm:ptLst>
  <dgm:cxnLst>
    <dgm:cxn modelId="{07BBB17B-3467-4744-AA81-DD9052293164}" srcId="{8DBA10E3-D5F9-4C69-89FD-1103EE1CB64D}" destId="{E9797E7B-777A-4FB0-84B6-1645E4FCA9CC}" srcOrd="0" destOrd="0" parTransId="{1EDADC15-216D-4ED2-B737-B1F7A764C42A}" sibTransId="{C7EC9886-B8A2-4879-A149-B5D1761CDE58}"/>
    <dgm:cxn modelId="{B75F4E6D-BB27-4C7E-8ABD-87670DEB0335}" type="presOf" srcId="{8DBA10E3-D5F9-4C69-89FD-1103EE1CB64D}" destId="{EC169121-5C92-4805-B308-E5C57F3732C3}" srcOrd="0" destOrd="0" presId="urn:microsoft.com/office/officeart/2005/8/layout/vList2"/>
    <dgm:cxn modelId="{0FFE9AFA-4808-4254-BA62-AAF746BA73E2}" type="presOf" srcId="{E9797E7B-777A-4FB0-84B6-1645E4FCA9CC}" destId="{9ABED507-328B-4BEF-B5A1-F2CD8677388F}" srcOrd="0" destOrd="0" presId="urn:microsoft.com/office/officeart/2005/8/layout/vList2"/>
    <dgm:cxn modelId="{2554B778-04D6-46B6-9A8A-0002ACC8D0B0}" type="presParOf" srcId="{EC169121-5C92-4805-B308-E5C57F3732C3}" destId="{9ABED507-328B-4BEF-B5A1-F2CD867738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9797E7B-777A-4FB0-84B6-1645E4FCA9CC}">
      <dgm:prSet custT="1"/>
      <dgm:spPr/>
      <dgm:t>
        <a:bodyPr/>
        <a:lstStyle/>
        <a:p>
          <a:pPr rtl="0"/>
          <a:r>
            <a:rPr lang="zh-TW" sz="2400" dirty="0" smtClean="0"/>
            <a:t>四、</a:t>
          </a:r>
          <a:r>
            <a:rPr lang="zh-TW" altLang="en-US" sz="2400" dirty="0" smtClean="0"/>
            <a:t>建立</a:t>
          </a:r>
          <a:r>
            <a:rPr lang="zh-TW" sz="2400" dirty="0" smtClean="0"/>
            <a:t>顧客關係</a:t>
          </a:r>
          <a:endParaRPr lang="zh-TW" altLang="en-US" sz="2400" b="0" i="0" baseline="0" dirty="0"/>
        </a:p>
      </dgm:t>
    </dgm:pt>
    <dgm:pt modelId="{1EDADC15-216D-4ED2-B737-B1F7A764C42A}" type="parTrans" cxnId="{07BBB17B-3467-4744-AA81-DD9052293164}">
      <dgm:prSet/>
      <dgm:spPr/>
      <dgm:t>
        <a:bodyPr/>
        <a:lstStyle/>
        <a:p>
          <a:endParaRPr lang="zh-TW" altLang="en-US" sz="2400"/>
        </a:p>
      </dgm:t>
    </dgm:pt>
    <dgm:pt modelId="{C7EC9886-B8A2-4879-A149-B5D1761CDE58}" type="sibTrans" cxnId="{07BBB17B-3467-4744-AA81-DD9052293164}">
      <dgm:prSet/>
      <dgm:spPr/>
      <dgm:t>
        <a:bodyPr/>
        <a:lstStyle/>
        <a:p>
          <a:endParaRPr lang="zh-TW" altLang="en-US" sz="2400"/>
        </a:p>
      </dgm:t>
    </dgm:pt>
    <dgm:pt modelId="{1798CB14-74CF-438B-8960-8F1B1CF3E468}">
      <dgm:prSet custT="1"/>
      <dgm:spPr/>
      <dgm:t>
        <a:bodyPr/>
        <a:lstStyle/>
        <a:p>
          <a:r>
            <a:rPr lang="zh-TW" sz="2400" dirty="0" smtClean="0"/>
            <a:t>何謂狹義的顧客關係管理？</a:t>
          </a:r>
          <a:endParaRPr lang="en-US" altLang="zh-TW" sz="2400" dirty="0" smtClean="0"/>
        </a:p>
        <a:p>
          <a:r>
            <a:rPr lang="zh-TW" sz="2400" dirty="0" smtClean="0"/>
            <a:t>何謂廣義的顧客關係管理？</a:t>
          </a:r>
          <a:endParaRPr lang="en-US" altLang="zh-TW" sz="2400" dirty="0" smtClean="0"/>
        </a:p>
        <a:p>
          <a:r>
            <a:rPr lang="zh-TW" sz="2400" dirty="0" smtClean="0"/>
            <a:t>為何現代的企業要採取廣義的顧客關係管理？</a:t>
          </a:r>
          <a:endParaRPr lang="zh-TW" sz="2400" dirty="0"/>
        </a:p>
      </dgm:t>
    </dgm:pt>
    <dgm:pt modelId="{06591830-6A7A-44D8-9487-E8BB3A995DB0}" type="parTrans" cxnId="{45693DDE-B829-43A8-9813-609E7D208FBA}">
      <dgm:prSet/>
      <dgm:spPr/>
      <dgm:t>
        <a:bodyPr/>
        <a:lstStyle/>
        <a:p>
          <a:endParaRPr lang="zh-TW" altLang="en-US" sz="2400"/>
        </a:p>
      </dgm:t>
    </dgm:pt>
    <dgm:pt modelId="{7A70C3A4-198A-49D7-AE8A-7C9045D4920F}" type="sibTrans" cxnId="{45693DDE-B829-43A8-9813-609E7D208FBA}">
      <dgm:prSet/>
      <dgm:spPr/>
      <dgm:t>
        <a:bodyPr/>
        <a:lstStyle/>
        <a:p>
          <a:endParaRPr lang="zh-TW" altLang="en-US" sz="2400"/>
        </a:p>
      </dgm:t>
    </dgm:pt>
    <dgm:pt modelId="{3B92D36A-F11F-477B-9DE6-BC92C3F20D70}">
      <dgm:prSet custT="1"/>
      <dgm:spPr/>
      <dgm:t>
        <a:bodyPr anchor="ctr"/>
        <a:lstStyle/>
        <a:p>
          <a:r>
            <a:rPr lang="zh-TW" altLang="en-US" sz="2200" b="1" u="none" dirty="0" smtClean="0"/>
            <a:t>狹義的顧客關係管理</a:t>
          </a:r>
          <a:r>
            <a:rPr lang="zh-TW" altLang="en-US" sz="2200" u="none" dirty="0" smtClean="0"/>
            <a:t>：顧客資料庫管理，掌握顧客的接觸點。</a:t>
          </a:r>
          <a:endParaRPr lang="zh-TW" altLang="en-US" sz="2200" u="none" dirty="0"/>
        </a:p>
      </dgm:t>
    </dgm:pt>
    <dgm:pt modelId="{C332CAF2-4709-4575-A423-89CDFA1EE263}" type="parTrans" cxnId="{67E7F4F3-0D80-4947-B09A-123B93E5E0D4}">
      <dgm:prSet/>
      <dgm:spPr/>
      <dgm:t>
        <a:bodyPr/>
        <a:lstStyle/>
        <a:p>
          <a:endParaRPr lang="zh-TW" altLang="en-US" sz="2400"/>
        </a:p>
      </dgm:t>
    </dgm:pt>
    <dgm:pt modelId="{CEB3B6E8-45F3-45E8-8643-F931E46C4217}" type="sibTrans" cxnId="{67E7F4F3-0D80-4947-B09A-123B93E5E0D4}">
      <dgm:prSet/>
      <dgm:spPr/>
      <dgm:t>
        <a:bodyPr/>
        <a:lstStyle/>
        <a:p>
          <a:endParaRPr lang="zh-TW" altLang="en-US" sz="2400"/>
        </a:p>
      </dgm:t>
    </dgm:pt>
    <dgm:pt modelId="{0D7DBA13-735D-4491-BB83-ADB0972F4919}">
      <dgm:prSet custT="1"/>
      <dgm:spPr/>
      <dgm:t>
        <a:bodyPr anchor="ctr"/>
        <a:lstStyle/>
        <a:p>
          <a:r>
            <a:rPr lang="zh-TW" altLang="en-US" sz="2200" b="1" u="none" dirty="0" smtClean="0"/>
            <a:t>廣義的顧客關係管理</a:t>
          </a:r>
          <a:r>
            <a:rPr lang="zh-TW" altLang="en-US" sz="2200" u="none" dirty="0" smtClean="0"/>
            <a:t>：傳送卓越的顧客價值與滿意度，以建立、維持可獲利之顧客關係的過程。</a:t>
          </a:r>
          <a:endParaRPr lang="zh-TW" altLang="en-US" sz="2200" u="none" dirty="0"/>
        </a:p>
      </dgm:t>
    </dgm:pt>
    <dgm:pt modelId="{3F1EC517-E4E4-486E-B2F7-EA5F0089F0BF}" type="parTrans" cxnId="{013329BD-4AE5-4740-A1CF-DB83B16357A8}">
      <dgm:prSet/>
      <dgm:spPr/>
      <dgm:t>
        <a:bodyPr/>
        <a:lstStyle/>
        <a:p>
          <a:endParaRPr lang="zh-TW" altLang="en-US" sz="2400"/>
        </a:p>
      </dgm:t>
    </dgm:pt>
    <dgm:pt modelId="{A4EA684C-7362-448D-94BD-F9F70C05EE26}" type="sibTrans" cxnId="{013329BD-4AE5-4740-A1CF-DB83B16357A8}">
      <dgm:prSet/>
      <dgm:spPr/>
      <dgm:t>
        <a:bodyPr/>
        <a:lstStyle/>
        <a:p>
          <a:endParaRPr lang="zh-TW" altLang="en-US" sz="2400"/>
        </a:p>
      </dgm:t>
    </dgm:pt>
    <dgm:pt modelId="{B8B85DC9-E367-42C9-9DAF-C647530BAF47}">
      <dgm:prSet custT="1"/>
      <dgm:spPr/>
      <dgm:t>
        <a:bodyPr anchor="ctr"/>
        <a:lstStyle/>
        <a:p>
          <a:r>
            <a:rPr lang="zh-TW" altLang="en-US" sz="2200" dirty="0" smtClean="0"/>
            <a:t>吸引一位新顧客的成本是留住現有顧客的</a:t>
          </a:r>
          <a:r>
            <a:rPr lang="en-US" altLang="zh-TW" sz="2200" dirty="0" smtClean="0"/>
            <a:t>12</a:t>
          </a:r>
          <a:r>
            <a:rPr lang="zh-TW" altLang="en-US" sz="2200" dirty="0" smtClean="0"/>
            <a:t>倍</a:t>
          </a:r>
          <a:endParaRPr lang="zh-TW" altLang="en-US" sz="2200" dirty="0"/>
        </a:p>
      </dgm:t>
    </dgm:pt>
    <dgm:pt modelId="{ABF76CBD-D1C1-4FDC-91E6-E35E8135B735}" type="parTrans" cxnId="{FDE1172D-3465-4A4C-9050-2BBB879BCD3E}">
      <dgm:prSet/>
      <dgm:spPr/>
      <dgm:t>
        <a:bodyPr/>
        <a:lstStyle/>
        <a:p>
          <a:endParaRPr lang="zh-TW" altLang="en-US"/>
        </a:p>
      </dgm:t>
    </dgm:pt>
    <dgm:pt modelId="{AE9E4B89-D482-41D8-A2AA-97372DF8148F}" type="sibTrans" cxnId="{FDE1172D-3465-4A4C-9050-2BBB879BCD3E}">
      <dgm:prSet/>
      <dgm:spPr/>
      <dgm:t>
        <a:bodyPr/>
        <a:lstStyle/>
        <a:p>
          <a:endParaRPr lang="zh-TW" altLang="en-US"/>
        </a:p>
      </dgm:t>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ABED507-328B-4BEF-B5A1-F2CD8677388F}" type="pres">
      <dgm:prSet presAssocID="{E9797E7B-777A-4FB0-84B6-1645E4FCA9CC}" presName="parentText" presStyleLbl="node1" presStyleIdx="0" presStyleCnt="2" custScaleY="35141" custLinFactY="-47040" custLinFactNeighborY="-100000">
        <dgm:presLayoutVars>
          <dgm:chMax val="0"/>
          <dgm:bulletEnabled val="1"/>
        </dgm:presLayoutVars>
      </dgm:prSet>
      <dgm:spPr/>
      <dgm:t>
        <a:bodyPr/>
        <a:lstStyle/>
        <a:p>
          <a:endParaRPr lang="zh-TW" altLang="en-US"/>
        </a:p>
      </dgm:t>
    </dgm:pt>
    <dgm:pt modelId="{3E461940-7DC9-481B-AF27-C67BAC8C296C}" type="pres">
      <dgm:prSet presAssocID="{C7EC9886-B8A2-4879-A149-B5D1761CDE58}" presName="spacer" presStyleCnt="0"/>
      <dgm:spPr/>
    </dgm:pt>
    <dgm:pt modelId="{D6A6814C-D871-478C-9293-6D1B505BD553}" type="pres">
      <dgm:prSet presAssocID="{1798CB14-74CF-438B-8960-8F1B1CF3E468}" presName="parentText" presStyleLbl="node1" presStyleIdx="1" presStyleCnt="2" custLinFactNeighborY="-12942">
        <dgm:presLayoutVars>
          <dgm:chMax val="0"/>
          <dgm:bulletEnabled val="1"/>
        </dgm:presLayoutVars>
      </dgm:prSet>
      <dgm:spPr/>
      <dgm:t>
        <a:bodyPr/>
        <a:lstStyle/>
        <a:p>
          <a:endParaRPr lang="zh-TW" altLang="en-US"/>
        </a:p>
      </dgm:t>
    </dgm:pt>
    <dgm:pt modelId="{84213629-4190-48FF-810E-3BE0EBCB5DEC}" type="pres">
      <dgm:prSet presAssocID="{1798CB14-74CF-438B-8960-8F1B1CF3E468}" presName="childText" presStyleLbl="revTx" presStyleIdx="0" presStyleCnt="1" custScaleY="109158">
        <dgm:presLayoutVars>
          <dgm:bulletEnabled val="1"/>
        </dgm:presLayoutVars>
      </dgm:prSet>
      <dgm:spPr/>
      <dgm:t>
        <a:bodyPr/>
        <a:lstStyle/>
        <a:p>
          <a:endParaRPr lang="zh-TW" altLang="en-US"/>
        </a:p>
      </dgm:t>
    </dgm:pt>
  </dgm:ptLst>
  <dgm:cxnLst>
    <dgm:cxn modelId="{FDE1172D-3465-4A4C-9050-2BBB879BCD3E}" srcId="{1798CB14-74CF-438B-8960-8F1B1CF3E468}" destId="{B8B85DC9-E367-42C9-9DAF-C647530BAF47}" srcOrd="2" destOrd="0" parTransId="{ABF76CBD-D1C1-4FDC-91E6-E35E8135B735}" sibTransId="{AE9E4B89-D482-41D8-A2AA-97372DF8148F}"/>
    <dgm:cxn modelId="{013329BD-4AE5-4740-A1CF-DB83B16357A8}" srcId="{1798CB14-74CF-438B-8960-8F1B1CF3E468}" destId="{0D7DBA13-735D-4491-BB83-ADB0972F4919}" srcOrd="1" destOrd="0" parTransId="{3F1EC517-E4E4-486E-B2F7-EA5F0089F0BF}" sibTransId="{A4EA684C-7362-448D-94BD-F9F70C05EE26}"/>
    <dgm:cxn modelId="{6CC87083-2A8F-48EA-B9D8-312DCC97B8FA}" type="presOf" srcId="{B8B85DC9-E367-42C9-9DAF-C647530BAF47}" destId="{84213629-4190-48FF-810E-3BE0EBCB5DEC}" srcOrd="0" destOrd="2" presId="urn:microsoft.com/office/officeart/2005/8/layout/vList2"/>
    <dgm:cxn modelId="{45693DDE-B829-43A8-9813-609E7D208FBA}" srcId="{8DBA10E3-D5F9-4C69-89FD-1103EE1CB64D}" destId="{1798CB14-74CF-438B-8960-8F1B1CF3E468}" srcOrd="1" destOrd="0" parTransId="{06591830-6A7A-44D8-9487-E8BB3A995DB0}" sibTransId="{7A70C3A4-198A-49D7-AE8A-7C9045D4920F}"/>
    <dgm:cxn modelId="{5E0906AA-9A3C-4E46-A396-908D7650890C}" type="presOf" srcId="{3B92D36A-F11F-477B-9DE6-BC92C3F20D70}" destId="{84213629-4190-48FF-810E-3BE0EBCB5DEC}" srcOrd="0" destOrd="0" presId="urn:microsoft.com/office/officeart/2005/8/layout/vList2"/>
    <dgm:cxn modelId="{67E7F4F3-0D80-4947-B09A-123B93E5E0D4}" srcId="{1798CB14-74CF-438B-8960-8F1B1CF3E468}" destId="{3B92D36A-F11F-477B-9DE6-BC92C3F20D70}" srcOrd="0" destOrd="0" parTransId="{C332CAF2-4709-4575-A423-89CDFA1EE263}" sibTransId="{CEB3B6E8-45F3-45E8-8643-F931E46C4217}"/>
    <dgm:cxn modelId="{15955DC2-3274-4851-A3CB-5837A63D326D}" type="presOf" srcId="{8DBA10E3-D5F9-4C69-89FD-1103EE1CB64D}" destId="{EC169121-5C92-4805-B308-E5C57F3732C3}" srcOrd="0" destOrd="0" presId="urn:microsoft.com/office/officeart/2005/8/layout/vList2"/>
    <dgm:cxn modelId="{3BD22010-9E04-40AF-A7C2-DDCFB87A3112}" type="presOf" srcId="{1798CB14-74CF-438B-8960-8F1B1CF3E468}" destId="{D6A6814C-D871-478C-9293-6D1B505BD553}" srcOrd="0" destOrd="0" presId="urn:microsoft.com/office/officeart/2005/8/layout/vList2"/>
    <dgm:cxn modelId="{12FDA4F7-E0F4-45C7-853D-28451D39C78C}" type="presOf" srcId="{0D7DBA13-735D-4491-BB83-ADB0972F4919}" destId="{84213629-4190-48FF-810E-3BE0EBCB5DEC}" srcOrd="0" destOrd="1" presId="urn:microsoft.com/office/officeart/2005/8/layout/vList2"/>
    <dgm:cxn modelId="{07BBB17B-3467-4744-AA81-DD9052293164}" srcId="{8DBA10E3-D5F9-4C69-89FD-1103EE1CB64D}" destId="{E9797E7B-777A-4FB0-84B6-1645E4FCA9CC}" srcOrd="0" destOrd="0" parTransId="{1EDADC15-216D-4ED2-B737-B1F7A764C42A}" sibTransId="{C7EC9886-B8A2-4879-A149-B5D1761CDE58}"/>
    <dgm:cxn modelId="{BD495504-3548-4977-AFD7-EE9FC6DDFFBD}" type="presOf" srcId="{E9797E7B-777A-4FB0-84B6-1645E4FCA9CC}" destId="{9ABED507-328B-4BEF-B5A1-F2CD8677388F}" srcOrd="0" destOrd="0" presId="urn:microsoft.com/office/officeart/2005/8/layout/vList2"/>
    <dgm:cxn modelId="{A54E2CF6-2486-48C0-8CEF-D2B94B6BF272}" type="presParOf" srcId="{EC169121-5C92-4805-B308-E5C57F3732C3}" destId="{9ABED507-328B-4BEF-B5A1-F2CD8677388F}" srcOrd="0" destOrd="0" presId="urn:microsoft.com/office/officeart/2005/8/layout/vList2"/>
    <dgm:cxn modelId="{099410C6-150A-47BF-AEF2-A0F7B17A9253}" type="presParOf" srcId="{EC169121-5C92-4805-B308-E5C57F3732C3}" destId="{3E461940-7DC9-481B-AF27-C67BAC8C296C}" srcOrd="1" destOrd="0" presId="urn:microsoft.com/office/officeart/2005/8/layout/vList2"/>
    <dgm:cxn modelId="{48956521-549E-44C2-83B4-B86E5B809953}" type="presParOf" srcId="{EC169121-5C92-4805-B308-E5C57F3732C3}" destId="{D6A6814C-D871-478C-9293-6D1B505BD553}" srcOrd="2" destOrd="0" presId="urn:microsoft.com/office/officeart/2005/8/layout/vList2"/>
    <dgm:cxn modelId="{DA1103D8-5D39-4411-9B0B-5C0AC458893D}" type="presParOf" srcId="{EC169121-5C92-4805-B308-E5C57F3732C3}" destId="{84213629-4190-48FF-810E-3BE0EBCB5DEC}"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9797E7B-777A-4FB0-84B6-1645E4FCA9CC}">
      <dgm:prSet custT="1"/>
      <dgm:spPr/>
      <dgm:t>
        <a:bodyPr/>
        <a:lstStyle/>
        <a:p>
          <a:pPr rtl="0"/>
          <a:r>
            <a:rPr lang="zh-TW" sz="2800" dirty="0" smtClean="0"/>
            <a:t>四、</a:t>
          </a:r>
          <a:r>
            <a:rPr lang="zh-TW" altLang="en-US" sz="2800" dirty="0" smtClean="0"/>
            <a:t>建立顧客</a:t>
          </a:r>
          <a:r>
            <a:rPr lang="zh-TW" sz="2800" dirty="0" smtClean="0"/>
            <a:t>關係</a:t>
          </a:r>
          <a:endParaRPr lang="zh-TW" altLang="en-US" sz="2800" b="0" i="0" baseline="0" dirty="0"/>
        </a:p>
      </dgm:t>
    </dgm:pt>
    <dgm:pt modelId="{1EDADC15-216D-4ED2-B737-B1F7A764C42A}" type="parTrans" cxnId="{07BBB17B-3467-4744-AA81-DD9052293164}">
      <dgm:prSet/>
      <dgm:spPr/>
      <dgm:t>
        <a:bodyPr/>
        <a:lstStyle/>
        <a:p>
          <a:endParaRPr lang="zh-TW" altLang="en-US" sz="2400"/>
        </a:p>
      </dgm:t>
    </dgm:pt>
    <dgm:pt modelId="{C7EC9886-B8A2-4879-A149-B5D1761CDE58}" type="sibTrans" cxnId="{07BBB17B-3467-4744-AA81-DD9052293164}">
      <dgm:prSet/>
      <dgm:spPr/>
      <dgm:t>
        <a:bodyPr/>
        <a:lstStyle/>
        <a:p>
          <a:endParaRPr lang="zh-TW" altLang="en-US" sz="2400"/>
        </a:p>
      </dgm:t>
    </dgm:pt>
    <dgm:pt modelId="{E07D3A63-A587-47D7-9F76-0F1BECED23EA}">
      <dgm:prSet custT="1"/>
      <dgm:spPr/>
      <dgm:t>
        <a:bodyPr anchor="ctr"/>
        <a:lstStyle/>
        <a:p>
          <a:pPr>
            <a:spcAft>
              <a:spcPts val="1200"/>
            </a:spcAft>
          </a:pPr>
          <a:r>
            <a:rPr lang="en-US" altLang="zh-TW" sz="2200" dirty="0" smtClean="0">
              <a:solidFill>
                <a:srgbClr val="7030A0"/>
              </a:solidFill>
            </a:rPr>
            <a:t>2.</a:t>
          </a:r>
          <a:r>
            <a:rPr lang="zh-TW" altLang="en-US" sz="2200" dirty="0" smtClean="0">
              <a:solidFill>
                <a:srgbClr val="7030A0"/>
              </a:solidFill>
            </a:rPr>
            <a:t> 作邊叫</a:t>
          </a:r>
          <a:r>
            <a:rPr lang="en-US" altLang="zh-TW" sz="2200" dirty="0" smtClean="0">
              <a:solidFill>
                <a:srgbClr val="7030A0"/>
              </a:solidFill>
            </a:rPr>
            <a:t>Starbucks </a:t>
          </a:r>
          <a:r>
            <a:rPr lang="zh-TW" altLang="en-US" sz="2200" dirty="0" smtClean="0">
              <a:solidFill>
                <a:srgbClr val="7030A0"/>
              </a:solidFill>
            </a:rPr>
            <a:t>右邊叫 </a:t>
          </a:r>
          <a:r>
            <a:rPr lang="en-US" altLang="zh-TW" sz="2200" dirty="0" smtClean="0">
              <a:solidFill>
                <a:srgbClr val="7030A0"/>
              </a:solidFill>
            </a:rPr>
            <a:t>85</a:t>
          </a:r>
          <a:r>
            <a:rPr lang="zh-TW" altLang="en-US" sz="2200" dirty="0" smtClean="0">
              <a:solidFill>
                <a:srgbClr val="7030A0"/>
              </a:solidFill>
            </a:rPr>
            <a:t>度</a:t>
          </a:r>
          <a:r>
            <a:rPr lang="en-US" altLang="zh-TW" sz="2200" dirty="0" smtClean="0">
              <a:solidFill>
                <a:srgbClr val="7030A0"/>
              </a:solidFill>
            </a:rPr>
            <a:t>c</a:t>
          </a:r>
          <a:r>
            <a:rPr lang="zh-TW" altLang="en-US" sz="2200" dirty="0" smtClean="0">
              <a:solidFill>
                <a:srgbClr val="7030A0"/>
              </a:solidFill>
            </a:rPr>
            <a:t>您選擇那一家</a:t>
          </a:r>
          <a:r>
            <a:rPr lang="en-US" altLang="zh-TW" sz="2200" dirty="0" smtClean="0">
              <a:solidFill>
                <a:srgbClr val="7030A0"/>
              </a:solidFill>
            </a:rPr>
            <a:t>?</a:t>
          </a:r>
          <a:endParaRPr lang="zh-TW" altLang="en-US" sz="2200" dirty="0">
            <a:solidFill>
              <a:srgbClr val="7030A0"/>
            </a:solidFill>
          </a:endParaRPr>
        </a:p>
      </dgm:t>
    </dgm:pt>
    <dgm:pt modelId="{AB7C614E-0211-45A5-B34E-C571759C4D93}" type="parTrans" cxnId="{BFCDCA4B-491C-4F7A-AAE8-C7E4060ED92B}">
      <dgm:prSet/>
      <dgm:spPr/>
      <dgm:t>
        <a:bodyPr/>
        <a:lstStyle/>
        <a:p>
          <a:endParaRPr lang="zh-TW" altLang="en-US"/>
        </a:p>
      </dgm:t>
    </dgm:pt>
    <dgm:pt modelId="{1CD0E9D7-9D48-4781-92F9-A051FEC5A0A8}" type="sibTrans" cxnId="{BFCDCA4B-491C-4F7A-AAE8-C7E4060ED92B}">
      <dgm:prSet/>
      <dgm:spPr/>
      <dgm:t>
        <a:bodyPr/>
        <a:lstStyle/>
        <a:p>
          <a:endParaRPr lang="zh-TW" altLang="en-US"/>
        </a:p>
      </dgm:t>
    </dgm:pt>
    <dgm:pt modelId="{E7BBEEA5-C307-4A1E-8209-1E7FB079B41E}">
      <dgm:prSet custT="1"/>
      <dgm:spPr/>
      <dgm:t>
        <a:bodyPr anchor="ctr"/>
        <a:lstStyle/>
        <a:p>
          <a:pPr>
            <a:spcAft>
              <a:spcPts val="1200"/>
            </a:spcAft>
          </a:pPr>
          <a:r>
            <a:rPr lang="en-US" altLang="zh-TW" sz="2200" dirty="0" smtClean="0">
              <a:solidFill>
                <a:srgbClr val="7030A0"/>
              </a:solidFill>
            </a:rPr>
            <a:t>1.</a:t>
          </a:r>
          <a:r>
            <a:rPr lang="zh-TW" altLang="en-US" sz="2200" dirty="0" smtClean="0">
              <a:solidFill>
                <a:srgbClr val="7030A0"/>
              </a:solidFill>
            </a:rPr>
            <a:t> </a:t>
          </a:r>
          <a:r>
            <a:rPr lang="zh-TW" sz="2200" dirty="0" smtClean="0">
              <a:solidFill>
                <a:srgbClr val="7030A0"/>
              </a:solidFill>
            </a:rPr>
            <a:t>左邊有一家便利店叫</a:t>
          </a:r>
          <a:r>
            <a:rPr lang="en-US" sz="2200" dirty="0" smtClean="0">
              <a:solidFill>
                <a:srgbClr val="7030A0"/>
              </a:solidFill>
            </a:rPr>
            <a:t>7-11</a:t>
          </a:r>
          <a:r>
            <a:rPr lang="zh-TW" sz="2200" dirty="0" smtClean="0">
              <a:solidFill>
                <a:srgbClr val="7030A0"/>
              </a:solidFill>
            </a:rPr>
            <a:t>，右邊有一家便利店叫全家，兩者跟你的距離是一樣的，那你會先到那一家購買？</a:t>
          </a:r>
          <a:endParaRPr lang="zh-TW" altLang="en-US" sz="2200" dirty="0">
            <a:solidFill>
              <a:srgbClr val="7030A0"/>
            </a:solidFill>
          </a:endParaRPr>
        </a:p>
      </dgm:t>
    </dgm:pt>
    <dgm:pt modelId="{F335FDD7-11E3-473E-ADDA-340D9763C452}" type="parTrans" cxnId="{73E0C9E5-91C6-48C9-8746-088FA992FEC6}">
      <dgm:prSet/>
      <dgm:spPr/>
      <dgm:t>
        <a:bodyPr/>
        <a:lstStyle/>
        <a:p>
          <a:endParaRPr lang="zh-TW" altLang="en-US"/>
        </a:p>
      </dgm:t>
    </dgm:pt>
    <dgm:pt modelId="{B5486B2C-1CEB-45CC-80B8-0CF861D43846}" type="sibTrans" cxnId="{73E0C9E5-91C6-48C9-8746-088FA992FEC6}">
      <dgm:prSet/>
      <dgm:spPr/>
      <dgm:t>
        <a:bodyPr/>
        <a:lstStyle/>
        <a:p>
          <a:endParaRPr lang="zh-TW" altLang="en-US"/>
        </a:p>
      </dgm:t>
    </dgm:pt>
    <dgm:pt modelId="{875EA90A-95D7-4350-A0ED-8B13330F8DD9}">
      <dgm:prSet custT="1"/>
      <dgm:spPr/>
      <dgm:t>
        <a:bodyPr/>
        <a:lstStyle/>
        <a:p>
          <a:pPr rtl="0">
            <a:spcAft>
              <a:spcPts val="1200"/>
            </a:spcAft>
          </a:pPr>
          <a:r>
            <a:rPr lang="zh-TW" altLang="en-US" sz="2200" dirty="0" smtClean="0">
              <a:solidFill>
                <a:srgbClr val="7030A0"/>
              </a:solidFill>
            </a:rPr>
            <a:t>問題：</a:t>
          </a:r>
          <a:endParaRPr lang="zh-TW" altLang="en-US" sz="2200" dirty="0">
            <a:solidFill>
              <a:srgbClr val="7030A0"/>
            </a:solidFill>
          </a:endParaRPr>
        </a:p>
      </dgm:t>
    </dgm:pt>
    <dgm:pt modelId="{93F8EC91-9A82-4531-8F1A-1EEAC0348118}" type="parTrans" cxnId="{ADB71990-FA39-4EC8-B1B1-A412A32E7677}">
      <dgm:prSet/>
      <dgm:spPr/>
      <dgm:t>
        <a:bodyPr/>
        <a:lstStyle/>
        <a:p>
          <a:endParaRPr lang="zh-TW" altLang="en-US"/>
        </a:p>
      </dgm:t>
    </dgm:pt>
    <dgm:pt modelId="{0FF5FB74-A7D1-4496-BD29-E807A251461C}" type="sibTrans" cxnId="{ADB71990-FA39-4EC8-B1B1-A412A32E7677}">
      <dgm:prSet/>
      <dgm:spPr/>
      <dgm:t>
        <a:bodyPr/>
        <a:lstStyle/>
        <a:p>
          <a:endParaRPr lang="zh-TW" altLang="en-US"/>
        </a:p>
      </dgm:t>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ABED507-328B-4BEF-B5A1-F2CD8677388F}" type="pres">
      <dgm:prSet presAssocID="{E9797E7B-777A-4FB0-84B6-1645E4FCA9CC}" presName="parentText" presStyleLbl="node1" presStyleIdx="0" presStyleCnt="1" custScaleY="103572" custLinFactY="-47040" custLinFactNeighborY="-100000">
        <dgm:presLayoutVars>
          <dgm:chMax val="0"/>
          <dgm:bulletEnabled val="1"/>
        </dgm:presLayoutVars>
      </dgm:prSet>
      <dgm:spPr/>
      <dgm:t>
        <a:bodyPr/>
        <a:lstStyle/>
        <a:p>
          <a:endParaRPr lang="zh-TW" altLang="en-US"/>
        </a:p>
      </dgm:t>
    </dgm:pt>
    <dgm:pt modelId="{C22B7C89-FABD-4317-8B1B-638FFA191F23}" type="pres">
      <dgm:prSet presAssocID="{E9797E7B-777A-4FB0-84B6-1645E4FCA9CC}" presName="childText" presStyleLbl="revTx" presStyleIdx="0" presStyleCnt="1" custLinFactNeighborY="-18182">
        <dgm:presLayoutVars>
          <dgm:bulletEnabled val="1"/>
        </dgm:presLayoutVars>
      </dgm:prSet>
      <dgm:spPr/>
      <dgm:t>
        <a:bodyPr/>
        <a:lstStyle/>
        <a:p>
          <a:endParaRPr lang="zh-TW" altLang="en-US"/>
        </a:p>
      </dgm:t>
    </dgm:pt>
  </dgm:ptLst>
  <dgm:cxnLst>
    <dgm:cxn modelId="{00A0DAA4-DEAD-4338-98C1-873937AA0890}" type="presOf" srcId="{E9797E7B-777A-4FB0-84B6-1645E4FCA9CC}" destId="{9ABED507-328B-4BEF-B5A1-F2CD8677388F}" srcOrd="0" destOrd="0" presId="urn:microsoft.com/office/officeart/2005/8/layout/vList2"/>
    <dgm:cxn modelId="{BFCDCA4B-491C-4F7A-AAE8-C7E4060ED92B}" srcId="{E9797E7B-777A-4FB0-84B6-1645E4FCA9CC}" destId="{E07D3A63-A587-47D7-9F76-0F1BECED23EA}" srcOrd="2" destOrd="0" parTransId="{AB7C614E-0211-45A5-B34E-C571759C4D93}" sibTransId="{1CD0E9D7-9D48-4781-92F9-A051FEC5A0A8}"/>
    <dgm:cxn modelId="{1D13BA3C-C92E-470F-9E9C-AF8D86570EB3}" type="presOf" srcId="{E7BBEEA5-C307-4A1E-8209-1E7FB079B41E}" destId="{C22B7C89-FABD-4317-8B1B-638FFA191F23}" srcOrd="0" destOrd="1" presId="urn:microsoft.com/office/officeart/2005/8/layout/vList2"/>
    <dgm:cxn modelId="{3DBF777B-4B12-41E1-9E74-48229792B8FE}" type="presOf" srcId="{875EA90A-95D7-4350-A0ED-8B13330F8DD9}" destId="{C22B7C89-FABD-4317-8B1B-638FFA191F23}" srcOrd="0" destOrd="0" presId="urn:microsoft.com/office/officeart/2005/8/layout/vList2"/>
    <dgm:cxn modelId="{3F851DF7-1743-4402-8B63-91DE112AE3FB}" type="presOf" srcId="{E07D3A63-A587-47D7-9F76-0F1BECED23EA}" destId="{C22B7C89-FABD-4317-8B1B-638FFA191F23}" srcOrd="0" destOrd="2" presId="urn:microsoft.com/office/officeart/2005/8/layout/vList2"/>
    <dgm:cxn modelId="{73E0C9E5-91C6-48C9-8746-088FA992FEC6}" srcId="{E9797E7B-777A-4FB0-84B6-1645E4FCA9CC}" destId="{E7BBEEA5-C307-4A1E-8209-1E7FB079B41E}" srcOrd="1" destOrd="0" parTransId="{F335FDD7-11E3-473E-ADDA-340D9763C452}" sibTransId="{B5486B2C-1CEB-45CC-80B8-0CF861D43846}"/>
    <dgm:cxn modelId="{ADB71990-FA39-4EC8-B1B1-A412A32E7677}" srcId="{E9797E7B-777A-4FB0-84B6-1645E4FCA9CC}" destId="{875EA90A-95D7-4350-A0ED-8B13330F8DD9}" srcOrd="0" destOrd="0" parTransId="{93F8EC91-9A82-4531-8F1A-1EEAC0348118}" sibTransId="{0FF5FB74-A7D1-4496-BD29-E807A251461C}"/>
    <dgm:cxn modelId="{07BBB17B-3467-4744-AA81-DD9052293164}" srcId="{8DBA10E3-D5F9-4C69-89FD-1103EE1CB64D}" destId="{E9797E7B-777A-4FB0-84B6-1645E4FCA9CC}" srcOrd="0" destOrd="0" parTransId="{1EDADC15-216D-4ED2-B737-B1F7A764C42A}" sibTransId="{C7EC9886-B8A2-4879-A149-B5D1761CDE58}"/>
    <dgm:cxn modelId="{206BA386-FED5-4C3A-BBD1-13EE42FABC9D}" type="presOf" srcId="{8DBA10E3-D5F9-4C69-89FD-1103EE1CB64D}" destId="{EC169121-5C92-4805-B308-E5C57F3732C3}" srcOrd="0" destOrd="0" presId="urn:microsoft.com/office/officeart/2005/8/layout/vList2"/>
    <dgm:cxn modelId="{2EF7D999-6432-4681-A963-BB7BC7400D4E}" type="presParOf" srcId="{EC169121-5C92-4805-B308-E5C57F3732C3}" destId="{9ABED507-328B-4BEF-B5A1-F2CD8677388F}" srcOrd="0" destOrd="0" presId="urn:microsoft.com/office/officeart/2005/8/layout/vList2"/>
    <dgm:cxn modelId="{E1078266-BD7B-4EA2-A021-EEA64C6977B5}" type="presParOf" srcId="{EC169121-5C92-4805-B308-E5C57F3732C3}" destId="{C22B7C89-FABD-4317-8B1B-638FFA191F23}"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9797E7B-777A-4FB0-84B6-1645E4FCA9CC}">
      <dgm:prSet custT="1"/>
      <dgm:spPr/>
      <dgm:t>
        <a:bodyPr/>
        <a:lstStyle/>
        <a:p>
          <a:pPr rtl="0"/>
          <a:r>
            <a:rPr lang="zh-TW" sz="2800" dirty="0" smtClean="0"/>
            <a:t>四、</a:t>
          </a:r>
          <a:r>
            <a:rPr lang="zh-TW" altLang="en-US" sz="2800" dirty="0" smtClean="0"/>
            <a:t>建立</a:t>
          </a:r>
          <a:r>
            <a:rPr lang="zh-TW" sz="2800" dirty="0" smtClean="0"/>
            <a:t>顧客關係</a:t>
          </a:r>
          <a:endParaRPr lang="zh-TW" altLang="en-US" sz="2800" b="0" i="0" baseline="0" dirty="0"/>
        </a:p>
      </dgm:t>
    </dgm:pt>
    <dgm:pt modelId="{1EDADC15-216D-4ED2-B737-B1F7A764C42A}" type="parTrans" cxnId="{07BBB17B-3467-4744-AA81-DD9052293164}">
      <dgm:prSet/>
      <dgm:spPr/>
      <dgm:t>
        <a:bodyPr/>
        <a:lstStyle/>
        <a:p>
          <a:endParaRPr lang="zh-TW" altLang="en-US" sz="2400"/>
        </a:p>
      </dgm:t>
    </dgm:pt>
    <dgm:pt modelId="{C7EC9886-B8A2-4879-A149-B5D1761CDE58}" type="sibTrans" cxnId="{07BBB17B-3467-4744-AA81-DD9052293164}">
      <dgm:prSet/>
      <dgm:spPr/>
      <dgm:t>
        <a:bodyPr/>
        <a:lstStyle/>
        <a:p>
          <a:endParaRPr lang="zh-TW" altLang="en-US" sz="2400"/>
        </a:p>
      </dgm:t>
    </dgm:pt>
    <dgm:pt modelId="{1F1D483A-FA5E-42D6-80C8-044211CE69B4}">
      <dgm:prSet custT="1"/>
      <dgm:spPr/>
      <dgm:t>
        <a:bodyPr/>
        <a:lstStyle/>
        <a:p>
          <a:pPr>
            <a:lnSpc>
              <a:spcPct val="100000"/>
            </a:lnSpc>
            <a:spcAft>
              <a:spcPts val="1200"/>
            </a:spcAft>
          </a:pPr>
          <a:r>
            <a:rPr lang="zh-TW" sz="2400" dirty="0" smtClean="0"/>
            <a:t>關係建立的基礎：顧客價值與滿意度</a:t>
          </a:r>
          <a:endParaRPr lang="zh-TW" altLang="en-US" sz="2400" dirty="0"/>
        </a:p>
      </dgm:t>
    </dgm:pt>
    <dgm:pt modelId="{C962B279-1F66-47F5-AEBD-3DBAC27471E3}" type="parTrans" cxnId="{5B15EADE-87E0-467C-9CCE-48EDD0A86B4E}">
      <dgm:prSet/>
      <dgm:spPr/>
      <dgm:t>
        <a:bodyPr/>
        <a:lstStyle/>
        <a:p>
          <a:endParaRPr lang="zh-TW" altLang="en-US" sz="2400"/>
        </a:p>
      </dgm:t>
    </dgm:pt>
    <dgm:pt modelId="{7BA0F37B-BF5F-400D-AC5E-24B55BC34B05}" type="sibTrans" cxnId="{5B15EADE-87E0-467C-9CCE-48EDD0A86B4E}">
      <dgm:prSet/>
      <dgm:spPr/>
      <dgm:t>
        <a:bodyPr/>
        <a:lstStyle/>
        <a:p>
          <a:endParaRPr lang="zh-TW" altLang="en-US" sz="2400"/>
        </a:p>
      </dgm:t>
    </dgm:pt>
    <dgm:pt modelId="{035C7796-5F18-4F3B-AEE2-00054FE7A650}">
      <dgm:prSet custT="1"/>
      <dgm:spPr/>
      <dgm:t>
        <a:bodyPr/>
        <a:lstStyle/>
        <a:p>
          <a:pPr>
            <a:lnSpc>
              <a:spcPct val="100000"/>
            </a:lnSpc>
            <a:spcAft>
              <a:spcPts val="1200"/>
            </a:spcAft>
          </a:pPr>
          <a:r>
            <a:rPr lang="zh-TW" altLang="en-US" sz="2400" dirty="0" smtClean="0"/>
            <a:t>行銷的目的在於創造顧客價值並能替公司帶來利潤。追求滿意度及大化，是</a:t>
          </a:r>
          <a:r>
            <a:rPr lang="en-US" altLang="zh-TW" sz="2400" u="sng" dirty="0" smtClean="0">
              <a:solidFill>
                <a:srgbClr val="FF0000"/>
              </a:solidFill>
            </a:rPr>
            <a:t>(</a:t>
          </a:r>
          <a:r>
            <a:rPr lang="zh-TW" altLang="en-US" sz="2400" u="sng" dirty="0" smtClean="0">
              <a:solidFill>
                <a:srgbClr val="FF0000"/>
              </a:solidFill>
            </a:rPr>
            <a:t>必要，不一定必要</a:t>
          </a:r>
          <a:r>
            <a:rPr lang="en-US" altLang="zh-TW" sz="2400" u="sng" dirty="0" smtClean="0">
              <a:solidFill>
                <a:srgbClr val="FF0000"/>
              </a:solidFill>
            </a:rPr>
            <a:t>)</a:t>
          </a:r>
          <a:r>
            <a:rPr lang="zh-TW" altLang="en-US" sz="2400" dirty="0" smtClean="0"/>
            <a:t>。</a:t>
          </a:r>
          <a:endParaRPr lang="zh-TW" altLang="en-US" sz="2400" dirty="0"/>
        </a:p>
      </dgm:t>
    </dgm:pt>
    <dgm:pt modelId="{918C5C23-785B-4BD9-98C2-47A5D3A21DD0}" type="parTrans" cxnId="{1459810C-E5CA-4F54-A848-BDA638E2FF0E}">
      <dgm:prSet/>
      <dgm:spPr/>
      <dgm:t>
        <a:bodyPr/>
        <a:lstStyle/>
        <a:p>
          <a:endParaRPr lang="zh-TW" altLang="en-US" sz="2400"/>
        </a:p>
      </dgm:t>
    </dgm:pt>
    <dgm:pt modelId="{FADC2F86-9D4E-4BFD-9FFF-215F049E78CA}" type="sibTrans" cxnId="{1459810C-E5CA-4F54-A848-BDA638E2FF0E}">
      <dgm:prSet/>
      <dgm:spPr/>
      <dgm:t>
        <a:bodyPr/>
        <a:lstStyle/>
        <a:p>
          <a:endParaRPr lang="zh-TW" altLang="en-US" sz="2400"/>
        </a:p>
      </dgm:t>
    </dgm:pt>
    <dgm:pt modelId="{C541BA86-83F9-4FEF-9EBF-6FC7F9E377D9}">
      <dgm:prSet custT="1"/>
      <dgm:spPr/>
      <dgm:t>
        <a:bodyPr/>
        <a:lstStyle/>
        <a:p>
          <a:pPr>
            <a:lnSpc>
              <a:spcPct val="100000"/>
            </a:lnSpc>
            <a:spcAft>
              <a:spcPts val="1200"/>
            </a:spcAft>
          </a:pPr>
          <a:r>
            <a:rPr lang="zh-TW" sz="2400" dirty="0" smtClean="0">
              <a:solidFill>
                <a:srgbClr val="FF0000"/>
              </a:solidFill>
            </a:rPr>
            <a:t>顧客價值</a:t>
          </a:r>
          <a:r>
            <a:rPr lang="zh-TW" altLang="en-US" sz="2400" dirty="0" smtClean="0">
              <a:solidFill>
                <a:srgbClr val="FF0000"/>
              </a:solidFill>
            </a:rPr>
            <a:t>：</a:t>
          </a:r>
          <a:r>
            <a:rPr lang="zh-TW" sz="2400" dirty="0" smtClean="0">
              <a:solidFill>
                <a:schemeClr val="tx1"/>
              </a:solidFill>
            </a:rPr>
            <a:t>顧客會向提供認知價值最高的公司購買產品</a:t>
          </a:r>
          <a:endParaRPr lang="zh-TW" altLang="en-US" sz="2400" dirty="0">
            <a:solidFill>
              <a:schemeClr val="tx1"/>
            </a:solidFill>
          </a:endParaRPr>
        </a:p>
      </dgm:t>
    </dgm:pt>
    <dgm:pt modelId="{720CD368-9752-4A90-81C3-76891742D155}" type="parTrans" cxnId="{CABD51F1-EEEA-493A-9B70-499EB796CD1C}">
      <dgm:prSet/>
      <dgm:spPr/>
      <dgm:t>
        <a:bodyPr/>
        <a:lstStyle/>
        <a:p>
          <a:endParaRPr lang="zh-TW" altLang="en-US"/>
        </a:p>
      </dgm:t>
    </dgm:pt>
    <dgm:pt modelId="{C46AA2D5-7DE8-4C83-8B4D-292D058237A3}" type="sibTrans" cxnId="{CABD51F1-EEEA-493A-9B70-499EB796CD1C}">
      <dgm:prSet/>
      <dgm:spPr/>
      <dgm:t>
        <a:bodyPr/>
        <a:lstStyle/>
        <a:p>
          <a:endParaRPr lang="zh-TW" altLang="en-US"/>
        </a:p>
      </dgm:t>
    </dgm:pt>
    <dgm:pt modelId="{ACE7FEB4-97E0-4CE9-B75F-97447E33F99F}">
      <dgm:prSet custT="1"/>
      <dgm:spPr/>
      <dgm:t>
        <a:bodyPr/>
        <a:lstStyle/>
        <a:p>
          <a:pPr>
            <a:lnSpc>
              <a:spcPct val="100000"/>
            </a:lnSpc>
            <a:spcAft>
              <a:spcPts val="1200"/>
            </a:spcAft>
          </a:pPr>
          <a:r>
            <a:rPr lang="zh-TW" altLang="en-US" sz="2400" spc="300" dirty="0" smtClean="0">
              <a:solidFill>
                <a:srgbClr val="FF0000"/>
              </a:solidFill>
              <a:ea typeface="新細明體" charset="-120"/>
            </a:rPr>
            <a:t>顧客滿意 </a:t>
          </a:r>
          <a:r>
            <a:rPr lang="en-US" altLang="zh-TW" sz="2400" dirty="0" smtClean="0">
              <a:solidFill>
                <a:srgbClr val="010101"/>
              </a:solidFill>
              <a:ea typeface="新細明體" charset="-120"/>
            </a:rPr>
            <a:t>(customer satisfaction) </a:t>
          </a:r>
          <a:r>
            <a:rPr lang="zh-TW" altLang="en-US" sz="2400" spc="300" dirty="0" smtClean="0">
              <a:solidFill>
                <a:srgbClr val="010101"/>
              </a:solidFill>
              <a:ea typeface="新細明體" charset="-120"/>
            </a:rPr>
            <a:t>由顧客對產品的期待，以及所感受到的產品表現來決定。</a:t>
          </a:r>
          <a:endParaRPr lang="zh-TW" altLang="en-US" sz="2400" dirty="0"/>
        </a:p>
      </dgm:t>
    </dgm:pt>
    <dgm:pt modelId="{CEE79294-22F1-41B0-AB52-01FC65313586}" type="parTrans" cxnId="{B6F2EA5B-AACE-406B-AE5C-A3CC9E551322}">
      <dgm:prSet/>
      <dgm:spPr/>
      <dgm:t>
        <a:bodyPr/>
        <a:lstStyle/>
        <a:p>
          <a:endParaRPr lang="zh-TW" altLang="en-US"/>
        </a:p>
      </dgm:t>
    </dgm:pt>
    <dgm:pt modelId="{EC09CB7E-ECCF-479F-BCFF-EC0A9B85239B}" type="sibTrans" cxnId="{B6F2EA5B-AACE-406B-AE5C-A3CC9E551322}">
      <dgm:prSet/>
      <dgm:spPr/>
      <dgm:t>
        <a:bodyPr/>
        <a:lstStyle/>
        <a:p>
          <a:endParaRPr lang="zh-TW" altLang="en-US"/>
        </a:p>
      </dgm:t>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ABED507-328B-4BEF-B5A1-F2CD8677388F}" type="pres">
      <dgm:prSet presAssocID="{E9797E7B-777A-4FB0-84B6-1645E4FCA9CC}" presName="parentText" presStyleLbl="node1" presStyleIdx="0" presStyleCnt="1" custScaleY="80056" custLinFactY="-47040" custLinFactNeighborY="-100000">
        <dgm:presLayoutVars>
          <dgm:chMax val="0"/>
          <dgm:bulletEnabled val="1"/>
        </dgm:presLayoutVars>
      </dgm:prSet>
      <dgm:spPr/>
      <dgm:t>
        <a:bodyPr/>
        <a:lstStyle/>
        <a:p>
          <a:endParaRPr lang="zh-TW" altLang="en-US"/>
        </a:p>
      </dgm:t>
    </dgm:pt>
    <dgm:pt modelId="{54070D67-F472-4D04-BEDC-0609BF2D5BAE}" type="pres">
      <dgm:prSet presAssocID="{E9797E7B-777A-4FB0-84B6-1645E4FCA9CC}" presName="childText" presStyleLbl="revTx" presStyleIdx="0" presStyleCnt="1">
        <dgm:presLayoutVars>
          <dgm:bulletEnabled val="1"/>
        </dgm:presLayoutVars>
      </dgm:prSet>
      <dgm:spPr/>
      <dgm:t>
        <a:bodyPr/>
        <a:lstStyle/>
        <a:p>
          <a:endParaRPr lang="zh-TW" altLang="en-US"/>
        </a:p>
      </dgm:t>
    </dgm:pt>
  </dgm:ptLst>
  <dgm:cxnLst>
    <dgm:cxn modelId="{B452E550-B10C-43F5-8A89-D4D66DE7AF44}" type="presOf" srcId="{1F1D483A-FA5E-42D6-80C8-044211CE69B4}" destId="{54070D67-F472-4D04-BEDC-0609BF2D5BAE}" srcOrd="0" destOrd="0" presId="urn:microsoft.com/office/officeart/2005/8/layout/vList2"/>
    <dgm:cxn modelId="{9F84FD9A-34C9-4376-9CA7-AA103E14E5A9}" type="presOf" srcId="{C541BA86-83F9-4FEF-9EBF-6FC7F9E377D9}" destId="{54070D67-F472-4D04-BEDC-0609BF2D5BAE}" srcOrd="0" destOrd="1" presId="urn:microsoft.com/office/officeart/2005/8/layout/vList2"/>
    <dgm:cxn modelId="{B9EAD7C8-3B94-46DF-91CD-768E17488AB0}" type="presOf" srcId="{ACE7FEB4-97E0-4CE9-B75F-97447E33F99F}" destId="{54070D67-F472-4D04-BEDC-0609BF2D5BAE}" srcOrd="0" destOrd="2" presId="urn:microsoft.com/office/officeart/2005/8/layout/vList2"/>
    <dgm:cxn modelId="{5B15EADE-87E0-467C-9CCE-48EDD0A86B4E}" srcId="{E9797E7B-777A-4FB0-84B6-1645E4FCA9CC}" destId="{1F1D483A-FA5E-42D6-80C8-044211CE69B4}" srcOrd="0" destOrd="0" parTransId="{C962B279-1F66-47F5-AEBD-3DBAC27471E3}" sibTransId="{7BA0F37B-BF5F-400D-AC5E-24B55BC34B05}"/>
    <dgm:cxn modelId="{6A9E1753-D14A-48F1-8735-24AC8C854E28}" type="presOf" srcId="{035C7796-5F18-4F3B-AEE2-00054FE7A650}" destId="{54070D67-F472-4D04-BEDC-0609BF2D5BAE}" srcOrd="0" destOrd="3" presId="urn:microsoft.com/office/officeart/2005/8/layout/vList2"/>
    <dgm:cxn modelId="{CABD51F1-EEEA-493A-9B70-499EB796CD1C}" srcId="{E9797E7B-777A-4FB0-84B6-1645E4FCA9CC}" destId="{C541BA86-83F9-4FEF-9EBF-6FC7F9E377D9}" srcOrd="1" destOrd="0" parTransId="{720CD368-9752-4A90-81C3-76891742D155}" sibTransId="{C46AA2D5-7DE8-4C83-8B4D-292D058237A3}"/>
    <dgm:cxn modelId="{825CC2B0-F978-45F9-87E6-34B7035C7B7E}" type="presOf" srcId="{8DBA10E3-D5F9-4C69-89FD-1103EE1CB64D}" destId="{EC169121-5C92-4805-B308-E5C57F3732C3}" srcOrd="0" destOrd="0" presId="urn:microsoft.com/office/officeart/2005/8/layout/vList2"/>
    <dgm:cxn modelId="{1459810C-E5CA-4F54-A848-BDA638E2FF0E}" srcId="{E9797E7B-777A-4FB0-84B6-1645E4FCA9CC}" destId="{035C7796-5F18-4F3B-AEE2-00054FE7A650}" srcOrd="3" destOrd="0" parTransId="{918C5C23-785B-4BD9-98C2-47A5D3A21DD0}" sibTransId="{FADC2F86-9D4E-4BFD-9FFF-215F049E78CA}"/>
    <dgm:cxn modelId="{07BBB17B-3467-4744-AA81-DD9052293164}" srcId="{8DBA10E3-D5F9-4C69-89FD-1103EE1CB64D}" destId="{E9797E7B-777A-4FB0-84B6-1645E4FCA9CC}" srcOrd="0" destOrd="0" parTransId="{1EDADC15-216D-4ED2-B737-B1F7A764C42A}" sibTransId="{C7EC9886-B8A2-4879-A149-B5D1761CDE58}"/>
    <dgm:cxn modelId="{13AC7CAC-F934-49F1-8071-0832756D0DD5}" type="presOf" srcId="{E9797E7B-777A-4FB0-84B6-1645E4FCA9CC}" destId="{9ABED507-328B-4BEF-B5A1-F2CD8677388F}" srcOrd="0" destOrd="0" presId="urn:microsoft.com/office/officeart/2005/8/layout/vList2"/>
    <dgm:cxn modelId="{B6F2EA5B-AACE-406B-AE5C-A3CC9E551322}" srcId="{E9797E7B-777A-4FB0-84B6-1645E4FCA9CC}" destId="{ACE7FEB4-97E0-4CE9-B75F-97447E33F99F}" srcOrd="2" destOrd="0" parTransId="{CEE79294-22F1-41B0-AB52-01FC65313586}" sibTransId="{EC09CB7E-ECCF-479F-BCFF-EC0A9B85239B}"/>
    <dgm:cxn modelId="{1EBB2FC3-6EAE-4519-8461-71B1E3FA3F81}" type="presParOf" srcId="{EC169121-5C92-4805-B308-E5C57F3732C3}" destId="{9ABED507-328B-4BEF-B5A1-F2CD8677388F}" srcOrd="0" destOrd="0" presId="urn:microsoft.com/office/officeart/2005/8/layout/vList2"/>
    <dgm:cxn modelId="{5341B23B-CAB5-403F-81E4-47A8B0567EAA}" type="presParOf" srcId="{EC169121-5C92-4805-B308-E5C57F3732C3}" destId="{54070D67-F472-4D04-BEDC-0609BF2D5BAE}"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9797E7B-777A-4FB0-84B6-1645E4FCA9CC}">
      <dgm:prSet custT="1"/>
      <dgm:spPr/>
      <dgm:t>
        <a:bodyPr/>
        <a:lstStyle/>
        <a:p>
          <a:pPr rtl="0"/>
          <a:r>
            <a:rPr lang="zh-TW" sz="2800" dirty="0" smtClean="0"/>
            <a:t>四、</a:t>
          </a:r>
          <a:r>
            <a:rPr lang="zh-TW" altLang="en-US" sz="2800" dirty="0" smtClean="0"/>
            <a:t>建立</a:t>
          </a:r>
          <a:r>
            <a:rPr lang="zh-TW" sz="2800" dirty="0" smtClean="0"/>
            <a:t>顧客關係</a:t>
          </a:r>
          <a:endParaRPr lang="zh-TW" altLang="en-US" sz="2800" b="0" i="0" baseline="0" dirty="0"/>
        </a:p>
      </dgm:t>
    </dgm:pt>
    <dgm:pt modelId="{1EDADC15-216D-4ED2-B737-B1F7A764C42A}" type="parTrans" cxnId="{07BBB17B-3467-4744-AA81-DD9052293164}">
      <dgm:prSet/>
      <dgm:spPr/>
      <dgm:t>
        <a:bodyPr/>
        <a:lstStyle/>
        <a:p>
          <a:endParaRPr lang="zh-TW" altLang="en-US" sz="2400"/>
        </a:p>
      </dgm:t>
    </dgm:pt>
    <dgm:pt modelId="{C7EC9886-B8A2-4879-A149-B5D1761CDE58}" type="sibTrans" cxnId="{07BBB17B-3467-4744-AA81-DD9052293164}">
      <dgm:prSet/>
      <dgm:spPr/>
      <dgm:t>
        <a:bodyPr/>
        <a:lstStyle/>
        <a:p>
          <a:endParaRPr lang="zh-TW" altLang="en-US" sz="2400"/>
        </a:p>
      </dgm:t>
    </dgm:pt>
    <dgm:pt modelId="{926BC858-C546-4235-8DDE-1864AE63863C}">
      <dgm:prSet custT="1"/>
      <dgm:spPr/>
      <dgm:t>
        <a:bodyPr/>
        <a:lstStyle/>
        <a:p>
          <a:r>
            <a:rPr lang="zh-TW" altLang="en-US" sz="2400" b="1" dirty="0" smtClean="0">
              <a:solidFill>
                <a:srgbClr val="FF0000"/>
              </a:solidFill>
            </a:rPr>
            <a:t>問題</a:t>
          </a:r>
          <a:r>
            <a:rPr lang="zh-TW" altLang="en-US" sz="2400" dirty="0" smtClean="0"/>
            <a:t>，高滿意度的顧客可以為公司帶來那些利益？</a:t>
          </a:r>
          <a:endParaRPr lang="zh-TW" altLang="en-US" sz="2400" dirty="0"/>
        </a:p>
      </dgm:t>
    </dgm:pt>
    <dgm:pt modelId="{FF5109C4-102C-4DE0-99A0-2703544BE1D6}" type="parTrans" cxnId="{2AC2EC8B-DF29-406E-BC94-E3EB64DF79AD}">
      <dgm:prSet/>
      <dgm:spPr/>
      <dgm:t>
        <a:bodyPr/>
        <a:lstStyle/>
        <a:p>
          <a:endParaRPr lang="zh-TW" altLang="en-US" sz="2400"/>
        </a:p>
      </dgm:t>
    </dgm:pt>
    <dgm:pt modelId="{EBC704E2-6948-48FF-AF9B-CD770D4111AE}" type="sibTrans" cxnId="{2AC2EC8B-DF29-406E-BC94-E3EB64DF79AD}">
      <dgm:prSet/>
      <dgm:spPr/>
      <dgm:t>
        <a:bodyPr/>
        <a:lstStyle/>
        <a:p>
          <a:endParaRPr lang="zh-TW" altLang="en-US" sz="2400"/>
        </a:p>
      </dgm:t>
    </dgm:pt>
    <dgm:pt modelId="{C5BF7C4F-0A2C-44C3-B75E-BA3F5035116C}">
      <dgm:prSet custT="1"/>
      <dgm:spPr/>
      <dgm:t>
        <a:bodyPr/>
        <a:lstStyle/>
        <a:p>
          <a:r>
            <a:rPr lang="zh-TW" sz="2400" dirty="0" smtClean="0"/>
            <a:t>高滿意度的顧客有三種利益：</a:t>
          </a:r>
          <a:endParaRPr lang="zh-TW" altLang="en-US" sz="2400" dirty="0"/>
        </a:p>
      </dgm:t>
    </dgm:pt>
    <dgm:pt modelId="{99F87238-C6EB-4401-AA21-885467CED6AC}" type="parTrans" cxnId="{BB7196E0-77F2-4C3E-B72A-3C0096C04CE3}">
      <dgm:prSet/>
      <dgm:spPr/>
      <dgm:t>
        <a:bodyPr/>
        <a:lstStyle/>
        <a:p>
          <a:endParaRPr lang="zh-TW" altLang="en-US"/>
        </a:p>
      </dgm:t>
    </dgm:pt>
    <dgm:pt modelId="{96057DD5-81D2-4B5D-9300-31B47661DA50}" type="sibTrans" cxnId="{BB7196E0-77F2-4C3E-B72A-3C0096C04CE3}">
      <dgm:prSet/>
      <dgm:spPr/>
      <dgm:t>
        <a:bodyPr/>
        <a:lstStyle/>
        <a:p>
          <a:endParaRPr lang="zh-TW" altLang="en-US"/>
        </a:p>
      </dgm:t>
    </dgm:pt>
    <dgm:pt modelId="{CD42B8C1-86A4-4C1F-AC80-A0DE5B1AF28D}">
      <dgm:prSet custT="1"/>
      <dgm:spPr/>
      <dgm:t>
        <a:bodyPr/>
        <a:lstStyle/>
        <a:p>
          <a:r>
            <a:rPr lang="en-US" sz="2400" dirty="0" smtClean="0"/>
            <a:t>1.</a:t>
          </a:r>
          <a:r>
            <a:rPr lang="zh-TW" sz="2400" dirty="0" smtClean="0"/>
            <a:t>滿意的顧客較不具價格敏感度、</a:t>
          </a:r>
          <a:endParaRPr lang="zh-TW" altLang="en-US" sz="2400" dirty="0"/>
        </a:p>
      </dgm:t>
    </dgm:pt>
    <dgm:pt modelId="{D2756C7B-14BD-4303-B335-505AB342191C}" type="parTrans" cxnId="{C8D04E25-B50D-4939-B404-47D4B192A851}">
      <dgm:prSet/>
      <dgm:spPr/>
      <dgm:t>
        <a:bodyPr/>
        <a:lstStyle/>
        <a:p>
          <a:endParaRPr lang="zh-TW" altLang="en-US"/>
        </a:p>
      </dgm:t>
    </dgm:pt>
    <dgm:pt modelId="{0E23FBE3-67EB-4C39-B14D-CC13354F8311}" type="sibTrans" cxnId="{C8D04E25-B50D-4939-B404-47D4B192A851}">
      <dgm:prSet/>
      <dgm:spPr/>
      <dgm:t>
        <a:bodyPr/>
        <a:lstStyle/>
        <a:p>
          <a:endParaRPr lang="zh-TW" altLang="en-US"/>
        </a:p>
      </dgm:t>
    </dgm:pt>
    <dgm:pt modelId="{C1F8E98A-0375-4EB6-9649-F6095B9BD52A}">
      <dgm:prSet custT="1"/>
      <dgm:spPr/>
      <dgm:t>
        <a:bodyPr/>
        <a:lstStyle/>
        <a:p>
          <a:r>
            <a:rPr lang="en-US" sz="2400" dirty="0" smtClean="0"/>
            <a:t>2.</a:t>
          </a:r>
          <a:r>
            <a:rPr lang="zh-TW" sz="2400" dirty="0" smtClean="0"/>
            <a:t>會向他人訴說本產品的優點、</a:t>
          </a:r>
          <a:endParaRPr lang="zh-TW" altLang="en-US" sz="2400" dirty="0"/>
        </a:p>
      </dgm:t>
    </dgm:pt>
    <dgm:pt modelId="{8DC654CD-A236-4A78-B8BC-E08E50B944C3}" type="parTrans" cxnId="{E0A73F22-216D-4483-A568-5D4D88D42B29}">
      <dgm:prSet/>
      <dgm:spPr/>
      <dgm:t>
        <a:bodyPr/>
        <a:lstStyle/>
        <a:p>
          <a:endParaRPr lang="zh-TW" altLang="en-US"/>
        </a:p>
      </dgm:t>
    </dgm:pt>
    <dgm:pt modelId="{9BF0866E-74E4-418C-8F07-07D05E38D5E1}" type="sibTrans" cxnId="{E0A73F22-216D-4483-A568-5D4D88D42B29}">
      <dgm:prSet/>
      <dgm:spPr/>
      <dgm:t>
        <a:bodyPr/>
        <a:lstStyle/>
        <a:p>
          <a:endParaRPr lang="zh-TW" altLang="en-US"/>
        </a:p>
      </dgm:t>
    </dgm:pt>
    <dgm:pt modelId="{9D699CDC-A99D-4D83-A3CD-8F5186A621EA}">
      <dgm:prSet custT="1"/>
      <dgm:spPr/>
      <dgm:t>
        <a:bodyPr/>
        <a:lstStyle/>
        <a:p>
          <a:r>
            <a:rPr lang="en-US" sz="2400" dirty="0" smtClean="0"/>
            <a:t>3.</a:t>
          </a:r>
          <a:r>
            <a:rPr lang="zh-TW" sz="2400" dirty="0" smtClean="0"/>
            <a:t>維持較長一段時間的忠誠度。</a:t>
          </a:r>
          <a:endParaRPr lang="zh-TW" altLang="en-US" sz="2400" dirty="0"/>
        </a:p>
      </dgm:t>
    </dgm:pt>
    <dgm:pt modelId="{B53FEA81-3D78-48DB-8396-954C4783A93B}" type="parTrans" cxnId="{23764B95-7C82-4EC7-A6E6-84B3641CCD20}">
      <dgm:prSet/>
      <dgm:spPr/>
      <dgm:t>
        <a:bodyPr/>
        <a:lstStyle/>
        <a:p>
          <a:endParaRPr lang="zh-TW" altLang="en-US"/>
        </a:p>
      </dgm:t>
    </dgm:pt>
    <dgm:pt modelId="{DB020FC4-4E55-43E6-A441-78B23B5B3D34}" type="sibTrans" cxnId="{23764B95-7C82-4EC7-A6E6-84B3641CCD20}">
      <dgm:prSet/>
      <dgm:spPr/>
      <dgm:t>
        <a:bodyPr/>
        <a:lstStyle/>
        <a:p>
          <a:endParaRPr lang="zh-TW" altLang="en-US"/>
        </a:p>
      </dgm:t>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ABED507-328B-4BEF-B5A1-F2CD8677388F}" type="pres">
      <dgm:prSet presAssocID="{E9797E7B-777A-4FB0-84B6-1645E4FCA9CC}" presName="parentText" presStyleLbl="node1" presStyleIdx="0" presStyleCnt="2" custScaleY="102862" custLinFactY="-47040" custLinFactNeighborY="-100000">
        <dgm:presLayoutVars>
          <dgm:chMax val="0"/>
          <dgm:bulletEnabled val="1"/>
        </dgm:presLayoutVars>
      </dgm:prSet>
      <dgm:spPr/>
      <dgm:t>
        <a:bodyPr/>
        <a:lstStyle/>
        <a:p>
          <a:endParaRPr lang="zh-TW" altLang="en-US"/>
        </a:p>
      </dgm:t>
    </dgm:pt>
    <dgm:pt modelId="{3E461940-7DC9-481B-AF27-C67BAC8C296C}" type="pres">
      <dgm:prSet presAssocID="{C7EC9886-B8A2-4879-A149-B5D1761CDE58}" presName="spacer" presStyleCnt="0"/>
      <dgm:spPr/>
    </dgm:pt>
    <dgm:pt modelId="{C0828723-6D7A-4ADC-8E06-0B8606DE2A8E}" type="pres">
      <dgm:prSet presAssocID="{926BC858-C546-4235-8DDE-1864AE63863C}" presName="parentText" presStyleLbl="node1" presStyleIdx="1" presStyleCnt="2" custScaleY="60680" custLinFactNeighborY="-22381">
        <dgm:presLayoutVars>
          <dgm:chMax val="0"/>
          <dgm:bulletEnabled val="1"/>
        </dgm:presLayoutVars>
      </dgm:prSet>
      <dgm:spPr/>
      <dgm:t>
        <a:bodyPr/>
        <a:lstStyle/>
        <a:p>
          <a:endParaRPr lang="zh-TW" altLang="en-US"/>
        </a:p>
      </dgm:t>
    </dgm:pt>
    <dgm:pt modelId="{CBDA34B3-9556-4237-99E4-41E7413518EC}" type="pres">
      <dgm:prSet presAssocID="{926BC858-C546-4235-8DDE-1864AE63863C}" presName="childText" presStyleLbl="revTx" presStyleIdx="0" presStyleCnt="1">
        <dgm:presLayoutVars>
          <dgm:bulletEnabled val="1"/>
        </dgm:presLayoutVars>
      </dgm:prSet>
      <dgm:spPr/>
      <dgm:t>
        <a:bodyPr/>
        <a:lstStyle/>
        <a:p>
          <a:endParaRPr lang="zh-TW" altLang="en-US"/>
        </a:p>
      </dgm:t>
    </dgm:pt>
  </dgm:ptLst>
  <dgm:cxnLst>
    <dgm:cxn modelId="{D26FAB9F-6A70-4138-8350-F1499D7DFB2C}" type="presOf" srcId="{C1F8E98A-0375-4EB6-9649-F6095B9BD52A}" destId="{CBDA34B3-9556-4237-99E4-41E7413518EC}" srcOrd="0" destOrd="2" presId="urn:microsoft.com/office/officeart/2005/8/layout/vList2"/>
    <dgm:cxn modelId="{1AAB428A-B3EE-4044-94E1-E309F8FD0AF7}" type="presOf" srcId="{926BC858-C546-4235-8DDE-1864AE63863C}" destId="{C0828723-6D7A-4ADC-8E06-0B8606DE2A8E}" srcOrd="0" destOrd="0" presId="urn:microsoft.com/office/officeart/2005/8/layout/vList2"/>
    <dgm:cxn modelId="{C8D04E25-B50D-4939-B404-47D4B192A851}" srcId="{926BC858-C546-4235-8DDE-1864AE63863C}" destId="{CD42B8C1-86A4-4C1F-AC80-A0DE5B1AF28D}" srcOrd="1" destOrd="0" parTransId="{D2756C7B-14BD-4303-B335-505AB342191C}" sibTransId="{0E23FBE3-67EB-4C39-B14D-CC13354F8311}"/>
    <dgm:cxn modelId="{23764B95-7C82-4EC7-A6E6-84B3641CCD20}" srcId="{926BC858-C546-4235-8DDE-1864AE63863C}" destId="{9D699CDC-A99D-4D83-A3CD-8F5186A621EA}" srcOrd="3" destOrd="0" parTransId="{B53FEA81-3D78-48DB-8396-954C4783A93B}" sibTransId="{DB020FC4-4E55-43E6-A441-78B23B5B3D34}"/>
    <dgm:cxn modelId="{2AC2EC8B-DF29-406E-BC94-E3EB64DF79AD}" srcId="{8DBA10E3-D5F9-4C69-89FD-1103EE1CB64D}" destId="{926BC858-C546-4235-8DDE-1864AE63863C}" srcOrd="1" destOrd="0" parTransId="{FF5109C4-102C-4DE0-99A0-2703544BE1D6}" sibTransId="{EBC704E2-6948-48FF-AF9B-CD770D4111AE}"/>
    <dgm:cxn modelId="{8962F25B-3B0D-44A5-8459-129946BB3602}" type="presOf" srcId="{9D699CDC-A99D-4D83-A3CD-8F5186A621EA}" destId="{CBDA34B3-9556-4237-99E4-41E7413518EC}" srcOrd="0" destOrd="3" presId="urn:microsoft.com/office/officeart/2005/8/layout/vList2"/>
    <dgm:cxn modelId="{7E510B7E-1419-4E0B-BCA9-4B704C224736}" type="presOf" srcId="{C5BF7C4F-0A2C-44C3-B75E-BA3F5035116C}" destId="{CBDA34B3-9556-4237-99E4-41E7413518EC}" srcOrd="0" destOrd="0" presId="urn:microsoft.com/office/officeart/2005/8/layout/vList2"/>
    <dgm:cxn modelId="{41D5AD50-A302-4E8C-8D8F-4D71A779C0EE}" type="presOf" srcId="{E9797E7B-777A-4FB0-84B6-1645E4FCA9CC}" destId="{9ABED507-328B-4BEF-B5A1-F2CD8677388F}" srcOrd="0" destOrd="0" presId="urn:microsoft.com/office/officeart/2005/8/layout/vList2"/>
    <dgm:cxn modelId="{E860C5D8-B833-4A61-BC5A-9388A77EC666}" type="presOf" srcId="{CD42B8C1-86A4-4C1F-AC80-A0DE5B1AF28D}" destId="{CBDA34B3-9556-4237-99E4-41E7413518EC}" srcOrd="0" destOrd="1" presId="urn:microsoft.com/office/officeart/2005/8/layout/vList2"/>
    <dgm:cxn modelId="{4CA8E349-137D-4D57-8474-583A8ADCA665}" type="presOf" srcId="{8DBA10E3-D5F9-4C69-89FD-1103EE1CB64D}" destId="{EC169121-5C92-4805-B308-E5C57F3732C3}" srcOrd="0" destOrd="0" presId="urn:microsoft.com/office/officeart/2005/8/layout/vList2"/>
    <dgm:cxn modelId="{07BBB17B-3467-4744-AA81-DD9052293164}" srcId="{8DBA10E3-D5F9-4C69-89FD-1103EE1CB64D}" destId="{E9797E7B-777A-4FB0-84B6-1645E4FCA9CC}" srcOrd="0" destOrd="0" parTransId="{1EDADC15-216D-4ED2-B737-B1F7A764C42A}" sibTransId="{C7EC9886-B8A2-4879-A149-B5D1761CDE58}"/>
    <dgm:cxn modelId="{E0A73F22-216D-4483-A568-5D4D88D42B29}" srcId="{926BC858-C546-4235-8DDE-1864AE63863C}" destId="{C1F8E98A-0375-4EB6-9649-F6095B9BD52A}" srcOrd="2" destOrd="0" parTransId="{8DC654CD-A236-4A78-B8BC-E08E50B944C3}" sibTransId="{9BF0866E-74E4-418C-8F07-07D05E38D5E1}"/>
    <dgm:cxn modelId="{BB7196E0-77F2-4C3E-B72A-3C0096C04CE3}" srcId="{926BC858-C546-4235-8DDE-1864AE63863C}" destId="{C5BF7C4F-0A2C-44C3-B75E-BA3F5035116C}" srcOrd="0" destOrd="0" parTransId="{99F87238-C6EB-4401-AA21-885467CED6AC}" sibTransId="{96057DD5-81D2-4B5D-9300-31B47661DA50}"/>
    <dgm:cxn modelId="{BBBEE50A-B9D3-417E-928F-47B715EB2852}" type="presParOf" srcId="{EC169121-5C92-4805-B308-E5C57F3732C3}" destId="{9ABED507-328B-4BEF-B5A1-F2CD8677388F}" srcOrd="0" destOrd="0" presId="urn:microsoft.com/office/officeart/2005/8/layout/vList2"/>
    <dgm:cxn modelId="{299D2AFC-BB4A-4361-B3A5-684F98280FB7}" type="presParOf" srcId="{EC169121-5C92-4805-B308-E5C57F3732C3}" destId="{3E461940-7DC9-481B-AF27-C67BAC8C296C}" srcOrd="1" destOrd="0" presId="urn:microsoft.com/office/officeart/2005/8/layout/vList2"/>
    <dgm:cxn modelId="{3DF4C4EF-869F-4581-8241-85E008C5B4A9}" type="presParOf" srcId="{EC169121-5C92-4805-B308-E5C57F3732C3}" destId="{C0828723-6D7A-4ADC-8E06-0B8606DE2A8E}" srcOrd="2" destOrd="0" presId="urn:microsoft.com/office/officeart/2005/8/layout/vList2"/>
    <dgm:cxn modelId="{68A6E245-8A03-4604-B8C2-86029A11FE70}" type="presParOf" srcId="{EC169121-5C92-4805-B308-E5C57F3732C3}" destId="{CBDA34B3-9556-4237-99E4-41E7413518EC}"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9797E7B-777A-4FB0-84B6-1645E4FCA9CC}">
      <dgm:prSet custT="1"/>
      <dgm:spPr/>
      <dgm:t>
        <a:bodyPr/>
        <a:lstStyle/>
        <a:p>
          <a:pPr rtl="0"/>
          <a:r>
            <a:rPr lang="zh-TW" sz="2800" dirty="0" smtClean="0"/>
            <a:t>四、</a:t>
          </a:r>
          <a:r>
            <a:rPr lang="zh-TW" altLang="en-US" sz="2800" dirty="0" smtClean="0"/>
            <a:t>建立</a:t>
          </a:r>
          <a:r>
            <a:rPr lang="zh-TW" sz="2800" dirty="0" smtClean="0"/>
            <a:t>顧客關係</a:t>
          </a:r>
          <a:endParaRPr lang="zh-TW" altLang="en-US" sz="2800" b="0" i="0" baseline="0" dirty="0"/>
        </a:p>
      </dgm:t>
    </dgm:pt>
    <dgm:pt modelId="{1EDADC15-216D-4ED2-B737-B1F7A764C42A}" type="parTrans" cxnId="{07BBB17B-3467-4744-AA81-DD9052293164}">
      <dgm:prSet/>
      <dgm:spPr/>
      <dgm:t>
        <a:bodyPr/>
        <a:lstStyle/>
        <a:p>
          <a:endParaRPr lang="zh-TW" altLang="en-US" sz="2400"/>
        </a:p>
      </dgm:t>
    </dgm:pt>
    <dgm:pt modelId="{C7EC9886-B8A2-4879-A149-B5D1761CDE58}" type="sibTrans" cxnId="{07BBB17B-3467-4744-AA81-DD9052293164}">
      <dgm:prSet/>
      <dgm:spPr/>
      <dgm:t>
        <a:bodyPr/>
        <a:lstStyle/>
        <a:p>
          <a:endParaRPr lang="zh-TW" altLang="en-US" sz="2400"/>
        </a:p>
      </dgm:t>
    </dgm:pt>
    <dgm:pt modelId="{926BC858-C546-4235-8DDE-1864AE63863C}">
      <dgm:prSet custT="1"/>
      <dgm:spPr/>
      <dgm:t>
        <a:bodyPr/>
        <a:lstStyle/>
        <a:p>
          <a:r>
            <a:rPr lang="zh-TW" altLang="en-US" sz="2400" b="1" dirty="0" smtClean="0">
              <a:solidFill>
                <a:srgbClr val="FF0000"/>
              </a:solidFill>
            </a:rPr>
            <a:t>問題</a:t>
          </a:r>
          <a:r>
            <a:rPr lang="zh-TW" altLang="en-US" sz="2400" dirty="0" smtClean="0"/>
            <a:t>，</a:t>
          </a:r>
          <a:r>
            <a:rPr lang="zh-TW" sz="2400" dirty="0" smtClean="0"/>
            <a:t>顧客滿意度與顧客忠誠度如何受到產業競爭情境所影響？</a:t>
          </a:r>
          <a:endParaRPr lang="zh-TW" altLang="en-US" sz="2400" dirty="0"/>
        </a:p>
      </dgm:t>
    </dgm:pt>
    <dgm:pt modelId="{FF5109C4-102C-4DE0-99A0-2703544BE1D6}" type="parTrans" cxnId="{2AC2EC8B-DF29-406E-BC94-E3EB64DF79AD}">
      <dgm:prSet/>
      <dgm:spPr/>
      <dgm:t>
        <a:bodyPr/>
        <a:lstStyle/>
        <a:p>
          <a:endParaRPr lang="zh-TW" altLang="en-US" sz="2400"/>
        </a:p>
      </dgm:t>
    </dgm:pt>
    <dgm:pt modelId="{EBC704E2-6948-48FF-AF9B-CD770D4111AE}" type="sibTrans" cxnId="{2AC2EC8B-DF29-406E-BC94-E3EB64DF79AD}">
      <dgm:prSet/>
      <dgm:spPr/>
      <dgm:t>
        <a:bodyPr/>
        <a:lstStyle/>
        <a:p>
          <a:endParaRPr lang="zh-TW" altLang="en-US" sz="2400"/>
        </a:p>
      </dgm:t>
    </dgm:pt>
    <dgm:pt modelId="{C5BF7C4F-0A2C-44C3-B75E-BA3F5035116C}">
      <dgm:prSet custT="1"/>
      <dgm:spPr/>
      <dgm:t>
        <a:bodyPr/>
        <a:lstStyle/>
        <a:p>
          <a:r>
            <a:rPr lang="zh-TW" sz="2200" dirty="0" smtClean="0"/>
            <a:t>當市場市場在</a:t>
          </a:r>
          <a:r>
            <a:rPr lang="zh-TW" sz="2200" u="sng" dirty="0" smtClean="0">
              <a:solidFill>
                <a:srgbClr val="7030A0"/>
              </a:solidFill>
            </a:rPr>
            <a:t>溫和競爭區</a:t>
          </a:r>
          <a:r>
            <a:rPr lang="zh-TW" sz="2200" dirty="0" smtClean="0"/>
            <a:t>，也就是市場是獨占、有主宰廠商存在、廠商受到專利權保護時，</a:t>
          </a:r>
          <a:r>
            <a:rPr lang="zh-TW" sz="2200" dirty="0" smtClean="0">
              <a:solidFill>
                <a:srgbClr val="FF0000"/>
              </a:solidFill>
            </a:rPr>
            <a:t>忠誠度維持固定的程度。與滿意度無關。</a:t>
          </a:r>
          <a:r>
            <a:rPr lang="zh-TW" sz="2200" dirty="0" smtClean="0"/>
            <a:t>當市場的競爭愈來愈激烈的時候，顧客忠誠度與滿意度就呈現高度的相關。 </a:t>
          </a:r>
          <a:endParaRPr lang="zh-TW" altLang="en-US" sz="2200" dirty="0"/>
        </a:p>
      </dgm:t>
    </dgm:pt>
    <dgm:pt modelId="{99F87238-C6EB-4401-AA21-885467CED6AC}" type="parTrans" cxnId="{BB7196E0-77F2-4C3E-B72A-3C0096C04CE3}">
      <dgm:prSet/>
      <dgm:spPr/>
      <dgm:t>
        <a:bodyPr/>
        <a:lstStyle/>
        <a:p>
          <a:endParaRPr lang="zh-TW" altLang="en-US"/>
        </a:p>
      </dgm:t>
    </dgm:pt>
    <dgm:pt modelId="{96057DD5-81D2-4B5D-9300-31B47661DA50}" type="sibTrans" cxnId="{BB7196E0-77F2-4C3E-B72A-3C0096C04CE3}">
      <dgm:prSet/>
      <dgm:spPr/>
      <dgm:t>
        <a:bodyPr/>
        <a:lstStyle/>
        <a:p>
          <a:endParaRPr lang="zh-TW" altLang="en-US"/>
        </a:p>
      </dgm:t>
    </dgm:pt>
    <dgm:pt modelId="{86C186C6-2B11-403F-A801-E675D6B49668}">
      <dgm:prSet custT="1"/>
      <dgm:spPr/>
      <dgm:t>
        <a:bodyPr/>
        <a:lstStyle/>
        <a:p>
          <a:r>
            <a:rPr lang="zh-TW" sz="2200" dirty="0" smtClean="0"/>
            <a:t>例如：自來水 </a:t>
          </a:r>
          <a:r>
            <a:rPr lang="en-US" sz="2200" dirty="0" err="1" smtClean="0"/>
            <a:t>v.s</a:t>
          </a:r>
          <a:r>
            <a:rPr lang="en-US" sz="2200" dirty="0" smtClean="0"/>
            <a:t>. </a:t>
          </a:r>
          <a:r>
            <a:rPr lang="zh-TW" sz="2200" dirty="0" smtClean="0"/>
            <a:t>手機 </a:t>
          </a:r>
          <a:endParaRPr lang="zh-TW" sz="2200" dirty="0"/>
        </a:p>
      </dgm:t>
    </dgm:pt>
    <dgm:pt modelId="{BB134003-B0E2-4A0E-8531-8FE2ACC67B3A}" type="parTrans" cxnId="{5866C948-E381-4E5D-B379-E9F58ED55433}">
      <dgm:prSet/>
      <dgm:spPr/>
      <dgm:t>
        <a:bodyPr/>
        <a:lstStyle/>
        <a:p>
          <a:endParaRPr lang="zh-TW" altLang="en-US"/>
        </a:p>
      </dgm:t>
    </dgm:pt>
    <dgm:pt modelId="{3842E63F-5ECF-4370-B116-2EFDE4D38347}" type="sibTrans" cxnId="{5866C948-E381-4E5D-B379-E9F58ED55433}">
      <dgm:prSet/>
      <dgm:spPr/>
      <dgm:t>
        <a:bodyPr/>
        <a:lstStyle/>
        <a:p>
          <a:endParaRPr lang="zh-TW" altLang="en-US"/>
        </a:p>
      </dgm:t>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ABED507-328B-4BEF-B5A1-F2CD8677388F}" type="pres">
      <dgm:prSet presAssocID="{E9797E7B-777A-4FB0-84B6-1645E4FCA9CC}" presName="parentText" presStyleLbl="node1" presStyleIdx="0" presStyleCnt="2" custScaleY="102862" custLinFactY="-47040" custLinFactNeighborY="-100000">
        <dgm:presLayoutVars>
          <dgm:chMax val="0"/>
          <dgm:bulletEnabled val="1"/>
        </dgm:presLayoutVars>
      </dgm:prSet>
      <dgm:spPr/>
      <dgm:t>
        <a:bodyPr/>
        <a:lstStyle/>
        <a:p>
          <a:endParaRPr lang="zh-TW" altLang="en-US"/>
        </a:p>
      </dgm:t>
    </dgm:pt>
    <dgm:pt modelId="{3E461940-7DC9-481B-AF27-C67BAC8C296C}" type="pres">
      <dgm:prSet presAssocID="{C7EC9886-B8A2-4879-A149-B5D1761CDE58}" presName="spacer" presStyleCnt="0"/>
      <dgm:spPr/>
    </dgm:pt>
    <dgm:pt modelId="{C0828723-6D7A-4ADC-8E06-0B8606DE2A8E}" type="pres">
      <dgm:prSet presAssocID="{926BC858-C546-4235-8DDE-1864AE63863C}" presName="parentText" presStyleLbl="node1" presStyleIdx="1" presStyleCnt="2" custScaleY="60680" custLinFactNeighborY="-16494">
        <dgm:presLayoutVars>
          <dgm:chMax val="0"/>
          <dgm:bulletEnabled val="1"/>
        </dgm:presLayoutVars>
      </dgm:prSet>
      <dgm:spPr/>
      <dgm:t>
        <a:bodyPr/>
        <a:lstStyle/>
        <a:p>
          <a:endParaRPr lang="zh-TW" altLang="en-US"/>
        </a:p>
      </dgm:t>
    </dgm:pt>
    <dgm:pt modelId="{CBDA34B3-9556-4237-99E4-41E7413518EC}" type="pres">
      <dgm:prSet presAssocID="{926BC858-C546-4235-8DDE-1864AE63863C}" presName="childText" presStyleLbl="revTx" presStyleIdx="0" presStyleCnt="1">
        <dgm:presLayoutVars>
          <dgm:bulletEnabled val="1"/>
        </dgm:presLayoutVars>
      </dgm:prSet>
      <dgm:spPr/>
      <dgm:t>
        <a:bodyPr/>
        <a:lstStyle/>
        <a:p>
          <a:endParaRPr lang="zh-TW" altLang="en-US"/>
        </a:p>
      </dgm:t>
    </dgm:pt>
  </dgm:ptLst>
  <dgm:cxnLst>
    <dgm:cxn modelId="{E578279C-B82B-4266-BEAC-8D5132BD9256}" type="presOf" srcId="{C5BF7C4F-0A2C-44C3-B75E-BA3F5035116C}" destId="{CBDA34B3-9556-4237-99E4-41E7413518EC}" srcOrd="0" destOrd="0" presId="urn:microsoft.com/office/officeart/2005/8/layout/vList2"/>
    <dgm:cxn modelId="{D6450DB7-2EEC-4284-999D-E1897653F536}" type="presOf" srcId="{926BC858-C546-4235-8DDE-1864AE63863C}" destId="{C0828723-6D7A-4ADC-8E06-0B8606DE2A8E}" srcOrd="0" destOrd="0" presId="urn:microsoft.com/office/officeart/2005/8/layout/vList2"/>
    <dgm:cxn modelId="{E4DA1962-A30B-4704-A7A9-E2CBD45589C8}" type="presOf" srcId="{E9797E7B-777A-4FB0-84B6-1645E4FCA9CC}" destId="{9ABED507-328B-4BEF-B5A1-F2CD8677388F}" srcOrd="0" destOrd="0" presId="urn:microsoft.com/office/officeart/2005/8/layout/vList2"/>
    <dgm:cxn modelId="{BB7196E0-77F2-4C3E-B72A-3C0096C04CE3}" srcId="{926BC858-C546-4235-8DDE-1864AE63863C}" destId="{C5BF7C4F-0A2C-44C3-B75E-BA3F5035116C}" srcOrd="0" destOrd="0" parTransId="{99F87238-C6EB-4401-AA21-885467CED6AC}" sibTransId="{96057DD5-81D2-4B5D-9300-31B47661DA50}"/>
    <dgm:cxn modelId="{2AC2EC8B-DF29-406E-BC94-E3EB64DF79AD}" srcId="{8DBA10E3-D5F9-4C69-89FD-1103EE1CB64D}" destId="{926BC858-C546-4235-8DDE-1864AE63863C}" srcOrd="1" destOrd="0" parTransId="{FF5109C4-102C-4DE0-99A0-2703544BE1D6}" sibTransId="{EBC704E2-6948-48FF-AF9B-CD770D4111AE}"/>
    <dgm:cxn modelId="{5866C948-E381-4E5D-B379-E9F58ED55433}" srcId="{926BC858-C546-4235-8DDE-1864AE63863C}" destId="{86C186C6-2B11-403F-A801-E675D6B49668}" srcOrd="1" destOrd="0" parTransId="{BB134003-B0E2-4A0E-8531-8FE2ACC67B3A}" sibTransId="{3842E63F-5ECF-4370-B116-2EFDE4D38347}"/>
    <dgm:cxn modelId="{DD8A61EA-C3D2-42C8-B1B9-8E4DF055CC47}" type="presOf" srcId="{86C186C6-2B11-403F-A801-E675D6B49668}" destId="{CBDA34B3-9556-4237-99E4-41E7413518EC}" srcOrd="0" destOrd="1" presId="urn:microsoft.com/office/officeart/2005/8/layout/vList2"/>
    <dgm:cxn modelId="{5543DB04-5653-4714-800E-7813F598D485}" type="presOf" srcId="{8DBA10E3-D5F9-4C69-89FD-1103EE1CB64D}" destId="{EC169121-5C92-4805-B308-E5C57F3732C3}" srcOrd="0" destOrd="0" presId="urn:microsoft.com/office/officeart/2005/8/layout/vList2"/>
    <dgm:cxn modelId="{07BBB17B-3467-4744-AA81-DD9052293164}" srcId="{8DBA10E3-D5F9-4C69-89FD-1103EE1CB64D}" destId="{E9797E7B-777A-4FB0-84B6-1645E4FCA9CC}" srcOrd="0" destOrd="0" parTransId="{1EDADC15-216D-4ED2-B737-B1F7A764C42A}" sibTransId="{C7EC9886-B8A2-4879-A149-B5D1761CDE58}"/>
    <dgm:cxn modelId="{7E07C948-5283-4D32-8601-D1415F282AF3}" type="presParOf" srcId="{EC169121-5C92-4805-B308-E5C57F3732C3}" destId="{9ABED507-328B-4BEF-B5A1-F2CD8677388F}" srcOrd="0" destOrd="0" presId="urn:microsoft.com/office/officeart/2005/8/layout/vList2"/>
    <dgm:cxn modelId="{FB670807-A2AF-4CDF-B61E-C9870398E17F}" type="presParOf" srcId="{EC169121-5C92-4805-B308-E5C57F3732C3}" destId="{3E461940-7DC9-481B-AF27-C67BAC8C296C}" srcOrd="1" destOrd="0" presId="urn:microsoft.com/office/officeart/2005/8/layout/vList2"/>
    <dgm:cxn modelId="{80C10F16-7220-48EB-B262-05545D08D9D8}" type="presParOf" srcId="{EC169121-5C92-4805-B308-E5C57F3732C3}" destId="{C0828723-6D7A-4ADC-8E06-0B8606DE2A8E}" srcOrd="2" destOrd="0" presId="urn:microsoft.com/office/officeart/2005/8/layout/vList2"/>
    <dgm:cxn modelId="{B318EC00-63B7-4AC6-8571-A37587148CC5}" type="presParOf" srcId="{EC169121-5C92-4805-B308-E5C57F3732C3}" destId="{CBDA34B3-9556-4237-99E4-41E7413518EC}"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9797E7B-777A-4FB0-84B6-1645E4FCA9CC}">
      <dgm:prSet custT="1"/>
      <dgm:spPr/>
      <dgm:t>
        <a:bodyPr/>
        <a:lstStyle/>
        <a:p>
          <a:pPr rtl="0"/>
          <a:r>
            <a:rPr lang="zh-TW" altLang="en-US" sz="2800" dirty="0" smtClean="0"/>
            <a:t>五</a:t>
          </a:r>
          <a:r>
            <a:rPr lang="zh-TW" sz="2800" dirty="0" smtClean="0"/>
            <a:t>、</a:t>
          </a:r>
          <a:r>
            <a:rPr lang="zh-TW" altLang="en-US" sz="2800" dirty="0" smtClean="0"/>
            <a:t>改變中的顧客關係本質</a:t>
          </a:r>
          <a:endParaRPr lang="zh-TW" altLang="en-US" sz="2800" b="0" i="0" baseline="0" dirty="0"/>
        </a:p>
      </dgm:t>
    </dgm:pt>
    <dgm:pt modelId="{1EDADC15-216D-4ED2-B737-B1F7A764C42A}" type="parTrans" cxnId="{07BBB17B-3467-4744-AA81-DD9052293164}">
      <dgm:prSet/>
      <dgm:spPr/>
      <dgm:t>
        <a:bodyPr/>
        <a:lstStyle/>
        <a:p>
          <a:endParaRPr lang="zh-TW" altLang="en-US" sz="2400"/>
        </a:p>
      </dgm:t>
    </dgm:pt>
    <dgm:pt modelId="{C7EC9886-B8A2-4879-A149-B5D1761CDE58}" type="sibTrans" cxnId="{07BBB17B-3467-4744-AA81-DD9052293164}">
      <dgm:prSet/>
      <dgm:spPr/>
      <dgm:t>
        <a:bodyPr/>
        <a:lstStyle/>
        <a:p>
          <a:endParaRPr lang="zh-TW" altLang="en-US" sz="2400"/>
        </a:p>
      </dgm:t>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ABED507-328B-4BEF-B5A1-F2CD8677388F}" type="pres">
      <dgm:prSet presAssocID="{E9797E7B-777A-4FB0-84B6-1645E4FCA9CC}" presName="parentText" presStyleLbl="node1" presStyleIdx="0" presStyleCnt="1" custScaleY="65690" custLinFactY="-68361" custLinFactNeighborY="-100000">
        <dgm:presLayoutVars>
          <dgm:chMax val="0"/>
          <dgm:bulletEnabled val="1"/>
        </dgm:presLayoutVars>
      </dgm:prSet>
      <dgm:spPr/>
      <dgm:t>
        <a:bodyPr/>
        <a:lstStyle/>
        <a:p>
          <a:endParaRPr lang="zh-TW" altLang="en-US"/>
        </a:p>
      </dgm:t>
    </dgm:pt>
  </dgm:ptLst>
  <dgm:cxnLst>
    <dgm:cxn modelId="{9663C610-D4C5-41AC-B881-D34F7933517F}" type="presOf" srcId="{E9797E7B-777A-4FB0-84B6-1645E4FCA9CC}" destId="{9ABED507-328B-4BEF-B5A1-F2CD8677388F}" srcOrd="0" destOrd="0" presId="urn:microsoft.com/office/officeart/2005/8/layout/vList2"/>
    <dgm:cxn modelId="{07BBB17B-3467-4744-AA81-DD9052293164}" srcId="{8DBA10E3-D5F9-4C69-89FD-1103EE1CB64D}" destId="{E9797E7B-777A-4FB0-84B6-1645E4FCA9CC}" srcOrd="0" destOrd="0" parTransId="{1EDADC15-216D-4ED2-B737-B1F7A764C42A}" sibTransId="{C7EC9886-B8A2-4879-A149-B5D1761CDE58}"/>
    <dgm:cxn modelId="{5806A873-A6DB-4EB3-8FF7-50FDF70153DE}" type="presOf" srcId="{8DBA10E3-D5F9-4C69-89FD-1103EE1CB64D}" destId="{EC169121-5C92-4805-B308-E5C57F3732C3}" srcOrd="0" destOrd="0" presId="urn:microsoft.com/office/officeart/2005/8/layout/vList2"/>
    <dgm:cxn modelId="{D816D158-9026-44E0-8348-D2937035AF5E}" type="presParOf" srcId="{EC169121-5C92-4805-B308-E5C57F3732C3}" destId="{9ABED507-328B-4BEF-B5A1-F2CD867738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9797E7B-777A-4FB0-84B6-1645E4FCA9CC}">
      <dgm:prSet custT="1"/>
      <dgm:spPr/>
      <dgm:t>
        <a:bodyPr/>
        <a:lstStyle/>
        <a:p>
          <a:pPr rtl="0"/>
          <a:r>
            <a:rPr lang="zh-TW" altLang="en-US" sz="2800" dirty="0" smtClean="0"/>
            <a:t>六</a:t>
          </a:r>
          <a:r>
            <a:rPr lang="zh-TW" sz="2800" dirty="0" smtClean="0"/>
            <a:t>、</a:t>
          </a:r>
          <a:r>
            <a:rPr lang="zh-TW" altLang="en-US" sz="2800" dirty="0" smtClean="0"/>
            <a:t>夥伴關係管理</a:t>
          </a:r>
          <a:endParaRPr lang="zh-TW" altLang="en-US" sz="2800" b="0" i="0" baseline="0" dirty="0"/>
        </a:p>
      </dgm:t>
    </dgm:pt>
    <dgm:pt modelId="{1EDADC15-216D-4ED2-B737-B1F7A764C42A}" type="parTrans" cxnId="{07BBB17B-3467-4744-AA81-DD9052293164}">
      <dgm:prSet/>
      <dgm:spPr/>
      <dgm:t>
        <a:bodyPr/>
        <a:lstStyle/>
        <a:p>
          <a:endParaRPr lang="zh-TW" altLang="en-US" sz="2400"/>
        </a:p>
      </dgm:t>
    </dgm:pt>
    <dgm:pt modelId="{C7EC9886-B8A2-4879-A149-B5D1761CDE58}" type="sibTrans" cxnId="{07BBB17B-3467-4744-AA81-DD9052293164}">
      <dgm:prSet/>
      <dgm:spPr/>
      <dgm:t>
        <a:bodyPr/>
        <a:lstStyle/>
        <a:p>
          <a:endParaRPr lang="zh-TW" altLang="en-US" sz="2400"/>
        </a:p>
      </dgm:t>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ABED507-328B-4BEF-B5A1-F2CD8677388F}" type="pres">
      <dgm:prSet presAssocID="{E9797E7B-777A-4FB0-84B6-1645E4FCA9CC}" presName="parentText" presStyleLbl="node1" presStyleIdx="0" presStyleCnt="1" custScaleY="65690" custLinFactY="-68361" custLinFactNeighborY="-100000">
        <dgm:presLayoutVars>
          <dgm:chMax val="0"/>
          <dgm:bulletEnabled val="1"/>
        </dgm:presLayoutVars>
      </dgm:prSet>
      <dgm:spPr/>
      <dgm:t>
        <a:bodyPr/>
        <a:lstStyle/>
        <a:p>
          <a:endParaRPr lang="zh-TW" altLang="en-US"/>
        </a:p>
      </dgm:t>
    </dgm:pt>
  </dgm:ptLst>
  <dgm:cxnLst>
    <dgm:cxn modelId="{1F66933B-B020-4CCF-BFAF-F7B7B2F6C2B8}" type="presOf" srcId="{E9797E7B-777A-4FB0-84B6-1645E4FCA9CC}" destId="{9ABED507-328B-4BEF-B5A1-F2CD8677388F}" srcOrd="0" destOrd="0" presId="urn:microsoft.com/office/officeart/2005/8/layout/vList2"/>
    <dgm:cxn modelId="{07BBB17B-3467-4744-AA81-DD9052293164}" srcId="{8DBA10E3-D5F9-4C69-89FD-1103EE1CB64D}" destId="{E9797E7B-777A-4FB0-84B6-1645E4FCA9CC}" srcOrd="0" destOrd="0" parTransId="{1EDADC15-216D-4ED2-B737-B1F7A764C42A}" sibTransId="{C7EC9886-B8A2-4879-A149-B5D1761CDE58}"/>
    <dgm:cxn modelId="{F1B18220-3334-4A7D-86B3-C63EE5F8C796}" type="presOf" srcId="{8DBA10E3-D5F9-4C69-89FD-1103EE1CB64D}" destId="{EC169121-5C92-4805-B308-E5C57F3732C3}" srcOrd="0" destOrd="0" presId="urn:microsoft.com/office/officeart/2005/8/layout/vList2"/>
    <dgm:cxn modelId="{4959AEF7-81B4-46CD-874A-4E5F2DFBFCD0}" type="presParOf" srcId="{EC169121-5C92-4805-B308-E5C57F3732C3}" destId="{9ABED507-328B-4BEF-B5A1-F2CD867738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9797E7B-777A-4FB0-84B6-1645E4FCA9CC}">
      <dgm:prSet custT="1"/>
      <dgm:spPr/>
      <dgm:t>
        <a:bodyPr/>
        <a:lstStyle/>
        <a:p>
          <a:pPr rtl="0"/>
          <a:r>
            <a:rPr lang="zh-TW" altLang="en-US" sz="2400" b="1" dirty="0" smtClean="0">
              <a:solidFill>
                <a:srgbClr val="FF0000"/>
              </a:solidFill>
            </a:rPr>
            <a:t>一、 </a:t>
          </a:r>
          <a:r>
            <a:rPr lang="zh-TW" altLang="en-US" sz="2400" b="1" dirty="0" smtClean="0">
              <a:ea typeface="新細明體" charset="-120"/>
            </a:rPr>
            <a:t>了解市場與顧客需求</a:t>
          </a:r>
          <a:endParaRPr lang="zh-TW" altLang="en-US" sz="2400" b="0" i="0" baseline="0" dirty="0"/>
        </a:p>
      </dgm:t>
    </dgm:pt>
    <dgm:pt modelId="{1EDADC15-216D-4ED2-B737-B1F7A764C42A}" type="parTrans" cxnId="{07BBB17B-3467-4744-AA81-DD9052293164}">
      <dgm:prSet/>
      <dgm:spPr/>
      <dgm:t>
        <a:bodyPr/>
        <a:lstStyle/>
        <a:p>
          <a:endParaRPr lang="zh-TW" altLang="en-US" sz="2400"/>
        </a:p>
      </dgm:t>
    </dgm:pt>
    <dgm:pt modelId="{C7EC9886-B8A2-4879-A149-B5D1761CDE58}" type="sibTrans" cxnId="{07BBB17B-3467-4744-AA81-DD9052293164}">
      <dgm:prSet/>
      <dgm:spPr/>
      <dgm:t>
        <a:bodyPr/>
        <a:lstStyle/>
        <a:p>
          <a:endParaRPr lang="zh-TW" altLang="en-US" sz="2400"/>
        </a:p>
      </dgm:t>
    </dgm:pt>
    <dgm:pt modelId="{9369A023-98B9-47EA-9F5F-E35E22F93050}">
      <dgm:prSet custT="1"/>
      <dgm:spPr/>
      <dgm:t>
        <a:bodyPr anchor="ctr"/>
        <a:lstStyle/>
        <a:p>
          <a:r>
            <a:rPr lang="zh-TW" sz="2400" dirty="0" smtClean="0"/>
            <a:t>（</a:t>
          </a:r>
          <a:r>
            <a:rPr lang="zh-TW" altLang="en-US" sz="2400" dirty="0" smtClean="0"/>
            <a:t>一</a:t>
          </a:r>
          <a:r>
            <a:rPr lang="zh-TW" sz="2400" dirty="0" smtClean="0"/>
            <a:t>）需要、慾望和需求</a:t>
          </a:r>
          <a:endParaRPr lang="zh-TW" altLang="en-US" sz="2400" dirty="0"/>
        </a:p>
      </dgm:t>
    </dgm:pt>
    <dgm:pt modelId="{748D979A-067F-44CB-B826-E1E09BACEB78}" type="parTrans" cxnId="{7B36ED23-1730-4B05-9CE2-4100229FA8C4}">
      <dgm:prSet/>
      <dgm:spPr/>
      <dgm:t>
        <a:bodyPr/>
        <a:lstStyle/>
        <a:p>
          <a:endParaRPr lang="zh-TW" altLang="en-US" sz="2400"/>
        </a:p>
      </dgm:t>
    </dgm:pt>
    <dgm:pt modelId="{7453D9B1-3440-4A4D-B2D0-9ED49532D29A}" type="sibTrans" cxnId="{7B36ED23-1730-4B05-9CE2-4100229FA8C4}">
      <dgm:prSet/>
      <dgm:spPr/>
      <dgm:t>
        <a:bodyPr/>
        <a:lstStyle/>
        <a:p>
          <a:endParaRPr lang="zh-TW" altLang="en-US" sz="2400"/>
        </a:p>
      </dgm:t>
    </dgm:pt>
    <dgm:pt modelId="{0A7C39DC-1E13-46F2-9E19-95C7BF46D438}">
      <dgm:prSet/>
      <dgm:spPr/>
      <dgm:t>
        <a:bodyPr/>
        <a:lstStyle/>
        <a:p>
          <a:r>
            <a:rPr lang="en-US" altLang="zh-TW" dirty="0" smtClean="0"/>
            <a:t>1.</a:t>
          </a:r>
          <a:r>
            <a:rPr lang="zh-TW" dirty="0" smtClean="0"/>
            <a:t>何者是人類與生俱來的一部分？</a:t>
          </a:r>
          <a:endParaRPr lang="zh-TW" dirty="0"/>
        </a:p>
      </dgm:t>
    </dgm:pt>
    <dgm:pt modelId="{264549FE-F303-4259-989C-627EBBE840EF}" type="parTrans" cxnId="{10595694-246C-4792-98D6-18D22B400642}">
      <dgm:prSet/>
      <dgm:spPr/>
      <dgm:t>
        <a:bodyPr/>
        <a:lstStyle/>
        <a:p>
          <a:endParaRPr lang="zh-TW" altLang="en-US"/>
        </a:p>
      </dgm:t>
    </dgm:pt>
    <dgm:pt modelId="{C5DC9AC2-D9E9-4B07-BDE4-89628930C070}" type="sibTrans" cxnId="{10595694-246C-4792-98D6-18D22B400642}">
      <dgm:prSet/>
      <dgm:spPr/>
      <dgm:t>
        <a:bodyPr/>
        <a:lstStyle/>
        <a:p>
          <a:endParaRPr lang="zh-TW" altLang="en-US"/>
        </a:p>
      </dgm:t>
    </dgm:pt>
    <dgm:pt modelId="{4196A62C-63EC-4661-8B32-54E0E6413228}">
      <dgm:prSet/>
      <dgm:spPr/>
      <dgm:t>
        <a:bodyPr/>
        <a:lstStyle/>
        <a:p>
          <a:r>
            <a:rPr lang="en-US" altLang="zh-TW" dirty="0" smtClean="0"/>
            <a:t>2.</a:t>
          </a:r>
          <a:r>
            <a:rPr lang="zh-TW" dirty="0" smtClean="0"/>
            <a:t>何者受到社會文化的影響？</a:t>
          </a:r>
          <a:endParaRPr lang="zh-TW" dirty="0"/>
        </a:p>
      </dgm:t>
    </dgm:pt>
    <dgm:pt modelId="{69FDAEE6-FD0D-46F7-88FF-A461CEE35E0D}" type="parTrans" cxnId="{C393E743-F9B0-43D4-87B8-1F942CD47900}">
      <dgm:prSet/>
      <dgm:spPr/>
      <dgm:t>
        <a:bodyPr/>
        <a:lstStyle/>
        <a:p>
          <a:endParaRPr lang="zh-TW" altLang="en-US"/>
        </a:p>
      </dgm:t>
    </dgm:pt>
    <dgm:pt modelId="{CAA7CA2C-A435-4FD8-BCC0-91D5767A5C7D}" type="sibTrans" cxnId="{C393E743-F9B0-43D4-87B8-1F942CD47900}">
      <dgm:prSet/>
      <dgm:spPr/>
      <dgm:t>
        <a:bodyPr/>
        <a:lstStyle/>
        <a:p>
          <a:endParaRPr lang="zh-TW" altLang="en-US"/>
        </a:p>
      </dgm:t>
    </dgm:pt>
    <dgm:pt modelId="{EA314D0B-B642-4D20-B4EE-E7F17C027B8E}">
      <dgm:prSet/>
      <dgm:spPr/>
      <dgm:t>
        <a:bodyPr/>
        <a:lstStyle/>
        <a:p>
          <a:r>
            <a:rPr lang="en-US" altLang="zh-TW" dirty="0" smtClean="0"/>
            <a:t>3.</a:t>
          </a:r>
          <a:r>
            <a:rPr lang="zh-TW" dirty="0" smtClean="0"/>
            <a:t>何者一定要有購買力的支持？</a:t>
          </a:r>
          <a:endParaRPr lang="zh-TW" dirty="0"/>
        </a:p>
      </dgm:t>
    </dgm:pt>
    <dgm:pt modelId="{5C4B3F22-F608-4485-B972-9AA73109AF6C}" type="parTrans" cxnId="{65A52103-1E1B-415D-AD58-BD4D44A5D653}">
      <dgm:prSet/>
      <dgm:spPr/>
      <dgm:t>
        <a:bodyPr/>
        <a:lstStyle/>
        <a:p>
          <a:endParaRPr lang="zh-TW" altLang="en-US"/>
        </a:p>
      </dgm:t>
    </dgm:pt>
    <dgm:pt modelId="{009E1FAE-34FB-4F79-8DD8-583745074F6A}" type="sibTrans" cxnId="{65A52103-1E1B-415D-AD58-BD4D44A5D653}">
      <dgm:prSet/>
      <dgm:spPr/>
      <dgm:t>
        <a:bodyPr/>
        <a:lstStyle/>
        <a:p>
          <a:endParaRPr lang="zh-TW" altLang="en-US"/>
        </a:p>
      </dgm:t>
    </dgm:pt>
    <dgm:pt modelId="{08C59150-D530-455D-B320-939A4BB076B0}">
      <dgm:prSet/>
      <dgm:spPr/>
      <dgm:t>
        <a:bodyPr/>
        <a:lstStyle/>
        <a:p>
          <a:r>
            <a:rPr lang="zh-TW" altLang="en-US" dirty="0" smtClean="0"/>
            <a:t>下列</a:t>
          </a:r>
          <a:r>
            <a:rPr lang="zh-TW" dirty="0" smtClean="0"/>
            <a:t>何者叫需要</a:t>
          </a:r>
          <a:r>
            <a:rPr lang="en-US" altLang="zh-TW" dirty="0" smtClean="0"/>
            <a:t>?</a:t>
          </a:r>
          <a:r>
            <a:rPr lang="zh-TW" dirty="0" smtClean="0"/>
            <a:t>何者叫慾望</a:t>
          </a:r>
          <a:r>
            <a:rPr lang="en-US" altLang="zh-TW" dirty="0" smtClean="0"/>
            <a:t>?</a:t>
          </a:r>
          <a:r>
            <a:rPr lang="zh-TW" dirty="0" smtClean="0"/>
            <a:t>何者叫需求</a:t>
          </a:r>
          <a:endParaRPr lang="zh-TW" dirty="0"/>
        </a:p>
      </dgm:t>
    </dgm:pt>
    <dgm:pt modelId="{609B2A52-C9AC-4A50-A343-3FAA6AE5D067}" type="parTrans" cxnId="{2787497B-BC6E-47BC-8EE5-8737F0289DFB}">
      <dgm:prSet/>
      <dgm:spPr/>
      <dgm:t>
        <a:bodyPr/>
        <a:lstStyle/>
        <a:p>
          <a:endParaRPr lang="zh-TW" altLang="en-US"/>
        </a:p>
      </dgm:t>
    </dgm:pt>
    <dgm:pt modelId="{C057A182-39F8-4028-BBF2-9303E4392A70}" type="sibTrans" cxnId="{2787497B-BC6E-47BC-8EE5-8737F0289DFB}">
      <dgm:prSet/>
      <dgm:spPr/>
      <dgm:t>
        <a:bodyPr/>
        <a:lstStyle/>
        <a:p>
          <a:endParaRPr lang="zh-TW" altLang="en-US"/>
        </a:p>
      </dgm:t>
    </dgm:pt>
    <dgm:pt modelId="{2E7C2ABB-283F-4039-B426-876E0C9B55C3}">
      <dgm:prSet/>
      <dgm:spPr/>
      <dgm:t>
        <a:bodyPr/>
        <a:lstStyle/>
        <a:p>
          <a:r>
            <a:rPr lang="zh-TW" altLang="en-US" dirty="0" smtClean="0"/>
            <a:t>就</a:t>
          </a:r>
          <a:r>
            <a:rPr lang="zh-TW" dirty="0" smtClean="0">
              <a:solidFill>
                <a:srgbClr val="FF0000"/>
              </a:solidFill>
            </a:rPr>
            <a:t>需要、慾望和需求</a:t>
          </a:r>
          <a:r>
            <a:rPr lang="zh-TW" altLang="en-US" dirty="0" smtClean="0">
              <a:solidFill>
                <a:schemeClr val="tx1"/>
              </a:solidFill>
            </a:rPr>
            <a:t>三者而言</a:t>
          </a:r>
          <a:endParaRPr lang="zh-TW" dirty="0">
            <a:solidFill>
              <a:srgbClr val="FF0000"/>
            </a:solidFill>
          </a:endParaRPr>
        </a:p>
      </dgm:t>
    </dgm:pt>
    <dgm:pt modelId="{3E38ABA2-E281-4657-A11F-684D848CB2E7}" type="parTrans" cxnId="{BBB799FC-13AA-4B85-A5C5-96F9C3171534}">
      <dgm:prSet/>
      <dgm:spPr/>
      <dgm:t>
        <a:bodyPr/>
        <a:lstStyle/>
        <a:p>
          <a:endParaRPr lang="zh-TW" altLang="en-US"/>
        </a:p>
      </dgm:t>
    </dgm:pt>
    <dgm:pt modelId="{92BF5277-C5F0-41A0-920D-62BA1C9EEADB}" type="sibTrans" cxnId="{BBB799FC-13AA-4B85-A5C5-96F9C3171534}">
      <dgm:prSet/>
      <dgm:spPr/>
      <dgm:t>
        <a:bodyPr/>
        <a:lstStyle/>
        <a:p>
          <a:endParaRPr lang="zh-TW" altLang="en-US"/>
        </a:p>
      </dgm:t>
    </dgm:pt>
    <dgm:pt modelId="{CF369B89-E2B8-4785-9369-B68B91EB0E2A}">
      <dgm:prSet/>
      <dgm:spPr/>
      <dgm:t>
        <a:bodyPr/>
        <a:lstStyle/>
        <a:p>
          <a:r>
            <a:rPr lang="en-US" altLang="zh-TW" dirty="0" smtClean="0"/>
            <a:t>1.</a:t>
          </a:r>
          <a:r>
            <a:rPr lang="zh-TW" altLang="en-US" dirty="0" smtClean="0"/>
            <a:t>肚</a:t>
          </a:r>
          <a:r>
            <a:rPr lang="zh-TW" dirty="0" smtClean="0"/>
            <a:t>子餓</a:t>
          </a:r>
          <a:endParaRPr lang="zh-TW" dirty="0"/>
        </a:p>
      </dgm:t>
    </dgm:pt>
    <dgm:pt modelId="{4DDB3D30-7FFE-411A-8970-3AB89E1D042D}" type="parTrans" cxnId="{EBDA0367-1B61-4DB1-B628-FA7B5FA2E8E4}">
      <dgm:prSet/>
      <dgm:spPr/>
      <dgm:t>
        <a:bodyPr/>
        <a:lstStyle/>
        <a:p>
          <a:endParaRPr lang="zh-TW" altLang="en-US"/>
        </a:p>
      </dgm:t>
    </dgm:pt>
    <dgm:pt modelId="{4682E3CD-61D1-48FA-A142-BBF3AA39FDF1}" type="sibTrans" cxnId="{EBDA0367-1B61-4DB1-B628-FA7B5FA2E8E4}">
      <dgm:prSet/>
      <dgm:spPr/>
      <dgm:t>
        <a:bodyPr/>
        <a:lstStyle/>
        <a:p>
          <a:endParaRPr lang="zh-TW" altLang="en-US"/>
        </a:p>
      </dgm:t>
    </dgm:pt>
    <dgm:pt modelId="{C007194C-84C3-4916-A553-2972C6D1B99E}">
      <dgm:prSet/>
      <dgm:spPr/>
      <dgm:t>
        <a:bodyPr/>
        <a:lstStyle/>
        <a:p>
          <a:r>
            <a:rPr lang="en-US" altLang="zh-TW" dirty="0" smtClean="0"/>
            <a:t>2.</a:t>
          </a:r>
          <a:r>
            <a:rPr lang="zh-TW" altLang="en-US" dirty="0" smtClean="0"/>
            <a:t>肚</a:t>
          </a:r>
          <a:r>
            <a:rPr lang="zh-TW" dirty="0" smtClean="0"/>
            <a:t>子餓，不</a:t>
          </a:r>
          <a:r>
            <a:rPr lang="zh-TW" altLang="en-US" dirty="0" smtClean="0"/>
            <a:t>能</a:t>
          </a:r>
          <a:r>
            <a:rPr lang="zh-TW" dirty="0" smtClean="0"/>
            <a:t>吃</a:t>
          </a:r>
          <a:r>
            <a:rPr lang="zh-TW" altLang="en-US" dirty="0" smtClean="0"/>
            <a:t>牛肉</a:t>
          </a:r>
          <a:r>
            <a:rPr lang="zh-TW" dirty="0" smtClean="0"/>
            <a:t>漢堡</a:t>
          </a:r>
          <a:r>
            <a:rPr lang="zh-TW" altLang="en-US" dirty="0" smtClean="0"/>
            <a:t>，只能吃豬肉漢堡，但沒錢</a:t>
          </a:r>
          <a:endParaRPr lang="zh-TW" dirty="0"/>
        </a:p>
      </dgm:t>
    </dgm:pt>
    <dgm:pt modelId="{928562A5-4562-479E-9350-66BA134BF916}" type="parTrans" cxnId="{F555B106-0176-43B8-9EE4-F524ADADA13B}">
      <dgm:prSet/>
      <dgm:spPr/>
      <dgm:t>
        <a:bodyPr/>
        <a:lstStyle/>
        <a:p>
          <a:endParaRPr lang="zh-TW" altLang="en-US"/>
        </a:p>
      </dgm:t>
    </dgm:pt>
    <dgm:pt modelId="{CACA88E5-9CFC-4160-B311-92E043624765}" type="sibTrans" cxnId="{F555B106-0176-43B8-9EE4-F524ADADA13B}">
      <dgm:prSet/>
      <dgm:spPr/>
      <dgm:t>
        <a:bodyPr/>
        <a:lstStyle/>
        <a:p>
          <a:endParaRPr lang="zh-TW" altLang="en-US"/>
        </a:p>
      </dgm:t>
    </dgm:pt>
    <dgm:pt modelId="{AAF7FD84-A8B0-4469-BEB6-5FD22F1B6029}">
      <dgm:prSet/>
      <dgm:spPr/>
      <dgm:t>
        <a:bodyPr/>
        <a:lstStyle/>
        <a:p>
          <a:r>
            <a:rPr lang="en-US" altLang="zh-TW" dirty="0" smtClean="0"/>
            <a:t>3.</a:t>
          </a:r>
          <a:r>
            <a:rPr lang="zh-TW" dirty="0" smtClean="0"/>
            <a:t>肚子餓、有錢、喜歡吃</a:t>
          </a:r>
          <a:r>
            <a:rPr lang="zh-TW" altLang="en-US" dirty="0" smtClean="0"/>
            <a:t>牛肉漢堡</a:t>
          </a:r>
          <a:endParaRPr lang="zh-TW" dirty="0"/>
        </a:p>
      </dgm:t>
    </dgm:pt>
    <dgm:pt modelId="{F0DF860C-56D7-4071-8335-27511979C2E7}" type="parTrans" cxnId="{2572FC86-6412-4EF7-82D7-486B49A570AF}">
      <dgm:prSet/>
      <dgm:spPr/>
      <dgm:t>
        <a:bodyPr/>
        <a:lstStyle/>
        <a:p>
          <a:endParaRPr lang="zh-TW" altLang="en-US"/>
        </a:p>
      </dgm:t>
    </dgm:pt>
    <dgm:pt modelId="{1F6E170C-7378-40A7-A5E1-B4542E67B73C}" type="sibTrans" cxnId="{2572FC86-6412-4EF7-82D7-486B49A570AF}">
      <dgm:prSet/>
      <dgm:spPr/>
      <dgm:t>
        <a:bodyPr/>
        <a:lstStyle/>
        <a:p>
          <a:endParaRPr lang="zh-TW" altLang="en-US"/>
        </a:p>
      </dgm:t>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ABED507-328B-4BEF-B5A1-F2CD8677388F}" type="pres">
      <dgm:prSet presAssocID="{E9797E7B-777A-4FB0-84B6-1645E4FCA9CC}" presName="parentText" presStyleLbl="node1" presStyleIdx="0" presStyleCnt="2" custScaleY="110001" custLinFactY="-15984" custLinFactNeighborY="-100000">
        <dgm:presLayoutVars>
          <dgm:chMax val="0"/>
          <dgm:bulletEnabled val="1"/>
        </dgm:presLayoutVars>
      </dgm:prSet>
      <dgm:spPr/>
      <dgm:t>
        <a:bodyPr/>
        <a:lstStyle/>
        <a:p>
          <a:endParaRPr lang="zh-TW" altLang="en-US"/>
        </a:p>
      </dgm:t>
    </dgm:pt>
    <dgm:pt modelId="{3E461940-7DC9-481B-AF27-C67BAC8C296C}" type="pres">
      <dgm:prSet presAssocID="{C7EC9886-B8A2-4879-A149-B5D1761CDE58}" presName="spacer" presStyleCnt="0"/>
      <dgm:spPr/>
    </dgm:pt>
    <dgm:pt modelId="{571EEE50-5238-4D2B-A50E-401A339B2552}" type="pres">
      <dgm:prSet presAssocID="{9369A023-98B9-47EA-9F5F-E35E22F93050}" presName="parentText" presStyleLbl="node1" presStyleIdx="1" presStyleCnt="2" custLinFactNeighborY="-755">
        <dgm:presLayoutVars>
          <dgm:chMax val="0"/>
          <dgm:bulletEnabled val="1"/>
        </dgm:presLayoutVars>
      </dgm:prSet>
      <dgm:spPr/>
      <dgm:t>
        <a:bodyPr/>
        <a:lstStyle/>
        <a:p>
          <a:endParaRPr lang="zh-TW" altLang="en-US"/>
        </a:p>
      </dgm:t>
    </dgm:pt>
    <dgm:pt modelId="{AE28ECCE-B870-4416-BE9B-EA4980C0DFA8}" type="pres">
      <dgm:prSet presAssocID="{9369A023-98B9-47EA-9F5F-E35E22F93050}" presName="childText" presStyleLbl="revTx" presStyleIdx="0" presStyleCnt="1">
        <dgm:presLayoutVars>
          <dgm:bulletEnabled val="1"/>
        </dgm:presLayoutVars>
      </dgm:prSet>
      <dgm:spPr/>
      <dgm:t>
        <a:bodyPr/>
        <a:lstStyle/>
        <a:p>
          <a:endParaRPr lang="zh-TW" altLang="en-US"/>
        </a:p>
      </dgm:t>
    </dgm:pt>
  </dgm:ptLst>
  <dgm:cxnLst>
    <dgm:cxn modelId="{10A2DC07-B267-43C7-9420-753C3CC7F81A}" type="presOf" srcId="{C007194C-84C3-4916-A553-2972C6D1B99E}" destId="{AE28ECCE-B870-4416-BE9B-EA4980C0DFA8}" srcOrd="0" destOrd="6" presId="urn:microsoft.com/office/officeart/2005/8/layout/vList2"/>
    <dgm:cxn modelId="{65A52103-1E1B-415D-AD58-BD4D44A5D653}" srcId="{2E7C2ABB-283F-4039-B426-876E0C9B55C3}" destId="{EA314D0B-B642-4D20-B4EE-E7F17C027B8E}" srcOrd="2" destOrd="0" parTransId="{5C4B3F22-F608-4485-B972-9AA73109AF6C}" sibTransId="{009E1FAE-34FB-4F79-8DD8-583745074F6A}"/>
    <dgm:cxn modelId="{2572FC86-6412-4EF7-82D7-486B49A570AF}" srcId="{08C59150-D530-455D-B320-939A4BB076B0}" destId="{AAF7FD84-A8B0-4469-BEB6-5FD22F1B6029}" srcOrd="2" destOrd="0" parTransId="{F0DF860C-56D7-4071-8335-27511979C2E7}" sibTransId="{1F6E170C-7378-40A7-A5E1-B4542E67B73C}"/>
    <dgm:cxn modelId="{207BF833-8670-4F09-8A30-574E563C4DC5}" type="presOf" srcId="{08C59150-D530-455D-B320-939A4BB076B0}" destId="{AE28ECCE-B870-4416-BE9B-EA4980C0DFA8}" srcOrd="0" destOrd="4" presId="urn:microsoft.com/office/officeart/2005/8/layout/vList2"/>
    <dgm:cxn modelId="{DDAC4517-C56E-4EE9-9C7B-3D372FE63988}" type="presOf" srcId="{AAF7FD84-A8B0-4469-BEB6-5FD22F1B6029}" destId="{AE28ECCE-B870-4416-BE9B-EA4980C0DFA8}" srcOrd="0" destOrd="7" presId="urn:microsoft.com/office/officeart/2005/8/layout/vList2"/>
    <dgm:cxn modelId="{C393E743-F9B0-43D4-87B8-1F942CD47900}" srcId="{2E7C2ABB-283F-4039-B426-876E0C9B55C3}" destId="{4196A62C-63EC-4661-8B32-54E0E6413228}" srcOrd="1" destOrd="0" parTransId="{69FDAEE6-FD0D-46F7-88FF-A461CEE35E0D}" sibTransId="{CAA7CA2C-A435-4FD8-BCC0-91D5767A5C7D}"/>
    <dgm:cxn modelId="{F555B106-0176-43B8-9EE4-F524ADADA13B}" srcId="{08C59150-D530-455D-B320-939A4BB076B0}" destId="{C007194C-84C3-4916-A553-2972C6D1B99E}" srcOrd="1" destOrd="0" parTransId="{928562A5-4562-479E-9350-66BA134BF916}" sibTransId="{CACA88E5-9CFC-4160-B311-92E043624765}"/>
    <dgm:cxn modelId="{969753D6-07C1-4AD6-8CCD-7F414D4040CE}" type="presOf" srcId="{2E7C2ABB-283F-4039-B426-876E0C9B55C3}" destId="{AE28ECCE-B870-4416-BE9B-EA4980C0DFA8}" srcOrd="0" destOrd="0" presId="urn:microsoft.com/office/officeart/2005/8/layout/vList2"/>
    <dgm:cxn modelId="{02A9C27E-EFBD-4FB1-846B-BE2DB7675B18}" type="presOf" srcId="{9369A023-98B9-47EA-9F5F-E35E22F93050}" destId="{571EEE50-5238-4D2B-A50E-401A339B2552}" srcOrd="0" destOrd="0" presId="urn:microsoft.com/office/officeart/2005/8/layout/vList2"/>
    <dgm:cxn modelId="{05656D27-E1CA-4711-A0C4-8370E90119A6}" type="presOf" srcId="{E9797E7B-777A-4FB0-84B6-1645E4FCA9CC}" destId="{9ABED507-328B-4BEF-B5A1-F2CD8677388F}" srcOrd="0" destOrd="0" presId="urn:microsoft.com/office/officeart/2005/8/layout/vList2"/>
    <dgm:cxn modelId="{9D1431AD-EA2A-4DFA-8926-0B7F29EF87E8}" type="presOf" srcId="{4196A62C-63EC-4661-8B32-54E0E6413228}" destId="{AE28ECCE-B870-4416-BE9B-EA4980C0DFA8}" srcOrd="0" destOrd="2" presId="urn:microsoft.com/office/officeart/2005/8/layout/vList2"/>
    <dgm:cxn modelId="{B5B154C5-ECAF-4050-A886-05856759129F}" type="presOf" srcId="{CF369B89-E2B8-4785-9369-B68B91EB0E2A}" destId="{AE28ECCE-B870-4416-BE9B-EA4980C0DFA8}" srcOrd="0" destOrd="5" presId="urn:microsoft.com/office/officeart/2005/8/layout/vList2"/>
    <dgm:cxn modelId="{96449CEC-EADC-4628-8363-372443AC9F92}" type="presOf" srcId="{EA314D0B-B642-4D20-B4EE-E7F17C027B8E}" destId="{AE28ECCE-B870-4416-BE9B-EA4980C0DFA8}" srcOrd="0" destOrd="3" presId="urn:microsoft.com/office/officeart/2005/8/layout/vList2"/>
    <dgm:cxn modelId="{07BBB17B-3467-4744-AA81-DD9052293164}" srcId="{8DBA10E3-D5F9-4C69-89FD-1103EE1CB64D}" destId="{E9797E7B-777A-4FB0-84B6-1645E4FCA9CC}" srcOrd="0" destOrd="0" parTransId="{1EDADC15-216D-4ED2-B737-B1F7A764C42A}" sibTransId="{C7EC9886-B8A2-4879-A149-B5D1761CDE58}"/>
    <dgm:cxn modelId="{454915F8-F347-4DC3-BDD4-FFE1C6E7F79A}" type="presOf" srcId="{0A7C39DC-1E13-46F2-9E19-95C7BF46D438}" destId="{AE28ECCE-B870-4416-BE9B-EA4980C0DFA8}" srcOrd="0" destOrd="1" presId="urn:microsoft.com/office/officeart/2005/8/layout/vList2"/>
    <dgm:cxn modelId="{10595694-246C-4792-98D6-18D22B400642}" srcId="{2E7C2ABB-283F-4039-B426-876E0C9B55C3}" destId="{0A7C39DC-1E13-46F2-9E19-95C7BF46D438}" srcOrd="0" destOrd="0" parTransId="{264549FE-F303-4259-989C-627EBBE840EF}" sibTransId="{C5DC9AC2-D9E9-4B07-BDE4-89628930C070}"/>
    <dgm:cxn modelId="{2787497B-BC6E-47BC-8EE5-8737F0289DFB}" srcId="{9369A023-98B9-47EA-9F5F-E35E22F93050}" destId="{08C59150-D530-455D-B320-939A4BB076B0}" srcOrd="1" destOrd="0" parTransId="{609B2A52-C9AC-4A50-A343-3FAA6AE5D067}" sibTransId="{C057A182-39F8-4028-BBF2-9303E4392A70}"/>
    <dgm:cxn modelId="{EBDA0367-1B61-4DB1-B628-FA7B5FA2E8E4}" srcId="{08C59150-D530-455D-B320-939A4BB076B0}" destId="{CF369B89-E2B8-4785-9369-B68B91EB0E2A}" srcOrd="0" destOrd="0" parTransId="{4DDB3D30-7FFE-411A-8970-3AB89E1D042D}" sibTransId="{4682E3CD-61D1-48FA-A142-BBF3AA39FDF1}"/>
    <dgm:cxn modelId="{7B36ED23-1730-4B05-9CE2-4100229FA8C4}" srcId="{8DBA10E3-D5F9-4C69-89FD-1103EE1CB64D}" destId="{9369A023-98B9-47EA-9F5F-E35E22F93050}" srcOrd="1" destOrd="0" parTransId="{748D979A-067F-44CB-B826-E1E09BACEB78}" sibTransId="{7453D9B1-3440-4A4D-B2D0-9ED49532D29A}"/>
    <dgm:cxn modelId="{DE81C640-4C5E-4362-AF64-581E6EDDA540}" type="presOf" srcId="{8DBA10E3-D5F9-4C69-89FD-1103EE1CB64D}" destId="{EC169121-5C92-4805-B308-E5C57F3732C3}" srcOrd="0" destOrd="0" presId="urn:microsoft.com/office/officeart/2005/8/layout/vList2"/>
    <dgm:cxn modelId="{BBB799FC-13AA-4B85-A5C5-96F9C3171534}" srcId="{9369A023-98B9-47EA-9F5F-E35E22F93050}" destId="{2E7C2ABB-283F-4039-B426-876E0C9B55C3}" srcOrd="0" destOrd="0" parTransId="{3E38ABA2-E281-4657-A11F-684D848CB2E7}" sibTransId="{92BF5277-C5F0-41A0-920D-62BA1C9EEADB}"/>
    <dgm:cxn modelId="{25CEBB18-75AF-4532-9674-39AC9DE8C12C}" type="presParOf" srcId="{EC169121-5C92-4805-B308-E5C57F3732C3}" destId="{9ABED507-328B-4BEF-B5A1-F2CD8677388F}" srcOrd="0" destOrd="0" presId="urn:microsoft.com/office/officeart/2005/8/layout/vList2"/>
    <dgm:cxn modelId="{2F2E4196-AB5F-4ED9-B7FA-D9C0569180A9}" type="presParOf" srcId="{EC169121-5C92-4805-B308-E5C57F3732C3}" destId="{3E461940-7DC9-481B-AF27-C67BAC8C296C}" srcOrd="1" destOrd="0" presId="urn:microsoft.com/office/officeart/2005/8/layout/vList2"/>
    <dgm:cxn modelId="{76E39CFC-FC27-4EDA-8ABD-2EC3E2FF77B4}" type="presParOf" srcId="{EC169121-5C92-4805-B308-E5C57F3732C3}" destId="{571EEE50-5238-4D2B-A50E-401A339B2552}" srcOrd="2" destOrd="0" presId="urn:microsoft.com/office/officeart/2005/8/layout/vList2"/>
    <dgm:cxn modelId="{B2D94424-F63F-40A7-905E-9A7DF4172CF5}" type="presParOf" srcId="{EC169121-5C92-4805-B308-E5C57F3732C3}" destId="{AE28ECCE-B870-4416-BE9B-EA4980C0DFA8}"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9797E7B-777A-4FB0-84B6-1645E4FCA9CC}">
      <dgm:prSet custT="1"/>
      <dgm:spPr/>
      <dgm:t>
        <a:bodyPr/>
        <a:lstStyle/>
        <a:p>
          <a:pPr rtl="0"/>
          <a:r>
            <a:rPr lang="zh-TW" altLang="en-US" sz="2800" dirty="0" smtClean="0"/>
            <a:t>七</a:t>
          </a:r>
          <a:r>
            <a:rPr lang="zh-TW" sz="2800" dirty="0" smtClean="0"/>
            <a:t>、</a:t>
          </a:r>
          <a:r>
            <a:rPr lang="zh-TW" altLang="en-US" sz="2800" dirty="0" smtClean="0"/>
            <a:t>從顧客身上取得價值</a:t>
          </a:r>
          <a:endParaRPr lang="zh-TW" altLang="en-US" sz="2800" b="0" i="0" baseline="0" dirty="0"/>
        </a:p>
      </dgm:t>
    </dgm:pt>
    <dgm:pt modelId="{1EDADC15-216D-4ED2-B737-B1F7A764C42A}" type="parTrans" cxnId="{07BBB17B-3467-4744-AA81-DD9052293164}">
      <dgm:prSet/>
      <dgm:spPr/>
      <dgm:t>
        <a:bodyPr/>
        <a:lstStyle/>
        <a:p>
          <a:endParaRPr lang="zh-TW" altLang="en-US" sz="2400"/>
        </a:p>
      </dgm:t>
    </dgm:pt>
    <dgm:pt modelId="{C7EC9886-B8A2-4879-A149-B5D1761CDE58}" type="sibTrans" cxnId="{07BBB17B-3467-4744-AA81-DD9052293164}">
      <dgm:prSet/>
      <dgm:spPr/>
      <dgm:t>
        <a:bodyPr/>
        <a:lstStyle/>
        <a:p>
          <a:endParaRPr lang="zh-TW" altLang="en-US" sz="2400"/>
        </a:p>
      </dgm:t>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ABED507-328B-4BEF-B5A1-F2CD8677388F}" type="pres">
      <dgm:prSet presAssocID="{E9797E7B-777A-4FB0-84B6-1645E4FCA9CC}" presName="parentText" presStyleLbl="node1" presStyleIdx="0" presStyleCnt="1" custScaleY="70824" custLinFactY="-34486" custLinFactNeighborY="-100000">
        <dgm:presLayoutVars>
          <dgm:chMax val="0"/>
          <dgm:bulletEnabled val="1"/>
        </dgm:presLayoutVars>
      </dgm:prSet>
      <dgm:spPr/>
      <dgm:t>
        <a:bodyPr/>
        <a:lstStyle/>
        <a:p>
          <a:endParaRPr lang="zh-TW" altLang="en-US"/>
        </a:p>
      </dgm:t>
    </dgm:pt>
  </dgm:ptLst>
  <dgm:cxnLst>
    <dgm:cxn modelId="{07BBB17B-3467-4744-AA81-DD9052293164}" srcId="{8DBA10E3-D5F9-4C69-89FD-1103EE1CB64D}" destId="{E9797E7B-777A-4FB0-84B6-1645E4FCA9CC}" srcOrd="0" destOrd="0" parTransId="{1EDADC15-216D-4ED2-B737-B1F7A764C42A}" sibTransId="{C7EC9886-B8A2-4879-A149-B5D1761CDE58}"/>
    <dgm:cxn modelId="{C6F97805-450F-4E4D-ABEC-243A70E1C9E7}" type="presOf" srcId="{E9797E7B-777A-4FB0-84B6-1645E4FCA9CC}" destId="{9ABED507-328B-4BEF-B5A1-F2CD8677388F}" srcOrd="0" destOrd="0" presId="urn:microsoft.com/office/officeart/2005/8/layout/vList2"/>
    <dgm:cxn modelId="{FE159DB5-C6D1-4E80-AD86-3B510F50AE24}" type="presOf" srcId="{8DBA10E3-D5F9-4C69-89FD-1103EE1CB64D}" destId="{EC169121-5C92-4805-B308-E5C57F3732C3}" srcOrd="0" destOrd="0" presId="urn:microsoft.com/office/officeart/2005/8/layout/vList2"/>
    <dgm:cxn modelId="{0B566D42-6F9B-4EAA-BCA7-1E9EF4E63954}" type="presParOf" srcId="{EC169121-5C92-4805-B308-E5C57F3732C3}" destId="{9ABED507-328B-4BEF-B5A1-F2CD867738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9797E7B-777A-4FB0-84B6-1645E4FCA9CC}">
      <dgm:prSet custT="1"/>
      <dgm:spPr/>
      <dgm:t>
        <a:bodyPr/>
        <a:lstStyle/>
        <a:p>
          <a:pPr rtl="0"/>
          <a:r>
            <a:rPr lang="zh-TW" altLang="en-US" sz="2800" dirty="0" smtClean="0"/>
            <a:t>七</a:t>
          </a:r>
          <a:r>
            <a:rPr lang="zh-TW" sz="2800" dirty="0" smtClean="0"/>
            <a:t>、</a:t>
          </a:r>
          <a:r>
            <a:rPr lang="zh-TW" altLang="en-US" sz="2800" dirty="0" smtClean="0"/>
            <a:t>從顧客身上取得價值</a:t>
          </a:r>
          <a:endParaRPr lang="zh-TW" altLang="en-US" sz="2800" b="0" i="0" baseline="0" dirty="0"/>
        </a:p>
      </dgm:t>
    </dgm:pt>
    <dgm:pt modelId="{1EDADC15-216D-4ED2-B737-B1F7A764C42A}" type="parTrans" cxnId="{07BBB17B-3467-4744-AA81-DD9052293164}">
      <dgm:prSet/>
      <dgm:spPr/>
      <dgm:t>
        <a:bodyPr/>
        <a:lstStyle/>
        <a:p>
          <a:endParaRPr lang="zh-TW" altLang="en-US" sz="2400"/>
        </a:p>
      </dgm:t>
    </dgm:pt>
    <dgm:pt modelId="{C7EC9886-B8A2-4879-A149-B5D1761CDE58}" type="sibTrans" cxnId="{07BBB17B-3467-4744-AA81-DD9052293164}">
      <dgm:prSet/>
      <dgm:spPr/>
      <dgm:t>
        <a:bodyPr/>
        <a:lstStyle/>
        <a:p>
          <a:endParaRPr lang="zh-TW" altLang="en-US" sz="2400"/>
        </a:p>
      </dgm:t>
    </dgm:pt>
    <dgm:pt modelId="{06C25418-D68E-4DA8-8361-896A4B44695E}">
      <dgm:prSet custT="1"/>
      <dgm:spPr/>
      <dgm:t>
        <a:bodyPr anchor="ctr"/>
        <a:lstStyle/>
        <a:p>
          <a:pPr algn="just">
            <a:spcAft>
              <a:spcPts val="1200"/>
            </a:spcAft>
          </a:pPr>
          <a:r>
            <a:rPr lang="zh-TW" altLang="en-US" sz="2200" dirty="0" smtClean="0"/>
            <a:t>何謂顧客占有率</a:t>
          </a:r>
          <a:r>
            <a:rPr lang="zh-TW" altLang="en-US" sz="2200" dirty="0" smtClean="0"/>
            <a:t>？</a:t>
          </a:r>
          <a:r>
            <a:rPr lang="zh-TW" altLang="en-US" sz="2200" b="1" dirty="0" smtClean="0">
              <a:solidFill>
                <a:schemeClr val="bg1"/>
              </a:solidFill>
            </a:rPr>
            <a:t>提升顧客占有率的最佳方法為何</a:t>
          </a:r>
          <a:r>
            <a:rPr lang="zh-TW" altLang="en-US" sz="2200" dirty="0" smtClean="0">
              <a:solidFill>
                <a:schemeClr val="bg1"/>
              </a:solidFill>
            </a:rPr>
            <a:t>？</a:t>
          </a:r>
          <a:endParaRPr lang="zh-TW" altLang="en-US" sz="2200" dirty="0">
            <a:solidFill>
              <a:schemeClr val="bg1"/>
            </a:solidFill>
          </a:endParaRPr>
        </a:p>
      </dgm:t>
    </dgm:pt>
    <dgm:pt modelId="{767D1BD6-892D-4C33-AF47-73C5CAF9116D}" type="parTrans" cxnId="{9FD1159E-9BAC-477C-B2CA-46044894FDA4}">
      <dgm:prSet/>
      <dgm:spPr/>
      <dgm:t>
        <a:bodyPr/>
        <a:lstStyle/>
        <a:p>
          <a:endParaRPr lang="zh-TW" altLang="en-US"/>
        </a:p>
      </dgm:t>
    </dgm:pt>
    <dgm:pt modelId="{E94F9F2F-ECD8-4CBE-9774-F7290FB21640}" type="sibTrans" cxnId="{9FD1159E-9BAC-477C-B2CA-46044894FDA4}">
      <dgm:prSet/>
      <dgm:spPr/>
      <dgm:t>
        <a:bodyPr/>
        <a:lstStyle/>
        <a:p>
          <a:endParaRPr lang="zh-TW" altLang="en-US"/>
        </a:p>
      </dgm:t>
    </dgm:pt>
    <dgm:pt modelId="{3E9B3B67-A580-4D32-A0D5-889CBF72DB9A}">
      <dgm:prSet custT="1"/>
      <dgm:spPr/>
      <dgm:t>
        <a:bodyPr anchor="ctr"/>
        <a:lstStyle/>
        <a:p>
          <a:pPr>
            <a:spcAft>
              <a:spcPts val="1200"/>
            </a:spcAft>
          </a:pPr>
          <a:r>
            <a:rPr lang="zh-TW" sz="2000" dirty="0" smtClean="0">
              <a:solidFill>
                <a:srgbClr val="FF0000"/>
              </a:solidFill>
            </a:rPr>
            <a:t>顧客佔有率</a:t>
          </a:r>
          <a:r>
            <a:rPr lang="zh-TW" sz="2000" dirty="0" smtClean="0"/>
            <a:t>：顧客購買公司其他產品分類的比率。讓本公司成為該顧客的唯一供應商，說服顧客購買本公司的其他</a:t>
          </a:r>
          <a:r>
            <a:rPr lang="zh-TW" sz="2000" smtClean="0"/>
            <a:t>產品。</a:t>
          </a:r>
          <a:r>
            <a:rPr lang="zh-TW" altLang="en-US" sz="2000" smtClean="0"/>
            <a:t>例如：銀行：口袋占有率、超市：胃口占有率、航空公司：旅遊占有率。</a:t>
          </a:r>
          <a:endParaRPr lang="zh-TW" altLang="en-US" sz="2000" dirty="0">
            <a:solidFill>
              <a:srgbClr val="7030A0"/>
            </a:solidFill>
          </a:endParaRPr>
        </a:p>
      </dgm:t>
    </dgm:pt>
    <dgm:pt modelId="{F7EB546B-725C-4FCB-98C3-8CA47EDC5777}" type="parTrans" cxnId="{3EC843FE-ED56-43FE-A618-E542E60AC894}">
      <dgm:prSet/>
      <dgm:spPr/>
      <dgm:t>
        <a:bodyPr/>
        <a:lstStyle/>
        <a:p>
          <a:endParaRPr lang="zh-TW" altLang="en-US"/>
        </a:p>
      </dgm:t>
    </dgm:pt>
    <dgm:pt modelId="{9F10C0B1-7A79-47BD-B879-89BAEEB42A66}" type="sibTrans" cxnId="{3EC843FE-ED56-43FE-A618-E542E60AC894}">
      <dgm:prSet/>
      <dgm:spPr/>
      <dgm:t>
        <a:bodyPr/>
        <a:lstStyle/>
        <a:p>
          <a:endParaRPr lang="zh-TW" altLang="en-US"/>
        </a:p>
      </dgm:t>
    </dgm:pt>
    <dgm:pt modelId="{0B2C8BD6-CEFD-45C4-9789-F67FE13DD5F2}">
      <dgm:prSet custT="1"/>
      <dgm:spPr/>
      <dgm:t>
        <a:bodyPr anchor="ctr"/>
        <a:lstStyle/>
        <a:p>
          <a:pPr>
            <a:spcAft>
              <a:spcPts val="1200"/>
            </a:spcAft>
          </a:pPr>
          <a:r>
            <a:rPr lang="zh-TW" sz="2000" dirty="0" smtClean="0"/>
            <a:t>例如</a:t>
          </a:r>
          <a:r>
            <a:rPr lang="zh-TW" altLang="en-US" sz="2000" dirty="0" smtClean="0"/>
            <a:t>：</a:t>
          </a:r>
          <a:r>
            <a:rPr lang="zh-TW" sz="2000" dirty="0" smtClean="0"/>
            <a:t>金控：存款</a:t>
          </a:r>
          <a:r>
            <a:rPr lang="en-US" sz="2000" dirty="0" smtClean="0"/>
            <a:t>+</a:t>
          </a:r>
          <a:r>
            <a:rPr lang="zh-TW" sz="2000" dirty="0" smtClean="0"/>
            <a:t>保險</a:t>
          </a:r>
          <a:r>
            <a:rPr lang="en-US" sz="2000" dirty="0" smtClean="0"/>
            <a:t>+</a:t>
          </a:r>
          <a:r>
            <a:rPr lang="zh-TW" sz="2000" dirty="0" smtClean="0"/>
            <a:t>基金</a:t>
          </a:r>
          <a:r>
            <a:rPr lang="en-US" sz="2000" dirty="0" smtClean="0"/>
            <a:t>+</a:t>
          </a:r>
          <a:r>
            <a:rPr lang="zh-TW" sz="2000" dirty="0" smtClean="0"/>
            <a:t>貸款。</a:t>
          </a:r>
          <a:r>
            <a:rPr lang="en-US" altLang="zh-TW" sz="2000" dirty="0" smtClean="0"/>
            <a:t/>
          </a:r>
          <a:br>
            <a:rPr lang="en-US" altLang="zh-TW" sz="2000" dirty="0" smtClean="0"/>
          </a:br>
          <a:r>
            <a:rPr lang="zh-TW" altLang="en-US" sz="2000" dirty="0" smtClean="0"/>
            <a:t>            </a:t>
          </a:r>
          <a:r>
            <a:rPr lang="zh-TW" sz="2000" dirty="0" smtClean="0"/>
            <a:t>親子裝、夏裝、冬裝、配件。</a:t>
          </a:r>
          <a:r>
            <a:rPr lang="en-US" altLang="zh-TW" sz="2000" dirty="0" smtClean="0"/>
            <a:t/>
          </a:r>
          <a:br>
            <a:rPr lang="en-US" altLang="zh-TW" sz="2000" dirty="0" smtClean="0"/>
          </a:br>
          <a:r>
            <a:rPr lang="zh-TW" altLang="en-US" sz="2000" dirty="0" smtClean="0"/>
            <a:t>            </a:t>
          </a:r>
          <a:r>
            <a:rPr lang="zh-TW" sz="2000" dirty="0" smtClean="0"/>
            <a:t>加五元薯條加大，加一元多一件。</a:t>
          </a:r>
          <a:r>
            <a:rPr lang="en-US" altLang="zh-TW" sz="2000" dirty="0" smtClean="0"/>
            <a:t/>
          </a:r>
          <a:br>
            <a:rPr lang="en-US" altLang="zh-TW" sz="2000" dirty="0" smtClean="0"/>
          </a:br>
          <a:r>
            <a:rPr lang="zh-TW" altLang="en-US" sz="2000" dirty="0" smtClean="0"/>
            <a:t>            </a:t>
          </a:r>
          <a:r>
            <a:rPr lang="zh-TW" sz="2000" dirty="0" smtClean="0"/>
            <a:t>再加十元打八折、再加一罐飲料打對折。</a:t>
          </a:r>
          <a:endParaRPr lang="zh-TW" altLang="en-US" sz="2000" dirty="0">
            <a:solidFill>
              <a:srgbClr val="7030A0"/>
            </a:solidFill>
          </a:endParaRPr>
        </a:p>
      </dgm:t>
    </dgm:pt>
    <dgm:pt modelId="{A31B1663-30EF-4454-9B94-2B3F7B9CCD4B}" type="parTrans" cxnId="{6BBEBD2E-0DF2-406A-85F8-33B2466E3C04}">
      <dgm:prSet/>
      <dgm:spPr/>
      <dgm:t>
        <a:bodyPr/>
        <a:lstStyle/>
        <a:p>
          <a:endParaRPr lang="zh-TW" altLang="en-US"/>
        </a:p>
      </dgm:t>
    </dgm:pt>
    <dgm:pt modelId="{CAF65024-3983-41B0-9792-690C09BB53DF}" type="sibTrans" cxnId="{6BBEBD2E-0DF2-406A-85F8-33B2466E3C04}">
      <dgm:prSet/>
      <dgm:spPr/>
      <dgm:t>
        <a:bodyPr/>
        <a:lstStyle/>
        <a:p>
          <a:endParaRPr lang="zh-TW" altLang="en-US"/>
        </a:p>
      </dgm:t>
    </dgm:pt>
    <dgm:pt modelId="{3B92BBE7-A49D-4F08-AD19-470B7534375A}">
      <dgm:prSet custT="1"/>
      <dgm:spPr/>
      <dgm:t>
        <a:bodyPr anchor="ctr"/>
        <a:lstStyle/>
        <a:p>
          <a:r>
            <a:rPr lang="zh-TW" sz="2000" dirty="0" smtClean="0">
              <a:solidFill>
                <a:srgbClr val="FF0000"/>
              </a:solidFill>
            </a:rPr>
            <a:t>交叉銷售</a:t>
          </a:r>
          <a:r>
            <a:rPr lang="zh-TW" sz="2000" dirty="0" smtClean="0"/>
            <a:t>：從某一個產品或服務的現有顧客，藉由銷售他們額外的產品而獲得更多的銷售業績。</a:t>
          </a:r>
          <a:r>
            <a:rPr lang="zh-TW" altLang="en-US" sz="2000" b="1" dirty="0" smtClean="0">
              <a:solidFill>
                <a:srgbClr val="FF0000"/>
              </a:solidFill>
            </a:rPr>
            <a:t>提升顧客占有率的最佳方法</a:t>
          </a:r>
          <a:endParaRPr lang="zh-TW" altLang="en-US" sz="2000" b="1" dirty="0">
            <a:solidFill>
              <a:srgbClr val="FF0000"/>
            </a:solidFill>
          </a:endParaRPr>
        </a:p>
      </dgm:t>
    </dgm:pt>
    <dgm:pt modelId="{35F811A5-A617-4C92-857D-6C06C622DBEA}" type="parTrans" cxnId="{1AD33737-146C-438D-B14A-5613E8B001FE}">
      <dgm:prSet/>
      <dgm:spPr/>
      <dgm:t>
        <a:bodyPr/>
        <a:lstStyle/>
        <a:p>
          <a:endParaRPr lang="zh-TW" altLang="en-US"/>
        </a:p>
      </dgm:t>
    </dgm:pt>
    <dgm:pt modelId="{9CC26F1C-DBCD-4877-838F-519123E18F7A}" type="sibTrans" cxnId="{1AD33737-146C-438D-B14A-5613E8B001FE}">
      <dgm:prSet/>
      <dgm:spPr/>
      <dgm:t>
        <a:bodyPr/>
        <a:lstStyle/>
        <a:p>
          <a:endParaRPr lang="zh-TW" altLang="en-US"/>
        </a:p>
      </dgm:t>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ABED507-328B-4BEF-B5A1-F2CD8677388F}" type="pres">
      <dgm:prSet presAssocID="{E9797E7B-777A-4FB0-84B6-1645E4FCA9CC}" presName="parentText" presStyleLbl="node1" presStyleIdx="0" presStyleCnt="2" custScaleY="70824" custLinFactY="-34486" custLinFactNeighborY="-100000">
        <dgm:presLayoutVars>
          <dgm:chMax val="0"/>
          <dgm:bulletEnabled val="1"/>
        </dgm:presLayoutVars>
      </dgm:prSet>
      <dgm:spPr/>
      <dgm:t>
        <a:bodyPr/>
        <a:lstStyle/>
        <a:p>
          <a:endParaRPr lang="zh-TW" altLang="en-US"/>
        </a:p>
      </dgm:t>
    </dgm:pt>
    <dgm:pt modelId="{3E461940-7DC9-481B-AF27-C67BAC8C296C}" type="pres">
      <dgm:prSet presAssocID="{C7EC9886-B8A2-4879-A149-B5D1761CDE58}" presName="spacer" presStyleCnt="0"/>
      <dgm:spPr/>
    </dgm:pt>
    <dgm:pt modelId="{9D61B49B-F858-4977-8304-A8B1FB345D96}" type="pres">
      <dgm:prSet presAssocID="{06C25418-D68E-4DA8-8361-896A4B44695E}" presName="parentText" presStyleLbl="node1" presStyleIdx="1" presStyleCnt="2" custScaleY="62016" custLinFactNeighborY="-8355">
        <dgm:presLayoutVars>
          <dgm:chMax val="0"/>
          <dgm:bulletEnabled val="1"/>
        </dgm:presLayoutVars>
      </dgm:prSet>
      <dgm:spPr/>
      <dgm:t>
        <a:bodyPr/>
        <a:lstStyle/>
        <a:p>
          <a:endParaRPr lang="zh-TW" altLang="en-US"/>
        </a:p>
      </dgm:t>
    </dgm:pt>
    <dgm:pt modelId="{EB84BA57-B68A-46C3-A157-2B7C7AB2B62A}" type="pres">
      <dgm:prSet presAssocID="{06C25418-D68E-4DA8-8361-896A4B44695E}" presName="childText" presStyleLbl="revTx" presStyleIdx="0" presStyleCnt="1" custLinFactNeighborY="-11328">
        <dgm:presLayoutVars>
          <dgm:bulletEnabled val="1"/>
        </dgm:presLayoutVars>
      </dgm:prSet>
      <dgm:spPr/>
      <dgm:t>
        <a:bodyPr/>
        <a:lstStyle/>
        <a:p>
          <a:endParaRPr lang="zh-TW" altLang="en-US"/>
        </a:p>
      </dgm:t>
    </dgm:pt>
  </dgm:ptLst>
  <dgm:cxnLst>
    <dgm:cxn modelId="{27F07CFC-6381-44CE-BED9-ACF004D1F02C}" type="presOf" srcId="{E9797E7B-777A-4FB0-84B6-1645E4FCA9CC}" destId="{9ABED507-328B-4BEF-B5A1-F2CD8677388F}" srcOrd="0" destOrd="0" presId="urn:microsoft.com/office/officeart/2005/8/layout/vList2"/>
    <dgm:cxn modelId="{1AD33737-146C-438D-B14A-5613E8B001FE}" srcId="{06C25418-D68E-4DA8-8361-896A4B44695E}" destId="{3B92BBE7-A49D-4F08-AD19-470B7534375A}" srcOrd="1" destOrd="0" parTransId="{35F811A5-A617-4C92-857D-6C06C622DBEA}" sibTransId="{9CC26F1C-DBCD-4877-838F-519123E18F7A}"/>
    <dgm:cxn modelId="{3EC843FE-ED56-43FE-A618-E542E60AC894}" srcId="{06C25418-D68E-4DA8-8361-896A4B44695E}" destId="{3E9B3B67-A580-4D32-A0D5-889CBF72DB9A}" srcOrd="0" destOrd="0" parTransId="{F7EB546B-725C-4FCB-98C3-8CA47EDC5777}" sibTransId="{9F10C0B1-7A79-47BD-B879-89BAEEB42A66}"/>
    <dgm:cxn modelId="{F85637E0-81EC-4433-9805-CE6ACA7EF162}" type="presOf" srcId="{0B2C8BD6-CEFD-45C4-9789-F67FE13DD5F2}" destId="{EB84BA57-B68A-46C3-A157-2B7C7AB2B62A}" srcOrd="0" destOrd="2" presId="urn:microsoft.com/office/officeart/2005/8/layout/vList2"/>
    <dgm:cxn modelId="{628FEFE3-A971-45E7-A5D9-00303ED2DF77}" type="presOf" srcId="{3B92BBE7-A49D-4F08-AD19-470B7534375A}" destId="{EB84BA57-B68A-46C3-A157-2B7C7AB2B62A}" srcOrd="0" destOrd="1" presId="urn:microsoft.com/office/officeart/2005/8/layout/vList2"/>
    <dgm:cxn modelId="{00089E19-B8F9-4524-B5FC-E05BBF94E3C9}" type="presOf" srcId="{3E9B3B67-A580-4D32-A0D5-889CBF72DB9A}" destId="{EB84BA57-B68A-46C3-A157-2B7C7AB2B62A}" srcOrd="0" destOrd="0" presId="urn:microsoft.com/office/officeart/2005/8/layout/vList2"/>
    <dgm:cxn modelId="{2B7C8C3D-5865-48C8-8231-081EA15F7D2B}" type="presOf" srcId="{8DBA10E3-D5F9-4C69-89FD-1103EE1CB64D}" destId="{EC169121-5C92-4805-B308-E5C57F3732C3}" srcOrd="0" destOrd="0" presId="urn:microsoft.com/office/officeart/2005/8/layout/vList2"/>
    <dgm:cxn modelId="{6BBEBD2E-0DF2-406A-85F8-33B2466E3C04}" srcId="{06C25418-D68E-4DA8-8361-896A4B44695E}" destId="{0B2C8BD6-CEFD-45C4-9789-F67FE13DD5F2}" srcOrd="2" destOrd="0" parTransId="{A31B1663-30EF-4454-9B94-2B3F7B9CCD4B}" sibTransId="{CAF65024-3983-41B0-9792-690C09BB53DF}"/>
    <dgm:cxn modelId="{9FD1159E-9BAC-477C-B2CA-46044894FDA4}" srcId="{8DBA10E3-D5F9-4C69-89FD-1103EE1CB64D}" destId="{06C25418-D68E-4DA8-8361-896A4B44695E}" srcOrd="1" destOrd="0" parTransId="{767D1BD6-892D-4C33-AF47-73C5CAF9116D}" sibTransId="{E94F9F2F-ECD8-4CBE-9774-F7290FB21640}"/>
    <dgm:cxn modelId="{07BBB17B-3467-4744-AA81-DD9052293164}" srcId="{8DBA10E3-D5F9-4C69-89FD-1103EE1CB64D}" destId="{E9797E7B-777A-4FB0-84B6-1645E4FCA9CC}" srcOrd="0" destOrd="0" parTransId="{1EDADC15-216D-4ED2-B737-B1F7A764C42A}" sibTransId="{C7EC9886-B8A2-4879-A149-B5D1761CDE58}"/>
    <dgm:cxn modelId="{CCF9DFCA-94A0-4488-93D5-B698D26886D9}" type="presOf" srcId="{06C25418-D68E-4DA8-8361-896A4B44695E}" destId="{9D61B49B-F858-4977-8304-A8B1FB345D96}" srcOrd="0" destOrd="0" presId="urn:microsoft.com/office/officeart/2005/8/layout/vList2"/>
    <dgm:cxn modelId="{295E449F-1CCD-45C6-83AC-6873ECDA260A}" type="presParOf" srcId="{EC169121-5C92-4805-B308-E5C57F3732C3}" destId="{9ABED507-328B-4BEF-B5A1-F2CD8677388F}" srcOrd="0" destOrd="0" presId="urn:microsoft.com/office/officeart/2005/8/layout/vList2"/>
    <dgm:cxn modelId="{C482D918-DABF-497A-874A-62AC07521E49}" type="presParOf" srcId="{EC169121-5C92-4805-B308-E5C57F3732C3}" destId="{3E461940-7DC9-481B-AF27-C67BAC8C296C}" srcOrd="1" destOrd="0" presId="urn:microsoft.com/office/officeart/2005/8/layout/vList2"/>
    <dgm:cxn modelId="{B83247EE-C4A0-4E42-B5F0-D0EC29D4C541}" type="presParOf" srcId="{EC169121-5C92-4805-B308-E5C57F3732C3}" destId="{9D61B49B-F858-4977-8304-A8B1FB345D96}" srcOrd="2" destOrd="0" presId="urn:microsoft.com/office/officeart/2005/8/layout/vList2"/>
    <dgm:cxn modelId="{DCFBBB0E-6C89-4A64-B789-8AF311EBDBA1}" type="presParOf" srcId="{EC169121-5C92-4805-B308-E5C57F3732C3}" destId="{EB84BA57-B68A-46C3-A157-2B7C7AB2B62A}"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9797E7B-777A-4FB0-84B6-1645E4FCA9CC}">
      <dgm:prSet custT="1"/>
      <dgm:spPr/>
      <dgm:t>
        <a:bodyPr/>
        <a:lstStyle/>
        <a:p>
          <a:pPr rtl="0"/>
          <a:r>
            <a:rPr lang="zh-TW" altLang="en-US" sz="2800" dirty="0" smtClean="0"/>
            <a:t>七</a:t>
          </a:r>
          <a:r>
            <a:rPr lang="zh-TW" sz="2800" dirty="0" smtClean="0"/>
            <a:t>、</a:t>
          </a:r>
          <a:r>
            <a:rPr lang="zh-TW" altLang="en-US" sz="2800" dirty="0" smtClean="0"/>
            <a:t>從顧客身上取得價值</a:t>
          </a:r>
          <a:endParaRPr lang="zh-TW" altLang="en-US" sz="2800" b="0" i="0" baseline="0" dirty="0"/>
        </a:p>
      </dgm:t>
    </dgm:pt>
    <dgm:pt modelId="{1EDADC15-216D-4ED2-B737-B1F7A764C42A}" type="parTrans" cxnId="{07BBB17B-3467-4744-AA81-DD9052293164}">
      <dgm:prSet/>
      <dgm:spPr/>
      <dgm:t>
        <a:bodyPr/>
        <a:lstStyle/>
        <a:p>
          <a:endParaRPr lang="zh-TW" altLang="en-US" sz="2400"/>
        </a:p>
      </dgm:t>
    </dgm:pt>
    <dgm:pt modelId="{C7EC9886-B8A2-4879-A149-B5D1761CDE58}" type="sibTrans" cxnId="{07BBB17B-3467-4744-AA81-DD9052293164}">
      <dgm:prSet/>
      <dgm:spPr/>
      <dgm:t>
        <a:bodyPr/>
        <a:lstStyle/>
        <a:p>
          <a:endParaRPr lang="zh-TW" altLang="en-US" sz="2400"/>
        </a:p>
      </dgm:t>
    </dgm:pt>
    <dgm:pt modelId="{3E9B3B67-A580-4D32-A0D5-889CBF72DB9A}">
      <dgm:prSet custT="1"/>
      <dgm:spPr/>
      <dgm:t>
        <a:bodyPr anchor="ctr"/>
        <a:lstStyle/>
        <a:p>
          <a:pPr>
            <a:spcAft>
              <a:spcPts val="1200"/>
            </a:spcAft>
          </a:pPr>
          <a:r>
            <a:rPr lang="zh-TW" sz="2400" b="1" dirty="0" smtClean="0">
              <a:solidFill>
                <a:srgbClr val="FF0000"/>
              </a:solidFill>
            </a:rPr>
            <a:t>顧客權益：</a:t>
          </a:r>
          <a:r>
            <a:rPr lang="zh-TW" sz="2400" dirty="0" smtClean="0"/>
            <a:t>公司所有顧客的終身價值的總合。</a:t>
          </a:r>
          <a:endParaRPr lang="zh-TW" altLang="en-US" sz="2400" dirty="0">
            <a:solidFill>
              <a:srgbClr val="7030A0"/>
            </a:solidFill>
          </a:endParaRPr>
        </a:p>
      </dgm:t>
    </dgm:pt>
    <dgm:pt modelId="{F7EB546B-725C-4FCB-98C3-8CA47EDC5777}" type="parTrans" cxnId="{3EC843FE-ED56-43FE-A618-E542E60AC894}">
      <dgm:prSet/>
      <dgm:spPr/>
      <dgm:t>
        <a:bodyPr/>
        <a:lstStyle/>
        <a:p>
          <a:endParaRPr lang="zh-TW" altLang="en-US"/>
        </a:p>
      </dgm:t>
    </dgm:pt>
    <dgm:pt modelId="{9F10C0B1-7A79-47BD-B879-89BAEEB42A66}" type="sibTrans" cxnId="{3EC843FE-ED56-43FE-A618-E542E60AC894}">
      <dgm:prSet/>
      <dgm:spPr/>
      <dgm:t>
        <a:bodyPr/>
        <a:lstStyle/>
        <a:p>
          <a:endParaRPr lang="zh-TW" altLang="en-US"/>
        </a:p>
      </dgm:t>
    </dgm:pt>
    <dgm:pt modelId="{DFCEA594-CBB0-4E0B-B815-897ADE8F9097}">
      <dgm:prSet custT="1"/>
      <dgm:spPr/>
      <dgm:t>
        <a:bodyPr anchor="ctr"/>
        <a:lstStyle/>
        <a:p>
          <a:r>
            <a:rPr lang="zh-TW" altLang="en-US" sz="2400" dirty="0" smtClean="0"/>
            <a:t>相對於市場佔有率，顧客權益是公司績效較佳的衡量指標。</a:t>
          </a:r>
          <a:endParaRPr lang="zh-TW" altLang="en-US" sz="2400" dirty="0"/>
        </a:p>
      </dgm:t>
    </dgm:pt>
    <dgm:pt modelId="{B5B11189-198E-4BE0-9077-49780D9C6B13}" type="parTrans" cxnId="{50D39C11-F092-4A74-81B2-DA9AB90F9245}">
      <dgm:prSet/>
      <dgm:spPr/>
      <dgm:t>
        <a:bodyPr/>
        <a:lstStyle/>
        <a:p>
          <a:endParaRPr lang="zh-TW" altLang="en-US"/>
        </a:p>
      </dgm:t>
    </dgm:pt>
    <dgm:pt modelId="{A50BFF47-0AD1-4027-920D-D675F235EF54}" type="sibTrans" cxnId="{50D39C11-F092-4A74-81B2-DA9AB90F9245}">
      <dgm:prSet/>
      <dgm:spPr/>
      <dgm:t>
        <a:bodyPr/>
        <a:lstStyle/>
        <a:p>
          <a:endParaRPr lang="zh-TW" altLang="en-US"/>
        </a:p>
      </dgm:t>
    </dgm:pt>
    <dgm:pt modelId="{D38B6551-D951-4C25-AFA3-0594C03C4A55}">
      <dgm:prSet custT="1"/>
      <dgm:spPr/>
      <dgm:t>
        <a:bodyPr anchor="ctr"/>
        <a:lstStyle/>
        <a:p>
          <a:r>
            <a:rPr lang="zh-TW" altLang="en-US" sz="2400" b="1" dirty="0" smtClean="0">
              <a:solidFill>
                <a:srgbClr val="FF0000"/>
              </a:solidFill>
            </a:rPr>
            <a:t>討論問題：</a:t>
          </a:r>
          <a:r>
            <a:rPr lang="en-US" altLang="zh-TW" sz="2400" b="1" dirty="0" smtClean="0"/>
            <a:t/>
          </a:r>
          <a:br>
            <a:rPr lang="en-US" altLang="zh-TW" sz="2400" b="1" dirty="0" smtClean="0"/>
          </a:br>
          <a:r>
            <a:rPr lang="zh-TW" sz="2400" dirty="0" smtClean="0"/>
            <a:t>凱迪拉克目前的顧客年齡平均為</a:t>
          </a:r>
          <a:r>
            <a:rPr lang="en-US" sz="2400" dirty="0" smtClean="0"/>
            <a:t>60</a:t>
          </a:r>
          <a:r>
            <a:rPr lang="zh-TW" sz="2400" dirty="0" smtClean="0"/>
            <a:t>歲，市佔率</a:t>
          </a:r>
          <a:r>
            <a:rPr lang="en-US" sz="2400" dirty="0" smtClean="0"/>
            <a:t>15%</a:t>
          </a:r>
          <a:r>
            <a:rPr lang="zh-TW" sz="2400" dirty="0" smtClean="0"/>
            <a:t>；</a:t>
          </a:r>
          <a:r>
            <a:rPr lang="en-US" sz="2400" dirty="0" smtClean="0"/>
            <a:t>BMW</a:t>
          </a:r>
          <a:r>
            <a:rPr lang="zh-TW" sz="2400" dirty="0" smtClean="0"/>
            <a:t>目前的顧客平均年齡為</a:t>
          </a:r>
          <a:r>
            <a:rPr lang="en-US" sz="2400" dirty="0" smtClean="0"/>
            <a:t>40</a:t>
          </a:r>
          <a:r>
            <a:rPr lang="zh-TW" sz="2400" dirty="0" smtClean="0"/>
            <a:t>歲，市佔率</a:t>
          </a:r>
          <a:r>
            <a:rPr lang="en-US" sz="2400" dirty="0" smtClean="0"/>
            <a:t>14%</a:t>
          </a:r>
          <a:r>
            <a:rPr lang="zh-TW" sz="2400" dirty="0" smtClean="0"/>
            <a:t>，請問您，何者的顧客權益比較高</a:t>
          </a:r>
          <a:r>
            <a:rPr lang="en-US" altLang="zh-TW" sz="2400" dirty="0" smtClean="0"/>
            <a:t>?</a:t>
          </a:r>
          <a:endParaRPr lang="zh-TW" altLang="en-US" sz="2400" dirty="0"/>
        </a:p>
      </dgm:t>
    </dgm:pt>
    <dgm:pt modelId="{A3A1BBD8-3243-4FB2-9196-90F3955012BF}" type="parTrans" cxnId="{45CD58A9-889F-4A15-B6DE-C86100BF6C8C}">
      <dgm:prSet/>
      <dgm:spPr/>
      <dgm:t>
        <a:bodyPr/>
        <a:lstStyle/>
        <a:p>
          <a:endParaRPr lang="zh-TW" altLang="en-US"/>
        </a:p>
      </dgm:t>
    </dgm:pt>
    <dgm:pt modelId="{FB6F7EF3-F909-46E4-BA88-496E5B20E8B3}" type="sibTrans" cxnId="{45CD58A9-889F-4A15-B6DE-C86100BF6C8C}">
      <dgm:prSet/>
      <dgm:spPr/>
      <dgm:t>
        <a:bodyPr/>
        <a:lstStyle/>
        <a:p>
          <a:endParaRPr lang="zh-TW" altLang="en-US"/>
        </a:p>
      </dgm:t>
    </dgm:pt>
    <dgm:pt modelId="{A474FB3E-5BD4-403F-AC70-B616A8BAA338}">
      <dgm:prSet custT="1"/>
      <dgm:spPr/>
      <dgm:t>
        <a:bodyPr anchor="ctr"/>
        <a:lstStyle/>
        <a:p>
          <a:pPr>
            <a:spcAft>
              <a:spcPts val="1200"/>
            </a:spcAft>
          </a:pPr>
          <a:r>
            <a:rPr lang="zh-TW" altLang="en-US" sz="2400" spc="300" dirty="0" smtClean="0">
              <a:solidFill>
                <a:srgbClr val="000000"/>
              </a:solidFill>
              <a:ea typeface="新細明體" charset="-120"/>
            </a:rPr>
            <a:t>顧客關係管理的終極目標在於產生更高的</a:t>
          </a:r>
          <a:r>
            <a:rPr lang="zh-TW" altLang="en-US" sz="2400" b="1" spc="300" dirty="0" smtClean="0">
              <a:solidFill>
                <a:srgbClr val="FF0000"/>
              </a:solidFill>
              <a:ea typeface="新細明體" charset="-120"/>
            </a:rPr>
            <a:t>顧客權益 </a:t>
          </a:r>
          <a:r>
            <a:rPr lang="en-US" altLang="zh-TW" sz="2400" dirty="0" smtClean="0">
              <a:solidFill>
                <a:srgbClr val="FF0000"/>
              </a:solidFill>
              <a:ea typeface="新細明體" charset="-120"/>
            </a:rPr>
            <a:t>(customer equity)</a:t>
          </a:r>
          <a:r>
            <a:rPr lang="zh-TW" altLang="en-US" sz="2400" spc="300" dirty="0" smtClean="0">
              <a:solidFill>
                <a:srgbClr val="FF0000"/>
              </a:solidFill>
              <a:ea typeface="新細明體" charset="-120"/>
            </a:rPr>
            <a:t>。</a:t>
          </a:r>
          <a:endParaRPr lang="zh-TW" altLang="en-US" sz="2400" dirty="0">
            <a:solidFill>
              <a:srgbClr val="FF0000"/>
            </a:solidFill>
          </a:endParaRPr>
        </a:p>
      </dgm:t>
    </dgm:pt>
    <dgm:pt modelId="{671D7652-7FEA-40F9-B56B-DF945A38ABB3}" type="parTrans" cxnId="{6CD98670-4ACF-4D2A-A1E4-2AA657CC5B60}">
      <dgm:prSet/>
      <dgm:spPr/>
      <dgm:t>
        <a:bodyPr/>
        <a:lstStyle/>
        <a:p>
          <a:endParaRPr lang="zh-TW" altLang="en-US"/>
        </a:p>
      </dgm:t>
    </dgm:pt>
    <dgm:pt modelId="{8BF30623-288E-49B1-BCED-C86F210FE99B}" type="sibTrans" cxnId="{6CD98670-4ACF-4D2A-A1E4-2AA657CC5B60}">
      <dgm:prSet/>
      <dgm:spPr/>
      <dgm:t>
        <a:bodyPr/>
        <a:lstStyle/>
        <a:p>
          <a:endParaRPr lang="zh-TW" altLang="en-US"/>
        </a:p>
      </dgm:t>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ABED507-328B-4BEF-B5A1-F2CD8677388F}" type="pres">
      <dgm:prSet presAssocID="{E9797E7B-777A-4FB0-84B6-1645E4FCA9CC}" presName="parentText" presStyleLbl="node1" presStyleIdx="0" presStyleCnt="1" custScaleY="159052" custLinFactY="-34486" custLinFactNeighborY="-100000">
        <dgm:presLayoutVars>
          <dgm:chMax val="0"/>
          <dgm:bulletEnabled val="1"/>
        </dgm:presLayoutVars>
      </dgm:prSet>
      <dgm:spPr/>
      <dgm:t>
        <a:bodyPr/>
        <a:lstStyle/>
        <a:p>
          <a:endParaRPr lang="zh-TW" altLang="en-US"/>
        </a:p>
      </dgm:t>
    </dgm:pt>
    <dgm:pt modelId="{AC318D8D-CB4E-4816-A63E-89130C7173A0}" type="pres">
      <dgm:prSet presAssocID="{E9797E7B-777A-4FB0-84B6-1645E4FCA9CC}" presName="childText" presStyleLbl="revTx" presStyleIdx="0" presStyleCnt="1" custScaleY="224645" custLinFactNeighborY="4417">
        <dgm:presLayoutVars>
          <dgm:bulletEnabled val="1"/>
        </dgm:presLayoutVars>
      </dgm:prSet>
      <dgm:spPr/>
      <dgm:t>
        <a:bodyPr/>
        <a:lstStyle/>
        <a:p>
          <a:endParaRPr lang="zh-TW" altLang="en-US"/>
        </a:p>
      </dgm:t>
    </dgm:pt>
  </dgm:ptLst>
  <dgm:cxnLst>
    <dgm:cxn modelId="{FA0082B1-4A65-417C-B4E1-1CB3D37FABE2}" type="presOf" srcId="{A474FB3E-5BD4-403F-AC70-B616A8BAA338}" destId="{AC318D8D-CB4E-4816-A63E-89130C7173A0}" srcOrd="0" destOrd="0" presId="urn:microsoft.com/office/officeart/2005/8/layout/vList2"/>
    <dgm:cxn modelId="{6CD98670-4ACF-4D2A-A1E4-2AA657CC5B60}" srcId="{E9797E7B-777A-4FB0-84B6-1645E4FCA9CC}" destId="{A474FB3E-5BD4-403F-AC70-B616A8BAA338}" srcOrd="0" destOrd="0" parTransId="{671D7652-7FEA-40F9-B56B-DF945A38ABB3}" sibTransId="{8BF30623-288E-49B1-BCED-C86F210FE99B}"/>
    <dgm:cxn modelId="{3EC843FE-ED56-43FE-A618-E542E60AC894}" srcId="{E9797E7B-777A-4FB0-84B6-1645E4FCA9CC}" destId="{3E9B3B67-A580-4D32-A0D5-889CBF72DB9A}" srcOrd="1" destOrd="0" parTransId="{F7EB546B-725C-4FCB-98C3-8CA47EDC5777}" sibTransId="{9F10C0B1-7A79-47BD-B879-89BAEEB42A66}"/>
    <dgm:cxn modelId="{C32B952F-CAD1-4205-AD70-658BA3DD1E01}" type="presOf" srcId="{E9797E7B-777A-4FB0-84B6-1645E4FCA9CC}" destId="{9ABED507-328B-4BEF-B5A1-F2CD8677388F}" srcOrd="0" destOrd="0" presId="urn:microsoft.com/office/officeart/2005/8/layout/vList2"/>
    <dgm:cxn modelId="{4A8B1871-109D-4021-9FE8-30936256FDAC}" type="presOf" srcId="{3E9B3B67-A580-4D32-A0D5-889CBF72DB9A}" destId="{AC318D8D-CB4E-4816-A63E-89130C7173A0}" srcOrd="0" destOrd="1" presId="urn:microsoft.com/office/officeart/2005/8/layout/vList2"/>
    <dgm:cxn modelId="{30481164-E741-4368-86BE-3E6EB2816983}" type="presOf" srcId="{8DBA10E3-D5F9-4C69-89FD-1103EE1CB64D}" destId="{EC169121-5C92-4805-B308-E5C57F3732C3}" srcOrd="0" destOrd="0" presId="urn:microsoft.com/office/officeart/2005/8/layout/vList2"/>
    <dgm:cxn modelId="{07BBB17B-3467-4744-AA81-DD9052293164}" srcId="{8DBA10E3-D5F9-4C69-89FD-1103EE1CB64D}" destId="{E9797E7B-777A-4FB0-84B6-1645E4FCA9CC}" srcOrd="0" destOrd="0" parTransId="{1EDADC15-216D-4ED2-B737-B1F7A764C42A}" sibTransId="{C7EC9886-B8A2-4879-A149-B5D1761CDE58}"/>
    <dgm:cxn modelId="{50D39C11-F092-4A74-81B2-DA9AB90F9245}" srcId="{E9797E7B-777A-4FB0-84B6-1645E4FCA9CC}" destId="{DFCEA594-CBB0-4E0B-B815-897ADE8F9097}" srcOrd="2" destOrd="0" parTransId="{B5B11189-198E-4BE0-9077-49780D9C6B13}" sibTransId="{A50BFF47-0AD1-4027-920D-D675F235EF54}"/>
    <dgm:cxn modelId="{7A68BE70-5F88-41F9-9245-2317E05A50A1}" type="presOf" srcId="{D38B6551-D951-4C25-AFA3-0594C03C4A55}" destId="{AC318D8D-CB4E-4816-A63E-89130C7173A0}" srcOrd="0" destOrd="3" presId="urn:microsoft.com/office/officeart/2005/8/layout/vList2"/>
    <dgm:cxn modelId="{BE6863B8-7A30-4E97-A3C9-DA44EDB866B5}" type="presOf" srcId="{DFCEA594-CBB0-4E0B-B815-897ADE8F9097}" destId="{AC318D8D-CB4E-4816-A63E-89130C7173A0}" srcOrd="0" destOrd="2" presId="urn:microsoft.com/office/officeart/2005/8/layout/vList2"/>
    <dgm:cxn modelId="{45CD58A9-889F-4A15-B6DE-C86100BF6C8C}" srcId="{E9797E7B-777A-4FB0-84B6-1645E4FCA9CC}" destId="{D38B6551-D951-4C25-AFA3-0594C03C4A55}" srcOrd="3" destOrd="0" parTransId="{A3A1BBD8-3243-4FB2-9196-90F3955012BF}" sibTransId="{FB6F7EF3-F909-46E4-BA88-496E5B20E8B3}"/>
    <dgm:cxn modelId="{3E8589EF-A1D5-4D61-A626-E5FE8829F03E}" type="presParOf" srcId="{EC169121-5C92-4805-B308-E5C57F3732C3}" destId="{9ABED507-328B-4BEF-B5A1-F2CD8677388F}" srcOrd="0" destOrd="0" presId="urn:microsoft.com/office/officeart/2005/8/layout/vList2"/>
    <dgm:cxn modelId="{95053C4F-2D2B-43C2-9B25-69D22174304F}" type="presParOf" srcId="{EC169121-5C92-4805-B308-E5C57F3732C3}" destId="{AC318D8D-CB4E-4816-A63E-89130C7173A0}"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9797E7B-777A-4FB0-84B6-1645E4FCA9CC}">
      <dgm:prSet custT="1"/>
      <dgm:spPr/>
      <dgm:t>
        <a:bodyPr/>
        <a:lstStyle/>
        <a:p>
          <a:pPr rtl="0"/>
          <a:r>
            <a:rPr lang="zh-TW" altLang="en-US" sz="2800" dirty="0" smtClean="0"/>
            <a:t>七</a:t>
          </a:r>
          <a:r>
            <a:rPr lang="zh-TW" sz="2800" dirty="0" smtClean="0"/>
            <a:t>、</a:t>
          </a:r>
          <a:r>
            <a:rPr lang="zh-TW" altLang="en-US" sz="2800" dirty="0" smtClean="0"/>
            <a:t>從顧客身上取得價值</a:t>
          </a:r>
          <a:endParaRPr lang="zh-TW" altLang="en-US" sz="2800" b="0" i="0" baseline="0" dirty="0"/>
        </a:p>
      </dgm:t>
    </dgm:pt>
    <dgm:pt modelId="{1EDADC15-216D-4ED2-B737-B1F7A764C42A}" type="parTrans" cxnId="{07BBB17B-3467-4744-AA81-DD9052293164}">
      <dgm:prSet/>
      <dgm:spPr/>
      <dgm:t>
        <a:bodyPr/>
        <a:lstStyle/>
        <a:p>
          <a:endParaRPr lang="zh-TW" altLang="en-US" sz="2400"/>
        </a:p>
      </dgm:t>
    </dgm:pt>
    <dgm:pt modelId="{C7EC9886-B8A2-4879-A149-B5D1761CDE58}" type="sibTrans" cxnId="{07BBB17B-3467-4744-AA81-DD9052293164}">
      <dgm:prSet/>
      <dgm:spPr/>
      <dgm:t>
        <a:bodyPr/>
        <a:lstStyle/>
        <a:p>
          <a:endParaRPr lang="zh-TW" altLang="en-US" sz="2400"/>
        </a:p>
      </dgm:t>
    </dgm:pt>
    <dgm:pt modelId="{3E9B3B67-A580-4D32-A0D5-889CBF72DB9A}">
      <dgm:prSet custT="1"/>
      <dgm:spPr/>
      <dgm:t>
        <a:bodyPr anchor="ctr"/>
        <a:lstStyle/>
        <a:p>
          <a:pPr>
            <a:spcAft>
              <a:spcPts val="1200"/>
            </a:spcAft>
          </a:pPr>
          <a:r>
            <a:rPr lang="zh-TW" sz="2400" dirty="0" smtClean="0"/>
            <a:t>兩種不同層次的顧客關係：</a:t>
          </a:r>
          <a:endParaRPr lang="zh-TW" altLang="en-US" sz="2400" dirty="0">
            <a:solidFill>
              <a:srgbClr val="7030A0"/>
            </a:solidFill>
          </a:endParaRPr>
        </a:p>
      </dgm:t>
    </dgm:pt>
    <dgm:pt modelId="{F7EB546B-725C-4FCB-98C3-8CA47EDC5777}" type="parTrans" cxnId="{3EC843FE-ED56-43FE-A618-E542E60AC894}">
      <dgm:prSet/>
      <dgm:spPr/>
      <dgm:t>
        <a:bodyPr/>
        <a:lstStyle/>
        <a:p>
          <a:endParaRPr lang="zh-TW" altLang="en-US"/>
        </a:p>
      </dgm:t>
    </dgm:pt>
    <dgm:pt modelId="{9F10C0B1-7A79-47BD-B879-89BAEEB42A66}" type="sibTrans" cxnId="{3EC843FE-ED56-43FE-A618-E542E60AC894}">
      <dgm:prSet/>
      <dgm:spPr/>
      <dgm:t>
        <a:bodyPr/>
        <a:lstStyle/>
        <a:p>
          <a:endParaRPr lang="zh-TW" altLang="en-US"/>
        </a:p>
      </dgm:t>
    </dgm:pt>
    <dgm:pt modelId="{6DD31AF2-79A2-4723-B904-CEC8664BE7AD}">
      <dgm:prSet custT="1"/>
      <dgm:spPr/>
      <dgm:t>
        <a:bodyPr/>
        <a:lstStyle/>
        <a:p>
          <a:r>
            <a:rPr lang="zh-TW" sz="2400" b="1" u="sng" dirty="0" smtClean="0">
              <a:solidFill>
                <a:srgbClr val="FF0000"/>
              </a:solidFill>
            </a:rPr>
            <a:t>基本關係：</a:t>
          </a:r>
          <a:r>
            <a:rPr lang="en-US" altLang="zh-TW" sz="2400" b="1" u="sng" dirty="0" smtClean="0">
              <a:solidFill>
                <a:srgbClr val="FF0000"/>
              </a:solidFill>
            </a:rPr>
            <a:t/>
          </a:r>
          <a:br>
            <a:rPr lang="en-US" altLang="zh-TW" sz="2400" b="1" u="sng" dirty="0" smtClean="0">
              <a:solidFill>
                <a:srgbClr val="FF0000"/>
              </a:solidFill>
            </a:rPr>
          </a:br>
          <a:r>
            <a:rPr lang="zh-TW" sz="2400" dirty="0" smtClean="0"/>
            <a:t>邊際利潤低的顧客，</a:t>
          </a:r>
          <a:r>
            <a:rPr lang="zh-TW" altLang="en-US" sz="2400" dirty="0" smtClean="0"/>
            <a:t>例如：</a:t>
          </a:r>
          <a:r>
            <a:rPr lang="zh-TW" sz="2400" dirty="0" smtClean="0"/>
            <a:t>寶鹼不是顧客每次買完</a:t>
          </a:r>
          <a:r>
            <a:rPr lang="en-US" sz="2400" dirty="0" smtClean="0"/>
            <a:t>tide</a:t>
          </a:r>
          <a:r>
            <a:rPr lang="zh-TW" sz="2400" dirty="0" smtClean="0"/>
            <a:t>之後就打電話，而是透過廣告、促銷、客服專線、以及網站來建立關係。</a:t>
          </a:r>
          <a:endParaRPr lang="zh-TW" sz="2400" dirty="0"/>
        </a:p>
      </dgm:t>
    </dgm:pt>
    <dgm:pt modelId="{BD8ED036-DAFD-4BAC-AFCE-E776B8600AA2}" type="parTrans" cxnId="{CA7931FF-DEF2-4BBE-A23E-373959836027}">
      <dgm:prSet/>
      <dgm:spPr/>
      <dgm:t>
        <a:bodyPr/>
        <a:lstStyle/>
        <a:p>
          <a:endParaRPr lang="zh-TW" altLang="en-US"/>
        </a:p>
      </dgm:t>
    </dgm:pt>
    <dgm:pt modelId="{413D10DF-0973-4B29-9629-725EDF3909A6}" type="sibTrans" cxnId="{CA7931FF-DEF2-4BBE-A23E-373959836027}">
      <dgm:prSet/>
      <dgm:spPr/>
      <dgm:t>
        <a:bodyPr/>
        <a:lstStyle/>
        <a:p>
          <a:endParaRPr lang="zh-TW" altLang="en-US"/>
        </a:p>
      </dgm:t>
    </dgm:pt>
    <dgm:pt modelId="{A2F270EF-68CC-4D1D-B998-9534056ADA3E}">
      <dgm:prSet custT="1"/>
      <dgm:spPr/>
      <dgm:t>
        <a:bodyPr/>
        <a:lstStyle/>
        <a:p>
          <a:r>
            <a:rPr lang="zh-TW" sz="2400" b="1" u="sng" dirty="0" smtClean="0">
              <a:solidFill>
                <a:srgbClr val="FF0000"/>
              </a:solidFill>
            </a:rPr>
            <a:t>夥伴關係：</a:t>
          </a:r>
          <a:r>
            <a:rPr lang="en-US" altLang="zh-TW" sz="2400" b="1" u="sng" dirty="0" smtClean="0">
              <a:solidFill>
                <a:srgbClr val="FF0000"/>
              </a:solidFill>
            </a:rPr>
            <a:t/>
          </a:r>
          <a:br>
            <a:rPr lang="en-US" altLang="zh-TW" sz="2400" b="1" u="sng" dirty="0" smtClean="0">
              <a:solidFill>
                <a:srgbClr val="FF0000"/>
              </a:solidFill>
            </a:rPr>
          </a:br>
          <a:r>
            <a:rPr lang="zh-TW" sz="2400" dirty="0" smtClean="0"/>
            <a:t>邊際利潤高的顧客，例如</a:t>
          </a:r>
          <a:r>
            <a:rPr lang="zh-TW" altLang="en-US" sz="2400" dirty="0" smtClean="0"/>
            <a:t>：</a:t>
          </a:r>
          <a:r>
            <a:rPr lang="zh-TW" sz="2400" dirty="0" smtClean="0"/>
            <a:t>航空公司</a:t>
          </a:r>
          <a:r>
            <a:rPr lang="zh-TW" altLang="en-US" sz="2400" dirty="0" smtClean="0"/>
            <a:t>與旅行社</a:t>
          </a:r>
          <a:r>
            <a:rPr lang="zh-TW" sz="2400" dirty="0" smtClean="0"/>
            <a:t>。台灣的</a:t>
          </a:r>
          <a:r>
            <a:rPr lang="en-US" sz="2400" dirty="0" smtClean="0"/>
            <a:t>KMC</a:t>
          </a:r>
          <a:r>
            <a:rPr lang="zh-TW" sz="2400" dirty="0" smtClean="0"/>
            <a:t>與整車廠。</a:t>
          </a:r>
          <a:endParaRPr lang="zh-TW" sz="2400" dirty="0"/>
        </a:p>
      </dgm:t>
    </dgm:pt>
    <dgm:pt modelId="{9841EC39-94FB-494B-8D96-8E4DEC58D7EF}" type="parTrans" cxnId="{A441293D-B766-466C-9FB4-BBA6B414E427}">
      <dgm:prSet/>
      <dgm:spPr/>
      <dgm:t>
        <a:bodyPr/>
        <a:lstStyle/>
        <a:p>
          <a:endParaRPr lang="zh-TW" altLang="en-US"/>
        </a:p>
      </dgm:t>
    </dgm:pt>
    <dgm:pt modelId="{E2015562-5F57-4BB3-A6FF-56D21C531AA9}" type="sibTrans" cxnId="{A441293D-B766-466C-9FB4-BBA6B414E427}">
      <dgm:prSet/>
      <dgm:spPr/>
      <dgm:t>
        <a:bodyPr/>
        <a:lstStyle/>
        <a:p>
          <a:endParaRPr lang="zh-TW" altLang="en-US"/>
        </a:p>
      </dgm:t>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ABED507-328B-4BEF-B5A1-F2CD8677388F}" type="pres">
      <dgm:prSet presAssocID="{E9797E7B-777A-4FB0-84B6-1645E4FCA9CC}" presName="parentText" presStyleLbl="node1" presStyleIdx="0" presStyleCnt="2" custScaleY="121256" custLinFactY="-34486" custLinFactNeighborY="-100000">
        <dgm:presLayoutVars>
          <dgm:chMax val="0"/>
          <dgm:bulletEnabled val="1"/>
        </dgm:presLayoutVars>
      </dgm:prSet>
      <dgm:spPr/>
      <dgm:t>
        <a:bodyPr/>
        <a:lstStyle/>
        <a:p>
          <a:endParaRPr lang="zh-TW" altLang="en-US"/>
        </a:p>
      </dgm:t>
    </dgm:pt>
    <dgm:pt modelId="{3E461940-7DC9-481B-AF27-C67BAC8C296C}" type="pres">
      <dgm:prSet presAssocID="{C7EC9886-B8A2-4879-A149-B5D1761CDE58}" presName="spacer" presStyleCnt="0"/>
      <dgm:spPr/>
    </dgm:pt>
    <dgm:pt modelId="{79101097-7928-4CDC-AB30-12616E052AAC}" type="pres">
      <dgm:prSet presAssocID="{3E9B3B67-A580-4D32-A0D5-889CBF72DB9A}" presName="parentText" presStyleLbl="node1" presStyleIdx="1" presStyleCnt="2" custScaleY="56932" custLinFactNeighborY="-8681">
        <dgm:presLayoutVars>
          <dgm:chMax val="0"/>
          <dgm:bulletEnabled val="1"/>
        </dgm:presLayoutVars>
      </dgm:prSet>
      <dgm:spPr/>
      <dgm:t>
        <a:bodyPr/>
        <a:lstStyle/>
        <a:p>
          <a:endParaRPr lang="zh-TW" altLang="en-US"/>
        </a:p>
      </dgm:t>
    </dgm:pt>
    <dgm:pt modelId="{E8E99DA4-6188-4329-9663-7204CA447488}" type="pres">
      <dgm:prSet presAssocID="{3E9B3B67-A580-4D32-A0D5-889CBF72DB9A}" presName="childText" presStyleLbl="revTx" presStyleIdx="0" presStyleCnt="1">
        <dgm:presLayoutVars>
          <dgm:bulletEnabled val="1"/>
        </dgm:presLayoutVars>
      </dgm:prSet>
      <dgm:spPr/>
      <dgm:t>
        <a:bodyPr/>
        <a:lstStyle/>
        <a:p>
          <a:endParaRPr lang="zh-TW" altLang="en-US"/>
        </a:p>
      </dgm:t>
    </dgm:pt>
  </dgm:ptLst>
  <dgm:cxnLst>
    <dgm:cxn modelId="{BDC8F584-B41F-4959-9606-4D9E4F904DA3}" type="presOf" srcId="{6DD31AF2-79A2-4723-B904-CEC8664BE7AD}" destId="{E8E99DA4-6188-4329-9663-7204CA447488}" srcOrd="0" destOrd="0" presId="urn:microsoft.com/office/officeart/2005/8/layout/vList2"/>
    <dgm:cxn modelId="{86D355F6-9947-4E2B-81FB-C10297AF1FDF}" type="presOf" srcId="{8DBA10E3-D5F9-4C69-89FD-1103EE1CB64D}" destId="{EC169121-5C92-4805-B308-E5C57F3732C3}" srcOrd="0" destOrd="0" presId="urn:microsoft.com/office/officeart/2005/8/layout/vList2"/>
    <dgm:cxn modelId="{A441293D-B766-466C-9FB4-BBA6B414E427}" srcId="{3E9B3B67-A580-4D32-A0D5-889CBF72DB9A}" destId="{A2F270EF-68CC-4D1D-B998-9534056ADA3E}" srcOrd="1" destOrd="0" parTransId="{9841EC39-94FB-494B-8D96-8E4DEC58D7EF}" sibTransId="{E2015562-5F57-4BB3-A6FF-56D21C531AA9}"/>
    <dgm:cxn modelId="{3EC843FE-ED56-43FE-A618-E542E60AC894}" srcId="{8DBA10E3-D5F9-4C69-89FD-1103EE1CB64D}" destId="{3E9B3B67-A580-4D32-A0D5-889CBF72DB9A}" srcOrd="1" destOrd="0" parTransId="{F7EB546B-725C-4FCB-98C3-8CA47EDC5777}" sibTransId="{9F10C0B1-7A79-47BD-B879-89BAEEB42A66}"/>
    <dgm:cxn modelId="{885C77C6-3EFD-404F-85F4-1E58E4E92EE0}" type="presOf" srcId="{A2F270EF-68CC-4D1D-B998-9534056ADA3E}" destId="{E8E99DA4-6188-4329-9663-7204CA447488}" srcOrd="0" destOrd="1" presId="urn:microsoft.com/office/officeart/2005/8/layout/vList2"/>
    <dgm:cxn modelId="{C665583B-5BEA-459F-B666-338783BC6DAA}" type="presOf" srcId="{E9797E7B-777A-4FB0-84B6-1645E4FCA9CC}" destId="{9ABED507-328B-4BEF-B5A1-F2CD8677388F}" srcOrd="0" destOrd="0" presId="urn:microsoft.com/office/officeart/2005/8/layout/vList2"/>
    <dgm:cxn modelId="{909FEE9A-4D16-442B-914C-207A57AC753D}" type="presOf" srcId="{3E9B3B67-A580-4D32-A0D5-889CBF72DB9A}" destId="{79101097-7928-4CDC-AB30-12616E052AAC}" srcOrd="0" destOrd="0" presId="urn:microsoft.com/office/officeart/2005/8/layout/vList2"/>
    <dgm:cxn modelId="{07BBB17B-3467-4744-AA81-DD9052293164}" srcId="{8DBA10E3-D5F9-4C69-89FD-1103EE1CB64D}" destId="{E9797E7B-777A-4FB0-84B6-1645E4FCA9CC}" srcOrd="0" destOrd="0" parTransId="{1EDADC15-216D-4ED2-B737-B1F7A764C42A}" sibTransId="{C7EC9886-B8A2-4879-A149-B5D1761CDE58}"/>
    <dgm:cxn modelId="{CA7931FF-DEF2-4BBE-A23E-373959836027}" srcId="{3E9B3B67-A580-4D32-A0D5-889CBF72DB9A}" destId="{6DD31AF2-79A2-4723-B904-CEC8664BE7AD}" srcOrd="0" destOrd="0" parTransId="{BD8ED036-DAFD-4BAC-AFCE-E776B8600AA2}" sibTransId="{413D10DF-0973-4B29-9629-725EDF3909A6}"/>
    <dgm:cxn modelId="{CCA86C48-C85B-4F5C-9874-345E0BC3AF3A}" type="presParOf" srcId="{EC169121-5C92-4805-B308-E5C57F3732C3}" destId="{9ABED507-328B-4BEF-B5A1-F2CD8677388F}" srcOrd="0" destOrd="0" presId="urn:microsoft.com/office/officeart/2005/8/layout/vList2"/>
    <dgm:cxn modelId="{04E5B4B4-6403-455D-B5BB-89B2F8B5966D}" type="presParOf" srcId="{EC169121-5C92-4805-B308-E5C57F3732C3}" destId="{3E461940-7DC9-481B-AF27-C67BAC8C296C}" srcOrd="1" destOrd="0" presId="urn:microsoft.com/office/officeart/2005/8/layout/vList2"/>
    <dgm:cxn modelId="{6CEF05A9-6924-4376-B647-DF7EF16E1825}" type="presParOf" srcId="{EC169121-5C92-4805-B308-E5C57F3732C3}" destId="{79101097-7928-4CDC-AB30-12616E052AAC}" srcOrd="2" destOrd="0" presId="urn:microsoft.com/office/officeart/2005/8/layout/vList2"/>
    <dgm:cxn modelId="{A55FD57A-585A-4896-B6FB-35197782A358}" type="presParOf" srcId="{EC169121-5C92-4805-B308-E5C57F3732C3}" destId="{E8E99DA4-6188-4329-9663-7204CA447488}"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06C25418-D68E-4DA8-8361-896A4B44695E}">
      <dgm:prSet custT="1"/>
      <dgm:spPr/>
      <dgm:t>
        <a:bodyPr anchor="ctr"/>
        <a:lstStyle/>
        <a:p>
          <a:pPr>
            <a:spcAft>
              <a:spcPts val="1200"/>
            </a:spcAft>
          </a:pPr>
          <a:r>
            <a:rPr lang="zh-TW" altLang="en-US" sz="2400" dirty="0" smtClean="0"/>
            <a:t>     ＃</a:t>
          </a:r>
          <a:r>
            <a:rPr lang="zh-TW" sz="2400" dirty="0" smtClean="0"/>
            <a:t>三種發展強</a:t>
          </a:r>
          <a:r>
            <a:rPr lang="zh-TW" altLang="en-US" sz="2400" dirty="0" smtClean="0"/>
            <a:t>勢</a:t>
          </a:r>
          <a:r>
            <a:rPr lang="zh-TW" sz="2400" dirty="0" smtClean="0"/>
            <a:t>顧客關係的工具</a:t>
          </a:r>
          <a:endParaRPr lang="zh-TW" altLang="en-US" sz="2400" dirty="0">
            <a:solidFill>
              <a:srgbClr val="7030A0"/>
            </a:solidFill>
          </a:endParaRPr>
        </a:p>
      </dgm:t>
    </dgm:pt>
    <dgm:pt modelId="{767D1BD6-892D-4C33-AF47-73C5CAF9116D}" type="parTrans" cxnId="{9FD1159E-9BAC-477C-B2CA-46044894FDA4}">
      <dgm:prSet/>
      <dgm:spPr/>
      <dgm:t>
        <a:bodyPr/>
        <a:lstStyle/>
        <a:p>
          <a:endParaRPr lang="zh-TW" altLang="en-US"/>
        </a:p>
      </dgm:t>
    </dgm:pt>
    <dgm:pt modelId="{E94F9F2F-ECD8-4CBE-9774-F7290FB21640}" type="sibTrans" cxnId="{9FD1159E-9BAC-477C-B2CA-46044894FDA4}">
      <dgm:prSet/>
      <dgm:spPr/>
      <dgm:t>
        <a:bodyPr/>
        <a:lstStyle/>
        <a:p>
          <a:endParaRPr lang="zh-TW" altLang="en-US"/>
        </a:p>
      </dgm:t>
    </dgm:pt>
    <dgm:pt modelId="{D7292076-CE81-46E1-8FDC-C9BA146E4BF8}">
      <dgm:prSet custT="1"/>
      <dgm:spPr/>
      <dgm:t>
        <a:bodyPr/>
        <a:lstStyle/>
        <a:p>
          <a:r>
            <a:rPr lang="zh-TW" altLang="en-US" sz="2200" b="1" dirty="0" smtClean="0">
              <a:solidFill>
                <a:srgbClr val="FF0000"/>
              </a:solidFill>
            </a:rPr>
            <a:t>財務性利益：</a:t>
          </a:r>
          <a:r>
            <a:rPr lang="en-US" altLang="zh-TW" sz="2200" dirty="0" smtClean="0"/>
            <a:t/>
          </a:r>
          <a:br>
            <a:rPr lang="en-US" altLang="zh-TW" sz="2200" dirty="0" smtClean="0"/>
          </a:br>
          <a:r>
            <a:rPr lang="zh-TW" altLang="en-US" sz="2200" dirty="0" smtClean="0"/>
            <a:t>例如，高頻率行銷專案：獎勵大量購買或是經常購買的顧客。旅館給常客的優惠，航空公司的免費里程數，超級市場回饋酬賓。</a:t>
          </a:r>
          <a:endParaRPr lang="zh-TW" altLang="en-US" sz="2200" dirty="0"/>
        </a:p>
      </dgm:t>
    </dgm:pt>
    <dgm:pt modelId="{100F35E6-A7C1-4183-B5CA-B9FD4FE43286}" type="parTrans" cxnId="{74D1FB46-6837-4AAD-A4A1-3EDD78FA6B78}">
      <dgm:prSet/>
      <dgm:spPr/>
      <dgm:t>
        <a:bodyPr/>
        <a:lstStyle/>
        <a:p>
          <a:endParaRPr lang="zh-TW" altLang="en-US"/>
        </a:p>
      </dgm:t>
    </dgm:pt>
    <dgm:pt modelId="{653799D6-680F-4522-AB0F-E437AA052655}" type="sibTrans" cxnId="{74D1FB46-6837-4AAD-A4A1-3EDD78FA6B78}">
      <dgm:prSet/>
      <dgm:spPr/>
      <dgm:t>
        <a:bodyPr/>
        <a:lstStyle/>
        <a:p>
          <a:endParaRPr lang="zh-TW" altLang="en-US"/>
        </a:p>
      </dgm:t>
    </dgm:pt>
    <dgm:pt modelId="{200CC395-EF3C-47A9-B080-43596D6C89C8}">
      <dgm:prSet custT="1"/>
      <dgm:spPr/>
      <dgm:t>
        <a:bodyPr/>
        <a:lstStyle/>
        <a:p>
          <a:r>
            <a:rPr lang="zh-TW" sz="2200" b="1" dirty="0" smtClean="0">
              <a:solidFill>
                <a:srgbClr val="FF0000"/>
              </a:solidFill>
            </a:rPr>
            <a:t>社會性利益</a:t>
          </a:r>
          <a:r>
            <a:rPr lang="en-US" sz="2200" b="1" dirty="0" smtClean="0">
              <a:solidFill>
                <a:srgbClr val="FF0000"/>
              </a:solidFill>
            </a:rPr>
            <a:t>+</a:t>
          </a:r>
          <a:r>
            <a:rPr lang="zh-TW" sz="2200" b="1" dirty="0" smtClean="0">
              <a:solidFill>
                <a:srgbClr val="FF0000"/>
              </a:solidFill>
            </a:rPr>
            <a:t>財務性利益：</a:t>
          </a:r>
          <a:r>
            <a:rPr lang="en-US" altLang="zh-TW" sz="2200" dirty="0" smtClean="0"/>
            <a:t/>
          </a:r>
          <a:br>
            <a:rPr lang="en-US" altLang="zh-TW" sz="2200" dirty="0" smtClean="0"/>
          </a:br>
          <a:r>
            <a:rPr lang="zh-TW" altLang="en-US" sz="2200" dirty="0" smtClean="0"/>
            <a:t>例如：</a:t>
          </a:r>
          <a:r>
            <a:rPr lang="zh-TW" sz="2200" dirty="0" smtClean="0"/>
            <a:t>會員獨享。</a:t>
          </a:r>
          <a:r>
            <a:rPr lang="en-US" sz="2200" dirty="0" smtClean="0"/>
            <a:t>SWATCH CLUB </a:t>
          </a:r>
          <a:r>
            <a:rPr lang="zh-TW" sz="2200" dirty="0" smtClean="0"/>
            <a:t>可買限量版名表，可以到網站上交流。哈雷騎士雜誌、旅遊手冊、道路救援方案、保險計畫、竊盜險、旅遊中心、旅遊招待所、網站</a:t>
          </a:r>
          <a:r>
            <a:rPr lang="en-US" sz="2200" dirty="0" smtClean="0"/>
            <a:t>(</a:t>
          </a:r>
          <a:r>
            <a:rPr lang="zh-TW" sz="2200" dirty="0" smtClean="0"/>
            <a:t>章程、競賽、事件、利益</a:t>
          </a:r>
          <a:r>
            <a:rPr lang="en-US" sz="2200" dirty="0" smtClean="0"/>
            <a:t>)</a:t>
          </a:r>
          <a:r>
            <a:rPr lang="zh-TW" sz="2200" dirty="0" smtClean="0"/>
            <a:t>目前有</a:t>
          </a:r>
          <a:r>
            <a:rPr lang="en-US" sz="2200" dirty="0" smtClean="0"/>
            <a:t>700,000</a:t>
          </a:r>
          <a:r>
            <a:rPr lang="zh-TW" sz="2200" dirty="0" smtClean="0"/>
            <a:t>名會員</a:t>
          </a:r>
          <a:endParaRPr lang="zh-TW" sz="2200" dirty="0"/>
        </a:p>
      </dgm:t>
    </dgm:pt>
    <dgm:pt modelId="{CCA68224-91FE-467B-9D67-2E1441BAC456}" type="parTrans" cxnId="{6E937CBC-A9AC-4CE8-A218-3FCC1266F2F8}">
      <dgm:prSet/>
      <dgm:spPr/>
      <dgm:t>
        <a:bodyPr/>
        <a:lstStyle/>
        <a:p>
          <a:endParaRPr lang="zh-TW" altLang="en-US"/>
        </a:p>
      </dgm:t>
    </dgm:pt>
    <dgm:pt modelId="{75D05C78-02C1-42D6-9792-4EB667A410BE}" type="sibTrans" cxnId="{6E937CBC-A9AC-4CE8-A218-3FCC1266F2F8}">
      <dgm:prSet/>
      <dgm:spPr/>
      <dgm:t>
        <a:bodyPr/>
        <a:lstStyle/>
        <a:p>
          <a:endParaRPr lang="zh-TW" altLang="en-US"/>
        </a:p>
      </dgm:t>
    </dgm:pt>
    <dgm:pt modelId="{3508FD6E-819F-4999-9185-C48DBB5CC189}">
      <dgm:prSet custT="1"/>
      <dgm:spPr/>
      <dgm:t>
        <a:bodyPr/>
        <a:lstStyle/>
        <a:p>
          <a:r>
            <a:rPr lang="zh-TW" sz="2200" b="1" dirty="0" smtClean="0">
              <a:solidFill>
                <a:srgbClr val="FF0000"/>
              </a:solidFill>
            </a:rPr>
            <a:t>結構性關係</a:t>
          </a:r>
          <a:r>
            <a:rPr lang="en-US" sz="2200" b="1" dirty="0" smtClean="0">
              <a:solidFill>
                <a:srgbClr val="FF0000"/>
              </a:solidFill>
            </a:rPr>
            <a:t>+</a:t>
          </a:r>
          <a:r>
            <a:rPr lang="zh-TW" sz="2200" b="1" dirty="0" smtClean="0">
              <a:solidFill>
                <a:srgbClr val="FF0000"/>
              </a:solidFill>
            </a:rPr>
            <a:t>社會性利益</a:t>
          </a:r>
          <a:r>
            <a:rPr lang="en-US" sz="2200" b="1" dirty="0" smtClean="0">
              <a:solidFill>
                <a:srgbClr val="FF0000"/>
              </a:solidFill>
            </a:rPr>
            <a:t>+</a:t>
          </a:r>
          <a:r>
            <a:rPr lang="zh-TW" sz="2200" b="1" dirty="0" smtClean="0">
              <a:solidFill>
                <a:srgbClr val="FF0000"/>
              </a:solidFill>
            </a:rPr>
            <a:t>財務性利益：</a:t>
          </a:r>
          <a:r>
            <a:rPr lang="en-US" altLang="zh-TW" sz="2200" dirty="0" smtClean="0"/>
            <a:t/>
          </a:r>
          <a:br>
            <a:rPr lang="en-US" altLang="zh-TW" sz="2200" dirty="0" smtClean="0"/>
          </a:br>
          <a:r>
            <a:rPr lang="zh-TW" altLang="en-US" sz="2200" dirty="0" smtClean="0"/>
            <a:t>例如：</a:t>
          </a:r>
          <a:r>
            <a:rPr lang="zh-TW" sz="2200" dirty="0" smtClean="0"/>
            <a:t>提供客戶某些特殊社會設備或是電腦連結，協助顧客管理訂單、帳單、存貨。</a:t>
          </a:r>
          <a:r>
            <a:rPr lang="en-US" sz="2200" dirty="0" smtClean="0"/>
            <a:t>UPS</a:t>
          </a:r>
          <a:r>
            <a:rPr lang="zh-TW" sz="2200" dirty="0" smtClean="0"/>
            <a:t>或是台積電的客戶都可透過電腦網路查看自己存貨的生產、運輸、情形。</a:t>
          </a:r>
          <a:endParaRPr lang="zh-TW" sz="2200" dirty="0"/>
        </a:p>
      </dgm:t>
    </dgm:pt>
    <dgm:pt modelId="{2C030B0F-E7B4-47F0-9612-1A3AAD6BB6CA}" type="parTrans" cxnId="{451EBA6B-327F-4836-AD53-5400AFD47297}">
      <dgm:prSet/>
      <dgm:spPr/>
      <dgm:t>
        <a:bodyPr/>
        <a:lstStyle/>
        <a:p>
          <a:endParaRPr lang="zh-TW" altLang="en-US"/>
        </a:p>
      </dgm:t>
    </dgm:pt>
    <dgm:pt modelId="{966F3CEC-169F-4226-ACF0-988B7383C221}" type="sibTrans" cxnId="{451EBA6B-327F-4836-AD53-5400AFD47297}">
      <dgm:prSet/>
      <dgm:spPr/>
      <dgm:t>
        <a:bodyPr/>
        <a:lstStyle/>
        <a:p>
          <a:endParaRPr lang="zh-TW" altLang="en-US"/>
        </a:p>
      </dgm:t>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D61B49B-F858-4977-8304-A8B1FB345D96}" type="pres">
      <dgm:prSet presAssocID="{06C25418-D68E-4DA8-8361-896A4B44695E}" presName="parentText" presStyleLbl="node1" presStyleIdx="0" presStyleCnt="1" custLinFactNeighborY="-2510">
        <dgm:presLayoutVars>
          <dgm:chMax val="0"/>
          <dgm:bulletEnabled val="1"/>
        </dgm:presLayoutVars>
      </dgm:prSet>
      <dgm:spPr/>
      <dgm:t>
        <a:bodyPr/>
        <a:lstStyle/>
        <a:p>
          <a:endParaRPr lang="zh-TW" altLang="en-US"/>
        </a:p>
      </dgm:t>
    </dgm:pt>
    <dgm:pt modelId="{EB84BA57-B68A-46C3-A157-2B7C7AB2B62A}" type="pres">
      <dgm:prSet presAssocID="{06C25418-D68E-4DA8-8361-896A4B44695E}" presName="childText" presStyleLbl="revTx" presStyleIdx="0" presStyleCnt="1">
        <dgm:presLayoutVars>
          <dgm:bulletEnabled val="1"/>
        </dgm:presLayoutVars>
      </dgm:prSet>
      <dgm:spPr/>
      <dgm:t>
        <a:bodyPr/>
        <a:lstStyle/>
        <a:p>
          <a:endParaRPr lang="zh-TW" altLang="en-US"/>
        </a:p>
      </dgm:t>
    </dgm:pt>
  </dgm:ptLst>
  <dgm:cxnLst>
    <dgm:cxn modelId="{451EBA6B-327F-4836-AD53-5400AFD47297}" srcId="{06C25418-D68E-4DA8-8361-896A4B44695E}" destId="{3508FD6E-819F-4999-9185-C48DBB5CC189}" srcOrd="2" destOrd="0" parTransId="{2C030B0F-E7B4-47F0-9612-1A3AAD6BB6CA}" sibTransId="{966F3CEC-169F-4226-ACF0-988B7383C221}"/>
    <dgm:cxn modelId="{EA4CA896-9A7F-41BD-A67E-8C2ABB9413A1}" type="presOf" srcId="{8DBA10E3-D5F9-4C69-89FD-1103EE1CB64D}" destId="{EC169121-5C92-4805-B308-E5C57F3732C3}" srcOrd="0" destOrd="0" presId="urn:microsoft.com/office/officeart/2005/8/layout/vList2"/>
    <dgm:cxn modelId="{FB474DD0-48AF-4C8A-9AF2-FB9D8CF3BCFE}" type="presOf" srcId="{3508FD6E-819F-4999-9185-C48DBB5CC189}" destId="{EB84BA57-B68A-46C3-A157-2B7C7AB2B62A}" srcOrd="0" destOrd="2" presId="urn:microsoft.com/office/officeart/2005/8/layout/vList2"/>
    <dgm:cxn modelId="{3719269C-9D6B-47D4-90AD-AF3A717650C4}" type="presOf" srcId="{200CC395-EF3C-47A9-B080-43596D6C89C8}" destId="{EB84BA57-B68A-46C3-A157-2B7C7AB2B62A}" srcOrd="0" destOrd="1" presId="urn:microsoft.com/office/officeart/2005/8/layout/vList2"/>
    <dgm:cxn modelId="{74D1FB46-6837-4AAD-A4A1-3EDD78FA6B78}" srcId="{06C25418-D68E-4DA8-8361-896A4B44695E}" destId="{D7292076-CE81-46E1-8FDC-C9BA146E4BF8}" srcOrd="0" destOrd="0" parTransId="{100F35E6-A7C1-4183-B5CA-B9FD4FE43286}" sibTransId="{653799D6-680F-4522-AB0F-E437AA052655}"/>
    <dgm:cxn modelId="{74AC3838-A0DF-469F-8FB0-0590816DB955}" type="presOf" srcId="{06C25418-D68E-4DA8-8361-896A4B44695E}" destId="{9D61B49B-F858-4977-8304-A8B1FB345D96}" srcOrd="0" destOrd="0" presId="urn:microsoft.com/office/officeart/2005/8/layout/vList2"/>
    <dgm:cxn modelId="{9FD1159E-9BAC-477C-B2CA-46044894FDA4}" srcId="{8DBA10E3-D5F9-4C69-89FD-1103EE1CB64D}" destId="{06C25418-D68E-4DA8-8361-896A4B44695E}" srcOrd="0" destOrd="0" parTransId="{767D1BD6-892D-4C33-AF47-73C5CAF9116D}" sibTransId="{E94F9F2F-ECD8-4CBE-9774-F7290FB21640}"/>
    <dgm:cxn modelId="{6E937CBC-A9AC-4CE8-A218-3FCC1266F2F8}" srcId="{06C25418-D68E-4DA8-8361-896A4B44695E}" destId="{200CC395-EF3C-47A9-B080-43596D6C89C8}" srcOrd="1" destOrd="0" parTransId="{CCA68224-91FE-467B-9D67-2E1441BAC456}" sibTransId="{75D05C78-02C1-42D6-9792-4EB667A410BE}"/>
    <dgm:cxn modelId="{19AC1C01-1578-4B27-9514-559BF2CB08CA}" type="presOf" srcId="{D7292076-CE81-46E1-8FDC-C9BA146E4BF8}" destId="{EB84BA57-B68A-46C3-A157-2B7C7AB2B62A}" srcOrd="0" destOrd="0" presId="urn:microsoft.com/office/officeart/2005/8/layout/vList2"/>
    <dgm:cxn modelId="{E20E39B3-BEBF-48E6-8CBD-7C322865B525}" type="presParOf" srcId="{EC169121-5C92-4805-B308-E5C57F3732C3}" destId="{9D61B49B-F858-4977-8304-A8B1FB345D96}" srcOrd="0" destOrd="0" presId="urn:microsoft.com/office/officeart/2005/8/layout/vList2"/>
    <dgm:cxn modelId="{60F1B377-D0B9-4EFE-9492-15A6317279AD}" type="presParOf" srcId="{EC169121-5C92-4805-B308-E5C57F3732C3}" destId="{EB84BA57-B68A-46C3-A157-2B7C7AB2B62A}"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9797E7B-777A-4FB0-84B6-1645E4FCA9CC}">
      <dgm:prSet custT="1"/>
      <dgm:spPr/>
      <dgm:t>
        <a:bodyPr/>
        <a:lstStyle/>
        <a:p>
          <a:pPr rtl="0"/>
          <a:r>
            <a:rPr lang="zh-TW" altLang="en-US" sz="2400" b="1" dirty="0" smtClean="0">
              <a:solidFill>
                <a:srgbClr val="FF0000"/>
              </a:solidFill>
            </a:rPr>
            <a:t>一、 </a:t>
          </a:r>
          <a:r>
            <a:rPr lang="zh-TW" altLang="en-US" sz="2400" b="1" dirty="0" smtClean="0">
              <a:ea typeface="新細明體" charset="-120"/>
            </a:rPr>
            <a:t>了解市場與顧客需求</a:t>
          </a:r>
          <a:endParaRPr lang="zh-TW" altLang="en-US" sz="2400" b="0" i="0" baseline="0" dirty="0"/>
        </a:p>
      </dgm:t>
    </dgm:pt>
    <dgm:pt modelId="{1EDADC15-216D-4ED2-B737-B1F7A764C42A}" type="parTrans" cxnId="{07BBB17B-3467-4744-AA81-DD9052293164}">
      <dgm:prSet/>
      <dgm:spPr/>
      <dgm:t>
        <a:bodyPr/>
        <a:lstStyle/>
        <a:p>
          <a:endParaRPr lang="zh-TW" altLang="en-US" sz="2400"/>
        </a:p>
      </dgm:t>
    </dgm:pt>
    <dgm:pt modelId="{C7EC9886-B8A2-4879-A149-B5D1761CDE58}" type="sibTrans" cxnId="{07BBB17B-3467-4744-AA81-DD9052293164}">
      <dgm:prSet/>
      <dgm:spPr/>
      <dgm:t>
        <a:bodyPr/>
        <a:lstStyle/>
        <a:p>
          <a:endParaRPr lang="zh-TW" altLang="en-US" sz="2400"/>
        </a:p>
      </dgm:t>
    </dgm:pt>
    <dgm:pt modelId="{9369A023-98B9-47EA-9F5F-E35E22F93050}">
      <dgm:prSet custT="1"/>
      <dgm:spPr/>
      <dgm:t>
        <a:bodyPr anchor="ctr"/>
        <a:lstStyle/>
        <a:p>
          <a:r>
            <a:rPr lang="zh-TW" sz="2400" dirty="0" smtClean="0"/>
            <a:t>（</a:t>
          </a:r>
          <a:r>
            <a:rPr lang="zh-TW" altLang="en-US" sz="2400" dirty="0" smtClean="0"/>
            <a:t>二</a:t>
          </a:r>
          <a:r>
            <a:rPr lang="zh-TW" sz="2400" dirty="0" smtClean="0"/>
            <a:t>）</a:t>
          </a:r>
          <a:r>
            <a:rPr lang="zh-TW" altLang="en-US" sz="2400" dirty="0" smtClean="0"/>
            <a:t>行銷提供物 </a:t>
          </a:r>
          <a:r>
            <a:rPr lang="en-US" altLang="zh-TW" sz="2400" dirty="0" smtClean="0"/>
            <a:t>(</a:t>
          </a:r>
          <a:r>
            <a:rPr lang="zh-TW" sz="2400" dirty="0" smtClean="0"/>
            <a:t>產品</a:t>
          </a:r>
          <a:r>
            <a:rPr lang="zh-TW" altLang="en-US" sz="2400" dirty="0" smtClean="0"/>
            <a:t>、</a:t>
          </a:r>
          <a:r>
            <a:rPr lang="zh-TW" sz="2400" dirty="0" smtClean="0"/>
            <a:t>服務</a:t>
          </a:r>
          <a:r>
            <a:rPr lang="zh-TW" altLang="en-US" sz="2400" dirty="0" smtClean="0"/>
            <a:t>與經驗</a:t>
          </a:r>
          <a:endParaRPr lang="zh-TW" altLang="en-US" sz="2400" dirty="0"/>
        </a:p>
      </dgm:t>
    </dgm:pt>
    <dgm:pt modelId="{748D979A-067F-44CB-B826-E1E09BACEB78}" type="parTrans" cxnId="{7B36ED23-1730-4B05-9CE2-4100229FA8C4}">
      <dgm:prSet/>
      <dgm:spPr/>
      <dgm:t>
        <a:bodyPr/>
        <a:lstStyle/>
        <a:p>
          <a:endParaRPr lang="zh-TW" altLang="en-US" sz="2400"/>
        </a:p>
      </dgm:t>
    </dgm:pt>
    <dgm:pt modelId="{7453D9B1-3440-4A4D-B2D0-9ED49532D29A}" type="sibTrans" cxnId="{7B36ED23-1730-4B05-9CE2-4100229FA8C4}">
      <dgm:prSet/>
      <dgm:spPr/>
      <dgm:t>
        <a:bodyPr/>
        <a:lstStyle/>
        <a:p>
          <a:endParaRPr lang="zh-TW" altLang="en-US" sz="2400"/>
        </a:p>
      </dgm:t>
    </dgm:pt>
    <dgm:pt modelId="{4E3A8298-73F9-49BD-A02E-15F0A811DA63}">
      <dgm:prSet/>
      <dgm:spPr/>
      <dgm:t>
        <a:bodyPr/>
        <a:lstStyle/>
        <a:p>
          <a:r>
            <a:rPr lang="zh-TW" altLang="en-US" dirty="0" smtClean="0"/>
            <a:t>下列各項產品代表的意義為何</a:t>
          </a:r>
          <a:r>
            <a:rPr lang="en-US" altLang="zh-TW" dirty="0" smtClean="0"/>
            <a:t>?</a:t>
          </a:r>
          <a:endParaRPr lang="zh-TW" dirty="0"/>
        </a:p>
      </dgm:t>
    </dgm:pt>
    <dgm:pt modelId="{80BE4E5A-9DFC-4727-A4CA-4A6144110A81}" type="parTrans" cxnId="{348DAEB9-236D-436E-8CA6-6EE905DC422D}">
      <dgm:prSet/>
      <dgm:spPr/>
    </dgm:pt>
    <dgm:pt modelId="{DA6B917C-49FF-49EB-9DA0-34C75F41E380}" type="sibTrans" cxnId="{348DAEB9-236D-436E-8CA6-6EE905DC422D}">
      <dgm:prSet/>
      <dgm:spPr/>
    </dgm:pt>
    <dgm:pt modelId="{BD889F44-1E1A-4457-B746-39540B0777FF}">
      <dgm:prSet/>
      <dgm:spPr/>
      <dgm:t>
        <a:bodyPr/>
        <a:lstStyle/>
        <a:p>
          <a:r>
            <a:rPr lang="zh-TW" altLang="en-US" dirty="0" smtClean="0"/>
            <a:t>何謂</a:t>
          </a:r>
          <a:r>
            <a:rPr lang="zh-TW" altLang="en-US" dirty="0" smtClean="0">
              <a:solidFill>
                <a:srgbClr val="FF0000"/>
              </a:solidFill>
            </a:rPr>
            <a:t>行銷的提供物</a:t>
          </a:r>
          <a:r>
            <a:rPr lang="en-US" altLang="zh-TW" dirty="0" smtClean="0"/>
            <a:t>?</a:t>
          </a:r>
          <a:endParaRPr lang="zh-TW" b="1" dirty="0"/>
        </a:p>
      </dgm:t>
    </dgm:pt>
    <dgm:pt modelId="{9843D981-B408-4CED-8957-3E883621B929}" type="parTrans" cxnId="{A54D7329-F88F-460C-A02D-28966EC1D92F}">
      <dgm:prSet/>
      <dgm:spPr/>
    </dgm:pt>
    <dgm:pt modelId="{0B75B901-6C44-4927-A596-190F1B572BD8}" type="sibTrans" cxnId="{A54D7329-F88F-460C-A02D-28966EC1D92F}">
      <dgm:prSet/>
      <dgm:spPr/>
    </dgm:pt>
    <dgm:pt modelId="{1AA9A725-EF96-46F8-8FB5-FEFA631047CC}">
      <dgm:prSet/>
      <dgm:spPr/>
      <dgm:t>
        <a:bodyPr/>
        <a:lstStyle/>
        <a:p>
          <a:r>
            <a:rPr lang="zh-TW" altLang="en-US" dirty="0" smtClean="0"/>
            <a:t>市場上用來</a:t>
          </a:r>
          <a:r>
            <a:rPr lang="zh-TW" dirty="0" smtClean="0"/>
            <a:t>滿足</a:t>
          </a:r>
          <a:r>
            <a:rPr lang="zh-TW" altLang="en-US" dirty="0" smtClean="0"/>
            <a:t>顧客需要或</a:t>
          </a:r>
          <a:r>
            <a:rPr lang="zh-TW" dirty="0" smtClean="0"/>
            <a:t>欲望</a:t>
          </a:r>
          <a:r>
            <a:rPr lang="zh-TW" altLang="en-US" dirty="0" smtClean="0"/>
            <a:t>的產品、服務、資訊或經驗等的組合</a:t>
          </a:r>
          <a:endParaRPr lang="zh-TW" dirty="0"/>
        </a:p>
      </dgm:t>
    </dgm:pt>
    <dgm:pt modelId="{58C7A919-1681-4B79-82A1-2A4BE9F0829D}" type="parTrans" cxnId="{67B9B59A-2295-44BA-B4EB-1963139E97AB}">
      <dgm:prSet/>
      <dgm:spPr/>
    </dgm:pt>
    <dgm:pt modelId="{5F029BA2-C69A-4587-94EF-C4FAF223F809}" type="sibTrans" cxnId="{67B9B59A-2295-44BA-B4EB-1963139E97AB}">
      <dgm:prSet/>
      <dgm:spPr/>
    </dgm:pt>
    <dgm:pt modelId="{6BB595C1-060F-40BF-90A9-D96FF53CDF9C}">
      <dgm:prSet/>
      <dgm:spPr/>
      <dgm:t>
        <a:bodyPr/>
        <a:lstStyle/>
        <a:p>
          <a:r>
            <a:rPr lang="zh-TW" altLang="en-US" dirty="0" smtClean="0"/>
            <a:t>可口可樂</a:t>
          </a:r>
          <a:endParaRPr lang="zh-TW" dirty="0"/>
        </a:p>
      </dgm:t>
    </dgm:pt>
    <dgm:pt modelId="{83E2F7F4-DAC2-4209-95F9-666C4BC08A60}" type="parTrans" cxnId="{34B7AD8E-75E2-401E-ACE8-4BA2C9B685FD}">
      <dgm:prSet/>
      <dgm:spPr/>
    </dgm:pt>
    <dgm:pt modelId="{7165F6BC-4F01-4C91-ABAD-ECECD754C46A}" type="sibTrans" cxnId="{34B7AD8E-75E2-401E-ACE8-4BA2C9B685FD}">
      <dgm:prSet/>
      <dgm:spPr/>
    </dgm:pt>
    <dgm:pt modelId="{4AC51F29-FD81-45A3-B642-A3FFEDBB58B5}">
      <dgm:prSet/>
      <dgm:spPr/>
      <dgm:t>
        <a:bodyPr/>
        <a:lstStyle/>
        <a:p>
          <a:r>
            <a:rPr lang="en-US" altLang="zh-TW" dirty="0" smtClean="0"/>
            <a:t>NIKE</a:t>
          </a:r>
          <a:r>
            <a:rPr lang="zh-TW" altLang="en-US" dirty="0" smtClean="0"/>
            <a:t>的鞋子、衣服、帽子</a:t>
          </a:r>
          <a:r>
            <a:rPr lang="en-US" altLang="zh-TW" dirty="0" smtClean="0"/>
            <a:t>………..</a:t>
          </a:r>
          <a:endParaRPr lang="zh-TW" dirty="0"/>
        </a:p>
      </dgm:t>
    </dgm:pt>
    <dgm:pt modelId="{169E6457-42E0-4AE6-B40D-85A0D8D79914}" type="parTrans" cxnId="{05A4ED3B-6A98-48CC-A376-92405F2C29D2}">
      <dgm:prSet/>
      <dgm:spPr/>
    </dgm:pt>
    <dgm:pt modelId="{96F0D4A6-79A0-4022-A327-625398D5B07A}" type="sibTrans" cxnId="{05A4ED3B-6A98-48CC-A376-92405F2C29D2}">
      <dgm:prSet/>
      <dgm:spPr/>
    </dgm:pt>
    <dgm:pt modelId="{5E642914-C359-4959-BC24-77CEC1D920C4}">
      <dgm:prSet/>
      <dgm:spPr/>
      <dgm:t>
        <a:bodyPr/>
        <a:lstStyle/>
        <a:p>
          <a:r>
            <a:rPr lang="zh-TW" altLang="en-US" dirty="0" smtClean="0"/>
            <a:t>林書豪</a:t>
          </a:r>
          <a:endParaRPr lang="zh-TW" dirty="0"/>
        </a:p>
      </dgm:t>
    </dgm:pt>
    <dgm:pt modelId="{6DB9985A-662D-47A2-9958-0D6163A65E29}" type="parTrans" cxnId="{88A6AF7E-6BA2-4231-81C9-B8C5A11DE816}">
      <dgm:prSet/>
      <dgm:spPr/>
    </dgm:pt>
    <dgm:pt modelId="{2D8399F3-D1DC-41BC-8D51-9F3262D120BF}" type="sibTrans" cxnId="{88A6AF7E-6BA2-4231-81C9-B8C5A11DE816}">
      <dgm:prSet/>
      <dgm:spPr/>
    </dgm:pt>
    <dgm:pt modelId="{4E0E0C8D-FDEC-447A-B82C-8AFEF1FEE74B}">
      <dgm:prSet/>
      <dgm:spPr/>
      <dgm:t>
        <a:bodyPr/>
        <a:lstStyle/>
        <a:p>
          <a:r>
            <a:rPr lang="zh-TW" altLang="en-US" dirty="0" smtClean="0"/>
            <a:t>迪士尼</a:t>
          </a:r>
          <a:endParaRPr lang="zh-TW" dirty="0"/>
        </a:p>
      </dgm:t>
    </dgm:pt>
    <dgm:pt modelId="{56C7AF3C-D7F5-42DC-8129-4B41AB63537E}" type="parTrans" cxnId="{B83B5A35-D2E7-409C-ADCF-8F02B12F464E}">
      <dgm:prSet/>
      <dgm:spPr/>
    </dgm:pt>
    <dgm:pt modelId="{DDDA883B-2A36-4F93-8383-6A25B1C09DDA}" type="sibTrans" cxnId="{B83B5A35-D2E7-409C-ADCF-8F02B12F464E}">
      <dgm:prSet/>
      <dgm:spPr/>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ABED507-328B-4BEF-B5A1-F2CD8677388F}" type="pres">
      <dgm:prSet presAssocID="{E9797E7B-777A-4FB0-84B6-1645E4FCA9CC}" presName="parentText" presStyleLbl="node1" presStyleIdx="0" presStyleCnt="2" custScaleY="110001" custLinFactY="-15984" custLinFactNeighborY="-100000">
        <dgm:presLayoutVars>
          <dgm:chMax val="0"/>
          <dgm:bulletEnabled val="1"/>
        </dgm:presLayoutVars>
      </dgm:prSet>
      <dgm:spPr/>
      <dgm:t>
        <a:bodyPr/>
        <a:lstStyle/>
        <a:p>
          <a:endParaRPr lang="zh-TW" altLang="en-US"/>
        </a:p>
      </dgm:t>
    </dgm:pt>
    <dgm:pt modelId="{3E461940-7DC9-481B-AF27-C67BAC8C296C}" type="pres">
      <dgm:prSet presAssocID="{C7EC9886-B8A2-4879-A149-B5D1761CDE58}" presName="spacer" presStyleCnt="0"/>
      <dgm:spPr/>
    </dgm:pt>
    <dgm:pt modelId="{571EEE50-5238-4D2B-A50E-401A339B2552}" type="pres">
      <dgm:prSet presAssocID="{9369A023-98B9-47EA-9F5F-E35E22F93050}" presName="parentText" presStyleLbl="node1" presStyleIdx="1" presStyleCnt="2" custLinFactNeighborY="-930">
        <dgm:presLayoutVars>
          <dgm:chMax val="0"/>
          <dgm:bulletEnabled val="1"/>
        </dgm:presLayoutVars>
      </dgm:prSet>
      <dgm:spPr/>
      <dgm:t>
        <a:bodyPr/>
        <a:lstStyle/>
        <a:p>
          <a:endParaRPr lang="zh-TW" altLang="en-US"/>
        </a:p>
      </dgm:t>
    </dgm:pt>
    <dgm:pt modelId="{AE28ECCE-B870-4416-BE9B-EA4980C0DFA8}" type="pres">
      <dgm:prSet presAssocID="{9369A023-98B9-47EA-9F5F-E35E22F93050}" presName="childText" presStyleLbl="revTx" presStyleIdx="0" presStyleCnt="1">
        <dgm:presLayoutVars>
          <dgm:bulletEnabled val="1"/>
        </dgm:presLayoutVars>
      </dgm:prSet>
      <dgm:spPr/>
      <dgm:t>
        <a:bodyPr/>
        <a:lstStyle/>
        <a:p>
          <a:endParaRPr lang="zh-TW" altLang="en-US"/>
        </a:p>
      </dgm:t>
    </dgm:pt>
  </dgm:ptLst>
  <dgm:cxnLst>
    <dgm:cxn modelId="{B83B5A35-D2E7-409C-ADCF-8F02B12F464E}" srcId="{4E3A8298-73F9-49BD-A02E-15F0A811DA63}" destId="{4E0E0C8D-FDEC-447A-B82C-8AFEF1FEE74B}" srcOrd="3" destOrd="0" parTransId="{56C7AF3C-D7F5-42DC-8129-4B41AB63537E}" sibTransId="{DDDA883B-2A36-4F93-8383-6A25B1C09DDA}"/>
    <dgm:cxn modelId="{7B36ED23-1730-4B05-9CE2-4100229FA8C4}" srcId="{8DBA10E3-D5F9-4C69-89FD-1103EE1CB64D}" destId="{9369A023-98B9-47EA-9F5F-E35E22F93050}" srcOrd="1" destOrd="0" parTransId="{748D979A-067F-44CB-B826-E1E09BACEB78}" sibTransId="{7453D9B1-3440-4A4D-B2D0-9ED49532D29A}"/>
    <dgm:cxn modelId="{DD63733D-974A-4AF8-AC39-D0F3ABAE3CBC}" type="presOf" srcId="{4E0E0C8D-FDEC-447A-B82C-8AFEF1FEE74B}" destId="{AE28ECCE-B870-4416-BE9B-EA4980C0DFA8}" srcOrd="0" destOrd="6" presId="urn:microsoft.com/office/officeart/2005/8/layout/vList2"/>
    <dgm:cxn modelId="{67B9B59A-2295-44BA-B4EB-1963139E97AB}" srcId="{BD889F44-1E1A-4457-B746-39540B0777FF}" destId="{1AA9A725-EF96-46F8-8FB5-FEFA631047CC}" srcOrd="0" destOrd="0" parTransId="{58C7A919-1681-4B79-82A1-2A4BE9F0829D}" sibTransId="{5F029BA2-C69A-4587-94EF-C4FAF223F809}"/>
    <dgm:cxn modelId="{08ECE7C8-CB1A-46F9-B19A-1109FC8B7ACA}" type="presOf" srcId="{1AA9A725-EF96-46F8-8FB5-FEFA631047CC}" destId="{AE28ECCE-B870-4416-BE9B-EA4980C0DFA8}" srcOrd="0" destOrd="1" presId="urn:microsoft.com/office/officeart/2005/8/layout/vList2"/>
    <dgm:cxn modelId="{348DAEB9-236D-436E-8CA6-6EE905DC422D}" srcId="{9369A023-98B9-47EA-9F5F-E35E22F93050}" destId="{4E3A8298-73F9-49BD-A02E-15F0A811DA63}" srcOrd="1" destOrd="0" parTransId="{80BE4E5A-9DFC-4727-A4CA-4A6144110A81}" sibTransId="{DA6B917C-49FF-49EB-9DA0-34C75F41E380}"/>
    <dgm:cxn modelId="{E2A18A75-F56C-4172-B931-46CD1B9031C1}" type="presOf" srcId="{4AC51F29-FD81-45A3-B642-A3FFEDBB58B5}" destId="{AE28ECCE-B870-4416-BE9B-EA4980C0DFA8}" srcOrd="0" destOrd="4" presId="urn:microsoft.com/office/officeart/2005/8/layout/vList2"/>
    <dgm:cxn modelId="{4D24DB54-F17D-4C12-87F6-4E8576E4FB25}" type="presOf" srcId="{E9797E7B-777A-4FB0-84B6-1645E4FCA9CC}" destId="{9ABED507-328B-4BEF-B5A1-F2CD8677388F}" srcOrd="0" destOrd="0" presId="urn:microsoft.com/office/officeart/2005/8/layout/vList2"/>
    <dgm:cxn modelId="{BE96D521-4A72-4E1F-AF95-935E0AADAFBE}" type="presOf" srcId="{5E642914-C359-4959-BC24-77CEC1D920C4}" destId="{AE28ECCE-B870-4416-BE9B-EA4980C0DFA8}" srcOrd="0" destOrd="5" presId="urn:microsoft.com/office/officeart/2005/8/layout/vList2"/>
    <dgm:cxn modelId="{A54D7329-F88F-460C-A02D-28966EC1D92F}" srcId="{9369A023-98B9-47EA-9F5F-E35E22F93050}" destId="{BD889F44-1E1A-4457-B746-39540B0777FF}" srcOrd="0" destOrd="0" parTransId="{9843D981-B408-4CED-8957-3E883621B929}" sibTransId="{0B75B901-6C44-4927-A596-190F1B572BD8}"/>
    <dgm:cxn modelId="{5B3A6F13-36C5-4D17-97D2-E78F3016D6E2}" type="presOf" srcId="{8DBA10E3-D5F9-4C69-89FD-1103EE1CB64D}" destId="{EC169121-5C92-4805-B308-E5C57F3732C3}" srcOrd="0" destOrd="0" presId="urn:microsoft.com/office/officeart/2005/8/layout/vList2"/>
    <dgm:cxn modelId="{45EC33BB-A45C-4AA2-953E-01EA0A843685}" type="presOf" srcId="{4E3A8298-73F9-49BD-A02E-15F0A811DA63}" destId="{AE28ECCE-B870-4416-BE9B-EA4980C0DFA8}" srcOrd="0" destOrd="2" presId="urn:microsoft.com/office/officeart/2005/8/layout/vList2"/>
    <dgm:cxn modelId="{1E41702F-6285-4674-A30B-79FEB180CF9D}" type="presOf" srcId="{9369A023-98B9-47EA-9F5F-E35E22F93050}" destId="{571EEE50-5238-4D2B-A50E-401A339B2552}" srcOrd="0" destOrd="0" presId="urn:microsoft.com/office/officeart/2005/8/layout/vList2"/>
    <dgm:cxn modelId="{88A6AF7E-6BA2-4231-81C9-B8C5A11DE816}" srcId="{4E3A8298-73F9-49BD-A02E-15F0A811DA63}" destId="{5E642914-C359-4959-BC24-77CEC1D920C4}" srcOrd="2" destOrd="0" parTransId="{6DB9985A-662D-47A2-9958-0D6163A65E29}" sibTransId="{2D8399F3-D1DC-41BC-8D51-9F3262D120BF}"/>
    <dgm:cxn modelId="{05A4ED3B-6A98-48CC-A376-92405F2C29D2}" srcId="{4E3A8298-73F9-49BD-A02E-15F0A811DA63}" destId="{4AC51F29-FD81-45A3-B642-A3FFEDBB58B5}" srcOrd="1" destOrd="0" parTransId="{169E6457-42E0-4AE6-B40D-85A0D8D79914}" sibTransId="{96F0D4A6-79A0-4022-A327-625398D5B07A}"/>
    <dgm:cxn modelId="{34B7AD8E-75E2-401E-ACE8-4BA2C9B685FD}" srcId="{4E3A8298-73F9-49BD-A02E-15F0A811DA63}" destId="{6BB595C1-060F-40BF-90A9-D96FF53CDF9C}" srcOrd="0" destOrd="0" parTransId="{83E2F7F4-DAC2-4209-95F9-666C4BC08A60}" sibTransId="{7165F6BC-4F01-4C91-ABAD-ECECD754C46A}"/>
    <dgm:cxn modelId="{07BBB17B-3467-4744-AA81-DD9052293164}" srcId="{8DBA10E3-D5F9-4C69-89FD-1103EE1CB64D}" destId="{E9797E7B-777A-4FB0-84B6-1645E4FCA9CC}" srcOrd="0" destOrd="0" parTransId="{1EDADC15-216D-4ED2-B737-B1F7A764C42A}" sibTransId="{C7EC9886-B8A2-4879-A149-B5D1761CDE58}"/>
    <dgm:cxn modelId="{33769DF7-301D-4E94-8AE0-3A0185C4E21C}" type="presOf" srcId="{BD889F44-1E1A-4457-B746-39540B0777FF}" destId="{AE28ECCE-B870-4416-BE9B-EA4980C0DFA8}" srcOrd="0" destOrd="0" presId="urn:microsoft.com/office/officeart/2005/8/layout/vList2"/>
    <dgm:cxn modelId="{7E892534-6D0F-4F01-81F5-37058865FADA}" type="presOf" srcId="{6BB595C1-060F-40BF-90A9-D96FF53CDF9C}" destId="{AE28ECCE-B870-4416-BE9B-EA4980C0DFA8}" srcOrd="0" destOrd="3" presId="urn:microsoft.com/office/officeart/2005/8/layout/vList2"/>
    <dgm:cxn modelId="{0D32C178-22C6-436D-ABC5-5555BA0BD0C0}" type="presParOf" srcId="{EC169121-5C92-4805-B308-E5C57F3732C3}" destId="{9ABED507-328B-4BEF-B5A1-F2CD8677388F}" srcOrd="0" destOrd="0" presId="urn:microsoft.com/office/officeart/2005/8/layout/vList2"/>
    <dgm:cxn modelId="{3AE35D52-D904-4D3E-89FA-C314EA1B9820}" type="presParOf" srcId="{EC169121-5C92-4805-B308-E5C57F3732C3}" destId="{3E461940-7DC9-481B-AF27-C67BAC8C296C}" srcOrd="1" destOrd="0" presId="urn:microsoft.com/office/officeart/2005/8/layout/vList2"/>
    <dgm:cxn modelId="{72E5A166-0543-459A-B61B-42B244386DDC}" type="presParOf" srcId="{EC169121-5C92-4805-B308-E5C57F3732C3}" destId="{571EEE50-5238-4D2B-A50E-401A339B2552}" srcOrd="2" destOrd="0" presId="urn:microsoft.com/office/officeart/2005/8/layout/vList2"/>
    <dgm:cxn modelId="{52713372-878F-4B0F-A1DB-867258727172}" type="presParOf" srcId="{EC169121-5C92-4805-B308-E5C57F3732C3}" destId="{AE28ECCE-B870-4416-BE9B-EA4980C0DFA8}"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9797E7B-777A-4FB0-84B6-1645E4FCA9CC}">
      <dgm:prSet custT="1"/>
      <dgm:spPr/>
      <dgm:t>
        <a:bodyPr/>
        <a:lstStyle/>
        <a:p>
          <a:pPr rtl="0"/>
          <a:r>
            <a:rPr lang="zh-TW" sz="2400" b="1" dirty="0" smtClean="0"/>
            <a:t>一、何謂行銷</a:t>
          </a:r>
          <a:endParaRPr lang="zh-TW" altLang="en-US" sz="2400" b="0" i="0" baseline="0" dirty="0"/>
        </a:p>
      </dgm:t>
    </dgm:pt>
    <dgm:pt modelId="{1EDADC15-216D-4ED2-B737-B1F7A764C42A}" type="parTrans" cxnId="{07BBB17B-3467-4744-AA81-DD9052293164}">
      <dgm:prSet/>
      <dgm:spPr/>
      <dgm:t>
        <a:bodyPr/>
        <a:lstStyle/>
        <a:p>
          <a:endParaRPr lang="zh-TW" altLang="en-US" sz="2400"/>
        </a:p>
      </dgm:t>
    </dgm:pt>
    <dgm:pt modelId="{C7EC9886-B8A2-4879-A149-B5D1761CDE58}" type="sibTrans" cxnId="{07BBB17B-3467-4744-AA81-DD9052293164}">
      <dgm:prSet/>
      <dgm:spPr/>
      <dgm:t>
        <a:bodyPr/>
        <a:lstStyle/>
        <a:p>
          <a:endParaRPr lang="zh-TW" altLang="en-US" sz="2400"/>
        </a:p>
      </dgm:t>
    </dgm:pt>
    <dgm:pt modelId="{9369A023-98B9-47EA-9F5F-E35E22F93050}">
      <dgm:prSet custT="1"/>
      <dgm:spPr/>
      <dgm:t>
        <a:bodyPr anchor="ctr"/>
        <a:lstStyle/>
        <a:p>
          <a:r>
            <a:rPr lang="zh-TW" sz="2400" dirty="0" smtClean="0"/>
            <a:t>（</a:t>
          </a:r>
          <a:r>
            <a:rPr lang="zh-TW" altLang="en-US" sz="2400" dirty="0" smtClean="0"/>
            <a:t>二</a:t>
          </a:r>
          <a:r>
            <a:rPr lang="zh-TW" sz="2400" dirty="0" smtClean="0"/>
            <a:t>）</a:t>
          </a:r>
          <a:r>
            <a:rPr lang="zh-TW" altLang="en-US" sz="2400" dirty="0" smtClean="0"/>
            <a:t>行銷提供物 </a:t>
          </a:r>
          <a:r>
            <a:rPr lang="en-US" altLang="zh-TW" sz="2400" dirty="0" smtClean="0"/>
            <a:t>(</a:t>
          </a:r>
          <a:r>
            <a:rPr lang="zh-TW" sz="2400" dirty="0" smtClean="0"/>
            <a:t>產品</a:t>
          </a:r>
          <a:r>
            <a:rPr lang="zh-TW" altLang="en-US" sz="2400" dirty="0" smtClean="0"/>
            <a:t>、</a:t>
          </a:r>
          <a:r>
            <a:rPr lang="zh-TW" sz="2400" dirty="0" smtClean="0"/>
            <a:t>服務</a:t>
          </a:r>
          <a:r>
            <a:rPr lang="zh-TW" altLang="en-US" sz="2400" dirty="0" smtClean="0"/>
            <a:t>與經驗</a:t>
          </a:r>
          <a:r>
            <a:rPr lang="en-US" altLang="zh-TW" sz="2400" dirty="0" smtClean="0"/>
            <a:t>)</a:t>
          </a:r>
          <a:endParaRPr lang="zh-TW" altLang="en-US" sz="2400" dirty="0"/>
        </a:p>
      </dgm:t>
    </dgm:pt>
    <dgm:pt modelId="{748D979A-067F-44CB-B826-E1E09BACEB78}" type="parTrans" cxnId="{7B36ED23-1730-4B05-9CE2-4100229FA8C4}">
      <dgm:prSet/>
      <dgm:spPr/>
      <dgm:t>
        <a:bodyPr/>
        <a:lstStyle/>
        <a:p>
          <a:endParaRPr lang="zh-TW" altLang="en-US" sz="2400"/>
        </a:p>
      </dgm:t>
    </dgm:pt>
    <dgm:pt modelId="{7453D9B1-3440-4A4D-B2D0-9ED49532D29A}" type="sibTrans" cxnId="{7B36ED23-1730-4B05-9CE2-4100229FA8C4}">
      <dgm:prSet/>
      <dgm:spPr/>
      <dgm:t>
        <a:bodyPr/>
        <a:lstStyle/>
        <a:p>
          <a:endParaRPr lang="zh-TW" altLang="en-US" sz="2400"/>
        </a:p>
      </dgm:t>
    </dgm:pt>
    <dgm:pt modelId="{BD889F44-1E1A-4457-B746-39540B0777FF}">
      <dgm:prSet custT="1"/>
      <dgm:spPr/>
      <dgm:t>
        <a:bodyPr/>
        <a:lstStyle/>
        <a:p>
          <a:r>
            <a:rPr lang="zh-TW" altLang="en-US" sz="2200" dirty="0" smtClean="0"/>
            <a:t>廠商過度專注於實體產品本身，忽略產品所提供的利益以及顧客的潛在需求</a:t>
          </a:r>
          <a:endParaRPr lang="zh-TW" altLang="en-US" sz="2200" b="1" dirty="0"/>
        </a:p>
      </dgm:t>
    </dgm:pt>
    <dgm:pt modelId="{9843D981-B408-4CED-8957-3E883621B929}" type="parTrans" cxnId="{A54D7329-F88F-460C-A02D-28966EC1D92F}">
      <dgm:prSet/>
      <dgm:spPr/>
      <dgm:t>
        <a:bodyPr/>
        <a:lstStyle/>
        <a:p>
          <a:endParaRPr lang="zh-TW" altLang="en-US"/>
        </a:p>
      </dgm:t>
    </dgm:pt>
    <dgm:pt modelId="{0B75B901-6C44-4927-A596-190F1B572BD8}" type="sibTrans" cxnId="{A54D7329-F88F-460C-A02D-28966EC1D92F}">
      <dgm:prSet/>
      <dgm:spPr/>
      <dgm:t>
        <a:bodyPr/>
        <a:lstStyle/>
        <a:p>
          <a:endParaRPr lang="zh-TW" altLang="en-US"/>
        </a:p>
      </dgm:t>
    </dgm:pt>
    <dgm:pt modelId="{CB81E8B3-E2CB-46E7-B3B2-D88329429996}">
      <dgm:prSet custT="1"/>
      <dgm:spPr/>
      <dgm:t>
        <a:bodyPr/>
        <a:lstStyle/>
        <a:p>
          <a:r>
            <a:rPr lang="zh-TW" altLang="en-US" sz="2200" b="1" dirty="0" smtClean="0"/>
            <a:t>行銷進視症</a:t>
          </a:r>
          <a:endParaRPr lang="zh-TW" altLang="en-US" sz="2200" b="1" dirty="0"/>
        </a:p>
      </dgm:t>
    </dgm:pt>
    <dgm:pt modelId="{3AE2635D-FF24-4468-B95C-AEBF38EC63A9}" type="parTrans" cxnId="{345A093A-9367-41DE-9252-1B511B4EF8C0}">
      <dgm:prSet/>
      <dgm:spPr/>
      <dgm:t>
        <a:bodyPr/>
        <a:lstStyle/>
        <a:p>
          <a:endParaRPr lang="zh-TW" altLang="en-US"/>
        </a:p>
      </dgm:t>
    </dgm:pt>
    <dgm:pt modelId="{CE2B6217-68EC-43D5-8F64-D42D31FCCD2C}" type="sibTrans" cxnId="{345A093A-9367-41DE-9252-1B511B4EF8C0}">
      <dgm:prSet/>
      <dgm:spPr/>
      <dgm:t>
        <a:bodyPr/>
        <a:lstStyle/>
        <a:p>
          <a:endParaRPr lang="zh-TW" altLang="en-US"/>
        </a:p>
      </dgm:t>
    </dgm:pt>
    <dgm:pt modelId="{6FA7769D-28DC-42E1-9D96-747AA0030DC3}">
      <dgm:prSet custT="1"/>
      <dgm:spPr/>
      <dgm:t>
        <a:bodyPr/>
        <a:lstStyle/>
        <a:p>
          <a:r>
            <a:rPr lang="zh-TW" altLang="en-US" sz="2200" b="0" dirty="0" smtClean="0">
              <a:solidFill>
                <a:srgbClr val="FF0000"/>
              </a:solidFill>
            </a:rPr>
            <a:t>消費者</a:t>
          </a:r>
          <a:r>
            <a:rPr lang="zh-TW" altLang="en-US" sz="2200" b="1" u="sng" dirty="0" smtClean="0">
              <a:solidFill>
                <a:srgbClr val="FF0000"/>
              </a:solidFill>
            </a:rPr>
            <a:t>真正想要的提供物</a:t>
          </a:r>
          <a:r>
            <a:rPr lang="zh-TW" altLang="en-US" sz="2200" b="0" dirty="0" smtClean="0">
              <a:solidFill>
                <a:srgbClr val="FF0000"/>
              </a:solidFill>
            </a:rPr>
            <a:t>，是那些可能刺激其感官、撼動其內心並鼓舞其心靈的東西。</a:t>
          </a:r>
          <a:endParaRPr lang="zh-TW" altLang="en-US" sz="2200" b="0" dirty="0">
            <a:solidFill>
              <a:srgbClr val="FF0000"/>
            </a:solidFill>
          </a:endParaRPr>
        </a:p>
      </dgm:t>
    </dgm:pt>
    <dgm:pt modelId="{446B3CC6-5BFE-4122-8EB2-80D0020DB8E1}" type="parTrans" cxnId="{1D5B9CB9-BA32-49A5-ADD3-2FD0E4CB7574}">
      <dgm:prSet/>
      <dgm:spPr/>
      <dgm:t>
        <a:bodyPr/>
        <a:lstStyle/>
        <a:p>
          <a:endParaRPr lang="zh-TW" altLang="en-US"/>
        </a:p>
      </dgm:t>
    </dgm:pt>
    <dgm:pt modelId="{83475CF6-697C-462E-ABE4-2691D66A8C76}" type="sibTrans" cxnId="{1D5B9CB9-BA32-49A5-ADD3-2FD0E4CB7574}">
      <dgm:prSet/>
      <dgm:spPr/>
      <dgm:t>
        <a:bodyPr/>
        <a:lstStyle/>
        <a:p>
          <a:endParaRPr lang="zh-TW" altLang="en-US"/>
        </a:p>
      </dgm:t>
    </dgm:pt>
    <dgm:pt modelId="{49E6D18A-E165-4B74-A720-D9347A8A8C7B}">
      <dgm:prSet custT="1"/>
      <dgm:spPr/>
      <dgm:t>
        <a:bodyPr/>
        <a:lstStyle/>
        <a:p>
          <a:r>
            <a:rPr lang="zh-TW" altLang="en-US" sz="2200" b="0" dirty="0" smtClean="0">
              <a:solidFill>
                <a:srgbClr val="FF0000"/>
              </a:solidFill>
            </a:rPr>
            <a:t>消費者想要的提供物是必須能夠傳送經驗</a:t>
          </a:r>
          <a:endParaRPr lang="zh-TW" altLang="en-US" sz="2200" b="0" dirty="0">
            <a:solidFill>
              <a:srgbClr val="FF0000"/>
            </a:solidFill>
          </a:endParaRPr>
        </a:p>
      </dgm:t>
    </dgm:pt>
    <dgm:pt modelId="{FCAF8A6E-68E2-4EB5-B650-D07009430648}" type="parTrans" cxnId="{7FFF1FB9-2E7C-4DCC-9C75-0F5721311595}">
      <dgm:prSet/>
      <dgm:spPr/>
      <dgm:t>
        <a:bodyPr/>
        <a:lstStyle/>
        <a:p>
          <a:endParaRPr lang="zh-TW" altLang="en-US"/>
        </a:p>
      </dgm:t>
    </dgm:pt>
    <dgm:pt modelId="{776EC412-2A40-4EBA-BA4F-4B6A4F3E297B}" type="sibTrans" cxnId="{7FFF1FB9-2E7C-4DCC-9C75-0F5721311595}">
      <dgm:prSet/>
      <dgm:spPr/>
      <dgm:t>
        <a:bodyPr/>
        <a:lstStyle/>
        <a:p>
          <a:endParaRPr lang="zh-TW" altLang="en-US"/>
        </a:p>
      </dgm:t>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ABED507-328B-4BEF-B5A1-F2CD8677388F}" type="pres">
      <dgm:prSet presAssocID="{E9797E7B-777A-4FB0-84B6-1645E4FCA9CC}" presName="parentText" presStyleLbl="node1" presStyleIdx="0" presStyleCnt="2" custScaleY="64600" custLinFactY="-15984" custLinFactNeighborY="-100000">
        <dgm:presLayoutVars>
          <dgm:chMax val="0"/>
          <dgm:bulletEnabled val="1"/>
        </dgm:presLayoutVars>
      </dgm:prSet>
      <dgm:spPr/>
      <dgm:t>
        <a:bodyPr/>
        <a:lstStyle/>
        <a:p>
          <a:endParaRPr lang="zh-TW" altLang="en-US"/>
        </a:p>
      </dgm:t>
    </dgm:pt>
    <dgm:pt modelId="{3E461940-7DC9-481B-AF27-C67BAC8C296C}" type="pres">
      <dgm:prSet presAssocID="{C7EC9886-B8A2-4879-A149-B5D1761CDE58}" presName="spacer" presStyleCnt="0"/>
      <dgm:spPr/>
    </dgm:pt>
    <dgm:pt modelId="{571EEE50-5238-4D2B-A50E-401A339B2552}" type="pres">
      <dgm:prSet presAssocID="{9369A023-98B9-47EA-9F5F-E35E22F93050}" presName="parentText" presStyleLbl="node1" presStyleIdx="1" presStyleCnt="2" custScaleY="73824" custLinFactNeighborY="-3313">
        <dgm:presLayoutVars>
          <dgm:chMax val="0"/>
          <dgm:bulletEnabled val="1"/>
        </dgm:presLayoutVars>
      </dgm:prSet>
      <dgm:spPr/>
      <dgm:t>
        <a:bodyPr/>
        <a:lstStyle/>
        <a:p>
          <a:endParaRPr lang="zh-TW" altLang="en-US"/>
        </a:p>
      </dgm:t>
    </dgm:pt>
    <dgm:pt modelId="{AE28ECCE-B870-4416-BE9B-EA4980C0DFA8}" type="pres">
      <dgm:prSet presAssocID="{9369A023-98B9-47EA-9F5F-E35E22F93050}" presName="childText" presStyleLbl="revTx" presStyleIdx="0" presStyleCnt="1">
        <dgm:presLayoutVars>
          <dgm:bulletEnabled val="1"/>
        </dgm:presLayoutVars>
      </dgm:prSet>
      <dgm:spPr/>
      <dgm:t>
        <a:bodyPr/>
        <a:lstStyle/>
        <a:p>
          <a:endParaRPr lang="zh-TW" altLang="en-US"/>
        </a:p>
      </dgm:t>
    </dgm:pt>
  </dgm:ptLst>
  <dgm:cxnLst>
    <dgm:cxn modelId="{9D5A3EE8-BAB9-4059-8FF5-45E5167474C4}" type="presOf" srcId="{49E6D18A-E165-4B74-A720-D9347A8A8C7B}" destId="{AE28ECCE-B870-4416-BE9B-EA4980C0DFA8}" srcOrd="0" destOrd="3" presId="urn:microsoft.com/office/officeart/2005/8/layout/vList2"/>
    <dgm:cxn modelId="{31C456F0-ADB8-435D-964E-CD5D51F4C375}" type="presOf" srcId="{8DBA10E3-D5F9-4C69-89FD-1103EE1CB64D}" destId="{EC169121-5C92-4805-B308-E5C57F3732C3}" srcOrd="0" destOrd="0" presId="urn:microsoft.com/office/officeart/2005/8/layout/vList2"/>
    <dgm:cxn modelId="{291716E8-C4B3-43F7-8B2F-C55EF8836AA0}" type="presOf" srcId="{CB81E8B3-E2CB-46E7-B3B2-D88329429996}" destId="{AE28ECCE-B870-4416-BE9B-EA4980C0DFA8}" srcOrd="0" destOrd="0" presId="urn:microsoft.com/office/officeart/2005/8/layout/vList2"/>
    <dgm:cxn modelId="{7FFF1FB9-2E7C-4DCC-9C75-0F5721311595}" srcId="{9369A023-98B9-47EA-9F5F-E35E22F93050}" destId="{49E6D18A-E165-4B74-A720-D9347A8A8C7B}" srcOrd="2" destOrd="0" parTransId="{FCAF8A6E-68E2-4EB5-B650-D07009430648}" sibTransId="{776EC412-2A40-4EBA-BA4F-4B6A4F3E297B}"/>
    <dgm:cxn modelId="{B03639B9-1275-4330-B4BD-12B2BA87E576}" type="presOf" srcId="{BD889F44-1E1A-4457-B746-39540B0777FF}" destId="{AE28ECCE-B870-4416-BE9B-EA4980C0DFA8}" srcOrd="0" destOrd="1" presId="urn:microsoft.com/office/officeart/2005/8/layout/vList2"/>
    <dgm:cxn modelId="{B13CC5E2-1227-4513-84DE-6C7A86C2A07D}" type="presOf" srcId="{6FA7769D-28DC-42E1-9D96-747AA0030DC3}" destId="{AE28ECCE-B870-4416-BE9B-EA4980C0DFA8}" srcOrd="0" destOrd="2" presId="urn:microsoft.com/office/officeart/2005/8/layout/vList2"/>
    <dgm:cxn modelId="{399C0A11-2D94-453D-A947-A14C0CF27A22}" type="presOf" srcId="{9369A023-98B9-47EA-9F5F-E35E22F93050}" destId="{571EEE50-5238-4D2B-A50E-401A339B2552}" srcOrd="0" destOrd="0" presId="urn:microsoft.com/office/officeart/2005/8/layout/vList2"/>
    <dgm:cxn modelId="{78ED9E8D-6CDC-4B49-A009-0D2A1F4A68EE}" type="presOf" srcId="{E9797E7B-777A-4FB0-84B6-1645E4FCA9CC}" destId="{9ABED507-328B-4BEF-B5A1-F2CD8677388F}" srcOrd="0" destOrd="0" presId="urn:microsoft.com/office/officeart/2005/8/layout/vList2"/>
    <dgm:cxn modelId="{7B36ED23-1730-4B05-9CE2-4100229FA8C4}" srcId="{8DBA10E3-D5F9-4C69-89FD-1103EE1CB64D}" destId="{9369A023-98B9-47EA-9F5F-E35E22F93050}" srcOrd="1" destOrd="0" parTransId="{748D979A-067F-44CB-B826-E1E09BACEB78}" sibTransId="{7453D9B1-3440-4A4D-B2D0-9ED49532D29A}"/>
    <dgm:cxn modelId="{07BBB17B-3467-4744-AA81-DD9052293164}" srcId="{8DBA10E3-D5F9-4C69-89FD-1103EE1CB64D}" destId="{E9797E7B-777A-4FB0-84B6-1645E4FCA9CC}" srcOrd="0" destOrd="0" parTransId="{1EDADC15-216D-4ED2-B737-B1F7A764C42A}" sibTransId="{C7EC9886-B8A2-4879-A149-B5D1761CDE58}"/>
    <dgm:cxn modelId="{A54D7329-F88F-460C-A02D-28966EC1D92F}" srcId="{CB81E8B3-E2CB-46E7-B3B2-D88329429996}" destId="{BD889F44-1E1A-4457-B746-39540B0777FF}" srcOrd="0" destOrd="0" parTransId="{9843D981-B408-4CED-8957-3E883621B929}" sibTransId="{0B75B901-6C44-4927-A596-190F1B572BD8}"/>
    <dgm:cxn modelId="{345A093A-9367-41DE-9252-1B511B4EF8C0}" srcId="{9369A023-98B9-47EA-9F5F-E35E22F93050}" destId="{CB81E8B3-E2CB-46E7-B3B2-D88329429996}" srcOrd="0" destOrd="0" parTransId="{3AE2635D-FF24-4468-B95C-AEBF38EC63A9}" sibTransId="{CE2B6217-68EC-43D5-8F64-D42D31FCCD2C}"/>
    <dgm:cxn modelId="{1D5B9CB9-BA32-49A5-ADD3-2FD0E4CB7574}" srcId="{9369A023-98B9-47EA-9F5F-E35E22F93050}" destId="{6FA7769D-28DC-42E1-9D96-747AA0030DC3}" srcOrd="1" destOrd="0" parTransId="{446B3CC6-5BFE-4122-8EB2-80D0020DB8E1}" sibTransId="{83475CF6-697C-462E-ABE4-2691D66A8C76}"/>
    <dgm:cxn modelId="{B191E0D0-167C-4A03-8545-2645A65343D1}" type="presParOf" srcId="{EC169121-5C92-4805-B308-E5C57F3732C3}" destId="{9ABED507-328B-4BEF-B5A1-F2CD8677388F}" srcOrd="0" destOrd="0" presId="urn:microsoft.com/office/officeart/2005/8/layout/vList2"/>
    <dgm:cxn modelId="{6C1DF712-7921-4E19-ACB8-00DA32DCFE53}" type="presParOf" srcId="{EC169121-5C92-4805-B308-E5C57F3732C3}" destId="{3E461940-7DC9-481B-AF27-C67BAC8C296C}" srcOrd="1" destOrd="0" presId="urn:microsoft.com/office/officeart/2005/8/layout/vList2"/>
    <dgm:cxn modelId="{5BEE1499-F581-4467-89BC-F3B3A9EF86C3}" type="presParOf" srcId="{EC169121-5C92-4805-B308-E5C57F3732C3}" destId="{571EEE50-5238-4D2B-A50E-401A339B2552}" srcOrd="2" destOrd="0" presId="urn:microsoft.com/office/officeart/2005/8/layout/vList2"/>
    <dgm:cxn modelId="{91D7A41D-2819-4A74-834D-07A06E730DC2}" type="presParOf" srcId="{EC169121-5C92-4805-B308-E5C57F3732C3}" destId="{AE28ECCE-B870-4416-BE9B-EA4980C0DFA8}"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9797E7B-777A-4FB0-84B6-1645E4FCA9CC}">
      <dgm:prSet custT="1"/>
      <dgm:spPr/>
      <dgm:t>
        <a:bodyPr/>
        <a:lstStyle/>
        <a:p>
          <a:pPr rtl="0"/>
          <a:r>
            <a:rPr lang="zh-TW" altLang="en-US" sz="2800" b="1" i="0" baseline="0" dirty="0" smtClean="0">
              <a:solidFill>
                <a:srgbClr val="FF0000"/>
              </a:solidFill>
            </a:rPr>
            <a:t>小組討論</a:t>
          </a:r>
          <a:endParaRPr lang="zh-TW" altLang="en-US" sz="2800" b="1" i="0" baseline="0" dirty="0">
            <a:solidFill>
              <a:srgbClr val="FF0000"/>
            </a:solidFill>
          </a:endParaRPr>
        </a:p>
      </dgm:t>
    </dgm:pt>
    <dgm:pt modelId="{1EDADC15-216D-4ED2-B737-B1F7A764C42A}" type="parTrans" cxnId="{07BBB17B-3467-4744-AA81-DD9052293164}">
      <dgm:prSet/>
      <dgm:spPr/>
      <dgm:t>
        <a:bodyPr/>
        <a:lstStyle/>
        <a:p>
          <a:endParaRPr lang="zh-TW" altLang="en-US" sz="2400"/>
        </a:p>
      </dgm:t>
    </dgm:pt>
    <dgm:pt modelId="{C7EC9886-B8A2-4879-A149-B5D1761CDE58}" type="sibTrans" cxnId="{07BBB17B-3467-4744-AA81-DD9052293164}">
      <dgm:prSet/>
      <dgm:spPr/>
      <dgm:t>
        <a:bodyPr/>
        <a:lstStyle/>
        <a:p>
          <a:endParaRPr lang="zh-TW" altLang="en-US" sz="2400"/>
        </a:p>
      </dgm:t>
    </dgm:pt>
    <dgm:pt modelId="{68A0CB6A-216D-49D8-87CA-BDF8555ACF2C}">
      <dgm:prSet custT="1"/>
      <dgm:spPr/>
      <dgm:t>
        <a:bodyPr/>
        <a:lstStyle/>
        <a:p>
          <a:pPr rtl="0"/>
          <a:r>
            <a:rPr lang="zh-TW" altLang="en-US" sz="2400" b="0" i="0" baseline="0" dirty="0" smtClean="0"/>
            <a:t>* 促成消費者購買</a:t>
          </a:r>
          <a:r>
            <a:rPr lang="en-US" altLang="zh-TW" sz="2400" b="0" i="0" baseline="0" dirty="0" smtClean="0"/>
            <a:t>IPHONE</a:t>
          </a:r>
          <a:r>
            <a:rPr lang="zh-TW" altLang="en-US" sz="2400" b="0" i="0" baseline="0" dirty="0" smtClean="0"/>
            <a:t>的原因有哪些</a:t>
          </a:r>
          <a:r>
            <a:rPr lang="en-US" altLang="zh-TW" sz="2400" b="0" i="0" baseline="0" dirty="0" smtClean="0"/>
            <a:t>?</a:t>
          </a:r>
          <a:r>
            <a:rPr lang="zh-TW" altLang="en-US" sz="2400" b="0" i="0" baseline="0" dirty="0" smtClean="0"/>
            <a:t> </a:t>
          </a:r>
          <a:endParaRPr lang="en-US" altLang="zh-TW" sz="2400" b="0" i="0" baseline="0" dirty="0" smtClean="0"/>
        </a:p>
        <a:p>
          <a:pPr rtl="0"/>
          <a:r>
            <a:rPr lang="zh-TW" altLang="en-US" sz="2400" b="0" i="0" baseline="0" dirty="0" smtClean="0"/>
            <a:t>* 想到最多原因的獲勝</a:t>
          </a:r>
          <a:endParaRPr lang="zh-TW" altLang="en-US" sz="2400" b="0" i="0" baseline="0" dirty="0"/>
        </a:p>
      </dgm:t>
    </dgm:pt>
    <dgm:pt modelId="{54DEC2E1-FDAF-4A93-BCBE-50C44213DAE5}" type="parTrans" cxnId="{20DAC3A2-D950-4A2C-882D-67E9662780D2}">
      <dgm:prSet/>
      <dgm:spPr/>
      <dgm:t>
        <a:bodyPr/>
        <a:lstStyle/>
        <a:p>
          <a:endParaRPr lang="zh-TW" altLang="en-US"/>
        </a:p>
      </dgm:t>
    </dgm:pt>
    <dgm:pt modelId="{AA3DF3D4-B9EB-43F1-A3CA-84928031ED54}" type="sibTrans" cxnId="{20DAC3A2-D950-4A2C-882D-67E9662780D2}">
      <dgm:prSet/>
      <dgm:spPr/>
      <dgm:t>
        <a:bodyPr/>
        <a:lstStyle/>
        <a:p>
          <a:endParaRPr lang="zh-TW" altLang="en-US"/>
        </a:p>
      </dgm:t>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ABED507-328B-4BEF-B5A1-F2CD8677388F}" type="pres">
      <dgm:prSet presAssocID="{E9797E7B-777A-4FB0-84B6-1645E4FCA9CC}" presName="parentText" presStyleLbl="node1" presStyleIdx="0" presStyleCnt="2" custScaleY="64600" custLinFactY="-15984" custLinFactNeighborY="-100000">
        <dgm:presLayoutVars>
          <dgm:chMax val="0"/>
          <dgm:bulletEnabled val="1"/>
        </dgm:presLayoutVars>
      </dgm:prSet>
      <dgm:spPr/>
      <dgm:t>
        <a:bodyPr/>
        <a:lstStyle/>
        <a:p>
          <a:endParaRPr lang="zh-TW" altLang="en-US"/>
        </a:p>
      </dgm:t>
    </dgm:pt>
    <dgm:pt modelId="{3E461940-7DC9-481B-AF27-C67BAC8C296C}" type="pres">
      <dgm:prSet presAssocID="{C7EC9886-B8A2-4879-A149-B5D1761CDE58}" presName="spacer" presStyleCnt="0"/>
      <dgm:spPr/>
    </dgm:pt>
    <dgm:pt modelId="{84566BF0-15D3-4A19-9AFD-AB0E374D29C0}" type="pres">
      <dgm:prSet presAssocID="{68A0CB6A-216D-49D8-87CA-BDF8555ACF2C}" presName="parentText" presStyleLbl="node1" presStyleIdx="1" presStyleCnt="2">
        <dgm:presLayoutVars>
          <dgm:chMax val="0"/>
          <dgm:bulletEnabled val="1"/>
        </dgm:presLayoutVars>
      </dgm:prSet>
      <dgm:spPr/>
      <dgm:t>
        <a:bodyPr/>
        <a:lstStyle/>
        <a:p>
          <a:endParaRPr lang="zh-TW" altLang="en-US"/>
        </a:p>
      </dgm:t>
    </dgm:pt>
  </dgm:ptLst>
  <dgm:cxnLst>
    <dgm:cxn modelId="{DE47061A-36C1-427C-A4D8-3F8D41129953}" type="presOf" srcId="{68A0CB6A-216D-49D8-87CA-BDF8555ACF2C}" destId="{84566BF0-15D3-4A19-9AFD-AB0E374D29C0}" srcOrd="0" destOrd="0" presId="urn:microsoft.com/office/officeart/2005/8/layout/vList2"/>
    <dgm:cxn modelId="{07BBB17B-3467-4744-AA81-DD9052293164}" srcId="{8DBA10E3-D5F9-4C69-89FD-1103EE1CB64D}" destId="{E9797E7B-777A-4FB0-84B6-1645E4FCA9CC}" srcOrd="0" destOrd="0" parTransId="{1EDADC15-216D-4ED2-B737-B1F7A764C42A}" sibTransId="{C7EC9886-B8A2-4879-A149-B5D1761CDE58}"/>
    <dgm:cxn modelId="{A04F8633-5BD0-48E7-9F46-01B068E558EA}" type="presOf" srcId="{8DBA10E3-D5F9-4C69-89FD-1103EE1CB64D}" destId="{EC169121-5C92-4805-B308-E5C57F3732C3}" srcOrd="0" destOrd="0" presId="urn:microsoft.com/office/officeart/2005/8/layout/vList2"/>
    <dgm:cxn modelId="{20DAC3A2-D950-4A2C-882D-67E9662780D2}" srcId="{8DBA10E3-D5F9-4C69-89FD-1103EE1CB64D}" destId="{68A0CB6A-216D-49D8-87CA-BDF8555ACF2C}" srcOrd="1" destOrd="0" parTransId="{54DEC2E1-FDAF-4A93-BCBE-50C44213DAE5}" sibTransId="{AA3DF3D4-B9EB-43F1-A3CA-84928031ED54}"/>
    <dgm:cxn modelId="{39ECD68A-2046-43A9-B3F8-89B7CD794001}" type="presOf" srcId="{E9797E7B-777A-4FB0-84B6-1645E4FCA9CC}" destId="{9ABED507-328B-4BEF-B5A1-F2CD8677388F}" srcOrd="0" destOrd="0" presId="urn:microsoft.com/office/officeart/2005/8/layout/vList2"/>
    <dgm:cxn modelId="{84EC9FF1-5E3D-40C5-8E8B-F945AED98E56}" type="presParOf" srcId="{EC169121-5C92-4805-B308-E5C57F3732C3}" destId="{9ABED507-328B-4BEF-B5A1-F2CD8677388F}" srcOrd="0" destOrd="0" presId="urn:microsoft.com/office/officeart/2005/8/layout/vList2"/>
    <dgm:cxn modelId="{06E72870-9EE9-40B7-BC01-C0A303805C32}" type="presParOf" srcId="{EC169121-5C92-4805-B308-E5C57F3732C3}" destId="{3E461940-7DC9-481B-AF27-C67BAC8C296C}" srcOrd="1" destOrd="0" presId="urn:microsoft.com/office/officeart/2005/8/layout/vList2"/>
    <dgm:cxn modelId="{AD003D73-B42B-4D87-B1F3-D5B5FD1F8EB3}" type="presParOf" srcId="{EC169121-5C92-4805-B308-E5C57F3732C3}" destId="{84566BF0-15D3-4A19-9AFD-AB0E374D29C0}"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9797E7B-777A-4FB0-84B6-1645E4FCA9CC}">
      <dgm:prSet custT="1"/>
      <dgm:spPr/>
      <dgm:t>
        <a:bodyPr/>
        <a:lstStyle/>
        <a:p>
          <a:pPr rtl="0"/>
          <a:r>
            <a:rPr lang="zh-TW" altLang="en-US" sz="2400" b="1" dirty="0" smtClean="0">
              <a:solidFill>
                <a:srgbClr val="FF0000"/>
              </a:solidFill>
            </a:rPr>
            <a:t>一、 </a:t>
          </a:r>
          <a:r>
            <a:rPr lang="zh-TW" altLang="en-US" sz="2400" b="1" dirty="0" smtClean="0">
              <a:ea typeface="新細明體" charset="-120"/>
            </a:rPr>
            <a:t>了解市場與顧客需求</a:t>
          </a:r>
          <a:endParaRPr lang="zh-TW" altLang="en-US" sz="2400" b="0" i="0" baseline="0" dirty="0"/>
        </a:p>
      </dgm:t>
    </dgm:pt>
    <dgm:pt modelId="{1EDADC15-216D-4ED2-B737-B1F7A764C42A}" type="parTrans" cxnId="{07BBB17B-3467-4744-AA81-DD9052293164}">
      <dgm:prSet/>
      <dgm:spPr/>
      <dgm:t>
        <a:bodyPr/>
        <a:lstStyle/>
        <a:p>
          <a:endParaRPr lang="zh-TW" altLang="en-US" sz="2400"/>
        </a:p>
      </dgm:t>
    </dgm:pt>
    <dgm:pt modelId="{C7EC9886-B8A2-4879-A149-B5D1761CDE58}" type="sibTrans" cxnId="{07BBB17B-3467-4744-AA81-DD9052293164}">
      <dgm:prSet/>
      <dgm:spPr/>
      <dgm:t>
        <a:bodyPr/>
        <a:lstStyle/>
        <a:p>
          <a:endParaRPr lang="zh-TW" altLang="en-US" sz="2400"/>
        </a:p>
      </dgm:t>
    </dgm:pt>
    <dgm:pt modelId="{9369A023-98B9-47EA-9F5F-E35E22F93050}">
      <dgm:prSet custT="1"/>
      <dgm:spPr/>
      <dgm:t>
        <a:bodyPr anchor="ctr"/>
        <a:lstStyle/>
        <a:p>
          <a:r>
            <a:rPr lang="zh-TW" sz="2400" dirty="0" smtClean="0"/>
            <a:t>（</a:t>
          </a:r>
          <a:r>
            <a:rPr lang="zh-TW" altLang="en-US" sz="2400" dirty="0" smtClean="0"/>
            <a:t>三</a:t>
          </a:r>
          <a:r>
            <a:rPr lang="zh-TW" sz="2400" dirty="0" smtClean="0"/>
            <a:t>）價值、滿意度與品質</a:t>
          </a:r>
          <a:endParaRPr lang="zh-TW" altLang="en-US" sz="2400" dirty="0"/>
        </a:p>
      </dgm:t>
    </dgm:pt>
    <dgm:pt modelId="{748D979A-067F-44CB-B826-E1E09BACEB78}" type="parTrans" cxnId="{7B36ED23-1730-4B05-9CE2-4100229FA8C4}">
      <dgm:prSet/>
      <dgm:spPr/>
      <dgm:t>
        <a:bodyPr/>
        <a:lstStyle/>
        <a:p>
          <a:endParaRPr lang="zh-TW" altLang="en-US" sz="2400"/>
        </a:p>
      </dgm:t>
    </dgm:pt>
    <dgm:pt modelId="{7453D9B1-3440-4A4D-B2D0-9ED49532D29A}" type="sibTrans" cxnId="{7B36ED23-1730-4B05-9CE2-4100229FA8C4}">
      <dgm:prSet/>
      <dgm:spPr/>
      <dgm:t>
        <a:bodyPr/>
        <a:lstStyle/>
        <a:p>
          <a:endParaRPr lang="zh-TW" altLang="en-US" sz="2400"/>
        </a:p>
      </dgm:t>
    </dgm:pt>
    <dgm:pt modelId="{93E16F2B-B26F-45CA-A176-06DC9309DC40}">
      <dgm:prSet custT="1"/>
      <dgm:spPr/>
      <dgm:t>
        <a:bodyPr/>
        <a:lstStyle/>
        <a:p>
          <a:r>
            <a:rPr lang="zh-TW" altLang="en-US" sz="2200" dirty="0" smtClean="0"/>
            <a:t>顧客價值</a:t>
          </a:r>
          <a:endParaRPr lang="zh-TW" altLang="en-US" sz="2200" dirty="0"/>
        </a:p>
      </dgm:t>
    </dgm:pt>
    <dgm:pt modelId="{D85569BE-D080-45B8-BDA3-C18C375220A1}" type="parTrans" cxnId="{BCAA9735-E946-4244-A612-739CE47D3A92}">
      <dgm:prSet/>
      <dgm:spPr/>
      <dgm:t>
        <a:bodyPr/>
        <a:lstStyle/>
        <a:p>
          <a:endParaRPr lang="zh-TW" altLang="en-US"/>
        </a:p>
      </dgm:t>
    </dgm:pt>
    <dgm:pt modelId="{59F096E5-CD28-46A8-9DFE-808F12572AF7}" type="sibTrans" cxnId="{BCAA9735-E946-4244-A612-739CE47D3A92}">
      <dgm:prSet/>
      <dgm:spPr/>
      <dgm:t>
        <a:bodyPr/>
        <a:lstStyle/>
        <a:p>
          <a:endParaRPr lang="zh-TW" altLang="en-US"/>
        </a:p>
      </dgm:t>
    </dgm:pt>
    <dgm:pt modelId="{DDB2EC70-D18B-406C-B579-48E6D56896B6}">
      <dgm:prSet custT="1"/>
      <dgm:spPr/>
      <dgm:t>
        <a:bodyPr/>
        <a:lstStyle/>
        <a:p>
          <a:r>
            <a:rPr lang="zh-TW" altLang="en-US" sz="2200" dirty="0" smtClean="0"/>
            <a:t>顧客擁有與使用該產品所獲的得價值 </a:t>
          </a:r>
          <a:r>
            <a:rPr lang="en-US" altLang="zh-TW" sz="2200" dirty="0" smtClean="0"/>
            <a:t>–</a:t>
          </a:r>
          <a:r>
            <a:rPr lang="zh-TW" altLang="en-US" sz="2200" dirty="0" smtClean="0"/>
            <a:t> 取得該產品的成本</a:t>
          </a:r>
          <a:endParaRPr lang="zh-TW" altLang="en-US" sz="2200" dirty="0"/>
        </a:p>
      </dgm:t>
    </dgm:pt>
    <dgm:pt modelId="{8A574986-DBE4-43C6-9327-0914DB1870F2}" type="parTrans" cxnId="{D5C797B8-6EB4-4E9D-AB48-1AA1BEAE44BF}">
      <dgm:prSet/>
      <dgm:spPr/>
      <dgm:t>
        <a:bodyPr/>
        <a:lstStyle/>
        <a:p>
          <a:endParaRPr lang="zh-TW" altLang="en-US"/>
        </a:p>
      </dgm:t>
    </dgm:pt>
    <dgm:pt modelId="{B8411E51-2FD6-4AE4-86EC-C59572C984B2}" type="sibTrans" cxnId="{D5C797B8-6EB4-4E9D-AB48-1AA1BEAE44BF}">
      <dgm:prSet/>
      <dgm:spPr/>
      <dgm:t>
        <a:bodyPr/>
        <a:lstStyle/>
        <a:p>
          <a:endParaRPr lang="zh-TW" altLang="en-US"/>
        </a:p>
      </dgm:t>
    </dgm:pt>
    <dgm:pt modelId="{38439F45-65A8-47D7-A98A-78841843277B}">
      <dgm:prSet custT="1"/>
      <dgm:spPr/>
      <dgm:t>
        <a:bodyPr/>
        <a:lstStyle/>
        <a:p>
          <a:r>
            <a:rPr lang="zh-TW" altLang="en-US" sz="2200" dirty="0" smtClean="0"/>
            <a:t>而且是消費者主觀認知的價值 </a:t>
          </a:r>
          <a:r>
            <a:rPr lang="en-US" altLang="zh-TW" sz="2200" dirty="0" smtClean="0"/>
            <a:t>– </a:t>
          </a:r>
          <a:r>
            <a:rPr lang="zh-TW" altLang="en-US" sz="2200" dirty="0" smtClean="0"/>
            <a:t>取得該產品的成本</a:t>
          </a:r>
          <a:endParaRPr lang="zh-TW" altLang="en-US" sz="2200" dirty="0"/>
        </a:p>
      </dgm:t>
    </dgm:pt>
    <dgm:pt modelId="{7ABAB65E-31FC-46F9-8198-CC7CC372F4F1}" type="parTrans" cxnId="{9493CA4B-0AAC-44E3-BA0C-58AA0B175028}">
      <dgm:prSet/>
      <dgm:spPr/>
      <dgm:t>
        <a:bodyPr/>
        <a:lstStyle/>
        <a:p>
          <a:endParaRPr lang="zh-TW" altLang="en-US"/>
        </a:p>
      </dgm:t>
    </dgm:pt>
    <dgm:pt modelId="{F92BFC39-E296-4BC5-BBD7-9104E23E348D}" type="sibTrans" cxnId="{9493CA4B-0AAC-44E3-BA0C-58AA0B175028}">
      <dgm:prSet/>
      <dgm:spPr/>
      <dgm:t>
        <a:bodyPr/>
        <a:lstStyle/>
        <a:p>
          <a:endParaRPr lang="zh-TW" altLang="en-US"/>
        </a:p>
      </dgm:t>
    </dgm:pt>
    <dgm:pt modelId="{D4C5793F-4585-4814-82A8-712F254EEC34}">
      <dgm:prSet custT="1"/>
      <dgm:spPr/>
      <dgm:t>
        <a:bodyPr/>
        <a:lstStyle/>
        <a:p>
          <a:r>
            <a:rPr lang="zh-TW" altLang="en-US" sz="2200" dirty="0" smtClean="0"/>
            <a:t>需求強度越高，價值愈高</a:t>
          </a:r>
          <a:endParaRPr lang="zh-TW" altLang="en-US" sz="2200" dirty="0"/>
        </a:p>
      </dgm:t>
    </dgm:pt>
    <dgm:pt modelId="{AFF5EC89-BEA0-4CC9-A04C-79CD166626FD}" type="parTrans" cxnId="{1C02D674-F688-46C0-8294-E21AEFEE1292}">
      <dgm:prSet/>
      <dgm:spPr/>
      <dgm:t>
        <a:bodyPr/>
        <a:lstStyle/>
        <a:p>
          <a:endParaRPr lang="zh-TW" altLang="en-US"/>
        </a:p>
      </dgm:t>
    </dgm:pt>
    <dgm:pt modelId="{0C10BD59-6752-445F-B007-49166DA73950}" type="sibTrans" cxnId="{1C02D674-F688-46C0-8294-E21AEFEE1292}">
      <dgm:prSet/>
      <dgm:spPr/>
      <dgm:t>
        <a:bodyPr/>
        <a:lstStyle/>
        <a:p>
          <a:endParaRPr lang="zh-TW" altLang="en-US"/>
        </a:p>
      </dgm:t>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ABED507-328B-4BEF-B5A1-F2CD8677388F}" type="pres">
      <dgm:prSet presAssocID="{E9797E7B-777A-4FB0-84B6-1645E4FCA9CC}" presName="parentText" presStyleLbl="node1" presStyleIdx="0" presStyleCnt="2" custScaleY="56541" custLinFactY="-29580" custLinFactNeighborY="-100000">
        <dgm:presLayoutVars>
          <dgm:chMax val="0"/>
          <dgm:bulletEnabled val="1"/>
        </dgm:presLayoutVars>
      </dgm:prSet>
      <dgm:spPr/>
      <dgm:t>
        <a:bodyPr/>
        <a:lstStyle/>
        <a:p>
          <a:endParaRPr lang="zh-TW" altLang="en-US"/>
        </a:p>
      </dgm:t>
    </dgm:pt>
    <dgm:pt modelId="{3E461940-7DC9-481B-AF27-C67BAC8C296C}" type="pres">
      <dgm:prSet presAssocID="{C7EC9886-B8A2-4879-A149-B5D1761CDE58}" presName="spacer" presStyleCnt="0"/>
      <dgm:spPr/>
    </dgm:pt>
    <dgm:pt modelId="{571EEE50-5238-4D2B-A50E-401A339B2552}" type="pres">
      <dgm:prSet presAssocID="{9369A023-98B9-47EA-9F5F-E35E22F93050}" presName="parentText" presStyleLbl="node1" presStyleIdx="1" presStyleCnt="2" custScaleY="70981" custLinFactNeighborY="-6738">
        <dgm:presLayoutVars>
          <dgm:chMax val="0"/>
          <dgm:bulletEnabled val="1"/>
        </dgm:presLayoutVars>
      </dgm:prSet>
      <dgm:spPr/>
      <dgm:t>
        <a:bodyPr/>
        <a:lstStyle/>
        <a:p>
          <a:endParaRPr lang="zh-TW" altLang="en-US"/>
        </a:p>
      </dgm:t>
    </dgm:pt>
    <dgm:pt modelId="{AE28ECCE-B870-4416-BE9B-EA4980C0DFA8}" type="pres">
      <dgm:prSet presAssocID="{9369A023-98B9-47EA-9F5F-E35E22F93050}" presName="childText" presStyleLbl="revTx" presStyleIdx="0" presStyleCnt="1" custScaleY="102684">
        <dgm:presLayoutVars>
          <dgm:bulletEnabled val="1"/>
        </dgm:presLayoutVars>
      </dgm:prSet>
      <dgm:spPr/>
      <dgm:t>
        <a:bodyPr/>
        <a:lstStyle/>
        <a:p>
          <a:endParaRPr lang="zh-TW" altLang="en-US"/>
        </a:p>
      </dgm:t>
    </dgm:pt>
  </dgm:ptLst>
  <dgm:cxnLst>
    <dgm:cxn modelId="{BCAA9735-E946-4244-A612-739CE47D3A92}" srcId="{9369A023-98B9-47EA-9F5F-E35E22F93050}" destId="{93E16F2B-B26F-45CA-A176-06DC9309DC40}" srcOrd="0" destOrd="0" parTransId="{D85569BE-D080-45B8-BDA3-C18C375220A1}" sibTransId="{59F096E5-CD28-46A8-9DFE-808F12572AF7}"/>
    <dgm:cxn modelId="{DE71DB60-AE8E-4535-9A0D-D1B187A700A1}" type="presOf" srcId="{8DBA10E3-D5F9-4C69-89FD-1103EE1CB64D}" destId="{EC169121-5C92-4805-B308-E5C57F3732C3}" srcOrd="0" destOrd="0" presId="urn:microsoft.com/office/officeart/2005/8/layout/vList2"/>
    <dgm:cxn modelId="{1C02D674-F688-46C0-8294-E21AEFEE1292}" srcId="{93E16F2B-B26F-45CA-A176-06DC9309DC40}" destId="{D4C5793F-4585-4814-82A8-712F254EEC34}" srcOrd="2" destOrd="0" parTransId="{AFF5EC89-BEA0-4CC9-A04C-79CD166626FD}" sibTransId="{0C10BD59-6752-445F-B007-49166DA73950}"/>
    <dgm:cxn modelId="{B2156A11-56A9-48BE-B5F2-34BE53DA2885}" type="presOf" srcId="{38439F45-65A8-47D7-A98A-78841843277B}" destId="{AE28ECCE-B870-4416-BE9B-EA4980C0DFA8}" srcOrd="0" destOrd="2" presId="urn:microsoft.com/office/officeart/2005/8/layout/vList2"/>
    <dgm:cxn modelId="{35035E7D-B8B0-45CD-9E5C-5926BB7A5061}" type="presOf" srcId="{D4C5793F-4585-4814-82A8-712F254EEC34}" destId="{AE28ECCE-B870-4416-BE9B-EA4980C0DFA8}" srcOrd="0" destOrd="3" presId="urn:microsoft.com/office/officeart/2005/8/layout/vList2"/>
    <dgm:cxn modelId="{BDF24E16-DA3C-4DAE-95A6-ECC6E29DEC03}" type="presOf" srcId="{DDB2EC70-D18B-406C-B579-48E6D56896B6}" destId="{AE28ECCE-B870-4416-BE9B-EA4980C0DFA8}" srcOrd="0" destOrd="1" presId="urn:microsoft.com/office/officeart/2005/8/layout/vList2"/>
    <dgm:cxn modelId="{69F3F3D7-2208-4330-A98B-8EDC0F309306}" type="presOf" srcId="{E9797E7B-777A-4FB0-84B6-1645E4FCA9CC}" destId="{9ABED507-328B-4BEF-B5A1-F2CD8677388F}" srcOrd="0" destOrd="0" presId="urn:microsoft.com/office/officeart/2005/8/layout/vList2"/>
    <dgm:cxn modelId="{882B6556-CB61-45D5-AB4D-3E48B6B98D99}" type="presOf" srcId="{93E16F2B-B26F-45CA-A176-06DC9309DC40}" destId="{AE28ECCE-B870-4416-BE9B-EA4980C0DFA8}" srcOrd="0" destOrd="0" presId="urn:microsoft.com/office/officeart/2005/8/layout/vList2"/>
    <dgm:cxn modelId="{9493CA4B-0AAC-44E3-BA0C-58AA0B175028}" srcId="{93E16F2B-B26F-45CA-A176-06DC9309DC40}" destId="{38439F45-65A8-47D7-A98A-78841843277B}" srcOrd="1" destOrd="0" parTransId="{7ABAB65E-31FC-46F9-8198-CC7CC372F4F1}" sibTransId="{F92BFC39-E296-4BC5-BBD7-9104E23E348D}"/>
    <dgm:cxn modelId="{3E4E8B4C-C904-4BD4-94A3-4AB909FACF44}" type="presOf" srcId="{9369A023-98B9-47EA-9F5F-E35E22F93050}" destId="{571EEE50-5238-4D2B-A50E-401A339B2552}" srcOrd="0" destOrd="0" presId="urn:microsoft.com/office/officeart/2005/8/layout/vList2"/>
    <dgm:cxn modelId="{7B36ED23-1730-4B05-9CE2-4100229FA8C4}" srcId="{8DBA10E3-D5F9-4C69-89FD-1103EE1CB64D}" destId="{9369A023-98B9-47EA-9F5F-E35E22F93050}" srcOrd="1" destOrd="0" parTransId="{748D979A-067F-44CB-B826-E1E09BACEB78}" sibTransId="{7453D9B1-3440-4A4D-B2D0-9ED49532D29A}"/>
    <dgm:cxn modelId="{07BBB17B-3467-4744-AA81-DD9052293164}" srcId="{8DBA10E3-D5F9-4C69-89FD-1103EE1CB64D}" destId="{E9797E7B-777A-4FB0-84B6-1645E4FCA9CC}" srcOrd="0" destOrd="0" parTransId="{1EDADC15-216D-4ED2-B737-B1F7A764C42A}" sibTransId="{C7EC9886-B8A2-4879-A149-B5D1761CDE58}"/>
    <dgm:cxn modelId="{D5C797B8-6EB4-4E9D-AB48-1AA1BEAE44BF}" srcId="{93E16F2B-B26F-45CA-A176-06DC9309DC40}" destId="{DDB2EC70-D18B-406C-B579-48E6D56896B6}" srcOrd="0" destOrd="0" parTransId="{8A574986-DBE4-43C6-9327-0914DB1870F2}" sibTransId="{B8411E51-2FD6-4AE4-86EC-C59572C984B2}"/>
    <dgm:cxn modelId="{56AAED0B-E222-4EFC-87DF-7187E2668147}" type="presParOf" srcId="{EC169121-5C92-4805-B308-E5C57F3732C3}" destId="{9ABED507-328B-4BEF-B5A1-F2CD8677388F}" srcOrd="0" destOrd="0" presId="urn:microsoft.com/office/officeart/2005/8/layout/vList2"/>
    <dgm:cxn modelId="{9884746A-1891-4D55-9406-E8FDF2540738}" type="presParOf" srcId="{EC169121-5C92-4805-B308-E5C57F3732C3}" destId="{3E461940-7DC9-481B-AF27-C67BAC8C296C}" srcOrd="1" destOrd="0" presId="urn:microsoft.com/office/officeart/2005/8/layout/vList2"/>
    <dgm:cxn modelId="{5004912B-D4B9-4A98-BD6F-8F3E31603EFA}" type="presParOf" srcId="{EC169121-5C92-4805-B308-E5C57F3732C3}" destId="{571EEE50-5238-4D2B-A50E-401A339B2552}" srcOrd="2" destOrd="0" presId="urn:microsoft.com/office/officeart/2005/8/layout/vList2"/>
    <dgm:cxn modelId="{B9431D5E-F3C7-49AA-BFC1-14F646D2BC02}" type="presParOf" srcId="{EC169121-5C92-4805-B308-E5C57F3732C3}" destId="{AE28ECCE-B870-4416-BE9B-EA4980C0DFA8}"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9797E7B-777A-4FB0-84B6-1645E4FCA9CC}">
      <dgm:prSet custT="1"/>
      <dgm:spPr/>
      <dgm:t>
        <a:bodyPr/>
        <a:lstStyle/>
        <a:p>
          <a:pPr rtl="0"/>
          <a:r>
            <a:rPr lang="zh-TW" altLang="en-US" sz="2800" b="1" i="0" baseline="0" dirty="0" smtClean="0">
              <a:solidFill>
                <a:srgbClr val="FF0000"/>
              </a:solidFill>
            </a:rPr>
            <a:t>小組討論</a:t>
          </a:r>
          <a:endParaRPr lang="zh-TW" altLang="en-US" sz="2800" b="1" i="0" baseline="0" dirty="0">
            <a:solidFill>
              <a:srgbClr val="FF0000"/>
            </a:solidFill>
          </a:endParaRPr>
        </a:p>
      </dgm:t>
    </dgm:pt>
    <dgm:pt modelId="{1EDADC15-216D-4ED2-B737-B1F7A764C42A}" type="parTrans" cxnId="{07BBB17B-3467-4744-AA81-DD9052293164}">
      <dgm:prSet/>
      <dgm:spPr/>
      <dgm:t>
        <a:bodyPr/>
        <a:lstStyle/>
        <a:p>
          <a:endParaRPr lang="zh-TW" altLang="en-US" sz="2400"/>
        </a:p>
      </dgm:t>
    </dgm:pt>
    <dgm:pt modelId="{C7EC9886-B8A2-4879-A149-B5D1761CDE58}" type="sibTrans" cxnId="{07BBB17B-3467-4744-AA81-DD9052293164}">
      <dgm:prSet/>
      <dgm:spPr/>
      <dgm:t>
        <a:bodyPr/>
        <a:lstStyle/>
        <a:p>
          <a:endParaRPr lang="zh-TW" altLang="en-US" sz="2400"/>
        </a:p>
      </dgm:t>
    </dgm:pt>
    <dgm:pt modelId="{68A0CB6A-216D-49D8-87CA-BDF8555ACF2C}">
      <dgm:prSet custT="1"/>
      <dgm:spPr/>
      <dgm:t>
        <a:bodyPr/>
        <a:lstStyle/>
        <a:p>
          <a:pPr rtl="0"/>
          <a:r>
            <a:rPr lang="zh-TW" altLang="en-US" sz="2400" b="0" i="0" baseline="0" dirty="0" smtClean="0"/>
            <a:t>* 要讓顧客滿意的方式有哪些</a:t>
          </a:r>
          <a:r>
            <a:rPr lang="en-US" altLang="zh-TW" sz="2400" b="0" i="0" baseline="0" dirty="0" smtClean="0"/>
            <a:t>?</a:t>
          </a:r>
          <a:r>
            <a:rPr lang="zh-TW" altLang="en-US" sz="2400" b="0" i="0" baseline="0" dirty="0" smtClean="0"/>
            <a:t> </a:t>
          </a:r>
          <a:endParaRPr lang="en-US" altLang="zh-TW" sz="2400" b="0" i="0" baseline="0" dirty="0" smtClean="0"/>
        </a:p>
        <a:p>
          <a:pPr rtl="0"/>
          <a:r>
            <a:rPr lang="zh-TW" altLang="en-US" sz="2400" b="0" i="0" baseline="0" dirty="0" smtClean="0"/>
            <a:t>* 想到最多原因的獲勝</a:t>
          </a:r>
          <a:endParaRPr lang="zh-TW" altLang="en-US" sz="2400" b="0" i="0" baseline="0" dirty="0"/>
        </a:p>
      </dgm:t>
    </dgm:pt>
    <dgm:pt modelId="{54DEC2E1-FDAF-4A93-BCBE-50C44213DAE5}" type="parTrans" cxnId="{20DAC3A2-D950-4A2C-882D-67E9662780D2}">
      <dgm:prSet/>
      <dgm:spPr/>
      <dgm:t>
        <a:bodyPr/>
        <a:lstStyle/>
        <a:p>
          <a:endParaRPr lang="zh-TW" altLang="en-US"/>
        </a:p>
      </dgm:t>
    </dgm:pt>
    <dgm:pt modelId="{AA3DF3D4-B9EB-43F1-A3CA-84928031ED54}" type="sibTrans" cxnId="{20DAC3A2-D950-4A2C-882D-67E9662780D2}">
      <dgm:prSet/>
      <dgm:spPr/>
      <dgm:t>
        <a:bodyPr/>
        <a:lstStyle/>
        <a:p>
          <a:endParaRPr lang="zh-TW" altLang="en-US"/>
        </a:p>
      </dgm:t>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ABED507-328B-4BEF-B5A1-F2CD8677388F}" type="pres">
      <dgm:prSet presAssocID="{E9797E7B-777A-4FB0-84B6-1645E4FCA9CC}" presName="parentText" presStyleLbl="node1" presStyleIdx="0" presStyleCnt="2" custScaleY="64600" custLinFactY="-15984" custLinFactNeighborY="-100000">
        <dgm:presLayoutVars>
          <dgm:chMax val="0"/>
          <dgm:bulletEnabled val="1"/>
        </dgm:presLayoutVars>
      </dgm:prSet>
      <dgm:spPr/>
      <dgm:t>
        <a:bodyPr/>
        <a:lstStyle/>
        <a:p>
          <a:endParaRPr lang="zh-TW" altLang="en-US"/>
        </a:p>
      </dgm:t>
    </dgm:pt>
    <dgm:pt modelId="{3E461940-7DC9-481B-AF27-C67BAC8C296C}" type="pres">
      <dgm:prSet presAssocID="{C7EC9886-B8A2-4879-A149-B5D1761CDE58}" presName="spacer" presStyleCnt="0"/>
      <dgm:spPr/>
    </dgm:pt>
    <dgm:pt modelId="{84566BF0-15D3-4A19-9AFD-AB0E374D29C0}" type="pres">
      <dgm:prSet presAssocID="{68A0CB6A-216D-49D8-87CA-BDF8555ACF2C}" presName="parentText" presStyleLbl="node1" presStyleIdx="1" presStyleCnt="2">
        <dgm:presLayoutVars>
          <dgm:chMax val="0"/>
          <dgm:bulletEnabled val="1"/>
        </dgm:presLayoutVars>
      </dgm:prSet>
      <dgm:spPr/>
      <dgm:t>
        <a:bodyPr/>
        <a:lstStyle/>
        <a:p>
          <a:endParaRPr lang="zh-TW" altLang="en-US"/>
        </a:p>
      </dgm:t>
    </dgm:pt>
  </dgm:ptLst>
  <dgm:cxnLst>
    <dgm:cxn modelId="{DAFB4185-DE56-4C7A-8801-6F787D80E894}" type="presOf" srcId="{E9797E7B-777A-4FB0-84B6-1645E4FCA9CC}" destId="{9ABED507-328B-4BEF-B5A1-F2CD8677388F}" srcOrd="0" destOrd="0" presId="urn:microsoft.com/office/officeart/2005/8/layout/vList2"/>
    <dgm:cxn modelId="{07BBB17B-3467-4744-AA81-DD9052293164}" srcId="{8DBA10E3-D5F9-4C69-89FD-1103EE1CB64D}" destId="{E9797E7B-777A-4FB0-84B6-1645E4FCA9CC}" srcOrd="0" destOrd="0" parTransId="{1EDADC15-216D-4ED2-B737-B1F7A764C42A}" sibTransId="{C7EC9886-B8A2-4879-A149-B5D1761CDE58}"/>
    <dgm:cxn modelId="{0077A0E5-0E81-44D5-89C7-BBB70B7FDF31}" type="presOf" srcId="{68A0CB6A-216D-49D8-87CA-BDF8555ACF2C}" destId="{84566BF0-15D3-4A19-9AFD-AB0E374D29C0}" srcOrd="0" destOrd="0" presId="urn:microsoft.com/office/officeart/2005/8/layout/vList2"/>
    <dgm:cxn modelId="{20DAC3A2-D950-4A2C-882D-67E9662780D2}" srcId="{8DBA10E3-D5F9-4C69-89FD-1103EE1CB64D}" destId="{68A0CB6A-216D-49D8-87CA-BDF8555ACF2C}" srcOrd="1" destOrd="0" parTransId="{54DEC2E1-FDAF-4A93-BCBE-50C44213DAE5}" sibTransId="{AA3DF3D4-B9EB-43F1-A3CA-84928031ED54}"/>
    <dgm:cxn modelId="{AF6D54A5-1CBF-4A8B-9C46-B2A23D54E4CF}" type="presOf" srcId="{8DBA10E3-D5F9-4C69-89FD-1103EE1CB64D}" destId="{EC169121-5C92-4805-B308-E5C57F3732C3}" srcOrd="0" destOrd="0" presId="urn:microsoft.com/office/officeart/2005/8/layout/vList2"/>
    <dgm:cxn modelId="{13647B39-3DBB-4780-9B07-24AFFCABBA96}" type="presParOf" srcId="{EC169121-5C92-4805-B308-E5C57F3732C3}" destId="{9ABED507-328B-4BEF-B5A1-F2CD8677388F}" srcOrd="0" destOrd="0" presId="urn:microsoft.com/office/officeart/2005/8/layout/vList2"/>
    <dgm:cxn modelId="{9ADE6FAB-BBB7-468C-B70E-F07C0FF5BCEF}" type="presParOf" srcId="{EC169121-5C92-4805-B308-E5C57F3732C3}" destId="{3E461940-7DC9-481B-AF27-C67BAC8C296C}" srcOrd="1" destOrd="0" presId="urn:microsoft.com/office/officeart/2005/8/layout/vList2"/>
    <dgm:cxn modelId="{C7A56C81-1831-4512-A38F-14C21F9CCB9E}" type="presParOf" srcId="{EC169121-5C92-4805-B308-E5C57F3732C3}" destId="{84566BF0-15D3-4A19-9AFD-AB0E374D29C0}"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DBA10E3-D5F9-4C69-89FD-1103EE1CB64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TW" altLang="en-US"/>
        </a:p>
      </dgm:t>
    </dgm:pt>
    <dgm:pt modelId="{E9797E7B-777A-4FB0-84B6-1645E4FCA9CC}">
      <dgm:prSet custT="1"/>
      <dgm:spPr/>
      <dgm:t>
        <a:bodyPr/>
        <a:lstStyle/>
        <a:p>
          <a:pPr rtl="0"/>
          <a:r>
            <a:rPr lang="zh-TW" altLang="en-US" sz="2400" b="1" dirty="0" smtClean="0">
              <a:solidFill>
                <a:srgbClr val="FF0000"/>
              </a:solidFill>
            </a:rPr>
            <a:t>一、 </a:t>
          </a:r>
          <a:r>
            <a:rPr lang="zh-TW" altLang="en-US" sz="2400" b="1" dirty="0" smtClean="0">
              <a:ea typeface="新細明體" charset="-120"/>
            </a:rPr>
            <a:t>了解市場與顧客需求</a:t>
          </a:r>
          <a:endParaRPr lang="zh-TW" altLang="en-US" sz="2400" b="0" i="0" baseline="0" dirty="0"/>
        </a:p>
      </dgm:t>
    </dgm:pt>
    <dgm:pt modelId="{1EDADC15-216D-4ED2-B737-B1F7A764C42A}" type="parTrans" cxnId="{07BBB17B-3467-4744-AA81-DD9052293164}">
      <dgm:prSet/>
      <dgm:spPr/>
      <dgm:t>
        <a:bodyPr/>
        <a:lstStyle/>
        <a:p>
          <a:endParaRPr lang="zh-TW" altLang="en-US" sz="2400"/>
        </a:p>
      </dgm:t>
    </dgm:pt>
    <dgm:pt modelId="{C7EC9886-B8A2-4879-A149-B5D1761CDE58}" type="sibTrans" cxnId="{07BBB17B-3467-4744-AA81-DD9052293164}">
      <dgm:prSet/>
      <dgm:spPr/>
      <dgm:t>
        <a:bodyPr/>
        <a:lstStyle/>
        <a:p>
          <a:endParaRPr lang="zh-TW" altLang="en-US" sz="2400"/>
        </a:p>
      </dgm:t>
    </dgm:pt>
    <dgm:pt modelId="{9369A023-98B9-47EA-9F5F-E35E22F93050}">
      <dgm:prSet custT="1"/>
      <dgm:spPr/>
      <dgm:t>
        <a:bodyPr anchor="ctr"/>
        <a:lstStyle/>
        <a:p>
          <a:r>
            <a:rPr lang="zh-TW" sz="2400" dirty="0" smtClean="0"/>
            <a:t>（</a:t>
          </a:r>
          <a:r>
            <a:rPr lang="zh-TW" altLang="en-US" sz="2400" dirty="0" smtClean="0"/>
            <a:t>三</a:t>
          </a:r>
          <a:r>
            <a:rPr lang="zh-TW" sz="2400" dirty="0" smtClean="0"/>
            <a:t>）價值、滿意度與品質</a:t>
          </a:r>
          <a:endParaRPr lang="zh-TW" altLang="en-US" sz="2400" dirty="0"/>
        </a:p>
      </dgm:t>
    </dgm:pt>
    <dgm:pt modelId="{748D979A-067F-44CB-B826-E1E09BACEB78}" type="parTrans" cxnId="{7B36ED23-1730-4B05-9CE2-4100229FA8C4}">
      <dgm:prSet/>
      <dgm:spPr/>
      <dgm:t>
        <a:bodyPr/>
        <a:lstStyle/>
        <a:p>
          <a:endParaRPr lang="zh-TW" altLang="en-US" sz="2400"/>
        </a:p>
      </dgm:t>
    </dgm:pt>
    <dgm:pt modelId="{7453D9B1-3440-4A4D-B2D0-9ED49532D29A}" type="sibTrans" cxnId="{7B36ED23-1730-4B05-9CE2-4100229FA8C4}">
      <dgm:prSet/>
      <dgm:spPr/>
      <dgm:t>
        <a:bodyPr/>
        <a:lstStyle/>
        <a:p>
          <a:endParaRPr lang="zh-TW" altLang="en-US" sz="2400"/>
        </a:p>
      </dgm:t>
    </dgm:pt>
    <dgm:pt modelId="{93E16F2B-B26F-45CA-A176-06DC9309DC40}">
      <dgm:prSet custT="1"/>
      <dgm:spPr/>
      <dgm:t>
        <a:bodyPr/>
        <a:lstStyle/>
        <a:p>
          <a:r>
            <a:rPr lang="zh-TW" altLang="en-US" sz="2200" dirty="0" smtClean="0"/>
            <a:t>主觀的價值會決定顧客滿意度，顧客的滿意度決定顧客的購買決策</a:t>
          </a:r>
          <a:endParaRPr lang="zh-TW" altLang="en-US" sz="2200" dirty="0"/>
        </a:p>
      </dgm:t>
    </dgm:pt>
    <dgm:pt modelId="{D85569BE-D080-45B8-BDA3-C18C375220A1}" type="parTrans" cxnId="{BCAA9735-E946-4244-A612-739CE47D3A92}">
      <dgm:prSet/>
      <dgm:spPr/>
      <dgm:t>
        <a:bodyPr/>
        <a:lstStyle/>
        <a:p>
          <a:endParaRPr lang="zh-TW" altLang="en-US"/>
        </a:p>
      </dgm:t>
    </dgm:pt>
    <dgm:pt modelId="{59F096E5-CD28-46A8-9DFE-808F12572AF7}" type="sibTrans" cxnId="{BCAA9735-E946-4244-A612-739CE47D3A92}">
      <dgm:prSet/>
      <dgm:spPr/>
      <dgm:t>
        <a:bodyPr/>
        <a:lstStyle/>
        <a:p>
          <a:endParaRPr lang="zh-TW" altLang="en-US"/>
        </a:p>
      </dgm:t>
    </dgm:pt>
    <dgm:pt modelId="{BCD1D68B-FC72-4F29-B7FA-10AE9183F0CF}">
      <dgm:prSet custT="1"/>
      <dgm:spPr/>
      <dgm:t>
        <a:bodyPr/>
        <a:lstStyle/>
        <a:p>
          <a:r>
            <a:rPr lang="zh-TW" altLang="en-US" sz="2200" dirty="0" smtClean="0"/>
            <a:t>顧客滿意度的決定因素</a:t>
          </a:r>
          <a:endParaRPr lang="zh-TW" altLang="en-US" sz="2200" dirty="0"/>
        </a:p>
      </dgm:t>
    </dgm:pt>
    <dgm:pt modelId="{9E3CFC5C-8CA7-4F74-943D-0DAF7482CD68}" type="parTrans" cxnId="{43150CC5-089A-4D4B-87B3-D94F12861F0D}">
      <dgm:prSet/>
      <dgm:spPr/>
      <dgm:t>
        <a:bodyPr/>
        <a:lstStyle/>
        <a:p>
          <a:endParaRPr lang="zh-TW" altLang="en-US"/>
        </a:p>
      </dgm:t>
    </dgm:pt>
    <dgm:pt modelId="{91401C76-05ED-4363-BE89-F459DE75799E}" type="sibTrans" cxnId="{43150CC5-089A-4D4B-87B3-D94F12861F0D}">
      <dgm:prSet/>
      <dgm:spPr/>
      <dgm:t>
        <a:bodyPr/>
        <a:lstStyle/>
        <a:p>
          <a:endParaRPr lang="zh-TW" altLang="en-US"/>
        </a:p>
      </dgm:t>
    </dgm:pt>
    <dgm:pt modelId="{8A5CA1AB-B4E8-4BF4-B689-887C95AF74B8}">
      <dgm:prSet custT="1"/>
      <dgm:spPr/>
      <dgm:t>
        <a:bodyPr/>
        <a:lstStyle/>
        <a:p>
          <a:r>
            <a:rPr lang="en-US" altLang="zh-TW" sz="2200" dirty="0" smtClean="0"/>
            <a:t>1.</a:t>
          </a:r>
          <a:r>
            <a:rPr lang="zh-TW" altLang="en-US" sz="2200" dirty="0" smtClean="0"/>
            <a:t> 消費者實際認知的功能</a:t>
          </a:r>
          <a:endParaRPr lang="zh-TW" altLang="en-US" sz="2200" dirty="0"/>
        </a:p>
      </dgm:t>
    </dgm:pt>
    <dgm:pt modelId="{9573A397-237B-48A4-8838-9D0352E00358}" type="parTrans" cxnId="{F02EDD3F-825A-49EA-BB18-58D63976B11A}">
      <dgm:prSet/>
      <dgm:spPr/>
      <dgm:t>
        <a:bodyPr/>
        <a:lstStyle/>
        <a:p>
          <a:endParaRPr lang="zh-TW" altLang="en-US"/>
        </a:p>
      </dgm:t>
    </dgm:pt>
    <dgm:pt modelId="{954998E1-F026-4AAB-A562-AC5886513F25}" type="sibTrans" cxnId="{F02EDD3F-825A-49EA-BB18-58D63976B11A}">
      <dgm:prSet/>
      <dgm:spPr/>
      <dgm:t>
        <a:bodyPr/>
        <a:lstStyle/>
        <a:p>
          <a:endParaRPr lang="zh-TW" altLang="en-US"/>
        </a:p>
      </dgm:t>
    </dgm:pt>
    <dgm:pt modelId="{0DB55A05-5777-4E91-8505-FAF82B85FD32}">
      <dgm:prSet custT="1"/>
      <dgm:spPr/>
      <dgm:t>
        <a:bodyPr/>
        <a:lstStyle/>
        <a:p>
          <a:r>
            <a:rPr lang="zh-TW" altLang="en-US" sz="2200" dirty="0" smtClean="0"/>
            <a:t>實際的認知 </a:t>
          </a:r>
          <a:r>
            <a:rPr lang="en-US" altLang="zh-TW" sz="2200" u="sng" dirty="0" smtClean="0"/>
            <a:t>&gt;</a:t>
          </a:r>
          <a:r>
            <a:rPr lang="zh-TW" altLang="en-US" sz="2200" dirty="0" smtClean="0"/>
            <a:t> 事前的期望 </a:t>
          </a:r>
          <a:r>
            <a:rPr lang="en-US" altLang="zh-TW" sz="2200" dirty="0" smtClean="0"/>
            <a:t>=&gt;</a:t>
          </a:r>
          <a:r>
            <a:rPr lang="zh-TW" altLang="en-US" sz="2200" dirty="0" smtClean="0"/>
            <a:t> 滿意 </a:t>
          </a:r>
          <a:r>
            <a:rPr lang="en-US" altLang="zh-TW" sz="2200" dirty="0" smtClean="0">
              <a:solidFill>
                <a:srgbClr val="FF0000"/>
              </a:solidFill>
            </a:rPr>
            <a:t>(</a:t>
          </a:r>
          <a:r>
            <a:rPr lang="zh-TW" altLang="en-US" sz="2200" dirty="0" smtClean="0">
              <a:solidFill>
                <a:srgbClr val="FF0000"/>
              </a:solidFill>
            </a:rPr>
            <a:t>物超所值，大碗又便宜</a:t>
          </a:r>
          <a:r>
            <a:rPr lang="en-US" altLang="zh-TW" sz="2200" dirty="0" smtClean="0">
              <a:solidFill>
                <a:srgbClr val="FF0000"/>
              </a:solidFill>
            </a:rPr>
            <a:t>)</a:t>
          </a:r>
          <a:endParaRPr lang="zh-TW" altLang="en-US" sz="2200" dirty="0">
            <a:solidFill>
              <a:srgbClr val="FF0000"/>
            </a:solidFill>
          </a:endParaRPr>
        </a:p>
      </dgm:t>
    </dgm:pt>
    <dgm:pt modelId="{F9AED5BC-19B2-427E-B5F7-1AADB59524F8}" type="parTrans" cxnId="{279F1801-E3A7-423E-A7E0-CE10578CDFA7}">
      <dgm:prSet/>
      <dgm:spPr/>
      <dgm:t>
        <a:bodyPr/>
        <a:lstStyle/>
        <a:p>
          <a:endParaRPr lang="zh-TW" altLang="en-US"/>
        </a:p>
      </dgm:t>
    </dgm:pt>
    <dgm:pt modelId="{2A29555A-7A30-4D73-A5FD-5AF04B1A9871}" type="sibTrans" cxnId="{279F1801-E3A7-423E-A7E0-CE10578CDFA7}">
      <dgm:prSet/>
      <dgm:spPr/>
      <dgm:t>
        <a:bodyPr/>
        <a:lstStyle/>
        <a:p>
          <a:endParaRPr lang="zh-TW" altLang="en-US"/>
        </a:p>
      </dgm:t>
    </dgm:pt>
    <dgm:pt modelId="{1E460749-DC8E-4600-955D-1FD6E6970D2E}">
      <dgm:prSet custT="1"/>
      <dgm:spPr/>
      <dgm:t>
        <a:bodyPr/>
        <a:lstStyle/>
        <a:p>
          <a:r>
            <a:rPr lang="zh-TW" altLang="en-US" sz="2200" dirty="0" smtClean="0"/>
            <a:t>實際的認知 </a:t>
          </a:r>
          <a:r>
            <a:rPr lang="en-US" altLang="zh-TW" sz="2200" dirty="0" smtClean="0"/>
            <a:t>&lt;</a:t>
          </a:r>
          <a:r>
            <a:rPr lang="zh-TW" altLang="en-US" sz="2200" dirty="0" smtClean="0"/>
            <a:t> 事前的期望 </a:t>
          </a:r>
          <a:r>
            <a:rPr lang="en-US" altLang="zh-TW" sz="2200" dirty="0" smtClean="0"/>
            <a:t>=&gt;</a:t>
          </a:r>
          <a:r>
            <a:rPr lang="zh-TW" altLang="en-US" sz="2200" dirty="0" smtClean="0"/>
            <a:t> 不滿意</a:t>
          </a:r>
          <a:endParaRPr lang="zh-TW" altLang="en-US" sz="2200" dirty="0"/>
        </a:p>
      </dgm:t>
    </dgm:pt>
    <dgm:pt modelId="{6751E7CA-913E-40BD-8E6B-A70292A9B700}" type="parTrans" cxnId="{41F78DDB-B1D0-4CAF-872B-7FBAD359412F}">
      <dgm:prSet/>
      <dgm:spPr/>
      <dgm:t>
        <a:bodyPr/>
        <a:lstStyle/>
        <a:p>
          <a:endParaRPr lang="zh-TW" altLang="en-US"/>
        </a:p>
      </dgm:t>
    </dgm:pt>
    <dgm:pt modelId="{15999A6B-0256-4E00-9AB5-936CC6FD4B25}" type="sibTrans" cxnId="{41F78DDB-B1D0-4CAF-872B-7FBAD359412F}">
      <dgm:prSet/>
      <dgm:spPr/>
      <dgm:t>
        <a:bodyPr/>
        <a:lstStyle/>
        <a:p>
          <a:endParaRPr lang="zh-TW" altLang="en-US"/>
        </a:p>
      </dgm:t>
    </dgm:pt>
    <dgm:pt modelId="{B1692E0B-A0B7-4661-BD80-625DA75FE466}">
      <dgm:prSet custT="1"/>
      <dgm:spPr/>
      <dgm:t>
        <a:bodyPr/>
        <a:lstStyle/>
        <a:p>
          <a:r>
            <a:rPr lang="en-US" altLang="zh-TW" sz="2200" dirty="0" smtClean="0"/>
            <a:t>2.</a:t>
          </a:r>
          <a:r>
            <a:rPr lang="zh-TW" altLang="en-US" sz="2200" dirty="0" smtClean="0"/>
            <a:t> 消費者期望的價值</a:t>
          </a:r>
          <a:endParaRPr lang="zh-TW" altLang="en-US" sz="2200" dirty="0"/>
        </a:p>
      </dgm:t>
    </dgm:pt>
    <dgm:pt modelId="{68B00234-D2DF-41B7-9DF7-69826EB093FE}" type="parTrans" cxnId="{1825CC7D-C90B-494F-8999-D44C31C9DE7F}">
      <dgm:prSet/>
      <dgm:spPr/>
      <dgm:t>
        <a:bodyPr/>
        <a:lstStyle/>
        <a:p>
          <a:endParaRPr lang="zh-TW" altLang="en-US"/>
        </a:p>
      </dgm:t>
    </dgm:pt>
    <dgm:pt modelId="{41939246-F535-4BBC-BC41-40422804DFE0}" type="sibTrans" cxnId="{1825CC7D-C90B-494F-8999-D44C31C9DE7F}">
      <dgm:prSet/>
      <dgm:spPr/>
      <dgm:t>
        <a:bodyPr/>
        <a:lstStyle/>
        <a:p>
          <a:endParaRPr lang="zh-TW" altLang="en-US"/>
        </a:p>
      </dgm:t>
    </dgm:pt>
    <dgm:pt modelId="{EC169121-5C92-4805-B308-E5C57F3732C3}" type="pres">
      <dgm:prSet presAssocID="{8DBA10E3-D5F9-4C69-89FD-1103EE1CB64D}" presName="linear" presStyleCnt="0">
        <dgm:presLayoutVars>
          <dgm:animLvl val="lvl"/>
          <dgm:resizeHandles val="exact"/>
        </dgm:presLayoutVars>
      </dgm:prSet>
      <dgm:spPr/>
      <dgm:t>
        <a:bodyPr/>
        <a:lstStyle/>
        <a:p>
          <a:endParaRPr lang="zh-TW" altLang="en-US"/>
        </a:p>
      </dgm:t>
    </dgm:pt>
    <dgm:pt modelId="{9ABED507-328B-4BEF-B5A1-F2CD8677388F}" type="pres">
      <dgm:prSet presAssocID="{E9797E7B-777A-4FB0-84B6-1645E4FCA9CC}" presName="parentText" presStyleLbl="node1" presStyleIdx="0" presStyleCnt="2" custScaleY="56541" custLinFactY="-29580" custLinFactNeighborY="-100000">
        <dgm:presLayoutVars>
          <dgm:chMax val="0"/>
          <dgm:bulletEnabled val="1"/>
        </dgm:presLayoutVars>
      </dgm:prSet>
      <dgm:spPr/>
      <dgm:t>
        <a:bodyPr/>
        <a:lstStyle/>
        <a:p>
          <a:endParaRPr lang="zh-TW" altLang="en-US"/>
        </a:p>
      </dgm:t>
    </dgm:pt>
    <dgm:pt modelId="{3E461940-7DC9-481B-AF27-C67BAC8C296C}" type="pres">
      <dgm:prSet presAssocID="{C7EC9886-B8A2-4879-A149-B5D1761CDE58}" presName="spacer" presStyleCnt="0"/>
      <dgm:spPr/>
    </dgm:pt>
    <dgm:pt modelId="{571EEE50-5238-4D2B-A50E-401A339B2552}" type="pres">
      <dgm:prSet presAssocID="{9369A023-98B9-47EA-9F5F-E35E22F93050}" presName="parentText" presStyleLbl="node1" presStyleIdx="1" presStyleCnt="2" custScaleY="70981" custLinFactNeighborY="-6738">
        <dgm:presLayoutVars>
          <dgm:chMax val="0"/>
          <dgm:bulletEnabled val="1"/>
        </dgm:presLayoutVars>
      </dgm:prSet>
      <dgm:spPr/>
      <dgm:t>
        <a:bodyPr/>
        <a:lstStyle/>
        <a:p>
          <a:endParaRPr lang="zh-TW" altLang="en-US"/>
        </a:p>
      </dgm:t>
    </dgm:pt>
    <dgm:pt modelId="{AE28ECCE-B870-4416-BE9B-EA4980C0DFA8}" type="pres">
      <dgm:prSet presAssocID="{9369A023-98B9-47EA-9F5F-E35E22F93050}" presName="childText" presStyleLbl="revTx" presStyleIdx="0" presStyleCnt="1" custScaleY="110836">
        <dgm:presLayoutVars>
          <dgm:bulletEnabled val="1"/>
        </dgm:presLayoutVars>
      </dgm:prSet>
      <dgm:spPr/>
      <dgm:t>
        <a:bodyPr/>
        <a:lstStyle/>
        <a:p>
          <a:endParaRPr lang="zh-TW" altLang="en-US"/>
        </a:p>
      </dgm:t>
    </dgm:pt>
  </dgm:ptLst>
  <dgm:cxnLst>
    <dgm:cxn modelId="{BCAA9735-E946-4244-A612-739CE47D3A92}" srcId="{9369A023-98B9-47EA-9F5F-E35E22F93050}" destId="{93E16F2B-B26F-45CA-A176-06DC9309DC40}" srcOrd="0" destOrd="0" parTransId="{D85569BE-D080-45B8-BDA3-C18C375220A1}" sibTransId="{59F096E5-CD28-46A8-9DFE-808F12572AF7}"/>
    <dgm:cxn modelId="{7512F9A6-1AEE-4DDF-9213-CBE3EEF9EEBF}" type="presOf" srcId="{8A5CA1AB-B4E8-4BF4-B689-887C95AF74B8}" destId="{AE28ECCE-B870-4416-BE9B-EA4980C0DFA8}" srcOrd="0" destOrd="2" presId="urn:microsoft.com/office/officeart/2005/8/layout/vList2"/>
    <dgm:cxn modelId="{41F78DDB-B1D0-4CAF-872B-7FBAD359412F}" srcId="{BCD1D68B-FC72-4F29-B7FA-10AE9183F0CF}" destId="{1E460749-DC8E-4600-955D-1FD6E6970D2E}" srcOrd="3" destOrd="0" parTransId="{6751E7CA-913E-40BD-8E6B-A70292A9B700}" sibTransId="{15999A6B-0256-4E00-9AB5-936CC6FD4B25}"/>
    <dgm:cxn modelId="{1BAA2044-C1AB-4D69-BBBB-727AE2D36AE0}" type="presOf" srcId="{93E16F2B-B26F-45CA-A176-06DC9309DC40}" destId="{AE28ECCE-B870-4416-BE9B-EA4980C0DFA8}" srcOrd="0" destOrd="0" presId="urn:microsoft.com/office/officeart/2005/8/layout/vList2"/>
    <dgm:cxn modelId="{43150CC5-089A-4D4B-87B3-D94F12861F0D}" srcId="{9369A023-98B9-47EA-9F5F-E35E22F93050}" destId="{BCD1D68B-FC72-4F29-B7FA-10AE9183F0CF}" srcOrd="1" destOrd="0" parTransId="{9E3CFC5C-8CA7-4F74-943D-0DAF7482CD68}" sibTransId="{91401C76-05ED-4363-BE89-F459DE75799E}"/>
    <dgm:cxn modelId="{F1C452B1-127F-4CC8-9C38-090C4401F513}" type="presOf" srcId="{B1692E0B-A0B7-4661-BD80-625DA75FE466}" destId="{AE28ECCE-B870-4416-BE9B-EA4980C0DFA8}" srcOrd="0" destOrd="3" presId="urn:microsoft.com/office/officeart/2005/8/layout/vList2"/>
    <dgm:cxn modelId="{F02EDD3F-825A-49EA-BB18-58D63976B11A}" srcId="{BCD1D68B-FC72-4F29-B7FA-10AE9183F0CF}" destId="{8A5CA1AB-B4E8-4BF4-B689-887C95AF74B8}" srcOrd="0" destOrd="0" parTransId="{9573A397-237B-48A4-8838-9D0352E00358}" sibTransId="{954998E1-F026-4AAB-A562-AC5886513F25}"/>
    <dgm:cxn modelId="{7B1AFDA4-2EFA-453A-84BE-BD15C0FC1119}" type="presOf" srcId="{1E460749-DC8E-4600-955D-1FD6E6970D2E}" destId="{AE28ECCE-B870-4416-BE9B-EA4980C0DFA8}" srcOrd="0" destOrd="5" presId="urn:microsoft.com/office/officeart/2005/8/layout/vList2"/>
    <dgm:cxn modelId="{C0C84DC8-7F19-43D6-ACC7-26015A244B5D}" type="presOf" srcId="{E9797E7B-777A-4FB0-84B6-1645E4FCA9CC}" destId="{9ABED507-328B-4BEF-B5A1-F2CD8677388F}" srcOrd="0" destOrd="0" presId="urn:microsoft.com/office/officeart/2005/8/layout/vList2"/>
    <dgm:cxn modelId="{1825CC7D-C90B-494F-8999-D44C31C9DE7F}" srcId="{BCD1D68B-FC72-4F29-B7FA-10AE9183F0CF}" destId="{B1692E0B-A0B7-4661-BD80-625DA75FE466}" srcOrd="1" destOrd="0" parTransId="{68B00234-D2DF-41B7-9DF7-69826EB093FE}" sibTransId="{41939246-F535-4BBC-BC41-40422804DFE0}"/>
    <dgm:cxn modelId="{6F7D3E3B-DAC5-4D43-855B-80B144C95F3F}" type="presOf" srcId="{9369A023-98B9-47EA-9F5F-E35E22F93050}" destId="{571EEE50-5238-4D2B-A50E-401A339B2552}" srcOrd="0" destOrd="0" presId="urn:microsoft.com/office/officeart/2005/8/layout/vList2"/>
    <dgm:cxn modelId="{7B36ED23-1730-4B05-9CE2-4100229FA8C4}" srcId="{8DBA10E3-D5F9-4C69-89FD-1103EE1CB64D}" destId="{9369A023-98B9-47EA-9F5F-E35E22F93050}" srcOrd="1" destOrd="0" parTransId="{748D979A-067F-44CB-B826-E1E09BACEB78}" sibTransId="{7453D9B1-3440-4A4D-B2D0-9ED49532D29A}"/>
    <dgm:cxn modelId="{CC6468C5-888D-4F89-8925-D19683A34341}" type="presOf" srcId="{8DBA10E3-D5F9-4C69-89FD-1103EE1CB64D}" destId="{EC169121-5C92-4805-B308-E5C57F3732C3}" srcOrd="0" destOrd="0" presId="urn:microsoft.com/office/officeart/2005/8/layout/vList2"/>
    <dgm:cxn modelId="{07BBB17B-3467-4744-AA81-DD9052293164}" srcId="{8DBA10E3-D5F9-4C69-89FD-1103EE1CB64D}" destId="{E9797E7B-777A-4FB0-84B6-1645E4FCA9CC}" srcOrd="0" destOrd="0" parTransId="{1EDADC15-216D-4ED2-B737-B1F7A764C42A}" sibTransId="{C7EC9886-B8A2-4879-A149-B5D1761CDE58}"/>
    <dgm:cxn modelId="{279F1801-E3A7-423E-A7E0-CE10578CDFA7}" srcId="{BCD1D68B-FC72-4F29-B7FA-10AE9183F0CF}" destId="{0DB55A05-5777-4E91-8505-FAF82B85FD32}" srcOrd="2" destOrd="0" parTransId="{F9AED5BC-19B2-427E-B5F7-1AADB59524F8}" sibTransId="{2A29555A-7A30-4D73-A5FD-5AF04B1A9871}"/>
    <dgm:cxn modelId="{D4BC9F00-7A8E-4FAD-BC5C-952AAEFF5B81}" type="presOf" srcId="{0DB55A05-5777-4E91-8505-FAF82B85FD32}" destId="{AE28ECCE-B870-4416-BE9B-EA4980C0DFA8}" srcOrd="0" destOrd="4" presId="urn:microsoft.com/office/officeart/2005/8/layout/vList2"/>
    <dgm:cxn modelId="{71AEE996-E137-4FBB-BD45-8426200E70AF}" type="presOf" srcId="{BCD1D68B-FC72-4F29-B7FA-10AE9183F0CF}" destId="{AE28ECCE-B870-4416-BE9B-EA4980C0DFA8}" srcOrd="0" destOrd="1" presId="urn:microsoft.com/office/officeart/2005/8/layout/vList2"/>
    <dgm:cxn modelId="{B76D7895-7A66-4178-A3B2-2467041028CD}" type="presParOf" srcId="{EC169121-5C92-4805-B308-E5C57F3732C3}" destId="{9ABED507-328B-4BEF-B5A1-F2CD8677388F}" srcOrd="0" destOrd="0" presId="urn:microsoft.com/office/officeart/2005/8/layout/vList2"/>
    <dgm:cxn modelId="{6D6948E7-34A2-4A1C-BEDC-977A11839A1A}" type="presParOf" srcId="{EC169121-5C92-4805-B308-E5C57F3732C3}" destId="{3E461940-7DC9-481B-AF27-C67BAC8C296C}" srcOrd="1" destOrd="0" presId="urn:microsoft.com/office/officeart/2005/8/layout/vList2"/>
    <dgm:cxn modelId="{F80C733A-BA5E-47D1-9BCE-95585E4D8BB4}" type="presParOf" srcId="{EC169121-5C92-4805-B308-E5C57F3732C3}" destId="{571EEE50-5238-4D2B-A50E-401A339B2552}" srcOrd="2" destOrd="0" presId="urn:microsoft.com/office/officeart/2005/8/layout/vList2"/>
    <dgm:cxn modelId="{4137737B-2C93-4EA8-86A8-9F53C3A33E82}" type="presParOf" srcId="{EC169121-5C92-4805-B308-E5C57F3732C3}" destId="{AE28ECCE-B870-4416-BE9B-EA4980C0DFA8}"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DE3755-EDF4-4920-949A-D53866588A5B}">
      <dsp:nvSpPr>
        <dsp:cNvPr id="0" name=""/>
        <dsp:cNvSpPr/>
      </dsp:nvSpPr>
      <dsp:spPr>
        <a:xfrm>
          <a:off x="0" y="7905"/>
          <a:ext cx="8064896" cy="1123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zh-TW" altLang="en-US" sz="2800" b="1" kern="1200" dirty="0" smtClean="0">
              <a:solidFill>
                <a:srgbClr val="FF0000"/>
              </a:solidFill>
            </a:rPr>
            <a:t>一、 </a:t>
          </a:r>
          <a:r>
            <a:rPr lang="zh-TW" altLang="en-US" sz="2800" b="1" kern="1200" dirty="0" smtClean="0">
              <a:ea typeface="新細明體" charset="-120"/>
            </a:rPr>
            <a:t>了解市場與顧客需求</a:t>
          </a:r>
          <a:endParaRPr lang="zh-TW" altLang="en-US" sz="2800" b="1" kern="1200" dirty="0">
            <a:solidFill>
              <a:srgbClr val="FF0000"/>
            </a:solidFill>
          </a:endParaRPr>
        </a:p>
      </dsp:txBody>
      <dsp:txXfrm>
        <a:off x="54830" y="62735"/>
        <a:ext cx="7955236" cy="1013540"/>
      </dsp:txXfrm>
    </dsp:sp>
    <dsp:sp modelId="{F7ED4F6A-5C17-41BB-9041-B12AC2582A31}">
      <dsp:nvSpPr>
        <dsp:cNvPr id="0" name=""/>
        <dsp:cNvSpPr/>
      </dsp:nvSpPr>
      <dsp:spPr>
        <a:xfrm>
          <a:off x="0" y="1303905"/>
          <a:ext cx="8064896" cy="1123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zh-TW" altLang="en-US" sz="2800" kern="1200" dirty="0" smtClean="0">
              <a:solidFill>
                <a:schemeClr val="accent3">
                  <a:lumMod val="40000"/>
                  <a:lumOff val="60000"/>
                </a:schemeClr>
              </a:solidFill>
            </a:rPr>
            <a:t>行銷的五個基本要素</a:t>
          </a:r>
          <a:endParaRPr lang="zh-TW" altLang="en-US" sz="2800" kern="1200" dirty="0">
            <a:solidFill>
              <a:schemeClr val="accent3">
                <a:lumMod val="40000"/>
                <a:lumOff val="60000"/>
              </a:schemeClr>
            </a:solidFill>
          </a:endParaRPr>
        </a:p>
      </dsp:txBody>
      <dsp:txXfrm>
        <a:off x="54830" y="1358735"/>
        <a:ext cx="7955236" cy="1013540"/>
      </dsp:txXfrm>
    </dsp:sp>
    <dsp:sp modelId="{2329C541-1238-4D7F-BDEF-E3224007AA53}">
      <dsp:nvSpPr>
        <dsp:cNvPr id="0" name=""/>
        <dsp:cNvSpPr/>
      </dsp:nvSpPr>
      <dsp:spPr>
        <a:xfrm>
          <a:off x="0" y="2427106"/>
          <a:ext cx="8064896" cy="2173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60"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altLang="zh-TW" sz="2400" kern="1200" dirty="0" smtClean="0">
              <a:solidFill>
                <a:srgbClr val="FF0000"/>
              </a:solidFill>
            </a:rPr>
            <a:t>1. </a:t>
          </a:r>
          <a:r>
            <a:rPr lang="zh-TW" altLang="en-US" sz="2400" kern="1200" dirty="0" smtClean="0">
              <a:solidFill>
                <a:srgbClr val="FF0000"/>
              </a:solidFill>
            </a:rPr>
            <a:t>需要、欲望與需求</a:t>
          </a:r>
          <a:endParaRPr lang="zh-TW" altLang="en-US" sz="2400" kern="1200" dirty="0">
            <a:solidFill>
              <a:srgbClr val="FF0000"/>
            </a:solidFill>
          </a:endParaRPr>
        </a:p>
        <a:p>
          <a:pPr marL="228600" lvl="1" indent="-228600" algn="l" defTabSz="1066800">
            <a:lnSpc>
              <a:spcPct val="90000"/>
            </a:lnSpc>
            <a:spcBef>
              <a:spcPct val="0"/>
            </a:spcBef>
            <a:spcAft>
              <a:spcPct val="20000"/>
            </a:spcAft>
            <a:buChar char="••"/>
          </a:pPr>
          <a:r>
            <a:rPr lang="en-US" altLang="zh-TW" sz="2400" kern="1200" dirty="0" smtClean="0">
              <a:solidFill>
                <a:srgbClr val="FF0000"/>
              </a:solidFill>
            </a:rPr>
            <a:t>2. </a:t>
          </a:r>
          <a:r>
            <a:rPr lang="zh-TW" altLang="en-US" sz="2400" kern="1200" dirty="0" smtClean="0">
              <a:solidFill>
                <a:srgbClr val="FF0000"/>
              </a:solidFill>
            </a:rPr>
            <a:t>行銷的提供物</a:t>
          </a:r>
          <a:endParaRPr lang="zh-TW" altLang="en-US" sz="2400" kern="1200" dirty="0">
            <a:solidFill>
              <a:srgbClr val="FF0000"/>
            </a:solidFill>
          </a:endParaRPr>
        </a:p>
        <a:p>
          <a:pPr marL="228600" lvl="1" indent="-228600" algn="l" defTabSz="1066800">
            <a:lnSpc>
              <a:spcPct val="90000"/>
            </a:lnSpc>
            <a:spcBef>
              <a:spcPct val="0"/>
            </a:spcBef>
            <a:spcAft>
              <a:spcPct val="20000"/>
            </a:spcAft>
            <a:buChar char="••"/>
          </a:pPr>
          <a:r>
            <a:rPr lang="en-US" altLang="zh-TW" sz="2400" kern="1200" dirty="0" smtClean="0">
              <a:solidFill>
                <a:srgbClr val="FF0000"/>
              </a:solidFill>
            </a:rPr>
            <a:t>3.</a:t>
          </a:r>
          <a:r>
            <a:rPr lang="zh-TW" altLang="en-US" sz="2400" kern="1200" dirty="0" smtClean="0">
              <a:solidFill>
                <a:srgbClr val="FF0000"/>
              </a:solidFill>
            </a:rPr>
            <a:t>價值、滿意度與品質</a:t>
          </a:r>
          <a:endParaRPr lang="zh-TW" altLang="en-US" sz="2400" kern="1200" dirty="0">
            <a:solidFill>
              <a:srgbClr val="FF0000"/>
            </a:solidFill>
          </a:endParaRPr>
        </a:p>
        <a:p>
          <a:pPr marL="228600" lvl="1" indent="-228600" algn="l" defTabSz="1066800">
            <a:lnSpc>
              <a:spcPct val="90000"/>
            </a:lnSpc>
            <a:spcBef>
              <a:spcPct val="0"/>
            </a:spcBef>
            <a:spcAft>
              <a:spcPct val="20000"/>
            </a:spcAft>
            <a:buChar char="••"/>
          </a:pPr>
          <a:r>
            <a:rPr lang="en-US" altLang="zh-TW" sz="2400" kern="1200" dirty="0" smtClean="0">
              <a:solidFill>
                <a:srgbClr val="FF0000"/>
              </a:solidFill>
            </a:rPr>
            <a:t>4. </a:t>
          </a:r>
          <a:r>
            <a:rPr lang="zh-TW" altLang="en-US" sz="2400" kern="1200" dirty="0" smtClean="0">
              <a:solidFill>
                <a:srgbClr val="FF0000"/>
              </a:solidFill>
            </a:rPr>
            <a:t>交換、交易與關係</a:t>
          </a:r>
          <a:endParaRPr lang="zh-TW" altLang="en-US" sz="2400" kern="1200" dirty="0">
            <a:solidFill>
              <a:srgbClr val="FF0000"/>
            </a:solidFill>
          </a:endParaRPr>
        </a:p>
        <a:p>
          <a:pPr marL="228600" lvl="1" indent="-228600" algn="l" defTabSz="1066800">
            <a:lnSpc>
              <a:spcPct val="90000"/>
            </a:lnSpc>
            <a:spcBef>
              <a:spcPct val="0"/>
            </a:spcBef>
            <a:spcAft>
              <a:spcPct val="20000"/>
            </a:spcAft>
            <a:buChar char="••"/>
          </a:pPr>
          <a:r>
            <a:rPr lang="en-US" altLang="zh-TW" sz="2400" kern="1200" dirty="0" smtClean="0">
              <a:solidFill>
                <a:srgbClr val="FF0000"/>
              </a:solidFill>
            </a:rPr>
            <a:t>5.</a:t>
          </a:r>
          <a:r>
            <a:rPr lang="zh-TW" altLang="en-US" sz="2400" kern="1200" dirty="0" smtClean="0">
              <a:solidFill>
                <a:srgbClr val="FF0000"/>
              </a:solidFill>
            </a:rPr>
            <a:t> 市場</a:t>
          </a:r>
          <a:endParaRPr lang="zh-TW" altLang="en-US" sz="2400" kern="1200" dirty="0">
            <a:solidFill>
              <a:srgbClr val="FF0000"/>
            </a:solidFill>
          </a:endParaRPr>
        </a:p>
      </dsp:txBody>
      <dsp:txXfrm>
        <a:off x="0" y="2427106"/>
        <a:ext cx="8064896" cy="217350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ED507-328B-4BEF-B5A1-F2CD8677388F}">
      <dsp:nvSpPr>
        <dsp:cNvPr id="0" name=""/>
        <dsp:cNvSpPr/>
      </dsp:nvSpPr>
      <dsp:spPr>
        <a:xfrm>
          <a:off x="0" y="0"/>
          <a:ext cx="8064896" cy="6879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zh-TW" sz="2400" b="1" kern="1200" dirty="0" smtClean="0"/>
            <a:t>一、何謂行銷</a:t>
          </a:r>
          <a:endParaRPr lang="zh-TW" altLang="en-US" sz="2400" b="0" i="0" kern="1200" baseline="0" dirty="0"/>
        </a:p>
      </dsp:txBody>
      <dsp:txXfrm>
        <a:off x="33585" y="33585"/>
        <a:ext cx="7997726" cy="620820"/>
      </dsp:txXfrm>
    </dsp:sp>
    <dsp:sp modelId="{571EEE50-5238-4D2B-A50E-401A339B2552}">
      <dsp:nvSpPr>
        <dsp:cNvPr id="0" name=""/>
        <dsp:cNvSpPr/>
      </dsp:nvSpPr>
      <dsp:spPr>
        <a:xfrm>
          <a:off x="0" y="1285524"/>
          <a:ext cx="8064896" cy="86369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zh-TW" sz="2400" kern="1200" dirty="0" smtClean="0"/>
            <a:t>（</a:t>
          </a:r>
          <a:r>
            <a:rPr lang="zh-TW" altLang="en-US" sz="2400" kern="1200" dirty="0" smtClean="0"/>
            <a:t>三</a:t>
          </a:r>
          <a:r>
            <a:rPr lang="zh-TW" sz="2400" kern="1200" dirty="0" smtClean="0"/>
            <a:t>）價值、滿意度與品質</a:t>
          </a:r>
          <a:endParaRPr lang="zh-TW" altLang="en-US" sz="2400" kern="1200" dirty="0"/>
        </a:p>
      </dsp:txBody>
      <dsp:txXfrm>
        <a:off x="42162" y="1327686"/>
        <a:ext cx="7980572" cy="779372"/>
      </dsp:txXfrm>
    </dsp:sp>
    <dsp:sp modelId="{AE28ECCE-B870-4416-BE9B-EA4980C0DFA8}">
      <dsp:nvSpPr>
        <dsp:cNvPr id="0" name=""/>
        <dsp:cNvSpPr/>
      </dsp:nvSpPr>
      <dsp:spPr>
        <a:xfrm>
          <a:off x="0" y="2260279"/>
          <a:ext cx="8064896" cy="1826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60" tIns="30480" rIns="170688" bIns="30480" numCol="1" spcCol="1270" anchor="t" anchorCtr="0">
          <a:noAutofit/>
        </a:bodyPr>
        <a:lstStyle/>
        <a:p>
          <a:pPr marL="228600" lvl="1" indent="-228600" algn="l" defTabSz="1066800">
            <a:lnSpc>
              <a:spcPct val="90000"/>
            </a:lnSpc>
            <a:spcBef>
              <a:spcPct val="0"/>
            </a:spcBef>
            <a:spcAft>
              <a:spcPct val="20000"/>
            </a:spcAft>
            <a:buChar char="••"/>
          </a:pPr>
          <a:endParaRPr lang="zh-TW" altLang="en-US" sz="2400" kern="1200" dirty="0"/>
        </a:p>
        <a:p>
          <a:pPr marL="228600" lvl="1" indent="-228600" algn="l" defTabSz="1066800">
            <a:lnSpc>
              <a:spcPct val="90000"/>
            </a:lnSpc>
            <a:spcBef>
              <a:spcPct val="0"/>
            </a:spcBef>
            <a:spcAft>
              <a:spcPct val="20000"/>
            </a:spcAft>
            <a:buChar char="••"/>
          </a:pPr>
          <a:r>
            <a:rPr lang="zh-TW" altLang="en-US" sz="2400" u="none" kern="1200" dirty="0" smtClean="0">
              <a:solidFill>
                <a:srgbClr val="FF0000"/>
              </a:solidFill>
            </a:rPr>
            <a:t>不滿意</a:t>
          </a:r>
          <a:r>
            <a:rPr lang="zh-TW" altLang="en-US" sz="2400" u="none" kern="1200" dirty="0" smtClean="0">
              <a:solidFill>
                <a:schemeClr val="tx1"/>
              </a:solidFill>
            </a:rPr>
            <a:t>的顧客其再度購買的機率很</a:t>
          </a:r>
          <a:r>
            <a:rPr lang="zh-TW" altLang="en-US" sz="2400" u="none" kern="1200" dirty="0" smtClean="0">
              <a:solidFill>
                <a:srgbClr val="FF0000"/>
              </a:solidFill>
            </a:rPr>
            <a:t>低</a:t>
          </a:r>
          <a:r>
            <a:rPr lang="zh-TW" altLang="en-US" sz="2400" u="none" kern="1200" dirty="0" smtClean="0">
              <a:solidFill>
                <a:schemeClr val="tx1"/>
              </a:solidFill>
            </a:rPr>
            <a:t>。</a:t>
          </a:r>
          <a:endParaRPr lang="zh-TW" altLang="en-US" sz="2400" kern="1200" dirty="0"/>
        </a:p>
        <a:p>
          <a:pPr marL="228600" lvl="1" indent="-228600" algn="l" defTabSz="1066800">
            <a:lnSpc>
              <a:spcPct val="90000"/>
            </a:lnSpc>
            <a:spcBef>
              <a:spcPct val="0"/>
            </a:spcBef>
            <a:spcAft>
              <a:spcPct val="20000"/>
            </a:spcAft>
            <a:buChar char="••"/>
          </a:pPr>
          <a:r>
            <a:rPr lang="zh-TW" altLang="en-US" sz="2400" u="none" kern="1200" dirty="0" smtClean="0">
              <a:solidFill>
                <a:schemeClr val="tx1"/>
              </a:solidFill>
            </a:rPr>
            <a:t>滿意的顧客平均會跟 </a:t>
          </a:r>
          <a:r>
            <a:rPr lang="en-US" altLang="zh-TW" sz="2400" u="none" kern="1200" dirty="0" smtClean="0">
              <a:solidFill>
                <a:schemeClr val="tx1"/>
              </a:solidFill>
            </a:rPr>
            <a:t>3</a:t>
          </a:r>
          <a:r>
            <a:rPr lang="zh-TW" altLang="en-US" sz="2400" u="none" kern="1200" dirty="0" smtClean="0">
              <a:solidFill>
                <a:srgbClr val="FF0000"/>
              </a:solidFill>
            </a:rPr>
            <a:t> </a:t>
          </a:r>
          <a:r>
            <a:rPr lang="zh-TW" altLang="en-US" sz="2400" u="none" kern="1200" dirty="0" smtClean="0">
              <a:solidFill>
                <a:schemeClr val="tx1"/>
              </a:solidFill>
            </a:rPr>
            <a:t>個親朋好友分享經驗，</a:t>
          </a:r>
          <a:r>
            <a:rPr lang="zh-TW" altLang="en-US" sz="2400" u="none" kern="1200" dirty="0" smtClean="0">
              <a:solidFill>
                <a:srgbClr val="FF0000"/>
              </a:solidFill>
            </a:rPr>
            <a:t>不滿意</a:t>
          </a:r>
          <a:r>
            <a:rPr lang="zh-TW" altLang="en-US" sz="2400" u="none" kern="1200" dirty="0" smtClean="0">
              <a:solidFill>
                <a:schemeClr val="tx1"/>
              </a:solidFill>
            </a:rPr>
            <a:t>的顧客平均會跟</a:t>
          </a:r>
          <a:r>
            <a:rPr lang="en-US" altLang="zh-TW" sz="2400" u="none" kern="1200" dirty="0" smtClean="0">
              <a:solidFill>
                <a:srgbClr val="FF0000"/>
              </a:solidFill>
            </a:rPr>
            <a:t>10</a:t>
          </a:r>
          <a:r>
            <a:rPr lang="zh-TW" altLang="en-US" sz="2400" u="none" kern="1200" dirty="0" smtClean="0">
              <a:solidFill>
                <a:schemeClr val="tx1"/>
              </a:solidFill>
            </a:rPr>
            <a:t>個親朋好友抱怨　</a:t>
          </a:r>
          <a:endParaRPr lang="zh-TW" altLang="en-US" sz="2400" kern="1200" dirty="0"/>
        </a:p>
      </dsp:txBody>
      <dsp:txXfrm>
        <a:off x="0" y="2260279"/>
        <a:ext cx="8064896" cy="182684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ED507-328B-4BEF-B5A1-F2CD8677388F}">
      <dsp:nvSpPr>
        <dsp:cNvPr id="0" name=""/>
        <dsp:cNvSpPr/>
      </dsp:nvSpPr>
      <dsp:spPr>
        <a:xfrm>
          <a:off x="0" y="0"/>
          <a:ext cx="8064896" cy="6795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zh-TW" altLang="en-US" sz="2400" b="1" kern="1200" dirty="0" smtClean="0">
              <a:solidFill>
                <a:srgbClr val="FF0000"/>
              </a:solidFill>
            </a:rPr>
            <a:t>一、 </a:t>
          </a:r>
          <a:r>
            <a:rPr lang="zh-TW" altLang="en-US" sz="2400" b="1" kern="1200" dirty="0" smtClean="0">
              <a:ea typeface="新細明體" charset="-120"/>
            </a:rPr>
            <a:t>了解市場與顧客需求</a:t>
          </a:r>
          <a:endParaRPr lang="zh-TW" altLang="en-US" sz="2400" b="0" i="0" kern="1200" baseline="0" dirty="0"/>
        </a:p>
      </dsp:txBody>
      <dsp:txXfrm>
        <a:off x="33173" y="33173"/>
        <a:ext cx="7998550" cy="613196"/>
      </dsp:txXfrm>
    </dsp:sp>
    <dsp:sp modelId="{571EEE50-5238-4D2B-A50E-401A339B2552}">
      <dsp:nvSpPr>
        <dsp:cNvPr id="0" name=""/>
        <dsp:cNvSpPr/>
      </dsp:nvSpPr>
      <dsp:spPr>
        <a:xfrm>
          <a:off x="0" y="762881"/>
          <a:ext cx="8064896" cy="617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zh-TW" sz="2400" kern="1200" dirty="0" smtClean="0"/>
            <a:t>（</a:t>
          </a:r>
          <a:r>
            <a:rPr lang="zh-TW" altLang="en-US" sz="2400" kern="1200" dirty="0" smtClean="0"/>
            <a:t>四</a:t>
          </a:r>
          <a:r>
            <a:rPr lang="zh-TW" sz="2400" kern="1200" dirty="0" smtClean="0"/>
            <a:t>）交換、交易與關係</a:t>
          </a:r>
          <a:endParaRPr lang="zh-TW" altLang="en-US" sz="2400" kern="1200" dirty="0"/>
        </a:p>
      </dsp:txBody>
      <dsp:txXfrm>
        <a:off x="30157" y="793038"/>
        <a:ext cx="8004582" cy="557446"/>
      </dsp:txXfrm>
    </dsp:sp>
    <dsp:sp modelId="{AE28ECCE-B870-4416-BE9B-EA4980C0DFA8}">
      <dsp:nvSpPr>
        <dsp:cNvPr id="0" name=""/>
        <dsp:cNvSpPr/>
      </dsp:nvSpPr>
      <dsp:spPr>
        <a:xfrm>
          <a:off x="0" y="1393279"/>
          <a:ext cx="8064896" cy="3415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60" tIns="27940" rIns="156464" bIns="27940" numCol="1" spcCol="1270" anchor="t" anchorCtr="0">
          <a:noAutofit/>
        </a:bodyPr>
        <a:lstStyle/>
        <a:p>
          <a:pPr marL="228600" lvl="1" indent="-228600" algn="l" defTabSz="977900">
            <a:lnSpc>
              <a:spcPct val="90000"/>
            </a:lnSpc>
            <a:spcBef>
              <a:spcPct val="0"/>
            </a:spcBef>
            <a:spcAft>
              <a:spcPct val="20000"/>
            </a:spcAft>
            <a:buChar char="••"/>
          </a:pPr>
          <a:r>
            <a:rPr lang="zh-TW" altLang="en-US" sz="2200" b="1" kern="1200" dirty="0" smtClean="0"/>
            <a:t>交換：</a:t>
          </a:r>
          <a:endParaRPr lang="zh-TW" altLang="en-US" sz="2200" kern="1200" dirty="0"/>
        </a:p>
        <a:p>
          <a:pPr marL="457200" lvl="2" indent="-228600" algn="l" defTabSz="977900">
            <a:lnSpc>
              <a:spcPct val="90000"/>
            </a:lnSpc>
            <a:spcBef>
              <a:spcPct val="0"/>
            </a:spcBef>
            <a:spcAft>
              <a:spcPct val="20000"/>
            </a:spcAft>
            <a:buChar char="••"/>
          </a:pPr>
          <a:r>
            <a:rPr lang="zh-TW" altLang="en-US" sz="2200" kern="1200" dirty="0" smtClean="0"/>
            <a:t>從他人身上取得所想要的標的物，同時以某種東西做為交換的行為</a:t>
          </a:r>
          <a:endParaRPr lang="zh-TW" altLang="en-US" sz="2200" kern="1200" dirty="0"/>
        </a:p>
        <a:p>
          <a:pPr marL="228600" lvl="1" indent="-228600" algn="l" defTabSz="977900">
            <a:lnSpc>
              <a:spcPct val="90000"/>
            </a:lnSpc>
            <a:spcBef>
              <a:spcPct val="0"/>
            </a:spcBef>
            <a:spcAft>
              <a:spcPct val="20000"/>
            </a:spcAft>
            <a:buChar char="••"/>
          </a:pPr>
          <a:r>
            <a:rPr lang="zh-TW" altLang="en-US" sz="2200" b="1" kern="1200" dirty="0" smtClean="0"/>
            <a:t>交易：</a:t>
          </a:r>
          <a:endParaRPr lang="zh-TW" altLang="en-US" sz="2200" b="1" kern="1200" dirty="0"/>
        </a:p>
        <a:p>
          <a:pPr marL="457200" lvl="2" indent="-228600" algn="l" defTabSz="977900">
            <a:lnSpc>
              <a:spcPct val="90000"/>
            </a:lnSpc>
            <a:spcBef>
              <a:spcPct val="0"/>
            </a:spcBef>
            <a:spcAft>
              <a:spcPct val="20000"/>
            </a:spcAft>
            <a:buChar char="••"/>
          </a:pPr>
          <a:r>
            <a:rPr lang="zh-TW" altLang="en-US" sz="2200" kern="1200" dirty="0" smtClean="0"/>
            <a:t>雙方之間的價交換，一方給予</a:t>
          </a:r>
          <a:r>
            <a:rPr lang="en-US" altLang="zh-TW" sz="2200" kern="1200" dirty="0" smtClean="0"/>
            <a:t>X</a:t>
          </a:r>
          <a:r>
            <a:rPr lang="zh-TW" altLang="en-US" sz="2200" kern="1200" dirty="0" smtClean="0"/>
            <a:t>，另一方給予</a:t>
          </a:r>
          <a:r>
            <a:rPr lang="en-US" altLang="zh-TW" sz="2200" kern="1200" dirty="0" smtClean="0"/>
            <a:t>Y</a:t>
          </a:r>
          <a:r>
            <a:rPr lang="zh-TW" altLang="en-US" sz="2200" kern="1200" dirty="0" smtClean="0"/>
            <a:t>。</a:t>
          </a:r>
          <a:endParaRPr lang="zh-TW" sz="2200" kern="1200" dirty="0"/>
        </a:p>
        <a:p>
          <a:pPr marL="457200" lvl="2" indent="-228600" algn="l" defTabSz="977900">
            <a:lnSpc>
              <a:spcPct val="90000"/>
            </a:lnSpc>
            <a:spcBef>
              <a:spcPct val="0"/>
            </a:spcBef>
            <a:spcAft>
              <a:spcPct val="20000"/>
            </a:spcAft>
            <a:buChar char="••"/>
          </a:pPr>
          <a:r>
            <a:rPr lang="zh-TW" altLang="en-US" sz="2200" kern="1200" dirty="0" smtClean="0"/>
            <a:t>例如 ：銅鼎換藥材</a:t>
          </a:r>
          <a:endParaRPr lang="zh-TW" sz="2200" kern="1200" dirty="0"/>
        </a:p>
        <a:p>
          <a:pPr marL="228600" lvl="1" indent="-228600" algn="l" defTabSz="977900">
            <a:lnSpc>
              <a:spcPct val="90000"/>
            </a:lnSpc>
            <a:spcBef>
              <a:spcPct val="0"/>
            </a:spcBef>
            <a:spcAft>
              <a:spcPct val="20000"/>
            </a:spcAft>
            <a:buChar char="••"/>
          </a:pPr>
          <a:r>
            <a:rPr lang="zh-TW" altLang="en-US" sz="2200" u="sng" kern="1200" dirty="0" smtClean="0">
              <a:solidFill>
                <a:schemeClr val="tx1"/>
              </a:solidFill>
            </a:rPr>
            <a:t>行銷人員會想要藉由</a:t>
          </a:r>
          <a:r>
            <a:rPr lang="zh-TW" altLang="en-US" sz="2200" u="sng" kern="1200" dirty="0" smtClean="0">
              <a:solidFill>
                <a:srgbClr val="FF0000"/>
              </a:solidFill>
            </a:rPr>
            <a:t>給予承諾</a:t>
          </a:r>
          <a:r>
            <a:rPr lang="zh-TW" altLang="en-US" sz="2200" u="sng" kern="1200" dirty="0" smtClean="0">
              <a:solidFill>
                <a:schemeClr val="tx1"/>
              </a:solidFill>
            </a:rPr>
            <a:t>與</a:t>
          </a:r>
          <a:r>
            <a:rPr lang="zh-TW" altLang="en-US" sz="2200" u="sng" kern="1200" dirty="0" smtClean="0">
              <a:solidFill>
                <a:srgbClr val="FF0000"/>
              </a:solidFill>
            </a:rPr>
            <a:t>持續傳送卓越價值</a:t>
          </a:r>
          <a:r>
            <a:rPr lang="zh-TW" altLang="en-US" sz="2200" u="sng" kern="1200" dirty="0" smtClean="0">
              <a:solidFill>
                <a:schemeClr val="tx1"/>
              </a:solidFill>
            </a:rPr>
            <a:t>的的方式，與顧客建立強勢的經濟與社會交換關係</a:t>
          </a:r>
          <a:r>
            <a:rPr lang="zh-TW" altLang="en-US" sz="2200" kern="1200" dirty="0" smtClean="0">
              <a:solidFill>
                <a:schemeClr val="tx1"/>
              </a:solidFill>
            </a:rPr>
            <a:t>。例如 集點、會員、忠實客戶</a:t>
          </a:r>
          <a:endParaRPr lang="zh-TW" altLang="en-US" sz="2200" kern="1200" dirty="0">
            <a:solidFill>
              <a:schemeClr val="tx1"/>
            </a:solidFill>
          </a:endParaRPr>
        </a:p>
      </dsp:txBody>
      <dsp:txXfrm>
        <a:off x="0" y="1393279"/>
        <a:ext cx="8064896" cy="341550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ED507-328B-4BEF-B5A1-F2CD8677388F}">
      <dsp:nvSpPr>
        <dsp:cNvPr id="0" name=""/>
        <dsp:cNvSpPr/>
      </dsp:nvSpPr>
      <dsp:spPr>
        <a:xfrm>
          <a:off x="0" y="0"/>
          <a:ext cx="8064896" cy="133849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zh-TW" altLang="en-US" sz="2400" b="1" kern="1200" dirty="0" smtClean="0">
              <a:solidFill>
                <a:srgbClr val="FF0000"/>
              </a:solidFill>
            </a:rPr>
            <a:t>一、 </a:t>
          </a:r>
          <a:r>
            <a:rPr lang="zh-TW" altLang="en-US" sz="2400" b="1" kern="1200" dirty="0" smtClean="0">
              <a:ea typeface="新細明體" charset="-120"/>
            </a:rPr>
            <a:t>了解市場與顧客需求</a:t>
          </a:r>
          <a:endParaRPr lang="zh-TW" altLang="en-US" sz="2400" b="0" i="0" kern="1200" baseline="0" dirty="0"/>
        </a:p>
      </dsp:txBody>
      <dsp:txXfrm>
        <a:off x="65340" y="65340"/>
        <a:ext cx="7934216" cy="1207812"/>
      </dsp:txXfrm>
    </dsp:sp>
    <dsp:sp modelId="{571EEE50-5238-4D2B-A50E-401A339B2552}">
      <dsp:nvSpPr>
        <dsp:cNvPr id="0" name=""/>
        <dsp:cNvSpPr/>
      </dsp:nvSpPr>
      <dsp:spPr>
        <a:xfrm>
          <a:off x="0" y="1393574"/>
          <a:ext cx="8064896"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zh-TW" sz="2400" kern="1200" dirty="0" smtClean="0"/>
            <a:t>（</a:t>
          </a:r>
          <a:r>
            <a:rPr lang="zh-TW" altLang="en-US" sz="2400" kern="1200" dirty="0" smtClean="0"/>
            <a:t>五</a:t>
          </a:r>
          <a:r>
            <a:rPr lang="zh-TW" sz="2400" kern="1200" dirty="0" smtClean="0"/>
            <a:t>）市場</a:t>
          </a:r>
          <a:endParaRPr lang="zh-TW" altLang="en-US" sz="2400" kern="1200" dirty="0"/>
        </a:p>
      </dsp:txBody>
      <dsp:txXfrm>
        <a:off x="59399" y="1452973"/>
        <a:ext cx="7946098" cy="1098002"/>
      </dsp:txXfrm>
    </dsp:sp>
    <dsp:sp modelId="{AE28ECCE-B870-4416-BE9B-EA4980C0DFA8}">
      <dsp:nvSpPr>
        <dsp:cNvPr id="0" name=""/>
        <dsp:cNvSpPr/>
      </dsp:nvSpPr>
      <dsp:spPr>
        <a:xfrm>
          <a:off x="0" y="3019570"/>
          <a:ext cx="8064896" cy="13118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60"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zh-TW" altLang="en-US" sz="2400" kern="1200" dirty="0" smtClean="0"/>
            <a:t>經濟學上所定義的市場為何？</a:t>
          </a:r>
          <a:endParaRPr lang="zh-TW" altLang="en-US" sz="2400" kern="1200" dirty="0"/>
        </a:p>
        <a:p>
          <a:pPr marL="228600" lvl="1" indent="-228600" algn="l" defTabSz="1066800">
            <a:lnSpc>
              <a:spcPct val="90000"/>
            </a:lnSpc>
            <a:spcBef>
              <a:spcPct val="0"/>
            </a:spcBef>
            <a:spcAft>
              <a:spcPct val="20000"/>
            </a:spcAft>
            <a:buChar char="••"/>
          </a:pPr>
          <a:r>
            <a:rPr lang="zh-TW" altLang="en-US" sz="2400" kern="1200" dirty="0" smtClean="0"/>
            <a:t>行銷學上所定義的市場有為何？</a:t>
          </a:r>
          <a:endParaRPr lang="zh-TW" altLang="en-US" sz="2400" kern="1200" dirty="0"/>
        </a:p>
        <a:p>
          <a:pPr marL="228600" lvl="1" indent="-228600" algn="l" defTabSz="1066800">
            <a:lnSpc>
              <a:spcPct val="90000"/>
            </a:lnSpc>
            <a:spcBef>
              <a:spcPct val="0"/>
            </a:spcBef>
            <a:spcAft>
              <a:spcPct val="20000"/>
            </a:spcAft>
            <a:buChar char="••"/>
          </a:pPr>
          <a:r>
            <a:rPr lang="zh-TW" altLang="en-US" sz="2400" kern="1200" dirty="0" smtClean="0"/>
            <a:t>請圖示行銷學上的市場圖。</a:t>
          </a:r>
          <a:endParaRPr lang="zh-TW" altLang="en-US" sz="2400" kern="1200" dirty="0"/>
        </a:p>
      </dsp:txBody>
      <dsp:txXfrm>
        <a:off x="0" y="3019570"/>
        <a:ext cx="8064896" cy="131186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ED507-328B-4BEF-B5A1-F2CD8677388F}">
      <dsp:nvSpPr>
        <dsp:cNvPr id="0" name=""/>
        <dsp:cNvSpPr/>
      </dsp:nvSpPr>
      <dsp:spPr>
        <a:xfrm>
          <a:off x="0" y="0"/>
          <a:ext cx="8064896" cy="95214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zh-TW" sz="2200" kern="1200" dirty="0" smtClean="0"/>
            <a:t>（一）生產觀念</a:t>
          </a:r>
          <a:endParaRPr lang="zh-TW" altLang="en-US" sz="2400" b="0" i="0" kern="1200" baseline="0" dirty="0"/>
        </a:p>
      </dsp:txBody>
      <dsp:txXfrm>
        <a:off x="46480" y="46480"/>
        <a:ext cx="7971936" cy="859186"/>
      </dsp:txXfrm>
    </dsp:sp>
    <dsp:sp modelId="{5EE2EC8B-C127-4193-ABA6-93384B3B179F}">
      <dsp:nvSpPr>
        <dsp:cNvPr id="0" name=""/>
        <dsp:cNvSpPr/>
      </dsp:nvSpPr>
      <dsp:spPr>
        <a:xfrm>
          <a:off x="0" y="1031179"/>
          <a:ext cx="8064896" cy="34983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60" tIns="27940" rIns="156464" bIns="27940" numCol="1" spcCol="1270" anchor="ctr" anchorCtr="0">
          <a:noAutofit/>
        </a:bodyPr>
        <a:lstStyle/>
        <a:p>
          <a:pPr marL="228600" lvl="1" indent="-228600" algn="l" defTabSz="977900">
            <a:lnSpc>
              <a:spcPct val="90000"/>
            </a:lnSpc>
            <a:spcBef>
              <a:spcPct val="0"/>
            </a:spcBef>
            <a:spcAft>
              <a:spcPct val="20000"/>
            </a:spcAft>
            <a:buChar char="••"/>
          </a:pPr>
          <a:r>
            <a:rPr lang="zh-TW" altLang="en-US" sz="2200" b="1" kern="1200" dirty="0" smtClean="0"/>
            <a:t>定義</a:t>
          </a:r>
          <a:endParaRPr lang="zh-TW" altLang="en-US" sz="2200" b="1" kern="1200" dirty="0"/>
        </a:p>
        <a:p>
          <a:pPr marL="457200" lvl="2" indent="-228600" algn="l" defTabSz="977900">
            <a:lnSpc>
              <a:spcPct val="90000"/>
            </a:lnSpc>
            <a:spcBef>
              <a:spcPct val="0"/>
            </a:spcBef>
            <a:spcAft>
              <a:spcPct val="20000"/>
            </a:spcAft>
            <a:buChar char="••"/>
          </a:pPr>
          <a:r>
            <a:rPr lang="zh-TW" altLang="en-US" sz="2200" kern="1200" dirty="0" smtClean="0"/>
            <a:t>消費者會接受任何能買的到且滿的起的產品，因此管理的主要任務是改善生產與分配的效率。例如　福特的Ｔ型車</a:t>
          </a:r>
          <a:endParaRPr lang="zh-TW" altLang="en-US" sz="2200" kern="1200" dirty="0"/>
        </a:p>
        <a:p>
          <a:pPr marL="228600" lvl="1" indent="-228600" algn="l" defTabSz="977900">
            <a:lnSpc>
              <a:spcPct val="90000"/>
            </a:lnSpc>
            <a:spcBef>
              <a:spcPct val="0"/>
            </a:spcBef>
            <a:spcAft>
              <a:spcPct val="20000"/>
            </a:spcAft>
            <a:buChar char="••"/>
          </a:pPr>
          <a:r>
            <a:rPr lang="zh-TW" altLang="en-US" sz="2200" kern="1200" dirty="0" smtClean="0"/>
            <a:t>生產觀念仍很適合的的兩種狀況</a:t>
          </a:r>
          <a:endParaRPr lang="zh-TW" altLang="en-US" sz="2200" kern="1200" dirty="0"/>
        </a:p>
        <a:p>
          <a:pPr marL="457200" lvl="2" indent="-228600" algn="l" defTabSz="977900">
            <a:lnSpc>
              <a:spcPct val="90000"/>
            </a:lnSpc>
            <a:spcBef>
              <a:spcPct val="0"/>
            </a:spcBef>
            <a:spcAft>
              <a:spcPct val="20000"/>
            </a:spcAft>
            <a:buChar char="••"/>
          </a:pPr>
          <a:r>
            <a:rPr lang="zh-TW" altLang="en-US" sz="2200" u="sng" kern="1200" dirty="0" smtClean="0"/>
            <a:t>１需求大於供給   　　。</a:t>
          </a:r>
          <a:endParaRPr lang="zh-TW" altLang="en-US" sz="2200" kern="1200" dirty="0"/>
        </a:p>
        <a:p>
          <a:pPr marL="457200" lvl="2" indent="-228600" algn="l" defTabSz="977900">
            <a:lnSpc>
              <a:spcPct val="90000"/>
            </a:lnSpc>
            <a:spcBef>
              <a:spcPct val="0"/>
            </a:spcBef>
            <a:spcAft>
              <a:spcPct val="20000"/>
            </a:spcAft>
            <a:buChar char="••"/>
          </a:pPr>
          <a:r>
            <a:rPr lang="zh-TW" altLang="en-US" sz="2200" u="sng" kern="1200" dirty="0" smtClean="0"/>
            <a:t>２產品價格高，需大量生產以便降低成本</a:t>
          </a:r>
          <a:endParaRPr lang="zh-TW" altLang="en-US" sz="2200" kern="1200" dirty="0"/>
        </a:p>
        <a:p>
          <a:pPr marL="228600" lvl="1" indent="-228600" algn="l" defTabSz="977900">
            <a:lnSpc>
              <a:spcPct val="90000"/>
            </a:lnSpc>
            <a:spcBef>
              <a:spcPct val="0"/>
            </a:spcBef>
            <a:spcAft>
              <a:spcPct val="20000"/>
            </a:spcAft>
            <a:buChar char="••"/>
          </a:pPr>
          <a:r>
            <a:rPr lang="zh-TW" altLang="en-US" sz="2200" kern="1200" dirty="0" smtClean="0"/>
            <a:t>生產觀念會產生的行銷問題</a:t>
          </a:r>
          <a:endParaRPr lang="zh-TW" altLang="en-US" sz="2200" kern="1200" dirty="0"/>
        </a:p>
        <a:p>
          <a:pPr marL="457200" lvl="2" indent="-228600" algn="l" defTabSz="977900">
            <a:lnSpc>
              <a:spcPct val="90000"/>
            </a:lnSpc>
            <a:spcBef>
              <a:spcPct val="0"/>
            </a:spcBef>
            <a:spcAft>
              <a:spcPct val="20000"/>
            </a:spcAft>
            <a:buChar char="••"/>
          </a:pPr>
          <a:r>
            <a:rPr lang="zh-TW" altLang="en-US" sz="2200" u="sng" kern="1200" dirty="0" smtClean="0"/>
            <a:t>行銷近視症：</a:t>
          </a:r>
          <a:r>
            <a:rPr lang="zh-TW" altLang="en-US" sz="2200" kern="1200" dirty="0" smtClean="0"/>
            <a:t>廠商過度專注於實體產品本身，忽略產品所提供的利益以及顧客的潛在需求</a:t>
          </a:r>
          <a:r>
            <a:rPr lang="zh-TW" altLang="en-US" sz="2200" u="sng" kern="1200" dirty="0" smtClean="0"/>
            <a:t>　　　　　　　　　　　　　</a:t>
          </a:r>
          <a:endParaRPr lang="zh-TW" altLang="en-US" sz="2200" kern="1200" dirty="0"/>
        </a:p>
      </dsp:txBody>
      <dsp:txXfrm>
        <a:off x="0" y="1031179"/>
        <a:ext cx="8064896" cy="349830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ED507-328B-4BEF-B5A1-F2CD8677388F}">
      <dsp:nvSpPr>
        <dsp:cNvPr id="0" name=""/>
        <dsp:cNvSpPr/>
      </dsp:nvSpPr>
      <dsp:spPr>
        <a:xfrm>
          <a:off x="0" y="0"/>
          <a:ext cx="8064896" cy="95214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zh-TW" altLang="en-US" sz="2400" b="1" kern="1200" dirty="0" smtClean="0">
              <a:ea typeface="新細明體" charset="-120"/>
            </a:rPr>
            <a:t>二、設計顧客導向之行銷策略</a:t>
          </a:r>
          <a:endParaRPr lang="zh-TW" altLang="en-US" sz="2400" b="0" i="0" kern="1200" baseline="0" dirty="0"/>
        </a:p>
      </dsp:txBody>
      <dsp:txXfrm>
        <a:off x="46480" y="46480"/>
        <a:ext cx="7971936" cy="859186"/>
      </dsp:txXfrm>
    </dsp:sp>
    <dsp:sp modelId="{B4CAA392-A41D-4C5E-8A7E-35C996D70074}">
      <dsp:nvSpPr>
        <dsp:cNvPr id="0" name=""/>
        <dsp:cNvSpPr/>
      </dsp:nvSpPr>
      <dsp:spPr>
        <a:xfrm>
          <a:off x="0" y="1094578"/>
          <a:ext cx="8064896" cy="84736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zh-TW" sz="2200" kern="1200" smtClean="0"/>
            <a:t>（二）產品觀念</a:t>
          </a:r>
          <a:endParaRPr lang="zh-TW" sz="2200" kern="1200" dirty="0"/>
        </a:p>
      </dsp:txBody>
      <dsp:txXfrm>
        <a:off x="41365" y="1135943"/>
        <a:ext cx="7982166" cy="764637"/>
      </dsp:txXfrm>
    </dsp:sp>
    <dsp:sp modelId="{14DEF873-955A-4D46-8272-B1B07BF6BFAF}">
      <dsp:nvSpPr>
        <dsp:cNvPr id="0" name=""/>
        <dsp:cNvSpPr/>
      </dsp:nvSpPr>
      <dsp:spPr>
        <a:xfrm>
          <a:off x="0" y="2153937"/>
          <a:ext cx="8064896" cy="2287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60" tIns="27940" rIns="156464" bIns="27940" numCol="1" spcCol="1270" anchor="t" anchorCtr="0">
          <a:noAutofit/>
        </a:bodyPr>
        <a:lstStyle/>
        <a:p>
          <a:pPr marL="228600" lvl="1" indent="-228600" algn="l" defTabSz="977900">
            <a:lnSpc>
              <a:spcPct val="90000"/>
            </a:lnSpc>
            <a:spcBef>
              <a:spcPct val="0"/>
            </a:spcBef>
            <a:spcAft>
              <a:spcPct val="20000"/>
            </a:spcAft>
            <a:buChar char="••"/>
          </a:pPr>
          <a:r>
            <a:rPr lang="zh-TW" altLang="en-US" sz="2200" kern="1200" dirty="0" smtClean="0"/>
            <a:t>定義</a:t>
          </a:r>
          <a:endParaRPr lang="zh-TW" altLang="en-US" sz="2200" kern="1200" dirty="0"/>
        </a:p>
        <a:p>
          <a:pPr marL="457200" lvl="2" indent="-228600" algn="l" defTabSz="977900">
            <a:lnSpc>
              <a:spcPct val="90000"/>
            </a:lnSpc>
            <a:spcBef>
              <a:spcPct val="0"/>
            </a:spcBef>
            <a:spcAft>
              <a:spcPct val="20000"/>
            </a:spcAft>
            <a:buChar char="••"/>
          </a:pPr>
          <a:r>
            <a:rPr lang="zh-TW" altLang="en-US" sz="2200" kern="1200" dirty="0" smtClean="0"/>
            <a:t>假設消費者會選擇品質、功能和特色最佳的產品，因此公司應該不斷致力於產品的改良</a:t>
          </a:r>
          <a:endParaRPr lang="zh-TW" altLang="en-US" sz="2200" kern="1200" dirty="0"/>
        </a:p>
        <a:p>
          <a:pPr marL="228600" lvl="1" indent="-228600" algn="l" defTabSz="977900">
            <a:lnSpc>
              <a:spcPct val="90000"/>
            </a:lnSpc>
            <a:spcBef>
              <a:spcPct val="0"/>
            </a:spcBef>
            <a:spcAft>
              <a:spcPct val="20000"/>
            </a:spcAft>
            <a:buChar char="••"/>
          </a:pPr>
          <a:r>
            <a:rPr lang="zh-TW" altLang="en-US" sz="2200" kern="1200" dirty="0" smtClean="0"/>
            <a:t>只要能生產出較好的補鼠器，顧客就會上門搶購嗎？捕捉老鼠的方法有幾種？</a:t>
          </a:r>
          <a:endParaRPr lang="zh-TW" altLang="en-US" sz="2200" kern="1200" dirty="0"/>
        </a:p>
        <a:p>
          <a:pPr marL="228600" lvl="1" indent="-228600" algn="l" defTabSz="977900">
            <a:lnSpc>
              <a:spcPct val="90000"/>
            </a:lnSpc>
            <a:spcBef>
              <a:spcPct val="0"/>
            </a:spcBef>
            <a:spcAft>
              <a:spcPct val="20000"/>
            </a:spcAft>
            <a:buChar char="••"/>
          </a:pPr>
          <a:r>
            <a:rPr lang="zh-TW" altLang="en-US" sz="2200" u="sng" kern="1200" dirty="0" smtClean="0"/>
            <a:t>柯達公司為何會倒閉？　　　　　　　　　　　　　</a:t>
          </a:r>
          <a:endParaRPr lang="zh-TW" altLang="en-US" sz="2200" kern="1200" dirty="0"/>
        </a:p>
      </dsp:txBody>
      <dsp:txXfrm>
        <a:off x="0" y="2153937"/>
        <a:ext cx="8064896" cy="228735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ED507-328B-4BEF-B5A1-F2CD8677388F}">
      <dsp:nvSpPr>
        <dsp:cNvPr id="0" name=""/>
        <dsp:cNvSpPr/>
      </dsp:nvSpPr>
      <dsp:spPr>
        <a:xfrm>
          <a:off x="0" y="0"/>
          <a:ext cx="8064896" cy="95214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zh-TW" altLang="en-US" sz="2400" b="1" kern="1200" dirty="0" smtClean="0">
              <a:ea typeface="新細明體" charset="-120"/>
            </a:rPr>
            <a:t>二、設計顧客導向之行銷策略</a:t>
          </a:r>
          <a:endParaRPr lang="zh-TW" altLang="en-US" sz="2400" b="0" i="0" kern="1200" baseline="0" dirty="0"/>
        </a:p>
      </dsp:txBody>
      <dsp:txXfrm>
        <a:off x="46480" y="46480"/>
        <a:ext cx="7971936" cy="859186"/>
      </dsp:txXfrm>
    </dsp:sp>
    <dsp:sp modelId="{B4CAA392-A41D-4C5E-8A7E-35C996D70074}">
      <dsp:nvSpPr>
        <dsp:cNvPr id="0" name=""/>
        <dsp:cNvSpPr/>
      </dsp:nvSpPr>
      <dsp:spPr>
        <a:xfrm>
          <a:off x="0" y="1231751"/>
          <a:ext cx="8064896" cy="84736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zh-TW" sz="2400" kern="1200" smtClean="0"/>
            <a:t>（三）銷售觀念</a:t>
          </a:r>
          <a:endParaRPr lang="zh-TW" sz="2400" kern="1200" dirty="0"/>
        </a:p>
      </dsp:txBody>
      <dsp:txXfrm>
        <a:off x="41365" y="1273116"/>
        <a:ext cx="7982166" cy="764637"/>
      </dsp:txXfrm>
    </dsp:sp>
    <dsp:sp modelId="{14DEF873-955A-4D46-8272-B1B07BF6BFAF}">
      <dsp:nvSpPr>
        <dsp:cNvPr id="0" name=""/>
        <dsp:cNvSpPr/>
      </dsp:nvSpPr>
      <dsp:spPr>
        <a:xfrm>
          <a:off x="0" y="2153937"/>
          <a:ext cx="8064896" cy="2287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60" tIns="27940" rIns="156464" bIns="27940" numCol="1" spcCol="1270" anchor="t" anchorCtr="0">
          <a:noAutofit/>
        </a:bodyPr>
        <a:lstStyle/>
        <a:p>
          <a:pPr marL="228600" lvl="1" indent="-228600" algn="l" defTabSz="977900">
            <a:lnSpc>
              <a:spcPct val="90000"/>
            </a:lnSpc>
            <a:spcBef>
              <a:spcPct val="0"/>
            </a:spcBef>
            <a:spcAft>
              <a:spcPct val="20000"/>
            </a:spcAft>
            <a:buChar char="••"/>
          </a:pPr>
          <a:r>
            <a:rPr lang="zh-TW" altLang="en-US" sz="2200" kern="1200" dirty="0" smtClean="0"/>
            <a:t>銷售觀念的定義</a:t>
          </a:r>
          <a:endParaRPr lang="zh-TW" altLang="en-US" sz="2200" kern="1200" dirty="0"/>
        </a:p>
        <a:p>
          <a:pPr marL="457200" lvl="2" indent="-228600" algn="l" defTabSz="977900">
            <a:lnSpc>
              <a:spcPct val="90000"/>
            </a:lnSpc>
            <a:spcBef>
              <a:spcPct val="0"/>
            </a:spcBef>
            <a:spcAft>
              <a:spcPct val="20000"/>
            </a:spcAft>
            <a:buChar char="••"/>
          </a:pPr>
          <a:r>
            <a:rPr lang="zh-TW" altLang="en-US" sz="2200" kern="1200" dirty="0" smtClean="0"/>
            <a:t>除非公司極力的銷售與促銷，否則消費者不會踴躍的購買公司的產品</a:t>
          </a:r>
          <a:endParaRPr lang="zh-TW" altLang="en-US" sz="2200" kern="1200" dirty="0"/>
        </a:p>
        <a:p>
          <a:pPr marL="228600" lvl="1" indent="-228600" algn="l" defTabSz="977900">
            <a:lnSpc>
              <a:spcPct val="90000"/>
            </a:lnSpc>
            <a:spcBef>
              <a:spcPct val="0"/>
            </a:spcBef>
            <a:spcAft>
              <a:spcPct val="20000"/>
            </a:spcAft>
            <a:buChar char="••"/>
          </a:pPr>
          <a:r>
            <a:rPr lang="zh-TW" altLang="en-US" sz="2200" kern="1200" dirty="0" smtClean="0"/>
            <a:t>採行行銷售觀念的人其主要的目標：將產品銷售出去。　　</a:t>
          </a:r>
          <a:endParaRPr lang="zh-TW" altLang="en-US" sz="2200" kern="1200" dirty="0"/>
        </a:p>
        <a:p>
          <a:pPr marL="228600" lvl="1" indent="-228600" algn="l" defTabSz="977900">
            <a:lnSpc>
              <a:spcPct val="90000"/>
            </a:lnSpc>
            <a:spcBef>
              <a:spcPct val="0"/>
            </a:spcBef>
            <a:spcAft>
              <a:spcPct val="20000"/>
            </a:spcAft>
            <a:buChar char="••"/>
          </a:pPr>
          <a:r>
            <a:rPr lang="zh-TW" altLang="en-US" sz="2200" kern="1200" dirty="0" smtClean="0"/>
            <a:t>銷售觀念的基本假設：</a:t>
          </a:r>
          <a:r>
            <a:rPr lang="zh-TW" altLang="en-US" sz="2200" kern="1200" dirty="0" smtClean="0">
              <a:latin typeface="Times New Roman" pitchFamily="18" charset="0"/>
            </a:rPr>
            <a:t>被哄騙而買下產品的顧客會喜歡這產品，即使不喜歡它們，事後亦可會忘記這段不愉快的經驗。</a:t>
          </a:r>
          <a:r>
            <a:rPr lang="zh-TW" altLang="en-US" sz="2200" u="sng" kern="1200" dirty="0" smtClean="0"/>
            <a:t>　　　　　　　　　　　</a:t>
          </a:r>
          <a:endParaRPr lang="zh-TW" altLang="en-US" sz="2200" kern="1200" dirty="0"/>
        </a:p>
      </dsp:txBody>
      <dsp:txXfrm>
        <a:off x="0" y="2153937"/>
        <a:ext cx="8064896" cy="228735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ED507-328B-4BEF-B5A1-F2CD8677388F}">
      <dsp:nvSpPr>
        <dsp:cNvPr id="0" name=""/>
        <dsp:cNvSpPr/>
      </dsp:nvSpPr>
      <dsp:spPr>
        <a:xfrm>
          <a:off x="0" y="228090"/>
          <a:ext cx="8064896" cy="153331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rtl="0">
            <a:lnSpc>
              <a:spcPct val="90000"/>
            </a:lnSpc>
            <a:spcBef>
              <a:spcPct val="0"/>
            </a:spcBef>
            <a:spcAft>
              <a:spcPct val="35000"/>
            </a:spcAft>
          </a:pPr>
          <a:r>
            <a:rPr lang="zh-TW" altLang="en-US" sz="3600" b="1" i="0" kern="1200" baseline="0" dirty="0" smtClean="0">
              <a:solidFill>
                <a:srgbClr val="FF0000"/>
              </a:solidFill>
            </a:rPr>
            <a:t>小組討論</a:t>
          </a:r>
          <a:endParaRPr lang="zh-TW" altLang="en-US" sz="3600" b="1" i="0" kern="1200" baseline="0" dirty="0">
            <a:solidFill>
              <a:srgbClr val="FF0000"/>
            </a:solidFill>
          </a:endParaRPr>
        </a:p>
      </dsp:txBody>
      <dsp:txXfrm>
        <a:off x="74850" y="302940"/>
        <a:ext cx="7915196" cy="1383616"/>
      </dsp:txXfrm>
    </dsp:sp>
    <dsp:sp modelId="{84566BF0-15D3-4A19-9AFD-AB0E374D29C0}">
      <dsp:nvSpPr>
        <dsp:cNvPr id="0" name=""/>
        <dsp:cNvSpPr/>
      </dsp:nvSpPr>
      <dsp:spPr>
        <a:xfrm>
          <a:off x="0" y="2385001"/>
          <a:ext cx="8064896" cy="15590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zh-TW" altLang="en-US" sz="2400" b="0" i="0" kern="1200" baseline="0" dirty="0" smtClean="0"/>
            <a:t>* 智慧型手機的照相錄影功能，將來可不可以完全取代樹會相機或是數位錄影機</a:t>
          </a:r>
          <a:r>
            <a:rPr lang="en-US" altLang="zh-TW" sz="2400" b="0" i="0" kern="1200" baseline="0" dirty="0" smtClean="0"/>
            <a:t>?</a:t>
          </a:r>
          <a:r>
            <a:rPr lang="zh-TW" altLang="en-US" sz="2400" b="0" i="0" kern="1200" baseline="0" dirty="0" smtClean="0"/>
            <a:t> 請說明你們的理由</a:t>
          </a:r>
          <a:endParaRPr lang="en-US" altLang="zh-TW" sz="2400" b="0" i="0" kern="1200" baseline="0" dirty="0" smtClean="0"/>
        </a:p>
        <a:p>
          <a:pPr lvl="0" algn="l" defTabSz="1066800" rtl="0">
            <a:lnSpc>
              <a:spcPct val="90000"/>
            </a:lnSpc>
            <a:spcBef>
              <a:spcPct val="0"/>
            </a:spcBef>
            <a:spcAft>
              <a:spcPct val="35000"/>
            </a:spcAft>
          </a:pPr>
          <a:r>
            <a:rPr lang="en-US" altLang="zh-TW" sz="2400" b="0" i="0" kern="1200" baseline="0" dirty="0" smtClean="0"/>
            <a:t>* </a:t>
          </a:r>
          <a:r>
            <a:rPr lang="zh-TW" altLang="en-US" sz="2400" b="0" i="0" kern="1200" baseline="0" dirty="0" smtClean="0"/>
            <a:t>小組投票表決，選擇最佳論述。</a:t>
          </a:r>
          <a:endParaRPr lang="zh-TW" altLang="en-US" sz="2400" b="0" i="0" kern="1200" baseline="0" dirty="0"/>
        </a:p>
      </dsp:txBody>
      <dsp:txXfrm>
        <a:off x="76105" y="2461106"/>
        <a:ext cx="7912686" cy="1406815"/>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ED507-328B-4BEF-B5A1-F2CD8677388F}">
      <dsp:nvSpPr>
        <dsp:cNvPr id="0" name=""/>
        <dsp:cNvSpPr/>
      </dsp:nvSpPr>
      <dsp:spPr>
        <a:xfrm>
          <a:off x="0" y="0"/>
          <a:ext cx="8064896" cy="95214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zh-TW" sz="2400" b="1" kern="1200" dirty="0" smtClean="0"/>
            <a:t>三、行銷管理哲學</a:t>
          </a:r>
          <a:endParaRPr lang="zh-TW" altLang="en-US" sz="2400" b="0" i="0" kern="1200" baseline="0" dirty="0"/>
        </a:p>
      </dsp:txBody>
      <dsp:txXfrm>
        <a:off x="46480" y="46480"/>
        <a:ext cx="7971936" cy="859186"/>
      </dsp:txXfrm>
    </dsp:sp>
    <dsp:sp modelId="{B4CAA392-A41D-4C5E-8A7E-35C996D70074}">
      <dsp:nvSpPr>
        <dsp:cNvPr id="0" name=""/>
        <dsp:cNvSpPr/>
      </dsp:nvSpPr>
      <dsp:spPr>
        <a:xfrm>
          <a:off x="0" y="1267589"/>
          <a:ext cx="8064896" cy="84736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zh-TW" sz="2200" kern="1200" smtClean="0"/>
            <a:t>（四）行銷觀念</a:t>
          </a:r>
          <a:endParaRPr lang="zh-TW" sz="2200" kern="1200" dirty="0"/>
        </a:p>
      </dsp:txBody>
      <dsp:txXfrm>
        <a:off x="41365" y="1308954"/>
        <a:ext cx="7982166" cy="764637"/>
      </dsp:txXfrm>
    </dsp:sp>
    <dsp:sp modelId="{14DEF873-955A-4D46-8272-B1B07BF6BFAF}">
      <dsp:nvSpPr>
        <dsp:cNvPr id="0" name=""/>
        <dsp:cNvSpPr/>
      </dsp:nvSpPr>
      <dsp:spPr>
        <a:xfrm>
          <a:off x="0" y="2187575"/>
          <a:ext cx="8064896" cy="2220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60" tIns="27940" rIns="156464" bIns="27940" numCol="1" spcCol="1270" anchor="t" anchorCtr="0">
          <a:noAutofit/>
        </a:bodyPr>
        <a:lstStyle/>
        <a:p>
          <a:pPr marL="228600" lvl="1" indent="-228600" algn="l" defTabSz="977900">
            <a:lnSpc>
              <a:spcPct val="90000"/>
            </a:lnSpc>
            <a:spcBef>
              <a:spcPct val="0"/>
            </a:spcBef>
            <a:spcAft>
              <a:spcPct val="20000"/>
            </a:spcAft>
            <a:buChar char="••"/>
          </a:pPr>
          <a:r>
            <a:rPr lang="zh-TW" altLang="en-US" sz="2200" kern="1200" dirty="0" smtClean="0"/>
            <a:t>行銷觀念的定義</a:t>
          </a:r>
          <a:endParaRPr lang="zh-TW" altLang="en-US" sz="2200" kern="1200" dirty="0"/>
        </a:p>
        <a:p>
          <a:pPr marL="457200" lvl="2" indent="-228600" algn="l" defTabSz="977900">
            <a:lnSpc>
              <a:spcPct val="90000"/>
            </a:lnSpc>
            <a:spcBef>
              <a:spcPct val="0"/>
            </a:spcBef>
            <a:spcAft>
              <a:spcPct val="20000"/>
            </a:spcAft>
            <a:buChar char="••"/>
          </a:pPr>
          <a:r>
            <a:rPr lang="zh-TW" altLang="en-US" sz="2200" kern="1200" dirty="0" smtClean="0"/>
            <a:t>為了達成公司的目標，公司必須探究目標市場的需要與慾望，並使公司能比其他競爭者更有效果、更有效率的滿足消費者的需求。</a:t>
          </a:r>
          <a:endParaRPr lang="zh-TW" altLang="en-US" sz="2200" kern="1200" dirty="0"/>
        </a:p>
        <a:p>
          <a:pPr marL="228600" lvl="1" indent="-228600" algn="l" defTabSz="977900">
            <a:lnSpc>
              <a:spcPct val="90000"/>
            </a:lnSpc>
            <a:spcBef>
              <a:spcPct val="0"/>
            </a:spcBef>
            <a:spcAft>
              <a:spcPct val="20000"/>
            </a:spcAft>
            <a:buChar char="••"/>
          </a:pPr>
          <a:r>
            <a:rPr lang="zh-TW" altLang="en-US" sz="2200" kern="1200" dirty="0" smtClean="0">
              <a:solidFill>
                <a:srgbClr val="FF0000"/>
              </a:solidFill>
              <a:latin typeface="標楷體" pitchFamily="65" charset="-120"/>
              <a:ea typeface="標楷體" pitchFamily="65" charset="-120"/>
            </a:rPr>
            <a:t>除非東西用到壞了顧客仍然滿意，否則我們不會覺得銷售工作已經完成</a:t>
          </a:r>
          <a:r>
            <a:rPr lang="zh-TW" altLang="en-US" sz="2200" u="sng" kern="1200" dirty="0" smtClean="0"/>
            <a:t>　　　　　　</a:t>
          </a:r>
          <a:endParaRPr lang="zh-TW" altLang="en-US" sz="2200" kern="1200" dirty="0">
            <a:solidFill>
              <a:srgbClr val="FF0000"/>
            </a:solidFill>
            <a:latin typeface="標楷體" pitchFamily="65" charset="-120"/>
            <a:ea typeface="標楷體" pitchFamily="65" charset="-120"/>
          </a:endParaRPr>
        </a:p>
      </dsp:txBody>
      <dsp:txXfrm>
        <a:off x="0" y="2187575"/>
        <a:ext cx="8064896" cy="2220075"/>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ED507-328B-4BEF-B5A1-F2CD8677388F}">
      <dsp:nvSpPr>
        <dsp:cNvPr id="0" name=""/>
        <dsp:cNvSpPr/>
      </dsp:nvSpPr>
      <dsp:spPr>
        <a:xfrm>
          <a:off x="0" y="125536"/>
          <a:ext cx="8064896" cy="7860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zh-TW" altLang="en-US" sz="2800" b="1" kern="1200" dirty="0" smtClean="0">
              <a:ea typeface="新細明體" charset="-120"/>
            </a:rPr>
            <a:t>二、設計顧客導向之行銷策略</a:t>
          </a:r>
          <a:endParaRPr lang="zh-TW" altLang="en-US" sz="2800" b="1" i="0" kern="1200" baseline="0" dirty="0">
            <a:solidFill>
              <a:srgbClr val="FF0000"/>
            </a:solidFill>
          </a:endParaRPr>
        </a:p>
      </dsp:txBody>
      <dsp:txXfrm>
        <a:off x="38372" y="163908"/>
        <a:ext cx="7988152" cy="709308"/>
      </dsp:txXfrm>
    </dsp:sp>
    <dsp:sp modelId="{3A5AA1FF-69CB-4CF0-B0F2-F7C78DA44825}">
      <dsp:nvSpPr>
        <dsp:cNvPr id="0" name=""/>
        <dsp:cNvSpPr/>
      </dsp:nvSpPr>
      <dsp:spPr>
        <a:xfrm>
          <a:off x="0" y="1080111"/>
          <a:ext cx="8064896"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zh-TW" altLang="en-US" sz="2800" b="1" i="0" kern="1200" baseline="0" dirty="0" smtClean="0">
              <a:solidFill>
                <a:srgbClr val="FF0000"/>
              </a:solidFill>
            </a:rPr>
            <a:t>小組討論</a:t>
          </a:r>
          <a:endParaRPr lang="zh-TW" altLang="en-US" sz="2800" b="1" i="0" kern="1200" baseline="0" dirty="0">
            <a:solidFill>
              <a:srgbClr val="FF0000"/>
            </a:solidFill>
          </a:endParaRPr>
        </a:p>
      </dsp:txBody>
      <dsp:txXfrm>
        <a:off x="59399" y="1139510"/>
        <a:ext cx="7946098" cy="1098002"/>
      </dsp:txXfrm>
    </dsp:sp>
    <dsp:sp modelId="{84566BF0-15D3-4A19-9AFD-AB0E374D29C0}">
      <dsp:nvSpPr>
        <dsp:cNvPr id="0" name=""/>
        <dsp:cNvSpPr/>
      </dsp:nvSpPr>
      <dsp:spPr>
        <a:xfrm>
          <a:off x="0" y="2664294"/>
          <a:ext cx="8064896"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zh-TW" altLang="en-US" sz="2400" b="0" i="0" kern="1200" baseline="0" dirty="0" smtClean="0"/>
            <a:t>* 銷售觀念與行銷觀念的差異點有那些</a:t>
          </a:r>
          <a:r>
            <a:rPr lang="en-US" altLang="zh-TW" sz="2400" b="0" i="0" kern="1200" baseline="0" dirty="0" smtClean="0"/>
            <a:t>?</a:t>
          </a:r>
          <a:r>
            <a:rPr lang="zh-TW" altLang="en-US" sz="2400" b="0" i="0" kern="1200" baseline="0" dirty="0" smtClean="0"/>
            <a:t> </a:t>
          </a:r>
          <a:endParaRPr lang="en-US" altLang="zh-TW" sz="2400" b="0" i="0" kern="1200" baseline="0" dirty="0" smtClean="0"/>
        </a:p>
        <a:p>
          <a:pPr lvl="0" algn="l" defTabSz="1066800" rtl="0">
            <a:lnSpc>
              <a:spcPct val="90000"/>
            </a:lnSpc>
            <a:spcBef>
              <a:spcPct val="0"/>
            </a:spcBef>
            <a:spcAft>
              <a:spcPct val="35000"/>
            </a:spcAft>
          </a:pPr>
          <a:r>
            <a:rPr lang="zh-TW" altLang="en-US" sz="2400" b="0" i="0" kern="1200" baseline="0" dirty="0" smtClean="0"/>
            <a:t>* 想到最多原因的獲勝</a:t>
          </a:r>
          <a:endParaRPr lang="zh-TW" altLang="en-US" sz="2400" b="0" i="0" kern="1200" baseline="0" dirty="0"/>
        </a:p>
      </dsp:txBody>
      <dsp:txXfrm>
        <a:off x="59399" y="2723693"/>
        <a:ext cx="7946098" cy="1098002"/>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ED507-328B-4BEF-B5A1-F2CD8677388F}">
      <dsp:nvSpPr>
        <dsp:cNvPr id="0" name=""/>
        <dsp:cNvSpPr/>
      </dsp:nvSpPr>
      <dsp:spPr>
        <a:xfrm>
          <a:off x="0" y="0"/>
          <a:ext cx="8064896" cy="7324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zh-TW" altLang="en-US" sz="2400" b="1" kern="1200" dirty="0" smtClean="0">
              <a:ea typeface="新細明體" charset="-120"/>
            </a:rPr>
            <a:t>二、設計顧客導向之行銷策略</a:t>
          </a:r>
          <a:endParaRPr lang="zh-TW" altLang="en-US" sz="2400" b="0" i="0" kern="1200" baseline="0" dirty="0"/>
        </a:p>
      </dsp:txBody>
      <dsp:txXfrm>
        <a:off x="35754" y="35754"/>
        <a:ext cx="7993388" cy="660912"/>
      </dsp:txXfrm>
    </dsp:sp>
    <dsp:sp modelId="{B4CAA392-A41D-4C5E-8A7E-35C996D70074}">
      <dsp:nvSpPr>
        <dsp:cNvPr id="0" name=""/>
        <dsp:cNvSpPr/>
      </dsp:nvSpPr>
      <dsp:spPr>
        <a:xfrm>
          <a:off x="0" y="790058"/>
          <a:ext cx="8064896" cy="6518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zh-TW" sz="2200" kern="1200" dirty="0" smtClean="0"/>
            <a:t>（四）行銷觀念</a:t>
          </a:r>
          <a:endParaRPr lang="zh-TW" sz="2200" kern="1200" dirty="0"/>
        </a:p>
      </dsp:txBody>
      <dsp:txXfrm>
        <a:off x="31819" y="821877"/>
        <a:ext cx="8001258" cy="588183"/>
      </dsp:txXfrm>
    </dsp:sp>
    <dsp:sp modelId="{14DEF873-955A-4D46-8272-B1B07BF6BFAF}">
      <dsp:nvSpPr>
        <dsp:cNvPr id="0" name=""/>
        <dsp:cNvSpPr/>
      </dsp:nvSpPr>
      <dsp:spPr>
        <a:xfrm>
          <a:off x="0" y="1541751"/>
          <a:ext cx="8064896" cy="3053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60" tIns="27940" rIns="156464" bIns="27940" numCol="1" spcCol="1270" anchor="t" anchorCtr="0">
          <a:noAutofit/>
        </a:bodyPr>
        <a:lstStyle/>
        <a:p>
          <a:pPr marL="228600" lvl="1" indent="-228600" algn="l" defTabSz="977900">
            <a:lnSpc>
              <a:spcPct val="90000"/>
            </a:lnSpc>
            <a:spcBef>
              <a:spcPct val="0"/>
            </a:spcBef>
            <a:spcAft>
              <a:spcPct val="20000"/>
            </a:spcAft>
            <a:buChar char="••"/>
          </a:pPr>
          <a:r>
            <a:rPr lang="zh-TW" sz="2200" kern="1200" dirty="0" smtClean="0"/>
            <a:t>只有回應顧客所表達的欲求與明顯的需要，</a:t>
          </a:r>
          <a:r>
            <a:rPr lang="zh-TW" altLang="en-US" sz="2200" b="1" kern="1200" dirty="0" smtClean="0">
              <a:solidFill>
                <a:srgbClr val="FF0000"/>
              </a:solidFill>
            </a:rPr>
            <a:t>不</a:t>
          </a:r>
          <a:r>
            <a:rPr lang="zh-TW" sz="2200" b="1" kern="1200" dirty="0" smtClean="0">
              <a:solidFill>
                <a:srgbClr val="FF0000"/>
              </a:solidFill>
            </a:rPr>
            <a:t>是</a:t>
          </a:r>
          <a:r>
            <a:rPr lang="zh-TW" sz="2200" kern="1200" dirty="0" smtClean="0"/>
            <a:t>行銷</a:t>
          </a:r>
          <a:r>
            <a:rPr lang="zh-TW" altLang="en-US" sz="2200" kern="1200" dirty="0" smtClean="0"/>
            <a:t>觀</a:t>
          </a:r>
          <a:r>
            <a:rPr lang="zh-TW" sz="2200" kern="1200" dirty="0" smtClean="0"/>
            <a:t>念</a:t>
          </a:r>
          <a:r>
            <a:rPr lang="zh-TW" altLang="en-US" sz="2200" kern="1200" dirty="0" smtClean="0"/>
            <a:t>。</a:t>
          </a:r>
          <a:endParaRPr lang="zh-TW" altLang="en-US" sz="2200" kern="1200" dirty="0"/>
        </a:p>
        <a:p>
          <a:pPr marL="228600" lvl="1" indent="-228600" algn="l" defTabSz="977900">
            <a:lnSpc>
              <a:spcPct val="90000"/>
            </a:lnSpc>
            <a:spcBef>
              <a:spcPct val="0"/>
            </a:spcBef>
            <a:spcAft>
              <a:spcPct val="20000"/>
            </a:spcAft>
            <a:buChar char="••"/>
          </a:pPr>
          <a:r>
            <a:rPr lang="zh-TW" altLang="en-US" sz="2200" b="1" kern="1200" dirty="0" smtClean="0"/>
            <a:t>顧客驅動式行銷</a:t>
          </a:r>
          <a:endParaRPr lang="zh-TW" altLang="en-US" sz="2200" kern="1200" dirty="0"/>
        </a:p>
        <a:p>
          <a:pPr marL="457200" lvl="2" indent="-228600" algn="l" defTabSz="977900">
            <a:lnSpc>
              <a:spcPct val="90000"/>
            </a:lnSpc>
            <a:spcBef>
              <a:spcPct val="0"/>
            </a:spcBef>
            <a:spcAft>
              <a:spcPct val="20000"/>
            </a:spcAft>
            <a:buChar char="••"/>
          </a:pPr>
          <a:r>
            <a:rPr lang="zh-TW" altLang="en-US" sz="2200" u="none" kern="1200" dirty="0" smtClean="0"/>
            <a:t>比顧客本身更了解他的需要，然後創造與服務以便滿足目前與未來的需求。例如 </a:t>
          </a:r>
          <a:r>
            <a:rPr lang="en-US" altLang="zh-TW" sz="2200" u="none" kern="1200" dirty="0" err="1" smtClean="0"/>
            <a:t>iPhone</a:t>
          </a:r>
          <a:endParaRPr lang="zh-TW" altLang="en-US" sz="2200" kern="1200" dirty="0"/>
        </a:p>
        <a:p>
          <a:pPr marL="228600" lvl="1" indent="-228600" algn="l" defTabSz="977900">
            <a:lnSpc>
              <a:spcPct val="90000"/>
            </a:lnSpc>
            <a:spcBef>
              <a:spcPct val="0"/>
            </a:spcBef>
            <a:spcAft>
              <a:spcPct val="20000"/>
            </a:spcAft>
            <a:buChar char="••"/>
          </a:pPr>
          <a:r>
            <a:rPr lang="en-US" altLang="zh-TW" sz="2200" u="sng" kern="1200" dirty="0" smtClean="0"/>
            <a:t>3M</a:t>
          </a:r>
          <a:r>
            <a:rPr lang="zh-TW" altLang="en-US" sz="2200" u="sng" kern="1200" dirty="0" smtClean="0"/>
            <a:t>：</a:t>
          </a:r>
          <a:endParaRPr lang="zh-TW" altLang="en-US" sz="2200" kern="1200" dirty="0"/>
        </a:p>
        <a:p>
          <a:pPr marL="457200" lvl="2" indent="-228600" algn="l" defTabSz="977900">
            <a:lnSpc>
              <a:spcPct val="90000"/>
            </a:lnSpc>
            <a:spcBef>
              <a:spcPct val="0"/>
            </a:spcBef>
            <a:spcAft>
              <a:spcPct val="20000"/>
            </a:spcAft>
            <a:buChar char="••"/>
          </a:pPr>
          <a:r>
            <a:rPr lang="zh-TW" altLang="en-US" sz="2200" u="none" kern="1200" dirty="0" smtClean="0">
              <a:solidFill>
                <a:srgbClr val="FF0000"/>
              </a:solidFill>
              <a:latin typeface="標楷體" pitchFamily="65" charset="-120"/>
              <a:ea typeface="標楷體" pitchFamily="65" charset="-120"/>
            </a:rPr>
            <a:t>我們的目標在引導顧客，在他們知道想去那裡之前，便帶領他們到達他所想要去的地方</a:t>
          </a:r>
          <a:endParaRPr lang="zh-TW" altLang="en-US" sz="2200" kern="1200" dirty="0"/>
        </a:p>
        <a:p>
          <a:pPr marL="457200" lvl="2" indent="-228600" algn="l" defTabSz="977900">
            <a:lnSpc>
              <a:spcPct val="90000"/>
            </a:lnSpc>
            <a:spcBef>
              <a:spcPct val="0"/>
            </a:spcBef>
            <a:spcAft>
              <a:spcPct val="20000"/>
            </a:spcAft>
            <a:buChar char="••"/>
          </a:pPr>
          <a:r>
            <a:rPr lang="zh-TW" altLang="en-US" sz="2200" u="none" kern="1200" dirty="0" smtClean="0">
              <a:solidFill>
                <a:srgbClr val="FF0000"/>
              </a:solidFill>
              <a:latin typeface="標楷體" pitchFamily="65" charset="-120"/>
              <a:ea typeface="標楷體" pitchFamily="65" charset="-120"/>
            </a:rPr>
            <a:t>不要問顧客要什麼，因為他們自己也不知道自己要什麼。　　</a:t>
          </a:r>
          <a:r>
            <a:rPr lang="zh-TW" altLang="en-US" sz="2200" u="sng" kern="1200" dirty="0" smtClean="0"/>
            <a:t>　　　　</a:t>
          </a:r>
          <a:endParaRPr lang="zh-TW" altLang="en-US" sz="2200" kern="1200" dirty="0"/>
        </a:p>
      </dsp:txBody>
      <dsp:txXfrm>
        <a:off x="0" y="1541751"/>
        <a:ext cx="8064896" cy="30532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ED507-328B-4BEF-B5A1-F2CD8677388F}">
      <dsp:nvSpPr>
        <dsp:cNvPr id="0" name=""/>
        <dsp:cNvSpPr/>
      </dsp:nvSpPr>
      <dsp:spPr>
        <a:xfrm>
          <a:off x="0" y="0"/>
          <a:ext cx="8064896" cy="74056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zh-TW" altLang="en-US" sz="2800" b="1" kern="1200" dirty="0" smtClean="0">
              <a:solidFill>
                <a:srgbClr val="FF0000"/>
              </a:solidFill>
            </a:rPr>
            <a:t>一、 </a:t>
          </a:r>
          <a:r>
            <a:rPr lang="zh-TW" altLang="en-US" sz="2800" b="1" kern="1200" dirty="0" smtClean="0">
              <a:ea typeface="新細明體" charset="-120"/>
            </a:rPr>
            <a:t>了解市場與顧客需求</a:t>
          </a:r>
          <a:endParaRPr lang="zh-TW" altLang="en-US" sz="2800" b="0" i="0" kern="1200" baseline="0" dirty="0"/>
        </a:p>
      </dsp:txBody>
      <dsp:txXfrm>
        <a:off x="36151" y="36151"/>
        <a:ext cx="7992594" cy="668262"/>
      </dsp:txXfrm>
    </dsp:sp>
    <dsp:sp modelId="{571EEE50-5238-4D2B-A50E-401A339B2552}">
      <dsp:nvSpPr>
        <dsp:cNvPr id="0" name=""/>
        <dsp:cNvSpPr/>
      </dsp:nvSpPr>
      <dsp:spPr>
        <a:xfrm>
          <a:off x="0" y="756683"/>
          <a:ext cx="8064896" cy="67323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zh-TW" sz="2400" kern="1200" dirty="0" smtClean="0"/>
            <a:t>（</a:t>
          </a:r>
          <a:r>
            <a:rPr lang="zh-TW" altLang="en-US" sz="2400" kern="1200" dirty="0" smtClean="0"/>
            <a:t>一</a:t>
          </a:r>
          <a:r>
            <a:rPr lang="zh-TW" sz="2400" kern="1200" dirty="0" smtClean="0"/>
            <a:t>）需要、慾望和需求</a:t>
          </a:r>
          <a:endParaRPr lang="zh-TW" altLang="en-US" sz="2400" kern="1200" dirty="0"/>
        </a:p>
      </dsp:txBody>
      <dsp:txXfrm>
        <a:off x="32865" y="789548"/>
        <a:ext cx="7999166" cy="607504"/>
      </dsp:txXfrm>
    </dsp:sp>
    <dsp:sp modelId="{AE28ECCE-B870-4416-BE9B-EA4980C0DFA8}">
      <dsp:nvSpPr>
        <dsp:cNvPr id="0" name=""/>
        <dsp:cNvSpPr/>
      </dsp:nvSpPr>
      <dsp:spPr>
        <a:xfrm>
          <a:off x="0" y="1429917"/>
          <a:ext cx="8064896" cy="31762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60"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zh-TW" sz="2400" kern="1200" dirty="0" smtClean="0">
              <a:solidFill>
                <a:srgbClr val="FF0000"/>
              </a:solidFill>
            </a:rPr>
            <a:t>需要（</a:t>
          </a:r>
          <a:r>
            <a:rPr lang="en-US" sz="2400" kern="1200" dirty="0" smtClean="0">
              <a:solidFill>
                <a:srgbClr val="FF0000"/>
              </a:solidFill>
            </a:rPr>
            <a:t>need</a:t>
          </a:r>
          <a:r>
            <a:rPr lang="zh-TW" sz="2400" kern="1200" dirty="0" smtClean="0">
              <a:solidFill>
                <a:srgbClr val="FF0000"/>
              </a:solidFill>
            </a:rPr>
            <a:t>）</a:t>
          </a:r>
          <a:endParaRPr lang="zh-TW" sz="2400" kern="1200" dirty="0">
            <a:solidFill>
              <a:srgbClr val="FF0000"/>
            </a:solidFill>
          </a:endParaRPr>
        </a:p>
        <a:p>
          <a:pPr marL="457200" lvl="2" indent="-228600" algn="l" defTabSz="977900">
            <a:lnSpc>
              <a:spcPct val="90000"/>
            </a:lnSpc>
            <a:spcBef>
              <a:spcPct val="0"/>
            </a:spcBef>
            <a:spcAft>
              <a:spcPct val="20000"/>
            </a:spcAft>
            <a:buChar char="••"/>
          </a:pPr>
          <a:r>
            <a:rPr lang="zh-TW" altLang="en-US" sz="2200" kern="1200" dirty="0" smtClean="0"/>
            <a:t>個人感覺到被剝奪的一種狀態，</a:t>
          </a:r>
          <a:endParaRPr lang="zh-TW" sz="2200" kern="1200" dirty="0"/>
        </a:p>
        <a:p>
          <a:pPr marL="457200" lvl="2" indent="-228600" algn="l" defTabSz="977900">
            <a:lnSpc>
              <a:spcPct val="90000"/>
            </a:lnSpc>
            <a:spcBef>
              <a:spcPct val="0"/>
            </a:spcBef>
            <a:spcAft>
              <a:spcPct val="20000"/>
            </a:spcAft>
            <a:buChar char="••"/>
          </a:pPr>
          <a:r>
            <a:rPr lang="zh-TW" altLang="en-US" sz="2200" kern="1200" dirty="0" smtClean="0"/>
            <a:t>例如 </a:t>
          </a:r>
          <a:r>
            <a:rPr lang="en-US" altLang="zh-TW" sz="2200" kern="1200" dirty="0" smtClean="0"/>
            <a:t>Maslow</a:t>
          </a:r>
          <a:r>
            <a:rPr lang="zh-TW" altLang="en-US" sz="2200" kern="1200" dirty="0" smtClean="0"/>
            <a:t>的五種需求</a:t>
          </a:r>
          <a:endParaRPr lang="zh-TW" sz="2200" kern="1200" dirty="0"/>
        </a:p>
        <a:p>
          <a:pPr marL="228600" lvl="1" indent="-228600" algn="l" defTabSz="1066800">
            <a:lnSpc>
              <a:spcPct val="90000"/>
            </a:lnSpc>
            <a:spcBef>
              <a:spcPct val="0"/>
            </a:spcBef>
            <a:spcAft>
              <a:spcPct val="20000"/>
            </a:spcAft>
            <a:buChar char="••"/>
          </a:pPr>
          <a:r>
            <a:rPr lang="zh-TW" sz="2400" kern="1200" dirty="0" smtClean="0">
              <a:solidFill>
                <a:srgbClr val="FF0000"/>
              </a:solidFill>
            </a:rPr>
            <a:t>慾望（</a:t>
          </a:r>
          <a:r>
            <a:rPr lang="en-US" sz="2400" kern="1200" dirty="0" smtClean="0">
              <a:solidFill>
                <a:srgbClr val="FF0000"/>
              </a:solidFill>
            </a:rPr>
            <a:t>want</a:t>
          </a:r>
          <a:r>
            <a:rPr lang="zh-TW" sz="2400" kern="1200" dirty="0" smtClean="0">
              <a:solidFill>
                <a:srgbClr val="FF0000"/>
              </a:solidFill>
            </a:rPr>
            <a:t>）</a:t>
          </a:r>
          <a:endParaRPr lang="zh-TW" sz="2400" kern="1200" dirty="0">
            <a:solidFill>
              <a:srgbClr val="FF0000"/>
            </a:solidFill>
          </a:endParaRPr>
        </a:p>
        <a:p>
          <a:pPr marL="457200" lvl="2" indent="-228600" algn="l" defTabSz="977900">
            <a:lnSpc>
              <a:spcPct val="90000"/>
            </a:lnSpc>
            <a:spcBef>
              <a:spcPct val="0"/>
            </a:spcBef>
            <a:spcAft>
              <a:spcPct val="20000"/>
            </a:spcAft>
            <a:buChar char="••"/>
          </a:pPr>
          <a:r>
            <a:rPr lang="zh-TW" altLang="en-US" sz="2200" kern="1200" dirty="0" smtClean="0"/>
            <a:t>經由個人文化背景與個人人格陶鑄所表現出來的需要</a:t>
          </a:r>
          <a:endParaRPr lang="zh-TW" sz="2200" kern="1200" dirty="0"/>
        </a:p>
        <a:p>
          <a:pPr marL="457200" lvl="2" indent="-228600" algn="l" defTabSz="977900">
            <a:lnSpc>
              <a:spcPct val="90000"/>
            </a:lnSpc>
            <a:spcBef>
              <a:spcPct val="0"/>
            </a:spcBef>
            <a:spcAft>
              <a:spcPct val="20000"/>
            </a:spcAft>
            <a:buChar char="••"/>
          </a:pPr>
          <a:r>
            <a:rPr lang="zh-TW" altLang="en-US" sz="2200" kern="1200" dirty="0" smtClean="0"/>
            <a:t>例如：美國人吃漢堡、薯條，中國人吃米飯、麵條</a:t>
          </a:r>
          <a:endParaRPr lang="zh-TW" sz="2200" kern="1200" dirty="0"/>
        </a:p>
        <a:p>
          <a:pPr marL="228600" lvl="1" indent="-228600" algn="l" defTabSz="1066800">
            <a:lnSpc>
              <a:spcPct val="90000"/>
            </a:lnSpc>
            <a:spcBef>
              <a:spcPct val="0"/>
            </a:spcBef>
            <a:spcAft>
              <a:spcPct val="20000"/>
            </a:spcAft>
            <a:buChar char="••"/>
          </a:pPr>
          <a:r>
            <a:rPr lang="zh-TW" sz="2400" kern="1200" dirty="0" smtClean="0">
              <a:solidFill>
                <a:srgbClr val="FF0000"/>
              </a:solidFill>
            </a:rPr>
            <a:t>需求（</a:t>
          </a:r>
          <a:r>
            <a:rPr lang="en-US" sz="2400" kern="1200" dirty="0" smtClean="0">
              <a:solidFill>
                <a:srgbClr val="FF0000"/>
              </a:solidFill>
            </a:rPr>
            <a:t>demand</a:t>
          </a:r>
          <a:r>
            <a:rPr lang="zh-TW" sz="2400" kern="1200" dirty="0" smtClean="0">
              <a:solidFill>
                <a:srgbClr val="FF0000"/>
              </a:solidFill>
            </a:rPr>
            <a:t>）</a:t>
          </a:r>
          <a:endParaRPr lang="zh-TW" sz="2400" kern="1200" dirty="0">
            <a:solidFill>
              <a:srgbClr val="FF0000"/>
            </a:solidFill>
          </a:endParaRPr>
        </a:p>
        <a:p>
          <a:pPr marL="457200" lvl="2" indent="-228600" algn="l" defTabSz="977900">
            <a:lnSpc>
              <a:spcPct val="90000"/>
            </a:lnSpc>
            <a:spcBef>
              <a:spcPct val="0"/>
            </a:spcBef>
            <a:spcAft>
              <a:spcPct val="20000"/>
            </a:spcAft>
            <a:buChar char="••"/>
          </a:pPr>
          <a:r>
            <a:rPr lang="zh-TW" altLang="en-US" sz="2200" kern="1200" dirty="0" smtClean="0"/>
            <a:t>有購買力支持的慾望，也就是經濟學上的需求線</a:t>
          </a:r>
          <a:endParaRPr lang="zh-TW" sz="2200" kern="1200" dirty="0"/>
        </a:p>
      </dsp:txBody>
      <dsp:txXfrm>
        <a:off x="0" y="1429917"/>
        <a:ext cx="8064896" cy="3176285"/>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ED507-328B-4BEF-B5A1-F2CD8677388F}">
      <dsp:nvSpPr>
        <dsp:cNvPr id="0" name=""/>
        <dsp:cNvSpPr/>
      </dsp:nvSpPr>
      <dsp:spPr>
        <a:xfrm>
          <a:off x="0" y="0"/>
          <a:ext cx="8064896" cy="95214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zh-TW" altLang="en-US" sz="2400" b="1" kern="1200" dirty="0" smtClean="0">
              <a:ea typeface="新細明體" charset="-120"/>
            </a:rPr>
            <a:t>二、設計顧客導向之行銷策略</a:t>
          </a:r>
          <a:endParaRPr lang="zh-TW" altLang="en-US" sz="2400" b="0" i="0" kern="1200" baseline="0" dirty="0"/>
        </a:p>
      </dsp:txBody>
      <dsp:txXfrm>
        <a:off x="46480" y="46480"/>
        <a:ext cx="7971936" cy="859186"/>
      </dsp:txXfrm>
    </dsp:sp>
    <dsp:sp modelId="{B4CAA392-A41D-4C5E-8A7E-35C996D70074}">
      <dsp:nvSpPr>
        <dsp:cNvPr id="0" name=""/>
        <dsp:cNvSpPr/>
      </dsp:nvSpPr>
      <dsp:spPr>
        <a:xfrm>
          <a:off x="0" y="1024836"/>
          <a:ext cx="8064896" cy="84736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zh-TW" sz="2200" kern="1200" dirty="0" smtClean="0"/>
            <a:t>（五）社會行銷觀念</a:t>
          </a:r>
          <a:endParaRPr lang="zh-TW" sz="2200" kern="1200" dirty="0"/>
        </a:p>
      </dsp:txBody>
      <dsp:txXfrm>
        <a:off x="41365" y="1066201"/>
        <a:ext cx="7982166" cy="764637"/>
      </dsp:txXfrm>
    </dsp:sp>
    <dsp:sp modelId="{14DEF873-955A-4D46-8272-B1B07BF6BFAF}">
      <dsp:nvSpPr>
        <dsp:cNvPr id="0" name=""/>
        <dsp:cNvSpPr/>
      </dsp:nvSpPr>
      <dsp:spPr>
        <a:xfrm>
          <a:off x="0" y="2304259"/>
          <a:ext cx="8064896" cy="1513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60" tIns="27940" rIns="156464" bIns="27940" numCol="1" spcCol="1270" anchor="t" anchorCtr="0">
          <a:noAutofit/>
        </a:bodyPr>
        <a:lstStyle/>
        <a:p>
          <a:pPr marL="228600" lvl="1" indent="-228600" algn="l" defTabSz="977900">
            <a:lnSpc>
              <a:spcPct val="90000"/>
            </a:lnSpc>
            <a:spcBef>
              <a:spcPct val="0"/>
            </a:spcBef>
            <a:spcAft>
              <a:spcPct val="20000"/>
            </a:spcAft>
            <a:buChar char="••"/>
          </a:pPr>
          <a:r>
            <a:rPr lang="zh-TW" altLang="en-US" sz="2200" kern="1200" dirty="0" smtClean="0"/>
            <a:t>社會行銷觀念的定義</a:t>
          </a:r>
          <a:endParaRPr lang="zh-TW" altLang="en-US" sz="2200" kern="1200" dirty="0"/>
        </a:p>
        <a:p>
          <a:pPr marL="457200" lvl="2" indent="-228600" algn="l" defTabSz="977900">
            <a:lnSpc>
              <a:spcPct val="90000"/>
            </a:lnSpc>
            <a:spcBef>
              <a:spcPct val="0"/>
            </a:spcBef>
            <a:spcAft>
              <a:spcPct val="20000"/>
            </a:spcAft>
            <a:buChar char="••"/>
          </a:pPr>
          <a:r>
            <a:rPr lang="zh-TW" altLang="en-US" sz="2200" kern="1200" dirty="0" smtClean="0"/>
            <a:t>公司的要務是決定目標市場的需要、慾望與利益，在提供卓越的價值給顧客的同時，也能兼顧消費者與社會的福祉</a:t>
          </a:r>
          <a:endParaRPr lang="zh-TW" altLang="en-US" sz="2200" kern="1200" dirty="0"/>
        </a:p>
        <a:p>
          <a:pPr marL="228600" lvl="1" indent="-228600" algn="l" defTabSz="977900">
            <a:lnSpc>
              <a:spcPct val="90000"/>
            </a:lnSpc>
            <a:spcBef>
              <a:spcPct val="0"/>
            </a:spcBef>
            <a:spcAft>
              <a:spcPct val="20000"/>
            </a:spcAft>
            <a:buChar char="••"/>
          </a:pPr>
          <a:r>
            <a:rPr lang="en-US" altLang="zh-TW" sz="2200" kern="1200" dirty="0" smtClean="0"/>
            <a:t>VIDEO </a:t>
          </a:r>
          <a:r>
            <a:rPr lang="zh-TW" altLang="en-US" sz="2200" kern="1200" dirty="0" smtClean="0"/>
            <a:t>：現金卡，您覺得代言人的說法是對還是錯</a:t>
          </a:r>
          <a:r>
            <a:rPr lang="en-US" altLang="zh-TW" sz="2200" kern="1200" dirty="0" smtClean="0"/>
            <a:t>?</a:t>
          </a:r>
          <a:endParaRPr lang="zh-TW" altLang="en-US" sz="2200" kern="1200" dirty="0"/>
        </a:p>
      </dsp:txBody>
      <dsp:txXfrm>
        <a:off x="0" y="2304259"/>
        <a:ext cx="8064896" cy="1513687"/>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ED507-328B-4BEF-B5A1-F2CD8677388F}">
      <dsp:nvSpPr>
        <dsp:cNvPr id="0" name=""/>
        <dsp:cNvSpPr/>
      </dsp:nvSpPr>
      <dsp:spPr>
        <a:xfrm>
          <a:off x="0" y="0"/>
          <a:ext cx="8064896" cy="95214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zh-TW" altLang="en-US" sz="2400" b="1" kern="1200" dirty="0" smtClean="0">
              <a:ea typeface="新細明體" charset="-120"/>
            </a:rPr>
            <a:t>二、設計顧客導向之行銷策略</a:t>
          </a:r>
          <a:endParaRPr lang="zh-TW" altLang="en-US" sz="2400" b="0" i="0" kern="1200" baseline="0" dirty="0"/>
        </a:p>
      </dsp:txBody>
      <dsp:txXfrm>
        <a:off x="46480" y="46480"/>
        <a:ext cx="7971936" cy="859186"/>
      </dsp:txXfrm>
    </dsp:sp>
    <dsp:sp modelId="{B4CAA392-A41D-4C5E-8A7E-35C996D70074}">
      <dsp:nvSpPr>
        <dsp:cNvPr id="0" name=""/>
        <dsp:cNvSpPr/>
      </dsp:nvSpPr>
      <dsp:spPr>
        <a:xfrm>
          <a:off x="0" y="1120355"/>
          <a:ext cx="8064896" cy="84736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zh-TW" sz="2400" kern="1200" dirty="0" smtClean="0"/>
            <a:t>（五）社會行銷觀念</a:t>
          </a:r>
          <a:endParaRPr lang="zh-TW" sz="2400" kern="1200" dirty="0"/>
        </a:p>
      </dsp:txBody>
      <dsp:txXfrm>
        <a:off x="41365" y="1161720"/>
        <a:ext cx="7982166" cy="764637"/>
      </dsp:txXfrm>
    </dsp:sp>
    <dsp:sp modelId="{14DEF873-955A-4D46-8272-B1B07BF6BFAF}">
      <dsp:nvSpPr>
        <dsp:cNvPr id="0" name=""/>
        <dsp:cNvSpPr/>
      </dsp:nvSpPr>
      <dsp:spPr>
        <a:xfrm>
          <a:off x="0" y="2086662"/>
          <a:ext cx="8064896" cy="2421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60"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zh-TW" altLang="en-US" sz="2400" b="1" kern="1200" dirty="0" smtClean="0">
              <a:solidFill>
                <a:srgbClr val="FF0000"/>
              </a:solidFill>
            </a:rPr>
            <a:t>社會行銷觀念與行銷觀念的差異點：</a:t>
          </a:r>
          <a:endParaRPr lang="zh-TW" altLang="en-US" sz="2400" b="1" kern="1200" dirty="0">
            <a:solidFill>
              <a:srgbClr val="FF0000"/>
            </a:solidFill>
          </a:endParaRPr>
        </a:p>
        <a:p>
          <a:pPr marL="228600" lvl="1" indent="-228600" algn="l" defTabSz="1066800">
            <a:lnSpc>
              <a:spcPct val="90000"/>
            </a:lnSpc>
            <a:spcBef>
              <a:spcPct val="0"/>
            </a:spcBef>
            <a:spcAft>
              <a:spcPct val="20000"/>
            </a:spcAft>
            <a:buChar char="••"/>
          </a:pPr>
          <a:r>
            <a:rPr lang="zh-TW" altLang="en-US" sz="2400" kern="1200" dirty="0" smtClean="0">
              <a:latin typeface="Times New Roman" pitchFamily="18" charset="0"/>
            </a:rPr>
            <a:t>純粹的行銷觀念並没有考慮消費者短期慾望和長期福利二者間的衝突，此乃社會行銷的主要觀點。 </a:t>
          </a:r>
          <a:endParaRPr lang="zh-TW" altLang="en-US" sz="2400" kern="1200" dirty="0"/>
        </a:p>
        <a:p>
          <a:pPr marL="228600" lvl="1" indent="-228600" algn="l" defTabSz="1066800">
            <a:lnSpc>
              <a:spcPct val="90000"/>
            </a:lnSpc>
            <a:spcBef>
              <a:spcPct val="0"/>
            </a:spcBef>
            <a:spcAft>
              <a:spcPct val="20000"/>
            </a:spcAft>
            <a:buChar char="••"/>
          </a:pPr>
          <a:r>
            <a:rPr lang="zh-TW" altLang="en-US" sz="2400" kern="1200" dirty="0" smtClean="0">
              <a:latin typeface="Times New Roman" pitchFamily="18" charset="0"/>
            </a:rPr>
            <a:t>社會行銷觀念要求公司在決定行銷政策時，必須同時考慮公司利潤、消費者慾望和社會利益三方面的平衡。</a:t>
          </a:r>
          <a:endParaRPr lang="zh-TW" altLang="en-US" sz="2400" kern="1200" dirty="0"/>
        </a:p>
        <a:p>
          <a:pPr marL="228600" lvl="1" indent="-228600" algn="l" defTabSz="1066800">
            <a:lnSpc>
              <a:spcPct val="90000"/>
            </a:lnSpc>
            <a:spcBef>
              <a:spcPct val="0"/>
            </a:spcBef>
            <a:spcAft>
              <a:spcPct val="20000"/>
            </a:spcAft>
            <a:buChar char="••"/>
          </a:pPr>
          <a:endParaRPr lang="zh-TW" altLang="en-US" sz="2400" kern="1200" dirty="0"/>
        </a:p>
      </dsp:txBody>
      <dsp:txXfrm>
        <a:off x="0" y="2086662"/>
        <a:ext cx="8064896" cy="2421900"/>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ED507-328B-4BEF-B5A1-F2CD8677388F}">
      <dsp:nvSpPr>
        <dsp:cNvPr id="0" name=""/>
        <dsp:cNvSpPr/>
      </dsp:nvSpPr>
      <dsp:spPr>
        <a:xfrm>
          <a:off x="0" y="39000"/>
          <a:ext cx="8064896" cy="95214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zh-TW" altLang="en-US" sz="2800" b="1" kern="1200" dirty="0" smtClean="0">
              <a:ea typeface="新細明體" charset="-120"/>
            </a:rPr>
            <a:t>三、編製整合性行銷計畫與方案</a:t>
          </a:r>
          <a:endParaRPr lang="zh-TW" altLang="en-US" sz="2800" b="1" i="0" kern="1200" baseline="0" dirty="0"/>
        </a:p>
      </dsp:txBody>
      <dsp:txXfrm>
        <a:off x="46480" y="85480"/>
        <a:ext cx="7971936" cy="859186"/>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ED507-328B-4BEF-B5A1-F2CD8677388F}">
      <dsp:nvSpPr>
        <dsp:cNvPr id="0" name=""/>
        <dsp:cNvSpPr/>
      </dsp:nvSpPr>
      <dsp:spPr>
        <a:xfrm>
          <a:off x="0" y="0"/>
          <a:ext cx="8064896" cy="60521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zh-TW" sz="2400" kern="1200" dirty="0" smtClean="0"/>
            <a:t>四、</a:t>
          </a:r>
          <a:r>
            <a:rPr lang="zh-TW" altLang="en-US" sz="2400" kern="1200" dirty="0" smtClean="0"/>
            <a:t>建立</a:t>
          </a:r>
          <a:r>
            <a:rPr lang="zh-TW" sz="2400" kern="1200" dirty="0" smtClean="0"/>
            <a:t>顧客關係</a:t>
          </a:r>
          <a:endParaRPr lang="zh-TW" altLang="en-US" sz="2400" b="0" i="0" kern="1200" baseline="0" dirty="0"/>
        </a:p>
      </dsp:txBody>
      <dsp:txXfrm>
        <a:off x="29544" y="29544"/>
        <a:ext cx="8005808" cy="546124"/>
      </dsp:txXfrm>
    </dsp:sp>
    <dsp:sp modelId="{D6A6814C-D871-478C-9293-6D1B505BD553}">
      <dsp:nvSpPr>
        <dsp:cNvPr id="0" name=""/>
        <dsp:cNvSpPr/>
      </dsp:nvSpPr>
      <dsp:spPr>
        <a:xfrm>
          <a:off x="0" y="809206"/>
          <a:ext cx="8064896" cy="17222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zh-TW" sz="2400" kern="1200" dirty="0" smtClean="0"/>
            <a:t>何謂狹義的顧客關係管理？</a:t>
          </a:r>
          <a:endParaRPr lang="en-US" altLang="zh-TW" sz="2400" kern="1200" dirty="0" smtClean="0"/>
        </a:p>
        <a:p>
          <a:pPr lvl="0" algn="l" defTabSz="1066800">
            <a:lnSpc>
              <a:spcPct val="90000"/>
            </a:lnSpc>
            <a:spcBef>
              <a:spcPct val="0"/>
            </a:spcBef>
            <a:spcAft>
              <a:spcPct val="35000"/>
            </a:spcAft>
          </a:pPr>
          <a:r>
            <a:rPr lang="zh-TW" sz="2400" kern="1200" dirty="0" smtClean="0"/>
            <a:t>何謂廣義的顧客關係管理？</a:t>
          </a:r>
          <a:endParaRPr lang="en-US" altLang="zh-TW" sz="2400" kern="1200" dirty="0" smtClean="0"/>
        </a:p>
        <a:p>
          <a:pPr lvl="0" algn="l" defTabSz="1066800">
            <a:lnSpc>
              <a:spcPct val="90000"/>
            </a:lnSpc>
            <a:spcBef>
              <a:spcPct val="0"/>
            </a:spcBef>
            <a:spcAft>
              <a:spcPct val="35000"/>
            </a:spcAft>
          </a:pPr>
          <a:r>
            <a:rPr lang="zh-TW" sz="2400" kern="1200" dirty="0" smtClean="0"/>
            <a:t>為何現代的企業要採取廣義的顧客關係管理？</a:t>
          </a:r>
          <a:endParaRPr lang="zh-TW" sz="2400" kern="1200" dirty="0"/>
        </a:p>
      </dsp:txBody>
      <dsp:txXfrm>
        <a:off x="84073" y="893279"/>
        <a:ext cx="7896750" cy="1554094"/>
      </dsp:txXfrm>
    </dsp:sp>
    <dsp:sp modelId="{84213629-4190-48FF-810E-3BE0EBCB5DEC}">
      <dsp:nvSpPr>
        <dsp:cNvPr id="0" name=""/>
        <dsp:cNvSpPr/>
      </dsp:nvSpPr>
      <dsp:spPr>
        <a:xfrm>
          <a:off x="0" y="2728620"/>
          <a:ext cx="8064896" cy="16630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60" tIns="27940" rIns="156464" bIns="27940" numCol="1" spcCol="1270" anchor="ctr" anchorCtr="0">
          <a:noAutofit/>
        </a:bodyPr>
        <a:lstStyle/>
        <a:p>
          <a:pPr marL="228600" lvl="1" indent="-228600" algn="l" defTabSz="977900">
            <a:lnSpc>
              <a:spcPct val="90000"/>
            </a:lnSpc>
            <a:spcBef>
              <a:spcPct val="0"/>
            </a:spcBef>
            <a:spcAft>
              <a:spcPct val="20000"/>
            </a:spcAft>
            <a:buChar char="••"/>
          </a:pPr>
          <a:r>
            <a:rPr lang="zh-TW" altLang="en-US" sz="2200" b="1" u="none" kern="1200" dirty="0" smtClean="0"/>
            <a:t>狹義的顧客關係管理</a:t>
          </a:r>
          <a:r>
            <a:rPr lang="zh-TW" altLang="en-US" sz="2200" u="none" kern="1200" dirty="0" smtClean="0"/>
            <a:t>：顧客資料庫管理，掌握顧客的接觸點。</a:t>
          </a:r>
          <a:endParaRPr lang="zh-TW" altLang="en-US" sz="2200" u="none" kern="1200" dirty="0"/>
        </a:p>
        <a:p>
          <a:pPr marL="228600" lvl="1" indent="-228600" algn="l" defTabSz="977900">
            <a:lnSpc>
              <a:spcPct val="90000"/>
            </a:lnSpc>
            <a:spcBef>
              <a:spcPct val="0"/>
            </a:spcBef>
            <a:spcAft>
              <a:spcPct val="20000"/>
            </a:spcAft>
            <a:buChar char="••"/>
          </a:pPr>
          <a:r>
            <a:rPr lang="zh-TW" altLang="en-US" sz="2200" b="1" u="none" kern="1200" dirty="0" smtClean="0"/>
            <a:t>廣義的顧客關係管理</a:t>
          </a:r>
          <a:r>
            <a:rPr lang="zh-TW" altLang="en-US" sz="2200" u="none" kern="1200" dirty="0" smtClean="0"/>
            <a:t>：傳送卓越的顧客價值與滿意度，以建立、維持可獲利之顧客關係的過程。</a:t>
          </a:r>
          <a:endParaRPr lang="zh-TW" altLang="en-US" sz="2200" u="none" kern="1200" dirty="0"/>
        </a:p>
        <a:p>
          <a:pPr marL="228600" lvl="1" indent="-228600" algn="l" defTabSz="977900">
            <a:lnSpc>
              <a:spcPct val="90000"/>
            </a:lnSpc>
            <a:spcBef>
              <a:spcPct val="0"/>
            </a:spcBef>
            <a:spcAft>
              <a:spcPct val="20000"/>
            </a:spcAft>
            <a:buChar char="••"/>
          </a:pPr>
          <a:r>
            <a:rPr lang="zh-TW" altLang="en-US" sz="2200" kern="1200" dirty="0" smtClean="0"/>
            <a:t>吸引一位新顧客的成本是留住現有顧客的</a:t>
          </a:r>
          <a:r>
            <a:rPr lang="en-US" altLang="zh-TW" sz="2200" kern="1200" dirty="0" smtClean="0"/>
            <a:t>12</a:t>
          </a:r>
          <a:r>
            <a:rPr lang="zh-TW" altLang="en-US" sz="2200" kern="1200" dirty="0" smtClean="0"/>
            <a:t>倍</a:t>
          </a:r>
          <a:endParaRPr lang="zh-TW" altLang="en-US" sz="2200" kern="1200" dirty="0"/>
        </a:p>
      </dsp:txBody>
      <dsp:txXfrm>
        <a:off x="0" y="2728620"/>
        <a:ext cx="8064896" cy="1663043"/>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ED507-328B-4BEF-B5A1-F2CD8677388F}">
      <dsp:nvSpPr>
        <dsp:cNvPr id="0" name=""/>
        <dsp:cNvSpPr/>
      </dsp:nvSpPr>
      <dsp:spPr>
        <a:xfrm>
          <a:off x="0" y="0"/>
          <a:ext cx="8064896" cy="126026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zh-TW" sz="2800" kern="1200" dirty="0" smtClean="0"/>
            <a:t>四、</a:t>
          </a:r>
          <a:r>
            <a:rPr lang="zh-TW" altLang="en-US" sz="2800" kern="1200" dirty="0" smtClean="0"/>
            <a:t>建立顧客</a:t>
          </a:r>
          <a:r>
            <a:rPr lang="zh-TW" sz="2800" kern="1200" dirty="0" smtClean="0"/>
            <a:t>關係</a:t>
          </a:r>
          <a:endParaRPr lang="zh-TW" altLang="en-US" sz="2800" b="0" i="0" kern="1200" baseline="0" dirty="0"/>
        </a:p>
      </dsp:txBody>
      <dsp:txXfrm>
        <a:off x="61521" y="61521"/>
        <a:ext cx="7941854" cy="1137222"/>
      </dsp:txXfrm>
    </dsp:sp>
    <dsp:sp modelId="{C22B7C89-FABD-4317-8B1B-638FFA191F23}">
      <dsp:nvSpPr>
        <dsp:cNvPr id="0" name=""/>
        <dsp:cNvSpPr/>
      </dsp:nvSpPr>
      <dsp:spPr>
        <a:xfrm>
          <a:off x="0" y="1872211"/>
          <a:ext cx="8064896" cy="1681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60" tIns="27940" rIns="156464" bIns="27940" numCol="1" spcCol="1270" anchor="t" anchorCtr="0">
          <a:noAutofit/>
        </a:bodyPr>
        <a:lstStyle/>
        <a:p>
          <a:pPr marL="228600" lvl="1" indent="-228600" algn="l" defTabSz="977900" rtl="0">
            <a:lnSpc>
              <a:spcPct val="90000"/>
            </a:lnSpc>
            <a:spcBef>
              <a:spcPct val="0"/>
            </a:spcBef>
            <a:spcAft>
              <a:spcPts val="1200"/>
            </a:spcAft>
            <a:buChar char="••"/>
          </a:pPr>
          <a:r>
            <a:rPr lang="zh-TW" altLang="en-US" sz="2200" kern="1200" dirty="0" smtClean="0">
              <a:solidFill>
                <a:srgbClr val="7030A0"/>
              </a:solidFill>
            </a:rPr>
            <a:t>問題：</a:t>
          </a:r>
          <a:endParaRPr lang="zh-TW" altLang="en-US" sz="2200" kern="1200" dirty="0">
            <a:solidFill>
              <a:srgbClr val="7030A0"/>
            </a:solidFill>
          </a:endParaRPr>
        </a:p>
        <a:p>
          <a:pPr marL="228600" lvl="1" indent="-228600" algn="l" defTabSz="977900">
            <a:lnSpc>
              <a:spcPct val="90000"/>
            </a:lnSpc>
            <a:spcBef>
              <a:spcPct val="0"/>
            </a:spcBef>
            <a:spcAft>
              <a:spcPts val="1200"/>
            </a:spcAft>
            <a:buChar char="••"/>
          </a:pPr>
          <a:r>
            <a:rPr lang="en-US" altLang="zh-TW" sz="2200" kern="1200" dirty="0" smtClean="0">
              <a:solidFill>
                <a:srgbClr val="7030A0"/>
              </a:solidFill>
            </a:rPr>
            <a:t>1.</a:t>
          </a:r>
          <a:r>
            <a:rPr lang="zh-TW" altLang="en-US" sz="2200" kern="1200" dirty="0" smtClean="0">
              <a:solidFill>
                <a:srgbClr val="7030A0"/>
              </a:solidFill>
            </a:rPr>
            <a:t> </a:t>
          </a:r>
          <a:r>
            <a:rPr lang="zh-TW" sz="2200" kern="1200" dirty="0" smtClean="0">
              <a:solidFill>
                <a:srgbClr val="7030A0"/>
              </a:solidFill>
            </a:rPr>
            <a:t>左邊有一家便利店叫</a:t>
          </a:r>
          <a:r>
            <a:rPr lang="en-US" sz="2200" kern="1200" dirty="0" smtClean="0">
              <a:solidFill>
                <a:srgbClr val="7030A0"/>
              </a:solidFill>
            </a:rPr>
            <a:t>7-11</a:t>
          </a:r>
          <a:r>
            <a:rPr lang="zh-TW" sz="2200" kern="1200" dirty="0" smtClean="0">
              <a:solidFill>
                <a:srgbClr val="7030A0"/>
              </a:solidFill>
            </a:rPr>
            <a:t>，右邊有一家便利店叫全家，兩者跟你的距離是一樣的，那你會先到那一家購買？</a:t>
          </a:r>
          <a:endParaRPr lang="zh-TW" altLang="en-US" sz="2200" kern="1200" dirty="0">
            <a:solidFill>
              <a:srgbClr val="7030A0"/>
            </a:solidFill>
          </a:endParaRPr>
        </a:p>
        <a:p>
          <a:pPr marL="228600" lvl="1" indent="-228600" algn="l" defTabSz="977900">
            <a:lnSpc>
              <a:spcPct val="90000"/>
            </a:lnSpc>
            <a:spcBef>
              <a:spcPct val="0"/>
            </a:spcBef>
            <a:spcAft>
              <a:spcPts val="1200"/>
            </a:spcAft>
            <a:buChar char="••"/>
          </a:pPr>
          <a:r>
            <a:rPr lang="en-US" altLang="zh-TW" sz="2200" kern="1200" dirty="0" smtClean="0">
              <a:solidFill>
                <a:srgbClr val="7030A0"/>
              </a:solidFill>
            </a:rPr>
            <a:t>2.</a:t>
          </a:r>
          <a:r>
            <a:rPr lang="zh-TW" altLang="en-US" sz="2200" kern="1200" dirty="0" smtClean="0">
              <a:solidFill>
                <a:srgbClr val="7030A0"/>
              </a:solidFill>
            </a:rPr>
            <a:t> 作邊叫</a:t>
          </a:r>
          <a:r>
            <a:rPr lang="en-US" altLang="zh-TW" sz="2200" kern="1200" dirty="0" smtClean="0">
              <a:solidFill>
                <a:srgbClr val="7030A0"/>
              </a:solidFill>
            </a:rPr>
            <a:t>Starbucks </a:t>
          </a:r>
          <a:r>
            <a:rPr lang="zh-TW" altLang="en-US" sz="2200" kern="1200" dirty="0" smtClean="0">
              <a:solidFill>
                <a:srgbClr val="7030A0"/>
              </a:solidFill>
            </a:rPr>
            <a:t>右邊叫 </a:t>
          </a:r>
          <a:r>
            <a:rPr lang="en-US" altLang="zh-TW" sz="2200" kern="1200" dirty="0" smtClean="0">
              <a:solidFill>
                <a:srgbClr val="7030A0"/>
              </a:solidFill>
            </a:rPr>
            <a:t>85</a:t>
          </a:r>
          <a:r>
            <a:rPr lang="zh-TW" altLang="en-US" sz="2200" kern="1200" dirty="0" smtClean="0">
              <a:solidFill>
                <a:srgbClr val="7030A0"/>
              </a:solidFill>
            </a:rPr>
            <a:t>度</a:t>
          </a:r>
          <a:r>
            <a:rPr lang="en-US" altLang="zh-TW" sz="2200" kern="1200" dirty="0" smtClean="0">
              <a:solidFill>
                <a:srgbClr val="7030A0"/>
              </a:solidFill>
            </a:rPr>
            <a:t>c</a:t>
          </a:r>
          <a:r>
            <a:rPr lang="zh-TW" altLang="en-US" sz="2200" kern="1200" dirty="0" smtClean="0">
              <a:solidFill>
                <a:srgbClr val="7030A0"/>
              </a:solidFill>
            </a:rPr>
            <a:t>您選擇那一家</a:t>
          </a:r>
          <a:r>
            <a:rPr lang="en-US" altLang="zh-TW" sz="2200" kern="1200" dirty="0" smtClean="0">
              <a:solidFill>
                <a:srgbClr val="7030A0"/>
              </a:solidFill>
            </a:rPr>
            <a:t>?</a:t>
          </a:r>
          <a:endParaRPr lang="zh-TW" altLang="en-US" sz="2200" kern="1200" dirty="0">
            <a:solidFill>
              <a:srgbClr val="7030A0"/>
            </a:solidFill>
          </a:endParaRPr>
        </a:p>
      </dsp:txBody>
      <dsp:txXfrm>
        <a:off x="0" y="1872211"/>
        <a:ext cx="8064896" cy="1681875"/>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ED507-328B-4BEF-B5A1-F2CD8677388F}">
      <dsp:nvSpPr>
        <dsp:cNvPr id="0" name=""/>
        <dsp:cNvSpPr/>
      </dsp:nvSpPr>
      <dsp:spPr>
        <a:xfrm>
          <a:off x="0" y="0"/>
          <a:ext cx="8064896" cy="974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zh-TW" sz="2800" kern="1200" dirty="0" smtClean="0"/>
            <a:t>四、</a:t>
          </a:r>
          <a:r>
            <a:rPr lang="zh-TW" altLang="en-US" sz="2800" kern="1200" dirty="0" smtClean="0"/>
            <a:t>建立</a:t>
          </a:r>
          <a:r>
            <a:rPr lang="zh-TW" sz="2800" kern="1200" dirty="0" smtClean="0"/>
            <a:t>顧客關係</a:t>
          </a:r>
          <a:endParaRPr lang="zh-TW" altLang="en-US" sz="2800" b="0" i="0" kern="1200" baseline="0" dirty="0"/>
        </a:p>
      </dsp:txBody>
      <dsp:txXfrm>
        <a:off x="47553" y="47553"/>
        <a:ext cx="7969790" cy="879015"/>
      </dsp:txXfrm>
    </dsp:sp>
    <dsp:sp modelId="{54070D67-F472-4D04-BEDC-0609BF2D5BAE}">
      <dsp:nvSpPr>
        <dsp:cNvPr id="0" name=""/>
        <dsp:cNvSpPr/>
      </dsp:nvSpPr>
      <dsp:spPr>
        <a:xfrm>
          <a:off x="0" y="1311266"/>
          <a:ext cx="8064896" cy="29600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60" tIns="30480" rIns="170688" bIns="30480" numCol="1" spcCol="1270" anchor="t" anchorCtr="0">
          <a:noAutofit/>
        </a:bodyPr>
        <a:lstStyle/>
        <a:p>
          <a:pPr marL="228600" lvl="1" indent="-228600" algn="l" defTabSz="1066800">
            <a:lnSpc>
              <a:spcPct val="100000"/>
            </a:lnSpc>
            <a:spcBef>
              <a:spcPct val="0"/>
            </a:spcBef>
            <a:spcAft>
              <a:spcPts val="1200"/>
            </a:spcAft>
            <a:buChar char="••"/>
          </a:pPr>
          <a:r>
            <a:rPr lang="zh-TW" sz="2400" kern="1200" dirty="0" smtClean="0"/>
            <a:t>關係建立的基礎：顧客價值與滿意度</a:t>
          </a:r>
          <a:endParaRPr lang="zh-TW" altLang="en-US" sz="2400" kern="1200" dirty="0"/>
        </a:p>
        <a:p>
          <a:pPr marL="228600" lvl="1" indent="-228600" algn="l" defTabSz="1066800">
            <a:lnSpc>
              <a:spcPct val="100000"/>
            </a:lnSpc>
            <a:spcBef>
              <a:spcPct val="0"/>
            </a:spcBef>
            <a:spcAft>
              <a:spcPts val="1200"/>
            </a:spcAft>
            <a:buChar char="••"/>
          </a:pPr>
          <a:r>
            <a:rPr lang="zh-TW" sz="2400" kern="1200" dirty="0" smtClean="0">
              <a:solidFill>
                <a:srgbClr val="FF0000"/>
              </a:solidFill>
            </a:rPr>
            <a:t>顧客價值</a:t>
          </a:r>
          <a:r>
            <a:rPr lang="zh-TW" altLang="en-US" sz="2400" kern="1200" dirty="0" smtClean="0">
              <a:solidFill>
                <a:srgbClr val="FF0000"/>
              </a:solidFill>
            </a:rPr>
            <a:t>：</a:t>
          </a:r>
          <a:r>
            <a:rPr lang="zh-TW" sz="2400" kern="1200" dirty="0" smtClean="0">
              <a:solidFill>
                <a:schemeClr val="tx1"/>
              </a:solidFill>
            </a:rPr>
            <a:t>顧客會向提供認知價值最高的公司購買產品</a:t>
          </a:r>
          <a:endParaRPr lang="zh-TW" altLang="en-US" sz="2400" kern="1200" dirty="0">
            <a:solidFill>
              <a:schemeClr val="tx1"/>
            </a:solidFill>
          </a:endParaRPr>
        </a:p>
        <a:p>
          <a:pPr marL="228600" lvl="1" indent="-228600" algn="l" defTabSz="1066800">
            <a:lnSpc>
              <a:spcPct val="100000"/>
            </a:lnSpc>
            <a:spcBef>
              <a:spcPct val="0"/>
            </a:spcBef>
            <a:spcAft>
              <a:spcPts val="1200"/>
            </a:spcAft>
            <a:buChar char="••"/>
          </a:pPr>
          <a:r>
            <a:rPr lang="zh-TW" altLang="en-US" sz="2400" kern="1200" spc="300" dirty="0" smtClean="0">
              <a:solidFill>
                <a:srgbClr val="FF0000"/>
              </a:solidFill>
              <a:ea typeface="新細明體" charset="-120"/>
            </a:rPr>
            <a:t>顧客滿意 </a:t>
          </a:r>
          <a:r>
            <a:rPr lang="en-US" altLang="zh-TW" sz="2400" kern="1200" dirty="0" smtClean="0">
              <a:solidFill>
                <a:srgbClr val="010101"/>
              </a:solidFill>
              <a:ea typeface="新細明體" charset="-120"/>
            </a:rPr>
            <a:t>(customer satisfaction) </a:t>
          </a:r>
          <a:r>
            <a:rPr lang="zh-TW" altLang="en-US" sz="2400" kern="1200" spc="300" dirty="0" smtClean="0">
              <a:solidFill>
                <a:srgbClr val="010101"/>
              </a:solidFill>
              <a:ea typeface="新細明體" charset="-120"/>
            </a:rPr>
            <a:t>由顧客對產品的期待，以及所感受到的產品表現來決定。</a:t>
          </a:r>
          <a:endParaRPr lang="zh-TW" altLang="en-US" sz="2400" kern="1200" dirty="0"/>
        </a:p>
        <a:p>
          <a:pPr marL="228600" lvl="1" indent="-228600" algn="l" defTabSz="1066800">
            <a:lnSpc>
              <a:spcPct val="100000"/>
            </a:lnSpc>
            <a:spcBef>
              <a:spcPct val="0"/>
            </a:spcBef>
            <a:spcAft>
              <a:spcPts val="1200"/>
            </a:spcAft>
            <a:buChar char="••"/>
          </a:pPr>
          <a:r>
            <a:rPr lang="zh-TW" altLang="en-US" sz="2400" kern="1200" dirty="0" smtClean="0"/>
            <a:t>行銷的目的在於創造顧客價值並能替公司帶來利潤。追求滿意度及大化，是</a:t>
          </a:r>
          <a:r>
            <a:rPr lang="en-US" altLang="zh-TW" sz="2400" u="sng" kern="1200" dirty="0" smtClean="0">
              <a:solidFill>
                <a:srgbClr val="FF0000"/>
              </a:solidFill>
            </a:rPr>
            <a:t>(</a:t>
          </a:r>
          <a:r>
            <a:rPr lang="zh-TW" altLang="en-US" sz="2400" u="sng" kern="1200" dirty="0" smtClean="0">
              <a:solidFill>
                <a:srgbClr val="FF0000"/>
              </a:solidFill>
            </a:rPr>
            <a:t>必要，不一定必要</a:t>
          </a:r>
          <a:r>
            <a:rPr lang="en-US" altLang="zh-TW" sz="2400" u="sng" kern="1200" dirty="0" smtClean="0">
              <a:solidFill>
                <a:srgbClr val="FF0000"/>
              </a:solidFill>
            </a:rPr>
            <a:t>)</a:t>
          </a:r>
          <a:r>
            <a:rPr lang="zh-TW" altLang="en-US" sz="2400" kern="1200" dirty="0" smtClean="0"/>
            <a:t>。</a:t>
          </a:r>
          <a:endParaRPr lang="zh-TW" altLang="en-US" sz="2400" kern="1200" dirty="0"/>
        </a:p>
      </dsp:txBody>
      <dsp:txXfrm>
        <a:off x="0" y="1311266"/>
        <a:ext cx="8064896" cy="2960099"/>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ED507-328B-4BEF-B5A1-F2CD8677388F}">
      <dsp:nvSpPr>
        <dsp:cNvPr id="0" name=""/>
        <dsp:cNvSpPr/>
      </dsp:nvSpPr>
      <dsp:spPr>
        <a:xfrm>
          <a:off x="0" y="0"/>
          <a:ext cx="8064896" cy="125162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zh-TW" sz="2800" kern="1200" dirty="0" smtClean="0"/>
            <a:t>四、</a:t>
          </a:r>
          <a:r>
            <a:rPr lang="zh-TW" altLang="en-US" sz="2800" kern="1200" dirty="0" smtClean="0"/>
            <a:t>建立</a:t>
          </a:r>
          <a:r>
            <a:rPr lang="zh-TW" sz="2800" kern="1200" dirty="0" smtClean="0"/>
            <a:t>顧客關係</a:t>
          </a:r>
          <a:endParaRPr lang="zh-TW" altLang="en-US" sz="2800" b="0" i="0" kern="1200" baseline="0" dirty="0"/>
        </a:p>
      </dsp:txBody>
      <dsp:txXfrm>
        <a:off x="61099" y="61099"/>
        <a:ext cx="7942698" cy="1129426"/>
      </dsp:txXfrm>
    </dsp:sp>
    <dsp:sp modelId="{C0828723-6D7A-4ADC-8E06-0B8606DE2A8E}">
      <dsp:nvSpPr>
        <dsp:cNvPr id="0" name=""/>
        <dsp:cNvSpPr/>
      </dsp:nvSpPr>
      <dsp:spPr>
        <a:xfrm>
          <a:off x="0" y="1388439"/>
          <a:ext cx="8064896" cy="73835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zh-TW" altLang="en-US" sz="2400" b="1" kern="1200" dirty="0" smtClean="0">
              <a:solidFill>
                <a:srgbClr val="FF0000"/>
              </a:solidFill>
            </a:rPr>
            <a:t>問題</a:t>
          </a:r>
          <a:r>
            <a:rPr lang="zh-TW" altLang="en-US" sz="2400" kern="1200" dirty="0" smtClean="0"/>
            <a:t>，高滿意度的顧客可以為公司帶來那些利益？</a:t>
          </a:r>
          <a:endParaRPr lang="zh-TW" altLang="en-US" sz="2400" kern="1200" dirty="0"/>
        </a:p>
      </dsp:txBody>
      <dsp:txXfrm>
        <a:off x="36043" y="1424482"/>
        <a:ext cx="7992810" cy="666268"/>
      </dsp:txXfrm>
    </dsp:sp>
    <dsp:sp modelId="{CBDA34B3-9556-4237-99E4-41E7413518EC}">
      <dsp:nvSpPr>
        <dsp:cNvPr id="0" name=""/>
        <dsp:cNvSpPr/>
      </dsp:nvSpPr>
      <dsp:spPr>
        <a:xfrm>
          <a:off x="0" y="2518270"/>
          <a:ext cx="8064896" cy="1749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60"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zh-TW" sz="2400" kern="1200" dirty="0" smtClean="0"/>
            <a:t>高滿意度的顧客有三種利益：</a:t>
          </a:r>
          <a:endParaRPr lang="zh-TW" altLang="en-US" sz="2400" kern="1200" dirty="0"/>
        </a:p>
        <a:p>
          <a:pPr marL="228600" lvl="1" indent="-228600" algn="l" defTabSz="1066800">
            <a:lnSpc>
              <a:spcPct val="90000"/>
            </a:lnSpc>
            <a:spcBef>
              <a:spcPct val="0"/>
            </a:spcBef>
            <a:spcAft>
              <a:spcPct val="20000"/>
            </a:spcAft>
            <a:buChar char="••"/>
          </a:pPr>
          <a:r>
            <a:rPr lang="en-US" sz="2400" kern="1200" dirty="0" smtClean="0"/>
            <a:t>1.</a:t>
          </a:r>
          <a:r>
            <a:rPr lang="zh-TW" sz="2400" kern="1200" dirty="0" smtClean="0"/>
            <a:t>滿意的顧客較不具價格敏感度、</a:t>
          </a:r>
          <a:endParaRPr lang="zh-TW" altLang="en-US" sz="2400" kern="1200" dirty="0"/>
        </a:p>
        <a:p>
          <a:pPr marL="228600" lvl="1" indent="-228600" algn="l" defTabSz="1066800">
            <a:lnSpc>
              <a:spcPct val="90000"/>
            </a:lnSpc>
            <a:spcBef>
              <a:spcPct val="0"/>
            </a:spcBef>
            <a:spcAft>
              <a:spcPct val="20000"/>
            </a:spcAft>
            <a:buChar char="••"/>
          </a:pPr>
          <a:r>
            <a:rPr lang="en-US" sz="2400" kern="1200" dirty="0" smtClean="0"/>
            <a:t>2.</a:t>
          </a:r>
          <a:r>
            <a:rPr lang="zh-TW" sz="2400" kern="1200" dirty="0" smtClean="0"/>
            <a:t>會向他人訴說本產品的優點、</a:t>
          </a:r>
          <a:endParaRPr lang="zh-TW" altLang="en-US" sz="2400" kern="1200" dirty="0"/>
        </a:p>
        <a:p>
          <a:pPr marL="228600" lvl="1" indent="-228600" algn="l" defTabSz="1066800">
            <a:lnSpc>
              <a:spcPct val="90000"/>
            </a:lnSpc>
            <a:spcBef>
              <a:spcPct val="0"/>
            </a:spcBef>
            <a:spcAft>
              <a:spcPct val="20000"/>
            </a:spcAft>
            <a:buChar char="••"/>
          </a:pPr>
          <a:r>
            <a:rPr lang="en-US" sz="2400" kern="1200" dirty="0" smtClean="0"/>
            <a:t>3.</a:t>
          </a:r>
          <a:r>
            <a:rPr lang="zh-TW" sz="2400" kern="1200" dirty="0" smtClean="0"/>
            <a:t>維持較長一段時間的忠誠度。</a:t>
          </a:r>
          <a:endParaRPr lang="zh-TW" altLang="en-US" sz="2400" kern="1200" dirty="0"/>
        </a:p>
      </dsp:txBody>
      <dsp:txXfrm>
        <a:off x="0" y="2518270"/>
        <a:ext cx="8064896" cy="1749150"/>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ED507-328B-4BEF-B5A1-F2CD8677388F}">
      <dsp:nvSpPr>
        <dsp:cNvPr id="0" name=""/>
        <dsp:cNvSpPr/>
      </dsp:nvSpPr>
      <dsp:spPr>
        <a:xfrm>
          <a:off x="0" y="0"/>
          <a:ext cx="8064896" cy="123236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zh-TW" sz="2800" kern="1200" dirty="0" smtClean="0"/>
            <a:t>四、</a:t>
          </a:r>
          <a:r>
            <a:rPr lang="zh-TW" altLang="en-US" sz="2800" kern="1200" dirty="0" smtClean="0"/>
            <a:t>建立</a:t>
          </a:r>
          <a:r>
            <a:rPr lang="zh-TW" sz="2800" kern="1200" dirty="0" smtClean="0"/>
            <a:t>顧客關係</a:t>
          </a:r>
          <a:endParaRPr lang="zh-TW" altLang="en-US" sz="2800" b="0" i="0" kern="1200" baseline="0" dirty="0"/>
        </a:p>
      </dsp:txBody>
      <dsp:txXfrm>
        <a:off x="60159" y="60159"/>
        <a:ext cx="7944578" cy="1112051"/>
      </dsp:txXfrm>
    </dsp:sp>
    <dsp:sp modelId="{C0828723-6D7A-4ADC-8E06-0B8606DE2A8E}">
      <dsp:nvSpPr>
        <dsp:cNvPr id="0" name=""/>
        <dsp:cNvSpPr/>
      </dsp:nvSpPr>
      <dsp:spPr>
        <a:xfrm>
          <a:off x="0" y="1459871"/>
          <a:ext cx="8064896" cy="7269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zh-TW" altLang="en-US" sz="2400" b="1" kern="1200" dirty="0" smtClean="0">
              <a:solidFill>
                <a:srgbClr val="FF0000"/>
              </a:solidFill>
            </a:rPr>
            <a:t>問題</a:t>
          </a:r>
          <a:r>
            <a:rPr lang="zh-TW" altLang="en-US" sz="2400" kern="1200" dirty="0" smtClean="0"/>
            <a:t>，</a:t>
          </a:r>
          <a:r>
            <a:rPr lang="zh-TW" sz="2400" kern="1200" dirty="0" smtClean="0"/>
            <a:t>顧客滿意度與顧客忠誠度如何受到產業競爭情境所影響？</a:t>
          </a:r>
          <a:endParaRPr lang="zh-TW" altLang="en-US" sz="2400" kern="1200" dirty="0"/>
        </a:p>
      </dsp:txBody>
      <dsp:txXfrm>
        <a:off x="35489" y="1495360"/>
        <a:ext cx="7993918" cy="656016"/>
      </dsp:txXfrm>
    </dsp:sp>
    <dsp:sp modelId="{CBDA34B3-9556-4237-99E4-41E7413518EC}">
      <dsp:nvSpPr>
        <dsp:cNvPr id="0" name=""/>
        <dsp:cNvSpPr/>
      </dsp:nvSpPr>
      <dsp:spPr>
        <a:xfrm>
          <a:off x="0" y="2481857"/>
          <a:ext cx="8064896" cy="1788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60" tIns="27940" rIns="156464" bIns="27940" numCol="1" spcCol="1270" anchor="t" anchorCtr="0">
          <a:noAutofit/>
        </a:bodyPr>
        <a:lstStyle/>
        <a:p>
          <a:pPr marL="228600" lvl="1" indent="-228600" algn="l" defTabSz="977900">
            <a:lnSpc>
              <a:spcPct val="90000"/>
            </a:lnSpc>
            <a:spcBef>
              <a:spcPct val="0"/>
            </a:spcBef>
            <a:spcAft>
              <a:spcPct val="20000"/>
            </a:spcAft>
            <a:buChar char="••"/>
          </a:pPr>
          <a:r>
            <a:rPr lang="zh-TW" sz="2200" kern="1200" dirty="0" smtClean="0"/>
            <a:t>當市場市場在</a:t>
          </a:r>
          <a:r>
            <a:rPr lang="zh-TW" sz="2200" u="sng" kern="1200" dirty="0" smtClean="0">
              <a:solidFill>
                <a:srgbClr val="7030A0"/>
              </a:solidFill>
            </a:rPr>
            <a:t>溫和競爭區</a:t>
          </a:r>
          <a:r>
            <a:rPr lang="zh-TW" sz="2200" kern="1200" dirty="0" smtClean="0"/>
            <a:t>，也就是市場是獨占、有主宰廠商存在、廠商受到專利權保護時，</a:t>
          </a:r>
          <a:r>
            <a:rPr lang="zh-TW" sz="2200" kern="1200" dirty="0" smtClean="0">
              <a:solidFill>
                <a:srgbClr val="FF0000"/>
              </a:solidFill>
            </a:rPr>
            <a:t>忠誠度維持固定的程度。與滿意度無關。</a:t>
          </a:r>
          <a:r>
            <a:rPr lang="zh-TW" sz="2200" kern="1200" dirty="0" smtClean="0"/>
            <a:t>當市場的競爭愈來愈激烈的時候，顧客忠誠度與滿意度就呈現高度的相關。 </a:t>
          </a:r>
          <a:endParaRPr lang="zh-TW" altLang="en-US" sz="2200" kern="1200" dirty="0"/>
        </a:p>
        <a:p>
          <a:pPr marL="228600" lvl="1" indent="-228600" algn="l" defTabSz="977900">
            <a:lnSpc>
              <a:spcPct val="90000"/>
            </a:lnSpc>
            <a:spcBef>
              <a:spcPct val="0"/>
            </a:spcBef>
            <a:spcAft>
              <a:spcPct val="20000"/>
            </a:spcAft>
            <a:buChar char="••"/>
          </a:pPr>
          <a:r>
            <a:rPr lang="zh-TW" sz="2200" kern="1200" dirty="0" smtClean="0"/>
            <a:t>例如：自來水 </a:t>
          </a:r>
          <a:r>
            <a:rPr lang="en-US" sz="2200" kern="1200" dirty="0" err="1" smtClean="0"/>
            <a:t>v.s</a:t>
          </a:r>
          <a:r>
            <a:rPr lang="en-US" sz="2200" kern="1200" dirty="0" smtClean="0"/>
            <a:t>. </a:t>
          </a:r>
          <a:r>
            <a:rPr lang="zh-TW" sz="2200" kern="1200" dirty="0" smtClean="0"/>
            <a:t>手機 </a:t>
          </a:r>
          <a:endParaRPr lang="zh-TW" sz="2200" kern="1200" dirty="0"/>
        </a:p>
      </dsp:txBody>
      <dsp:txXfrm>
        <a:off x="0" y="2481857"/>
        <a:ext cx="8064896" cy="1788480"/>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ED507-328B-4BEF-B5A1-F2CD8677388F}">
      <dsp:nvSpPr>
        <dsp:cNvPr id="0" name=""/>
        <dsp:cNvSpPr/>
      </dsp:nvSpPr>
      <dsp:spPr>
        <a:xfrm>
          <a:off x="0" y="0"/>
          <a:ext cx="8064896" cy="7993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zh-TW" altLang="en-US" sz="2800" kern="1200" dirty="0" smtClean="0"/>
            <a:t>五</a:t>
          </a:r>
          <a:r>
            <a:rPr lang="zh-TW" sz="2800" kern="1200" dirty="0" smtClean="0"/>
            <a:t>、</a:t>
          </a:r>
          <a:r>
            <a:rPr lang="zh-TW" altLang="en-US" sz="2800" kern="1200" dirty="0" smtClean="0"/>
            <a:t>改變中的顧客關係本質</a:t>
          </a:r>
          <a:endParaRPr lang="zh-TW" altLang="en-US" sz="2800" b="0" i="0" kern="1200" baseline="0" dirty="0"/>
        </a:p>
      </dsp:txBody>
      <dsp:txXfrm>
        <a:off x="39019" y="39019"/>
        <a:ext cx="7986858" cy="721277"/>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ED507-328B-4BEF-B5A1-F2CD8677388F}">
      <dsp:nvSpPr>
        <dsp:cNvPr id="0" name=""/>
        <dsp:cNvSpPr/>
      </dsp:nvSpPr>
      <dsp:spPr>
        <a:xfrm>
          <a:off x="0" y="0"/>
          <a:ext cx="8064896" cy="7993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zh-TW" altLang="en-US" sz="2800" kern="1200" dirty="0" smtClean="0"/>
            <a:t>六</a:t>
          </a:r>
          <a:r>
            <a:rPr lang="zh-TW" sz="2800" kern="1200" dirty="0" smtClean="0"/>
            <a:t>、</a:t>
          </a:r>
          <a:r>
            <a:rPr lang="zh-TW" altLang="en-US" sz="2800" kern="1200" dirty="0" smtClean="0"/>
            <a:t>夥伴關係管理</a:t>
          </a:r>
          <a:endParaRPr lang="zh-TW" altLang="en-US" sz="2800" b="0" i="0" kern="1200" baseline="0" dirty="0"/>
        </a:p>
      </dsp:txBody>
      <dsp:txXfrm>
        <a:off x="39019" y="39019"/>
        <a:ext cx="7986858" cy="7212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ED507-328B-4BEF-B5A1-F2CD8677388F}">
      <dsp:nvSpPr>
        <dsp:cNvPr id="0" name=""/>
        <dsp:cNvSpPr/>
      </dsp:nvSpPr>
      <dsp:spPr>
        <a:xfrm>
          <a:off x="0" y="0"/>
          <a:ext cx="8064896" cy="66667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zh-TW" altLang="en-US" sz="2400" b="1" kern="1200" dirty="0" smtClean="0">
              <a:solidFill>
                <a:srgbClr val="FF0000"/>
              </a:solidFill>
            </a:rPr>
            <a:t>一、 </a:t>
          </a:r>
          <a:r>
            <a:rPr lang="zh-TW" altLang="en-US" sz="2400" b="1" kern="1200" dirty="0" smtClean="0">
              <a:ea typeface="新細明體" charset="-120"/>
            </a:rPr>
            <a:t>了解市場與顧客需求</a:t>
          </a:r>
          <a:endParaRPr lang="zh-TW" altLang="en-US" sz="2400" b="0" i="0" kern="1200" baseline="0" dirty="0"/>
        </a:p>
      </dsp:txBody>
      <dsp:txXfrm>
        <a:off x="32544" y="32544"/>
        <a:ext cx="7999808" cy="601584"/>
      </dsp:txXfrm>
    </dsp:sp>
    <dsp:sp modelId="{571EEE50-5238-4D2B-A50E-401A339B2552}">
      <dsp:nvSpPr>
        <dsp:cNvPr id="0" name=""/>
        <dsp:cNvSpPr/>
      </dsp:nvSpPr>
      <dsp:spPr>
        <a:xfrm>
          <a:off x="0" y="727496"/>
          <a:ext cx="8064896" cy="6060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zh-TW" sz="2400" kern="1200" dirty="0" smtClean="0"/>
            <a:t>（</a:t>
          </a:r>
          <a:r>
            <a:rPr lang="zh-TW" altLang="en-US" sz="2400" kern="1200" dirty="0" smtClean="0"/>
            <a:t>一</a:t>
          </a:r>
          <a:r>
            <a:rPr lang="zh-TW" sz="2400" kern="1200" dirty="0" smtClean="0"/>
            <a:t>）需要、慾望和需求</a:t>
          </a:r>
          <a:endParaRPr lang="zh-TW" altLang="en-US" sz="2400" kern="1200" dirty="0"/>
        </a:p>
      </dsp:txBody>
      <dsp:txXfrm>
        <a:off x="29585" y="757081"/>
        <a:ext cx="8005726" cy="546890"/>
      </dsp:txXfrm>
    </dsp:sp>
    <dsp:sp modelId="{AE28ECCE-B870-4416-BE9B-EA4980C0DFA8}">
      <dsp:nvSpPr>
        <dsp:cNvPr id="0" name=""/>
        <dsp:cNvSpPr/>
      </dsp:nvSpPr>
      <dsp:spPr>
        <a:xfrm>
          <a:off x="0" y="1358062"/>
          <a:ext cx="8064896" cy="3245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60"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zh-TW" altLang="en-US" sz="2200" kern="1200" dirty="0" smtClean="0"/>
            <a:t>就</a:t>
          </a:r>
          <a:r>
            <a:rPr lang="zh-TW" sz="2200" kern="1200" dirty="0" smtClean="0">
              <a:solidFill>
                <a:srgbClr val="FF0000"/>
              </a:solidFill>
            </a:rPr>
            <a:t>需要、慾望和需求</a:t>
          </a:r>
          <a:r>
            <a:rPr lang="zh-TW" altLang="en-US" sz="2200" kern="1200" dirty="0" smtClean="0">
              <a:solidFill>
                <a:schemeClr val="tx1"/>
              </a:solidFill>
            </a:rPr>
            <a:t>三者而言</a:t>
          </a:r>
          <a:endParaRPr lang="zh-TW" sz="2200" kern="1200" dirty="0">
            <a:solidFill>
              <a:srgbClr val="FF0000"/>
            </a:solidFill>
          </a:endParaRPr>
        </a:p>
        <a:p>
          <a:pPr marL="457200" lvl="2" indent="-228600" algn="l" defTabSz="977900">
            <a:lnSpc>
              <a:spcPct val="90000"/>
            </a:lnSpc>
            <a:spcBef>
              <a:spcPct val="0"/>
            </a:spcBef>
            <a:spcAft>
              <a:spcPct val="20000"/>
            </a:spcAft>
            <a:buChar char="••"/>
          </a:pPr>
          <a:r>
            <a:rPr lang="en-US" altLang="zh-TW" sz="2200" kern="1200" dirty="0" smtClean="0"/>
            <a:t>1.</a:t>
          </a:r>
          <a:r>
            <a:rPr lang="zh-TW" sz="2200" kern="1200" dirty="0" smtClean="0"/>
            <a:t>何者是人類與生俱來的一部分？</a:t>
          </a:r>
          <a:endParaRPr lang="zh-TW" sz="2200" kern="1200" dirty="0"/>
        </a:p>
        <a:p>
          <a:pPr marL="457200" lvl="2" indent="-228600" algn="l" defTabSz="977900">
            <a:lnSpc>
              <a:spcPct val="90000"/>
            </a:lnSpc>
            <a:spcBef>
              <a:spcPct val="0"/>
            </a:spcBef>
            <a:spcAft>
              <a:spcPct val="20000"/>
            </a:spcAft>
            <a:buChar char="••"/>
          </a:pPr>
          <a:r>
            <a:rPr lang="en-US" altLang="zh-TW" sz="2200" kern="1200" dirty="0" smtClean="0"/>
            <a:t>2.</a:t>
          </a:r>
          <a:r>
            <a:rPr lang="zh-TW" sz="2200" kern="1200" dirty="0" smtClean="0"/>
            <a:t>何者受到社會文化的影響？</a:t>
          </a:r>
          <a:endParaRPr lang="zh-TW" sz="2200" kern="1200" dirty="0"/>
        </a:p>
        <a:p>
          <a:pPr marL="457200" lvl="2" indent="-228600" algn="l" defTabSz="977900">
            <a:lnSpc>
              <a:spcPct val="90000"/>
            </a:lnSpc>
            <a:spcBef>
              <a:spcPct val="0"/>
            </a:spcBef>
            <a:spcAft>
              <a:spcPct val="20000"/>
            </a:spcAft>
            <a:buChar char="••"/>
          </a:pPr>
          <a:r>
            <a:rPr lang="en-US" altLang="zh-TW" sz="2200" kern="1200" dirty="0" smtClean="0"/>
            <a:t>3.</a:t>
          </a:r>
          <a:r>
            <a:rPr lang="zh-TW" sz="2200" kern="1200" dirty="0" smtClean="0"/>
            <a:t>何者一定要有購買力的支持？</a:t>
          </a:r>
          <a:endParaRPr lang="zh-TW" sz="2200" kern="1200" dirty="0"/>
        </a:p>
        <a:p>
          <a:pPr marL="228600" lvl="1" indent="-228600" algn="l" defTabSz="977900">
            <a:lnSpc>
              <a:spcPct val="90000"/>
            </a:lnSpc>
            <a:spcBef>
              <a:spcPct val="0"/>
            </a:spcBef>
            <a:spcAft>
              <a:spcPct val="20000"/>
            </a:spcAft>
            <a:buChar char="••"/>
          </a:pPr>
          <a:r>
            <a:rPr lang="zh-TW" altLang="en-US" sz="2200" kern="1200" dirty="0" smtClean="0"/>
            <a:t>下列</a:t>
          </a:r>
          <a:r>
            <a:rPr lang="zh-TW" sz="2200" kern="1200" dirty="0" smtClean="0"/>
            <a:t>何者叫需要</a:t>
          </a:r>
          <a:r>
            <a:rPr lang="en-US" altLang="zh-TW" sz="2200" kern="1200" dirty="0" smtClean="0"/>
            <a:t>?</a:t>
          </a:r>
          <a:r>
            <a:rPr lang="zh-TW" sz="2200" kern="1200" dirty="0" smtClean="0"/>
            <a:t>何者叫慾望</a:t>
          </a:r>
          <a:r>
            <a:rPr lang="en-US" altLang="zh-TW" sz="2200" kern="1200" dirty="0" smtClean="0"/>
            <a:t>?</a:t>
          </a:r>
          <a:r>
            <a:rPr lang="zh-TW" sz="2200" kern="1200" dirty="0" smtClean="0"/>
            <a:t>何者叫需求</a:t>
          </a:r>
          <a:endParaRPr lang="zh-TW" sz="2200" kern="1200" dirty="0"/>
        </a:p>
        <a:p>
          <a:pPr marL="457200" lvl="2" indent="-228600" algn="l" defTabSz="977900">
            <a:lnSpc>
              <a:spcPct val="90000"/>
            </a:lnSpc>
            <a:spcBef>
              <a:spcPct val="0"/>
            </a:spcBef>
            <a:spcAft>
              <a:spcPct val="20000"/>
            </a:spcAft>
            <a:buChar char="••"/>
          </a:pPr>
          <a:r>
            <a:rPr lang="en-US" altLang="zh-TW" sz="2200" kern="1200" dirty="0" smtClean="0"/>
            <a:t>1.</a:t>
          </a:r>
          <a:r>
            <a:rPr lang="zh-TW" altLang="en-US" sz="2200" kern="1200" dirty="0" smtClean="0"/>
            <a:t>肚</a:t>
          </a:r>
          <a:r>
            <a:rPr lang="zh-TW" sz="2200" kern="1200" dirty="0" smtClean="0"/>
            <a:t>子餓</a:t>
          </a:r>
          <a:endParaRPr lang="zh-TW" sz="2200" kern="1200" dirty="0"/>
        </a:p>
        <a:p>
          <a:pPr marL="457200" lvl="2" indent="-228600" algn="l" defTabSz="977900">
            <a:lnSpc>
              <a:spcPct val="90000"/>
            </a:lnSpc>
            <a:spcBef>
              <a:spcPct val="0"/>
            </a:spcBef>
            <a:spcAft>
              <a:spcPct val="20000"/>
            </a:spcAft>
            <a:buChar char="••"/>
          </a:pPr>
          <a:r>
            <a:rPr lang="en-US" altLang="zh-TW" sz="2200" kern="1200" dirty="0" smtClean="0"/>
            <a:t>2.</a:t>
          </a:r>
          <a:r>
            <a:rPr lang="zh-TW" altLang="en-US" sz="2200" kern="1200" dirty="0" smtClean="0"/>
            <a:t>肚</a:t>
          </a:r>
          <a:r>
            <a:rPr lang="zh-TW" sz="2200" kern="1200" dirty="0" smtClean="0"/>
            <a:t>子餓，不</a:t>
          </a:r>
          <a:r>
            <a:rPr lang="zh-TW" altLang="en-US" sz="2200" kern="1200" dirty="0" smtClean="0"/>
            <a:t>能</a:t>
          </a:r>
          <a:r>
            <a:rPr lang="zh-TW" sz="2200" kern="1200" dirty="0" smtClean="0"/>
            <a:t>吃</a:t>
          </a:r>
          <a:r>
            <a:rPr lang="zh-TW" altLang="en-US" sz="2200" kern="1200" dirty="0" smtClean="0"/>
            <a:t>牛肉</a:t>
          </a:r>
          <a:r>
            <a:rPr lang="zh-TW" sz="2200" kern="1200" dirty="0" smtClean="0"/>
            <a:t>漢堡</a:t>
          </a:r>
          <a:r>
            <a:rPr lang="zh-TW" altLang="en-US" sz="2200" kern="1200" dirty="0" smtClean="0"/>
            <a:t>，只能吃豬肉漢堡，但沒錢</a:t>
          </a:r>
          <a:endParaRPr lang="zh-TW" sz="2200" kern="1200" dirty="0"/>
        </a:p>
        <a:p>
          <a:pPr marL="457200" lvl="2" indent="-228600" algn="l" defTabSz="977900">
            <a:lnSpc>
              <a:spcPct val="90000"/>
            </a:lnSpc>
            <a:spcBef>
              <a:spcPct val="0"/>
            </a:spcBef>
            <a:spcAft>
              <a:spcPct val="20000"/>
            </a:spcAft>
            <a:buChar char="••"/>
          </a:pPr>
          <a:r>
            <a:rPr lang="en-US" altLang="zh-TW" sz="2200" kern="1200" dirty="0" smtClean="0"/>
            <a:t>3.</a:t>
          </a:r>
          <a:r>
            <a:rPr lang="zh-TW" sz="2200" kern="1200" dirty="0" smtClean="0"/>
            <a:t>肚子餓、有錢、喜歡吃</a:t>
          </a:r>
          <a:r>
            <a:rPr lang="zh-TW" altLang="en-US" sz="2200" kern="1200" dirty="0" smtClean="0"/>
            <a:t>牛肉漢堡</a:t>
          </a:r>
          <a:endParaRPr lang="zh-TW" sz="2200" kern="1200" dirty="0"/>
        </a:p>
      </dsp:txBody>
      <dsp:txXfrm>
        <a:off x="0" y="1358062"/>
        <a:ext cx="8064896" cy="3245760"/>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ED507-328B-4BEF-B5A1-F2CD8677388F}">
      <dsp:nvSpPr>
        <dsp:cNvPr id="0" name=""/>
        <dsp:cNvSpPr/>
      </dsp:nvSpPr>
      <dsp:spPr>
        <a:xfrm>
          <a:off x="0" y="361573"/>
          <a:ext cx="8064896" cy="86178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zh-TW" altLang="en-US" sz="2800" kern="1200" dirty="0" smtClean="0"/>
            <a:t>七</a:t>
          </a:r>
          <a:r>
            <a:rPr lang="zh-TW" sz="2800" kern="1200" dirty="0" smtClean="0"/>
            <a:t>、</a:t>
          </a:r>
          <a:r>
            <a:rPr lang="zh-TW" altLang="en-US" sz="2800" kern="1200" dirty="0" smtClean="0"/>
            <a:t>從顧客身上取得價值</a:t>
          </a:r>
          <a:endParaRPr lang="zh-TW" altLang="en-US" sz="2800" b="0" i="0" kern="1200" baseline="0" dirty="0"/>
        </a:p>
      </dsp:txBody>
      <dsp:txXfrm>
        <a:off x="42069" y="403642"/>
        <a:ext cx="7980758" cy="777648"/>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ED507-328B-4BEF-B5A1-F2CD8677388F}">
      <dsp:nvSpPr>
        <dsp:cNvPr id="0" name=""/>
        <dsp:cNvSpPr/>
      </dsp:nvSpPr>
      <dsp:spPr>
        <a:xfrm>
          <a:off x="0" y="0"/>
          <a:ext cx="8064896" cy="86178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zh-TW" altLang="en-US" sz="2800" kern="1200" dirty="0" smtClean="0"/>
            <a:t>七</a:t>
          </a:r>
          <a:r>
            <a:rPr lang="zh-TW" sz="2800" kern="1200" dirty="0" smtClean="0"/>
            <a:t>、</a:t>
          </a:r>
          <a:r>
            <a:rPr lang="zh-TW" altLang="en-US" sz="2800" kern="1200" dirty="0" smtClean="0"/>
            <a:t>從顧客身上取得價值</a:t>
          </a:r>
          <a:endParaRPr lang="zh-TW" altLang="en-US" sz="2800" b="0" i="0" kern="1200" baseline="0" dirty="0"/>
        </a:p>
      </dsp:txBody>
      <dsp:txXfrm>
        <a:off x="42069" y="42069"/>
        <a:ext cx="7980758" cy="777648"/>
      </dsp:txXfrm>
    </dsp:sp>
    <dsp:sp modelId="{9D61B49B-F858-4977-8304-A8B1FB345D96}">
      <dsp:nvSpPr>
        <dsp:cNvPr id="0" name=""/>
        <dsp:cNvSpPr/>
      </dsp:nvSpPr>
      <dsp:spPr>
        <a:xfrm>
          <a:off x="0" y="848713"/>
          <a:ext cx="8064896" cy="7546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just" defTabSz="977900">
            <a:lnSpc>
              <a:spcPct val="90000"/>
            </a:lnSpc>
            <a:spcBef>
              <a:spcPct val="0"/>
            </a:spcBef>
            <a:spcAft>
              <a:spcPts val="1200"/>
            </a:spcAft>
          </a:pPr>
          <a:r>
            <a:rPr lang="zh-TW" altLang="en-US" sz="2200" kern="1200" dirty="0" smtClean="0"/>
            <a:t>何謂顧客占有率</a:t>
          </a:r>
          <a:r>
            <a:rPr lang="zh-TW" altLang="en-US" sz="2200" kern="1200" dirty="0" smtClean="0"/>
            <a:t>？</a:t>
          </a:r>
          <a:r>
            <a:rPr lang="zh-TW" altLang="en-US" sz="2200" b="1" kern="1200" dirty="0" smtClean="0">
              <a:solidFill>
                <a:schemeClr val="bg1"/>
              </a:solidFill>
            </a:rPr>
            <a:t>提升顧客占有率的最佳方法為何</a:t>
          </a:r>
          <a:r>
            <a:rPr lang="zh-TW" altLang="en-US" sz="2200" kern="1200" dirty="0" smtClean="0">
              <a:solidFill>
                <a:schemeClr val="bg1"/>
              </a:solidFill>
            </a:rPr>
            <a:t>？</a:t>
          </a:r>
          <a:endParaRPr lang="zh-TW" altLang="en-US" sz="2200" kern="1200" dirty="0">
            <a:solidFill>
              <a:schemeClr val="bg1"/>
            </a:solidFill>
          </a:endParaRPr>
        </a:p>
      </dsp:txBody>
      <dsp:txXfrm>
        <a:off x="36837" y="885550"/>
        <a:ext cx="7991222" cy="680936"/>
      </dsp:txXfrm>
    </dsp:sp>
    <dsp:sp modelId="{EB84BA57-B68A-46C3-A157-2B7C7AB2B62A}">
      <dsp:nvSpPr>
        <dsp:cNvPr id="0" name=""/>
        <dsp:cNvSpPr/>
      </dsp:nvSpPr>
      <dsp:spPr>
        <a:xfrm>
          <a:off x="0" y="1712801"/>
          <a:ext cx="8064896" cy="29600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60" tIns="25400" rIns="142240" bIns="25400" numCol="1" spcCol="1270" anchor="ctr" anchorCtr="0">
          <a:noAutofit/>
        </a:bodyPr>
        <a:lstStyle/>
        <a:p>
          <a:pPr marL="228600" lvl="1" indent="-228600" algn="l" defTabSz="889000">
            <a:lnSpc>
              <a:spcPct val="90000"/>
            </a:lnSpc>
            <a:spcBef>
              <a:spcPct val="0"/>
            </a:spcBef>
            <a:spcAft>
              <a:spcPts val="1200"/>
            </a:spcAft>
            <a:buChar char="••"/>
          </a:pPr>
          <a:r>
            <a:rPr lang="zh-TW" sz="2000" kern="1200" dirty="0" smtClean="0">
              <a:solidFill>
                <a:srgbClr val="FF0000"/>
              </a:solidFill>
            </a:rPr>
            <a:t>顧客佔有率</a:t>
          </a:r>
          <a:r>
            <a:rPr lang="zh-TW" sz="2000" kern="1200" dirty="0" smtClean="0"/>
            <a:t>：顧客購買公司其他產品分類的比率。讓本公司成為該顧客的唯一供應商，說服顧客購買本公司的其他</a:t>
          </a:r>
          <a:r>
            <a:rPr lang="zh-TW" sz="2000" kern="1200" smtClean="0"/>
            <a:t>產品。</a:t>
          </a:r>
          <a:r>
            <a:rPr lang="zh-TW" altLang="en-US" sz="2000" kern="1200" smtClean="0"/>
            <a:t>例如：銀行：口袋占有率、超市：胃口占有率、航空公司：旅遊占有率。</a:t>
          </a:r>
          <a:endParaRPr lang="zh-TW" altLang="en-US" sz="2000" kern="1200" dirty="0">
            <a:solidFill>
              <a:srgbClr val="7030A0"/>
            </a:solidFill>
          </a:endParaRPr>
        </a:p>
        <a:p>
          <a:pPr marL="228600" lvl="1" indent="-228600" algn="l" defTabSz="889000">
            <a:lnSpc>
              <a:spcPct val="90000"/>
            </a:lnSpc>
            <a:spcBef>
              <a:spcPct val="0"/>
            </a:spcBef>
            <a:spcAft>
              <a:spcPct val="20000"/>
            </a:spcAft>
            <a:buChar char="••"/>
          </a:pPr>
          <a:r>
            <a:rPr lang="zh-TW" sz="2000" kern="1200" dirty="0" smtClean="0">
              <a:solidFill>
                <a:srgbClr val="FF0000"/>
              </a:solidFill>
            </a:rPr>
            <a:t>交叉銷售</a:t>
          </a:r>
          <a:r>
            <a:rPr lang="zh-TW" sz="2000" kern="1200" dirty="0" smtClean="0"/>
            <a:t>：從某一個產品或服務的現有顧客，藉由銷售他們額外的產品而獲得更多的銷售業績。</a:t>
          </a:r>
          <a:r>
            <a:rPr lang="zh-TW" altLang="en-US" sz="2000" b="1" kern="1200" dirty="0" smtClean="0">
              <a:solidFill>
                <a:srgbClr val="FF0000"/>
              </a:solidFill>
            </a:rPr>
            <a:t>提升顧客占有率的最佳方法</a:t>
          </a:r>
          <a:endParaRPr lang="zh-TW" altLang="en-US" sz="2000" b="1" kern="1200" dirty="0">
            <a:solidFill>
              <a:srgbClr val="FF0000"/>
            </a:solidFill>
          </a:endParaRPr>
        </a:p>
        <a:p>
          <a:pPr marL="228600" lvl="1" indent="-228600" algn="l" defTabSz="889000">
            <a:lnSpc>
              <a:spcPct val="90000"/>
            </a:lnSpc>
            <a:spcBef>
              <a:spcPct val="0"/>
            </a:spcBef>
            <a:spcAft>
              <a:spcPts val="1200"/>
            </a:spcAft>
            <a:buChar char="••"/>
          </a:pPr>
          <a:r>
            <a:rPr lang="zh-TW" sz="2000" kern="1200" dirty="0" smtClean="0"/>
            <a:t>例如</a:t>
          </a:r>
          <a:r>
            <a:rPr lang="zh-TW" altLang="en-US" sz="2000" kern="1200" dirty="0" smtClean="0"/>
            <a:t>：</a:t>
          </a:r>
          <a:r>
            <a:rPr lang="zh-TW" sz="2000" kern="1200" dirty="0" smtClean="0"/>
            <a:t>金控：存款</a:t>
          </a:r>
          <a:r>
            <a:rPr lang="en-US" sz="2000" kern="1200" dirty="0" smtClean="0"/>
            <a:t>+</a:t>
          </a:r>
          <a:r>
            <a:rPr lang="zh-TW" sz="2000" kern="1200" dirty="0" smtClean="0"/>
            <a:t>保險</a:t>
          </a:r>
          <a:r>
            <a:rPr lang="en-US" sz="2000" kern="1200" dirty="0" smtClean="0"/>
            <a:t>+</a:t>
          </a:r>
          <a:r>
            <a:rPr lang="zh-TW" sz="2000" kern="1200" dirty="0" smtClean="0"/>
            <a:t>基金</a:t>
          </a:r>
          <a:r>
            <a:rPr lang="en-US" sz="2000" kern="1200" dirty="0" smtClean="0"/>
            <a:t>+</a:t>
          </a:r>
          <a:r>
            <a:rPr lang="zh-TW" sz="2000" kern="1200" dirty="0" smtClean="0"/>
            <a:t>貸款。</a:t>
          </a:r>
          <a:r>
            <a:rPr lang="en-US" altLang="zh-TW" sz="2000" kern="1200" dirty="0" smtClean="0"/>
            <a:t/>
          </a:r>
          <a:br>
            <a:rPr lang="en-US" altLang="zh-TW" sz="2000" kern="1200" dirty="0" smtClean="0"/>
          </a:br>
          <a:r>
            <a:rPr lang="zh-TW" altLang="en-US" sz="2000" kern="1200" dirty="0" smtClean="0"/>
            <a:t>            </a:t>
          </a:r>
          <a:r>
            <a:rPr lang="zh-TW" sz="2000" kern="1200" dirty="0" smtClean="0"/>
            <a:t>親子裝、夏裝、冬裝、配件。</a:t>
          </a:r>
          <a:r>
            <a:rPr lang="en-US" altLang="zh-TW" sz="2000" kern="1200" dirty="0" smtClean="0"/>
            <a:t/>
          </a:r>
          <a:br>
            <a:rPr lang="en-US" altLang="zh-TW" sz="2000" kern="1200" dirty="0" smtClean="0"/>
          </a:br>
          <a:r>
            <a:rPr lang="zh-TW" altLang="en-US" sz="2000" kern="1200" dirty="0" smtClean="0"/>
            <a:t>            </a:t>
          </a:r>
          <a:r>
            <a:rPr lang="zh-TW" sz="2000" kern="1200" dirty="0" smtClean="0"/>
            <a:t>加五元薯條加大，加一元多一件。</a:t>
          </a:r>
          <a:r>
            <a:rPr lang="en-US" altLang="zh-TW" sz="2000" kern="1200" dirty="0" smtClean="0"/>
            <a:t/>
          </a:r>
          <a:br>
            <a:rPr lang="en-US" altLang="zh-TW" sz="2000" kern="1200" dirty="0" smtClean="0"/>
          </a:br>
          <a:r>
            <a:rPr lang="zh-TW" altLang="en-US" sz="2000" kern="1200" dirty="0" smtClean="0"/>
            <a:t>            </a:t>
          </a:r>
          <a:r>
            <a:rPr lang="zh-TW" sz="2000" kern="1200" dirty="0" smtClean="0"/>
            <a:t>再加十元打八折、再加一罐飲料打對折。</a:t>
          </a:r>
          <a:endParaRPr lang="zh-TW" altLang="en-US" sz="2000" kern="1200" dirty="0">
            <a:solidFill>
              <a:srgbClr val="7030A0"/>
            </a:solidFill>
          </a:endParaRPr>
        </a:p>
      </dsp:txBody>
      <dsp:txXfrm>
        <a:off x="0" y="1712801"/>
        <a:ext cx="8064896" cy="2960099"/>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ED507-328B-4BEF-B5A1-F2CD8677388F}">
      <dsp:nvSpPr>
        <dsp:cNvPr id="0" name=""/>
        <dsp:cNvSpPr/>
      </dsp:nvSpPr>
      <dsp:spPr>
        <a:xfrm>
          <a:off x="0" y="0"/>
          <a:ext cx="8064896" cy="90719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zh-TW" altLang="en-US" sz="2800" kern="1200" dirty="0" smtClean="0"/>
            <a:t>七</a:t>
          </a:r>
          <a:r>
            <a:rPr lang="zh-TW" sz="2800" kern="1200" dirty="0" smtClean="0"/>
            <a:t>、</a:t>
          </a:r>
          <a:r>
            <a:rPr lang="zh-TW" altLang="en-US" sz="2800" kern="1200" dirty="0" smtClean="0"/>
            <a:t>從顧客身上取得價值</a:t>
          </a:r>
          <a:endParaRPr lang="zh-TW" altLang="en-US" sz="2800" b="0" i="0" kern="1200" baseline="0" dirty="0"/>
        </a:p>
      </dsp:txBody>
      <dsp:txXfrm>
        <a:off x="44285" y="44285"/>
        <a:ext cx="7976326" cy="818622"/>
      </dsp:txXfrm>
    </dsp:sp>
    <dsp:sp modelId="{AC318D8D-CB4E-4816-A63E-89130C7173A0}">
      <dsp:nvSpPr>
        <dsp:cNvPr id="0" name=""/>
        <dsp:cNvSpPr/>
      </dsp:nvSpPr>
      <dsp:spPr>
        <a:xfrm>
          <a:off x="0" y="910834"/>
          <a:ext cx="8064896" cy="39469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60" tIns="30480" rIns="170688" bIns="30480" numCol="1" spcCol="1270" anchor="ctr" anchorCtr="0">
          <a:noAutofit/>
        </a:bodyPr>
        <a:lstStyle/>
        <a:p>
          <a:pPr marL="228600" lvl="1" indent="-228600" algn="l" defTabSz="1066800">
            <a:lnSpc>
              <a:spcPct val="90000"/>
            </a:lnSpc>
            <a:spcBef>
              <a:spcPct val="0"/>
            </a:spcBef>
            <a:spcAft>
              <a:spcPts val="1200"/>
            </a:spcAft>
            <a:buChar char="••"/>
          </a:pPr>
          <a:r>
            <a:rPr lang="zh-TW" altLang="en-US" sz="2400" kern="1200" spc="300" dirty="0" smtClean="0">
              <a:solidFill>
                <a:srgbClr val="000000"/>
              </a:solidFill>
              <a:ea typeface="新細明體" charset="-120"/>
            </a:rPr>
            <a:t>顧客關係管理的終極目標在於產生更高的</a:t>
          </a:r>
          <a:r>
            <a:rPr lang="zh-TW" altLang="en-US" sz="2400" b="1" kern="1200" spc="300" dirty="0" smtClean="0">
              <a:solidFill>
                <a:srgbClr val="FF0000"/>
              </a:solidFill>
              <a:ea typeface="新細明體" charset="-120"/>
            </a:rPr>
            <a:t>顧客權益 </a:t>
          </a:r>
          <a:r>
            <a:rPr lang="en-US" altLang="zh-TW" sz="2400" kern="1200" dirty="0" smtClean="0">
              <a:solidFill>
                <a:srgbClr val="FF0000"/>
              </a:solidFill>
              <a:ea typeface="新細明體" charset="-120"/>
            </a:rPr>
            <a:t>(customer equity)</a:t>
          </a:r>
          <a:r>
            <a:rPr lang="zh-TW" altLang="en-US" sz="2400" kern="1200" spc="300" dirty="0" smtClean="0">
              <a:solidFill>
                <a:srgbClr val="FF0000"/>
              </a:solidFill>
              <a:ea typeface="新細明體" charset="-120"/>
            </a:rPr>
            <a:t>。</a:t>
          </a:r>
          <a:endParaRPr lang="zh-TW" altLang="en-US" sz="2400" kern="1200" dirty="0">
            <a:solidFill>
              <a:srgbClr val="FF0000"/>
            </a:solidFill>
          </a:endParaRPr>
        </a:p>
        <a:p>
          <a:pPr marL="228600" lvl="1" indent="-228600" algn="l" defTabSz="1066800">
            <a:lnSpc>
              <a:spcPct val="90000"/>
            </a:lnSpc>
            <a:spcBef>
              <a:spcPct val="0"/>
            </a:spcBef>
            <a:spcAft>
              <a:spcPts val="1200"/>
            </a:spcAft>
            <a:buChar char="••"/>
          </a:pPr>
          <a:r>
            <a:rPr lang="zh-TW" sz="2400" b="1" kern="1200" dirty="0" smtClean="0">
              <a:solidFill>
                <a:srgbClr val="FF0000"/>
              </a:solidFill>
            </a:rPr>
            <a:t>顧客權益：</a:t>
          </a:r>
          <a:r>
            <a:rPr lang="zh-TW" sz="2400" kern="1200" dirty="0" smtClean="0"/>
            <a:t>公司所有顧客的終身價值的總合。</a:t>
          </a:r>
          <a:endParaRPr lang="zh-TW" altLang="en-US" sz="2400" kern="1200" dirty="0">
            <a:solidFill>
              <a:srgbClr val="7030A0"/>
            </a:solidFill>
          </a:endParaRPr>
        </a:p>
        <a:p>
          <a:pPr marL="228600" lvl="1" indent="-228600" algn="l" defTabSz="1066800">
            <a:lnSpc>
              <a:spcPct val="90000"/>
            </a:lnSpc>
            <a:spcBef>
              <a:spcPct val="0"/>
            </a:spcBef>
            <a:spcAft>
              <a:spcPct val="20000"/>
            </a:spcAft>
            <a:buChar char="••"/>
          </a:pPr>
          <a:r>
            <a:rPr lang="zh-TW" altLang="en-US" sz="2400" kern="1200" dirty="0" smtClean="0"/>
            <a:t>相對於市場佔有率，顧客權益是公司績效較佳的衡量指標。</a:t>
          </a:r>
          <a:endParaRPr lang="zh-TW" altLang="en-US" sz="2400" kern="1200" dirty="0"/>
        </a:p>
        <a:p>
          <a:pPr marL="228600" lvl="1" indent="-228600" algn="l" defTabSz="1066800">
            <a:lnSpc>
              <a:spcPct val="90000"/>
            </a:lnSpc>
            <a:spcBef>
              <a:spcPct val="0"/>
            </a:spcBef>
            <a:spcAft>
              <a:spcPct val="20000"/>
            </a:spcAft>
            <a:buChar char="••"/>
          </a:pPr>
          <a:r>
            <a:rPr lang="zh-TW" altLang="en-US" sz="2400" b="1" kern="1200" dirty="0" smtClean="0">
              <a:solidFill>
                <a:srgbClr val="FF0000"/>
              </a:solidFill>
            </a:rPr>
            <a:t>討論問題：</a:t>
          </a:r>
          <a:r>
            <a:rPr lang="en-US" altLang="zh-TW" sz="2400" b="1" kern="1200" dirty="0" smtClean="0"/>
            <a:t/>
          </a:r>
          <a:br>
            <a:rPr lang="en-US" altLang="zh-TW" sz="2400" b="1" kern="1200" dirty="0" smtClean="0"/>
          </a:br>
          <a:r>
            <a:rPr lang="zh-TW" sz="2400" kern="1200" dirty="0" smtClean="0"/>
            <a:t>凱迪拉克目前的顧客年齡平均為</a:t>
          </a:r>
          <a:r>
            <a:rPr lang="en-US" sz="2400" kern="1200" dirty="0" smtClean="0"/>
            <a:t>60</a:t>
          </a:r>
          <a:r>
            <a:rPr lang="zh-TW" sz="2400" kern="1200" dirty="0" smtClean="0"/>
            <a:t>歲，市佔率</a:t>
          </a:r>
          <a:r>
            <a:rPr lang="en-US" sz="2400" kern="1200" dirty="0" smtClean="0"/>
            <a:t>15%</a:t>
          </a:r>
          <a:r>
            <a:rPr lang="zh-TW" sz="2400" kern="1200" dirty="0" smtClean="0"/>
            <a:t>；</a:t>
          </a:r>
          <a:r>
            <a:rPr lang="en-US" sz="2400" kern="1200" dirty="0" smtClean="0"/>
            <a:t>BMW</a:t>
          </a:r>
          <a:r>
            <a:rPr lang="zh-TW" sz="2400" kern="1200" dirty="0" smtClean="0"/>
            <a:t>目前的顧客平均年齡為</a:t>
          </a:r>
          <a:r>
            <a:rPr lang="en-US" sz="2400" kern="1200" dirty="0" smtClean="0"/>
            <a:t>40</a:t>
          </a:r>
          <a:r>
            <a:rPr lang="zh-TW" sz="2400" kern="1200" dirty="0" smtClean="0"/>
            <a:t>歲，市佔率</a:t>
          </a:r>
          <a:r>
            <a:rPr lang="en-US" sz="2400" kern="1200" dirty="0" smtClean="0"/>
            <a:t>14%</a:t>
          </a:r>
          <a:r>
            <a:rPr lang="zh-TW" sz="2400" kern="1200" dirty="0" smtClean="0"/>
            <a:t>，請問您，何者的顧客權益比較高</a:t>
          </a:r>
          <a:r>
            <a:rPr lang="en-US" altLang="zh-TW" sz="2400" kern="1200" dirty="0" smtClean="0"/>
            <a:t>?</a:t>
          </a:r>
          <a:endParaRPr lang="zh-TW" altLang="en-US" sz="2400" kern="1200" dirty="0"/>
        </a:p>
      </dsp:txBody>
      <dsp:txXfrm>
        <a:off x="0" y="910834"/>
        <a:ext cx="8064896" cy="3946949"/>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ED507-328B-4BEF-B5A1-F2CD8677388F}">
      <dsp:nvSpPr>
        <dsp:cNvPr id="0" name=""/>
        <dsp:cNvSpPr/>
      </dsp:nvSpPr>
      <dsp:spPr>
        <a:xfrm>
          <a:off x="0" y="0"/>
          <a:ext cx="8064896" cy="136194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zh-TW" altLang="en-US" sz="2800" kern="1200" dirty="0" smtClean="0"/>
            <a:t>七</a:t>
          </a:r>
          <a:r>
            <a:rPr lang="zh-TW" sz="2800" kern="1200" dirty="0" smtClean="0"/>
            <a:t>、</a:t>
          </a:r>
          <a:r>
            <a:rPr lang="zh-TW" altLang="en-US" sz="2800" kern="1200" dirty="0" smtClean="0"/>
            <a:t>從顧客身上取得價值</a:t>
          </a:r>
          <a:endParaRPr lang="zh-TW" altLang="en-US" sz="2800" b="0" i="0" kern="1200" baseline="0" dirty="0"/>
        </a:p>
      </dsp:txBody>
      <dsp:txXfrm>
        <a:off x="66485" y="66485"/>
        <a:ext cx="7931926" cy="1228977"/>
      </dsp:txXfrm>
    </dsp:sp>
    <dsp:sp modelId="{79101097-7928-4CDC-AB30-12616E052AAC}">
      <dsp:nvSpPr>
        <dsp:cNvPr id="0" name=""/>
        <dsp:cNvSpPr/>
      </dsp:nvSpPr>
      <dsp:spPr>
        <a:xfrm>
          <a:off x="0" y="1309576"/>
          <a:ext cx="8064896" cy="6394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ts val="1200"/>
            </a:spcAft>
          </a:pPr>
          <a:r>
            <a:rPr lang="zh-TW" sz="2400" kern="1200" dirty="0" smtClean="0"/>
            <a:t>兩種不同層次的顧客關係：</a:t>
          </a:r>
          <a:endParaRPr lang="zh-TW" altLang="en-US" sz="2400" kern="1200" dirty="0">
            <a:solidFill>
              <a:srgbClr val="7030A0"/>
            </a:solidFill>
          </a:endParaRPr>
        </a:p>
      </dsp:txBody>
      <dsp:txXfrm>
        <a:off x="31216" y="1340792"/>
        <a:ext cx="8002464" cy="577028"/>
      </dsp:txXfrm>
    </dsp:sp>
    <dsp:sp modelId="{E8E99DA4-6188-4329-9663-7204CA447488}">
      <dsp:nvSpPr>
        <dsp:cNvPr id="0" name=""/>
        <dsp:cNvSpPr/>
      </dsp:nvSpPr>
      <dsp:spPr>
        <a:xfrm>
          <a:off x="0" y="2180845"/>
          <a:ext cx="8064896" cy="26703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60"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zh-TW" sz="2400" b="1" u="sng" kern="1200" dirty="0" smtClean="0">
              <a:solidFill>
                <a:srgbClr val="FF0000"/>
              </a:solidFill>
            </a:rPr>
            <a:t>基本關係：</a:t>
          </a:r>
          <a:r>
            <a:rPr lang="en-US" altLang="zh-TW" sz="2400" b="1" u="sng" kern="1200" dirty="0" smtClean="0">
              <a:solidFill>
                <a:srgbClr val="FF0000"/>
              </a:solidFill>
            </a:rPr>
            <a:t/>
          </a:r>
          <a:br>
            <a:rPr lang="en-US" altLang="zh-TW" sz="2400" b="1" u="sng" kern="1200" dirty="0" smtClean="0">
              <a:solidFill>
                <a:srgbClr val="FF0000"/>
              </a:solidFill>
            </a:rPr>
          </a:br>
          <a:r>
            <a:rPr lang="zh-TW" sz="2400" kern="1200" dirty="0" smtClean="0"/>
            <a:t>邊際利潤低的顧客，</a:t>
          </a:r>
          <a:r>
            <a:rPr lang="zh-TW" altLang="en-US" sz="2400" kern="1200" dirty="0" smtClean="0"/>
            <a:t>例如：</a:t>
          </a:r>
          <a:r>
            <a:rPr lang="zh-TW" sz="2400" kern="1200" dirty="0" smtClean="0"/>
            <a:t>寶鹼不是顧客每次買完</a:t>
          </a:r>
          <a:r>
            <a:rPr lang="en-US" sz="2400" kern="1200" dirty="0" smtClean="0"/>
            <a:t>tide</a:t>
          </a:r>
          <a:r>
            <a:rPr lang="zh-TW" sz="2400" kern="1200" dirty="0" smtClean="0"/>
            <a:t>之後就打電話，而是透過廣告、促銷、客服專線、以及網站來建立關係。</a:t>
          </a:r>
          <a:endParaRPr lang="zh-TW" sz="2400" kern="1200" dirty="0"/>
        </a:p>
        <a:p>
          <a:pPr marL="228600" lvl="1" indent="-228600" algn="l" defTabSz="1066800">
            <a:lnSpc>
              <a:spcPct val="90000"/>
            </a:lnSpc>
            <a:spcBef>
              <a:spcPct val="0"/>
            </a:spcBef>
            <a:spcAft>
              <a:spcPct val="20000"/>
            </a:spcAft>
            <a:buChar char="••"/>
          </a:pPr>
          <a:r>
            <a:rPr lang="zh-TW" sz="2400" b="1" u="sng" kern="1200" dirty="0" smtClean="0">
              <a:solidFill>
                <a:srgbClr val="FF0000"/>
              </a:solidFill>
            </a:rPr>
            <a:t>夥伴關係：</a:t>
          </a:r>
          <a:r>
            <a:rPr lang="en-US" altLang="zh-TW" sz="2400" b="1" u="sng" kern="1200" dirty="0" smtClean="0">
              <a:solidFill>
                <a:srgbClr val="FF0000"/>
              </a:solidFill>
            </a:rPr>
            <a:t/>
          </a:r>
          <a:br>
            <a:rPr lang="en-US" altLang="zh-TW" sz="2400" b="1" u="sng" kern="1200" dirty="0" smtClean="0">
              <a:solidFill>
                <a:srgbClr val="FF0000"/>
              </a:solidFill>
            </a:rPr>
          </a:br>
          <a:r>
            <a:rPr lang="zh-TW" sz="2400" kern="1200" dirty="0" smtClean="0"/>
            <a:t>邊際利潤高的顧客，例如</a:t>
          </a:r>
          <a:r>
            <a:rPr lang="zh-TW" altLang="en-US" sz="2400" kern="1200" dirty="0" smtClean="0"/>
            <a:t>：</a:t>
          </a:r>
          <a:r>
            <a:rPr lang="zh-TW" sz="2400" kern="1200" dirty="0" smtClean="0"/>
            <a:t>航空公司</a:t>
          </a:r>
          <a:r>
            <a:rPr lang="zh-TW" altLang="en-US" sz="2400" kern="1200" dirty="0" smtClean="0"/>
            <a:t>與旅行社</a:t>
          </a:r>
          <a:r>
            <a:rPr lang="zh-TW" sz="2400" kern="1200" dirty="0" smtClean="0"/>
            <a:t>。台灣的</a:t>
          </a:r>
          <a:r>
            <a:rPr lang="en-US" sz="2400" kern="1200" dirty="0" smtClean="0"/>
            <a:t>KMC</a:t>
          </a:r>
          <a:r>
            <a:rPr lang="zh-TW" sz="2400" kern="1200" dirty="0" smtClean="0"/>
            <a:t>與整車廠。</a:t>
          </a:r>
          <a:endParaRPr lang="zh-TW" sz="2400" kern="1200" dirty="0"/>
        </a:p>
      </dsp:txBody>
      <dsp:txXfrm>
        <a:off x="0" y="2180845"/>
        <a:ext cx="8064896" cy="2670300"/>
      </dsp:txXfrm>
    </dsp:sp>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ED507-328B-4BEF-B5A1-F2CD8677388F}">
      <dsp:nvSpPr>
        <dsp:cNvPr id="0" name=""/>
        <dsp:cNvSpPr/>
      </dsp:nvSpPr>
      <dsp:spPr>
        <a:xfrm>
          <a:off x="0" y="0"/>
          <a:ext cx="8064896" cy="66667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zh-TW" altLang="en-US" sz="2400" b="1" kern="1200" dirty="0" smtClean="0">
              <a:solidFill>
                <a:srgbClr val="FF0000"/>
              </a:solidFill>
            </a:rPr>
            <a:t>一、 </a:t>
          </a:r>
          <a:r>
            <a:rPr lang="zh-TW" altLang="en-US" sz="2400" b="1" kern="1200" dirty="0" smtClean="0">
              <a:ea typeface="新細明體" charset="-120"/>
            </a:rPr>
            <a:t>了解市場與顧客需求</a:t>
          </a:r>
          <a:endParaRPr lang="zh-TW" altLang="en-US" sz="2400" b="0" i="0" kern="1200" baseline="0" dirty="0"/>
        </a:p>
      </dsp:txBody>
      <dsp:txXfrm>
        <a:off x="32544" y="32544"/>
        <a:ext cx="7999808" cy="601584"/>
      </dsp:txXfrm>
    </dsp:sp>
    <dsp:sp modelId="{571EEE50-5238-4D2B-A50E-401A339B2552}">
      <dsp:nvSpPr>
        <dsp:cNvPr id="0" name=""/>
        <dsp:cNvSpPr/>
      </dsp:nvSpPr>
      <dsp:spPr>
        <a:xfrm>
          <a:off x="0" y="780854"/>
          <a:ext cx="8064896" cy="6060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zh-TW" sz="2400" kern="1200" dirty="0" smtClean="0"/>
            <a:t>（</a:t>
          </a:r>
          <a:r>
            <a:rPr lang="zh-TW" altLang="en-US" sz="2400" kern="1200" dirty="0" smtClean="0"/>
            <a:t>二</a:t>
          </a:r>
          <a:r>
            <a:rPr lang="zh-TW" sz="2400" kern="1200" dirty="0" smtClean="0"/>
            <a:t>）</a:t>
          </a:r>
          <a:r>
            <a:rPr lang="zh-TW" altLang="en-US" sz="2400" kern="1200" dirty="0" smtClean="0"/>
            <a:t>行銷提供物 </a:t>
          </a:r>
          <a:r>
            <a:rPr lang="en-US" altLang="zh-TW" sz="2400" kern="1200" dirty="0" smtClean="0"/>
            <a:t>(</a:t>
          </a:r>
          <a:r>
            <a:rPr lang="zh-TW" sz="2400" kern="1200" dirty="0" smtClean="0"/>
            <a:t>產品</a:t>
          </a:r>
          <a:r>
            <a:rPr lang="zh-TW" altLang="en-US" sz="2400" kern="1200" dirty="0" smtClean="0"/>
            <a:t>、</a:t>
          </a:r>
          <a:r>
            <a:rPr lang="zh-TW" sz="2400" kern="1200" dirty="0" smtClean="0"/>
            <a:t>服務</a:t>
          </a:r>
          <a:r>
            <a:rPr lang="zh-TW" altLang="en-US" sz="2400" kern="1200" dirty="0" smtClean="0"/>
            <a:t>與經驗</a:t>
          </a:r>
          <a:endParaRPr lang="zh-TW" altLang="en-US" sz="2400" kern="1200" dirty="0"/>
        </a:p>
      </dsp:txBody>
      <dsp:txXfrm>
        <a:off x="29585" y="810439"/>
        <a:ext cx="8005726" cy="546890"/>
      </dsp:txXfrm>
    </dsp:sp>
    <dsp:sp modelId="{AE28ECCE-B870-4416-BE9B-EA4980C0DFA8}">
      <dsp:nvSpPr>
        <dsp:cNvPr id="0" name=""/>
        <dsp:cNvSpPr/>
      </dsp:nvSpPr>
      <dsp:spPr>
        <a:xfrm>
          <a:off x="0" y="1416022"/>
          <a:ext cx="8064896" cy="3129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60"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zh-TW" altLang="en-US" sz="2200" kern="1200" dirty="0" smtClean="0"/>
            <a:t>何謂</a:t>
          </a:r>
          <a:r>
            <a:rPr lang="zh-TW" altLang="en-US" sz="2200" kern="1200" dirty="0" smtClean="0">
              <a:solidFill>
                <a:srgbClr val="FF0000"/>
              </a:solidFill>
            </a:rPr>
            <a:t>行銷的提供物</a:t>
          </a:r>
          <a:r>
            <a:rPr lang="en-US" altLang="zh-TW" sz="2200" kern="1200" dirty="0" smtClean="0"/>
            <a:t>?</a:t>
          </a:r>
          <a:endParaRPr lang="zh-TW" sz="2200" b="1" kern="1200" dirty="0"/>
        </a:p>
        <a:p>
          <a:pPr marL="457200" lvl="2" indent="-228600" algn="l" defTabSz="977900">
            <a:lnSpc>
              <a:spcPct val="90000"/>
            </a:lnSpc>
            <a:spcBef>
              <a:spcPct val="0"/>
            </a:spcBef>
            <a:spcAft>
              <a:spcPct val="20000"/>
            </a:spcAft>
            <a:buChar char="••"/>
          </a:pPr>
          <a:r>
            <a:rPr lang="zh-TW" altLang="en-US" sz="2200" kern="1200" dirty="0" smtClean="0"/>
            <a:t>市場上用來</a:t>
          </a:r>
          <a:r>
            <a:rPr lang="zh-TW" sz="2200" kern="1200" dirty="0" smtClean="0"/>
            <a:t>滿足</a:t>
          </a:r>
          <a:r>
            <a:rPr lang="zh-TW" altLang="en-US" sz="2200" kern="1200" dirty="0" smtClean="0"/>
            <a:t>顧客需要或</a:t>
          </a:r>
          <a:r>
            <a:rPr lang="zh-TW" sz="2200" kern="1200" dirty="0" smtClean="0"/>
            <a:t>欲望</a:t>
          </a:r>
          <a:r>
            <a:rPr lang="zh-TW" altLang="en-US" sz="2200" kern="1200" dirty="0" smtClean="0"/>
            <a:t>的產品、服務、資訊或經驗等的組合</a:t>
          </a:r>
          <a:endParaRPr lang="zh-TW" sz="2200" kern="1200" dirty="0"/>
        </a:p>
        <a:p>
          <a:pPr marL="228600" lvl="1" indent="-228600" algn="l" defTabSz="977900">
            <a:lnSpc>
              <a:spcPct val="90000"/>
            </a:lnSpc>
            <a:spcBef>
              <a:spcPct val="0"/>
            </a:spcBef>
            <a:spcAft>
              <a:spcPct val="20000"/>
            </a:spcAft>
            <a:buChar char="••"/>
          </a:pPr>
          <a:r>
            <a:rPr lang="zh-TW" altLang="en-US" sz="2200" kern="1200" dirty="0" smtClean="0"/>
            <a:t>下列各項產品代表的意義為何</a:t>
          </a:r>
          <a:r>
            <a:rPr lang="en-US" altLang="zh-TW" sz="2200" kern="1200" dirty="0" smtClean="0"/>
            <a:t>?</a:t>
          </a:r>
          <a:endParaRPr lang="zh-TW" sz="2200" kern="1200" dirty="0"/>
        </a:p>
        <a:p>
          <a:pPr marL="457200" lvl="2" indent="-228600" algn="l" defTabSz="977900">
            <a:lnSpc>
              <a:spcPct val="90000"/>
            </a:lnSpc>
            <a:spcBef>
              <a:spcPct val="0"/>
            </a:spcBef>
            <a:spcAft>
              <a:spcPct val="20000"/>
            </a:spcAft>
            <a:buChar char="••"/>
          </a:pPr>
          <a:r>
            <a:rPr lang="zh-TW" altLang="en-US" sz="2200" kern="1200" dirty="0" smtClean="0"/>
            <a:t>可口可樂</a:t>
          </a:r>
          <a:endParaRPr lang="zh-TW" sz="2200" kern="1200" dirty="0"/>
        </a:p>
        <a:p>
          <a:pPr marL="457200" lvl="2" indent="-228600" algn="l" defTabSz="977900">
            <a:lnSpc>
              <a:spcPct val="90000"/>
            </a:lnSpc>
            <a:spcBef>
              <a:spcPct val="0"/>
            </a:spcBef>
            <a:spcAft>
              <a:spcPct val="20000"/>
            </a:spcAft>
            <a:buChar char="••"/>
          </a:pPr>
          <a:r>
            <a:rPr lang="en-US" altLang="zh-TW" sz="2200" kern="1200" dirty="0" smtClean="0"/>
            <a:t>NIKE</a:t>
          </a:r>
          <a:r>
            <a:rPr lang="zh-TW" altLang="en-US" sz="2200" kern="1200" dirty="0" smtClean="0"/>
            <a:t>的鞋子、衣服、帽子</a:t>
          </a:r>
          <a:r>
            <a:rPr lang="en-US" altLang="zh-TW" sz="2200" kern="1200" dirty="0" smtClean="0"/>
            <a:t>………..</a:t>
          </a:r>
          <a:endParaRPr lang="zh-TW" sz="2200" kern="1200" dirty="0"/>
        </a:p>
        <a:p>
          <a:pPr marL="457200" lvl="2" indent="-228600" algn="l" defTabSz="977900">
            <a:lnSpc>
              <a:spcPct val="90000"/>
            </a:lnSpc>
            <a:spcBef>
              <a:spcPct val="0"/>
            </a:spcBef>
            <a:spcAft>
              <a:spcPct val="20000"/>
            </a:spcAft>
            <a:buChar char="••"/>
          </a:pPr>
          <a:r>
            <a:rPr lang="zh-TW" altLang="en-US" sz="2200" kern="1200" dirty="0" smtClean="0"/>
            <a:t>林書豪</a:t>
          </a:r>
          <a:endParaRPr lang="zh-TW" sz="2200" kern="1200" dirty="0"/>
        </a:p>
        <a:p>
          <a:pPr marL="457200" lvl="2" indent="-228600" algn="l" defTabSz="977900">
            <a:lnSpc>
              <a:spcPct val="90000"/>
            </a:lnSpc>
            <a:spcBef>
              <a:spcPct val="0"/>
            </a:spcBef>
            <a:spcAft>
              <a:spcPct val="20000"/>
            </a:spcAft>
            <a:buChar char="••"/>
          </a:pPr>
          <a:r>
            <a:rPr lang="zh-TW" altLang="en-US" sz="2200" kern="1200" dirty="0" smtClean="0"/>
            <a:t>迪士尼</a:t>
          </a:r>
          <a:endParaRPr lang="zh-TW" sz="2200" kern="1200" dirty="0"/>
        </a:p>
      </dsp:txBody>
      <dsp:txXfrm>
        <a:off x="0" y="1416022"/>
        <a:ext cx="8064896" cy="31298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ED507-328B-4BEF-B5A1-F2CD8677388F}">
      <dsp:nvSpPr>
        <dsp:cNvPr id="0" name=""/>
        <dsp:cNvSpPr/>
      </dsp:nvSpPr>
      <dsp:spPr>
        <a:xfrm>
          <a:off x="0" y="0"/>
          <a:ext cx="8064896" cy="7860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zh-TW" sz="2400" b="1" kern="1200" dirty="0" smtClean="0"/>
            <a:t>一、何謂行銷</a:t>
          </a:r>
          <a:endParaRPr lang="zh-TW" altLang="en-US" sz="2400" b="0" i="0" kern="1200" baseline="0" dirty="0"/>
        </a:p>
      </dsp:txBody>
      <dsp:txXfrm>
        <a:off x="38372" y="38372"/>
        <a:ext cx="7988152" cy="709308"/>
      </dsp:txXfrm>
    </dsp:sp>
    <dsp:sp modelId="{571EEE50-5238-4D2B-A50E-401A339B2552}">
      <dsp:nvSpPr>
        <dsp:cNvPr id="0" name=""/>
        <dsp:cNvSpPr/>
      </dsp:nvSpPr>
      <dsp:spPr>
        <a:xfrm>
          <a:off x="0" y="1122282"/>
          <a:ext cx="8064896" cy="8982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zh-TW" sz="2400" kern="1200" dirty="0" smtClean="0"/>
            <a:t>（</a:t>
          </a:r>
          <a:r>
            <a:rPr lang="zh-TW" altLang="en-US" sz="2400" kern="1200" dirty="0" smtClean="0"/>
            <a:t>二</a:t>
          </a:r>
          <a:r>
            <a:rPr lang="zh-TW" sz="2400" kern="1200" dirty="0" smtClean="0"/>
            <a:t>）</a:t>
          </a:r>
          <a:r>
            <a:rPr lang="zh-TW" altLang="en-US" sz="2400" kern="1200" dirty="0" smtClean="0"/>
            <a:t>行銷提供物 </a:t>
          </a:r>
          <a:r>
            <a:rPr lang="en-US" altLang="zh-TW" sz="2400" kern="1200" dirty="0" smtClean="0"/>
            <a:t>(</a:t>
          </a:r>
          <a:r>
            <a:rPr lang="zh-TW" sz="2400" kern="1200" dirty="0" smtClean="0"/>
            <a:t>產品</a:t>
          </a:r>
          <a:r>
            <a:rPr lang="zh-TW" altLang="en-US" sz="2400" kern="1200" dirty="0" smtClean="0"/>
            <a:t>、</a:t>
          </a:r>
          <a:r>
            <a:rPr lang="zh-TW" sz="2400" kern="1200" dirty="0" smtClean="0"/>
            <a:t>服務</a:t>
          </a:r>
          <a:r>
            <a:rPr lang="zh-TW" altLang="en-US" sz="2400" kern="1200" dirty="0" smtClean="0"/>
            <a:t>與經驗</a:t>
          </a:r>
          <a:r>
            <a:rPr lang="en-US" altLang="zh-TW" sz="2400" kern="1200" dirty="0" smtClean="0"/>
            <a:t>)</a:t>
          </a:r>
          <a:endParaRPr lang="zh-TW" altLang="en-US" sz="2400" kern="1200" dirty="0"/>
        </a:p>
      </dsp:txBody>
      <dsp:txXfrm>
        <a:off x="43851" y="1166133"/>
        <a:ext cx="7977194" cy="810588"/>
      </dsp:txXfrm>
    </dsp:sp>
    <dsp:sp modelId="{AE28ECCE-B870-4416-BE9B-EA4980C0DFA8}">
      <dsp:nvSpPr>
        <dsp:cNvPr id="0" name=""/>
        <dsp:cNvSpPr/>
      </dsp:nvSpPr>
      <dsp:spPr>
        <a:xfrm>
          <a:off x="0" y="2096352"/>
          <a:ext cx="8064896" cy="2287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60" tIns="27940" rIns="156464" bIns="27940" numCol="1" spcCol="1270" anchor="t" anchorCtr="0">
          <a:noAutofit/>
        </a:bodyPr>
        <a:lstStyle/>
        <a:p>
          <a:pPr marL="228600" lvl="1" indent="-228600" algn="l" defTabSz="977900">
            <a:lnSpc>
              <a:spcPct val="90000"/>
            </a:lnSpc>
            <a:spcBef>
              <a:spcPct val="0"/>
            </a:spcBef>
            <a:spcAft>
              <a:spcPct val="20000"/>
            </a:spcAft>
            <a:buChar char="••"/>
          </a:pPr>
          <a:r>
            <a:rPr lang="zh-TW" altLang="en-US" sz="2200" b="1" kern="1200" dirty="0" smtClean="0"/>
            <a:t>行銷進視症</a:t>
          </a:r>
          <a:endParaRPr lang="zh-TW" altLang="en-US" sz="2200" b="1" kern="1200" dirty="0"/>
        </a:p>
        <a:p>
          <a:pPr marL="457200" lvl="2" indent="-228600" algn="l" defTabSz="977900">
            <a:lnSpc>
              <a:spcPct val="90000"/>
            </a:lnSpc>
            <a:spcBef>
              <a:spcPct val="0"/>
            </a:spcBef>
            <a:spcAft>
              <a:spcPct val="20000"/>
            </a:spcAft>
            <a:buChar char="••"/>
          </a:pPr>
          <a:r>
            <a:rPr lang="zh-TW" altLang="en-US" sz="2200" kern="1200" dirty="0" smtClean="0"/>
            <a:t>廠商過度專注於實體產品本身，忽略產品所提供的利益以及顧客的潛在需求</a:t>
          </a:r>
          <a:endParaRPr lang="zh-TW" altLang="en-US" sz="2200" b="1" kern="1200" dirty="0"/>
        </a:p>
        <a:p>
          <a:pPr marL="228600" lvl="1" indent="-228600" algn="l" defTabSz="977900">
            <a:lnSpc>
              <a:spcPct val="90000"/>
            </a:lnSpc>
            <a:spcBef>
              <a:spcPct val="0"/>
            </a:spcBef>
            <a:spcAft>
              <a:spcPct val="20000"/>
            </a:spcAft>
            <a:buChar char="••"/>
          </a:pPr>
          <a:r>
            <a:rPr lang="zh-TW" altLang="en-US" sz="2200" b="0" kern="1200" dirty="0" smtClean="0">
              <a:solidFill>
                <a:srgbClr val="FF0000"/>
              </a:solidFill>
            </a:rPr>
            <a:t>消費者</a:t>
          </a:r>
          <a:r>
            <a:rPr lang="zh-TW" altLang="en-US" sz="2200" b="1" u="sng" kern="1200" dirty="0" smtClean="0">
              <a:solidFill>
                <a:srgbClr val="FF0000"/>
              </a:solidFill>
            </a:rPr>
            <a:t>真正想要的提供物</a:t>
          </a:r>
          <a:r>
            <a:rPr lang="zh-TW" altLang="en-US" sz="2200" b="0" kern="1200" dirty="0" smtClean="0">
              <a:solidFill>
                <a:srgbClr val="FF0000"/>
              </a:solidFill>
            </a:rPr>
            <a:t>，是那些可能刺激其感官、撼動其內心並鼓舞其心靈的東西。</a:t>
          </a:r>
          <a:endParaRPr lang="zh-TW" altLang="en-US" sz="2200" b="0" kern="1200" dirty="0">
            <a:solidFill>
              <a:srgbClr val="FF0000"/>
            </a:solidFill>
          </a:endParaRPr>
        </a:p>
        <a:p>
          <a:pPr marL="228600" lvl="1" indent="-228600" algn="l" defTabSz="977900">
            <a:lnSpc>
              <a:spcPct val="90000"/>
            </a:lnSpc>
            <a:spcBef>
              <a:spcPct val="0"/>
            </a:spcBef>
            <a:spcAft>
              <a:spcPct val="20000"/>
            </a:spcAft>
            <a:buChar char="••"/>
          </a:pPr>
          <a:r>
            <a:rPr lang="zh-TW" altLang="en-US" sz="2200" b="0" kern="1200" dirty="0" smtClean="0">
              <a:solidFill>
                <a:srgbClr val="FF0000"/>
              </a:solidFill>
            </a:rPr>
            <a:t>消費者想要的提供物是必須能夠傳送經驗</a:t>
          </a:r>
          <a:endParaRPr lang="zh-TW" altLang="en-US" sz="2200" b="0" kern="1200" dirty="0">
            <a:solidFill>
              <a:srgbClr val="FF0000"/>
            </a:solidFill>
          </a:endParaRPr>
        </a:p>
      </dsp:txBody>
      <dsp:txXfrm>
        <a:off x="0" y="2096352"/>
        <a:ext cx="8064896" cy="228735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ED507-328B-4BEF-B5A1-F2CD8677388F}">
      <dsp:nvSpPr>
        <dsp:cNvPr id="0" name=""/>
        <dsp:cNvSpPr/>
      </dsp:nvSpPr>
      <dsp:spPr>
        <a:xfrm>
          <a:off x="0" y="827536"/>
          <a:ext cx="8064896" cy="7860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zh-TW" altLang="en-US" sz="2800" b="1" i="0" kern="1200" baseline="0" dirty="0" smtClean="0">
              <a:solidFill>
                <a:srgbClr val="FF0000"/>
              </a:solidFill>
            </a:rPr>
            <a:t>小組討論</a:t>
          </a:r>
          <a:endParaRPr lang="zh-TW" altLang="en-US" sz="2800" b="1" i="0" kern="1200" baseline="0" dirty="0">
            <a:solidFill>
              <a:srgbClr val="FF0000"/>
            </a:solidFill>
          </a:endParaRPr>
        </a:p>
      </dsp:txBody>
      <dsp:txXfrm>
        <a:off x="38372" y="865908"/>
        <a:ext cx="7988152" cy="709308"/>
      </dsp:txXfrm>
    </dsp:sp>
    <dsp:sp modelId="{84566BF0-15D3-4A19-9AFD-AB0E374D29C0}">
      <dsp:nvSpPr>
        <dsp:cNvPr id="0" name=""/>
        <dsp:cNvSpPr/>
      </dsp:nvSpPr>
      <dsp:spPr>
        <a:xfrm>
          <a:off x="0" y="2182482"/>
          <a:ext cx="8064896"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zh-TW" altLang="en-US" sz="2400" b="0" i="0" kern="1200" baseline="0" dirty="0" smtClean="0"/>
            <a:t>* 促成消費者購買</a:t>
          </a:r>
          <a:r>
            <a:rPr lang="en-US" altLang="zh-TW" sz="2400" b="0" i="0" kern="1200" baseline="0" dirty="0" smtClean="0"/>
            <a:t>IPHONE</a:t>
          </a:r>
          <a:r>
            <a:rPr lang="zh-TW" altLang="en-US" sz="2400" b="0" i="0" kern="1200" baseline="0" dirty="0" smtClean="0"/>
            <a:t>的原因有哪些</a:t>
          </a:r>
          <a:r>
            <a:rPr lang="en-US" altLang="zh-TW" sz="2400" b="0" i="0" kern="1200" baseline="0" dirty="0" smtClean="0"/>
            <a:t>?</a:t>
          </a:r>
          <a:r>
            <a:rPr lang="zh-TW" altLang="en-US" sz="2400" b="0" i="0" kern="1200" baseline="0" dirty="0" smtClean="0"/>
            <a:t> </a:t>
          </a:r>
          <a:endParaRPr lang="en-US" altLang="zh-TW" sz="2400" b="0" i="0" kern="1200" baseline="0" dirty="0" smtClean="0"/>
        </a:p>
        <a:p>
          <a:pPr lvl="0" algn="l" defTabSz="1066800" rtl="0">
            <a:lnSpc>
              <a:spcPct val="90000"/>
            </a:lnSpc>
            <a:spcBef>
              <a:spcPct val="0"/>
            </a:spcBef>
            <a:spcAft>
              <a:spcPct val="35000"/>
            </a:spcAft>
          </a:pPr>
          <a:r>
            <a:rPr lang="zh-TW" altLang="en-US" sz="2400" b="0" i="0" kern="1200" baseline="0" dirty="0" smtClean="0"/>
            <a:t>* 想到最多原因的獲勝</a:t>
          </a:r>
          <a:endParaRPr lang="zh-TW" altLang="en-US" sz="2400" b="0" i="0" kern="1200" baseline="0" dirty="0"/>
        </a:p>
      </dsp:txBody>
      <dsp:txXfrm>
        <a:off x="59399" y="2241881"/>
        <a:ext cx="7946098" cy="109800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ED507-328B-4BEF-B5A1-F2CD8677388F}">
      <dsp:nvSpPr>
        <dsp:cNvPr id="0" name=""/>
        <dsp:cNvSpPr/>
      </dsp:nvSpPr>
      <dsp:spPr>
        <a:xfrm>
          <a:off x="0" y="58714"/>
          <a:ext cx="8064896" cy="6879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zh-TW" altLang="en-US" sz="2400" b="1" kern="1200" dirty="0" smtClean="0">
              <a:solidFill>
                <a:srgbClr val="FF0000"/>
              </a:solidFill>
            </a:rPr>
            <a:t>一、 </a:t>
          </a:r>
          <a:r>
            <a:rPr lang="zh-TW" altLang="en-US" sz="2400" b="1" kern="1200" dirty="0" smtClean="0">
              <a:ea typeface="新細明體" charset="-120"/>
            </a:rPr>
            <a:t>了解市場與顧客需求</a:t>
          </a:r>
          <a:endParaRPr lang="zh-TW" altLang="en-US" sz="2400" b="0" i="0" kern="1200" baseline="0" dirty="0"/>
        </a:p>
      </dsp:txBody>
      <dsp:txXfrm>
        <a:off x="33585" y="92299"/>
        <a:ext cx="7997726" cy="620820"/>
      </dsp:txXfrm>
    </dsp:sp>
    <dsp:sp modelId="{571EEE50-5238-4D2B-A50E-401A339B2552}">
      <dsp:nvSpPr>
        <dsp:cNvPr id="0" name=""/>
        <dsp:cNvSpPr/>
      </dsp:nvSpPr>
      <dsp:spPr>
        <a:xfrm>
          <a:off x="0" y="1372243"/>
          <a:ext cx="8064896" cy="86369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zh-TW" sz="2400" kern="1200" dirty="0" smtClean="0"/>
            <a:t>（</a:t>
          </a:r>
          <a:r>
            <a:rPr lang="zh-TW" altLang="en-US" sz="2400" kern="1200" dirty="0" smtClean="0"/>
            <a:t>三</a:t>
          </a:r>
          <a:r>
            <a:rPr lang="zh-TW" sz="2400" kern="1200" dirty="0" smtClean="0"/>
            <a:t>）價值、滿意度與品質</a:t>
          </a:r>
          <a:endParaRPr lang="zh-TW" altLang="en-US" sz="2400" kern="1200" dirty="0"/>
        </a:p>
      </dsp:txBody>
      <dsp:txXfrm>
        <a:off x="42162" y="1414405"/>
        <a:ext cx="7980572" cy="779372"/>
      </dsp:txXfrm>
    </dsp:sp>
    <dsp:sp modelId="{AE28ECCE-B870-4416-BE9B-EA4980C0DFA8}">
      <dsp:nvSpPr>
        <dsp:cNvPr id="0" name=""/>
        <dsp:cNvSpPr/>
      </dsp:nvSpPr>
      <dsp:spPr>
        <a:xfrm>
          <a:off x="0" y="2344731"/>
          <a:ext cx="8064896" cy="1657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60" tIns="27940" rIns="156464" bIns="27940" numCol="1" spcCol="1270" anchor="t" anchorCtr="0">
          <a:noAutofit/>
        </a:bodyPr>
        <a:lstStyle/>
        <a:p>
          <a:pPr marL="228600" lvl="1" indent="-228600" algn="l" defTabSz="977900">
            <a:lnSpc>
              <a:spcPct val="90000"/>
            </a:lnSpc>
            <a:spcBef>
              <a:spcPct val="0"/>
            </a:spcBef>
            <a:spcAft>
              <a:spcPct val="20000"/>
            </a:spcAft>
            <a:buChar char="••"/>
          </a:pPr>
          <a:r>
            <a:rPr lang="zh-TW" altLang="en-US" sz="2200" kern="1200" dirty="0" smtClean="0"/>
            <a:t>顧客價值</a:t>
          </a:r>
          <a:endParaRPr lang="zh-TW" altLang="en-US" sz="2200" kern="1200" dirty="0"/>
        </a:p>
        <a:p>
          <a:pPr marL="457200" lvl="2" indent="-228600" algn="l" defTabSz="977900">
            <a:lnSpc>
              <a:spcPct val="90000"/>
            </a:lnSpc>
            <a:spcBef>
              <a:spcPct val="0"/>
            </a:spcBef>
            <a:spcAft>
              <a:spcPct val="20000"/>
            </a:spcAft>
            <a:buChar char="••"/>
          </a:pPr>
          <a:r>
            <a:rPr lang="zh-TW" altLang="en-US" sz="2200" kern="1200" dirty="0" smtClean="0"/>
            <a:t>顧客擁有與使用該產品所獲的得價值 </a:t>
          </a:r>
          <a:r>
            <a:rPr lang="en-US" altLang="zh-TW" sz="2200" kern="1200" dirty="0" smtClean="0"/>
            <a:t>–</a:t>
          </a:r>
          <a:r>
            <a:rPr lang="zh-TW" altLang="en-US" sz="2200" kern="1200" dirty="0" smtClean="0"/>
            <a:t> 取得該產品的成本</a:t>
          </a:r>
          <a:endParaRPr lang="zh-TW" altLang="en-US" sz="2200" kern="1200" dirty="0"/>
        </a:p>
        <a:p>
          <a:pPr marL="457200" lvl="2" indent="-228600" algn="l" defTabSz="977900">
            <a:lnSpc>
              <a:spcPct val="90000"/>
            </a:lnSpc>
            <a:spcBef>
              <a:spcPct val="0"/>
            </a:spcBef>
            <a:spcAft>
              <a:spcPct val="20000"/>
            </a:spcAft>
            <a:buChar char="••"/>
          </a:pPr>
          <a:r>
            <a:rPr lang="zh-TW" altLang="en-US" sz="2200" kern="1200" dirty="0" smtClean="0"/>
            <a:t>而且是消費者主觀認知的價值 </a:t>
          </a:r>
          <a:r>
            <a:rPr lang="en-US" altLang="zh-TW" sz="2200" kern="1200" dirty="0" smtClean="0"/>
            <a:t>– </a:t>
          </a:r>
          <a:r>
            <a:rPr lang="zh-TW" altLang="en-US" sz="2200" kern="1200" dirty="0" smtClean="0"/>
            <a:t>取得該產品的成本</a:t>
          </a:r>
          <a:endParaRPr lang="zh-TW" altLang="en-US" sz="2200" kern="1200" dirty="0"/>
        </a:p>
        <a:p>
          <a:pPr marL="457200" lvl="2" indent="-228600" algn="l" defTabSz="977900">
            <a:lnSpc>
              <a:spcPct val="90000"/>
            </a:lnSpc>
            <a:spcBef>
              <a:spcPct val="0"/>
            </a:spcBef>
            <a:spcAft>
              <a:spcPct val="20000"/>
            </a:spcAft>
            <a:buChar char="••"/>
          </a:pPr>
          <a:r>
            <a:rPr lang="zh-TW" altLang="en-US" sz="2200" kern="1200" dirty="0" smtClean="0"/>
            <a:t>需求強度越高，價值愈高</a:t>
          </a:r>
          <a:endParaRPr lang="zh-TW" altLang="en-US" sz="2200" kern="1200" dirty="0"/>
        </a:p>
      </dsp:txBody>
      <dsp:txXfrm>
        <a:off x="0" y="2344731"/>
        <a:ext cx="8064896" cy="165793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ED507-328B-4BEF-B5A1-F2CD8677388F}">
      <dsp:nvSpPr>
        <dsp:cNvPr id="0" name=""/>
        <dsp:cNvSpPr/>
      </dsp:nvSpPr>
      <dsp:spPr>
        <a:xfrm>
          <a:off x="0" y="827536"/>
          <a:ext cx="8064896" cy="7860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zh-TW" altLang="en-US" sz="2800" b="1" i="0" kern="1200" baseline="0" dirty="0" smtClean="0">
              <a:solidFill>
                <a:srgbClr val="FF0000"/>
              </a:solidFill>
            </a:rPr>
            <a:t>小組討論</a:t>
          </a:r>
          <a:endParaRPr lang="zh-TW" altLang="en-US" sz="2800" b="1" i="0" kern="1200" baseline="0" dirty="0">
            <a:solidFill>
              <a:srgbClr val="FF0000"/>
            </a:solidFill>
          </a:endParaRPr>
        </a:p>
      </dsp:txBody>
      <dsp:txXfrm>
        <a:off x="38372" y="865908"/>
        <a:ext cx="7988152" cy="709308"/>
      </dsp:txXfrm>
    </dsp:sp>
    <dsp:sp modelId="{84566BF0-15D3-4A19-9AFD-AB0E374D29C0}">
      <dsp:nvSpPr>
        <dsp:cNvPr id="0" name=""/>
        <dsp:cNvSpPr/>
      </dsp:nvSpPr>
      <dsp:spPr>
        <a:xfrm>
          <a:off x="0" y="2182482"/>
          <a:ext cx="8064896"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zh-TW" altLang="en-US" sz="2400" b="0" i="0" kern="1200" baseline="0" dirty="0" smtClean="0"/>
            <a:t>* 要讓顧客滿意的方式有哪些</a:t>
          </a:r>
          <a:r>
            <a:rPr lang="en-US" altLang="zh-TW" sz="2400" b="0" i="0" kern="1200" baseline="0" dirty="0" smtClean="0"/>
            <a:t>?</a:t>
          </a:r>
          <a:r>
            <a:rPr lang="zh-TW" altLang="en-US" sz="2400" b="0" i="0" kern="1200" baseline="0" dirty="0" smtClean="0"/>
            <a:t> </a:t>
          </a:r>
          <a:endParaRPr lang="en-US" altLang="zh-TW" sz="2400" b="0" i="0" kern="1200" baseline="0" dirty="0" smtClean="0"/>
        </a:p>
        <a:p>
          <a:pPr lvl="0" algn="l" defTabSz="1066800" rtl="0">
            <a:lnSpc>
              <a:spcPct val="90000"/>
            </a:lnSpc>
            <a:spcBef>
              <a:spcPct val="0"/>
            </a:spcBef>
            <a:spcAft>
              <a:spcPct val="35000"/>
            </a:spcAft>
          </a:pPr>
          <a:r>
            <a:rPr lang="zh-TW" altLang="en-US" sz="2400" b="0" i="0" kern="1200" baseline="0" dirty="0" smtClean="0"/>
            <a:t>* 想到最多原因的獲勝</a:t>
          </a:r>
          <a:endParaRPr lang="zh-TW" altLang="en-US" sz="2400" b="0" i="0" kern="1200" baseline="0" dirty="0"/>
        </a:p>
      </dsp:txBody>
      <dsp:txXfrm>
        <a:off x="59399" y="2241881"/>
        <a:ext cx="7946098" cy="109800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ED507-328B-4BEF-B5A1-F2CD8677388F}">
      <dsp:nvSpPr>
        <dsp:cNvPr id="0" name=""/>
        <dsp:cNvSpPr/>
      </dsp:nvSpPr>
      <dsp:spPr>
        <a:xfrm>
          <a:off x="0" y="0"/>
          <a:ext cx="8064896" cy="6033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zh-TW" altLang="en-US" sz="2400" b="1" kern="1200" dirty="0" smtClean="0">
              <a:solidFill>
                <a:srgbClr val="FF0000"/>
              </a:solidFill>
            </a:rPr>
            <a:t>一、 </a:t>
          </a:r>
          <a:r>
            <a:rPr lang="zh-TW" altLang="en-US" sz="2400" b="1" kern="1200" dirty="0" smtClean="0">
              <a:ea typeface="新細明體" charset="-120"/>
            </a:rPr>
            <a:t>了解市場與顧客需求</a:t>
          </a:r>
          <a:endParaRPr lang="zh-TW" altLang="en-US" sz="2400" b="0" i="0" kern="1200" baseline="0" dirty="0"/>
        </a:p>
      </dsp:txBody>
      <dsp:txXfrm>
        <a:off x="29451" y="29451"/>
        <a:ext cx="8005994" cy="544413"/>
      </dsp:txXfrm>
    </dsp:sp>
    <dsp:sp modelId="{571EEE50-5238-4D2B-A50E-401A339B2552}">
      <dsp:nvSpPr>
        <dsp:cNvPr id="0" name=""/>
        <dsp:cNvSpPr/>
      </dsp:nvSpPr>
      <dsp:spPr>
        <a:xfrm>
          <a:off x="0" y="622524"/>
          <a:ext cx="8064896" cy="7573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zh-TW" sz="2400" kern="1200" dirty="0" smtClean="0"/>
            <a:t>（</a:t>
          </a:r>
          <a:r>
            <a:rPr lang="zh-TW" altLang="en-US" sz="2400" kern="1200" dirty="0" smtClean="0"/>
            <a:t>三</a:t>
          </a:r>
          <a:r>
            <a:rPr lang="zh-TW" sz="2400" kern="1200" dirty="0" smtClean="0"/>
            <a:t>）價值、滿意度與品質</a:t>
          </a:r>
          <a:endParaRPr lang="zh-TW" altLang="en-US" sz="2400" kern="1200" dirty="0"/>
        </a:p>
      </dsp:txBody>
      <dsp:txXfrm>
        <a:off x="36973" y="659497"/>
        <a:ext cx="7990950" cy="683449"/>
      </dsp:txXfrm>
    </dsp:sp>
    <dsp:sp modelId="{AE28ECCE-B870-4416-BE9B-EA4980C0DFA8}">
      <dsp:nvSpPr>
        <dsp:cNvPr id="0" name=""/>
        <dsp:cNvSpPr/>
      </dsp:nvSpPr>
      <dsp:spPr>
        <a:xfrm>
          <a:off x="0" y="1562774"/>
          <a:ext cx="8064896" cy="300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60" tIns="27940" rIns="156464" bIns="27940" numCol="1" spcCol="1270" anchor="t" anchorCtr="0">
          <a:noAutofit/>
        </a:bodyPr>
        <a:lstStyle/>
        <a:p>
          <a:pPr marL="228600" lvl="1" indent="-228600" algn="l" defTabSz="977900">
            <a:lnSpc>
              <a:spcPct val="90000"/>
            </a:lnSpc>
            <a:spcBef>
              <a:spcPct val="0"/>
            </a:spcBef>
            <a:spcAft>
              <a:spcPct val="20000"/>
            </a:spcAft>
            <a:buChar char="••"/>
          </a:pPr>
          <a:r>
            <a:rPr lang="zh-TW" altLang="en-US" sz="2200" kern="1200" dirty="0" smtClean="0"/>
            <a:t>主觀的價值會決定顧客滿意度，顧客的滿意度決定顧客的購買決策</a:t>
          </a:r>
          <a:endParaRPr lang="zh-TW" altLang="en-US" sz="2200" kern="1200" dirty="0"/>
        </a:p>
        <a:p>
          <a:pPr marL="228600" lvl="1" indent="-228600" algn="l" defTabSz="977900">
            <a:lnSpc>
              <a:spcPct val="90000"/>
            </a:lnSpc>
            <a:spcBef>
              <a:spcPct val="0"/>
            </a:spcBef>
            <a:spcAft>
              <a:spcPct val="20000"/>
            </a:spcAft>
            <a:buChar char="••"/>
          </a:pPr>
          <a:r>
            <a:rPr lang="zh-TW" altLang="en-US" sz="2200" kern="1200" dirty="0" smtClean="0"/>
            <a:t>顧客滿意度的決定因素</a:t>
          </a:r>
          <a:endParaRPr lang="zh-TW" altLang="en-US" sz="2200" kern="1200" dirty="0"/>
        </a:p>
        <a:p>
          <a:pPr marL="457200" lvl="2" indent="-228600" algn="l" defTabSz="977900">
            <a:lnSpc>
              <a:spcPct val="90000"/>
            </a:lnSpc>
            <a:spcBef>
              <a:spcPct val="0"/>
            </a:spcBef>
            <a:spcAft>
              <a:spcPct val="20000"/>
            </a:spcAft>
            <a:buChar char="••"/>
          </a:pPr>
          <a:r>
            <a:rPr lang="en-US" altLang="zh-TW" sz="2200" kern="1200" dirty="0" smtClean="0"/>
            <a:t>1.</a:t>
          </a:r>
          <a:r>
            <a:rPr lang="zh-TW" altLang="en-US" sz="2200" kern="1200" dirty="0" smtClean="0"/>
            <a:t> 消費者實際認知的功能</a:t>
          </a:r>
          <a:endParaRPr lang="zh-TW" altLang="en-US" sz="2200" kern="1200" dirty="0"/>
        </a:p>
        <a:p>
          <a:pPr marL="457200" lvl="2" indent="-228600" algn="l" defTabSz="977900">
            <a:lnSpc>
              <a:spcPct val="90000"/>
            </a:lnSpc>
            <a:spcBef>
              <a:spcPct val="0"/>
            </a:spcBef>
            <a:spcAft>
              <a:spcPct val="20000"/>
            </a:spcAft>
            <a:buChar char="••"/>
          </a:pPr>
          <a:r>
            <a:rPr lang="en-US" altLang="zh-TW" sz="2200" kern="1200" dirty="0" smtClean="0"/>
            <a:t>2.</a:t>
          </a:r>
          <a:r>
            <a:rPr lang="zh-TW" altLang="en-US" sz="2200" kern="1200" dirty="0" smtClean="0"/>
            <a:t> 消費者期望的價值</a:t>
          </a:r>
          <a:endParaRPr lang="zh-TW" altLang="en-US" sz="2200" kern="1200" dirty="0"/>
        </a:p>
        <a:p>
          <a:pPr marL="457200" lvl="2" indent="-228600" algn="l" defTabSz="977900">
            <a:lnSpc>
              <a:spcPct val="90000"/>
            </a:lnSpc>
            <a:spcBef>
              <a:spcPct val="0"/>
            </a:spcBef>
            <a:spcAft>
              <a:spcPct val="20000"/>
            </a:spcAft>
            <a:buChar char="••"/>
          </a:pPr>
          <a:r>
            <a:rPr lang="zh-TW" altLang="en-US" sz="2200" kern="1200" dirty="0" smtClean="0"/>
            <a:t>實際的認知 </a:t>
          </a:r>
          <a:r>
            <a:rPr lang="en-US" altLang="zh-TW" sz="2200" u="sng" kern="1200" dirty="0" smtClean="0"/>
            <a:t>&gt;</a:t>
          </a:r>
          <a:r>
            <a:rPr lang="zh-TW" altLang="en-US" sz="2200" kern="1200" dirty="0" smtClean="0"/>
            <a:t> 事前的期望 </a:t>
          </a:r>
          <a:r>
            <a:rPr lang="en-US" altLang="zh-TW" sz="2200" kern="1200" dirty="0" smtClean="0"/>
            <a:t>=&gt;</a:t>
          </a:r>
          <a:r>
            <a:rPr lang="zh-TW" altLang="en-US" sz="2200" kern="1200" dirty="0" smtClean="0"/>
            <a:t> 滿意 </a:t>
          </a:r>
          <a:r>
            <a:rPr lang="en-US" altLang="zh-TW" sz="2200" kern="1200" dirty="0" smtClean="0">
              <a:solidFill>
                <a:srgbClr val="FF0000"/>
              </a:solidFill>
            </a:rPr>
            <a:t>(</a:t>
          </a:r>
          <a:r>
            <a:rPr lang="zh-TW" altLang="en-US" sz="2200" kern="1200" dirty="0" smtClean="0">
              <a:solidFill>
                <a:srgbClr val="FF0000"/>
              </a:solidFill>
            </a:rPr>
            <a:t>物超所值，大碗又便宜</a:t>
          </a:r>
          <a:r>
            <a:rPr lang="en-US" altLang="zh-TW" sz="2200" kern="1200" dirty="0" smtClean="0">
              <a:solidFill>
                <a:srgbClr val="FF0000"/>
              </a:solidFill>
            </a:rPr>
            <a:t>)</a:t>
          </a:r>
          <a:endParaRPr lang="zh-TW" altLang="en-US" sz="2200" kern="1200" dirty="0">
            <a:solidFill>
              <a:srgbClr val="FF0000"/>
            </a:solidFill>
          </a:endParaRPr>
        </a:p>
        <a:p>
          <a:pPr marL="457200" lvl="2" indent="-228600" algn="l" defTabSz="977900">
            <a:lnSpc>
              <a:spcPct val="90000"/>
            </a:lnSpc>
            <a:spcBef>
              <a:spcPct val="0"/>
            </a:spcBef>
            <a:spcAft>
              <a:spcPct val="20000"/>
            </a:spcAft>
            <a:buChar char="••"/>
          </a:pPr>
          <a:r>
            <a:rPr lang="zh-TW" altLang="en-US" sz="2200" kern="1200" dirty="0" smtClean="0"/>
            <a:t>實際的認知 </a:t>
          </a:r>
          <a:r>
            <a:rPr lang="en-US" altLang="zh-TW" sz="2200" kern="1200" dirty="0" smtClean="0"/>
            <a:t>&lt;</a:t>
          </a:r>
          <a:r>
            <a:rPr lang="zh-TW" altLang="en-US" sz="2200" kern="1200" dirty="0" smtClean="0"/>
            <a:t> 事前的期望 </a:t>
          </a:r>
          <a:r>
            <a:rPr lang="en-US" altLang="zh-TW" sz="2200" kern="1200" dirty="0" smtClean="0"/>
            <a:t>=&gt;</a:t>
          </a:r>
          <a:r>
            <a:rPr lang="zh-TW" altLang="en-US" sz="2200" kern="1200" dirty="0" smtClean="0"/>
            <a:t> 不滿意</a:t>
          </a:r>
          <a:endParaRPr lang="zh-TW" altLang="en-US" sz="2200" kern="1200" dirty="0"/>
        </a:p>
      </dsp:txBody>
      <dsp:txXfrm>
        <a:off x="0" y="1562774"/>
        <a:ext cx="8064896" cy="300783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F1849-5BCB-4B3D-BE54-35EB632C5F87}" type="datetimeFigureOut">
              <a:rPr lang="zh-TW" altLang="en-US" smtClean="0"/>
              <a:pPr/>
              <a:t>2014/2/25</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75B39C-208F-407E-AF8A-AA21C5B177AB}" type="slidenum">
              <a:rPr lang="zh-TW" altLang="en-US" smtClean="0"/>
              <a:pPr/>
              <a:t>‹#›</a:t>
            </a:fld>
            <a:endParaRPr lang="zh-TW" altLang="en-US"/>
          </a:p>
        </p:txBody>
      </p:sp>
    </p:spTree>
    <p:extLst>
      <p:ext uri="{BB962C8B-B14F-4D97-AF65-F5344CB8AC3E}">
        <p14:creationId xmlns:p14="http://schemas.microsoft.com/office/powerpoint/2010/main" val="4245701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296C23-80D1-41A9-A01E-4AF62CB81C37}" type="slidenum">
              <a:rPr lang="en-US" altLang="zh-TW"/>
              <a:pPr/>
              <a:t>2</a:t>
            </a:fld>
            <a:endParaRPr lang="en-US" altLang="zh-TW"/>
          </a:p>
        </p:txBody>
      </p:sp>
      <p:sp>
        <p:nvSpPr>
          <p:cNvPr id="717826" name="Rectangle 2"/>
          <p:cNvSpPr>
            <a:spLocks noGrp="1" noRot="1" noChangeAspect="1" noChangeArrowheads="1" noTextEdit="1"/>
          </p:cNvSpPr>
          <p:nvPr>
            <p:ph type="sldImg"/>
          </p:nvPr>
        </p:nvSpPr>
        <p:spPr>
          <a:ln/>
        </p:spPr>
      </p:sp>
      <p:sp>
        <p:nvSpPr>
          <p:cNvPr id="717827" name="Rectangle 3"/>
          <p:cNvSpPr>
            <a:spLocks noGrp="1" noChangeArrowheads="1"/>
          </p:cNvSpPr>
          <p:nvPr>
            <p:ph type="body" idx="1"/>
          </p:nvPr>
        </p:nvSpPr>
        <p:spPr/>
        <p:txBody>
          <a:bodyPr/>
          <a:lstStyle/>
          <a:p>
            <a:endParaRPr lang="zh-TW" altLang="zh-TW"/>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12</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13</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14</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15</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6E8EC9-7888-414A-934D-5DA61917DAA1}" type="slidenum">
              <a:rPr lang="en-US" altLang="zh-TW"/>
              <a:pPr/>
              <a:t>16</a:t>
            </a:fld>
            <a:endParaRPr lang="en-US" altLang="zh-TW"/>
          </a:p>
        </p:txBody>
      </p:sp>
      <p:sp>
        <p:nvSpPr>
          <p:cNvPr id="87042" name="Rectangle 2"/>
          <p:cNvSpPr>
            <a:spLocks noGrp="1" noRot="1" noChangeAspect="1" noChangeArrowheads="1" noTextEdit="1"/>
          </p:cNvSpPr>
          <p:nvPr>
            <p:ph type="sldImg"/>
          </p:nvPr>
        </p:nvSpPr>
        <p:spPr>
          <a:xfrm>
            <a:off x="1144588" y="685800"/>
            <a:ext cx="4572000" cy="3429000"/>
          </a:xfrm>
          <a:ln/>
        </p:spPr>
      </p:sp>
      <p:sp>
        <p:nvSpPr>
          <p:cNvPr id="87043" name="Rectangle 3"/>
          <p:cNvSpPr>
            <a:spLocks noGrp="1" noChangeArrowheads="1"/>
          </p:cNvSpPr>
          <p:nvPr>
            <p:ph type="body" idx="1"/>
          </p:nvPr>
        </p:nvSpPr>
        <p:spPr/>
        <p:txBody>
          <a:bodyPr/>
          <a:lstStyle/>
          <a:p>
            <a:r>
              <a:rPr lang="en-US" altLang="zh-TW"/>
              <a:t>Content Layouts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6E8EC9-7888-414A-934D-5DA61917DAA1}" type="slidenum">
              <a:rPr lang="en-US" altLang="zh-TW"/>
              <a:pPr/>
              <a:t>17</a:t>
            </a:fld>
            <a:endParaRPr lang="en-US" altLang="zh-TW"/>
          </a:p>
        </p:txBody>
      </p:sp>
      <p:sp>
        <p:nvSpPr>
          <p:cNvPr id="87042" name="Rectangle 2"/>
          <p:cNvSpPr>
            <a:spLocks noGrp="1" noRot="1" noChangeAspect="1" noChangeArrowheads="1" noTextEdit="1"/>
          </p:cNvSpPr>
          <p:nvPr>
            <p:ph type="sldImg"/>
          </p:nvPr>
        </p:nvSpPr>
        <p:spPr>
          <a:xfrm>
            <a:off x="1144588" y="685800"/>
            <a:ext cx="4572000" cy="3429000"/>
          </a:xfrm>
          <a:ln/>
        </p:spPr>
      </p:sp>
      <p:sp>
        <p:nvSpPr>
          <p:cNvPr id="87043" name="Rectangle 3"/>
          <p:cNvSpPr>
            <a:spLocks noGrp="1" noChangeArrowheads="1"/>
          </p:cNvSpPr>
          <p:nvPr>
            <p:ph type="body" idx="1"/>
          </p:nvPr>
        </p:nvSpPr>
        <p:spPr/>
        <p:txBody>
          <a:bodyPr/>
          <a:lstStyle/>
          <a:p>
            <a:r>
              <a:rPr lang="en-US" altLang="zh-TW"/>
              <a:t>Content Layouts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22</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23</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24</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25</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4</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26</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27</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29</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30</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31</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33</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932CEB-446B-4567-9255-7E7C60C1F4E0}" type="slidenum">
              <a:rPr lang="en-US" altLang="zh-TW"/>
              <a:pPr/>
              <a:t>34</a:t>
            </a:fld>
            <a:endParaRPr lang="en-US" altLang="zh-TW"/>
          </a:p>
        </p:txBody>
      </p:sp>
      <p:sp>
        <p:nvSpPr>
          <p:cNvPr id="47106" name="Rectangle 2"/>
          <p:cNvSpPr>
            <a:spLocks noGrp="1" noRot="1" noChangeAspect="1" noChangeArrowheads="1" noTextEdit="1"/>
          </p:cNvSpPr>
          <p:nvPr>
            <p:ph type="sldImg"/>
          </p:nvPr>
        </p:nvSpPr>
        <p:spPr>
          <a:ln cap="flat"/>
        </p:spPr>
      </p:sp>
      <p:sp>
        <p:nvSpPr>
          <p:cNvPr id="47107" name="Rectangle 3"/>
          <p:cNvSpPr>
            <a:spLocks noGrp="1" noChangeArrowheads="1"/>
          </p:cNvSpPr>
          <p:nvPr>
            <p:ph type="body" idx="1"/>
          </p:nvPr>
        </p:nvSpPr>
        <p:spPr>
          <a:ln/>
        </p:spPr>
        <p:txBody>
          <a:bodyPr/>
          <a:lstStyle/>
          <a:p>
            <a:endParaRPr lang="zh-TW" altLang="zh-TW"/>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DB2C8A-446D-420C-A1E3-257BD15994B4}" type="slidenum">
              <a:rPr lang="en-US" altLang="zh-TW"/>
              <a:pPr/>
              <a:t>35</a:t>
            </a:fld>
            <a:endParaRPr lang="en-US" altLang="zh-TW"/>
          </a:p>
        </p:txBody>
      </p:sp>
      <p:sp>
        <p:nvSpPr>
          <p:cNvPr id="45058" name="Rectangle 2"/>
          <p:cNvSpPr>
            <a:spLocks noGrp="1" noRot="1" noChangeAspect="1" noChangeArrowheads="1" noTextEdit="1"/>
          </p:cNvSpPr>
          <p:nvPr>
            <p:ph type="sldImg"/>
          </p:nvPr>
        </p:nvSpPr>
        <p:spPr>
          <a:xfrm>
            <a:off x="1676400" y="304800"/>
            <a:ext cx="4171950" cy="3130550"/>
          </a:xfrm>
          <a:ln cap="flat">
            <a:solidFill>
              <a:schemeClr val="tx1"/>
            </a:solidFill>
          </a:ln>
        </p:spPr>
      </p:sp>
      <p:sp>
        <p:nvSpPr>
          <p:cNvPr id="45059" name="Rectangle 3"/>
          <p:cNvSpPr>
            <a:spLocks noGrp="1" noChangeArrowheads="1"/>
          </p:cNvSpPr>
          <p:nvPr>
            <p:ph type="body" idx="1"/>
          </p:nvPr>
        </p:nvSpPr>
        <p:spPr>
          <a:ln/>
        </p:spPr>
        <p:txBody>
          <a:bodyPr lIns="90488" tIns="44450" rIns="90488" bIns="44450"/>
          <a:lstStyle/>
          <a:p>
            <a:endParaRPr lang="zh-TW" altLang="zh-TW"/>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293ED5-F591-47E9-A130-ACB76053C256}" type="slidenum">
              <a:rPr lang="en-US" altLang="zh-TW"/>
              <a:pPr/>
              <a:t>36</a:t>
            </a:fld>
            <a:endParaRPr lang="en-US" altLang="zh-TW"/>
          </a:p>
        </p:txBody>
      </p:sp>
      <p:sp>
        <p:nvSpPr>
          <p:cNvPr id="36866" name="Rectangle 2"/>
          <p:cNvSpPr>
            <a:spLocks noGrp="1" noRot="1" noChangeAspect="1" noChangeArrowheads="1" noTextEdit="1"/>
          </p:cNvSpPr>
          <p:nvPr>
            <p:ph type="sldImg"/>
          </p:nvPr>
        </p:nvSpPr>
        <p:spPr>
          <a:xfrm>
            <a:off x="1447800" y="228600"/>
            <a:ext cx="3963988" cy="2973388"/>
          </a:xfrm>
          <a:ln cap="flat">
            <a:solidFill>
              <a:schemeClr val="tx1"/>
            </a:solidFill>
          </a:ln>
        </p:spPr>
      </p:sp>
      <p:sp>
        <p:nvSpPr>
          <p:cNvPr id="36867" name="Rectangle 3"/>
          <p:cNvSpPr>
            <a:spLocks noGrp="1" noChangeArrowheads="1"/>
          </p:cNvSpPr>
          <p:nvPr>
            <p:ph type="body" idx="1"/>
          </p:nvPr>
        </p:nvSpPr>
        <p:spPr>
          <a:ln/>
        </p:spPr>
        <p:txBody>
          <a:bodyPr lIns="90488" tIns="44450" rIns="90488" bIns="44450"/>
          <a:lstStyle/>
          <a:p>
            <a:endParaRPr lang="zh-TW" altLang="zh-TW"/>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37</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5</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38</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39</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40</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41</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42</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43</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44</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45</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46</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47</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6</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49</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7</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8</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9</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10</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338F4-30A4-44DB-A0FB-A7BE2E386730}" type="slidenum">
              <a:rPr lang="en-US" altLang="zh-TW"/>
              <a:pPr/>
              <a:t>11</a:t>
            </a:fld>
            <a:endParaRPr lang="en-US" altLang="zh-TW"/>
          </a:p>
        </p:txBody>
      </p:sp>
      <p:sp>
        <p:nvSpPr>
          <p:cNvPr id="1283074" name="Rectangle 2"/>
          <p:cNvSpPr>
            <a:spLocks noGrp="1" noRot="1" noChangeAspect="1" noChangeArrowheads="1" noTextEdit="1"/>
          </p:cNvSpPr>
          <p:nvPr>
            <p:ph type="sldImg"/>
          </p:nvPr>
        </p:nvSpPr>
        <p:spPr>
          <a:ln/>
        </p:spPr>
      </p:sp>
      <p:sp>
        <p:nvSpPr>
          <p:cNvPr id="1283075" name="Rectangle 3"/>
          <p:cNvSpPr>
            <a:spLocks noGrp="1" noChangeArrowheads="1"/>
          </p:cNvSpPr>
          <p:nvPr>
            <p:ph type="body" idx="1"/>
          </p:nvPr>
        </p:nvSpPr>
        <p:spPr/>
        <p:txBody>
          <a:bodyPr/>
          <a:lstStyle/>
          <a:p>
            <a:endParaRPr lang="zh-TW" altLang="zh-TW"/>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2">
        <a:schemeClr val="bg2"/>
      </p:bgRef>
    </p:bg>
    <p:spTree>
      <p:nvGrpSpPr>
        <p:cNvPr id="1" name=""/>
        <p:cNvGrpSpPr/>
        <p:nvPr/>
      </p:nvGrpSpPr>
      <p:grpSpPr>
        <a:xfrm>
          <a:off x="0" y="0"/>
          <a:ext cx="0" cy="0"/>
          <a:chOff x="0" y="0"/>
          <a:chExt cx="0" cy="0"/>
        </a:xfrm>
      </p:grpSpPr>
      <p:sp>
        <p:nvSpPr>
          <p:cNvPr id="9" name="標題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smtClean="0"/>
              <a:t>按一下以編輯母片標題樣式</a:t>
            </a:r>
            <a:endParaRPr kumimoji="0" lang="en-US"/>
          </a:p>
        </p:txBody>
      </p:sp>
      <p:sp>
        <p:nvSpPr>
          <p:cNvPr id="17" name="副標題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30" name="日期版面配置區 29"/>
          <p:cNvSpPr>
            <a:spLocks noGrp="1"/>
          </p:cNvSpPr>
          <p:nvPr>
            <p:ph type="dt" sz="half" idx="10"/>
          </p:nvPr>
        </p:nvSpPr>
        <p:spPr/>
        <p:txBody>
          <a:bodyPr/>
          <a:lstStyle/>
          <a:p>
            <a:fld id="{EF1887C8-7BFC-4771-BE26-43D25711CDFF}" type="datetimeFigureOut">
              <a:rPr lang="zh-TW" altLang="en-US" smtClean="0"/>
              <a:pPr/>
              <a:t>2014/2/25</a:t>
            </a:fld>
            <a:endParaRPr lang="zh-TW" altLang="en-US"/>
          </a:p>
        </p:txBody>
      </p:sp>
      <p:sp>
        <p:nvSpPr>
          <p:cNvPr id="19" name="頁尾版面配置區 18"/>
          <p:cNvSpPr>
            <a:spLocks noGrp="1"/>
          </p:cNvSpPr>
          <p:nvPr>
            <p:ph type="ftr" sz="quarter" idx="11"/>
          </p:nvPr>
        </p:nvSpPr>
        <p:spPr/>
        <p:txBody>
          <a:bodyPr/>
          <a:lstStyle/>
          <a:p>
            <a:endParaRPr lang="zh-TW" altLang="en-US"/>
          </a:p>
        </p:txBody>
      </p:sp>
      <p:sp>
        <p:nvSpPr>
          <p:cNvPr id="27" name="投影片編號版面配置區 26"/>
          <p:cNvSpPr>
            <a:spLocks noGrp="1"/>
          </p:cNvSpPr>
          <p:nvPr>
            <p:ph type="sldNum" sz="quarter" idx="12"/>
          </p:nvPr>
        </p:nvSpPr>
        <p:spPr/>
        <p:txBody>
          <a:bodyPr/>
          <a:lstStyle/>
          <a:p>
            <a:fld id="{AB2B0E53-0D91-4EAD-936E-7AFEFAF54F7C}" type="slidenum">
              <a:rPr lang="zh-TW" altLang="en-US" smtClean="0"/>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EF1887C8-7BFC-4771-BE26-43D25711CDFF}" type="datetimeFigureOut">
              <a:rPr lang="zh-TW" altLang="en-US" smtClean="0"/>
              <a:pPr/>
              <a:t>2014/2/25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B2B0E53-0D91-4EAD-936E-7AFEFAF54F7C}"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914401"/>
            <a:ext cx="2057400" cy="5211763"/>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914401"/>
            <a:ext cx="6019800" cy="5211763"/>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EF1887C8-7BFC-4771-BE26-43D25711CDFF}" type="datetimeFigureOut">
              <a:rPr lang="zh-TW" altLang="en-US" smtClean="0"/>
              <a:pPr/>
              <a:t>2014/2/25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B2B0E53-0D91-4EAD-936E-7AFEFAF54F7C}" type="slidenum">
              <a:rPr lang="zh-TW" altLang="en-US" smtClean="0"/>
              <a:pPr/>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標題及圖表">
    <p:spTree>
      <p:nvGrpSpPr>
        <p:cNvPr id="1" name=""/>
        <p:cNvGrpSpPr/>
        <p:nvPr/>
      </p:nvGrpSpPr>
      <p:grpSpPr>
        <a:xfrm>
          <a:off x="0" y="0"/>
          <a:ext cx="0" cy="0"/>
          <a:chOff x="0" y="0"/>
          <a:chExt cx="0" cy="0"/>
        </a:xfrm>
      </p:grpSpPr>
      <p:sp>
        <p:nvSpPr>
          <p:cNvPr id="2" name="標題 1"/>
          <p:cNvSpPr>
            <a:spLocks noGrp="1"/>
          </p:cNvSpPr>
          <p:nvPr>
            <p:ph type="title"/>
          </p:nvPr>
        </p:nvSpPr>
        <p:spPr>
          <a:xfrm>
            <a:off x="523875" y="304800"/>
            <a:ext cx="7620000" cy="868363"/>
          </a:xfrm>
        </p:spPr>
        <p:txBody>
          <a:bodyPr/>
          <a:lstStyle/>
          <a:p>
            <a:r>
              <a:rPr lang="zh-TW" altLang="en-US" smtClean="0"/>
              <a:t>按一下以編輯母片標題樣式</a:t>
            </a:r>
            <a:endParaRPr lang="zh-TW" altLang="en-US"/>
          </a:p>
        </p:txBody>
      </p:sp>
      <p:sp>
        <p:nvSpPr>
          <p:cNvPr id="3" name="圖表版面配置區 2"/>
          <p:cNvSpPr>
            <a:spLocks noGrp="1"/>
          </p:cNvSpPr>
          <p:nvPr>
            <p:ph type="chart" idx="1"/>
          </p:nvPr>
        </p:nvSpPr>
        <p:spPr>
          <a:xfrm>
            <a:off x="457200" y="1295400"/>
            <a:ext cx="8229600" cy="5029200"/>
          </a:xfrm>
        </p:spPr>
        <p:txBody>
          <a:bodyPr/>
          <a:lstStyle/>
          <a:p>
            <a:r>
              <a:rPr lang="zh-TW" altLang="en-US" smtClean="0"/>
              <a:t>按一下圖示以新增圖表</a:t>
            </a:r>
            <a:endParaRPr lang="zh-TW" altLang="en-US"/>
          </a:p>
        </p:txBody>
      </p:sp>
      <p:sp>
        <p:nvSpPr>
          <p:cNvPr id="4" name="日期版面配置區 3"/>
          <p:cNvSpPr>
            <a:spLocks noGrp="1"/>
          </p:cNvSpPr>
          <p:nvPr>
            <p:ph type="dt" sz="half" idx="10"/>
          </p:nvPr>
        </p:nvSpPr>
        <p:spPr>
          <a:xfrm>
            <a:off x="457200" y="6400800"/>
            <a:ext cx="2133600" cy="320675"/>
          </a:xfrm>
          <a:prstGeom prst="rect">
            <a:avLst/>
          </a:prstGeom>
        </p:spPr>
        <p:txBody>
          <a:bodyPr/>
          <a:lstStyle>
            <a:lvl1pPr>
              <a:defRPr/>
            </a:lvl1pPr>
          </a:lstStyle>
          <a:p>
            <a:endParaRPr lang="en-US" altLang="zh-TW"/>
          </a:p>
        </p:txBody>
      </p:sp>
      <p:sp>
        <p:nvSpPr>
          <p:cNvPr id="5" name="頁尾版面配置區 4"/>
          <p:cNvSpPr>
            <a:spLocks noGrp="1"/>
          </p:cNvSpPr>
          <p:nvPr>
            <p:ph type="ftr" sz="quarter" idx="11"/>
          </p:nvPr>
        </p:nvSpPr>
        <p:spPr>
          <a:xfrm>
            <a:off x="6019800" y="6400800"/>
            <a:ext cx="2895600" cy="320675"/>
          </a:xfrm>
        </p:spPr>
        <p:txBody>
          <a:bodyPr/>
          <a:lstStyle>
            <a:lvl1pPr>
              <a:defRPr/>
            </a:lvl1pPr>
          </a:lstStyle>
          <a:p>
            <a:r>
              <a:rPr lang="en-US" altLang="zh-TW" dirty="0" smtClean="0"/>
              <a:t>www.tunghua.com.tw</a:t>
            </a:r>
            <a:endParaRPr lang="en-US" altLang="zh-TW" dirty="0"/>
          </a:p>
        </p:txBody>
      </p:sp>
      <p:sp>
        <p:nvSpPr>
          <p:cNvPr id="6" name="投影片編號版面配置區 5"/>
          <p:cNvSpPr>
            <a:spLocks noGrp="1"/>
          </p:cNvSpPr>
          <p:nvPr>
            <p:ph type="sldNum" sz="quarter" idx="12"/>
          </p:nvPr>
        </p:nvSpPr>
        <p:spPr>
          <a:xfrm>
            <a:off x="4114800" y="6448425"/>
            <a:ext cx="609600" cy="257175"/>
          </a:xfrm>
        </p:spPr>
        <p:txBody>
          <a:bodyPr/>
          <a:lstStyle>
            <a:lvl1pPr>
              <a:defRPr/>
            </a:lvl1pPr>
          </a:lstStyle>
          <a:p>
            <a:fld id="{42232FC7-9FCF-42B2-BB52-AE35D9C20A61}" type="slidenum">
              <a:rPr lang="en-US" altLang="zh-TW"/>
              <a:pPr/>
              <a:t>‹#›</a:t>
            </a:fld>
            <a:endParaRPr lang="en-US" altLang="zh-TW"/>
          </a:p>
        </p:txBody>
      </p:sp>
    </p:spTree>
    <p:extLst>
      <p:ext uri="{BB962C8B-B14F-4D97-AF65-F5344CB8AC3E}">
        <p14:creationId xmlns:p14="http://schemas.microsoft.com/office/powerpoint/2010/main" val="816900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EF1887C8-7BFC-4771-BE26-43D25711CDFF}" type="datetimeFigureOut">
              <a:rPr lang="zh-TW" altLang="en-US" smtClean="0"/>
              <a:pPr/>
              <a:t>2014/2/25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B2B0E53-0D91-4EAD-936E-7AFEFAF54F7C}"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bg>
      <p:bgRef idx="1002">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p>
            <a:fld id="{EF1887C8-7BFC-4771-BE26-43D25711CDFF}" type="datetimeFigureOut">
              <a:rPr lang="zh-TW" altLang="en-US" smtClean="0"/>
              <a:pPr/>
              <a:t>2014/2/25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B2B0E53-0D91-4EAD-936E-7AFEFAF54F7C}" type="slidenum">
              <a:rPr lang="zh-TW" altLang="en-US" smtClean="0"/>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EF1887C8-7BFC-4771-BE26-43D25711CDFF}" type="datetimeFigureOut">
              <a:rPr lang="zh-TW" altLang="en-US" smtClean="0"/>
              <a:pPr/>
              <a:t>2014/2/25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B2B0E53-0D91-4EAD-936E-7AFEFAF54F7C}"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tIns="45720" anchor="b"/>
          <a:lstStyle>
            <a:lvl1pPr>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p>
            <a:fld id="{EF1887C8-7BFC-4771-BE26-43D25711CDFF}" type="datetimeFigureOut">
              <a:rPr lang="zh-TW" altLang="en-US" smtClean="0"/>
              <a:pPr/>
              <a:t>2014/2/25</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AB2B0E53-0D91-4EAD-936E-7AFEFAF54F7C}"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EF1887C8-7BFC-4771-BE26-43D25711CDFF}" type="datetimeFigureOut">
              <a:rPr lang="zh-TW" altLang="en-US" smtClean="0"/>
              <a:pPr/>
              <a:t>2014/2/25</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AB2B0E53-0D91-4EAD-936E-7AFEFAF54F7C}"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EF1887C8-7BFC-4771-BE26-43D25711CDFF}" type="datetimeFigureOut">
              <a:rPr lang="zh-TW" altLang="en-US" smtClean="0"/>
              <a:pPr/>
              <a:t>2014/2/25</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AB2B0E53-0D91-4EAD-936E-7AFEFAF54F7C}"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EF1887C8-7BFC-4771-BE26-43D25711CDFF}" type="datetimeFigureOut">
              <a:rPr lang="zh-TW" altLang="en-US" smtClean="0"/>
              <a:pPr/>
              <a:t>2014/2/25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B2B0E53-0D91-4EAD-936E-7AFEFAF54F7C}"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剪去並圓角化單一角落矩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標題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zh-TW" altLang="en-US" smtClean="0"/>
              <a:t>按一下以編輯母片標題樣式</a:t>
            </a:r>
            <a:endParaRPr kumimoji="0" lang="en-US"/>
          </a:p>
        </p:txBody>
      </p:sp>
      <p:sp>
        <p:nvSpPr>
          <p:cNvPr id="4" name="文字版面配置區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fld id="{EF1887C8-7BFC-4771-BE26-43D25711CDFF}" type="datetimeFigureOut">
              <a:rPr lang="zh-TW" altLang="en-US" smtClean="0"/>
              <a:pPr/>
              <a:t>2014/2/25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a:xfrm>
            <a:off x="8077200" y="6356350"/>
            <a:ext cx="609600" cy="365125"/>
          </a:xfrm>
        </p:spPr>
        <p:txBody>
          <a:bodyPr/>
          <a:lstStyle/>
          <a:p>
            <a:fld id="{AB2B0E53-0D91-4EAD-936E-7AFEFAF54F7C}" type="slidenum">
              <a:rPr lang="zh-TW" altLang="en-US" smtClean="0"/>
              <a:pPr/>
              <a:t>‹#›</a:t>
            </a:fld>
            <a:endParaRPr lang="zh-TW" altLang="en-US"/>
          </a:p>
        </p:txBody>
      </p:sp>
      <p:sp>
        <p:nvSpPr>
          <p:cNvPr id="3" name="圖片版面配置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TW" altLang="en-US" smtClean="0"/>
              <a:t>按一下圖示以新增圖片</a:t>
            </a:r>
            <a:endParaRPr kumimoji="0" lang="en-US" dirty="0"/>
          </a:p>
        </p:txBody>
      </p:sp>
      <p:sp>
        <p:nvSpPr>
          <p:cNvPr id="10" name="手繪多邊形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手繪多邊形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手繪多邊形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手繪多邊形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標題版面配置區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zh-TW" altLang="en-US" smtClean="0"/>
              <a:t>按一下以編輯母片標題樣式</a:t>
            </a:r>
            <a:endParaRPr kumimoji="0" lang="en-US"/>
          </a:p>
        </p:txBody>
      </p:sp>
      <p:sp>
        <p:nvSpPr>
          <p:cNvPr id="30" name="文字版面配置區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0" name="日期版面配置區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F1887C8-7BFC-4771-BE26-43D25711CDFF}" type="datetimeFigureOut">
              <a:rPr lang="zh-TW" altLang="en-US" smtClean="0"/>
              <a:pPr/>
              <a:t>2014/2/25</a:t>
            </a:fld>
            <a:endParaRPr lang="zh-TW" altLang="en-US"/>
          </a:p>
        </p:txBody>
      </p:sp>
      <p:sp>
        <p:nvSpPr>
          <p:cNvPr id="22" name="頁尾版面配置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zh-TW" altLang="en-US"/>
          </a:p>
        </p:txBody>
      </p:sp>
      <p:sp>
        <p:nvSpPr>
          <p:cNvPr id="18" name="投影片編號版面配置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B2B0E53-0D91-4EAD-936E-7AFEFAF54F7C}" type="slidenum">
              <a:rPr lang="zh-TW" altLang="en-US" smtClean="0"/>
              <a:pPr/>
              <a:t>‹#›</a:t>
            </a:fld>
            <a:endParaRPr lang="zh-TW" altLang="en-US"/>
          </a:p>
        </p:txBody>
      </p:sp>
      <p:grpSp>
        <p:nvGrpSpPr>
          <p:cNvPr id="2" name="群組 1"/>
          <p:cNvGrpSpPr/>
          <p:nvPr/>
        </p:nvGrpSpPr>
        <p:grpSpPr>
          <a:xfrm>
            <a:off x="-19017" y="202408"/>
            <a:ext cx="9180548" cy="649224"/>
            <a:chOff x="-19045" y="216550"/>
            <a:chExt cx="9180548" cy="649224"/>
          </a:xfrm>
        </p:grpSpPr>
        <p:sp>
          <p:nvSpPr>
            <p:cNvPr id="12" name="手繪多邊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手繪多邊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3.xml"/><Relationship Id="rId1" Type="http://schemas.openxmlformats.org/officeDocument/2006/relationships/slideLayout" Target="../slideLayouts/slideLayout6.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slide" Target="slide4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11.xml"/><Relationship Id="rId7" Type="http://schemas.openxmlformats.org/officeDocument/2006/relationships/image" Target="../media/image6.emf"/><Relationship Id="rId2" Type="http://schemas.openxmlformats.org/officeDocument/2006/relationships/slide" Target="slide1.xml"/><Relationship Id="rId1" Type="http://schemas.openxmlformats.org/officeDocument/2006/relationships/slideLayout" Target="../slideLayouts/slideLayout2.xml"/><Relationship Id="rId6" Type="http://schemas.openxmlformats.org/officeDocument/2006/relationships/slide" Target="slide17.xml"/><Relationship Id="rId5" Type="http://schemas.openxmlformats.org/officeDocument/2006/relationships/slide" Target="slide18.xml"/><Relationship Id="rId4" Type="http://schemas.openxmlformats.org/officeDocument/2006/relationships/slide" Target="slide16.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6.xml"/><Relationship Id="rId1" Type="http://schemas.openxmlformats.org/officeDocument/2006/relationships/slideLayout" Target="../slideLayouts/slideLayout6.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17.xml"/><Relationship Id="rId1" Type="http://schemas.openxmlformats.org/officeDocument/2006/relationships/slideLayout" Target="../slideLayouts/slideLayout6.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18.xml"/><Relationship Id="rId1" Type="http://schemas.openxmlformats.org/officeDocument/2006/relationships/slideLayout" Target="../slideLayouts/slideLayout6.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19.xml"/><Relationship Id="rId1" Type="http://schemas.openxmlformats.org/officeDocument/2006/relationships/slideLayout" Target="../slideLayouts/slideLayout6.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20.xml"/><Relationship Id="rId1" Type="http://schemas.openxmlformats.org/officeDocument/2006/relationships/slideLayout" Target="../slideLayouts/slideLayout6.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21.xml"/><Relationship Id="rId1" Type="http://schemas.openxmlformats.org/officeDocument/2006/relationships/slideLayout" Target="../slideLayouts/slideLayout6.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22.xml"/><Relationship Id="rId1" Type="http://schemas.openxmlformats.org/officeDocument/2006/relationships/slideLayout" Target="../slideLayouts/slideLayout6.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notesSlide" Target="../notesSlides/notesSlide23.xml"/><Relationship Id="rId1" Type="http://schemas.openxmlformats.org/officeDocument/2006/relationships/slideLayout" Target="../slideLayouts/slideLayout6.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21.xml"/><Relationship Id="rId7" Type="http://schemas.microsoft.com/office/2007/relationships/diagramDrawing" Target="../diagrams/drawing21.xml"/><Relationship Id="rId2" Type="http://schemas.openxmlformats.org/officeDocument/2006/relationships/notesSlide" Target="../notesSlides/notesSlide24.xml"/><Relationship Id="rId1" Type="http://schemas.openxmlformats.org/officeDocument/2006/relationships/slideLayout" Target="../slideLayouts/slideLayout6.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22.xml"/><Relationship Id="rId7" Type="http://schemas.microsoft.com/office/2007/relationships/diagramDrawing" Target="../diagrams/drawing22.xml"/><Relationship Id="rId2" Type="http://schemas.openxmlformats.org/officeDocument/2006/relationships/notesSlide" Target="../notesSlides/notesSlide25.xml"/><Relationship Id="rId1" Type="http://schemas.openxmlformats.org/officeDocument/2006/relationships/slideLayout" Target="../slideLayouts/slideLayout6.x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23.xml"/><Relationship Id="rId7" Type="http://schemas.microsoft.com/office/2007/relationships/diagramDrawing" Target="../diagrams/drawing23.xml"/><Relationship Id="rId2" Type="http://schemas.openxmlformats.org/officeDocument/2006/relationships/notesSlide" Target="../notesSlides/notesSlide29.xml"/><Relationship Id="rId1" Type="http://schemas.openxmlformats.org/officeDocument/2006/relationships/slideLayout" Target="../slideLayouts/slideLayout6.xml"/><Relationship Id="rId6" Type="http://schemas.openxmlformats.org/officeDocument/2006/relationships/diagramColors" Target="../diagrams/colors23.xml"/><Relationship Id="rId5" Type="http://schemas.openxmlformats.org/officeDocument/2006/relationships/diagramQuickStyle" Target="../diagrams/quickStyle23.xml"/><Relationship Id="rId4" Type="http://schemas.openxmlformats.org/officeDocument/2006/relationships/diagramLayout" Target="../diagrams/layout23.xml"/></Relationships>
</file>

<file path=ppt/slides/_rels/slide38.xml.rels><?xml version="1.0" encoding="UTF-8" standalone="yes"?>
<Relationships xmlns="http://schemas.openxmlformats.org/package/2006/relationships"><Relationship Id="rId3" Type="http://schemas.openxmlformats.org/officeDocument/2006/relationships/diagramData" Target="../diagrams/data24.xml"/><Relationship Id="rId7" Type="http://schemas.microsoft.com/office/2007/relationships/diagramDrawing" Target="../diagrams/drawing24.xml"/><Relationship Id="rId2" Type="http://schemas.openxmlformats.org/officeDocument/2006/relationships/notesSlide" Target="../notesSlides/notesSlide30.xml"/><Relationship Id="rId1" Type="http://schemas.openxmlformats.org/officeDocument/2006/relationships/slideLayout" Target="../slideLayouts/slideLayout6.xml"/><Relationship Id="rId6" Type="http://schemas.openxmlformats.org/officeDocument/2006/relationships/diagramColors" Target="../diagrams/colors24.xml"/><Relationship Id="rId5" Type="http://schemas.openxmlformats.org/officeDocument/2006/relationships/diagramQuickStyle" Target="../diagrams/quickStyle24.xml"/><Relationship Id="rId4" Type="http://schemas.openxmlformats.org/officeDocument/2006/relationships/diagramLayout" Target="../diagrams/layout24.xml"/></Relationships>
</file>

<file path=ppt/slides/_rels/slide39.xml.rels><?xml version="1.0" encoding="UTF-8" standalone="yes"?>
<Relationships xmlns="http://schemas.openxmlformats.org/package/2006/relationships"><Relationship Id="rId3" Type="http://schemas.openxmlformats.org/officeDocument/2006/relationships/diagramData" Target="../diagrams/data25.xml"/><Relationship Id="rId7" Type="http://schemas.microsoft.com/office/2007/relationships/diagramDrawing" Target="../diagrams/drawing25.xml"/><Relationship Id="rId2" Type="http://schemas.openxmlformats.org/officeDocument/2006/relationships/notesSlide" Target="../notesSlides/notesSlide31.xml"/><Relationship Id="rId1" Type="http://schemas.openxmlformats.org/officeDocument/2006/relationships/slideLayout" Target="../slideLayouts/slideLayout6.xml"/><Relationship Id="rId6" Type="http://schemas.openxmlformats.org/officeDocument/2006/relationships/diagramColors" Target="../diagrams/colors25.xml"/><Relationship Id="rId5" Type="http://schemas.openxmlformats.org/officeDocument/2006/relationships/diagramQuickStyle" Target="../diagrams/quickStyle25.xml"/><Relationship Id="rId4" Type="http://schemas.openxmlformats.org/officeDocument/2006/relationships/diagramLayout" Target="../diagrams/layout25.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3" Type="http://schemas.openxmlformats.org/officeDocument/2006/relationships/diagramData" Target="../diagrams/data26.xml"/><Relationship Id="rId7" Type="http://schemas.microsoft.com/office/2007/relationships/diagramDrawing" Target="../diagrams/drawing26.xml"/><Relationship Id="rId2" Type="http://schemas.openxmlformats.org/officeDocument/2006/relationships/notesSlide" Target="../notesSlides/notesSlide32.xml"/><Relationship Id="rId1" Type="http://schemas.openxmlformats.org/officeDocument/2006/relationships/slideLayout" Target="../slideLayouts/slideLayout6.xml"/><Relationship Id="rId6" Type="http://schemas.openxmlformats.org/officeDocument/2006/relationships/diagramColors" Target="../diagrams/colors26.xml"/><Relationship Id="rId5" Type="http://schemas.openxmlformats.org/officeDocument/2006/relationships/diagramQuickStyle" Target="../diagrams/quickStyle26.xml"/><Relationship Id="rId4" Type="http://schemas.openxmlformats.org/officeDocument/2006/relationships/diagramLayout" Target="../diagrams/layout26.xml"/></Relationships>
</file>

<file path=ppt/slides/_rels/slide41.xml.rels><?xml version="1.0" encoding="UTF-8" standalone="yes"?>
<Relationships xmlns="http://schemas.openxmlformats.org/package/2006/relationships"><Relationship Id="rId3" Type="http://schemas.openxmlformats.org/officeDocument/2006/relationships/diagramData" Target="../diagrams/data27.xml"/><Relationship Id="rId7" Type="http://schemas.microsoft.com/office/2007/relationships/diagramDrawing" Target="../diagrams/drawing27.xml"/><Relationship Id="rId2" Type="http://schemas.openxmlformats.org/officeDocument/2006/relationships/notesSlide" Target="../notesSlides/notesSlide33.xml"/><Relationship Id="rId1" Type="http://schemas.openxmlformats.org/officeDocument/2006/relationships/slideLayout" Target="../slideLayouts/slideLayout6.xml"/><Relationship Id="rId6" Type="http://schemas.openxmlformats.org/officeDocument/2006/relationships/diagramColors" Target="../diagrams/colors27.xml"/><Relationship Id="rId5" Type="http://schemas.openxmlformats.org/officeDocument/2006/relationships/diagramQuickStyle" Target="../diagrams/quickStyle27.xml"/><Relationship Id="rId4" Type="http://schemas.openxmlformats.org/officeDocument/2006/relationships/diagramLayout" Target="../diagrams/layout27.xml"/></Relationships>
</file>

<file path=ppt/slides/_rels/slide42.xml.rels><?xml version="1.0" encoding="UTF-8" standalone="yes"?>
<Relationships xmlns="http://schemas.openxmlformats.org/package/2006/relationships"><Relationship Id="rId3" Type="http://schemas.openxmlformats.org/officeDocument/2006/relationships/diagramData" Target="../diagrams/data28.xml"/><Relationship Id="rId7" Type="http://schemas.microsoft.com/office/2007/relationships/diagramDrawing" Target="../diagrams/drawing28.xml"/><Relationship Id="rId2" Type="http://schemas.openxmlformats.org/officeDocument/2006/relationships/notesSlide" Target="../notesSlides/notesSlide34.xml"/><Relationship Id="rId1" Type="http://schemas.openxmlformats.org/officeDocument/2006/relationships/slideLayout" Target="../slideLayouts/slideLayout6.xml"/><Relationship Id="rId6" Type="http://schemas.openxmlformats.org/officeDocument/2006/relationships/diagramColors" Target="../diagrams/colors28.xml"/><Relationship Id="rId5" Type="http://schemas.openxmlformats.org/officeDocument/2006/relationships/diagramQuickStyle" Target="../diagrams/quickStyle28.xml"/><Relationship Id="rId4" Type="http://schemas.openxmlformats.org/officeDocument/2006/relationships/diagramLayout" Target="../diagrams/layout28.xml"/></Relationships>
</file>

<file path=ppt/slides/_rels/slide43.xml.rels><?xml version="1.0" encoding="UTF-8" standalone="yes"?>
<Relationships xmlns="http://schemas.openxmlformats.org/package/2006/relationships"><Relationship Id="rId3" Type="http://schemas.openxmlformats.org/officeDocument/2006/relationships/diagramData" Target="../diagrams/data29.xml"/><Relationship Id="rId7" Type="http://schemas.microsoft.com/office/2007/relationships/diagramDrawing" Target="../diagrams/drawing29.xml"/><Relationship Id="rId2" Type="http://schemas.openxmlformats.org/officeDocument/2006/relationships/notesSlide" Target="../notesSlides/notesSlide35.xml"/><Relationship Id="rId1" Type="http://schemas.openxmlformats.org/officeDocument/2006/relationships/slideLayout" Target="../slideLayouts/slideLayout6.xml"/><Relationship Id="rId6" Type="http://schemas.openxmlformats.org/officeDocument/2006/relationships/diagramColors" Target="../diagrams/colors29.xml"/><Relationship Id="rId5" Type="http://schemas.openxmlformats.org/officeDocument/2006/relationships/diagramQuickStyle" Target="../diagrams/quickStyle29.xml"/><Relationship Id="rId4" Type="http://schemas.openxmlformats.org/officeDocument/2006/relationships/diagramLayout" Target="../diagrams/layout29.xml"/></Relationships>
</file>

<file path=ppt/slides/_rels/slide44.xml.rels><?xml version="1.0" encoding="UTF-8" standalone="yes"?>
<Relationships xmlns="http://schemas.openxmlformats.org/package/2006/relationships"><Relationship Id="rId3" Type="http://schemas.openxmlformats.org/officeDocument/2006/relationships/diagramData" Target="../diagrams/data30.xml"/><Relationship Id="rId7" Type="http://schemas.microsoft.com/office/2007/relationships/diagramDrawing" Target="../diagrams/drawing30.xml"/><Relationship Id="rId2" Type="http://schemas.openxmlformats.org/officeDocument/2006/relationships/notesSlide" Target="../notesSlides/notesSlide36.xml"/><Relationship Id="rId1" Type="http://schemas.openxmlformats.org/officeDocument/2006/relationships/slideLayout" Target="../slideLayouts/slideLayout6.xml"/><Relationship Id="rId6" Type="http://schemas.openxmlformats.org/officeDocument/2006/relationships/diagramColors" Target="../diagrams/colors30.xml"/><Relationship Id="rId5" Type="http://schemas.openxmlformats.org/officeDocument/2006/relationships/diagramQuickStyle" Target="../diagrams/quickStyle30.xml"/><Relationship Id="rId4" Type="http://schemas.openxmlformats.org/officeDocument/2006/relationships/diagramLayout" Target="../diagrams/layout30.xml"/></Relationships>
</file>

<file path=ppt/slides/_rels/slide45.xml.rels><?xml version="1.0" encoding="UTF-8" standalone="yes"?>
<Relationships xmlns="http://schemas.openxmlformats.org/package/2006/relationships"><Relationship Id="rId3" Type="http://schemas.openxmlformats.org/officeDocument/2006/relationships/diagramData" Target="../diagrams/data31.xml"/><Relationship Id="rId7" Type="http://schemas.microsoft.com/office/2007/relationships/diagramDrawing" Target="../diagrams/drawing31.xml"/><Relationship Id="rId2" Type="http://schemas.openxmlformats.org/officeDocument/2006/relationships/notesSlide" Target="../notesSlides/notesSlide37.xml"/><Relationship Id="rId1" Type="http://schemas.openxmlformats.org/officeDocument/2006/relationships/slideLayout" Target="../slideLayouts/slideLayout6.xml"/><Relationship Id="rId6" Type="http://schemas.openxmlformats.org/officeDocument/2006/relationships/diagramColors" Target="../diagrams/colors31.xml"/><Relationship Id="rId5" Type="http://schemas.openxmlformats.org/officeDocument/2006/relationships/diagramQuickStyle" Target="../diagrams/quickStyle31.xml"/><Relationship Id="rId4" Type="http://schemas.openxmlformats.org/officeDocument/2006/relationships/diagramLayout" Target="../diagrams/layout31.xml"/></Relationships>
</file>

<file path=ppt/slides/_rels/slide46.xml.rels><?xml version="1.0" encoding="UTF-8" standalone="yes"?>
<Relationships xmlns="http://schemas.openxmlformats.org/package/2006/relationships"><Relationship Id="rId3" Type="http://schemas.openxmlformats.org/officeDocument/2006/relationships/diagramData" Target="../diagrams/data32.xml"/><Relationship Id="rId7" Type="http://schemas.microsoft.com/office/2007/relationships/diagramDrawing" Target="../diagrams/drawing32.xml"/><Relationship Id="rId2" Type="http://schemas.openxmlformats.org/officeDocument/2006/relationships/notesSlide" Target="../notesSlides/notesSlide38.xml"/><Relationship Id="rId1" Type="http://schemas.openxmlformats.org/officeDocument/2006/relationships/slideLayout" Target="../slideLayouts/slideLayout6.xml"/><Relationship Id="rId6" Type="http://schemas.openxmlformats.org/officeDocument/2006/relationships/diagramColors" Target="../diagrams/colors32.xml"/><Relationship Id="rId5" Type="http://schemas.openxmlformats.org/officeDocument/2006/relationships/diagramQuickStyle" Target="../diagrams/quickStyle32.xml"/><Relationship Id="rId4" Type="http://schemas.openxmlformats.org/officeDocument/2006/relationships/diagramLayout" Target="../diagrams/layout32.xml"/></Relationships>
</file>

<file path=ppt/slides/_rels/slide47.xml.rels><?xml version="1.0" encoding="UTF-8" standalone="yes"?>
<Relationships xmlns="http://schemas.openxmlformats.org/package/2006/relationships"><Relationship Id="rId3" Type="http://schemas.openxmlformats.org/officeDocument/2006/relationships/diagramData" Target="../diagrams/data33.xml"/><Relationship Id="rId7" Type="http://schemas.microsoft.com/office/2007/relationships/diagramDrawing" Target="../diagrams/drawing33.xml"/><Relationship Id="rId2" Type="http://schemas.openxmlformats.org/officeDocument/2006/relationships/notesSlide" Target="../notesSlides/notesSlide39.xml"/><Relationship Id="rId1" Type="http://schemas.openxmlformats.org/officeDocument/2006/relationships/slideLayout" Target="../slideLayouts/slideLayout6.xml"/><Relationship Id="rId6" Type="http://schemas.openxmlformats.org/officeDocument/2006/relationships/diagramColors" Target="../diagrams/colors33.xml"/><Relationship Id="rId5" Type="http://schemas.openxmlformats.org/officeDocument/2006/relationships/diagramQuickStyle" Target="../diagrams/quickStyle33.xml"/><Relationship Id="rId4" Type="http://schemas.openxmlformats.org/officeDocument/2006/relationships/diagramLayout" Target="../diagrams/layout33.xml"/></Relationships>
</file>

<file path=ppt/slides/_rels/slide4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diagramData" Target="../diagrams/data34.xml"/><Relationship Id="rId7" Type="http://schemas.microsoft.com/office/2007/relationships/diagramDrawing" Target="../diagrams/drawing34.xml"/><Relationship Id="rId2" Type="http://schemas.openxmlformats.org/officeDocument/2006/relationships/notesSlide" Target="../notesSlides/notesSlide40.xml"/><Relationship Id="rId1" Type="http://schemas.openxmlformats.org/officeDocument/2006/relationships/slideLayout" Target="../slideLayouts/slideLayout6.xml"/><Relationship Id="rId6" Type="http://schemas.openxmlformats.org/officeDocument/2006/relationships/diagramColors" Target="../diagrams/colors34.xml"/><Relationship Id="rId5" Type="http://schemas.openxmlformats.org/officeDocument/2006/relationships/diagramQuickStyle" Target="../diagrams/quickStyle34.xml"/><Relationship Id="rId4" Type="http://schemas.openxmlformats.org/officeDocument/2006/relationships/diagramLayout" Target="../diagrams/layout3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C6CFB24B-0069-4523-956F-71AA73C163A4}" type="slidenum">
              <a:rPr lang="en-US" altLang="zh-TW" smtClean="0"/>
              <a:pPr/>
              <a:t>1</a:t>
            </a:fld>
            <a:endParaRPr lang="en-US" altLang="zh-TW"/>
          </a:p>
        </p:txBody>
      </p:sp>
      <p:sp>
        <p:nvSpPr>
          <p:cNvPr id="5" name="頁尾版面配置區 4"/>
          <p:cNvSpPr>
            <a:spLocks noGrp="1"/>
          </p:cNvSpPr>
          <p:nvPr>
            <p:ph type="ftr" sz="quarter" idx="11"/>
          </p:nvPr>
        </p:nvSpPr>
        <p:spPr/>
        <p:txBody>
          <a:bodyPr/>
          <a:lstStyle/>
          <a:p>
            <a:r>
              <a:rPr lang="en-US" altLang="zh-TW" dirty="0" smtClean="0"/>
              <a:t>www.tunghua.com.tw</a:t>
            </a:r>
            <a:endParaRPr lang="en-US" altLang="zh-TW" dirty="0"/>
          </a:p>
        </p:txBody>
      </p:sp>
      <p:grpSp>
        <p:nvGrpSpPr>
          <p:cNvPr id="101" name="群組 100"/>
          <p:cNvGrpSpPr/>
          <p:nvPr/>
        </p:nvGrpSpPr>
        <p:grpSpPr>
          <a:xfrm>
            <a:off x="1726890" y="1621408"/>
            <a:ext cx="1589" cy="4086766"/>
            <a:chOff x="1726890" y="1621408"/>
            <a:chExt cx="1589" cy="4086766"/>
          </a:xfrm>
        </p:grpSpPr>
        <p:cxnSp>
          <p:nvCxnSpPr>
            <p:cNvPr id="67" name="AutoShape 14"/>
            <p:cNvCxnSpPr>
              <a:cxnSpLocks noChangeShapeType="1"/>
              <a:stCxn id="58" idx="2"/>
              <a:endCxn id="61" idx="0"/>
            </p:cNvCxnSpPr>
            <p:nvPr/>
          </p:nvCxnSpPr>
          <p:spPr bwMode="gray">
            <a:xfrm rot="5400000">
              <a:off x="1440500" y="1907799"/>
              <a:ext cx="574369" cy="1588"/>
            </a:xfrm>
            <a:prstGeom prst="straightConnector1">
              <a:avLst/>
            </a:prstGeom>
            <a:noFill/>
            <a:ln w="9525">
              <a:solidFill>
                <a:srgbClr val="808080"/>
              </a:solidFill>
              <a:round/>
              <a:headEnd/>
              <a:tailEnd/>
            </a:ln>
            <a:effectLst/>
          </p:spPr>
        </p:cxnSp>
        <p:cxnSp>
          <p:nvCxnSpPr>
            <p:cNvPr id="68" name="AutoShape 15"/>
            <p:cNvCxnSpPr>
              <a:cxnSpLocks noChangeShapeType="1"/>
              <a:stCxn id="61" idx="2"/>
              <a:endCxn id="64" idx="0"/>
            </p:cNvCxnSpPr>
            <p:nvPr/>
          </p:nvCxnSpPr>
          <p:spPr bwMode="gray">
            <a:xfrm rot="5400000">
              <a:off x="1099170" y="3246850"/>
              <a:ext cx="1257028" cy="1588"/>
            </a:xfrm>
            <a:prstGeom prst="straightConnector1">
              <a:avLst/>
            </a:prstGeom>
            <a:noFill/>
            <a:ln w="9525">
              <a:solidFill>
                <a:srgbClr val="808080"/>
              </a:solidFill>
              <a:round/>
              <a:headEnd/>
              <a:tailEnd/>
            </a:ln>
            <a:effectLst/>
          </p:spPr>
        </p:cxnSp>
        <p:cxnSp>
          <p:nvCxnSpPr>
            <p:cNvPr id="69" name="AutoShape 16"/>
            <p:cNvCxnSpPr>
              <a:cxnSpLocks noChangeShapeType="1"/>
              <a:stCxn id="64" idx="2"/>
              <a:endCxn id="66" idx="0"/>
            </p:cNvCxnSpPr>
            <p:nvPr/>
          </p:nvCxnSpPr>
          <p:spPr bwMode="gray">
            <a:xfrm rot="5400000">
              <a:off x="1023352" y="5003048"/>
              <a:ext cx="1408664" cy="1588"/>
            </a:xfrm>
            <a:prstGeom prst="straightConnector1">
              <a:avLst/>
            </a:prstGeom>
            <a:noFill/>
            <a:ln w="9525">
              <a:solidFill>
                <a:srgbClr val="808080"/>
              </a:solidFill>
              <a:round/>
              <a:headEnd/>
              <a:tailEnd/>
            </a:ln>
            <a:effectLst/>
          </p:spPr>
        </p:cxnSp>
      </p:grpSp>
      <p:grpSp>
        <p:nvGrpSpPr>
          <p:cNvPr id="100" name="群組 99"/>
          <p:cNvGrpSpPr/>
          <p:nvPr/>
        </p:nvGrpSpPr>
        <p:grpSpPr>
          <a:xfrm>
            <a:off x="1763688" y="1844824"/>
            <a:ext cx="7056784" cy="3661935"/>
            <a:chOff x="1763688" y="1844824"/>
            <a:chExt cx="6741456" cy="3661935"/>
          </a:xfrm>
        </p:grpSpPr>
        <p:sp>
          <p:nvSpPr>
            <p:cNvPr id="70" name="Line 17"/>
            <p:cNvSpPr>
              <a:spLocks noChangeShapeType="1"/>
            </p:cNvSpPr>
            <p:nvPr/>
          </p:nvSpPr>
          <p:spPr bwMode="gray">
            <a:xfrm>
              <a:off x="1763688" y="1844824"/>
              <a:ext cx="6700991" cy="0"/>
            </a:xfrm>
            <a:prstGeom prst="line">
              <a:avLst/>
            </a:prstGeom>
            <a:noFill/>
            <a:ln w="38100" cap="rnd">
              <a:solidFill>
                <a:srgbClr val="969696"/>
              </a:solidFill>
              <a:prstDash val="sysDot"/>
              <a:round/>
              <a:headEnd/>
              <a:tailEnd type="oval" w="med" len="med"/>
            </a:ln>
            <a:effectLst/>
          </p:spPr>
          <p:txBody>
            <a:bodyPr/>
            <a:lstStyle/>
            <a:p>
              <a:endParaRPr lang="zh-TW" altLang="en-US"/>
            </a:p>
          </p:txBody>
        </p:sp>
        <p:sp>
          <p:nvSpPr>
            <p:cNvPr id="71" name="Line 18"/>
            <p:cNvSpPr>
              <a:spLocks noChangeShapeType="1"/>
            </p:cNvSpPr>
            <p:nvPr/>
          </p:nvSpPr>
          <p:spPr bwMode="gray">
            <a:xfrm>
              <a:off x="1790505" y="2915064"/>
              <a:ext cx="6700991" cy="0"/>
            </a:xfrm>
            <a:prstGeom prst="line">
              <a:avLst/>
            </a:prstGeom>
            <a:noFill/>
            <a:ln w="38100" cap="rnd">
              <a:solidFill>
                <a:srgbClr val="969696"/>
              </a:solidFill>
              <a:prstDash val="sysDot"/>
              <a:round/>
              <a:headEnd/>
              <a:tailEnd type="oval" w="med" len="med"/>
            </a:ln>
            <a:effectLst/>
          </p:spPr>
          <p:txBody>
            <a:bodyPr/>
            <a:lstStyle/>
            <a:p>
              <a:endParaRPr lang="zh-TW" altLang="en-US"/>
            </a:p>
          </p:txBody>
        </p:sp>
        <p:sp>
          <p:nvSpPr>
            <p:cNvPr id="72" name="Line 19"/>
            <p:cNvSpPr>
              <a:spLocks noChangeShapeType="1"/>
            </p:cNvSpPr>
            <p:nvPr/>
          </p:nvSpPr>
          <p:spPr bwMode="gray">
            <a:xfrm flipV="1">
              <a:off x="1804153" y="5503584"/>
              <a:ext cx="6700991" cy="3175"/>
            </a:xfrm>
            <a:prstGeom prst="line">
              <a:avLst/>
            </a:prstGeom>
            <a:noFill/>
            <a:ln w="38100" cap="rnd">
              <a:solidFill>
                <a:srgbClr val="969696"/>
              </a:solidFill>
              <a:prstDash val="sysDot"/>
              <a:round/>
              <a:headEnd/>
              <a:tailEnd type="oval" w="med" len="med"/>
            </a:ln>
            <a:effectLst/>
          </p:spPr>
          <p:txBody>
            <a:bodyPr/>
            <a:lstStyle/>
            <a:p>
              <a:endParaRPr lang="zh-TW" altLang="en-US"/>
            </a:p>
          </p:txBody>
        </p:sp>
      </p:grpSp>
      <p:sp>
        <p:nvSpPr>
          <p:cNvPr id="73" name="Text Box 20"/>
          <p:cNvSpPr txBox="1">
            <a:spLocks noChangeArrowheads="1"/>
          </p:cNvSpPr>
          <p:nvPr/>
        </p:nvSpPr>
        <p:spPr bwMode="gray">
          <a:xfrm>
            <a:off x="3275856" y="1340768"/>
            <a:ext cx="5442770" cy="307777"/>
          </a:xfrm>
          <a:prstGeom prst="rect">
            <a:avLst/>
          </a:prstGeom>
          <a:noFill/>
          <a:ln w="9525">
            <a:noFill/>
            <a:miter lim="800000"/>
            <a:headEnd/>
            <a:tailEnd/>
          </a:ln>
          <a:effectLst/>
        </p:spPr>
        <p:txBody>
          <a:bodyPr wrap="square">
            <a:spAutoFit/>
          </a:bodyPr>
          <a:lstStyle/>
          <a:p>
            <a:pPr eaLnBrk="0" hangingPunct="0"/>
            <a:r>
              <a:rPr lang="zh-TW" altLang="en-US" sz="1400" b="1" spc="300" dirty="0" smtClean="0">
                <a:solidFill>
                  <a:srgbClr val="FF7119"/>
                </a:solidFill>
                <a:latin typeface="Verdana" pitchFamily="34" charset="0"/>
                <a:ea typeface="新細明體" charset="-120"/>
                <a:cs typeface="Arial" charset="0"/>
              </a:rPr>
              <a:t>第  </a:t>
            </a:r>
            <a:r>
              <a:rPr lang="en-US" altLang="zh-TW" sz="1400" b="1" spc="300" dirty="0" smtClean="0">
                <a:solidFill>
                  <a:srgbClr val="FF7119"/>
                </a:solidFill>
                <a:latin typeface="Verdana" pitchFamily="34" charset="0"/>
                <a:ea typeface="新細明體" charset="-120"/>
                <a:cs typeface="Arial" charset="0"/>
              </a:rPr>
              <a:t>1</a:t>
            </a:r>
            <a:r>
              <a:rPr lang="zh-TW" altLang="en-US" sz="1400" b="1" spc="300" dirty="0" smtClean="0">
                <a:solidFill>
                  <a:srgbClr val="FF7119"/>
                </a:solidFill>
                <a:latin typeface="Verdana" pitchFamily="34" charset="0"/>
                <a:ea typeface="新細明體" charset="-120"/>
                <a:cs typeface="Arial" charset="0"/>
              </a:rPr>
              <a:t> </a:t>
            </a:r>
            <a:r>
              <a:rPr lang="en-US" altLang="zh-TW" sz="1400" b="1" spc="300" dirty="0" smtClean="0">
                <a:solidFill>
                  <a:srgbClr val="FF7119"/>
                </a:solidFill>
                <a:latin typeface="Verdana" pitchFamily="34" charset="0"/>
                <a:ea typeface="新細明體" charset="-120"/>
                <a:cs typeface="Arial" charset="0"/>
              </a:rPr>
              <a:t> </a:t>
            </a:r>
            <a:r>
              <a:rPr lang="zh-TW" altLang="en-US" sz="1400" b="1" spc="300" dirty="0" smtClean="0">
                <a:solidFill>
                  <a:srgbClr val="FF7119"/>
                </a:solidFill>
                <a:latin typeface="Verdana" pitchFamily="34" charset="0"/>
                <a:ea typeface="新細明體" charset="-120"/>
                <a:cs typeface="Arial" charset="0"/>
              </a:rPr>
              <a:t>章　行銷：管理可獲利的顧客關係</a:t>
            </a:r>
          </a:p>
        </p:txBody>
      </p:sp>
      <p:sp>
        <p:nvSpPr>
          <p:cNvPr id="74" name="Text Box 21"/>
          <p:cNvSpPr txBox="1">
            <a:spLocks noChangeArrowheads="1"/>
          </p:cNvSpPr>
          <p:nvPr/>
        </p:nvSpPr>
        <p:spPr bwMode="gray">
          <a:xfrm>
            <a:off x="3272087" y="2002488"/>
            <a:ext cx="4737133" cy="738664"/>
          </a:xfrm>
          <a:prstGeom prst="rect">
            <a:avLst/>
          </a:prstGeom>
          <a:noFill/>
          <a:ln w="9525">
            <a:noFill/>
            <a:miter lim="800000"/>
            <a:headEnd/>
            <a:tailEnd/>
          </a:ln>
          <a:effectLst/>
        </p:spPr>
        <p:txBody>
          <a:bodyPr wrap="square">
            <a:spAutoFit/>
          </a:bodyPr>
          <a:lstStyle/>
          <a:p>
            <a:pPr eaLnBrk="0" hangingPunct="0"/>
            <a:r>
              <a:rPr lang="zh-TW" altLang="en-US" sz="1400" spc="300" dirty="0" smtClean="0">
                <a:solidFill>
                  <a:srgbClr val="000000"/>
                </a:solidFill>
                <a:latin typeface="Verdana" pitchFamily="34" charset="0"/>
                <a:ea typeface="新細明體" charset="-120"/>
                <a:cs typeface="Arial" charset="0"/>
              </a:rPr>
              <a:t>第  </a:t>
            </a:r>
            <a:r>
              <a:rPr lang="en-US" altLang="zh-TW" sz="1400" spc="300" dirty="0" smtClean="0">
                <a:solidFill>
                  <a:srgbClr val="000000"/>
                </a:solidFill>
                <a:latin typeface="Verdana" pitchFamily="34" charset="0"/>
                <a:ea typeface="新細明體" charset="-120"/>
                <a:cs typeface="Arial" charset="0"/>
              </a:rPr>
              <a:t>2 </a:t>
            </a:r>
            <a:r>
              <a:rPr lang="zh-TW" altLang="en-US" sz="1400" spc="300" dirty="0" smtClean="0">
                <a:solidFill>
                  <a:srgbClr val="000000"/>
                </a:solidFill>
                <a:latin typeface="Verdana" pitchFamily="34" charset="0"/>
                <a:ea typeface="新細明體" charset="-120"/>
                <a:cs typeface="Arial" charset="0"/>
              </a:rPr>
              <a:t> 章　行銷環境　</a:t>
            </a:r>
          </a:p>
          <a:p>
            <a:pPr eaLnBrk="0" hangingPunct="0"/>
            <a:r>
              <a:rPr lang="zh-TW" altLang="en-US" sz="1400" spc="300" dirty="0" smtClean="0">
                <a:solidFill>
                  <a:srgbClr val="000000"/>
                </a:solidFill>
                <a:latin typeface="Verdana" pitchFamily="34" charset="0"/>
                <a:ea typeface="新細明體" charset="-120"/>
                <a:cs typeface="Arial" charset="0"/>
              </a:rPr>
              <a:t>第  </a:t>
            </a:r>
            <a:r>
              <a:rPr lang="en-US" altLang="zh-TW" sz="1400" spc="300" dirty="0" smtClean="0">
                <a:solidFill>
                  <a:srgbClr val="000000"/>
                </a:solidFill>
                <a:latin typeface="Verdana" pitchFamily="34" charset="0"/>
                <a:ea typeface="新細明體" charset="-120"/>
                <a:cs typeface="Arial" charset="0"/>
              </a:rPr>
              <a:t>3</a:t>
            </a:r>
            <a:r>
              <a:rPr lang="zh-TW" altLang="en-US" sz="1400" spc="300" dirty="0" smtClean="0">
                <a:solidFill>
                  <a:srgbClr val="000000"/>
                </a:solidFill>
                <a:latin typeface="Verdana" pitchFamily="34" charset="0"/>
                <a:ea typeface="新細明體" charset="-120"/>
                <a:cs typeface="Arial" charset="0"/>
              </a:rPr>
              <a:t> </a:t>
            </a:r>
            <a:r>
              <a:rPr lang="en-US" altLang="zh-TW" sz="1400" spc="300" dirty="0" smtClean="0">
                <a:solidFill>
                  <a:srgbClr val="000000"/>
                </a:solidFill>
                <a:latin typeface="Verdana" pitchFamily="34" charset="0"/>
                <a:ea typeface="新細明體" charset="-120"/>
                <a:cs typeface="Arial" charset="0"/>
              </a:rPr>
              <a:t> </a:t>
            </a:r>
            <a:r>
              <a:rPr lang="zh-TW" altLang="en-US" sz="1400" spc="300" dirty="0" smtClean="0">
                <a:solidFill>
                  <a:srgbClr val="000000"/>
                </a:solidFill>
                <a:latin typeface="Verdana" pitchFamily="34" charset="0"/>
                <a:ea typeface="新細明體" charset="-120"/>
                <a:cs typeface="Arial" charset="0"/>
              </a:rPr>
              <a:t>章　消費者市場與消費者行為　</a:t>
            </a:r>
          </a:p>
          <a:p>
            <a:pPr eaLnBrk="0" hangingPunct="0"/>
            <a:r>
              <a:rPr lang="zh-TW" altLang="en-US" sz="1400" spc="300" dirty="0" smtClean="0">
                <a:solidFill>
                  <a:srgbClr val="000000"/>
                </a:solidFill>
                <a:latin typeface="Verdana" pitchFamily="34" charset="0"/>
                <a:ea typeface="新細明體" charset="-120"/>
                <a:cs typeface="Arial" charset="0"/>
              </a:rPr>
              <a:t>第  </a:t>
            </a:r>
            <a:r>
              <a:rPr lang="en-US" altLang="zh-TW" sz="1400" spc="300" dirty="0" smtClean="0">
                <a:solidFill>
                  <a:srgbClr val="000000"/>
                </a:solidFill>
                <a:latin typeface="Verdana" pitchFamily="34" charset="0"/>
                <a:ea typeface="新細明體" charset="-120"/>
                <a:cs typeface="Arial" charset="0"/>
              </a:rPr>
              <a:t>4 </a:t>
            </a:r>
            <a:r>
              <a:rPr lang="zh-TW" altLang="en-US" sz="1400" spc="300" dirty="0" smtClean="0">
                <a:solidFill>
                  <a:srgbClr val="000000"/>
                </a:solidFill>
                <a:latin typeface="Verdana" pitchFamily="34" charset="0"/>
                <a:ea typeface="新細明體" charset="-120"/>
                <a:cs typeface="Arial" charset="0"/>
              </a:rPr>
              <a:t> 章　企業市場與企業採購者行為</a:t>
            </a:r>
            <a:endParaRPr lang="zh-TW" altLang="en-US" sz="1400" spc="300" dirty="0">
              <a:solidFill>
                <a:srgbClr val="000000"/>
              </a:solidFill>
              <a:latin typeface="Verdana" pitchFamily="34" charset="0"/>
              <a:ea typeface="新細明體" charset="-120"/>
              <a:cs typeface="Arial" charset="0"/>
            </a:endParaRPr>
          </a:p>
        </p:txBody>
      </p:sp>
      <p:sp>
        <p:nvSpPr>
          <p:cNvPr id="75" name="Text Box 22"/>
          <p:cNvSpPr txBox="1">
            <a:spLocks noChangeArrowheads="1"/>
          </p:cNvSpPr>
          <p:nvPr/>
        </p:nvSpPr>
        <p:spPr bwMode="gray">
          <a:xfrm>
            <a:off x="3279624" y="3118864"/>
            <a:ext cx="5612856" cy="2246769"/>
          </a:xfrm>
          <a:prstGeom prst="rect">
            <a:avLst/>
          </a:prstGeom>
          <a:noFill/>
          <a:ln w="9525">
            <a:noFill/>
            <a:miter lim="800000"/>
            <a:headEnd/>
            <a:tailEnd/>
          </a:ln>
          <a:effectLst/>
        </p:spPr>
        <p:txBody>
          <a:bodyPr wrap="square">
            <a:spAutoFit/>
          </a:bodyPr>
          <a:lstStyle/>
          <a:p>
            <a:pPr eaLnBrk="0" hangingPunct="0"/>
            <a:r>
              <a:rPr lang="zh-TW" altLang="en-US" sz="1400" spc="300" dirty="0" smtClean="0">
                <a:solidFill>
                  <a:srgbClr val="000000"/>
                </a:solidFill>
                <a:latin typeface="Verdana" pitchFamily="34" charset="0"/>
                <a:ea typeface="新細明體" charset="-120"/>
                <a:cs typeface="Arial" charset="0"/>
              </a:rPr>
              <a:t>第  </a:t>
            </a:r>
            <a:r>
              <a:rPr lang="en-US" altLang="zh-TW" sz="1400" spc="300" dirty="0" smtClean="0">
                <a:solidFill>
                  <a:srgbClr val="000000"/>
                </a:solidFill>
                <a:latin typeface="Verdana" pitchFamily="34" charset="0"/>
                <a:ea typeface="新細明體" charset="-120"/>
                <a:cs typeface="Arial" charset="0"/>
              </a:rPr>
              <a:t>5  </a:t>
            </a:r>
            <a:r>
              <a:rPr lang="zh-TW" altLang="en-US" sz="1400" spc="300" dirty="0" smtClean="0">
                <a:solidFill>
                  <a:srgbClr val="000000"/>
                </a:solidFill>
                <a:latin typeface="Verdana" pitchFamily="34" charset="0"/>
                <a:ea typeface="新細明體" charset="-120"/>
                <a:cs typeface="Arial" charset="0"/>
              </a:rPr>
              <a:t>章　顧客導向的行銷策略：為目標顧客創造價值</a:t>
            </a:r>
          </a:p>
          <a:p>
            <a:pPr eaLnBrk="0" hangingPunct="0"/>
            <a:r>
              <a:rPr lang="zh-TW" altLang="en-US" sz="1400" spc="300" dirty="0" smtClean="0">
                <a:solidFill>
                  <a:srgbClr val="000000"/>
                </a:solidFill>
                <a:latin typeface="Verdana" pitchFamily="34" charset="0"/>
                <a:ea typeface="新細明體" charset="-120"/>
                <a:cs typeface="Arial" charset="0"/>
              </a:rPr>
              <a:t>第  </a:t>
            </a:r>
            <a:r>
              <a:rPr lang="en-US" altLang="zh-TW" sz="1400" spc="300" dirty="0" smtClean="0">
                <a:solidFill>
                  <a:srgbClr val="000000"/>
                </a:solidFill>
                <a:latin typeface="Verdana" pitchFamily="34" charset="0"/>
                <a:ea typeface="新細明體" charset="-120"/>
                <a:cs typeface="Arial" charset="0"/>
              </a:rPr>
              <a:t>6  </a:t>
            </a:r>
            <a:r>
              <a:rPr lang="zh-TW" altLang="en-US" sz="1400" spc="300" dirty="0" smtClean="0">
                <a:solidFill>
                  <a:srgbClr val="000000"/>
                </a:solidFill>
                <a:latin typeface="Verdana" pitchFamily="34" charset="0"/>
                <a:ea typeface="新細明體" charset="-120"/>
                <a:cs typeface="Arial" charset="0"/>
              </a:rPr>
              <a:t>章　產品、服務與品牌策略</a:t>
            </a:r>
          </a:p>
          <a:p>
            <a:pPr eaLnBrk="0" hangingPunct="0"/>
            <a:r>
              <a:rPr lang="zh-TW" altLang="en-US" sz="1400" spc="300" dirty="0" smtClean="0">
                <a:solidFill>
                  <a:srgbClr val="000000"/>
                </a:solidFill>
                <a:latin typeface="Verdana" pitchFamily="34" charset="0"/>
                <a:ea typeface="新細明體" charset="-120"/>
                <a:cs typeface="Arial" charset="0"/>
              </a:rPr>
              <a:t>第  </a:t>
            </a:r>
            <a:r>
              <a:rPr lang="en-US" altLang="zh-TW" sz="1400" spc="300" dirty="0" smtClean="0">
                <a:solidFill>
                  <a:srgbClr val="000000"/>
                </a:solidFill>
                <a:latin typeface="Verdana" pitchFamily="34" charset="0"/>
                <a:ea typeface="新細明體" charset="-120"/>
                <a:cs typeface="Arial" charset="0"/>
              </a:rPr>
              <a:t>7  </a:t>
            </a:r>
            <a:r>
              <a:rPr lang="zh-TW" altLang="en-US" sz="1400" spc="300" dirty="0" smtClean="0">
                <a:solidFill>
                  <a:srgbClr val="000000"/>
                </a:solidFill>
                <a:latin typeface="Verdana" pitchFamily="34" charset="0"/>
                <a:ea typeface="新細明體" charset="-120"/>
                <a:cs typeface="Arial" charset="0"/>
              </a:rPr>
              <a:t>章　開發新產品與產品生命週期策略</a:t>
            </a:r>
          </a:p>
          <a:p>
            <a:pPr eaLnBrk="0" hangingPunct="0"/>
            <a:r>
              <a:rPr lang="zh-TW" altLang="en-US" sz="1400" spc="300" dirty="0" smtClean="0">
                <a:solidFill>
                  <a:srgbClr val="000000"/>
                </a:solidFill>
                <a:latin typeface="Verdana" pitchFamily="34" charset="0"/>
                <a:ea typeface="新細明體" charset="-120"/>
                <a:cs typeface="Arial" charset="0"/>
              </a:rPr>
              <a:t>第  </a:t>
            </a:r>
            <a:r>
              <a:rPr lang="en-US" altLang="zh-TW" sz="1400" spc="300" dirty="0" smtClean="0">
                <a:solidFill>
                  <a:srgbClr val="000000"/>
                </a:solidFill>
                <a:latin typeface="Verdana" pitchFamily="34" charset="0"/>
                <a:ea typeface="新細明體" charset="-120"/>
                <a:cs typeface="Arial" charset="0"/>
              </a:rPr>
              <a:t>8  </a:t>
            </a:r>
            <a:r>
              <a:rPr lang="zh-TW" altLang="en-US" sz="1400" spc="300" dirty="0" smtClean="0">
                <a:solidFill>
                  <a:srgbClr val="000000"/>
                </a:solidFill>
                <a:latin typeface="Verdana" pitchFamily="34" charset="0"/>
                <a:ea typeface="新細明體" charset="-120"/>
                <a:cs typeface="Arial" charset="0"/>
              </a:rPr>
              <a:t>章　產品訂價與訂價策略　</a:t>
            </a:r>
          </a:p>
          <a:p>
            <a:pPr eaLnBrk="0" hangingPunct="0"/>
            <a:r>
              <a:rPr lang="zh-TW" altLang="en-US" sz="1400" spc="300" dirty="0" smtClean="0">
                <a:solidFill>
                  <a:srgbClr val="000000"/>
                </a:solidFill>
                <a:latin typeface="Verdana" pitchFamily="34" charset="0"/>
                <a:ea typeface="新細明體" charset="-120"/>
                <a:cs typeface="Arial" charset="0"/>
              </a:rPr>
              <a:t>第  </a:t>
            </a:r>
            <a:r>
              <a:rPr lang="en-US" altLang="zh-TW" sz="1400" spc="300" dirty="0" smtClean="0">
                <a:solidFill>
                  <a:srgbClr val="000000"/>
                </a:solidFill>
                <a:latin typeface="Verdana" pitchFamily="34" charset="0"/>
                <a:ea typeface="新細明體" charset="-120"/>
                <a:cs typeface="Arial" charset="0"/>
              </a:rPr>
              <a:t>9  </a:t>
            </a:r>
            <a:r>
              <a:rPr lang="zh-TW" altLang="en-US" sz="1400" spc="300" dirty="0" smtClean="0">
                <a:solidFill>
                  <a:srgbClr val="000000"/>
                </a:solidFill>
                <a:latin typeface="Verdana" pitchFamily="34" charset="0"/>
                <a:ea typeface="新細明體" charset="-120"/>
                <a:cs typeface="Arial" charset="0"/>
              </a:rPr>
              <a:t>章　行銷通路與供應鏈管理</a:t>
            </a:r>
          </a:p>
          <a:p>
            <a:pPr eaLnBrk="0" hangingPunct="0"/>
            <a:r>
              <a:rPr lang="zh-TW" altLang="en-US" sz="1400" spc="300" dirty="0" smtClean="0">
                <a:solidFill>
                  <a:srgbClr val="000000"/>
                </a:solidFill>
                <a:latin typeface="Verdana" pitchFamily="34" charset="0"/>
                <a:ea typeface="新細明體" charset="-120"/>
                <a:cs typeface="Arial" charset="0"/>
              </a:rPr>
              <a:t>第 </a:t>
            </a:r>
            <a:r>
              <a:rPr lang="en-US" altLang="zh-TW" sz="1400" spc="300" dirty="0" smtClean="0">
                <a:solidFill>
                  <a:srgbClr val="000000"/>
                </a:solidFill>
                <a:latin typeface="Verdana" pitchFamily="34" charset="0"/>
                <a:ea typeface="新細明體" charset="-120"/>
                <a:cs typeface="Arial" charset="0"/>
              </a:rPr>
              <a:t>10 </a:t>
            </a:r>
            <a:r>
              <a:rPr lang="zh-TW" altLang="en-US" sz="1400" spc="300" dirty="0" smtClean="0">
                <a:solidFill>
                  <a:srgbClr val="000000"/>
                </a:solidFill>
                <a:latin typeface="Verdana" pitchFamily="34" charset="0"/>
                <a:ea typeface="新細明體" charset="-120"/>
                <a:cs typeface="Arial" charset="0"/>
              </a:rPr>
              <a:t>章　零售與批發　</a:t>
            </a:r>
          </a:p>
          <a:p>
            <a:pPr eaLnBrk="0" hangingPunct="0"/>
            <a:r>
              <a:rPr lang="zh-TW" altLang="en-US" sz="1400" spc="300" dirty="0" smtClean="0">
                <a:solidFill>
                  <a:srgbClr val="000000"/>
                </a:solidFill>
                <a:latin typeface="Verdana" pitchFamily="34" charset="0"/>
                <a:ea typeface="新細明體" charset="-120"/>
                <a:cs typeface="Arial" charset="0"/>
              </a:rPr>
              <a:t>第 </a:t>
            </a:r>
            <a:r>
              <a:rPr lang="en-US" altLang="zh-TW" sz="1400" spc="300" dirty="0" smtClean="0">
                <a:solidFill>
                  <a:srgbClr val="000000"/>
                </a:solidFill>
                <a:latin typeface="Verdana" pitchFamily="34" charset="0"/>
                <a:ea typeface="新細明體" charset="-120"/>
                <a:cs typeface="Arial" charset="0"/>
              </a:rPr>
              <a:t>11 </a:t>
            </a:r>
            <a:r>
              <a:rPr lang="zh-TW" altLang="en-US" sz="1400" spc="300" dirty="0" smtClean="0">
                <a:solidFill>
                  <a:srgbClr val="000000"/>
                </a:solidFill>
                <a:latin typeface="Verdana" pitchFamily="34" charset="0"/>
                <a:ea typeface="新細明體" charset="-120"/>
                <a:cs typeface="Arial" charset="0"/>
              </a:rPr>
              <a:t>章　溝通顧客價值：整合行銷溝通策略</a:t>
            </a:r>
          </a:p>
          <a:p>
            <a:pPr eaLnBrk="0" hangingPunct="0"/>
            <a:r>
              <a:rPr lang="zh-TW" altLang="en-US" sz="1400" spc="300" dirty="0" smtClean="0">
                <a:solidFill>
                  <a:srgbClr val="000000"/>
                </a:solidFill>
                <a:latin typeface="Verdana" pitchFamily="34" charset="0"/>
                <a:ea typeface="新細明體" charset="-120"/>
                <a:cs typeface="Arial" charset="0"/>
              </a:rPr>
              <a:t>第 </a:t>
            </a:r>
            <a:r>
              <a:rPr lang="en-US" altLang="zh-TW" sz="1400" spc="300" dirty="0" smtClean="0">
                <a:solidFill>
                  <a:srgbClr val="000000"/>
                </a:solidFill>
                <a:latin typeface="Verdana" pitchFamily="34" charset="0"/>
                <a:ea typeface="新細明體" charset="-120"/>
                <a:cs typeface="Arial" charset="0"/>
              </a:rPr>
              <a:t>12 </a:t>
            </a:r>
            <a:r>
              <a:rPr lang="zh-TW" altLang="en-US" sz="1400" spc="300" dirty="0" smtClean="0">
                <a:solidFill>
                  <a:srgbClr val="000000"/>
                </a:solidFill>
                <a:latin typeface="Verdana" pitchFamily="34" charset="0"/>
                <a:ea typeface="新細明體" charset="-120"/>
                <a:cs typeface="Arial" charset="0"/>
              </a:rPr>
              <a:t>章　廣告與公共關係</a:t>
            </a:r>
          </a:p>
          <a:p>
            <a:pPr eaLnBrk="0" hangingPunct="0"/>
            <a:r>
              <a:rPr lang="zh-TW" altLang="en-US" sz="1400" spc="300" dirty="0" smtClean="0">
                <a:solidFill>
                  <a:srgbClr val="000000"/>
                </a:solidFill>
                <a:latin typeface="Verdana" pitchFamily="34" charset="0"/>
                <a:ea typeface="新細明體" charset="-120"/>
                <a:cs typeface="Arial" charset="0"/>
              </a:rPr>
              <a:t>第 </a:t>
            </a:r>
            <a:r>
              <a:rPr lang="en-US" altLang="zh-TW" sz="1400" spc="300" dirty="0" smtClean="0">
                <a:solidFill>
                  <a:srgbClr val="000000"/>
                </a:solidFill>
                <a:latin typeface="Verdana" pitchFamily="34" charset="0"/>
                <a:ea typeface="新細明體" charset="-120"/>
                <a:cs typeface="Arial" charset="0"/>
              </a:rPr>
              <a:t>13 </a:t>
            </a:r>
            <a:r>
              <a:rPr lang="zh-TW" altLang="en-US" sz="1400" spc="300" dirty="0" smtClean="0">
                <a:solidFill>
                  <a:srgbClr val="000000"/>
                </a:solidFill>
                <a:latin typeface="Verdana" pitchFamily="34" charset="0"/>
                <a:ea typeface="新細明體" charset="-120"/>
                <a:cs typeface="Arial" charset="0"/>
              </a:rPr>
              <a:t>章　人員銷售與促銷　</a:t>
            </a:r>
          </a:p>
          <a:p>
            <a:pPr eaLnBrk="0" hangingPunct="0"/>
            <a:r>
              <a:rPr lang="zh-TW" altLang="en-US" sz="1400" spc="300" dirty="0" smtClean="0">
                <a:solidFill>
                  <a:srgbClr val="000000"/>
                </a:solidFill>
                <a:latin typeface="Verdana" pitchFamily="34" charset="0"/>
                <a:ea typeface="新細明體" charset="-120"/>
                <a:cs typeface="Arial" charset="0"/>
              </a:rPr>
              <a:t>第 </a:t>
            </a:r>
            <a:r>
              <a:rPr lang="en-US" altLang="zh-TW" sz="1400" spc="300" dirty="0" smtClean="0">
                <a:solidFill>
                  <a:srgbClr val="000000"/>
                </a:solidFill>
                <a:latin typeface="Verdana" pitchFamily="34" charset="0"/>
                <a:ea typeface="新細明體" charset="-120"/>
                <a:cs typeface="Arial" charset="0"/>
              </a:rPr>
              <a:t>14 </a:t>
            </a:r>
            <a:r>
              <a:rPr lang="zh-TW" altLang="en-US" sz="1400" spc="300" dirty="0" smtClean="0">
                <a:solidFill>
                  <a:srgbClr val="000000"/>
                </a:solidFill>
                <a:latin typeface="Verdana" pitchFamily="34" charset="0"/>
                <a:ea typeface="新細明體" charset="-120"/>
                <a:cs typeface="Arial" charset="0"/>
              </a:rPr>
              <a:t>章　直效與線上行銷：建立直接的顧客關係</a:t>
            </a:r>
            <a:endParaRPr lang="en-US" altLang="zh-TW" sz="1400" spc="300" dirty="0">
              <a:solidFill>
                <a:srgbClr val="000000"/>
              </a:solidFill>
              <a:latin typeface="Verdana" pitchFamily="34" charset="0"/>
              <a:ea typeface="新細明體" charset="-120"/>
              <a:cs typeface="Arial" charset="0"/>
            </a:endParaRPr>
          </a:p>
        </p:txBody>
      </p:sp>
      <p:sp>
        <p:nvSpPr>
          <p:cNvPr id="76" name="Text Box 23"/>
          <p:cNvSpPr txBox="1">
            <a:spLocks noChangeArrowheads="1"/>
          </p:cNvSpPr>
          <p:nvPr/>
        </p:nvSpPr>
        <p:spPr bwMode="gray">
          <a:xfrm>
            <a:off x="3290928" y="5756784"/>
            <a:ext cx="4935917" cy="307777"/>
          </a:xfrm>
          <a:prstGeom prst="rect">
            <a:avLst/>
          </a:prstGeom>
          <a:noFill/>
          <a:ln w="9525">
            <a:noFill/>
            <a:miter lim="800000"/>
            <a:headEnd/>
            <a:tailEnd/>
          </a:ln>
          <a:effectLst/>
        </p:spPr>
        <p:txBody>
          <a:bodyPr wrap="square">
            <a:spAutoFit/>
          </a:bodyPr>
          <a:lstStyle/>
          <a:p>
            <a:pPr eaLnBrk="0" hangingPunct="0"/>
            <a:r>
              <a:rPr lang="zh-TW" altLang="en-US" sz="1400" spc="300" dirty="0" smtClean="0">
                <a:solidFill>
                  <a:srgbClr val="000000"/>
                </a:solidFill>
                <a:latin typeface="Verdana" pitchFamily="34" charset="0"/>
                <a:ea typeface="新細明體" charset="-120"/>
                <a:cs typeface="Arial" charset="0"/>
              </a:rPr>
              <a:t>第 </a:t>
            </a:r>
            <a:r>
              <a:rPr lang="en-US" altLang="zh-TW" sz="1400" spc="300" dirty="0" smtClean="0">
                <a:solidFill>
                  <a:srgbClr val="000000"/>
                </a:solidFill>
                <a:latin typeface="Verdana" pitchFamily="34" charset="0"/>
                <a:ea typeface="新細明體" charset="-120"/>
                <a:cs typeface="Arial" charset="0"/>
              </a:rPr>
              <a:t>15 </a:t>
            </a:r>
            <a:r>
              <a:rPr lang="zh-TW" altLang="en-US" sz="1400" spc="300" dirty="0" smtClean="0">
                <a:solidFill>
                  <a:srgbClr val="000000"/>
                </a:solidFill>
                <a:latin typeface="Verdana" pitchFamily="34" charset="0"/>
                <a:ea typeface="新細明體" charset="-120"/>
                <a:cs typeface="Arial" charset="0"/>
              </a:rPr>
              <a:t>章　創造競爭優勢</a:t>
            </a:r>
            <a:r>
              <a:rPr lang="en-US" altLang="zh-TW" sz="1400" spc="300" dirty="0" smtClean="0">
                <a:solidFill>
                  <a:srgbClr val="000000"/>
                </a:solidFill>
                <a:latin typeface="Verdana" pitchFamily="34" charset="0"/>
                <a:ea typeface="新細明體" charset="-120"/>
                <a:cs typeface="Arial" charset="0"/>
              </a:rPr>
              <a:t>—</a:t>
            </a:r>
            <a:r>
              <a:rPr lang="zh-TW" altLang="en-US" sz="1400" spc="300" dirty="0" smtClean="0">
                <a:solidFill>
                  <a:srgbClr val="000000"/>
                </a:solidFill>
                <a:latin typeface="Verdana" pitchFamily="34" charset="0"/>
                <a:ea typeface="新細明體" charset="-120"/>
                <a:cs typeface="Arial" charset="0"/>
              </a:rPr>
              <a:t>運用行銷策略</a:t>
            </a:r>
            <a:endParaRPr lang="en-US" altLang="zh-TW" sz="1400" spc="300" dirty="0">
              <a:solidFill>
                <a:srgbClr val="000000"/>
              </a:solidFill>
              <a:latin typeface="Verdana" pitchFamily="34" charset="0"/>
              <a:ea typeface="新細明體" charset="-120"/>
              <a:cs typeface="Arial" charset="0"/>
            </a:endParaRPr>
          </a:p>
        </p:txBody>
      </p:sp>
      <p:grpSp>
        <p:nvGrpSpPr>
          <p:cNvPr id="99" name="群組 98"/>
          <p:cNvGrpSpPr/>
          <p:nvPr/>
        </p:nvGrpSpPr>
        <p:grpSpPr>
          <a:xfrm>
            <a:off x="323528" y="1196752"/>
            <a:ext cx="2808312" cy="482600"/>
            <a:chOff x="323528" y="1484784"/>
            <a:chExt cx="2808312" cy="482600"/>
          </a:xfrm>
        </p:grpSpPr>
        <p:grpSp>
          <p:nvGrpSpPr>
            <p:cNvPr id="56" name="Group 3"/>
            <p:cNvGrpSpPr>
              <a:grpSpLocks/>
            </p:cNvGrpSpPr>
            <p:nvPr/>
          </p:nvGrpSpPr>
          <p:grpSpPr bwMode="auto">
            <a:xfrm>
              <a:off x="323528" y="1484784"/>
              <a:ext cx="2808312" cy="482600"/>
              <a:chOff x="845" y="1339"/>
              <a:chExt cx="1086" cy="304"/>
            </a:xfrm>
          </p:grpSpPr>
          <p:sp>
            <p:nvSpPr>
              <p:cNvPr id="57" name="Freeform 4"/>
              <p:cNvSpPr>
                <a:spLocks/>
              </p:cNvSpPr>
              <p:nvPr/>
            </p:nvSpPr>
            <p:spPr bwMode="gray">
              <a:xfrm>
                <a:off x="909" y="1514"/>
                <a:ext cx="958" cy="129"/>
              </a:xfrm>
              <a:custGeom>
                <a:avLst/>
                <a:gdLst/>
                <a:ahLst/>
                <a:cxnLst>
                  <a:cxn ang="0">
                    <a:pos x="1120" y="252"/>
                  </a:cxn>
                  <a:cxn ang="0">
                    <a:pos x="1116" y="250"/>
                  </a:cxn>
                  <a:cxn ang="0">
                    <a:pos x="1100" y="246"/>
                  </a:cxn>
                  <a:cxn ang="0">
                    <a:pos x="1074" y="240"/>
                  </a:cxn>
                  <a:cxn ang="0">
                    <a:pos x="1038" y="232"/>
                  </a:cxn>
                  <a:cxn ang="0">
                    <a:pos x="992" y="222"/>
                  </a:cxn>
                  <a:cxn ang="0">
                    <a:pos x="938" y="212"/>
                  </a:cxn>
                  <a:cxn ang="0">
                    <a:pos x="876" y="204"/>
                  </a:cxn>
                  <a:cxn ang="0">
                    <a:pos x="806" y="196"/>
                  </a:cxn>
                  <a:cxn ang="0">
                    <a:pos x="730" y="190"/>
                  </a:cxn>
                  <a:cxn ang="0">
                    <a:pos x="646" y="184"/>
                  </a:cxn>
                  <a:cxn ang="0">
                    <a:pos x="556" y="184"/>
                  </a:cxn>
                  <a:cxn ang="0">
                    <a:pos x="466" y="184"/>
                  </a:cxn>
                  <a:cxn ang="0">
                    <a:pos x="384" y="190"/>
                  </a:cxn>
                  <a:cxn ang="0">
                    <a:pos x="308" y="196"/>
                  </a:cxn>
                  <a:cxn ang="0">
                    <a:pos x="238" y="204"/>
                  </a:cxn>
                  <a:cxn ang="0">
                    <a:pos x="178" y="212"/>
                  </a:cxn>
                  <a:cxn ang="0">
                    <a:pos x="126" y="222"/>
                  </a:cxn>
                  <a:cxn ang="0">
                    <a:pos x="82" y="232"/>
                  </a:cxn>
                  <a:cxn ang="0">
                    <a:pos x="46" y="240"/>
                  </a:cxn>
                  <a:cxn ang="0">
                    <a:pos x="20" y="246"/>
                  </a:cxn>
                  <a:cxn ang="0">
                    <a:pos x="6" y="250"/>
                  </a:cxn>
                  <a:cxn ang="0">
                    <a:pos x="0" y="252"/>
                  </a:cxn>
                  <a:cxn ang="0">
                    <a:pos x="0" y="62"/>
                  </a:cxn>
                  <a:cxn ang="0">
                    <a:pos x="560" y="0"/>
                  </a:cxn>
                  <a:cxn ang="0">
                    <a:pos x="1120" y="62"/>
                  </a:cxn>
                  <a:cxn ang="0">
                    <a:pos x="1120" y="252"/>
                  </a:cxn>
                  <a:cxn ang="0">
                    <a:pos x="1120" y="252"/>
                  </a:cxn>
                </a:cxnLst>
                <a:rect l="0" t="0" r="r" b="b"/>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lnTo>
                      <a:pt x="1120" y="252"/>
                    </a:lnTo>
                    <a:close/>
                  </a:path>
                </a:pathLst>
              </a:custGeom>
              <a:solidFill>
                <a:srgbClr val="969696"/>
              </a:solidFill>
              <a:ln w="0">
                <a:noFill/>
                <a:prstDash val="solid"/>
                <a:round/>
                <a:headEnd/>
                <a:tailEnd/>
              </a:ln>
            </p:spPr>
            <p:txBody>
              <a:bodyPr/>
              <a:lstStyle/>
              <a:p>
                <a:endParaRPr lang="zh-TW" altLang="en-US"/>
              </a:p>
            </p:txBody>
          </p:sp>
          <p:sp>
            <p:nvSpPr>
              <p:cNvPr id="58" name="Rectangle 5"/>
              <p:cNvSpPr>
                <a:spLocks noChangeArrowheads="1"/>
              </p:cNvSpPr>
              <p:nvPr/>
            </p:nvSpPr>
            <p:spPr bwMode="gray">
              <a:xfrm>
                <a:off x="845" y="1339"/>
                <a:ext cx="1086" cy="267"/>
              </a:xfrm>
              <a:prstGeom prst="rect">
                <a:avLst/>
              </a:prstGeom>
              <a:gradFill rotWithShape="1">
                <a:gsLst>
                  <a:gs pos="0">
                    <a:schemeClr val="accent1">
                      <a:gamma/>
                      <a:tint val="48627"/>
                      <a:invGamma/>
                    </a:schemeClr>
                  </a:gs>
                  <a:gs pos="100000">
                    <a:schemeClr val="accent1"/>
                  </a:gs>
                </a:gsLst>
                <a:lin ang="2700000" scaled="1"/>
              </a:gradFill>
              <a:ln w="9525" algn="ctr">
                <a:noFill/>
                <a:miter lim="800000"/>
                <a:headEnd/>
                <a:tailEnd/>
              </a:ln>
              <a:effectLst/>
            </p:spPr>
            <p:txBody>
              <a:bodyPr wrap="none" anchor="ctr"/>
              <a:lstStyle/>
              <a:p>
                <a:pPr algn="ctr" eaLnBrk="0" hangingPunct="0"/>
                <a:endParaRPr lang="zh-TW" altLang="zh-TW" b="1">
                  <a:solidFill>
                    <a:srgbClr val="000000"/>
                  </a:solidFill>
                  <a:effectLst>
                    <a:outerShdw blurRad="38100" dist="38100" dir="2700000" algn="tl">
                      <a:srgbClr val="FFFFFF"/>
                    </a:outerShdw>
                  </a:effectLst>
                  <a:cs typeface="Arial" charset="0"/>
                </a:endParaRPr>
              </a:p>
            </p:txBody>
          </p:sp>
        </p:grpSp>
        <p:sp>
          <p:nvSpPr>
            <p:cNvPr id="77" name="Text Box 24"/>
            <p:cNvSpPr txBox="1">
              <a:spLocks noChangeArrowheads="1"/>
            </p:cNvSpPr>
            <p:nvPr/>
          </p:nvSpPr>
          <p:spPr bwMode="gray">
            <a:xfrm>
              <a:off x="400728" y="1519069"/>
              <a:ext cx="2592288" cy="307777"/>
            </a:xfrm>
            <a:prstGeom prst="rect">
              <a:avLst/>
            </a:prstGeom>
            <a:noFill/>
            <a:ln w="9525">
              <a:noFill/>
              <a:miter lim="800000"/>
              <a:headEnd/>
              <a:tailEnd/>
            </a:ln>
            <a:effectLst/>
          </p:spPr>
          <p:txBody>
            <a:bodyPr wrap="square">
              <a:spAutoFit/>
            </a:bodyPr>
            <a:lstStyle/>
            <a:p>
              <a:pPr algn="ctr"/>
              <a:r>
                <a:rPr lang="zh-TW" altLang="en-US" sz="1400" b="1" dirty="0" smtClean="0">
                  <a:ea typeface="新細明體" charset="-120"/>
                  <a:cs typeface="Arial" charset="0"/>
                </a:rPr>
                <a:t>第一篇　定義行銷與行銷過程</a:t>
              </a:r>
              <a:endParaRPr lang="en-US" altLang="zh-TW" sz="1400" b="1" dirty="0">
                <a:ea typeface="新細明體" charset="-120"/>
                <a:cs typeface="Arial" charset="0"/>
              </a:endParaRPr>
            </a:p>
          </p:txBody>
        </p:sp>
      </p:grpSp>
      <p:grpSp>
        <p:nvGrpSpPr>
          <p:cNvPr id="95" name="群組 94"/>
          <p:cNvGrpSpPr/>
          <p:nvPr/>
        </p:nvGrpSpPr>
        <p:grpSpPr>
          <a:xfrm>
            <a:off x="323528" y="2194984"/>
            <a:ext cx="2808312" cy="482600"/>
            <a:chOff x="323528" y="3074988"/>
            <a:chExt cx="2808312" cy="482600"/>
          </a:xfrm>
        </p:grpSpPr>
        <p:grpSp>
          <p:nvGrpSpPr>
            <p:cNvPr id="59" name="Group 6"/>
            <p:cNvGrpSpPr>
              <a:grpSpLocks/>
            </p:cNvGrpSpPr>
            <p:nvPr/>
          </p:nvGrpSpPr>
          <p:grpSpPr bwMode="auto">
            <a:xfrm>
              <a:off x="323528" y="3074988"/>
              <a:ext cx="2808312" cy="482600"/>
              <a:chOff x="816" y="2304"/>
              <a:chExt cx="1440" cy="448"/>
            </a:xfrm>
          </p:grpSpPr>
          <p:sp>
            <p:nvSpPr>
              <p:cNvPr id="60" name="Freeform 7"/>
              <p:cNvSpPr>
                <a:spLocks/>
              </p:cNvSpPr>
              <p:nvPr/>
            </p:nvSpPr>
            <p:spPr bwMode="gray">
              <a:xfrm>
                <a:off x="901" y="2562"/>
                <a:ext cx="1270" cy="190"/>
              </a:xfrm>
              <a:custGeom>
                <a:avLst/>
                <a:gdLst/>
                <a:ahLst/>
                <a:cxnLst>
                  <a:cxn ang="0">
                    <a:pos x="1120" y="252"/>
                  </a:cxn>
                  <a:cxn ang="0">
                    <a:pos x="1116" y="250"/>
                  </a:cxn>
                  <a:cxn ang="0">
                    <a:pos x="1100" y="246"/>
                  </a:cxn>
                  <a:cxn ang="0">
                    <a:pos x="1074" y="240"/>
                  </a:cxn>
                  <a:cxn ang="0">
                    <a:pos x="1038" y="232"/>
                  </a:cxn>
                  <a:cxn ang="0">
                    <a:pos x="992" y="222"/>
                  </a:cxn>
                  <a:cxn ang="0">
                    <a:pos x="938" y="212"/>
                  </a:cxn>
                  <a:cxn ang="0">
                    <a:pos x="876" y="204"/>
                  </a:cxn>
                  <a:cxn ang="0">
                    <a:pos x="806" y="196"/>
                  </a:cxn>
                  <a:cxn ang="0">
                    <a:pos x="730" y="190"/>
                  </a:cxn>
                  <a:cxn ang="0">
                    <a:pos x="646" y="184"/>
                  </a:cxn>
                  <a:cxn ang="0">
                    <a:pos x="556" y="184"/>
                  </a:cxn>
                  <a:cxn ang="0">
                    <a:pos x="466" y="184"/>
                  </a:cxn>
                  <a:cxn ang="0">
                    <a:pos x="384" y="190"/>
                  </a:cxn>
                  <a:cxn ang="0">
                    <a:pos x="308" y="196"/>
                  </a:cxn>
                  <a:cxn ang="0">
                    <a:pos x="238" y="204"/>
                  </a:cxn>
                  <a:cxn ang="0">
                    <a:pos x="178" y="212"/>
                  </a:cxn>
                  <a:cxn ang="0">
                    <a:pos x="126" y="222"/>
                  </a:cxn>
                  <a:cxn ang="0">
                    <a:pos x="82" y="232"/>
                  </a:cxn>
                  <a:cxn ang="0">
                    <a:pos x="46" y="240"/>
                  </a:cxn>
                  <a:cxn ang="0">
                    <a:pos x="20" y="246"/>
                  </a:cxn>
                  <a:cxn ang="0">
                    <a:pos x="6" y="250"/>
                  </a:cxn>
                  <a:cxn ang="0">
                    <a:pos x="0" y="252"/>
                  </a:cxn>
                  <a:cxn ang="0">
                    <a:pos x="0" y="62"/>
                  </a:cxn>
                  <a:cxn ang="0">
                    <a:pos x="560" y="0"/>
                  </a:cxn>
                  <a:cxn ang="0">
                    <a:pos x="1120" y="62"/>
                  </a:cxn>
                  <a:cxn ang="0">
                    <a:pos x="1120" y="252"/>
                  </a:cxn>
                  <a:cxn ang="0">
                    <a:pos x="1120" y="252"/>
                  </a:cxn>
                </a:cxnLst>
                <a:rect l="0" t="0" r="r" b="b"/>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lnTo>
                      <a:pt x="1120" y="252"/>
                    </a:lnTo>
                    <a:close/>
                  </a:path>
                </a:pathLst>
              </a:custGeom>
              <a:solidFill>
                <a:srgbClr val="969696"/>
              </a:solidFill>
              <a:ln w="0">
                <a:noFill/>
                <a:prstDash val="solid"/>
                <a:round/>
                <a:headEnd/>
                <a:tailEnd/>
              </a:ln>
            </p:spPr>
            <p:txBody>
              <a:bodyPr/>
              <a:lstStyle/>
              <a:p>
                <a:endParaRPr lang="zh-TW" altLang="en-US"/>
              </a:p>
            </p:txBody>
          </p:sp>
          <p:sp>
            <p:nvSpPr>
              <p:cNvPr id="61" name="Rectangle 8"/>
              <p:cNvSpPr>
                <a:spLocks noChangeArrowheads="1"/>
              </p:cNvSpPr>
              <p:nvPr/>
            </p:nvSpPr>
            <p:spPr bwMode="gray">
              <a:xfrm>
                <a:off x="816" y="2304"/>
                <a:ext cx="1440" cy="393"/>
              </a:xfrm>
              <a:prstGeom prst="rect">
                <a:avLst/>
              </a:prstGeom>
              <a:gradFill rotWithShape="1">
                <a:gsLst>
                  <a:gs pos="0">
                    <a:schemeClr val="accent2">
                      <a:gamma/>
                      <a:tint val="51373"/>
                      <a:invGamma/>
                    </a:schemeClr>
                  </a:gs>
                  <a:gs pos="100000">
                    <a:schemeClr val="accent2"/>
                  </a:gs>
                </a:gsLst>
                <a:lin ang="2700000" scaled="1"/>
              </a:gradFill>
              <a:ln w="9525" algn="ctr">
                <a:noFill/>
                <a:miter lim="800000"/>
                <a:headEnd/>
                <a:tailEnd/>
              </a:ln>
              <a:effectLst/>
            </p:spPr>
            <p:txBody>
              <a:bodyPr wrap="none" anchor="ctr"/>
              <a:lstStyle/>
              <a:p>
                <a:pPr algn="ctr" eaLnBrk="0" hangingPunct="0"/>
                <a:endParaRPr lang="zh-TW" altLang="zh-TW" b="1">
                  <a:solidFill>
                    <a:srgbClr val="000000"/>
                  </a:solidFill>
                  <a:effectLst>
                    <a:outerShdw blurRad="38100" dist="38100" dir="2700000" algn="tl">
                      <a:srgbClr val="FFFFFF"/>
                    </a:outerShdw>
                  </a:effectLst>
                  <a:cs typeface="Arial" charset="0"/>
                </a:endParaRPr>
              </a:p>
            </p:txBody>
          </p:sp>
        </p:grpSp>
        <p:sp>
          <p:nvSpPr>
            <p:cNvPr id="78" name="Text Box 25"/>
            <p:cNvSpPr txBox="1">
              <a:spLocks noChangeArrowheads="1"/>
            </p:cNvSpPr>
            <p:nvPr/>
          </p:nvSpPr>
          <p:spPr bwMode="gray">
            <a:xfrm>
              <a:off x="395536" y="3095625"/>
              <a:ext cx="2664296" cy="307777"/>
            </a:xfrm>
            <a:prstGeom prst="rect">
              <a:avLst/>
            </a:prstGeom>
            <a:noFill/>
            <a:ln w="9525">
              <a:noFill/>
              <a:miter lim="800000"/>
              <a:headEnd/>
              <a:tailEnd/>
            </a:ln>
            <a:effectLst/>
          </p:spPr>
          <p:txBody>
            <a:bodyPr wrap="square">
              <a:spAutoFit/>
            </a:bodyPr>
            <a:lstStyle/>
            <a:p>
              <a:pPr algn="ctr"/>
              <a:r>
                <a:rPr lang="zh-TW" altLang="en-US" sz="1400" b="1" dirty="0" smtClean="0">
                  <a:ea typeface="新細明體" charset="-120"/>
                  <a:cs typeface="Arial" charset="0"/>
                </a:rPr>
                <a:t>第二篇　了解市場與消費者</a:t>
              </a:r>
              <a:endParaRPr lang="en-US" altLang="zh-TW" sz="1400" b="1" dirty="0">
                <a:ea typeface="新細明體" charset="-120"/>
                <a:cs typeface="Arial" charset="0"/>
              </a:endParaRPr>
            </a:p>
          </p:txBody>
        </p:sp>
      </p:grpSp>
      <p:grpSp>
        <p:nvGrpSpPr>
          <p:cNvPr id="96" name="群組 95"/>
          <p:cNvGrpSpPr/>
          <p:nvPr/>
        </p:nvGrpSpPr>
        <p:grpSpPr>
          <a:xfrm>
            <a:off x="323528" y="3823872"/>
            <a:ext cx="2808312" cy="534092"/>
            <a:chOff x="323528" y="4166496"/>
            <a:chExt cx="2808312" cy="534092"/>
          </a:xfrm>
        </p:grpSpPr>
        <p:grpSp>
          <p:nvGrpSpPr>
            <p:cNvPr id="62" name="Group 9"/>
            <p:cNvGrpSpPr>
              <a:grpSpLocks/>
            </p:cNvGrpSpPr>
            <p:nvPr/>
          </p:nvGrpSpPr>
          <p:grpSpPr bwMode="auto">
            <a:xfrm>
              <a:off x="323528" y="4217988"/>
              <a:ext cx="2808312" cy="482600"/>
              <a:chOff x="816" y="2304"/>
              <a:chExt cx="1440" cy="448"/>
            </a:xfrm>
          </p:grpSpPr>
          <p:sp>
            <p:nvSpPr>
              <p:cNvPr id="63" name="Freeform 10"/>
              <p:cNvSpPr>
                <a:spLocks/>
              </p:cNvSpPr>
              <p:nvPr/>
            </p:nvSpPr>
            <p:spPr bwMode="gray">
              <a:xfrm>
                <a:off x="901" y="2562"/>
                <a:ext cx="1270" cy="190"/>
              </a:xfrm>
              <a:custGeom>
                <a:avLst/>
                <a:gdLst/>
                <a:ahLst/>
                <a:cxnLst>
                  <a:cxn ang="0">
                    <a:pos x="1120" y="252"/>
                  </a:cxn>
                  <a:cxn ang="0">
                    <a:pos x="1116" y="250"/>
                  </a:cxn>
                  <a:cxn ang="0">
                    <a:pos x="1100" y="246"/>
                  </a:cxn>
                  <a:cxn ang="0">
                    <a:pos x="1074" y="240"/>
                  </a:cxn>
                  <a:cxn ang="0">
                    <a:pos x="1038" y="232"/>
                  </a:cxn>
                  <a:cxn ang="0">
                    <a:pos x="992" y="222"/>
                  </a:cxn>
                  <a:cxn ang="0">
                    <a:pos x="938" y="212"/>
                  </a:cxn>
                  <a:cxn ang="0">
                    <a:pos x="876" y="204"/>
                  </a:cxn>
                  <a:cxn ang="0">
                    <a:pos x="806" y="196"/>
                  </a:cxn>
                  <a:cxn ang="0">
                    <a:pos x="730" y="190"/>
                  </a:cxn>
                  <a:cxn ang="0">
                    <a:pos x="646" y="184"/>
                  </a:cxn>
                  <a:cxn ang="0">
                    <a:pos x="556" y="184"/>
                  </a:cxn>
                  <a:cxn ang="0">
                    <a:pos x="466" y="184"/>
                  </a:cxn>
                  <a:cxn ang="0">
                    <a:pos x="384" y="190"/>
                  </a:cxn>
                  <a:cxn ang="0">
                    <a:pos x="308" y="196"/>
                  </a:cxn>
                  <a:cxn ang="0">
                    <a:pos x="238" y="204"/>
                  </a:cxn>
                  <a:cxn ang="0">
                    <a:pos x="178" y="212"/>
                  </a:cxn>
                  <a:cxn ang="0">
                    <a:pos x="126" y="222"/>
                  </a:cxn>
                  <a:cxn ang="0">
                    <a:pos x="82" y="232"/>
                  </a:cxn>
                  <a:cxn ang="0">
                    <a:pos x="46" y="240"/>
                  </a:cxn>
                  <a:cxn ang="0">
                    <a:pos x="20" y="246"/>
                  </a:cxn>
                  <a:cxn ang="0">
                    <a:pos x="6" y="250"/>
                  </a:cxn>
                  <a:cxn ang="0">
                    <a:pos x="0" y="252"/>
                  </a:cxn>
                  <a:cxn ang="0">
                    <a:pos x="0" y="62"/>
                  </a:cxn>
                  <a:cxn ang="0">
                    <a:pos x="560" y="0"/>
                  </a:cxn>
                  <a:cxn ang="0">
                    <a:pos x="1120" y="62"/>
                  </a:cxn>
                  <a:cxn ang="0">
                    <a:pos x="1120" y="252"/>
                  </a:cxn>
                  <a:cxn ang="0">
                    <a:pos x="1120" y="252"/>
                  </a:cxn>
                </a:cxnLst>
                <a:rect l="0" t="0" r="r" b="b"/>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lnTo>
                      <a:pt x="1120" y="252"/>
                    </a:lnTo>
                    <a:close/>
                  </a:path>
                </a:pathLst>
              </a:custGeom>
              <a:solidFill>
                <a:srgbClr val="969696"/>
              </a:solidFill>
              <a:ln w="0">
                <a:noFill/>
                <a:prstDash val="solid"/>
                <a:round/>
                <a:headEnd/>
                <a:tailEnd/>
              </a:ln>
            </p:spPr>
            <p:txBody>
              <a:bodyPr/>
              <a:lstStyle/>
              <a:p>
                <a:endParaRPr lang="zh-TW" altLang="en-US"/>
              </a:p>
            </p:txBody>
          </p:sp>
          <p:sp>
            <p:nvSpPr>
              <p:cNvPr id="64" name="Rectangle 11"/>
              <p:cNvSpPr>
                <a:spLocks noChangeArrowheads="1"/>
              </p:cNvSpPr>
              <p:nvPr/>
            </p:nvSpPr>
            <p:spPr bwMode="gray">
              <a:xfrm>
                <a:off x="816" y="2304"/>
                <a:ext cx="1440" cy="393"/>
              </a:xfrm>
              <a:prstGeom prst="rect">
                <a:avLst/>
              </a:prstGeom>
              <a:gradFill rotWithShape="1">
                <a:gsLst>
                  <a:gs pos="0">
                    <a:schemeClr val="hlink">
                      <a:gamma/>
                      <a:tint val="36471"/>
                      <a:invGamma/>
                    </a:schemeClr>
                  </a:gs>
                  <a:gs pos="100000">
                    <a:schemeClr val="hlink"/>
                  </a:gs>
                </a:gsLst>
                <a:lin ang="2700000" scaled="1"/>
              </a:gradFill>
              <a:ln w="9525" algn="ctr">
                <a:noFill/>
                <a:miter lim="800000"/>
                <a:headEnd/>
                <a:tailEnd/>
              </a:ln>
              <a:effectLst/>
            </p:spPr>
            <p:txBody>
              <a:bodyPr wrap="none" anchor="ctr"/>
              <a:lstStyle/>
              <a:p>
                <a:pPr algn="ctr" eaLnBrk="0" hangingPunct="0"/>
                <a:endParaRPr lang="zh-TW" altLang="zh-TW" b="1">
                  <a:solidFill>
                    <a:srgbClr val="000000"/>
                  </a:solidFill>
                  <a:effectLst>
                    <a:outerShdw blurRad="38100" dist="38100" dir="2700000" algn="tl">
                      <a:srgbClr val="FFFFFF"/>
                    </a:outerShdw>
                  </a:effectLst>
                  <a:cs typeface="Arial" charset="0"/>
                </a:endParaRPr>
              </a:p>
            </p:txBody>
          </p:sp>
        </p:grpSp>
        <p:sp>
          <p:nvSpPr>
            <p:cNvPr id="79" name="Text Box 26"/>
            <p:cNvSpPr txBox="1">
              <a:spLocks noChangeArrowheads="1"/>
            </p:cNvSpPr>
            <p:nvPr/>
          </p:nvSpPr>
          <p:spPr bwMode="gray">
            <a:xfrm>
              <a:off x="395536" y="4166496"/>
              <a:ext cx="2664296" cy="523220"/>
            </a:xfrm>
            <a:prstGeom prst="rect">
              <a:avLst/>
            </a:prstGeom>
            <a:noFill/>
            <a:ln w="9525">
              <a:noFill/>
              <a:miter lim="800000"/>
              <a:headEnd/>
              <a:tailEnd/>
            </a:ln>
            <a:effectLst/>
          </p:spPr>
          <p:txBody>
            <a:bodyPr wrap="square">
              <a:spAutoFit/>
            </a:bodyPr>
            <a:lstStyle/>
            <a:p>
              <a:pPr algn="ctr"/>
              <a:r>
                <a:rPr lang="zh-TW" altLang="en-US" sz="1400" b="1" dirty="0" smtClean="0">
                  <a:ea typeface="新細明體" charset="-120"/>
                  <a:cs typeface="Arial" charset="0"/>
                </a:rPr>
                <a:t>第三篇　設計顧客導向的行銷策略與整合性行銷組合</a:t>
              </a:r>
              <a:endParaRPr lang="en-US" altLang="zh-TW" sz="1400" b="1" dirty="0">
                <a:ea typeface="新細明體" charset="-120"/>
                <a:cs typeface="Arial" charset="0"/>
              </a:endParaRPr>
            </a:p>
          </p:txBody>
        </p:sp>
      </p:grpSp>
      <p:grpSp>
        <p:nvGrpSpPr>
          <p:cNvPr id="98" name="群組 97"/>
          <p:cNvGrpSpPr/>
          <p:nvPr/>
        </p:nvGrpSpPr>
        <p:grpSpPr>
          <a:xfrm>
            <a:off x="323528" y="5707380"/>
            <a:ext cx="2808312" cy="475340"/>
            <a:chOff x="323528" y="5360988"/>
            <a:chExt cx="2808312" cy="475340"/>
          </a:xfrm>
        </p:grpSpPr>
        <p:sp>
          <p:nvSpPr>
            <p:cNvPr id="65" name="Freeform 12"/>
            <p:cNvSpPr>
              <a:spLocks/>
            </p:cNvSpPr>
            <p:nvPr/>
          </p:nvSpPr>
          <p:spPr bwMode="gray">
            <a:xfrm>
              <a:off x="467544" y="5669864"/>
              <a:ext cx="2496319" cy="166464"/>
            </a:xfrm>
            <a:custGeom>
              <a:avLst/>
              <a:gdLst/>
              <a:ahLst/>
              <a:cxnLst>
                <a:cxn ang="0">
                  <a:pos x="1120" y="252"/>
                </a:cxn>
                <a:cxn ang="0">
                  <a:pos x="1116" y="250"/>
                </a:cxn>
                <a:cxn ang="0">
                  <a:pos x="1100" y="246"/>
                </a:cxn>
                <a:cxn ang="0">
                  <a:pos x="1074" y="240"/>
                </a:cxn>
                <a:cxn ang="0">
                  <a:pos x="1038" y="232"/>
                </a:cxn>
                <a:cxn ang="0">
                  <a:pos x="992" y="222"/>
                </a:cxn>
                <a:cxn ang="0">
                  <a:pos x="938" y="212"/>
                </a:cxn>
                <a:cxn ang="0">
                  <a:pos x="876" y="204"/>
                </a:cxn>
                <a:cxn ang="0">
                  <a:pos x="806" y="196"/>
                </a:cxn>
                <a:cxn ang="0">
                  <a:pos x="730" y="190"/>
                </a:cxn>
                <a:cxn ang="0">
                  <a:pos x="646" y="184"/>
                </a:cxn>
                <a:cxn ang="0">
                  <a:pos x="556" y="184"/>
                </a:cxn>
                <a:cxn ang="0">
                  <a:pos x="466" y="184"/>
                </a:cxn>
                <a:cxn ang="0">
                  <a:pos x="384" y="190"/>
                </a:cxn>
                <a:cxn ang="0">
                  <a:pos x="308" y="196"/>
                </a:cxn>
                <a:cxn ang="0">
                  <a:pos x="238" y="204"/>
                </a:cxn>
                <a:cxn ang="0">
                  <a:pos x="178" y="212"/>
                </a:cxn>
                <a:cxn ang="0">
                  <a:pos x="126" y="222"/>
                </a:cxn>
                <a:cxn ang="0">
                  <a:pos x="82" y="232"/>
                </a:cxn>
                <a:cxn ang="0">
                  <a:pos x="46" y="240"/>
                </a:cxn>
                <a:cxn ang="0">
                  <a:pos x="20" y="246"/>
                </a:cxn>
                <a:cxn ang="0">
                  <a:pos x="6" y="250"/>
                </a:cxn>
                <a:cxn ang="0">
                  <a:pos x="0" y="252"/>
                </a:cxn>
                <a:cxn ang="0">
                  <a:pos x="0" y="62"/>
                </a:cxn>
                <a:cxn ang="0">
                  <a:pos x="560" y="0"/>
                </a:cxn>
                <a:cxn ang="0">
                  <a:pos x="1120" y="62"/>
                </a:cxn>
                <a:cxn ang="0">
                  <a:pos x="1120" y="252"/>
                </a:cxn>
                <a:cxn ang="0">
                  <a:pos x="1120" y="252"/>
                </a:cxn>
              </a:cxnLst>
              <a:rect l="0" t="0" r="r" b="b"/>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lnTo>
                    <a:pt x="1120" y="252"/>
                  </a:lnTo>
                  <a:close/>
                </a:path>
              </a:pathLst>
            </a:custGeom>
            <a:solidFill>
              <a:srgbClr val="969696"/>
            </a:solidFill>
            <a:ln w="0">
              <a:noFill/>
              <a:prstDash val="solid"/>
              <a:round/>
              <a:headEnd/>
              <a:tailEnd/>
            </a:ln>
          </p:spPr>
          <p:txBody>
            <a:bodyPr/>
            <a:lstStyle/>
            <a:p>
              <a:endParaRPr lang="zh-TW" altLang="en-US"/>
            </a:p>
          </p:txBody>
        </p:sp>
        <p:sp>
          <p:nvSpPr>
            <p:cNvPr id="66" name="Rectangle 13"/>
            <p:cNvSpPr>
              <a:spLocks noChangeArrowheads="1"/>
            </p:cNvSpPr>
            <p:nvPr/>
          </p:nvSpPr>
          <p:spPr bwMode="gray">
            <a:xfrm>
              <a:off x="323528" y="5360988"/>
              <a:ext cx="2808312" cy="423862"/>
            </a:xfrm>
            <a:prstGeom prst="rect">
              <a:avLst/>
            </a:prstGeom>
            <a:gradFill rotWithShape="1">
              <a:gsLst>
                <a:gs pos="0">
                  <a:schemeClr val="folHlink">
                    <a:gamma/>
                    <a:tint val="24314"/>
                    <a:invGamma/>
                  </a:schemeClr>
                </a:gs>
                <a:gs pos="100000">
                  <a:schemeClr val="folHlink"/>
                </a:gs>
              </a:gsLst>
              <a:lin ang="2700000" scaled="1"/>
            </a:gradFill>
            <a:ln w="9525" algn="ctr">
              <a:noFill/>
              <a:miter lim="800000"/>
              <a:headEnd/>
              <a:tailEnd/>
            </a:ln>
            <a:effectLst/>
          </p:spPr>
          <p:txBody>
            <a:bodyPr wrap="none" anchor="ctr"/>
            <a:lstStyle/>
            <a:p>
              <a:pPr algn="ctr" eaLnBrk="0" hangingPunct="0"/>
              <a:endParaRPr lang="zh-TW" altLang="zh-TW" b="1">
                <a:solidFill>
                  <a:srgbClr val="000000"/>
                </a:solidFill>
                <a:effectLst>
                  <a:outerShdw blurRad="38100" dist="38100" dir="2700000" algn="tl">
                    <a:srgbClr val="FFFFFF"/>
                  </a:outerShdw>
                </a:effectLst>
                <a:cs typeface="Arial" charset="0"/>
              </a:endParaRPr>
            </a:p>
          </p:txBody>
        </p:sp>
        <p:sp>
          <p:nvSpPr>
            <p:cNvPr id="80" name="Text Box 27"/>
            <p:cNvSpPr txBox="1">
              <a:spLocks noChangeArrowheads="1"/>
            </p:cNvSpPr>
            <p:nvPr/>
          </p:nvSpPr>
          <p:spPr bwMode="gray">
            <a:xfrm>
              <a:off x="395536" y="5381625"/>
              <a:ext cx="2664296" cy="307777"/>
            </a:xfrm>
            <a:prstGeom prst="rect">
              <a:avLst/>
            </a:prstGeom>
            <a:noFill/>
            <a:ln w="9525">
              <a:noFill/>
              <a:miter lim="800000"/>
              <a:headEnd/>
              <a:tailEnd/>
            </a:ln>
            <a:effectLst/>
          </p:spPr>
          <p:txBody>
            <a:bodyPr wrap="square">
              <a:spAutoFit/>
            </a:bodyPr>
            <a:lstStyle/>
            <a:p>
              <a:pPr algn="ctr"/>
              <a:r>
                <a:rPr lang="zh-TW" altLang="en-US" sz="1400" b="1" dirty="0" smtClean="0">
                  <a:ea typeface="新細明體" charset="-120"/>
                  <a:cs typeface="Arial" charset="0"/>
                </a:rPr>
                <a:t>第四篇　擴展行銷</a:t>
              </a:r>
              <a:endParaRPr lang="en-US" altLang="zh-TW" sz="1400" b="1" dirty="0">
                <a:ea typeface="新細明體" charset="-120"/>
                <a:cs typeface="Arial" charset="0"/>
              </a:endParaRPr>
            </a:p>
          </p:txBody>
        </p:sp>
      </p:grpSp>
      <p:sp>
        <p:nvSpPr>
          <p:cNvPr id="102" name="Rectangle 4"/>
          <p:cNvSpPr>
            <a:spLocks noGrp="1" noChangeArrowheads="1"/>
          </p:cNvSpPr>
          <p:nvPr>
            <p:ph type="title"/>
          </p:nvPr>
        </p:nvSpPr>
        <p:spPr>
          <a:xfrm>
            <a:off x="523875" y="304800"/>
            <a:ext cx="7620000" cy="868363"/>
          </a:xfrm>
        </p:spPr>
        <p:txBody>
          <a:bodyPr/>
          <a:lstStyle/>
          <a:p>
            <a:r>
              <a:rPr lang="zh-TW" altLang="en-US" sz="3900" dirty="0" smtClean="0">
                <a:ea typeface="新細明體" pitchFamily="18" charset="-120"/>
              </a:rPr>
              <a:t>目    錄</a:t>
            </a:r>
            <a:endParaRPr lang="en-US" altLang="zh-TW" sz="3900" dirty="0">
              <a:ea typeface="新細明體" pitchFamily="18" charset="-120"/>
            </a:endParaRPr>
          </a:p>
        </p:txBody>
      </p:sp>
      <p:sp>
        <p:nvSpPr>
          <p:cNvPr id="103" name="頁尾版面配置區 3"/>
          <p:cNvSpPr txBox="1">
            <a:spLocks/>
          </p:cNvSpPr>
          <p:nvPr/>
        </p:nvSpPr>
        <p:spPr bwMode="gray">
          <a:xfrm>
            <a:off x="81888" y="6453336"/>
            <a:ext cx="2895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ctr"/>
            <a:r>
              <a:rPr lang="zh-TW" altLang="en-US" sz="1400" b="1" dirty="0" smtClean="0">
                <a:solidFill>
                  <a:schemeClr val="bg1"/>
                </a:solidFill>
                <a:ea typeface="新細明體" charset="-120"/>
                <a:cs typeface="Arial" charset="0"/>
              </a:rPr>
              <a:t>第一篇　定義行銷與行銷過程</a:t>
            </a:r>
            <a:endParaRPr lang="en-US" altLang="zh-TW" sz="1400" b="1" dirty="0">
              <a:solidFill>
                <a:schemeClr val="bg1"/>
              </a:solidFill>
              <a:ea typeface="新細明體" charset="-120"/>
              <a:cs typeface="Arial" charset="0"/>
            </a:endParaRPr>
          </a:p>
        </p:txBody>
      </p:sp>
      <p:sp>
        <p:nvSpPr>
          <p:cNvPr id="104" name="頁尾版面配置區 3"/>
          <p:cNvSpPr txBox="1">
            <a:spLocks/>
          </p:cNvSpPr>
          <p:nvPr/>
        </p:nvSpPr>
        <p:spPr bwMode="gray">
          <a:xfrm>
            <a:off x="899592" y="44624"/>
            <a:ext cx="4248472" cy="2880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TW" sz="1200" b="0" i="0" u="none" strike="noStrike" kern="1200" cap="none" spc="0" normalizeH="0" baseline="0" noProof="0" smtClean="0">
                <a:ln>
                  <a:noFill/>
                </a:ln>
                <a:solidFill>
                  <a:schemeClr val="tx1"/>
                </a:solidFill>
                <a:effectLst/>
                <a:uLnTx/>
                <a:uFillTx/>
                <a:latin typeface="Tahoma" pitchFamily="34" charset="0"/>
                <a:ea typeface="新細明體" charset="-120"/>
                <a:cs typeface="Tahoma" pitchFamily="34" charset="0"/>
              </a:rPr>
              <a:t>CHAPTER</a:t>
            </a:r>
            <a:r>
              <a:rPr kumimoji="0" lang="en-US" altLang="zh-TW" sz="1200" b="0" i="0" u="none" strike="noStrike" kern="1200" cap="none" spc="0" normalizeH="0" baseline="0" noProof="0" smtClean="0">
                <a:ln>
                  <a:noFill/>
                </a:ln>
                <a:solidFill>
                  <a:schemeClr val="tx1"/>
                </a:solidFill>
                <a:effectLst/>
                <a:uLnTx/>
                <a:uFillTx/>
                <a:latin typeface="Verdana" pitchFamily="34" charset="0"/>
                <a:ea typeface="新細明體" charset="-120"/>
                <a:cs typeface="Arial" charset="0"/>
              </a:rPr>
              <a:t> </a:t>
            </a:r>
            <a:r>
              <a:rPr kumimoji="0" lang="en-US" altLang="zh-TW" sz="1200" b="1" i="0" u="none" strike="noStrike" kern="1200" cap="none" spc="0" normalizeH="0" baseline="0" noProof="0" smtClean="0">
                <a:ln>
                  <a:noFill/>
                </a:ln>
                <a:solidFill>
                  <a:schemeClr val="tx1"/>
                </a:solidFill>
                <a:effectLst/>
                <a:uLnTx/>
                <a:uFillTx/>
                <a:latin typeface="Verdana" pitchFamily="34" charset="0"/>
                <a:ea typeface="新細明體" charset="-120"/>
                <a:cs typeface="Arial" charset="0"/>
              </a:rPr>
              <a:t>1</a:t>
            </a:r>
            <a:r>
              <a:rPr kumimoji="0" lang="en-US" altLang="zh-TW" sz="1200" b="0" i="0" u="none" strike="noStrike" kern="1200" cap="none" spc="0" normalizeH="0" baseline="0" noProof="0" smtClean="0">
                <a:ln>
                  <a:noFill/>
                </a:ln>
                <a:solidFill>
                  <a:schemeClr val="tx1"/>
                </a:solidFill>
                <a:effectLst/>
                <a:uLnTx/>
                <a:uFillTx/>
                <a:latin typeface="Verdana" pitchFamily="34" charset="0"/>
                <a:ea typeface="新細明體" charset="-120"/>
                <a:cs typeface="Arial" charset="0"/>
              </a:rPr>
              <a:t>  </a:t>
            </a:r>
            <a:r>
              <a:rPr kumimoji="0" lang="zh-TW" altLang="en-US" sz="1200" b="0" i="0" u="none" strike="noStrike" kern="1200" cap="none" spc="60" normalizeH="0" baseline="0" noProof="0" smtClean="0">
                <a:ln>
                  <a:noFill/>
                </a:ln>
                <a:solidFill>
                  <a:schemeClr val="tx1"/>
                </a:solidFill>
                <a:effectLst/>
                <a:uLnTx/>
                <a:uFillTx/>
                <a:latin typeface="Verdana" pitchFamily="34" charset="0"/>
                <a:ea typeface="新細明體" charset="-120"/>
                <a:cs typeface="Arial" charset="0"/>
              </a:rPr>
              <a:t>行銷：管理可獲利的顧客關係</a:t>
            </a:r>
            <a:endParaRPr kumimoji="0" lang="zh-TW" altLang="en-US" sz="1200" b="0" i="0" u="none" strike="noStrike" kern="1200" cap="none" spc="60" normalizeH="0" baseline="0" noProof="0" dirty="0" smtClean="0">
              <a:ln>
                <a:noFill/>
              </a:ln>
              <a:solidFill>
                <a:schemeClr val="tx1"/>
              </a:solidFill>
              <a:effectLst/>
              <a:uLnTx/>
              <a:uFillTx/>
              <a:latin typeface="Verdana" pitchFamily="34" charset="0"/>
              <a:ea typeface="新細明體" charset="-120"/>
              <a:cs typeface="Arial" charset="0"/>
            </a:endParaRPr>
          </a:p>
        </p:txBody>
      </p:sp>
    </p:spTree>
    <p:extLst>
      <p:ext uri="{BB962C8B-B14F-4D97-AF65-F5344CB8AC3E}">
        <p14:creationId xmlns:p14="http://schemas.microsoft.com/office/powerpoint/2010/main" val="31863926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10</a:t>
            </a:fld>
            <a:endParaRPr lang="en-US" altLang="zh-TW"/>
          </a:p>
        </p:txBody>
      </p:sp>
      <p:graphicFrame>
        <p:nvGraphicFramePr>
          <p:cNvPr id="9" name="資料庫圖表 8"/>
          <p:cNvGraphicFramePr/>
          <p:nvPr>
            <p:extLst>
              <p:ext uri="{D42A27DB-BD31-4B8C-83A1-F6EECF244321}">
                <p14:modId xmlns:p14="http://schemas.microsoft.com/office/powerpoint/2010/main" val="2740296099"/>
              </p:ext>
            </p:extLst>
          </p:nvPr>
        </p:nvGraphicFramePr>
        <p:xfrm>
          <a:off x="467544" y="1772816"/>
          <a:ext cx="8064896"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11</a:t>
            </a:fld>
            <a:endParaRPr lang="en-US" altLang="zh-TW"/>
          </a:p>
        </p:txBody>
      </p:sp>
      <p:graphicFrame>
        <p:nvGraphicFramePr>
          <p:cNvPr id="9" name="資料庫圖表 8"/>
          <p:cNvGraphicFramePr/>
          <p:nvPr>
            <p:extLst>
              <p:ext uri="{D42A27DB-BD31-4B8C-83A1-F6EECF244321}">
                <p14:modId xmlns:p14="http://schemas.microsoft.com/office/powerpoint/2010/main" val="2899228285"/>
              </p:ext>
            </p:extLst>
          </p:nvPr>
        </p:nvGraphicFramePr>
        <p:xfrm>
          <a:off x="467544" y="1772816"/>
          <a:ext cx="8064896"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spTree>
    <p:extLst>
      <p:ext uri="{BB962C8B-B14F-4D97-AF65-F5344CB8AC3E}">
        <p14:creationId xmlns:p14="http://schemas.microsoft.com/office/powerpoint/2010/main" val="3549427296"/>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12</a:t>
            </a:fld>
            <a:endParaRPr lang="en-US" altLang="zh-TW"/>
          </a:p>
        </p:txBody>
      </p:sp>
      <p:graphicFrame>
        <p:nvGraphicFramePr>
          <p:cNvPr id="9" name="資料庫圖表 8"/>
          <p:cNvGraphicFramePr/>
          <p:nvPr>
            <p:extLst>
              <p:ext uri="{D42A27DB-BD31-4B8C-83A1-F6EECF244321}">
                <p14:modId xmlns:p14="http://schemas.microsoft.com/office/powerpoint/2010/main" val="1234312925"/>
              </p:ext>
            </p:extLst>
          </p:nvPr>
        </p:nvGraphicFramePr>
        <p:xfrm>
          <a:off x="467544" y="1772816"/>
          <a:ext cx="8064896"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13</a:t>
            </a:fld>
            <a:endParaRPr lang="en-US" altLang="zh-TW"/>
          </a:p>
        </p:txBody>
      </p:sp>
      <p:graphicFrame>
        <p:nvGraphicFramePr>
          <p:cNvPr id="9" name="資料庫圖表 8"/>
          <p:cNvGraphicFramePr/>
          <p:nvPr>
            <p:extLst>
              <p:ext uri="{D42A27DB-BD31-4B8C-83A1-F6EECF244321}">
                <p14:modId xmlns:p14="http://schemas.microsoft.com/office/powerpoint/2010/main" val="486362144"/>
              </p:ext>
            </p:extLst>
          </p:nvPr>
        </p:nvGraphicFramePr>
        <p:xfrm>
          <a:off x="467544" y="1772816"/>
          <a:ext cx="8064896"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spTree>
    <p:extLst>
      <p:ext uri="{BB962C8B-B14F-4D97-AF65-F5344CB8AC3E}">
        <p14:creationId xmlns:p14="http://schemas.microsoft.com/office/powerpoint/2010/main" val="325544104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14</a:t>
            </a:fld>
            <a:endParaRPr lang="en-US" altLang="zh-TW"/>
          </a:p>
        </p:txBody>
      </p:sp>
      <p:graphicFrame>
        <p:nvGraphicFramePr>
          <p:cNvPr id="9" name="資料庫圖表 8"/>
          <p:cNvGraphicFramePr/>
          <p:nvPr>
            <p:extLst>
              <p:ext uri="{D42A27DB-BD31-4B8C-83A1-F6EECF244321}">
                <p14:modId xmlns:p14="http://schemas.microsoft.com/office/powerpoint/2010/main" val="3961014251"/>
              </p:ext>
            </p:extLst>
          </p:nvPr>
        </p:nvGraphicFramePr>
        <p:xfrm>
          <a:off x="467544" y="1571612"/>
          <a:ext cx="8064896" cy="48097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15</a:t>
            </a:fld>
            <a:endParaRPr lang="en-US" altLang="zh-TW"/>
          </a:p>
        </p:txBody>
      </p:sp>
      <p:graphicFrame>
        <p:nvGraphicFramePr>
          <p:cNvPr id="9" name="資料庫圖表 8"/>
          <p:cNvGraphicFramePr/>
          <p:nvPr>
            <p:extLst>
              <p:ext uri="{D42A27DB-BD31-4B8C-83A1-F6EECF244321}">
                <p14:modId xmlns:p14="http://schemas.microsoft.com/office/powerpoint/2010/main" val="83784831"/>
              </p:ext>
            </p:extLst>
          </p:nvPr>
        </p:nvGraphicFramePr>
        <p:xfrm>
          <a:off x="467544" y="1772816"/>
          <a:ext cx="8064896"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頁尾版面配置區 4"/>
          <p:cNvSpPr>
            <a:spLocks noGrp="1"/>
          </p:cNvSpPr>
          <p:nvPr>
            <p:ph type="ftr" sz="quarter" idx="11"/>
          </p:nvPr>
        </p:nvSpPr>
        <p:spPr/>
        <p:txBody>
          <a:bodyPr/>
          <a:lstStyle/>
          <a:p>
            <a:r>
              <a:rPr lang="en-US" altLang="zh-TW" smtClean="0"/>
              <a:t>www.tunghua.com.tw</a:t>
            </a:r>
            <a:endParaRPr lang="en-US" altLang="zh-TW"/>
          </a:p>
        </p:txBody>
      </p:sp>
      <p:sp>
        <p:nvSpPr>
          <p:cNvPr id="84994" name="Rectangle 2"/>
          <p:cNvSpPr>
            <a:spLocks noGrp="1" noChangeArrowheads="1"/>
          </p:cNvSpPr>
          <p:nvPr>
            <p:ph type="title"/>
          </p:nvPr>
        </p:nvSpPr>
        <p:spPr/>
        <p:txBody>
          <a:bodyPr anchor="ctr">
            <a:normAutofit/>
          </a:bodyPr>
          <a:lstStyle/>
          <a:p>
            <a:pPr lvl="0"/>
            <a:r>
              <a:rPr lang="zh-TW" altLang="en-US" sz="2800" b="1" dirty="0">
                <a:solidFill>
                  <a:srgbClr val="FF0000"/>
                </a:solidFill>
              </a:rPr>
              <a:t>一、 </a:t>
            </a:r>
            <a:r>
              <a:rPr lang="zh-TW" altLang="en-US" sz="2800" b="1" dirty="0">
                <a:ea typeface="新細明體" charset="-120"/>
              </a:rPr>
              <a:t>了解市場與顧客</a:t>
            </a:r>
            <a:r>
              <a:rPr lang="zh-TW" altLang="en-US" sz="2800" b="1" dirty="0" smtClean="0">
                <a:ea typeface="新細明體" charset="-120"/>
              </a:rPr>
              <a:t>需求</a:t>
            </a:r>
            <a:endParaRPr lang="en-US" altLang="zh-TW" sz="2800" dirty="0">
              <a:ea typeface="新細明體" charset="-120"/>
            </a:endParaRPr>
          </a:p>
        </p:txBody>
      </p:sp>
      <p:sp>
        <p:nvSpPr>
          <p:cNvPr id="85006" name="AutoShape 14"/>
          <p:cNvSpPr>
            <a:spLocks noChangeArrowheads="1"/>
          </p:cNvSpPr>
          <p:nvPr/>
        </p:nvSpPr>
        <p:spPr bwMode="gray">
          <a:xfrm>
            <a:off x="1447800" y="1765053"/>
            <a:ext cx="6248400" cy="1159892"/>
          </a:xfrm>
          <a:prstGeom prst="roundRect">
            <a:avLst>
              <a:gd name="adj" fmla="val 17509"/>
            </a:avLst>
          </a:prstGeom>
          <a:solidFill>
            <a:schemeClr val="folHlink"/>
          </a:solidFill>
          <a:ln w="9525">
            <a:noFill/>
            <a:round/>
            <a:headEnd/>
            <a:tailEnd/>
          </a:ln>
          <a:effectLst/>
        </p:spPr>
        <p:txBody>
          <a:bodyPr wrap="none" anchor="ctr"/>
          <a:lstStyle/>
          <a:p>
            <a:endParaRPr lang="zh-TW" altLang="en-US"/>
          </a:p>
        </p:txBody>
      </p:sp>
      <p:grpSp>
        <p:nvGrpSpPr>
          <p:cNvPr id="2" name="Group 15"/>
          <p:cNvGrpSpPr>
            <a:grpSpLocks/>
          </p:cNvGrpSpPr>
          <p:nvPr/>
        </p:nvGrpSpPr>
        <p:grpSpPr bwMode="auto">
          <a:xfrm>
            <a:off x="1463675" y="1780928"/>
            <a:ext cx="6224588" cy="1144017"/>
            <a:chOff x="744" y="1407"/>
            <a:chExt cx="3988" cy="444"/>
          </a:xfrm>
        </p:grpSpPr>
        <p:sp>
          <p:nvSpPr>
            <p:cNvPr id="85008" name="AutoShape 16"/>
            <p:cNvSpPr>
              <a:spLocks noChangeArrowheads="1"/>
            </p:cNvSpPr>
            <p:nvPr/>
          </p:nvSpPr>
          <p:spPr bwMode="gray">
            <a:xfrm>
              <a:off x="744" y="1736"/>
              <a:ext cx="3988" cy="115"/>
            </a:xfrm>
            <a:prstGeom prst="roundRect">
              <a:avLst>
                <a:gd name="adj" fmla="val 50000"/>
              </a:avLst>
            </a:prstGeom>
            <a:gradFill rotWithShape="1">
              <a:gsLst>
                <a:gs pos="0">
                  <a:schemeClr val="folHlink">
                    <a:alpha val="0"/>
                  </a:schemeClr>
                </a:gs>
                <a:gs pos="100000">
                  <a:schemeClr val="folHlink">
                    <a:gamma/>
                    <a:tint val="41176"/>
                    <a:invGamma/>
                  </a:schemeClr>
                </a:gs>
              </a:gsLst>
              <a:lin ang="5400000" scaled="1"/>
            </a:gradFill>
            <a:ln w="9525">
              <a:noFill/>
              <a:round/>
              <a:headEnd/>
              <a:tailEnd/>
            </a:ln>
            <a:effectLst/>
          </p:spPr>
          <p:txBody>
            <a:bodyPr wrap="none" anchor="ctr"/>
            <a:lstStyle/>
            <a:p>
              <a:endParaRPr lang="zh-TW" altLang="en-US" sz="2400"/>
            </a:p>
          </p:txBody>
        </p:sp>
        <p:sp>
          <p:nvSpPr>
            <p:cNvPr id="85009" name="AutoShape 17"/>
            <p:cNvSpPr>
              <a:spLocks noChangeArrowheads="1"/>
            </p:cNvSpPr>
            <p:nvPr/>
          </p:nvSpPr>
          <p:spPr bwMode="gray">
            <a:xfrm>
              <a:off x="744" y="1407"/>
              <a:ext cx="3988" cy="115"/>
            </a:xfrm>
            <a:prstGeom prst="roundRect">
              <a:avLst>
                <a:gd name="adj" fmla="val 50000"/>
              </a:avLst>
            </a:prstGeom>
            <a:gradFill rotWithShape="1">
              <a:gsLst>
                <a:gs pos="0">
                  <a:schemeClr val="folHlink">
                    <a:gamma/>
                    <a:tint val="33333"/>
                    <a:invGamma/>
                  </a:schemeClr>
                </a:gs>
                <a:gs pos="100000">
                  <a:schemeClr val="folHlink">
                    <a:alpha val="0"/>
                  </a:schemeClr>
                </a:gs>
              </a:gsLst>
              <a:lin ang="5400000" scaled="1"/>
            </a:gradFill>
            <a:ln w="9525">
              <a:noFill/>
              <a:round/>
              <a:headEnd/>
              <a:tailEnd/>
            </a:ln>
            <a:effectLst/>
          </p:spPr>
          <p:txBody>
            <a:bodyPr wrap="none" anchor="ctr"/>
            <a:lstStyle/>
            <a:p>
              <a:endParaRPr lang="zh-TW" altLang="en-US" sz="2400"/>
            </a:p>
          </p:txBody>
        </p:sp>
      </p:grpSp>
      <p:sp>
        <p:nvSpPr>
          <p:cNvPr id="85031" name="Text Box 39"/>
          <p:cNvSpPr txBox="1">
            <a:spLocks noChangeArrowheads="1"/>
          </p:cNvSpPr>
          <p:nvPr/>
        </p:nvSpPr>
        <p:spPr bwMode="white">
          <a:xfrm>
            <a:off x="1806575" y="2130178"/>
            <a:ext cx="5638800" cy="584775"/>
          </a:xfrm>
          <a:prstGeom prst="rect">
            <a:avLst/>
          </a:prstGeom>
          <a:noFill/>
          <a:ln w="9525" algn="ctr">
            <a:noFill/>
            <a:miter lim="800000"/>
            <a:headEnd/>
            <a:tailEnd/>
          </a:ln>
          <a:effectLst/>
        </p:spPr>
        <p:txBody>
          <a:bodyPr>
            <a:spAutoFit/>
          </a:bodyPr>
          <a:lstStyle/>
          <a:p>
            <a:pPr algn="ctr" eaLnBrk="0" hangingPunct="0"/>
            <a:r>
              <a:rPr lang="zh-TW" altLang="en-US" sz="3200" b="1" dirty="0" smtClean="0">
                <a:solidFill>
                  <a:srgbClr val="FEFFFF"/>
                </a:solidFill>
                <a:ea typeface="新細明體" charset="-120"/>
              </a:rPr>
              <a:t>行銷學的市場</a:t>
            </a:r>
            <a:endParaRPr lang="en-US" altLang="zh-TW" sz="3200" b="1" dirty="0">
              <a:solidFill>
                <a:srgbClr val="FEFFFF"/>
              </a:solidFill>
              <a:ea typeface="新細明體" charset="-120"/>
            </a:endParaRPr>
          </a:p>
        </p:txBody>
      </p:sp>
      <p:sp>
        <p:nvSpPr>
          <p:cNvPr id="43" name="投影片編號版面配置區 42"/>
          <p:cNvSpPr>
            <a:spLocks noGrp="1"/>
          </p:cNvSpPr>
          <p:nvPr>
            <p:ph type="sldNum" sz="quarter" idx="12"/>
          </p:nvPr>
        </p:nvSpPr>
        <p:spPr/>
        <p:txBody>
          <a:bodyPr/>
          <a:lstStyle/>
          <a:p>
            <a:fld id="{C6CFB24B-0069-4523-956F-71AA73C163A4}" type="slidenum">
              <a:rPr lang="en-US" altLang="zh-TW" smtClean="0"/>
              <a:pPr/>
              <a:t>16</a:t>
            </a:fld>
            <a:endParaRPr lang="en-US" altLang="zh-TW"/>
          </a:p>
        </p:txBody>
      </p:sp>
      <p:sp>
        <p:nvSpPr>
          <p:cNvPr id="44" name="頁尾版面配置區 3"/>
          <p:cNvSpPr txBox="1">
            <a:spLocks/>
          </p:cNvSpPr>
          <p:nvPr/>
        </p:nvSpPr>
        <p:spPr bwMode="gray">
          <a:xfrm>
            <a:off x="899592" y="44624"/>
            <a:ext cx="4248472" cy="2880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TW" sz="1200" b="0" i="0" u="none" strike="noStrike" kern="1200" cap="none" spc="0" normalizeH="0" baseline="0" noProof="0" smtClean="0">
                <a:ln>
                  <a:noFill/>
                </a:ln>
                <a:solidFill>
                  <a:schemeClr val="tx1"/>
                </a:solidFill>
                <a:effectLst/>
                <a:uLnTx/>
                <a:uFillTx/>
                <a:latin typeface="Tahoma" pitchFamily="34" charset="0"/>
                <a:ea typeface="新細明體" charset="-120"/>
                <a:cs typeface="Tahoma" pitchFamily="34" charset="0"/>
              </a:rPr>
              <a:t>CHAPTER</a:t>
            </a:r>
            <a:r>
              <a:rPr kumimoji="0" lang="en-US" altLang="zh-TW" sz="1200" b="0" i="0" u="none" strike="noStrike" kern="1200" cap="none" spc="0" normalizeH="0" baseline="0" noProof="0" smtClean="0">
                <a:ln>
                  <a:noFill/>
                </a:ln>
                <a:solidFill>
                  <a:schemeClr val="tx1"/>
                </a:solidFill>
                <a:effectLst/>
                <a:uLnTx/>
                <a:uFillTx/>
                <a:latin typeface="Verdana" pitchFamily="34" charset="0"/>
                <a:ea typeface="新細明體" charset="-120"/>
                <a:cs typeface="Arial" charset="0"/>
              </a:rPr>
              <a:t> </a:t>
            </a:r>
            <a:r>
              <a:rPr kumimoji="0" lang="en-US" altLang="zh-TW" sz="1200" b="1" i="0" u="none" strike="noStrike" kern="1200" cap="none" spc="0" normalizeH="0" baseline="0" noProof="0" smtClean="0">
                <a:ln>
                  <a:noFill/>
                </a:ln>
                <a:solidFill>
                  <a:schemeClr val="tx1"/>
                </a:solidFill>
                <a:effectLst/>
                <a:uLnTx/>
                <a:uFillTx/>
                <a:latin typeface="Verdana" pitchFamily="34" charset="0"/>
                <a:ea typeface="新細明體" charset="-120"/>
                <a:cs typeface="Arial" charset="0"/>
              </a:rPr>
              <a:t>1</a:t>
            </a:r>
            <a:r>
              <a:rPr kumimoji="0" lang="en-US" altLang="zh-TW" sz="1200" b="0" i="0" u="none" strike="noStrike" kern="1200" cap="none" spc="0" normalizeH="0" baseline="0" noProof="0" smtClean="0">
                <a:ln>
                  <a:noFill/>
                </a:ln>
                <a:solidFill>
                  <a:schemeClr val="tx1"/>
                </a:solidFill>
                <a:effectLst/>
                <a:uLnTx/>
                <a:uFillTx/>
                <a:latin typeface="Verdana" pitchFamily="34" charset="0"/>
                <a:ea typeface="新細明體" charset="-120"/>
                <a:cs typeface="Arial" charset="0"/>
              </a:rPr>
              <a:t>  </a:t>
            </a:r>
            <a:r>
              <a:rPr kumimoji="0" lang="zh-TW" altLang="en-US" sz="1200" b="0" i="0" u="none" strike="noStrike" kern="1200" cap="none" spc="60" normalizeH="0" baseline="0" noProof="0" smtClean="0">
                <a:ln>
                  <a:noFill/>
                </a:ln>
                <a:solidFill>
                  <a:schemeClr val="tx1"/>
                </a:solidFill>
                <a:effectLst/>
                <a:uLnTx/>
                <a:uFillTx/>
                <a:latin typeface="Verdana" pitchFamily="34" charset="0"/>
                <a:ea typeface="新細明體" charset="-120"/>
                <a:cs typeface="Arial" charset="0"/>
              </a:rPr>
              <a:t>行銷：管理可獲利的顧客關係</a:t>
            </a:r>
            <a:endParaRPr kumimoji="0" lang="zh-TW" altLang="en-US" sz="1200" b="0" i="0" u="none" strike="noStrike" kern="1200" cap="none" spc="60" normalizeH="0" baseline="0" noProof="0" dirty="0" smtClean="0">
              <a:ln>
                <a:noFill/>
              </a:ln>
              <a:solidFill>
                <a:schemeClr val="tx1"/>
              </a:solidFill>
              <a:effectLst/>
              <a:uLnTx/>
              <a:uFillTx/>
              <a:latin typeface="Verdana" pitchFamily="34" charset="0"/>
              <a:ea typeface="新細明體" charset="-120"/>
              <a:cs typeface="Arial" charset="0"/>
            </a:endParaRPr>
          </a:p>
        </p:txBody>
      </p:sp>
      <p:sp>
        <p:nvSpPr>
          <p:cNvPr id="45" name="頁尾版面配置區 3"/>
          <p:cNvSpPr txBox="1">
            <a:spLocks/>
          </p:cNvSpPr>
          <p:nvPr/>
        </p:nvSpPr>
        <p:spPr bwMode="gray">
          <a:xfrm>
            <a:off x="81888" y="6453336"/>
            <a:ext cx="2895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ctr"/>
            <a:r>
              <a:rPr lang="zh-TW" altLang="en-US" sz="1400" b="1" dirty="0" smtClean="0">
                <a:solidFill>
                  <a:schemeClr val="bg1"/>
                </a:solidFill>
                <a:ea typeface="新細明體" charset="-120"/>
                <a:cs typeface="Arial" charset="0"/>
              </a:rPr>
              <a:t>第一篇　定義行銷與行銷過程</a:t>
            </a:r>
            <a:endParaRPr lang="en-US" altLang="zh-TW" sz="1400" b="1" dirty="0">
              <a:solidFill>
                <a:schemeClr val="bg1"/>
              </a:solidFill>
              <a:ea typeface="新細明體" charset="-120"/>
              <a:cs typeface="Arial" charset="0"/>
            </a:endParaRPr>
          </a:p>
        </p:txBody>
      </p:sp>
      <p:sp>
        <p:nvSpPr>
          <p:cNvPr id="46" name="矩形 45"/>
          <p:cNvSpPr/>
          <p:nvPr/>
        </p:nvSpPr>
        <p:spPr>
          <a:xfrm>
            <a:off x="179512" y="3125867"/>
            <a:ext cx="8748464" cy="1754326"/>
          </a:xfrm>
          <a:prstGeom prst="rect">
            <a:avLst/>
          </a:prstGeom>
        </p:spPr>
        <p:txBody>
          <a:bodyPr wrap="square">
            <a:spAutoFit/>
          </a:bodyPr>
          <a:lstStyle/>
          <a:p>
            <a:pPr algn="just">
              <a:lnSpc>
                <a:spcPct val="150000"/>
              </a:lnSpc>
            </a:pPr>
            <a:r>
              <a:rPr lang="zh-TW" altLang="en-US" sz="2400" b="1" dirty="0" smtClean="0"/>
              <a:t>市場 </a:t>
            </a:r>
            <a:r>
              <a:rPr lang="en-US" altLang="zh-TW" sz="2400" b="1" dirty="0" smtClean="0"/>
              <a:t>(market) </a:t>
            </a:r>
            <a:r>
              <a:rPr lang="zh-TW" altLang="en-US" sz="2400" dirty="0" smtClean="0">
                <a:solidFill>
                  <a:schemeClr val="tx2"/>
                </a:solidFill>
              </a:rPr>
              <a:t>就是某項產品實際和潛在購買者之集合。</a:t>
            </a:r>
          </a:p>
          <a:p>
            <a:pPr algn="just">
              <a:lnSpc>
                <a:spcPct val="150000"/>
              </a:lnSpc>
            </a:pPr>
            <a:r>
              <a:rPr lang="zh-TW" altLang="en-US" sz="2400" dirty="0" smtClean="0">
                <a:solidFill>
                  <a:schemeClr val="tx2"/>
                </a:solidFill>
              </a:rPr>
              <a:t>行銷系統中的每一項元素，都受到環境因素 </a:t>
            </a:r>
            <a:r>
              <a:rPr lang="en-US" altLang="zh-TW" sz="2400" dirty="0" smtClean="0">
                <a:solidFill>
                  <a:schemeClr val="tx2"/>
                </a:solidFill>
              </a:rPr>
              <a:t>(</a:t>
            </a:r>
            <a:r>
              <a:rPr lang="zh-TW" altLang="en-US" sz="2400" dirty="0" smtClean="0">
                <a:solidFill>
                  <a:schemeClr val="tx2"/>
                </a:solidFill>
              </a:rPr>
              <a:t>人口、經濟、自然界、技術、政治</a:t>
            </a:r>
            <a:r>
              <a:rPr lang="en-US" altLang="zh-TW" sz="2400" dirty="0" smtClean="0">
                <a:solidFill>
                  <a:schemeClr val="tx2"/>
                </a:solidFill>
              </a:rPr>
              <a:t>/</a:t>
            </a:r>
            <a:r>
              <a:rPr lang="zh-TW" altLang="en-US" sz="2400" dirty="0" smtClean="0">
                <a:solidFill>
                  <a:schemeClr val="tx2"/>
                </a:solidFill>
              </a:rPr>
              <a:t>法律、社會</a:t>
            </a:r>
            <a:r>
              <a:rPr lang="en-US" altLang="zh-TW" sz="2400" dirty="0" smtClean="0">
                <a:solidFill>
                  <a:schemeClr val="tx2"/>
                </a:solidFill>
              </a:rPr>
              <a:t>/</a:t>
            </a:r>
            <a:r>
              <a:rPr lang="zh-TW" altLang="en-US" sz="2400" dirty="0" smtClean="0">
                <a:solidFill>
                  <a:schemeClr val="tx2"/>
                </a:solidFill>
              </a:rPr>
              <a:t>文化</a:t>
            </a:r>
            <a:r>
              <a:rPr lang="en-US" altLang="zh-TW" sz="2400" dirty="0" smtClean="0">
                <a:solidFill>
                  <a:schemeClr val="tx2"/>
                </a:solidFill>
              </a:rPr>
              <a:t>) </a:t>
            </a:r>
            <a:r>
              <a:rPr lang="zh-TW" altLang="en-US" sz="2400" dirty="0" smtClean="0">
                <a:solidFill>
                  <a:schemeClr val="tx2"/>
                </a:solidFill>
              </a:rPr>
              <a:t>的影響。</a:t>
            </a:r>
            <a:endParaRPr lang="zh-TW" altLang="en-US" sz="2400" dirty="0">
              <a:solidFill>
                <a:schemeClr val="tx2"/>
              </a:solidFill>
            </a:endParaRPr>
          </a:p>
        </p:txBody>
      </p:sp>
    </p:spTree>
    <p:extLst>
      <p:ext uri="{BB962C8B-B14F-4D97-AF65-F5344CB8AC3E}">
        <p14:creationId xmlns:p14="http://schemas.microsoft.com/office/powerpoint/2010/main" val="3700924143"/>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頁尾版面配置區 4"/>
          <p:cNvSpPr>
            <a:spLocks noGrp="1"/>
          </p:cNvSpPr>
          <p:nvPr>
            <p:ph type="ftr" sz="quarter" idx="11"/>
          </p:nvPr>
        </p:nvSpPr>
        <p:spPr/>
        <p:txBody>
          <a:bodyPr/>
          <a:lstStyle/>
          <a:p>
            <a:r>
              <a:rPr lang="en-US" altLang="zh-TW" smtClean="0"/>
              <a:t>www.tunghua.com.tw</a:t>
            </a:r>
            <a:endParaRPr lang="en-US" altLang="zh-TW"/>
          </a:p>
        </p:txBody>
      </p:sp>
      <p:sp>
        <p:nvSpPr>
          <p:cNvPr id="85031" name="Text Box 39"/>
          <p:cNvSpPr txBox="1">
            <a:spLocks noChangeArrowheads="1"/>
          </p:cNvSpPr>
          <p:nvPr/>
        </p:nvSpPr>
        <p:spPr bwMode="white">
          <a:xfrm>
            <a:off x="1806575" y="2130178"/>
            <a:ext cx="5638800" cy="584775"/>
          </a:xfrm>
          <a:prstGeom prst="rect">
            <a:avLst/>
          </a:prstGeom>
          <a:noFill/>
          <a:ln w="9525" algn="ctr">
            <a:noFill/>
            <a:miter lim="800000"/>
            <a:headEnd/>
            <a:tailEnd/>
          </a:ln>
          <a:effectLst/>
        </p:spPr>
        <p:txBody>
          <a:bodyPr>
            <a:spAutoFit/>
          </a:bodyPr>
          <a:lstStyle/>
          <a:p>
            <a:pPr algn="ctr" eaLnBrk="0" hangingPunct="0"/>
            <a:r>
              <a:rPr lang="zh-TW" altLang="en-US" sz="3200" b="1" dirty="0" smtClean="0">
                <a:solidFill>
                  <a:srgbClr val="FEFFFF"/>
                </a:solidFill>
                <a:ea typeface="新細明體" charset="-120"/>
              </a:rPr>
              <a:t>市　場</a:t>
            </a:r>
            <a:endParaRPr lang="en-US" altLang="zh-TW" sz="3200" b="1" dirty="0">
              <a:solidFill>
                <a:srgbClr val="FEFFFF"/>
              </a:solidFill>
              <a:ea typeface="新細明體" charset="-120"/>
            </a:endParaRPr>
          </a:p>
        </p:txBody>
      </p:sp>
      <p:sp>
        <p:nvSpPr>
          <p:cNvPr id="43" name="投影片編號版面配置區 42"/>
          <p:cNvSpPr>
            <a:spLocks noGrp="1"/>
          </p:cNvSpPr>
          <p:nvPr>
            <p:ph type="sldNum" sz="quarter" idx="12"/>
          </p:nvPr>
        </p:nvSpPr>
        <p:spPr/>
        <p:txBody>
          <a:bodyPr/>
          <a:lstStyle/>
          <a:p>
            <a:fld id="{C6CFB24B-0069-4523-956F-71AA73C163A4}" type="slidenum">
              <a:rPr lang="en-US" altLang="zh-TW" smtClean="0"/>
              <a:pPr/>
              <a:t>17</a:t>
            </a:fld>
            <a:endParaRPr lang="en-US" altLang="zh-TW"/>
          </a:p>
        </p:txBody>
      </p:sp>
      <p:sp>
        <p:nvSpPr>
          <p:cNvPr id="44" name="頁尾版面配置區 3"/>
          <p:cNvSpPr txBox="1">
            <a:spLocks/>
          </p:cNvSpPr>
          <p:nvPr/>
        </p:nvSpPr>
        <p:spPr bwMode="gray">
          <a:xfrm>
            <a:off x="899592" y="44624"/>
            <a:ext cx="4248472" cy="2880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TW" sz="1200" b="0" i="0" u="none" strike="noStrike" kern="1200" cap="none" spc="0" normalizeH="0" baseline="0" noProof="0" smtClean="0">
                <a:ln>
                  <a:noFill/>
                </a:ln>
                <a:solidFill>
                  <a:schemeClr val="tx1"/>
                </a:solidFill>
                <a:effectLst/>
                <a:uLnTx/>
                <a:uFillTx/>
                <a:latin typeface="Tahoma" pitchFamily="34" charset="0"/>
                <a:ea typeface="新細明體" charset="-120"/>
                <a:cs typeface="Tahoma" pitchFamily="34" charset="0"/>
              </a:rPr>
              <a:t>CHAPTER</a:t>
            </a:r>
            <a:r>
              <a:rPr kumimoji="0" lang="en-US" altLang="zh-TW" sz="1200" b="0" i="0" u="none" strike="noStrike" kern="1200" cap="none" spc="0" normalizeH="0" baseline="0" noProof="0" smtClean="0">
                <a:ln>
                  <a:noFill/>
                </a:ln>
                <a:solidFill>
                  <a:schemeClr val="tx1"/>
                </a:solidFill>
                <a:effectLst/>
                <a:uLnTx/>
                <a:uFillTx/>
                <a:latin typeface="Verdana" pitchFamily="34" charset="0"/>
                <a:ea typeface="新細明體" charset="-120"/>
                <a:cs typeface="Arial" charset="0"/>
              </a:rPr>
              <a:t> </a:t>
            </a:r>
            <a:r>
              <a:rPr kumimoji="0" lang="en-US" altLang="zh-TW" sz="1200" b="1" i="0" u="none" strike="noStrike" kern="1200" cap="none" spc="0" normalizeH="0" baseline="0" noProof="0" smtClean="0">
                <a:ln>
                  <a:noFill/>
                </a:ln>
                <a:solidFill>
                  <a:schemeClr val="tx1"/>
                </a:solidFill>
                <a:effectLst/>
                <a:uLnTx/>
                <a:uFillTx/>
                <a:latin typeface="Verdana" pitchFamily="34" charset="0"/>
                <a:ea typeface="新細明體" charset="-120"/>
                <a:cs typeface="Arial" charset="0"/>
              </a:rPr>
              <a:t>1</a:t>
            </a:r>
            <a:r>
              <a:rPr kumimoji="0" lang="en-US" altLang="zh-TW" sz="1200" b="0" i="0" u="none" strike="noStrike" kern="1200" cap="none" spc="0" normalizeH="0" baseline="0" noProof="0" smtClean="0">
                <a:ln>
                  <a:noFill/>
                </a:ln>
                <a:solidFill>
                  <a:schemeClr val="tx1"/>
                </a:solidFill>
                <a:effectLst/>
                <a:uLnTx/>
                <a:uFillTx/>
                <a:latin typeface="Verdana" pitchFamily="34" charset="0"/>
                <a:ea typeface="新細明體" charset="-120"/>
                <a:cs typeface="Arial" charset="0"/>
              </a:rPr>
              <a:t>  </a:t>
            </a:r>
            <a:r>
              <a:rPr kumimoji="0" lang="zh-TW" altLang="en-US" sz="1200" b="0" i="0" u="none" strike="noStrike" kern="1200" cap="none" spc="60" normalizeH="0" baseline="0" noProof="0" smtClean="0">
                <a:ln>
                  <a:noFill/>
                </a:ln>
                <a:solidFill>
                  <a:schemeClr val="tx1"/>
                </a:solidFill>
                <a:effectLst/>
                <a:uLnTx/>
                <a:uFillTx/>
                <a:latin typeface="Verdana" pitchFamily="34" charset="0"/>
                <a:ea typeface="新細明體" charset="-120"/>
                <a:cs typeface="Arial" charset="0"/>
              </a:rPr>
              <a:t>行銷：管理可獲利的顧客關係</a:t>
            </a:r>
            <a:endParaRPr kumimoji="0" lang="zh-TW" altLang="en-US" sz="1200" b="0" i="0" u="none" strike="noStrike" kern="1200" cap="none" spc="60" normalizeH="0" baseline="0" noProof="0" dirty="0" smtClean="0">
              <a:ln>
                <a:noFill/>
              </a:ln>
              <a:solidFill>
                <a:schemeClr val="tx1"/>
              </a:solidFill>
              <a:effectLst/>
              <a:uLnTx/>
              <a:uFillTx/>
              <a:latin typeface="Verdana" pitchFamily="34" charset="0"/>
              <a:ea typeface="新細明體" charset="-120"/>
              <a:cs typeface="Arial" charset="0"/>
            </a:endParaRPr>
          </a:p>
        </p:txBody>
      </p:sp>
      <p:sp>
        <p:nvSpPr>
          <p:cNvPr id="45" name="頁尾版面配置區 3"/>
          <p:cNvSpPr txBox="1">
            <a:spLocks/>
          </p:cNvSpPr>
          <p:nvPr/>
        </p:nvSpPr>
        <p:spPr bwMode="gray">
          <a:xfrm>
            <a:off x="81888" y="6453336"/>
            <a:ext cx="2895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ctr"/>
            <a:r>
              <a:rPr lang="zh-TW" altLang="en-US" sz="1400" b="1" dirty="0" smtClean="0">
                <a:solidFill>
                  <a:schemeClr val="bg1"/>
                </a:solidFill>
                <a:ea typeface="新細明體" charset="-120"/>
                <a:cs typeface="Arial" charset="0"/>
              </a:rPr>
              <a:t>第一篇　定義行銷與行銷過程</a:t>
            </a:r>
            <a:endParaRPr lang="en-US" altLang="zh-TW" sz="1400" b="1" dirty="0">
              <a:solidFill>
                <a:schemeClr val="bg1"/>
              </a:solidFill>
              <a:ea typeface="新細明體" charset="-120"/>
              <a:cs typeface="Arial" charset="0"/>
            </a:endParaRPr>
          </a:p>
        </p:txBody>
      </p:sp>
      <p:pic>
        <p:nvPicPr>
          <p:cNvPr id="129026" name="Picture 2"/>
          <p:cNvPicPr>
            <a:picLocks noChangeAspect="1" noChangeArrowheads="1"/>
          </p:cNvPicPr>
          <p:nvPr/>
        </p:nvPicPr>
        <p:blipFill>
          <a:blip r:embed="rId3" cstate="print"/>
          <a:srcRect/>
          <a:stretch>
            <a:fillRect/>
          </a:stretch>
        </p:blipFill>
        <p:spPr bwMode="auto">
          <a:xfrm>
            <a:off x="368490" y="1988839"/>
            <a:ext cx="8477951" cy="2870625"/>
          </a:xfrm>
          <a:prstGeom prst="rect">
            <a:avLst/>
          </a:prstGeom>
          <a:noFill/>
          <a:ln w="9525">
            <a:noFill/>
            <a:miter lim="800000"/>
            <a:headEnd/>
            <a:tailEnd/>
          </a:ln>
          <a:effectLst/>
        </p:spPr>
      </p:pic>
      <p:pic>
        <p:nvPicPr>
          <p:cNvPr id="23" name="Picture 3">
            <a:hlinkClick r:id="rId4" action="ppaction://hlinksldjump"/>
          </p:cNvPr>
          <p:cNvPicPr>
            <a:picLocks noChangeAspect="1" noChangeArrowheads="1"/>
          </p:cNvPicPr>
          <p:nvPr/>
        </p:nvPicPr>
        <p:blipFill>
          <a:blip r:embed="rId5" cstate="print"/>
          <a:stretch>
            <a:fillRect/>
          </a:stretch>
        </p:blipFill>
        <p:spPr bwMode="auto">
          <a:xfrm>
            <a:off x="2483768" y="5373216"/>
            <a:ext cx="4106543" cy="313649"/>
          </a:xfrm>
          <a:prstGeom prst="rect">
            <a:avLst/>
          </a:prstGeom>
          <a:noFill/>
          <a:ln>
            <a:noFill/>
          </a:ln>
        </p:spPr>
      </p:pic>
    </p:spTree>
    <p:extLst>
      <p:ext uri="{BB962C8B-B14F-4D97-AF65-F5344CB8AC3E}">
        <p14:creationId xmlns:p14="http://schemas.microsoft.com/office/powerpoint/2010/main" val="329959465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頁尾版面配置區 4"/>
          <p:cNvSpPr>
            <a:spLocks noGrp="1"/>
          </p:cNvSpPr>
          <p:nvPr>
            <p:ph type="ftr" sz="quarter" idx="11"/>
          </p:nvPr>
        </p:nvSpPr>
        <p:spPr>
          <a:xfrm>
            <a:off x="6019800" y="6438109"/>
            <a:ext cx="2895600" cy="320675"/>
          </a:xfrm>
        </p:spPr>
        <p:txBody>
          <a:bodyPr/>
          <a:lstStyle/>
          <a:p>
            <a:r>
              <a:rPr lang="en-US" altLang="zh-TW" dirty="0" smtClean="0"/>
              <a:t>www.tunghua.com.tw</a:t>
            </a:r>
            <a:endParaRPr lang="en-US" altLang="zh-TW" dirty="0"/>
          </a:p>
        </p:txBody>
      </p:sp>
      <p:sp>
        <p:nvSpPr>
          <p:cNvPr id="99359" name="Rectangle 31"/>
          <p:cNvSpPr>
            <a:spLocks noGrp="1" noChangeArrowheads="1"/>
          </p:cNvSpPr>
          <p:nvPr>
            <p:ph type="title"/>
          </p:nvPr>
        </p:nvSpPr>
        <p:spPr>
          <a:xfrm>
            <a:off x="523875" y="1124744"/>
            <a:ext cx="7620000" cy="868363"/>
          </a:xfrm>
        </p:spPr>
        <p:txBody>
          <a:bodyPr anchor="ctr">
            <a:normAutofit/>
          </a:bodyPr>
          <a:lstStyle/>
          <a:p>
            <a:r>
              <a:rPr lang="en-US" altLang="zh-TW" sz="2800" b="1" dirty="0" smtClean="0">
                <a:ea typeface="新細明體" charset="-120"/>
              </a:rPr>
              <a:t>-</a:t>
            </a:r>
            <a:r>
              <a:rPr lang="zh-TW" altLang="en-US" sz="2800" b="1" dirty="0" smtClean="0">
                <a:ea typeface="新細明體" charset="-120"/>
              </a:rPr>
              <a:t>二、設計顧客導向之行銷策略</a:t>
            </a:r>
            <a:endParaRPr lang="en-US" altLang="zh-TW" sz="2800" b="1" dirty="0">
              <a:ea typeface="新細明體" charset="-120"/>
            </a:endParaRPr>
          </a:p>
        </p:txBody>
      </p:sp>
      <p:sp>
        <p:nvSpPr>
          <p:cNvPr id="26" name="投影片編號版面配置區 25"/>
          <p:cNvSpPr>
            <a:spLocks noGrp="1"/>
          </p:cNvSpPr>
          <p:nvPr>
            <p:ph type="sldNum" sz="quarter" idx="12"/>
          </p:nvPr>
        </p:nvSpPr>
        <p:spPr/>
        <p:txBody>
          <a:bodyPr/>
          <a:lstStyle/>
          <a:p>
            <a:fld id="{42232FC7-9FCF-42B2-BB52-AE35D9C20A61}" type="slidenum">
              <a:rPr lang="en-US" altLang="zh-TW" smtClean="0"/>
              <a:pPr/>
              <a:t>18</a:t>
            </a:fld>
            <a:endParaRPr lang="en-US" altLang="zh-TW"/>
          </a:p>
        </p:txBody>
      </p:sp>
      <p:sp>
        <p:nvSpPr>
          <p:cNvPr id="27" name="頁尾版面配置區 3"/>
          <p:cNvSpPr txBox="1">
            <a:spLocks/>
          </p:cNvSpPr>
          <p:nvPr/>
        </p:nvSpPr>
        <p:spPr bwMode="gray">
          <a:xfrm>
            <a:off x="81888" y="6453336"/>
            <a:ext cx="2895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ctr"/>
            <a:r>
              <a:rPr lang="zh-TW" altLang="en-US" sz="1400" b="1" dirty="0" smtClean="0">
                <a:solidFill>
                  <a:schemeClr val="bg1"/>
                </a:solidFill>
                <a:ea typeface="新細明體" charset="-120"/>
                <a:cs typeface="Arial" charset="0"/>
              </a:rPr>
              <a:t>第一篇　定義行銷與行銷過程</a:t>
            </a:r>
            <a:endParaRPr lang="en-US" altLang="zh-TW" sz="1400" b="1" dirty="0">
              <a:solidFill>
                <a:schemeClr val="bg1"/>
              </a:solidFill>
              <a:ea typeface="新細明體" charset="-120"/>
              <a:cs typeface="Arial" charset="0"/>
            </a:endParaRPr>
          </a:p>
        </p:txBody>
      </p:sp>
      <p:grpSp>
        <p:nvGrpSpPr>
          <p:cNvPr id="34" name="群組 33"/>
          <p:cNvGrpSpPr/>
          <p:nvPr/>
        </p:nvGrpSpPr>
        <p:grpSpPr>
          <a:xfrm>
            <a:off x="395536" y="3789040"/>
            <a:ext cx="8496944" cy="2448272"/>
            <a:chOff x="395536" y="3501008"/>
            <a:chExt cx="8496944" cy="2448272"/>
          </a:xfrm>
        </p:grpSpPr>
        <p:sp>
          <p:nvSpPr>
            <p:cNvPr id="29" name="Freeform 24"/>
            <p:cNvSpPr>
              <a:spLocks/>
            </p:cNvSpPr>
            <p:nvPr/>
          </p:nvSpPr>
          <p:spPr bwMode="gray">
            <a:xfrm>
              <a:off x="395536" y="3501008"/>
              <a:ext cx="8496944" cy="2448272"/>
            </a:xfrm>
            <a:custGeom>
              <a:avLst/>
              <a:gdLst/>
              <a:ahLst/>
              <a:cxnLst>
                <a:cxn ang="0">
                  <a:pos x="4" y="391"/>
                </a:cxn>
                <a:cxn ang="0">
                  <a:pos x="6" y="788"/>
                </a:cxn>
                <a:cxn ang="0">
                  <a:pos x="1098" y="782"/>
                </a:cxn>
                <a:cxn ang="0">
                  <a:pos x="1314" y="388"/>
                </a:cxn>
                <a:cxn ang="0">
                  <a:pos x="1315" y="0"/>
                </a:cxn>
                <a:cxn ang="0">
                  <a:pos x="244" y="3"/>
                </a:cxn>
                <a:cxn ang="0">
                  <a:pos x="4" y="391"/>
                </a:cxn>
              </a:cxnLst>
              <a:rect l="0" t="0" r="r" b="b"/>
              <a:pathLst>
                <a:path w="1321" h="788">
                  <a:moveTo>
                    <a:pt x="4" y="391"/>
                  </a:moveTo>
                  <a:cubicBezTo>
                    <a:pt x="5" y="589"/>
                    <a:pt x="6" y="788"/>
                    <a:pt x="6" y="788"/>
                  </a:cubicBezTo>
                  <a:lnTo>
                    <a:pt x="1098" y="782"/>
                  </a:lnTo>
                  <a:cubicBezTo>
                    <a:pt x="1321" y="782"/>
                    <a:pt x="1315" y="667"/>
                    <a:pt x="1314" y="388"/>
                  </a:cubicBezTo>
                  <a:cubicBezTo>
                    <a:pt x="1314" y="193"/>
                    <a:pt x="1315" y="0"/>
                    <a:pt x="1315" y="0"/>
                  </a:cubicBezTo>
                  <a:lnTo>
                    <a:pt x="244" y="3"/>
                  </a:lnTo>
                  <a:cubicBezTo>
                    <a:pt x="0" y="3"/>
                    <a:pt x="5" y="138"/>
                    <a:pt x="4" y="391"/>
                  </a:cubicBezTo>
                  <a:close/>
                </a:path>
              </a:pathLst>
            </a:custGeom>
            <a:solidFill>
              <a:srgbClr val="DDDDDD"/>
            </a:solidFill>
            <a:ln w="9525">
              <a:noFill/>
              <a:round/>
              <a:headEnd/>
              <a:tailEnd/>
            </a:ln>
            <a:effectLst>
              <a:prstShdw prst="shdw17" dist="17961" dir="2700000">
                <a:srgbClr val="DDDDDD">
                  <a:gamma/>
                  <a:shade val="60000"/>
                  <a:invGamma/>
                </a:srgbClr>
              </a:prstShdw>
            </a:effectLst>
          </p:spPr>
          <p:txBody>
            <a:bodyPr/>
            <a:lstStyle/>
            <a:p>
              <a:endParaRPr lang="zh-TW" altLang="en-US" sz="2400"/>
            </a:p>
          </p:txBody>
        </p:sp>
        <p:sp>
          <p:nvSpPr>
            <p:cNvPr id="28" name="矩形 27"/>
            <p:cNvSpPr/>
            <p:nvPr/>
          </p:nvSpPr>
          <p:spPr>
            <a:xfrm>
              <a:off x="508488" y="3843632"/>
              <a:ext cx="8208912" cy="1615827"/>
            </a:xfrm>
            <a:prstGeom prst="rect">
              <a:avLst/>
            </a:prstGeom>
          </p:spPr>
          <p:txBody>
            <a:bodyPr wrap="square">
              <a:spAutoFit/>
            </a:bodyPr>
            <a:lstStyle/>
            <a:p>
              <a:pPr>
                <a:lnSpc>
                  <a:spcPct val="150000"/>
                </a:lnSpc>
                <a:spcAft>
                  <a:spcPts val="1200"/>
                </a:spcAft>
              </a:pPr>
              <a:r>
                <a:rPr lang="zh-TW" altLang="en-US" sz="2400" dirty="0" smtClean="0">
                  <a:solidFill>
                    <a:schemeClr val="tx2"/>
                  </a:solidFill>
                </a:rPr>
                <a:t>   我們要服務的顧客為何？</a:t>
              </a:r>
              <a:r>
                <a:rPr lang="en-US" altLang="zh-TW" sz="2400" dirty="0" smtClean="0">
                  <a:solidFill>
                    <a:schemeClr val="tx2"/>
                  </a:solidFill>
                </a:rPr>
                <a:t>(</a:t>
              </a:r>
              <a:r>
                <a:rPr lang="zh-TW" altLang="en-US" sz="2400" dirty="0" smtClean="0">
                  <a:solidFill>
                    <a:schemeClr val="tx2"/>
                  </a:solidFill>
                </a:rPr>
                <a:t>我們的目標市場為何？</a:t>
              </a:r>
              <a:r>
                <a:rPr lang="en-US" altLang="zh-TW" sz="2400" dirty="0" smtClean="0">
                  <a:solidFill>
                    <a:schemeClr val="tx2"/>
                  </a:solidFill>
                </a:rPr>
                <a:t>)</a:t>
              </a:r>
            </a:p>
            <a:p>
              <a:pPr>
                <a:lnSpc>
                  <a:spcPct val="200000"/>
                </a:lnSpc>
                <a:spcBef>
                  <a:spcPts val="600"/>
                </a:spcBef>
              </a:pPr>
              <a:r>
                <a:rPr lang="en-US" altLang="zh-TW" sz="2400" dirty="0" smtClean="0">
                  <a:solidFill>
                    <a:schemeClr val="tx2"/>
                  </a:solidFill>
                </a:rPr>
                <a:t>   </a:t>
              </a:r>
              <a:r>
                <a:rPr lang="zh-TW" altLang="en-US" sz="2400" dirty="0" smtClean="0">
                  <a:solidFill>
                    <a:schemeClr val="tx2"/>
                  </a:solidFill>
                </a:rPr>
                <a:t>我們要如何將服務做到最好？</a:t>
              </a:r>
              <a:r>
                <a:rPr lang="en-US" altLang="zh-TW" sz="2400" dirty="0" smtClean="0">
                  <a:solidFill>
                    <a:schemeClr val="tx2"/>
                  </a:solidFill>
                </a:rPr>
                <a:t>(</a:t>
              </a:r>
              <a:r>
                <a:rPr lang="zh-TW" altLang="en-US" sz="2400" dirty="0" smtClean="0">
                  <a:solidFill>
                    <a:schemeClr val="tx2"/>
                  </a:solidFill>
                </a:rPr>
                <a:t>我們的價值提案為何？</a:t>
              </a:r>
              <a:r>
                <a:rPr lang="en-US" altLang="zh-TW" sz="2400" dirty="0" smtClean="0">
                  <a:solidFill>
                    <a:schemeClr val="tx2"/>
                  </a:solidFill>
                </a:rPr>
                <a:t>)</a:t>
              </a:r>
              <a:endParaRPr lang="zh-TW" altLang="en-US" sz="2400" dirty="0">
                <a:solidFill>
                  <a:schemeClr val="tx2"/>
                </a:solidFill>
              </a:endParaRPr>
            </a:p>
          </p:txBody>
        </p:sp>
        <p:sp>
          <p:nvSpPr>
            <p:cNvPr id="30" name="Oval 25"/>
            <p:cNvSpPr>
              <a:spLocks noChangeArrowheads="1"/>
            </p:cNvSpPr>
            <p:nvPr/>
          </p:nvSpPr>
          <p:spPr bwMode="gray">
            <a:xfrm>
              <a:off x="532245" y="4110240"/>
              <a:ext cx="225425" cy="225425"/>
            </a:xfrm>
            <a:prstGeom prst="ellipse">
              <a:avLst/>
            </a:prstGeom>
            <a:solidFill>
              <a:schemeClr val="hlink"/>
            </a:solidFill>
            <a:ln w="12700">
              <a:solidFill>
                <a:srgbClr val="FFFFFF"/>
              </a:solidFill>
              <a:round/>
              <a:headEnd/>
              <a:tailEnd/>
            </a:ln>
            <a:effectLst/>
          </p:spPr>
          <p:txBody>
            <a:bodyPr wrap="none" anchor="ctr"/>
            <a:lstStyle/>
            <a:p>
              <a:endParaRPr lang="zh-TW" altLang="en-US" sz="2400"/>
            </a:p>
          </p:txBody>
        </p:sp>
        <p:sp>
          <p:nvSpPr>
            <p:cNvPr id="32" name="Oval 27"/>
            <p:cNvSpPr>
              <a:spLocks noChangeArrowheads="1"/>
            </p:cNvSpPr>
            <p:nvPr/>
          </p:nvSpPr>
          <p:spPr bwMode="gray">
            <a:xfrm>
              <a:off x="532245" y="5091248"/>
              <a:ext cx="225425" cy="225425"/>
            </a:xfrm>
            <a:prstGeom prst="ellipse">
              <a:avLst/>
            </a:prstGeom>
            <a:solidFill>
              <a:schemeClr val="accent1"/>
            </a:solidFill>
            <a:ln w="12700">
              <a:solidFill>
                <a:srgbClr val="FFFFFF"/>
              </a:solidFill>
              <a:round/>
              <a:headEnd/>
              <a:tailEnd/>
            </a:ln>
            <a:effectLst/>
          </p:spPr>
          <p:txBody>
            <a:bodyPr wrap="none" anchor="ctr"/>
            <a:lstStyle/>
            <a:p>
              <a:endParaRPr lang="zh-TW" altLang="en-US" sz="2400"/>
            </a:p>
          </p:txBody>
        </p:sp>
      </p:grpSp>
      <p:sp>
        <p:nvSpPr>
          <p:cNvPr id="33" name="矩形 32"/>
          <p:cNvSpPr/>
          <p:nvPr/>
        </p:nvSpPr>
        <p:spPr>
          <a:xfrm>
            <a:off x="611560" y="2516703"/>
            <a:ext cx="7965592" cy="1200329"/>
          </a:xfrm>
          <a:prstGeom prst="rect">
            <a:avLst/>
          </a:prstGeom>
        </p:spPr>
        <p:txBody>
          <a:bodyPr wrap="square">
            <a:spAutoFit/>
          </a:bodyPr>
          <a:lstStyle/>
          <a:p>
            <a:pPr algn="just">
              <a:lnSpc>
                <a:spcPct val="150000"/>
              </a:lnSpc>
              <a:spcAft>
                <a:spcPts val="1200"/>
              </a:spcAft>
            </a:pPr>
            <a:r>
              <a:rPr lang="zh-TW" altLang="en-US" sz="2400" b="1" dirty="0" smtClean="0"/>
              <a:t>行銷管理 </a:t>
            </a:r>
            <a:r>
              <a:rPr lang="en-US" altLang="zh-TW" sz="2400" dirty="0" smtClean="0"/>
              <a:t>(marketing management) </a:t>
            </a:r>
            <a:r>
              <a:rPr lang="zh-TW" altLang="en-US" sz="2400" dirty="0" smtClean="0">
                <a:solidFill>
                  <a:schemeClr val="tx2"/>
                </a:solidFill>
              </a:rPr>
              <a:t>定義為選擇目標市場，並與其建立可獲利關係之一種藝術與科學。</a:t>
            </a:r>
            <a:endParaRPr lang="zh-TW" altLang="en-US" sz="2400" dirty="0">
              <a:solidFill>
                <a:schemeClr val="tx2"/>
              </a:solidFill>
            </a:endParaRPr>
          </a:p>
        </p:txBody>
      </p:sp>
      <p:sp>
        <p:nvSpPr>
          <p:cNvPr id="12" name="頁尾版面配置區 3"/>
          <p:cNvSpPr txBox="1">
            <a:spLocks/>
          </p:cNvSpPr>
          <p:nvPr/>
        </p:nvSpPr>
        <p:spPr bwMode="gray">
          <a:xfrm>
            <a:off x="899592" y="44624"/>
            <a:ext cx="4248472" cy="2880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TW" sz="1200" b="0" i="0" u="none" strike="noStrike" kern="1200" cap="none" spc="0" normalizeH="0" baseline="0" noProof="0" dirty="0" smtClean="0">
                <a:ln>
                  <a:noFill/>
                </a:ln>
                <a:solidFill>
                  <a:schemeClr val="tx1"/>
                </a:solidFill>
                <a:effectLst/>
                <a:uLnTx/>
                <a:uFillTx/>
                <a:latin typeface="Tahoma" pitchFamily="34" charset="0"/>
                <a:ea typeface="新細明體" charset="-120"/>
                <a:cs typeface="Tahoma" pitchFamily="34" charset="0"/>
              </a:rPr>
              <a:t>CHAPTER</a:t>
            </a:r>
            <a:r>
              <a:rPr kumimoji="0" lang="en-US" altLang="zh-TW" sz="1200" b="0" i="0" u="none" strike="noStrike" kern="1200" cap="none" spc="0" normalizeH="0" baseline="0" noProof="0" dirty="0" smtClean="0">
                <a:ln>
                  <a:noFill/>
                </a:ln>
                <a:solidFill>
                  <a:schemeClr val="tx1"/>
                </a:solidFill>
                <a:effectLst/>
                <a:uLnTx/>
                <a:uFillTx/>
                <a:latin typeface="Verdana" pitchFamily="34" charset="0"/>
                <a:ea typeface="新細明體" charset="-120"/>
                <a:cs typeface="Arial" charset="0"/>
              </a:rPr>
              <a:t> </a:t>
            </a:r>
            <a:r>
              <a:rPr kumimoji="0" lang="en-US" altLang="zh-TW" sz="1200" b="1" i="0" u="none" strike="noStrike" kern="1200" cap="none" spc="0" normalizeH="0" baseline="0" noProof="0" dirty="0" smtClean="0">
                <a:ln>
                  <a:noFill/>
                </a:ln>
                <a:solidFill>
                  <a:schemeClr val="tx1"/>
                </a:solidFill>
                <a:effectLst/>
                <a:uLnTx/>
                <a:uFillTx/>
                <a:latin typeface="Verdana" pitchFamily="34" charset="0"/>
                <a:ea typeface="新細明體" charset="-120"/>
                <a:cs typeface="Arial" charset="0"/>
              </a:rPr>
              <a:t>1</a:t>
            </a:r>
            <a:r>
              <a:rPr kumimoji="0" lang="en-US" altLang="zh-TW" sz="1200" b="0" i="0" u="none" strike="noStrike" kern="1200" cap="none" spc="0" normalizeH="0" baseline="0" noProof="0" dirty="0" smtClean="0">
                <a:ln>
                  <a:noFill/>
                </a:ln>
                <a:solidFill>
                  <a:schemeClr val="tx1"/>
                </a:solidFill>
                <a:effectLst/>
                <a:uLnTx/>
                <a:uFillTx/>
                <a:latin typeface="Verdana" pitchFamily="34" charset="0"/>
                <a:ea typeface="新細明體" charset="-120"/>
                <a:cs typeface="Arial" charset="0"/>
              </a:rPr>
              <a:t>  </a:t>
            </a:r>
            <a:r>
              <a:rPr kumimoji="0" lang="zh-TW" altLang="en-US" sz="1200" b="0" i="0" u="none" strike="noStrike" kern="1200" cap="none" spc="60" normalizeH="0" baseline="0" noProof="0" dirty="0" smtClean="0">
                <a:ln>
                  <a:noFill/>
                </a:ln>
                <a:solidFill>
                  <a:schemeClr val="tx1"/>
                </a:solidFill>
                <a:effectLst/>
                <a:uLnTx/>
                <a:uFillTx/>
                <a:latin typeface="Verdana" pitchFamily="34" charset="0"/>
                <a:ea typeface="新細明體" charset="-120"/>
                <a:cs typeface="Arial" charset="0"/>
              </a:rPr>
              <a:t>行銷：管理可獲利的顧客關係</a:t>
            </a:r>
          </a:p>
        </p:txBody>
      </p:sp>
    </p:spTree>
    <p:extLst>
      <p:ext uri="{BB962C8B-B14F-4D97-AF65-F5344CB8AC3E}">
        <p14:creationId xmlns:p14="http://schemas.microsoft.com/office/powerpoint/2010/main" val="11630164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頁尾版面配置區 4"/>
          <p:cNvSpPr>
            <a:spLocks noGrp="1"/>
          </p:cNvSpPr>
          <p:nvPr>
            <p:ph type="ftr" sz="quarter" idx="11"/>
          </p:nvPr>
        </p:nvSpPr>
        <p:spPr/>
        <p:txBody>
          <a:bodyPr/>
          <a:lstStyle/>
          <a:p>
            <a:r>
              <a:rPr lang="en-US" altLang="zh-TW" smtClean="0"/>
              <a:t>www.tunghua.com.tw</a:t>
            </a:r>
            <a:endParaRPr lang="en-US" altLang="zh-TW"/>
          </a:p>
        </p:txBody>
      </p:sp>
      <p:sp>
        <p:nvSpPr>
          <p:cNvPr id="90114" name="Rectangle 2"/>
          <p:cNvSpPr>
            <a:spLocks noGrp="1" noChangeArrowheads="1"/>
          </p:cNvSpPr>
          <p:nvPr>
            <p:ph type="title"/>
          </p:nvPr>
        </p:nvSpPr>
        <p:spPr>
          <a:xfrm>
            <a:off x="611560" y="832445"/>
            <a:ext cx="7620000" cy="868363"/>
          </a:xfrm>
        </p:spPr>
        <p:txBody>
          <a:bodyPr anchor="ctr">
            <a:normAutofit/>
          </a:bodyPr>
          <a:lstStyle/>
          <a:p>
            <a:r>
              <a:rPr lang="zh-TW" altLang="en-US" sz="2800" dirty="0" smtClean="0">
                <a:ea typeface="新細明體" charset="-120"/>
              </a:rPr>
              <a:t>二、設計顧客導向之行銷策略</a:t>
            </a:r>
            <a:endParaRPr lang="en-US" altLang="zh-TW" sz="2800" dirty="0">
              <a:ea typeface="新細明體" charset="-120"/>
            </a:endParaRPr>
          </a:p>
        </p:txBody>
      </p:sp>
      <p:grpSp>
        <p:nvGrpSpPr>
          <p:cNvPr id="51" name="群組 50"/>
          <p:cNvGrpSpPr/>
          <p:nvPr/>
        </p:nvGrpSpPr>
        <p:grpSpPr>
          <a:xfrm>
            <a:off x="323528" y="2494466"/>
            <a:ext cx="3672408" cy="718510"/>
            <a:chOff x="323528" y="1426096"/>
            <a:chExt cx="3672408" cy="718510"/>
          </a:xfrm>
        </p:grpSpPr>
        <p:sp>
          <p:nvSpPr>
            <p:cNvPr id="90115" name="AutoShape 3"/>
            <p:cNvSpPr>
              <a:spLocks noChangeArrowheads="1"/>
            </p:cNvSpPr>
            <p:nvPr/>
          </p:nvSpPr>
          <p:spPr bwMode="gray">
            <a:xfrm>
              <a:off x="323528" y="1426096"/>
              <a:ext cx="3672408" cy="706760"/>
            </a:xfrm>
            <a:prstGeom prst="roundRect">
              <a:avLst>
                <a:gd name="adj" fmla="val 11921"/>
              </a:avLst>
            </a:prstGeom>
            <a:gradFill rotWithShape="1">
              <a:gsLst>
                <a:gs pos="0">
                  <a:schemeClr val="accent1">
                    <a:gamma/>
                    <a:tint val="76078"/>
                    <a:invGamma/>
                  </a:schemeClr>
                </a:gs>
                <a:gs pos="100000">
                  <a:schemeClr val="accent1"/>
                </a:gs>
              </a:gsLst>
              <a:lin ang="5400000" scaled="1"/>
            </a:gradFill>
            <a:ln w="25400">
              <a:solidFill>
                <a:srgbClr val="FEFFFF"/>
              </a:solidFill>
              <a:round/>
              <a:headEnd/>
              <a:tailEnd/>
            </a:ln>
            <a:effectLst>
              <a:outerShdw dist="53882" dir="2700000" algn="ctr" rotWithShape="0">
                <a:srgbClr val="000000">
                  <a:alpha val="50000"/>
                </a:srgbClr>
              </a:outerShdw>
            </a:effectLst>
          </p:spPr>
          <p:txBody>
            <a:bodyPr wrap="none" anchor="ctr"/>
            <a:lstStyle/>
            <a:p>
              <a:endParaRPr lang="zh-TW" altLang="en-US" sz="2400"/>
            </a:p>
          </p:txBody>
        </p:sp>
        <p:pic>
          <p:nvPicPr>
            <p:cNvPr id="90116" name="Picture 4" descr="Picture4"/>
            <p:cNvPicPr>
              <a:picLocks noChangeAspect="1" noChangeArrowheads="1"/>
            </p:cNvPicPr>
            <p:nvPr/>
          </p:nvPicPr>
          <p:blipFill>
            <a:blip r:embed="rId2" cstate="print"/>
            <a:srcRect/>
            <a:stretch>
              <a:fillRect/>
            </a:stretch>
          </p:blipFill>
          <p:spPr bwMode="auto">
            <a:xfrm>
              <a:off x="390204" y="1476896"/>
              <a:ext cx="785820" cy="667710"/>
            </a:xfrm>
            <a:prstGeom prst="rect">
              <a:avLst/>
            </a:prstGeom>
            <a:noFill/>
          </p:spPr>
        </p:pic>
        <p:sp>
          <p:nvSpPr>
            <p:cNvPr id="90152" name="Rectangle 40"/>
            <p:cNvSpPr>
              <a:spLocks noChangeArrowheads="1"/>
            </p:cNvSpPr>
            <p:nvPr/>
          </p:nvSpPr>
          <p:spPr bwMode="black">
            <a:xfrm>
              <a:off x="458466" y="1443840"/>
              <a:ext cx="3398395" cy="535531"/>
            </a:xfrm>
            <a:prstGeom prst="rect">
              <a:avLst/>
            </a:prstGeom>
            <a:noFill/>
            <a:ln w="9525">
              <a:noFill/>
              <a:miter lim="800000"/>
              <a:headEnd/>
              <a:tailEnd/>
            </a:ln>
            <a:effectLst/>
          </p:spPr>
          <p:txBody>
            <a:bodyPr wrap="square">
              <a:spAutoFit/>
            </a:bodyPr>
            <a:lstStyle/>
            <a:p>
              <a:pPr algn="ctr">
                <a:lnSpc>
                  <a:spcPct val="120000"/>
                </a:lnSpc>
              </a:pPr>
              <a:r>
                <a:rPr lang="zh-TW" altLang="en-US" sz="2400" b="1" dirty="0" smtClean="0">
                  <a:solidFill>
                    <a:srgbClr val="FEFFFF"/>
                  </a:solidFill>
                  <a:ea typeface="新細明體" charset="-120"/>
                </a:rPr>
                <a:t>選擇服務對象</a:t>
              </a:r>
              <a:endParaRPr lang="en-US" altLang="zh-TW" sz="2400" b="1" dirty="0">
                <a:solidFill>
                  <a:srgbClr val="FEFFFF"/>
                </a:solidFill>
                <a:ea typeface="新細明體" charset="-120"/>
              </a:endParaRPr>
            </a:p>
          </p:txBody>
        </p:sp>
      </p:grpSp>
      <p:sp>
        <p:nvSpPr>
          <p:cNvPr id="49" name="投影片編號版面配置區 48"/>
          <p:cNvSpPr>
            <a:spLocks noGrp="1"/>
          </p:cNvSpPr>
          <p:nvPr>
            <p:ph type="sldNum" sz="quarter" idx="12"/>
          </p:nvPr>
        </p:nvSpPr>
        <p:spPr/>
        <p:txBody>
          <a:bodyPr/>
          <a:lstStyle/>
          <a:p>
            <a:fld id="{C6CFB24B-0069-4523-956F-71AA73C163A4}" type="slidenum">
              <a:rPr lang="en-US" altLang="zh-TW" smtClean="0"/>
              <a:pPr/>
              <a:t>19</a:t>
            </a:fld>
            <a:endParaRPr lang="en-US" altLang="zh-TW"/>
          </a:p>
        </p:txBody>
      </p:sp>
      <p:sp>
        <p:nvSpPr>
          <p:cNvPr id="50" name="頁尾版面配置區 3"/>
          <p:cNvSpPr txBox="1">
            <a:spLocks/>
          </p:cNvSpPr>
          <p:nvPr/>
        </p:nvSpPr>
        <p:spPr bwMode="gray">
          <a:xfrm>
            <a:off x="81888" y="6453336"/>
            <a:ext cx="2895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ctr"/>
            <a:r>
              <a:rPr lang="zh-TW" altLang="en-US" sz="1400" b="1" dirty="0" smtClean="0">
                <a:solidFill>
                  <a:schemeClr val="bg1"/>
                </a:solidFill>
                <a:ea typeface="新細明體" charset="-120"/>
                <a:cs typeface="Arial" charset="0"/>
              </a:rPr>
              <a:t>第一篇　定義行銷與行銷過程</a:t>
            </a:r>
            <a:endParaRPr lang="en-US" altLang="zh-TW" sz="1400" b="1" dirty="0">
              <a:solidFill>
                <a:schemeClr val="bg1"/>
              </a:solidFill>
              <a:ea typeface="新細明體" charset="-120"/>
              <a:cs typeface="Arial" charset="0"/>
            </a:endParaRPr>
          </a:p>
        </p:txBody>
      </p:sp>
      <p:sp>
        <p:nvSpPr>
          <p:cNvPr id="52" name="矩形 51"/>
          <p:cNvSpPr/>
          <p:nvPr/>
        </p:nvSpPr>
        <p:spPr>
          <a:xfrm>
            <a:off x="1259632" y="3834914"/>
            <a:ext cx="6840760" cy="1754326"/>
          </a:xfrm>
          <a:prstGeom prst="rect">
            <a:avLst/>
          </a:prstGeom>
        </p:spPr>
        <p:txBody>
          <a:bodyPr wrap="square">
            <a:spAutoFit/>
          </a:bodyPr>
          <a:lstStyle/>
          <a:p>
            <a:pPr>
              <a:lnSpc>
                <a:spcPct val="150000"/>
              </a:lnSpc>
            </a:pPr>
            <a:r>
              <a:rPr lang="zh-TW" altLang="en-US" sz="2400" dirty="0" smtClean="0">
                <a:solidFill>
                  <a:schemeClr val="tx2"/>
                </a:solidFill>
              </a:rPr>
              <a:t>決定所欲服務之對象為誰，再劃分出市場中的顧客區塊 </a:t>
            </a:r>
            <a:r>
              <a:rPr lang="en-US" altLang="zh-TW" sz="2400" dirty="0" smtClean="0">
                <a:solidFill>
                  <a:schemeClr val="tx2"/>
                </a:solidFill>
              </a:rPr>
              <a:t>(</a:t>
            </a:r>
            <a:r>
              <a:rPr lang="zh-TW" altLang="en-US" sz="2400" dirty="0" smtClean="0">
                <a:solidFill>
                  <a:schemeClr val="tx2"/>
                </a:solidFill>
              </a:rPr>
              <a:t>市場區隔</a:t>
            </a:r>
            <a:r>
              <a:rPr lang="en-US" altLang="zh-TW" sz="2400" dirty="0" smtClean="0">
                <a:solidFill>
                  <a:schemeClr val="tx2"/>
                </a:solidFill>
              </a:rPr>
              <a:t>)</a:t>
            </a:r>
            <a:r>
              <a:rPr lang="zh-TW" altLang="en-US" sz="2400" dirty="0" smtClean="0">
                <a:solidFill>
                  <a:schemeClr val="tx2"/>
                </a:solidFill>
              </a:rPr>
              <a:t>，最後從中挑選所想要的區塊 </a:t>
            </a:r>
            <a:r>
              <a:rPr lang="en-US" altLang="zh-TW" sz="2400" dirty="0" smtClean="0">
                <a:solidFill>
                  <a:schemeClr val="tx2"/>
                </a:solidFill>
              </a:rPr>
              <a:t>(</a:t>
            </a:r>
            <a:r>
              <a:rPr lang="zh-TW" altLang="en-US" sz="2400" dirty="0" smtClean="0">
                <a:solidFill>
                  <a:schemeClr val="tx2"/>
                </a:solidFill>
              </a:rPr>
              <a:t>目標行銷</a:t>
            </a:r>
            <a:r>
              <a:rPr lang="en-US" altLang="zh-TW" sz="2400" dirty="0" smtClean="0">
                <a:solidFill>
                  <a:schemeClr val="tx2"/>
                </a:solidFill>
              </a:rPr>
              <a:t>)</a:t>
            </a:r>
            <a:r>
              <a:rPr lang="zh-TW" altLang="en-US" sz="2400" dirty="0" smtClean="0">
                <a:solidFill>
                  <a:schemeClr val="tx2"/>
                </a:solidFill>
              </a:rPr>
              <a:t>。</a:t>
            </a:r>
            <a:endParaRPr lang="zh-TW" altLang="en-US" sz="2400" dirty="0">
              <a:solidFill>
                <a:schemeClr val="tx2"/>
              </a:solidFill>
            </a:endParaRPr>
          </a:p>
        </p:txBody>
      </p:sp>
      <p:sp>
        <p:nvSpPr>
          <p:cNvPr id="53" name="頁尾版面配置區 3"/>
          <p:cNvSpPr txBox="1">
            <a:spLocks/>
          </p:cNvSpPr>
          <p:nvPr/>
        </p:nvSpPr>
        <p:spPr bwMode="gray">
          <a:xfrm>
            <a:off x="899592" y="44624"/>
            <a:ext cx="4248472" cy="2880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TW" sz="1200" b="0" i="0" u="none" strike="noStrike" kern="1200" cap="none" spc="0" normalizeH="0" baseline="0" noProof="0" dirty="0" smtClean="0">
                <a:ln>
                  <a:noFill/>
                </a:ln>
                <a:solidFill>
                  <a:schemeClr val="tx1"/>
                </a:solidFill>
                <a:effectLst/>
                <a:uLnTx/>
                <a:uFillTx/>
                <a:latin typeface="Tahoma" pitchFamily="34" charset="0"/>
                <a:ea typeface="新細明體" charset="-120"/>
                <a:cs typeface="Tahoma" pitchFamily="34" charset="0"/>
              </a:rPr>
              <a:t>CHAPTER</a:t>
            </a:r>
            <a:r>
              <a:rPr kumimoji="0" lang="en-US" altLang="zh-TW" sz="1200" b="0" i="0" u="none" strike="noStrike" kern="1200" cap="none" spc="0" normalizeH="0" baseline="0" noProof="0" dirty="0" smtClean="0">
                <a:ln>
                  <a:noFill/>
                </a:ln>
                <a:solidFill>
                  <a:schemeClr val="tx1"/>
                </a:solidFill>
                <a:effectLst/>
                <a:uLnTx/>
                <a:uFillTx/>
                <a:latin typeface="Verdana" pitchFamily="34" charset="0"/>
                <a:ea typeface="新細明體" charset="-120"/>
                <a:cs typeface="Arial" charset="0"/>
              </a:rPr>
              <a:t> </a:t>
            </a:r>
            <a:r>
              <a:rPr kumimoji="0" lang="en-US" altLang="zh-TW" sz="1200" b="1" i="0" u="none" strike="noStrike" kern="1200" cap="none" spc="0" normalizeH="0" baseline="0" noProof="0" dirty="0" smtClean="0">
                <a:ln>
                  <a:noFill/>
                </a:ln>
                <a:solidFill>
                  <a:schemeClr val="tx1"/>
                </a:solidFill>
                <a:effectLst/>
                <a:uLnTx/>
                <a:uFillTx/>
                <a:latin typeface="Verdana" pitchFamily="34" charset="0"/>
                <a:ea typeface="新細明體" charset="-120"/>
                <a:cs typeface="Arial" charset="0"/>
              </a:rPr>
              <a:t>1</a:t>
            </a:r>
            <a:r>
              <a:rPr kumimoji="0" lang="en-US" altLang="zh-TW" sz="1200" b="0" i="0" u="none" strike="noStrike" kern="1200" cap="none" spc="0" normalizeH="0" baseline="0" noProof="0" dirty="0" smtClean="0">
                <a:ln>
                  <a:noFill/>
                </a:ln>
                <a:solidFill>
                  <a:schemeClr val="tx1"/>
                </a:solidFill>
                <a:effectLst/>
                <a:uLnTx/>
                <a:uFillTx/>
                <a:latin typeface="Verdana" pitchFamily="34" charset="0"/>
                <a:ea typeface="新細明體" charset="-120"/>
                <a:cs typeface="Arial" charset="0"/>
              </a:rPr>
              <a:t>  </a:t>
            </a:r>
            <a:r>
              <a:rPr kumimoji="0" lang="zh-TW" altLang="en-US" sz="1200" b="0" i="0" u="none" strike="noStrike" kern="1200" cap="none" spc="60" normalizeH="0" baseline="0" noProof="0" dirty="0" smtClean="0">
                <a:ln>
                  <a:noFill/>
                </a:ln>
                <a:solidFill>
                  <a:schemeClr val="tx1"/>
                </a:solidFill>
                <a:effectLst/>
                <a:uLnTx/>
                <a:uFillTx/>
                <a:latin typeface="Verdana" pitchFamily="34" charset="0"/>
                <a:ea typeface="新細明體" charset="-120"/>
                <a:cs typeface="Arial" charset="0"/>
              </a:rPr>
              <a:t>行銷：管理可獲利的顧客關係</a:t>
            </a:r>
          </a:p>
        </p:txBody>
      </p:sp>
    </p:spTree>
    <p:extLst>
      <p:ext uri="{BB962C8B-B14F-4D97-AF65-F5344CB8AC3E}">
        <p14:creationId xmlns:p14="http://schemas.microsoft.com/office/powerpoint/2010/main" val="23682990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ctrTitle"/>
          </p:nvPr>
        </p:nvSpPr>
        <p:spPr/>
        <p:txBody>
          <a:bodyPr/>
          <a:lstStyle/>
          <a:p>
            <a:r>
              <a:rPr lang="en-US" altLang="zh-TW" dirty="0">
                <a:ea typeface="新細明體" charset="-120"/>
              </a:rPr>
              <a:t>     Chapter </a:t>
            </a:r>
            <a:r>
              <a:rPr lang="en-US" altLang="zh-TW" dirty="0" smtClean="0">
                <a:ea typeface="新細明體" charset="-120"/>
              </a:rPr>
              <a:t>1</a:t>
            </a:r>
            <a:endParaRPr lang="en-US" altLang="zh-TW" dirty="0">
              <a:ea typeface="新細明體" charset="-120"/>
            </a:endParaRPr>
          </a:p>
        </p:txBody>
      </p:sp>
      <p:sp>
        <p:nvSpPr>
          <p:cNvPr id="95235" name="Rectangle 3"/>
          <p:cNvSpPr>
            <a:spLocks noGrp="1" noChangeArrowheads="1"/>
          </p:cNvSpPr>
          <p:nvPr>
            <p:ph type="subTitle" idx="1"/>
          </p:nvPr>
        </p:nvSpPr>
        <p:spPr>
          <a:xfrm>
            <a:off x="2000232" y="3886200"/>
            <a:ext cx="6357982" cy="1752600"/>
          </a:xfrm>
        </p:spPr>
        <p:txBody>
          <a:bodyPr>
            <a:normAutofit/>
          </a:bodyPr>
          <a:lstStyle/>
          <a:p>
            <a:r>
              <a:rPr lang="zh-TW" altLang="en-US" sz="3200" dirty="0" smtClean="0"/>
              <a:t>行銷：管理可獲利的顧客關係</a:t>
            </a:r>
            <a:endParaRPr lang="zh-TW" altLang="en-US" sz="3200" dirty="0"/>
          </a:p>
        </p:txBody>
      </p:sp>
      <p:sp>
        <p:nvSpPr>
          <p:cNvPr id="4" name="Rectangle 16"/>
          <p:cNvSpPr>
            <a:spLocks noGrp="1" noChangeArrowheads="1"/>
          </p:cNvSpPr>
          <p:nvPr>
            <p:ph type="sldNum" sz="quarter" idx="12"/>
          </p:nvPr>
        </p:nvSpPr>
        <p:spPr>
          <a:xfrm>
            <a:off x="6858000" y="6248400"/>
            <a:ext cx="1905000" cy="457200"/>
          </a:xfrm>
          <a:prstGeom prst="rect">
            <a:avLst/>
          </a:prstGeom>
        </p:spPr>
        <p:txBody>
          <a:bodyPr/>
          <a:lstStyle/>
          <a:p>
            <a:fld id="{3F568265-1320-4DFD-8F52-B32BA68FBAF3}" type="slidenum">
              <a:rPr lang="en-US" altLang="zh-TW"/>
              <a:pPr/>
              <a:t>2</a:t>
            </a:fld>
            <a:endParaRPr lang="en-US" altLang="zh-TW"/>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頁尾版面配置區 4"/>
          <p:cNvSpPr>
            <a:spLocks noGrp="1"/>
          </p:cNvSpPr>
          <p:nvPr>
            <p:ph type="ftr" sz="quarter" idx="11"/>
          </p:nvPr>
        </p:nvSpPr>
        <p:spPr/>
        <p:txBody>
          <a:bodyPr/>
          <a:lstStyle/>
          <a:p>
            <a:r>
              <a:rPr lang="en-US" altLang="zh-TW" smtClean="0"/>
              <a:t>www.tunghua.com.tw</a:t>
            </a:r>
            <a:endParaRPr lang="en-US" altLang="zh-TW"/>
          </a:p>
        </p:txBody>
      </p:sp>
      <p:sp>
        <p:nvSpPr>
          <p:cNvPr id="90114" name="Rectangle 2"/>
          <p:cNvSpPr>
            <a:spLocks noGrp="1" noChangeArrowheads="1"/>
          </p:cNvSpPr>
          <p:nvPr>
            <p:ph type="title"/>
          </p:nvPr>
        </p:nvSpPr>
        <p:spPr>
          <a:xfrm>
            <a:off x="611560" y="908720"/>
            <a:ext cx="7620000" cy="868363"/>
          </a:xfrm>
        </p:spPr>
        <p:txBody>
          <a:bodyPr anchor="ctr">
            <a:normAutofit/>
          </a:bodyPr>
          <a:lstStyle/>
          <a:p>
            <a:r>
              <a:rPr lang="zh-TW" altLang="en-US" sz="2800" b="1" dirty="0" smtClean="0">
                <a:ea typeface="新細明體" charset="-120"/>
              </a:rPr>
              <a:t>二、設計顧客導向之行銷策略</a:t>
            </a:r>
            <a:endParaRPr lang="en-US" altLang="zh-TW" sz="2800" b="1" dirty="0">
              <a:ea typeface="新細明體" charset="-120"/>
            </a:endParaRPr>
          </a:p>
        </p:txBody>
      </p:sp>
      <p:sp>
        <p:nvSpPr>
          <p:cNvPr id="49" name="投影片編號版面配置區 48"/>
          <p:cNvSpPr>
            <a:spLocks noGrp="1"/>
          </p:cNvSpPr>
          <p:nvPr>
            <p:ph type="sldNum" sz="quarter" idx="12"/>
          </p:nvPr>
        </p:nvSpPr>
        <p:spPr/>
        <p:txBody>
          <a:bodyPr/>
          <a:lstStyle/>
          <a:p>
            <a:fld id="{C6CFB24B-0069-4523-956F-71AA73C163A4}" type="slidenum">
              <a:rPr lang="en-US" altLang="zh-TW" smtClean="0"/>
              <a:pPr/>
              <a:t>20</a:t>
            </a:fld>
            <a:endParaRPr lang="en-US" altLang="zh-TW"/>
          </a:p>
        </p:txBody>
      </p:sp>
      <p:sp>
        <p:nvSpPr>
          <p:cNvPr id="50" name="頁尾版面配置區 3"/>
          <p:cNvSpPr txBox="1">
            <a:spLocks/>
          </p:cNvSpPr>
          <p:nvPr/>
        </p:nvSpPr>
        <p:spPr bwMode="gray">
          <a:xfrm>
            <a:off x="81888" y="6453336"/>
            <a:ext cx="2895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ctr"/>
            <a:r>
              <a:rPr lang="zh-TW" altLang="en-US" sz="1400" b="1" dirty="0" smtClean="0">
                <a:solidFill>
                  <a:schemeClr val="bg1"/>
                </a:solidFill>
                <a:ea typeface="新細明體" charset="-120"/>
                <a:cs typeface="Arial" charset="0"/>
              </a:rPr>
              <a:t>第一篇　定義行銷與行銷過程</a:t>
            </a:r>
            <a:endParaRPr lang="en-US" altLang="zh-TW" sz="1400" b="1" dirty="0">
              <a:solidFill>
                <a:schemeClr val="bg1"/>
              </a:solidFill>
              <a:ea typeface="新細明體" charset="-120"/>
              <a:cs typeface="Arial" charset="0"/>
            </a:endParaRPr>
          </a:p>
        </p:txBody>
      </p:sp>
      <p:grpSp>
        <p:nvGrpSpPr>
          <p:cNvPr id="14" name="群組 13"/>
          <p:cNvGrpSpPr/>
          <p:nvPr/>
        </p:nvGrpSpPr>
        <p:grpSpPr>
          <a:xfrm>
            <a:off x="323528" y="2203258"/>
            <a:ext cx="3672408" cy="721686"/>
            <a:chOff x="4139952" y="1556792"/>
            <a:chExt cx="3672408" cy="721686"/>
          </a:xfrm>
        </p:grpSpPr>
        <p:sp>
          <p:nvSpPr>
            <p:cNvPr id="11" name="AutoShape 5"/>
            <p:cNvSpPr>
              <a:spLocks noChangeArrowheads="1"/>
            </p:cNvSpPr>
            <p:nvPr/>
          </p:nvSpPr>
          <p:spPr bwMode="gray">
            <a:xfrm>
              <a:off x="4139952" y="1556792"/>
              <a:ext cx="3672408" cy="720080"/>
            </a:xfrm>
            <a:prstGeom prst="roundRect">
              <a:avLst>
                <a:gd name="adj" fmla="val 11921"/>
              </a:avLst>
            </a:prstGeom>
            <a:gradFill rotWithShape="1">
              <a:gsLst>
                <a:gs pos="0">
                  <a:schemeClr val="accent2">
                    <a:gamma/>
                    <a:tint val="80000"/>
                    <a:invGamma/>
                  </a:schemeClr>
                </a:gs>
                <a:gs pos="100000">
                  <a:schemeClr val="accent2"/>
                </a:gs>
              </a:gsLst>
              <a:lin ang="5400000" scaled="1"/>
            </a:gradFill>
            <a:ln w="25400">
              <a:solidFill>
                <a:srgbClr val="FEFFFF"/>
              </a:solidFill>
              <a:round/>
              <a:headEnd/>
              <a:tailEnd/>
            </a:ln>
            <a:effectLst>
              <a:outerShdw dist="53882" dir="2700000" algn="ctr" rotWithShape="0">
                <a:srgbClr val="000000">
                  <a:alpha val="50000"/>
                </a:srgbClr>
              </a:outerShdw>
            </a:effectLst>
          </p:spPr>
          <p:txBody>
            <a:bodyPr wrap="none" anchor="ctr"/>
            <a:lstStyle/>
            <a:p>
              <a:endParaRPr lang="zh-TW" altLang="en-US" sz="2400"/>
            </a:p>
          </p:txBody>
        </p:sp>
        <p:pic>
          <p:nvPicPr>
            <p:cNvPr id="12" name="Picture 6" descr="Picture4"/>
            <p:cNvPicPr>
              <a:picLocks noChangeAspect="1" noChangeArrowheads="1"/>
            </p:cNvPicPr>
            <p:nvPr/>
          </p:nvPicPr>
          <p:blipFill>
            <a:blip r:embed="rId2" cstate="print"/>
            <a:srcRect/>
            <a:stretch>
              <a:fillRect/>
            </a:stretch>
          </p:blipFill>
          <p:spPr bwMode="auto">
            <a:xfrm>
              <a:off x="4200277" y="1610767"/>
              <a:ext cx="787395" cy="667711"/>
            </a:xfrm>
            <a:prstGeom prst="rect">
              <a:avLst/>
            </a:prstGeom>
            <a:noFill/>
          </p:spPr>
        </p:pic>
        <p:sp>
          <p:nvSpPr>
            <p:cNvPr id="13" name="Rectangle 39"/>
            <p:cNvSpPr>
              <a:spLocks noChangeArrowheads="1"/>
            </p:cNvSpPr>
            <p:nvPr/>
          </p:nvSpPr>
          <p:spPr bwMode="black">
            <a:xfrm>
              <a:off x="4271715" y="1584088"/>
              <a:ext cx="3398395" cy="535531"/>
            </a:xfrm>
            <a:prstGeom prst="rect">
              <a:avLst/>
            </a:prstGeom>
            <a:noFill/>
            <a:ln w="9525">
              <a:noFill/>
              <a:miter lim="800000"/>
              <a:headEnd/>
              <a:tailEnd/>
            </a:ln>
            <a:effectLst/>
          </p:spPr>
          <p:txBody>
            <a:bodyPr wrap="square">
              <a:spAutoFit/>
            </a:bodyPr>
            <a:lstStyle/>
            <a:p>
              <a:pPr algn="ctr">
                <a:lnSpc>
                  <a:spcPct val="120000"/>
                </a:lnSpc>
              </a:pPr>
              <a:r>
                <a:rPr lang="zh-TW" altLang="en-US" sz="2400" b="1" dirty="0" smtClean="0">
                  <a:solidFill>
                    <a:srgbClr val="FEFFFF"/>
                  </a:solidFill>
                  <a:ea typeface="新細明體" charset="-120"/>
                </a:rPr>
                <a:t>選擇價值提案</a:t>
              </a:r>
              <a:endParaRPr lang="en-US" altLang="zh-TW" sz="2400" b="1" dirty="0">
                <a:solidFill>
                  <a:srgbClr val="FEFFFF"/>
                </a:solidFill>
                <a:ea typeface="新細明體" charset="-120"/>
              </a:endParaRPr>
            </a:p>
          </p:txBody>
        </p:sp>
      </p:grpSp>
      <p:pic>
        <p:nvPicPr>
          <p:cNvPr id="1027" name="Picture 3"/>
          <p:cNvPicPr>
            <a:picLocks noChangeAspect="1" noChangeArrowheads="1"/>
          </p:cNvPicPr>
          <p:nvPr/>
        </p:nvPicPr>
        <p:blipFill>
          <a:blip r:embed="rId3" cstate="print"/>
          <a:srcRect/>
          <a:stretch>
            <a:fillRect/>
          </a:stretch>
        </p:blipFill>
        <p:spPr bwMode="auto">
          <a:xfrm>
            <a:off x="395536" y="3573016"/>
            <a:ext cx="8407041" cy="2054106"/>
          </a:xfrm>
          <a:prstGeom prst="rect">
            <a:avLst/>
          </a:prstGeom>
          <a:noFill/>
          <a:ln w="9525">
            <a:noFill/>
            <a:miter lim="800000"/>
            <a:headEnd/>
            <a:tailEnd/>
          </a:ln>
          <a:effectLst/>
        </p:spPr>
      </p:pic>
      <p:sp>
        <p:nvSpPr>
          <p:cNvPr id="18" name="矩形 17"/>
          <p:cNvSpPr/>
          <p:nvPr/>
        </p:nvSpPr>
        <p:spPr>
          <a:xfrm>
            <a:off x="3131840" y="5775647"/>
            <a:ext cx="4233595" cy="461665"/>
          </a:xfrm>
          <a:prstGeom prst="rect">
            <a:avLst/>
          </a:prstGeom>
        </p:spPr>
        <p:txBody>
          <a:bodyPr wrap="none">
            <a:spAutoFit/>
          </a:bodyPr>
          <a:lstStyle/>
          <a:p>
            <a:r>
              <a:rPr lang="zh-TW" altLang="en-US" sz="2400" dirty="0" smtClean="0"/>
              <a:t>價值提案 </a:t>
            </a:r>
            <a:r>
              <a:rPr lang="en-US" altLang="zh-TW" sz="2400" dirty="0" smtClean="0"/>
              <a:t>(value propositions) </a:t>
            </a:r>
            <a:endParaRPr lang="zh-TW" altLang="en-US" sz="2400" dirty="0"/>
          </a:p>
        </p:txBody>
      </p:sp>
      <p:sp>
        <p:nvSpPr>
          <p:cNvPr id="19" name="頁尾版面配置區 3"/>
          <p:cNvSpPr txBox="1">
            <a:spLocks/>
          </p:cNvSpPr>
          <p:nvPr/>
        </p:nvSpPr>
        <p:spPr bwMode="gray">
          <a:xfrm>
            <a:off x="899592" y="44624"/>
            <a:ext cx="4248472" cy="2880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TW" sz="1200" b="0" i="0" u="none" strike="noStrike" kern="1200" cap="none" spc="0" normalizeH="0" baseline="0" noProof="0" dirty="0" smtClean="0">
                <a:ln>
                  <a:noFill/>
                </a:ln>
                <a:solidFill>
                  <a:schemeClr val="tx1"/>
                </a:solidFill>
                <a:effectLst/>
                <a:uLnTx/>
                <a:uFillTx/>
                <a:latin typeface="Tahoma" pitchFamily="34" charset="0"/>
                <a:ea typeface="新細明體" charset="-120"/>
                <a:cs typeface="Tahoma" pitchFamily="34" charset="0"/>
              </a:rPr>
              <a:t>CHAPTER</a:t>
            </a:r>
            <a:r>
              <a:rPr kumimoji="0" lang="en-US" altLang="zh-TW" sz="1200" b="0" i="0" u="none" strike="noStrike" kern="1200" cap="none" spc="0" normalizeH="0" baseline="0" noProof="0" dirty="0" smtClean="0">
                <a:ln>
                  <a:noFill/>
                </a:ln>
                <a:solidFill>
                  <a:schemeClr val="tx1"/>
                </a:solidFill>
                <a:effectLst/>
                <a:uLnTx/>
                <a:uFillTx/>
                <a:latin typeface="Verdana" pitchFamily="34" charset="0"/>
                <a:ea typeface="新細明體" charset="-120"/>
                <a:cs typeface="Arial" charset="0"/>
              </a:rPr>
              <a:t> </a:t>
            </a:r>
            <a:r>
              <a:rPr kumimoji="0" lang="en-US" altLang="zh-TW" sz="1200" b="1" i="0" u="none" strike="noStrike" kern="1200" cap="none" spc="0" normalizeH="0" baseline="0" noProof="0" dirty="0" smtClean="0">
                <a:ln>
                  <a:noFill/>
                </a:ln>
                <a:solidFill>
                  <a:schemeClr val="tx1"/>
                </a:solidFill>
                <a:effectLst/>
                <a:uLnTx/>
                <a:uFillTx/>
                <a:latin typeface="Verdana" pitchFamily="34" charset="0"/>
                <a:ea typeface="新細明體" charset="-120"/>
                <a:cs typeface="Arial" charset="0"/>
              </a:rPr>
              <a:t>1</a:t>
            </a:r>
            <a:r>
              <a:rPr kumimoji="0" lang="en-US" altLang="zh-TW" sz="1200" b="0" i="0" u="none" strike="noStrike" kern="1200" cap="none" spc="0" normalizeH="0" baseline="0" noProof="0" dirty="0" smtClean="0">
                <a:ln>
                  <a:noFill/>
                </a:ln>
                <a:solidFill>
                  <a:schemeClr val="tx1"/>
                </a:solidFill>
                <a:effectLst/>
                <a:uLnTx/>
                <a:uFillTx/>
                <a:latin typeface="Verdana" pitchFamily="34" charset="0"/>
                <a:ea typeface="新細明體" charset="-120"/>
                <a:cs typeface="Arial" charset="0"/>
              </a:rPr>
              <a:t>  </a:t>
            </a:r>
            <a:r>
              <a:rPr kumimoji="0" lang="zh-TW" altLang="en-US" sz="1200" b="0" i="0" u="none" strike="noStrike" kern="1200" cap="none" spc="60" normalizeH="0" baseline="0" noProof="0" dirty="0" smtClean="0">
                <a:ln>
                  <a:noFill/>
                </a:ln>
                <a:solidFill>
                  <a:schemeClr val="tx1"/>
                </a:solidFill>
                <a:effectLst/>
                <a:uLnTx/>
                <a:uFillTx/>
                <a:latin typeface="Verdana" pitchFamily="34" charset="0"/>
                <a:ea typeface="新細明體" charset="-120"/>
                <a:cs typeface="Arial" charset="0"/>
              </a:rPr>
              <a:t>行銷：管理可獲利的顧客關係</a:t>
            </a:r>
          </a:p>
        </p:txBody>
      </p:sp>
    </p:spTree>
    <p:extLst>
      <p:ext uri="{BB962C8B-B14F-4D97-AF65-F5344CB8AC3E}">
        <p14:creationId xmlns:p14="http://schemas.microsoft.com/office/powerpoint/2010/main" val="27694378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頁尾版面配置區 4"/>
          <p:cNvSpPr>
            <a:spLocks noGrp="1"/>
          </p:cNvSpPr>
          <p:nvPr>
            <p:ph type="ftr" sz="quarter" idx="11"/>
          </p:nvPr>
        </p:nvSpPr>
        <p:spPr/>
        <p:txBody>
          <a:bodyPr/>
          <a:lstStyle/>
          <a:p>
            <a:r>
              <a:rPr lang="en-US" altLang="zh-TW" smtClean="0"/>
              <a:t>www.tunghua.com.tw</a:t>
            </a:r>
            <a:endParaRPr lang="en-US" altLang="zh-TW"/>
          </a:p>
        </p:txBody>
      </p:sp>
      <p:sp>
        <p:nvSpPr>
          <p:cNvPr id="90114" name="Rectangle 2"/>
          <p:cNvSpPr>
            <a:spLocks noGrp="1" noChangeArrowheads="1"/>
          </p:cNvSpPr>
          <p:nvPr>
            <p:ph type="title"/>
          </p:nvPr>
        </p:nvSpPr>
        <p:spPr>
          <a:xfrm>
            <a:off x="611560" y="404664"/>
            <a:ext cx="7620000" cy="868363"/>
          </a:xfrm>
        </p:spPr>
        <p:txBody>
          <a:bodyPr anchor="ctr">
            <a:normAutofit/>
          </a:bodyPr>
          <a:lstStyle/>
          <a:p>
            <a:r>
              <a:rPr lang="zh-TW" altLang="en-US" sz="2800" b="1" dirty="0" smtClean="0">
                <a:ea typeface="新細明體" charset="-120"/>
              </a:rPr>
              <a:t>二、設計顧客導向之行銷策略</a:t>
            </a:r>
            <a:endParaRPr lang="en-US" altLang="zh-TW" sz="2800" b="1" dirty="0">
              <a:ea typeface="新細明體" charset="-120"/>
            </a:endParaRPr>
          </a:p>
        </p:txBody>
      </p:sp>
      <p:sp>
        <p:nvSpPr>
          <p:cNvPr id="49" name="投影片編號版面配置區 48"/>
          <p:cNvSpPr>
            <a:spLocks noGrp="1"/>
          </p:cNvSpPr>
          <p:nvPr>
            <p:ph type="sldNum" sz="quarter" idx="12"/>
          </p:nvPr>
        </p:nvSpPr>
        <p:spPr/>
        <p:txBody>
          <a:bodyPr/>
          <a:lstStyle/>
          <a:p>
            <a:fld id="{C6CFB24B-0069-4523-956F-71AA73C163A4}" type="slidenum">
              <a:rPr lang="en-US" altLang="zh-TW" smtClean="0"/>
              <a:pPr/>
              <a:t>21</a:t>
            </a:fld>
            <a:endParaRPr lang="en-US" altLang="zh-TW"/>
          </a:p>
        </p:txBody>
      </p:sp>
      <p:sp>
        <p:nvSpPr>
          <p:cNvPr id="50" name="頁尾版面配置區 3"/>
          <p:cNvSpPr txBox="1">
            <a:spLocks/>
          </p:cNvSpPr>
          <p:nvPr/>
        </p:nvSpPr>
        <p:spPr bwMode="gray">
          <a:xfrm>
            <a:off x="81888" y="6453336"/>
            <a:ext cx="2895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ctr"/>
            <a:r>
              <a:rPr lang="zh-TW" altLang="en-US" sz="1400" b="1" dirty="0" smtClean="0">
                <a:solidFill>
                  <a:schemeClr val="bg1"/>
                </a:solidFill>
                <a:ea typeface="新細明體" charset="-120"/>
                <a:cs typeface="Arial" charset="0"/>
              </a:rPr>
              <a:t>第一篇　定義行銷與行銷過程</a:t>
            </a:r>
            <a:endParaRPr lang="en-US" altLang="zh-TW" sz="1400" b="1" dirty="0">
              <a:solidFill>
                <a:schemeClr val="bg1"/>
              </a:solidFill>
              <a:ea typeface="新細明體" charset="-120"/>
              <a:cs typeface="Arial" charset="0"/>
            </a:endParaRPr>
          </a:p>
        </p:txBody>
      </p:sp>
      <p:sp>
        <p:nvSpPr>
          <p:cNvPr id="6" name="Oval 3"/>
          <p:cNvSpPr>
            <a:spLocks noChangeArrowheads="1"/>
          </p:cNvSpPr>
          <p:nvPr/>
        </p:nvSpPr>
        <p:spPr bwMode="invGray">
          <a:xfrm>
            <a:off x="1030288" y="2200275"/>
            <a:ext cx="3895725" cy="3892550"/>
          </a:xfrm>
          <a:prstGeom prst="ellipse">
            <a:avLst/>
          </a:prstGeom>
          <a:solidFill>
            <a:srgbClr val="FFFFFF">
              <a:alpha val="39999"/>
            </a:srgbClr>
          </a:solidFill>
          <a:ln w="9525">
            <a:noFill/>
            <a:prstDash val="lgDash"/>
            <a:round/>
            <a:headEnd/>
            <a:tailEnd/>
          </a:ln>
          <a:effectLst/>
        </p:spPr>
        <p:txBody>
          <a:bodyPr wrap="none" anchor="ctr"/>
          <a:lstStyle/>
          <a:p>
            <a:endParaRPr lang="zh-TW" altLang="en-US"/>
          </a:p>
        </p:txBody>
      </p:sp>
      <p:grpSp>
        <p:nvGrpSpPr>
          <p:cNvPr id="38" name="群組 37"/>
          <p:cNvGrpSpPr/>
          <p:nvPr/>
        </p:nvGrpSpPr>
        <p:grpSpPr>
          <a:xfrm>
            <a:off x="1574960" y="2420888"/>
            <a:ext cx="7173504" cy="3384862"/>
            <a:chOff x="251520" y="2589768"/>
            <a:chExt cx="7173504" cy="3384862"/>
          </a:xfrm>
        </p:grpSpPr>
        <p:grpSp>
          <p:nvGrpSpPr>
            <p:cNvPr id="7" name="Group 4"/>
            <p:cNvGrpSpPr>
              <a:grpSpLocks/>
            </p:cNvGrpSpPr>
            <p:nvPr/>
          </p:nvGrpSpPr>
          <p:grpSpPr bwMode="auto">
            <a:xfrm>
              <a:off x="251520" y="2801217"/>
              <a:ext cx="3124200" cy="3124200"/>
              <a:chOff x="384" y="1776"/>
              <a:chExt cx="1488" cy="1488"/>
            </a:xfrm>
          </p:grpSpPr>
          <p:sp>
            <p:nvSpPr>
              <p:cNvPr id="8" name="Oval 5"/>
              <p:cNvSpPr>
                <a:spLocks noChangeArrowheads="1"/>
              </p:cNvSpPr>
              <p:nvPr/>
            </p:nvSpPr>
            <p:spPr bwMode="gray">
              <a:xfrm>
                <a:off x="384" y="1776"/>
                <a:ext cx="1488" cy="1488"/>
              </a:xfrm>
              <a:prstGeom prst="ellipse">
                <a:avLst/>
              </a:prstGeom>
              <a:gradFill rotWithShape="1">
                <a:gsLst>
                  <a:gs pos="0">
                    <a:schemeClr val="accent1">
                      <a:gamma/>
                      <a:tint val="10196"/>
                      <a:invGamma/>
                    </a:schemeClr>
                  </a:gs>
                  <a:gs pos="50000">
                    <a:schemeClr val="accent1"/>
                  </a:gs>
                  <a:gs pos="100000">
                    <a:schemeClr val="accent1">
                      <a:gamma/>
                      <a:tint val="10196"/>
                      <a:invGamma/>
                    </a:schemeClr>
                  </a:gs>
                </a:gsLst>
                <a:lin ang="5400000" scaled="1"/>
              </a:gradFill>
              <a:ln w="12700">
                <a:solidFill>
                  <a:schemeClr val="bg1"/>
                </a:solidFill>
                <a:round/>
                <a:headEnd/>
                <a:tailEnd/>
              </a:ln>
              <a:effectLst>
                <a:outerShdw dist="50800" dir="5400000" algn="ctr" rotWithShape="0">
                  <a:schemeClr val="bg2">
                    <a:alpha val="50000"/>
                  </a:schemeClr>
                </a:outerShdw>
              </a:effectLst>
            </p:spPr>
            <p:txBody>
              <a:bodyPr wrap="none" anchor="ctr"/>
              <a:lstStyle/>
              <a:p>
                <a:endParaRPr lang="zh-TW" altLang="en-US" sz="2400"/>
              </a:p>
            </p:txBody>
          </p:sp>
          <p:sp>
            <p:nvSpPr>
              <p:cNvPr id="9" name="Oval 6"/>
              <p:cNvSpPr>
                <a:spLocks noChangeArrowheads="1"/>
              </p:cNvSpPr>
              <p:nvPr/>
            </p:nvSpPr>
            <p:spPr bwMode="gray">
              <a:xfrm>
                <a:off x="407" y="1799"/>
                <a:ext cx="1434" cy="1434"/>
              </a:xfrm>
              <a:prstGeom prst="ellipse">
                <a:avLst/>
              </a:prstGeom>
              <a:gradFill rotWithShape="1">
                <a:gsLst>
                  <a:gs pos="0">
                    <a:schemeClr val="accent1">
                      <a:gamma/>
                      <a:tint val="34902"/>
                      <a:invGamma/>
                    </a:schemeClr>
                  </a:gs>
                  <a:gs pos="50000">
                    <a:schemeClr val="accent1"/>
                  </a:gs>
                  <a:gs pos="100000">
                    <a:schemeClr val="accent1">
                      <a:gamma/>
                      <a:tint val="34902"/>
                      <a:invGamma/>
                    </a:schemeClr>
                  </a:gs>
                </a:gsLst>
                <a:lin ang="5400000" scaled="1"/>
              </a:gradFill>
              <a:ln w="19050">
                <a:solidFill>
                  <a:schemeClr val="bg1">
                    <a:alpha val="20000"/>
                  </a:schemeClr>
                </a:solidFill>
                <a:round/>
                <a:headEnd/>
                <a:tailEnd/>
              </a:ln>
              <a:effectLst/>
            </p:spPr>
            <p:txBody>
              <a:bodyPr wrap="none" anchor="ctr"/>
              <a:lstStyle/>
              <a:p>
                <a:endParaRPr lang="zh-TW" altLang="en-US" sz="2400"/>
              </a:p>
            </p:txBody>
          </p:sp>
        </p:grpSp>
        <p:sp>
          <p:nvSpPr>
            <p:cNvPr id="10" name="Text Box 7"/>
            <p:cNvSpPr txBox="1">
              <a:spLocks noChangeArrowheads="1"/>
            </p:cNvSpPr>
            <p:nvPr/>
          </p:nvSpPr>
          <p:spPr bwMode="white">
            <a:xfrm>
              <a:off x="619820" y="4058517"/>
              <a:ext cx="2362200" cy="461665"/>
            </a:xfrm>
            <a:prstGeom prst="rect">
              <a:avLst/>
            </a:prstGeom>
            <a:noFill/>
            <a:ln w="9525" algn="ctr">
              <a:noFill/>
              <a:miter lim="800000"/>
              <a:headEnd/>
              <a:tailEnd/>
            </a:ln>
            <a:effectLst/>
          </p:spPr>
          <p:txBody>
            <a:bodyPr>
              <a:spAutoFit/>
            </a:bodyPr>
            <a:lstStyle/>
            <a:p>
              <a:pPr algn="ctr">
                <a:spcBef>
                  <a:spcPct val="50000"/>
                </a:spcBef>
              </a:pPr>
              <a:r>
                <a:rPr lang="zh-TW" altLang="en-US" sz="2400" b="1" spc="300" dirty="0" smtClean="0">
                  <a:solidFill>
                    <a:srgbClr val="000000"/>
                  </a:solidFill>
                  <a:ea typeface="新細明體" charset="-120"/>
                </a:rPr>
                <a:t>五種觀念</a:t>
              </a:r>
              <a:endParaRPr lang="en-US" altLang="zh-TW" sz="2400" b="1" spc="300" dirty="0">
                <a:solidFill>
                  <a:srgbClr val="000000"/>
                </a:solidFill>
                <a:ea typeface="新細明體" charset="-120"/>
              </a:endParaRPr>
            </a:p>
          </p:txBody>
        </p:sp>
        <p:sp>
          <p:nvSpPr>
            <p:cNvPr id="12" name="Text Box 10"/>
            <p:cNvSpPr txBox="1">
              <a:spLocks noChangeArrowheads="1"/>
            </p:cNvSpPr>
            <p:nvPr/>
          </p:nvSpPr>
          <p:spPr bwMode="black">
            <a:xfrm>
              <a:off x="3501703" y="5498068"/>
              <a:ext cx="3227387" cy="461665"/>
            </a:xfrm>
            <a:prstGeom prst="rect">
              <a:avLst/>
            </a:prstGeom>
            <a:noFill/>
            <a:ln w="9525" algn="ctr">
              <a:noFill/>
              <a:miter lim="800000"/>
              <a:headEnd/>
              <a:tailEnd/>
            </a:ln>
            <a:effectLst/>
          </p:spPr>
          <p:txBody>
            <a:bodyPr>
              <a:spAutoFit/>
            </a:bodyPr>
            <a:lstStyle/>
            <a:p>
              <a:pPr>
                <a:spcBef>
                  <a:spcPct val="50000"/>
                </a:spcBef>
              </a:pPr>
              <a:r>
                <a:rPr lang="zh-TW" altLang="en-US" sz="2400" b="1" spc="600" dirty="0" smtClean="0">
                  <a:hlinkClick r:id="rId2" action="ppaction://hlinksldjump"/>
                </a:rPr>
                <a:t>社會行銷觀念</a:t>
              </a:r>
              <a:endParaRPr lang="en-US" altLang="zh-TW" sz="2400" b="1" spc="600" dirty="0">
                <a:solidFill>
                  <a:schemeClr val="tx1"/>
                </a:solidFill>
                <a:ea typeface="新細明體" charset="-120"/>
              </a:endParaRPr>
            </a:p>
          </p:txBody>
        </p:sp>
        <p:sp>
          <p:nvSpPr>
            <p:cNvPr id="13" name="Text Box 11"/>
            <p:cNvSpPr txBox="1">
              <a:spLocks noChangeArrowheads="1"/>
            </p:cNvSpPr>
            <p:nvPr/>
          </p:nvSpPr>
          <p:spPr bwMode="black">
            <a:xfrm>
              <a:off x="3919215" y="4824968"/>
              <a:ext cx="3227388" cy="461665"/>
            </a:xfrm>
            <a:prstGeom prst="rect">
              <a:avLst/>
            </a:prstGeom>
            <a:noFill/>
            <a:ln w="9525" algn="ctr">
              <a:noFill/>
              <a:miter lim="800000"/>
              <a:headEnd/>
              <a:tailEnd/>
            </a:ln>
            <a:effectLst/>
          </p:spPr>
          <p:txBody>
            <a:bodyPr>
              <a:spAutoFit/>
            </a:bodyPr>
            <a:lstStyle/>
            <a:p>
              <a:pPr>
                <a:spcBef>
                  <a:spcPct val="50000"/>
                </a:spcBef>
              </a:pPr>
              <a:r>
                <a:rPr lang="zh-TW" altLang="en-US" sz="2400" b="1" spc="600" dirty="0" smtClean="0">
                  <a:hlinkClick r:id="rId3" action="ppaction://hlinksldjump"/>
                </a:rPr>
                <a:t>行銷觀念</a:t>
              </a:r>
              <a:endParaRPr lang="en-US" altLang="zh-TW" sz="2400" b="1" spc="600" dirty="0">
                <a:solidFill>
                  <a:schemeClr val="tx1"/>
                </a:solidFill>
                <a:ea typeface="新細明體" charset="-120"/>
              </a:endParaRPr>
            </a:p>
          </p:txBody>
        </p:sp>
        <p:sp>
          <p:nvSpPr>
            <p:cNvPr id="14" name="Text Box 12"/>
            <p:cNvSpPr txBox="1">
              <a:spLocks noChangeArrowheads="1"/>
            </p:cNvSpPr>
            <p:nvPr/>
          </p:nvSpPr>
          <p:spPr bwMode="black">
            <a:xfrm>
              <a:off x="3938786" y="3292722"/>
              <a:ext cx="3227387" cy="461665"/>
            </a:xfrm>
            <a:prstGeom prst="rect">
              <a:avLst/>
            </a:prstGeom>
            <a:noFill/>
            <a:ln w="9525" algn="ctr">
              <a:noFill/>
              <a:miter lim="800000"/>
              <a:headEnd/>
              <a:tailEnd/>
            </a:ln>
            <a:effectLst/>
          </p:spPr>
          <p:txBody>
            <a:bodyPr>
              <a:spAutoFit/>
            </a:bodyPr>
            <a:lstStyle/>
            <a:p>
              <a:pPr>
                <a:spcBef>
                  <a:spcPct val="50000"/>
                </a:spcBef>
              </a:pPr>
              <a:r>
                <a:rPr lang="zh-TW" altLang="en-US" sz="2400" b="1" spc="600" dirty="0" smtClean="0">
                  <a:hlinkClick r:id="rId4" action="ppaction://hlinksldjump"/>
                </a:rPr>
                <a:t>產品觀念</a:t>
              </a:r>
              <a:endParaRPr lang="en-US" altLang="zh-TW" sz="2400" b="1" spc="600" dirty="0">
                <a:solidFill>
                  <a:schemeClr val="tx1"/>
                </a:solidFill>
                <a:ea typeface="新細明體" charset="-120"/>
              </a:endParaRPr>
            </a:p>
          </p:txBody>
        </p:sp>
        <p:sp>
          <p:nvSpPr>
            <p:cNvPr id="15" name="Text Box 13"/>
            <p:cNvSpPr txBox="1">
              <a:spLocks noChangeArrowheads="1"/>
            </p:cNvSpPr>
            <p:nvPr/>
          </p:nvSpPr>
          <p:spPr bwMode="black">
            <a:xfrm>
              <a:off x="4197636" y="4063424"/>
              <a:ext cx="3227388" cy="461665"/>
            </a:xfrm>
            <a:prstGeom prst="rect">
              <a:avLst/>
            </a:prstGeom>
            <a:noFill/>
            <a:ln w="9525" algn="ctr">
              <a:noFill/>
              <a:miter lim="800000"/>
              <a:headEnd/>
              <a:tailEnd/>
            </a:ln>
            <a:effectLst/>
          </p:spPr>
          <p:txBody>
            <a:bodyPr>
              <a:spAutoFit/>
            </a:bodyPr>
            <a:lstStyle/>
            <a:p>
              <a:pPr>
                <a:spcBef>
                  <a:spcPct val="50000"/>
                </a:spcBef>
              </a:pPr>
              <a:r>
                <a:rPr lang="zh-TW" altLang="en-US" sz="2400" b="1" spc="600" dirty="0" smtClean="0">
                  <a:hlinkClick r:id="rId5" action="ppaction://hlinksldjump"/>
                </a:rPr>
                <a:t>銷售觀念</a:t>
              </a:r>
              <a:endParaRPr lang="en-US" altLang="zh-TW" sz="2400" b="1" spc="600" dirty="0">
                <a:solidFill>
                  <a:schemeClr val="tx1"/>
                </a:solidFill>
                <a:ea typeface="新細明體" charset="-120"/>
              </a:endParaRPr>
            </a:p>
          </p:txBody>
        </p:sp>
        <p:grpSp>
          <p:nvGrpSpPr>
            <p:cNvPr id="35" name="群組 34"/>
            <p:cNvGrpSpPr/>
            <p:nvPr/>
          </p:nvGrpSpPr>
          <p:grpSpPr>
            <a:xfrm>
              <a:off x="2982020" y="2589768"/>
              <a:ext cx="3707383" cy="516249"/>
              <a:chOff x="4132263" y="2376176"/>
              <a:chExt cx="3707383" cy="516249"/>
            </a:xfrm>
          </p:grpSpPr>
          <p:sp>
            <p:nvSpPr>
              <p:cNvPr id="11" name="Text Box 9"/>
              <p:cNvSpPr txBox="1">
                <a:spLocks noChangeArrowheads="1"/>
              </p:cNvSpPr>
              <p:nvPr/>
            </p:nvSpPr>
            <p:spPr bwMode="black">
              <a:xfrm>
                <a:off x="4612258" y="2376176"/>
                <a:ext cx="3227388" cy="461665"/>
              </a:xfrm>
              <a:prstGeom prst="rect">
                <a:avLst/>
              </a:prstGeom>
              <a:noFill/>
              <a:ln w="9525" algn="ctr">
                <a:noFill/>
                <a:miter lim="800000"/>
                <a:headEnd/>
                <a:tailEnd/>
              </a:ln>
              <a:effectLst/>
            </p:spPr>
            <p:txBody>
              <a:bodyPr>
                <a:spAutoFit/>
              </a:bodyPr>
              <a:lstStyle/>
              <a:p>
                <a:pPr>
                  <a:spcBef>
                    <a:spcPct val="50000"/>
                  </a:spcBef>
                </a:pPr>
                <a:r>
                  <a:rPr lang="zh-TW" altLang="en-US" sz="2400" b="1" spc="600" dirty="0" smtClean="0">
                    <a:hlinkClick r:id="rId6" action="ppaction://hlinksldjump"/>
                  </a:rPr>
                  <a:t>生產觀念</a:t>
                </a:r>
                <a:endParaRPr lang="en-US" altLang="zh-TW" sz="2400" b="1" spc="600" dirty="0">
                  <a:solidFill>
                    <a:schemeClr val="tx1"/>
                  </a:solidFill>
                  <a:ea typeface="新細明體" charset="-120"/>
                </a:endParaRPr>
              </a:p>
            </p:txBody>
          </p:sp>
          <p:grpSp>
            <p:nvGrpSpPr>
              <p:cNvPr id="16" name="Group 14"/>
              <p:cNvGrpSpPr>
                <a:grpSpLocks/>
              </p:cNvGrpSpPr>
              <p:nvPr/>
            </p:nvGrpSpPr>
            <p:grpSpPr bwMode="auto">
              <a:xfrm>
                <a:off x="4132263" y="2435225"/>
                <a:ext cx="457200" cy="457200"/>
                <a:chOff x="384" y="1776"/>
                <a:chExt cx="1488" cy="1488"/>
              </a:xfrm>
            </p:grpSpPr>
            <p:sp>
              <p:nvSpPr>
                <p:cNvPr id="17" name="Oval 15"/>
                <p:cNvSpPr>
                  <a:spLocks noChangeArrowheads="1"/>
                </p:cNvSpPr>
                <p:nvPr/>
              </p:nvSpPr>
              <p:spPr bwMode="gray">
                <a:xfrm>
                  <a:off x="384" y="1776"/>
                  <a:ext cx="1488" cy="1488"/>
                </a:xfrm>
                <a:prstGeom prst="ellipse">
                  <a:avLst/>
                </a:prstGeom>
                <a:gradFill rotWithShape="1">
                  <a:gsLst>
                    <a:gs pos="0">
                      <a:schemeClr val="accent1">
                        <a:gamma/>
                        <a:tint val="10196"/>
                        <a:invGamma/>
                      </a:schemeClr>
                    </a:gs>
                    <a:gs pos="50000">
                      <a:schemeClr val="accent1"/>
                    </a:gs>
                    <a:gs pos="100000">
                      <a:schemeClr val="accent1">
                        <a:gamma/>
                        <a:tint val="10196"/>
                        <a:invGamma/>
                      </a:schemeClr>
                    </a:gs>
                  </a:gsLst>
                  <a:lin ang="5400000" scaled="1"/>
                </a:gradFill>
                <a:ln w="12700">
                  <a:solidFill>
                    <a:schemeClr val="accent1"/>
                  </a:solidFill>
                  <a:round/>
                  <a:headEnd/>
                  <a:tailEnd/>
                </a:ln>
                <a:effectLst>
                  <a:outerShdw dist="50800" dir="5400000" algn="ctr" rotWithShape="0">
                    <a:schemeClr val="bg2">
                      <a:alpha val="50000"/>
                    </a:schemeClr>
                  </a:outerShdw>
                </a:effectLst>
              </p:spPr>
              <p:txBody>
                <a:bodyPr wrap="none" anchor="ctr"/>
                <a:lstStyle/>
                <a:p>
                  <a:endParaRPr lang="zh-TW" altLang="en-US" sz="2400"/>
                </a:p>
              </p:txBody>
            </p:sp>
            <p:sp>
              <p:nvSpPr>
                <p:cNvPr id="18" name="Oval 16">
                  <a:hlinkClick r:id="rId6" action="ppaction://hlinksldjump"/>
                </p:cNvPr>
                <p:cNvSpPr>
                  <a:spLocks noChangeArrowheads="1"/>
                </p:cNvSpPr>
                <p:nvPr/>
              </p:nvSpPr>
              <p:spPr bwMode="gray">
                <a:xfrm>
                  <a:off x="407" y="1799"/>
                  <a:ext cx="1434" cy="1434"/>
                </a:xfrm>
                <a:prstGeom prst="ellipse">
                  <a:avLst/>
                </a:prstGeom>
                <a:gradFill rotWithShape="1">
                  <a:gsLst>
                    <a:gs pos="0">
                      <a:schemeClr val="accent1">
                        <a:gamma/>
                        <a:tint val="34902"/>
                        <a:invGamma/>
                      </a:schemeClr>
                    </a:gs>
                    <a:gs pos="50000">
                      <a:schemeClr val="accent1"/>
                    </a:gs>
                    <a:gs pos="100000">
                      <a:schemeClr val="accent1">
                        <a:gamma/>
                        <a:tint val="34902"/>
                        <a:invGamma/>
                      </a:schemeClr>
                    </a:gs>
                  </a:gsLst>
                  <a:lin ang="5400000" scaled="1"/>
                </a:gradFill>
                <a:ln w="19050">
                  <a:solidFill>
                    <a:schemeClr val="accent1">
                      <a:alpha val="20000"/>
                    </a:schemeClr>
                  </a:solidFill>
                  <a:round/>
                  <a:headEnd/>
                  <a:tailEnd/>
                </a:ln>
                <a:effectLst/>
              </p:spPr>
              <p:txBody>
                <a:bodyPr wrap="none" anchor="ctr"/>
                <a:lstStyle/>
                <a:p>
                  <a:endParaRPr lang="zh-TW" altLang="en-US" sz="2400"/>
                </a:p>
              </p:txBody>
            </p:sp>
          </p:grpSp>
        </p:grpSp>
        <p:grpSp>
          <p:nvGrpSpPr>
            <p:cNvPr id="19" name="Group 17"/>
            <p:cNvGrpSpPr>
              <a:grpSpLocks/>
            </p:cNvGrpSpPr>
            <p:nvPr/>
          </p:nvGrpSpPr>
          <p:grpSpPr bwMode="auto">
            <a:xfrm>
              <a:off x="3439220" y="3334617"/>
              <a:ext cx="457200" cy="457200"/>
              <a:chOff x="384" y="1776"/>
              <a:chExt cx="1488" cy="1488"/>
            </a:xfrm>
          </p:grpSpPr>
          <p:sp>
            <p:nvSpPr>
              <p:cNvPr id="20" name="Oval 18"/>
              <p:cNvSpPr>
                <a:spLocks noChangeArrowheads="1"/>
              </p:cNvSpPr>
              <p:nvPr/>
            </p:nvSpPr>
            <p:spPr bwMode="gray">
              <a:xfrm>
                <a:off x="384" y="1776"/>
                <a:ext cx="1488" cy="1488"/>
              </a:xfrm>
              <a:prstGeom prst="ellipse">
                <a:avLst/>
              </a:prstGeom>
              <a:gradFill rotWithShape="1">
                <a:gsLst>
                  <a:gs pos="0">
                    <a:schemeClr val="accent2">
                      <a:gamma/>
                      <a:tint val="10196"/>
                      <a:invGamma/>
                    </a:schemeClr>
                  </a:gs>
                  <a:gs pos="50000">
                    <a:schemeClr val="accent2"/>
                  </a:gs>
                  <a:gs pos="100000">
                    <a:schemeClr val="accent2">
                      <a:gamma/>
                      <a:tint val="10196"/>
                      <a:invGamma/>
                    </a:schemeClr>
                  </a:gs>
                </a:gsLst>
                <a:lin ang="5400000" scaled="1"/>
              </a:gradFill>
              <a:ln w="12700">
                <a:solidFill>
                  <a:schemeClr val="accent2"/>
                </a:solidFill>
                <a:round/>
                <a:headEnd/>
                <a:tailEnd/>
              </a:ln>
              <a:effectLst>
                <a:outerShdw dist="50800" dir="5400000" algn="ctr" rotWithShape="0">
                  <a:schemeClr val="bg2">
                    <a:alpha val="50000"/>
                  </a:schemeClr>
                </a:outerShdw>
              </a:effectLst>
            </p:spPr>
            <p:txBody>
              <a:bodyPr wrap="none" anchor="ctr"/>
              <a:lstStyle/>
              <a:p>
                <a:endParaRPr lang="zh-TW" altLang="en-US" sz="2400" b="1"/>
              </a:p>
            </p:txBody>
          </p:sp>
          <p:sp>
            <p:nvSpPr>
              <p:cNvPr id="21" name="Oval 19">
                <a:hlinkClick r:id="rId4" action="ppaction://hlinksldjump"/>
              </p:cNvPr>
              <p:cNvSpPr>
                <a:spLocks noChangeArrowheads="1"/>
              </p:cNvSpPr>
              <p:nvPr/>
            </p:nvSpPr>
            <p:spPr bwMode="gray">
              <a:xfrm>
                <a:off x="407" y="1799"/>
                <a:ext cx="1434" cy="1434"/>
              </a:xfrm>
              <a:prstGeom prst="ellipse">
                <a:avLst/>
              </a:prstGeom>
              <a:gradFill rotWithShape="1">
                <a:gsLst>
                  <a:gs pos="0">
                    <a:schemeClr val="accent2">
                      <a:gamma/>
                      <a:tint val="34902"/>
                      <a:invGamma/>
                    </a:schemeClr>
                  </a:gs>
                  <a:gs pos="50000">
                    <a:schemeClr val="accent2"/>
                  </a:gs>
                  <a:gs pos="100000">
                    <a:schemeClr val="accent2">
                      <a:gamma/>
                      <a:tint val="34902"/>
                      <a:invGamma/>
                    </a:schemeClr>
                  </a:gs>
                </a:gsLst>
                <a:lin ang="5400000" scaled="1"/>
              </a:gradFill>
              <a:ln w="19050">
                <a:solidFill>
                  <a:schemeClr val="accent2">
                    <a:alpha val="20000"/>
                  </a:schemeClr>
                </a:solidFill>
                <a:round/>
                <a:headEnd/>
                <a:tailEnd/>
              </a:ln>
              <a:effectLst/>
            </p:spPr>
            <p:txBody>
              <a:bodyPr wrap="none" anchor="ctr"/>
              <a:lstStyle/>
              <a:p>
                <a:endParaRPr lang="zh-TW" altLang="en-US" sz="2400" b="1"/>
              </a:p>
            </p:txBody>
          </p:sp>
        </p:grpSp>
        <p:grpSp>
          <p:nvGrpSpPr>
            <p:cNvPr id="22" name="Group 20"/>
            <p:cNvGrpSpPr>
              <a:grpSpLocks/>
            </p:cNvGrpSpPr>
            <p:nvPr/>
          </p:nvGrpSpPr>
          <p:grpSpPr bwMode="auto">
            <a:xfrm>
              <a:off x="3667820" y="4091855"/>
              <a:ext cx="457200" cy="457200"/>
              <a:chOff x="384" y="1776"/>
              <a:chExt cx="1488" cy="1488"/>
            </a:xfrm>
          </p:grpSpPr>
          <p:sp>
            <p:nvSpPr>
              <p:cNvPr id="23" name="Oval 21"/>
              <p:cNvSpPr>
                <a:spLocks noChangeArrowheads="1"/>
              </p:cNvSpPr>
              <p:nvPr/>
            </p:nvSpPr>
            <p:spPr bwMode="gray">
              <a:xfrm>
                <a:off x="384" y="1776"/>
                <a:ext cx="1488" cy="1488"/>
              </a:xfrm>
              <a:prstGeom prst="ellipse">
                <a:avLst/>
              </a:prstGeom>
              <a:gradFill rotWithShape="1">
                <a:gsLst>
                  <a:gs pos="0">
                    <a:schemeClr val="hlink">
                      <a:gamma/>
                      <a:tint val="10196"/>
                      <a:invGamma/>
                    </a:schemeClr>
                  </a:gs>
                  <a:gs pos="50000">
                    <a:schemeClr val="hlink"/>
                  </a:gs>
                  <a:gs pos="100000">
                    <a:schemeClr val="hlink">
                      <a:gamma/>
                      <a:tint val="10196"/>
                      <a:invGamma/>
                    </a:schemeClr>
                  </a:gs>
                </a:gsLst>
                <a:lin ang="5400000" scaled="1"/>
              </a:gradFill>
              <a:ln w="12700">
                <a:solidFill>
                  <a:schemeClr val="hlink"/>
                </a:solidFill>
                <a:round/>
                <a:headEnd/>
                <a:tailEnd/>
              </a:ln>
              <a:effectLst>
                <a:outerShdw dist="50800" dir="5400000" algn="ctr" rotWithShape="0">
                  <a:schemeClr val="bg2">
                    <a:alpha val="50000"/>
                  </a:schemeClr>
                </a:outerShdw>
              </a:effectLst>
            </p:spPr>
            <p:txBody>
              <a:bodyPr wrap="none" anchor="ctr"/>
              <a:lstStyle/>
              <a:p>
                <a:endParaRPr lang="zh-TW" altLang="en-US" sz="2400" b="1"/>
              </a:p>
            </p:txBody>
          </p:sp>
          <p:sp>
            <p:nvSpPr>
              <p:cNvPr id="24" name="Oval 22">
                <a:hlinkClick r:id="rId5" action="ppaction://hlinksldjump"/>
              </p:cNvPr>
              <p:cNvSpPr>
                <a:spLocks noChangeArrowheads="1"/>
              </p:cNvSpPr>
              <p:nvPr/>
            </p:nvSpPr>
            <p:spPr bwMode="gray">
              <a:xfrm>
                <a:off x="407" y="1799"/>
                <a:ext cx="1434" cy="1434"/>
              </a:xfrm>
              <a:prstGeom prst="ellipse">
                <a:avLst/>
              </a:prstGeom>
              <a:gradFill rotWithShape="1">
                <a:gsLst>
                  <a:gs pos="0">
                    <a:schemeClr val="hlink">
                      <a:gamma/>
                      <a:tint val="34902"/>
                      <a:invGamma/>
                    </a:schemeClr>
                  </a:gs>
                  <a:gs pos="50000">
                    <a:schemeClr val="hlink"/>
                  </a:gs>
                  <a:gs pos="100000">
                    <a:schemeClr val="hlink">
                      <a:gamma/>
                      <a:tint val="34902"/>
                      <a:invGamma/>
                    </a:schemeClr>
                  </a:gs>
                </a:gsLst>
                <a:lin ang="5400000" scaled="1"/>
              </a:gradFill>
              <a:ln w="19050">
                <a:solidFill>
                  <a:schemeClr val="hlink">
                    <a:alpha val="20000"/>
                  </a:schemeClr>
                </a:solidFill>
                <a:round/>
                <a:headEnd/>
                <a:tailEnd/>
              </a:ln>
              <a:effectLst/>
            </p:spPr>
            <p:txBody>
              <a:bodyPr wrap="none" anchor="ctr"/>
              <a:lstStyle/>
              <a:p>
                <a:endParaRPr lang="zh-TW" altLang="en-US" sz="2400" b="1"/>
              </a:p>
            </p:txBody>
          </p:sp>
        </p:grpSp>
        <p:grpSp>
          <p:nvGrpSpPr>
            <p:cNvPr id="25" name="Group 23"/>
            <p:cNvGrpSpPr>
              <a:grpSpLocks/>
            </p:cNvGrpSpPr>
            <p:nvPr/>
          </p:nvGrpSpPr>
          <p:grpSpPr bwMode="auto">
            <a:xfrm>
              <a:off x="3439220" y="4858617"/>
              <a:ext cx="457200" cy="457200"/>
              <a:chOff x="384" y="1776"/>
              <a:chExt cx="1488" cy="1488"/>
            </a:xfrm>
          </p:grpSpPr>
          <p:sp>
            <p:nvSpPr>
              <p:cNvPr id="26" name="Oval 24"/>
              <p:cNvSpPr>
                <a:spLocks noChangeArrowheads="1"/>
              </p:cNvSpPr>
              <p:nvPr/>
            </p:nvSpPr>
            <p:spPr bwMode="gray">
              <a:xfrm>
                <a:off x="384" y="1776"/>
                <a:ext cx="1488" cy="1488"/>
              </a:xfrm>
              <a:prstGeom prst="ellipse">
                <a:avLst/>
              </a:prstGeom>
              <a:gradFill rotWithShape="1">
                <a:gsLst>
                  <a:gs pos="0">
                    <a:schemeClr val="folHlink">
                      <a:gamma/>
                      <a:tint val="10196"/>
                      <a:invGamma/>
                    </a:schemeClr>
                  </a:gs>
                  <a:gs pos="50000">
                    <a:schemeClr val="folHlink"/>
                  </a:gs>
                  <a:gs pos="100000">
                    <a:schemeClr val="folHlink">
                      <a:gamma/>
                      <a:tint val="10196"/>
                      <a:invGamma/>
                    </a:schemeClr>
                  </a:gs>
                </a:gsLst>
                <a:lin ang="5400000" scaled="1"/>
              </a:gradFill>
              <a:ln w="12700">
                <a:solidFill>
                  <a:schemeClr val="folHlink"/>
                </a:solidFill>
                <a:round/>
                <a:headEnd/>
                <a:tailEnd/>
              </a:ln>
              <a:effectLst>
                <a:outerShdw dist="50800" dir="5400000" algn="ctr" rotWithShape="0">
                  <a:schemeClr val="bg2">
                    <a:alpha val="50000"/>
                  </a:schemeClr>
                </a:outerShdw>
              </a:effectLst>
            </p:spPr>
            <p:txBody>
              <a:bodyPr wrap="none" anchor="ctr"/>
              <a:lstStyle/>
              <a:p>
                <a:endParaRPr lang="zh-TW" altLang="en-US" sz="2400" b="1"/>
              </a:p>
            </p:txBody>
          </p:sp>
          <p:sp>
            <p:nvSpPr>
              <p:cNvPr id="27" name="Oval 25">
                <a:hlinkClick r:id="rId3" action="ppaction://hlinksldjump"/>
              </p:cNvPr>
              <p:cNvSpPr>
                <a:spLocks noChangeArrowheads="1"/>
              </p:cNvSpPr>
              <p:nvPr/>
            </p:nvSpPr>
            <p:spPr bwMode="gray">
              <a:xfrm>
                <a:off x="407" y="1799"/>
                <a:ext cx="1434" cy="1434"/>
              </a:xfrm>
              <a:prstGeom prst="ellipse">
                <a:avLst/>
              </a:prstGeom>
              <a:gradFill rotWithShape="1">
                <a:gsLst>
                  <a:gs pos="0">
                    <a:schemeClr val="folHlink">
                      <a:gamma/>
                      <a:tint val="34902"/>
                      <a:invGamma/>
                    </a:schemeClr>
                  </a:gs>
                  <a:gs pos="50000">
                    <a:schemeClr val="folHlink"/>
                  </a:gs>
                  <a:gs pos="100000">
                    <a:schemeClr val="folHlink">
                      <a:gamma/>
                      <a:tint val="34902"/>
                      <a:invGamma/>
                    </a:schemeClr>
                  </a:gs>
                </a:gsLst>
                <a:lin ang="5400000" scaled="1"/>
              </a:gradFill>
              <a:ln w="19050">
                <a:solidFill>
                  <a:schemeClr val="folHlink">
                    <a:alpha val="20000"/>
                  </a:schemeClr>
                </a:solidFill>
                <a:round/>
                <a:headEnd/>
                <a:tailEnd/>
              </a:ln>
              <a:effectLst/>
            </p:spPr>
            <p:txBody>
              <a:bodyPr wrap="none" anchor="ctr"/>
              <a:lstStyle/>
              <a:p>
                <a:endParaRPr lang="zh-TW" altLang="en-US" sz="2400" b="1"/>
              </a:p>
            </p:txBody>
          </p:sp>
        </p:grpSp>
        <p:grpSp>
          <p:nvGrpSpPr>
            <p:cNvPr id="28" name="Group 26"/>
            <p:cNvGrpSpPr>
              <a:grpSpLocks/>
            </p:cNvGrpSpPr>
            <p:nvPr/>
          </p:nvGrpSpPr>
          <p:grpSpPr bwMode="auto">
            <a:xfrm>
              <a:off x="3035995" y="5517430"/>
              <a:ext cx="457200" cy="457200"/>
              <a:chOff x="384" y="1776"/>
              <a:chExt cx="1488" cy="1488"/>
            </a:xfrm>
          </p:grpSpPr>
          <p:sp>
            <p:nvSpPr>
              <p:cNvPr id="29" name="Oval 27"/>
              <p:cNvSpPr>
                <a:spLocks noChangeArrowheads="1"/>
              </p:cNvSpPr>
              <p:nvPr/>
            </p:nvSpPr>
            <p:spPr bwMode="ltGray">
              <a:xfrm>
                <a:off x="384" y="1776"/>
                <a:ext cx="1488" cy="1488"/>
              </a:xfrm>
              <a:prstGeom prst="ellipse">
                <a:avLst/>
              </a:prstGeom>
              <a:gradFill rotWithShape="1">
                <a:gsLst>
                  <a:gs pos="0">
                    <a:srgbClr val="D04896">
                      <a:gamma/>
                      <a:tint val="10196"/>
                      <a:invGamma/>
                    </a:srgbClr>
                  </a:gs>
                  <a:gs pos="50000">
                    <a:srgbClr val="D04896"/>
                  </a:gs>
                  <a:gs pos="100000">
                    <a:srgbClr val="D04896">
                      <a:gamma/>
                      <a:tint val="10196"/>
                      <a:invGamma/>
                    </a:srgbClr>
                  </a:gs>
                </a:gsLst>
                <a:lin ang="5400000" scaled="1"/>
              </a:gradFill>
              <a:ln w="12700">
                <a:solidFill>
                  <a:srgbClr val="E391C0"/>
                </a:solidFill>
                <a:round/>
                <a:headEnd/>
                <a:tailEnd/>
              </a:ln>
              <a:effectLst>
                <a:outerShdw dist="50800" dir="5400000" algn="ctr" rotWithShape="0">
                  <a:schemeClr val="bg2">
                    <a:alpha val="50000"/>
                  </a:schemeClr>
                </a:outerShdw>
              </a:effectLst>
            </p:spPr>
            <p:txBody>
              <a:bodyPr wrap="none" anchor="ctr"/>
              <a:lstStyle/>
              <a:p>
                <a:endParaRPr lang="zh-TW" altLang="en-US" sz="2400"/>
              </a:p>
            </p:txBody>
          </p:sp>
          <p:sp>
            <p:nvSpPr>
              <p:cNvPr id="30" name="Oval 28">
                <a:hlinkClick r:id="rId2" action="ppaction://hlinksldjump"/>
              </p:cNvPr>
              <p:cNvSpPr>
                <a:spLocks noChangeArrowheads="1"/>
              </p:cNvSpPr>
              <p:nvPr/>
            </p:nvSpPr>
            <p:spPr bwMode="ltGray">
              <a:xfrm>
                <a:off x="407" y="1799"/>
                <a:ext cx="1434" cy="1434"/>
              </a:xfrm>
              <a:prstGeom prst="ellipse">
                <a:avLst/>
              </a:prstGeom>
              <a:gradFill rotWithShape="1">
                <a:gsLst>
                  <a:gs pos="0">
                    <a:srgbClr val="E391C0">
                      <a:gamma/>
                      <a:tint val="34902"/>
                      <a:invGamma/>
                    </a:srgbClr>
                  </a:gs>
                  <a:gs pos="50000">
                    <a:srgbClr val="E391C0"/>
                  </a:gs>
                  <a:gs pos="100000">
                    <a:srgbClr val="E391C0">
                      <a:gamma/>
                      <a:tint val="34902"/>
                      <a:invGamma/>
                    </a:srgbClr>
                  </a:gs>
                </a:gsLst>
                <a:lin ang="5400000" scaled="1"/>
              </a:gradFill>
              <a:ln w="19050">
                <a:solidFill>
                  <a:srgbClr val="D04896">
                    <a:alpha val="20000"/>
                  </a:srgbClr>
                </a:solidFill>
                <a:round/>
                <a:headEnd/>
                <a:tailEnd/>
              </a:ln>
              <a:effectLst/>
            </p:spPr>
            <p:txBody>
              <a:bodyPr wrap="none" anchor="ctr"/>
              <a:lstStyle/>
              <a:p>
                <a:endParaRPr lang="zh-TW" altLang="en-US" sz="2400"/>
              </a:p>
            </p:txBody>
          </p:sp>
        </p:grpSp>
      </p:grpSp>
      <p:grpSp>
        <p:nvGrpSpPr>
          <p:cNvPr id="31" name="群組 13"/>
          <p:cNvGrpSpPr/>
          <p:nvPr/>
        </p:nvGrpSpPr>
        <p:grpSpPr>
          <a:xfrm>
            <a:off x="323528" y="1556792"/>
            <a:ext cx="3702050" cy="720080"/>
            <a:chOff x="4211960" y="1556792"/>
            <a:chExt cx="3702050" cy="720080"/>
          </a:xfrm>
        </p:grpSpPr>
        <p:sp>
          <p:nvSpPr>
            <p:cNvPr id="32" name="AutoShape 7"/>
            <p:cNvSpPr>
              <a:spLocks noChangeArrowheads="1"/>
            </p:cNvSpPr>
            <p:nvPr/>
          </p:nvSpPr>
          <p:spPr bwMode="gray">
            <a:xfrm>
              <a:off x="4211960" y="1556792"/>
              <a:ext cx="3702050" cy="720080"/>
            </a:xfrm>
            <a:prstGeom prst="roundRect">
              <a:avLst>
                <a:gd name="adj" fmla="val 11921"/>
              </a:avLst>
            </a:prstGeom>
            <a:gradFill rotWithShape="1">
              <a:gsLst>
                <a:gs pos="0">
                  <a:schemeClr val="folHlink">
                    <a:gamma/>
                    <a:tint val="80000"/>
                    <a:invGamma/>
                  </a:schemeClr>
                </a:gs>
                <a:gs pos="100000">
                  <a:schemeClr val="folHlink"/>
                </a:gs>
              </a:gsLst>
              <a:lin ang="5400000" scaled="1"/>
            </a:gradFill>
            <a:ln w="25400">
              <a:solidFill>
                <a:srgbClr val="FEFFFF"/>
              </a:solidFill>
              <a:round/>
              <a:headEnd/>
              <a:tailEnd/>
            </a:ln>
            <a:effectLst>
              <a:outerShdw dist="53882" dir="2700000" algn="ctr" rotWithShape="0">
                <a:srgbClr val="000000">
                  <a:alpha val="50000"/>
                </a:srgbClr>
              </a:outerShdw>
            </a:effectLst>
          </p:spPr>
          <p:txBody>
            <a:bodyPr wrap="none" anchor="ctr"/>
            <a:lstStyle/>
            <a:p>
              <a:endParaRPr lang="zh-TW" altLang="en-US"/>
            </a:p>
          </p:txBody>
        </p:sp>
        <p:pic>
          <p:nvPicPr>
            <p:cNvPr id="33" name="Picture 8" descr="Picture4"/>
            <p:cNvPicPr>
              <a:picLocks noChangeAspect="1" noChangeArrowheads="1"/>
            </p:cNvPicPr>
            <p:nvPr/>
          </p:nvPicPr>
          <p:blipFill>
            <a:blip r:embed="rId7" cstate="print"/>
            <a:srcRect/>
            <a:stretch>
              <a:fillRect/>
            </a:stretch>
          </p:blipFill>
          <p:spPr bwMode="auto">
            <a:xfrm>
              <a:off x="4267523" y="1604417"/>
              <a:ext cx="792162" cy="454336"/>
            </a:xfrm>
            <a:prstGeom prst="rect">
              <a:avLst/>
            </a:prstGeom>
            <a:noFill/>
          </p:spPr>
        </p:pic>
        <p:sp>
          <p:nvSpPr>
            <p:cNvPr id="34" name="Rectangle 41"/>
            <p:cNvSpPr>
              <a:spLocks noChangeArrowheads="1"/>
            </p:cNvSpPr>
            <p:nvPr/>
          </p:nvSpPr>
          <p:spPr bwMode="black">
            <a:xfrm>
              <a:off x="4340548" y="1616501"/>
              <a:ext cx="3425825" cy="535531"/>
            </a:xfrm>
            <a:prstGeom prst="rect">
              <a:avLst/>
            </a:prstGeom>
            <a:noFill/>
            <a:ln w="9525">
              <a:noFill/>
              <a:miter lim="800000"/>
              <a:headEnd/>
              <a:tailEnd/>
            </a:ln>
            <a:effectLst/>
          </p:spPr>
          <p:txBody>
            <a:bodyPr wrap="square">
              <a:spAutoFit/>
            </a:bodyPr>
            <a:lstStyle/>
            <a:p>
              <a:pPr algn="ctr">
                <a:lnSpc>
                  <a:spcPct val="120000"/>
                </a:lnSpc>
              </a:pPr>
              <a:r>
                <a:rPr lang="zh-TW" altLang="en-US" sz="2400" b="1" dirty="0" smtClean="0">
                  <a:solidFill>
                    <a:srgbClr val="FEFFFF"/>
                  </a:solidFill>
                  <a:ea typeface="新細明體" charset="-120"/>
                </a:rPr>
                <a:t>行銷管理導向</a:t>
              </a:r>
              <a:endParaRPr lang="en-US" altLang="zh-TW" sz="2400" b="1" dirty="0">
                <a:solidFill>
                  <a:srgbClr val="FEFFFF"/>
                </a:solidFill>
                <a:ea typeface="新細明體" charset="-120"/>
              </a:endParaRPr>
            </a:p>
          </p:txBody>
        </p:sp>
      </p:grpSp>
      <p:sp>
        <p:nvSpPr>
          <p:cNvPr id="39" name="頁尾版面配置區 3"/>
          <p:cNvSpPr txBox="1">
            <a:spLocks/>
          </p:cNvSpPr>
          <p:nvPr/>
        </p:nvSpPr>
        <p:spPr bwMode="gray">
          <a:xfrm>
            <a:off x="899592" y="44624"/>
            <a:ext cx="4248472" cy="2880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TW" sz="1200" b="0" i="0" u="none" strike="noStrike" kern="1200" cap="none" spc="0" normalizeH="0" baseline="0" noProof="0" dirty="0" smtClean="0">
                <a:ln>
                  <a:noFill/>
                </a:ln>
                <a:solidFill>
                  <a:schemeClr val="tx1"/>
                </a:solidFill>
                <a:effectLst/>
                <a:uLnTx/>
                <a:uFillTx/>
                <a:latin typeface="Tahoma" pitchFamily="34" charset="0"/>
                <a:ea typeface="新細明體" charset="-120"/>
                <a:cs typeface="Tahoma" pitchFamily="34" charset="0"/>
              </a:rPr>
              <a:t>CHAPTER</a:t>
            </a:r>
            <a:r>
              <a:rPr kumimoji="0" lang="en-US" altLang="zh-TW" sz="1200" b="0" i="0" u="none" strike="noStrike" kern="1200" cap="none" spc="0" normalizeH="0" baseline="0" noProof="0" dirty="0" smtClean="0">
                <a:ln>
                  <a:noFill/>
                </a:ln>
                <a:solidFill>
                  <a:schemeClr val="tx1"/>
                </a:solidFill>
                <a:effectLst/>
                <a:uLnTx/>
                <a:uFillTx/>
                <a:latin typeface="Verdana" pitchFamily="34" charset="0"/>
                <a:ea typeface="新細明體" charset="-120"/>
                <a:cs typeface="Arial" charset="0"/>
              </a:rPr>
              <a:t> </a:t>
            </a:r>
            <a:r>
              <a:rPr kumimoji="0" lang="en-US" altLang="zh-TW" sz="1200" b="1" i="0" u="none" strike="noStrike" kern="1200" cap="none" spc="0" normalizeH="0" baseline="0" noProof="0" dirty="0" smtClean="0">
                <a:ln>
                  <a:noFill/>
                </a:ln>
                <a:solidFill>
                  <a:schemeClr val="tx1"/>
                </a:solidFill>
                <a:effectLst/>
                <a:uLnTx/>
                <a:uFillTx/>
                <a:latin typeface="Verdana" pitchFamily="34" charset="0"/>
                <a:ea typeface="新細明體" charset="-120"/>
                <a:cs typeface="Arial" charset="0"/>
              </a:rPr>
              <a:t>1</a:t>
            </a:r>
            <a:r>
              <a:rPr kumimoji="0" lang="en-US" altLang="zh-TW" sz="1200" b="0" i="0" u="none" strike="noStrike" kern="1200" cap="none" spc="0" normalizeH="0" baseline="0" noProof="0" dirty="0" smtClean="0">
                <a:ln>
                  <a:noFill/>
                </a:ln>
                <a:solidFill>
                  <a:schemeClr val="tx1"/>
                </a:solidFill>
                <a:effectLst/>
                <a:uLnTx/>
                <a:uFillTx/>
                <a:latin typeface="Verdana" pitchFamily="34" charset="0"/>
                <a:ea typeface="新細明體" charset="-120"/>
                <a:cs typeface="Arial" charset="0"/>
              </a:rPr>
              <a:t>  </a:t>
            </a:r>
            <a:r>
              <a:rPr kumimoji="0" lang="zh-TW" altLang="en-US" sz="1200" b="0" i="0" u="none" strike="noStrike" kern="1200" cap="none" spc="60" normalizeH="0" baseline="0" noProof="0" dirty="0" smtClean="0">
                <a:ln>
                  <a:noFill/>
                </a:ln>
                <a:solidFill>
                  <a:schemeClr val="tx1"/>
                </a:solidFill>
                <a:effectLst/>
                <a:uLnTx/>
                <a:uFillTx/>
                <a:latin typeface="Verdana" pitchFamily="34" charset="0"/>
                <a:ea typeface="新細明體" charset="-120"/>
                <a:cs typeface="Arial" charset="0"/>
              </a:rPr>
              <a:t>行銷：管理可獲利的顧客關係</a:t>
            </a:r>
          </a:p>
        </p:txBody>
      </p:sp>
    </p:spTree>
    <p:extLst>
      <p:ext uri="{BB962C8B-B14F-4D97-AF65-F5344CB8AC3E}">
        <p14:creationId xmlns:p14="http://schemas.microsoft.com/office/powerpoint/2010/main" val="31007778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22</a:t>
            </a:fld>
            <a:endParaRPr lang="en-US" altLang="zh-TW"/>
          </a:p>
        </p:txBody>
      </p:sp>
      <p:graphicFrame>
        <p:nvGraphicFramePr>
          <p:cNvPr id="9" name="資料庫圖表 8"/>
          <p:cNvGraphicFramePr/>
          <p:nvPr>
            <p:extLst>
              <p:ext uri="{D42A27DB-BD31-4B8C-83A1-F6EECF244321}">
                <p14:modId xmlns:p14="http://schemas.microsoft.com/office/powerpoint/2010/main" val="108519699"/>
              </p:ext>
            </p:extLst>
          </p:nvPr>
        </p:nvGraphicFramePr>
        <p:xfrm>
          <a:off x="467544" y="1772816"/>
          <a:ext cx="8064896"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ectangle 2"/>
          <p:cNvSpPr>
            <a:spLocks noGrp="1" noChangeArrowheads="1"/>
          </p:cNvSpPr>
          <p:nvPr>
            <p:ph type="title"/>
          </p:nvPr>
        </p:nvSpPr>
        <p:spPr>
          <a:xfrm>
            <a:off x="611560" y="760437"/>
            <a:ext cx="7620000" cy="868363"/>
          </a:xfrm>
        </p:spPr>
        <p:txBody>
          <a:bodyPr anchor="ctr">
            <a:normAutofit/>
          </a:bodyPr>
          <a:lstStyle/>
          <a:p>
            <a:r>
              <a:rPr lang="zh-TW" altLang="en-US" sz="2800" b="1" dirty="0" smtClean="0">
                <a:ea typeface="新細明體" charset="-120"/>
              </a:rPr>
              <a:t>二、設計顧客導向之行銷策略</a:t>
            </a:r>
            <a:endParaRPr lang="en-US" altLang="zh-TW" sz="2800" b="1" dirty="0">
              <a:ea typeface="新細明體" charset="-12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23</a:t>
            </a:fld>
            <a:endParaRPr lang="en-US" altLang="zh-TW"/>
          </a:p>
        </p:txBody>
      </p:sp>
      <p:graphicFrame>
        <p:nvGraphicFramePr>
          <p:cNvPr id="9" name="資料庫圖表 8"/>
          <p:cNvGraphicFramePr/>
          <p:nvPr>
            <p:extLst>
              <p:ext uri="{D42A27DB-BD31-4B8C-83A1-F6EECF244321}">
                <p14:modId xmlns:p14="http://schemas.microsoft.com/office/powerpoint/2010/main" val="1242618468"/>
              </p:ext>
            </p:extLst>
          </p:nvPr>
        </p:nvGraphicFramePr>
        <p:xfrm>
          <a:off x="467544" y="1772816"/>
          <a:ext cx="8064896"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24</a:t>
            </a:fld>
            <a:endParaRPr lang="en-US" altLang="zh-TW"/>
          </a:p>
        </p:txBody>
      </p:sp>
      <p:graphicFrame>
        <p:nvGraphicFramePr>
          <p:cNvPr id="9" name="資料庫圖表 8"/>
          <p:cNvGraphicFramePr/>
          <p:nvPr>
            <p:extLst>
              <p:ext uri="{D42A27DB-BD31-4B8C-83A1-F6EECF244321}">
                <p14:modId xmlns:p14="http://schemas.microsoft.com/office/powerpoint/2010/main" val="3713838881"/>
              </p:ext>
            </p:extLst>
          </p:nvPr>
        </p:nvGraphicFramePr>
        <p:xfrm>
          <a:off x="467544" y="1772816"/>
          <a:ext cx="8064896"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25</a:t>
            </a:fld>
            <a:endParaRPr lang="en-US" altLang="zh-TW"/>
          </a:p>
        </p:txBody>
      </p:sp>
      <p:graphicFrame>
        <p:nvGraphicFramePr>
          <p:cNvPr id="9" name="資料庫圖表 8"/>
          <p:cNvGraphicFramePr/>
          <p:nvPr>
            <p:extLst>
              <p:ext uri="{D42A27DB-BD31-4B8C-83A1-F6EECF244321}">
                <p14:modId xmlns:p14="http://schemas.microsoft.com/office/powerpoint/2010/main" val="2055607412"/>
              </p:ext>
            </p:extLst>
          </p:nvPr>
        </p:nvGraphicFramePr>
        <p:xfrm>
          <a:off x="467544" y="1772816"/>
          <a:ext cx="8064896"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spTree>
    <p:extLst>
      <p:ext uri="{BB962C8B-B14F-4D97-AF65-F5344CB8AC3E}">
        <p14:creationId xmlns:p14="http://schemas.microsoft.com/office/powerpoint/2010/main" val="2021738543"/>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26</a:t>
            </a:fld>
            <a:endParaRPr lang="en-US" altLang="zh-TW"/>
          </a:p>
        </p:txBody>
      </p:sp>
      <p:graphicFrame>
        <p:nvGraphicFramePr>
          <p:cNvPr id="9" name="資料庫圖表 8"/>
          <p:cNvGraphicFramePr/>
          <p:nvPr>
            <p:extLst>
              <p:ext uri="{D42A27DB-BD31-4B8C-83A1-F6EECF244321}">
                <p14:modId xmlns:p14="http://schemas.microsoft.com/office/powerpoint/2010/main" val="1446292816"/>
              </p:ext>
            </p:extLst>
          </p:nvPr>
        </p:nvGraphicFramePr>
        <p:xfrm>
          <a:off x="467544" y="1772816"/>
          <a:ext cx="8064896"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27</a:t>
            </a:fld>
            <a:endParaRPr lang="en-US" altLang="zh-TW"/>
          </a:p>
        </p:txBody>
      </p:sp>
      <p:graphicFrame>
        <p:nvGraphicFramePr>
          <p:cNvPr id="9" name="資料庫圖表 8"/>
          <p:cNvGraphicFramePr/>
          <p:nvPr>
            <p:extLst>
              <p:ext uri="{D42A27DB-BD31-4B8C-83A1-F6EECF244321}">
                <p14:modId xmlns:p14="http://schemas.microsoft.com/office/powerpoint/2010/main" val="4244990793"/>
              </p:ext>
            </p:extLst>
          </p:nvPr>
        </p:nvGraphicFramePr>
        <p:xfrm>
          <a:off x="467544" y="1772816"/>
          <a:ext cx="8064896"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spTree>
    <p:extLst>
      <p:ext uri="{BB962C8B-B14F-4D97-AF65-F5344CB8AC3E}">
        <p14:creationId xmlns:p14="http://schemas.microsoft.com/office/powerpoint/2010/main" val="1901331204"/>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日期版面配置區 11"/>
          <p:cNvSpPr>
            <a:spLocks noGrp="1"/>
          </p:cNvSpPr>
          <p:nvPr>
            <p:ph type="dt" sz="half" idx="10"/>
          </p:nvPr>
        </p:nvSpPr>
        <p:spPr/>
        <p:txBody>
          <a:bodyPr/>
          <a:lstStyle/>
          <a:p>
            <a:r>
              <a:rPr lang="zh-TW" altLang="en-US"/>
              <a:t>許素華/93/行銷管理</a:t>
            </a:r>
            <a:endParaRPr lang="en-US" altLang="zh-TW"/>
          </a:p>
        </p:txBody>
      </p:sp>
      <p:sp>
        <p:nvSpPr>
          <p:cNvPr id="13" name="投影片編號版面配置區 12"/>
          <p:cNvSpPr>
            <a:spLocks noGrp="1"/>
          </p:cNvSpPr>
          <p:nvPr>
            <p:ph type="sldNum" sz="quarter" idx="12"/>
          </p:nvPr>
        </p:nvSpPr>
        <p:spPr/>
        <p:txBody>
          <a:bodyPr/>
          <a:lstStyle/>
          <a:p>
            <a:fld id="{9A150D94-D726-4950-887B-B99F8511AA0B}" type="slidenum">
              <a:rPr lang="zh-TW" altLang="en-US"/>
              <a:pPr/>
              <a:t>28</a:t>
            </a:fld>
            <a:endParaRPr lang="en-US" altLang="zh-TW"/>
          </a:p>
        </p:txBody>
      </p:sp>
      <p:grpSp>
        <p:nvGrpSpPr>
          <p:cNvPr id="45060" name="Group 4"/>
          <p:cNvGrpSpPr>
            <a:grpSpLocks/>
          </p:cNvGrpSpPr>
          <p:nvPr/>
        </p:nvGrpSpPr>
        <p:grpSpPr bwMode="auto">
          <a:xfrm>
            <a:off x="1219200" y="1700213"/>
            <a:ext cx="7010400" cy="3733800"/>
            <a:chOff x="3681" y="1494"/>
            <a:chExt cx="4860" cy="3600"/>
          </a:xfrm>
        </p:grpSpPr>
        <p:grpSp>
          <p:nvGrpSpPr>
            <p:cNvPr id="45061" name="Group 5"/>
            <p:cNvGrpSpPr>
              <a:grpSpLocks/>
            </p:cNvGrpSpPr>
            <p:nvPr/>
          </p:nvGrpSpPr>
          <p:grpSpPr bwMode="auto">
            <a:xfrm>
              <a:off x="3681" y="1674"/>
              <a:ext cx="4860" cy="3420"/>
              <a:chOff x="3321" y="594"/>
              <a:chExt cx="4860" cy="3420"/>
            </a:xfrm>
          </p:grpSpPr>
          <p:sp>
            <p:nvSpPr>
              <p:cNvPr id="45062" name="AutoShape 6"/>
              <p:cNvSpPr>
                <a:spLocks noChangeArrowheads="1"/>
              </p:cNvSpPr>
              <p:nvPr/>
            </p:nvSpPr>
            <p:spPr bwMode="auto">
              <a:xfrm>
                <a:off x="3321" y="594"/>
                <a:ext cx="4860" cy="1620"/>
              </a:xfrm>
              <a:prstGeom prst="rightArrow">
                <a:avLst>
                  <a:gd name="adj1" fmla="val 50000"/>
                  <a:gd name="adj2" fmla="val 75000"/>
                </a:avLst>
              </a:prstGeom>
              <a:gradFill rotWithShape="0">
                <a:gsLst>
                  <a:gs pos="0">
                    <a:srgbClr val="99CCFF"/>
                  </a:gs>
                  <a:gs pos="50000">
                    <a:srgbClr val="CCFFFF"/>
                  </a:gs>
                  <a:gs pos="100000">
                    <a:srgbClr val="99CCFF"/>
                  </a:gs>
                </a:gsLst>
                <a:lin ang="5400000" scaled="1"/>
              </a:gradFill>
              <a:ln w="9525">
                <a:miter lim="800000"/>
                <a:headEnd/>
                <a:tailEnd/>
              </a:ln>
              <a:effectLst/>
              <a:scene3d>
                <a:camera prst="legacyObliqueBottomLeft"/>
                <a:lightRig rig="legacyFlat3" dir="t"/>
              </a:scene3d>
              <a:sp3d extrusionH="430200" prstMaterial="legacyMatte">
                <a:bevelT w="13500" h="13500" prst="angle"/>
                <a:bevelB w="13500" h="13500" prst="angle"/>
                <a:extrusionClr>
                  <a:srgbClr val="99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lgn="just" eaLnBrk="0" hangingPunct="0"/>
                <a:r>
                  <a:rPr kumimoji="0" lang="zh-TW" altLang="en-US">
                    <a:solidFill>
                      <a:srgbClr val="000080"/>
                    </a:solidFill>
                    <a:latin typeface="Times New Roman" pitchFamily="18" charset="0"/>
                  </a:rPr>
                  <a:t>工廠       現有產品          推銷及促銷       增加銷售以創造利潤</a:t>
                </a:r>
              </a:p>
            </p:txBody>
          </p:sp>
          <p:sp>
            <p:nvSpPr>
              <p:cNvPr id="45063" name="AutoShape 7"/>
              <p:cNvSpPr>
                <a:spLocks noChangeArrowheads="1"/>
              </p:cNvSpPr>
              <p:nvPr/>
            </p:nvSpPr>
            <p:spPr bwMode="auto">
              <a:xfrm>
                <a:off x="3321" y="2394"/>
                <a:ext cx="4860" cy="1620"/>
              </a:xfrm>
              <a:prstGeom prst="rightArrow">
                <a:avLst>
                  <a:gd name="adj1" fmla="val 50000"/>
                  <a:gd name="adj2" fmla="val 75000"/>
                </a:avLst>
              </a:prstGeom>
              <a:gradFill rotWithShape="0">
                <a:gsLst>
                  <a:gs pos="0">
                    <a:srgbClr val="99CCFF"/>
                  </a:gs>
                  <a:gs pos="50000">
                    <a:srgbClr val="CCFFFF"/>
                  </a:gs>
                  <a:gs pos="100000">
                    <a:srgbClr val="99CCFF"/>
                  </a:gs>
                </a:gsLst>
                <a:lin ang="5400000" scaled="1"/>
              </a:gradFill>
              <a:ln w="9525">
                <a:miter lim="800000"/>
                <a:headEnd/>
                <a:tailEnd/>
              </a:ln>
              <a:effectLst/>
              <a:scene3d>
                <a:camera prst="legacyObliqueBottomLeft"/>
                <a:lightRig rig="legacyFlat3" dir="t"/>
              </a:scene3d>
              <a:sp3d extrusionH="430200" prstMaterial="legacyMatte">
                <a:bevelT w="13500" h="13500" prst="angle"/>
                <a:bevelB w="13500" h="13500" prst="angle"/>
                <a:extrusionClr>
                  <a:srgbClr val="99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lgn="just" eaLnBrk="0" hangingPunct="0"/>
                <a:r>
                  <a:rPr kumimoji="0" lang="zh-TW" altLang="en-US">
                    <a:solidFill>
                      <a:srgbClr val="000080"/>
                    </a:solidFill>
                    <a:latin typeface="Times New Roman" pitchFamily="18" charset="0"/>
                  </a:rPr>
                  <a:t>市場       顧客需求      整合性行銷   提高顧客滿足以創造利潤</a:t>
                </a:r>
              </a:p>
            </p:txBody>
          </p:sp>
        </p:grpSp>
        <p:sp>
          <p:nvSpPr>
            <p:cNvPr id="45064" name="Text Box 8"/>
            <p:cNvSpPr txBox="1">
              <a:spLocks noChangeArrowheads="1"/>
            </p:cNvSpPr>
            <p:nvPr/>
          </p:nvSpPr>
          <p:spPr bwMode="auto">
            <a:xfrm>
              <a:off x="3681" y="1494"/>
              <a:ext cx="396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kumimoji="0" lang="zh-TW" altLang="en-US" b="1">
                  <a:latin typeface="Times New Roman" pitchFamily="18" charset="0"/>
                </a:rPr>
                <a:t>起點       重點                  手段                    目的</a:t>
              </a:r>
            </a:p>
          </p:txBody>
        </p:sp>
      </p:grpSp>
      <p:sp>
        <p:nvSpPr>
          <p:cNvPr id="45066" name="Text Box 10"/>
          <p:cNvSpPr txBox="1">
            <a:spLocks noChangeArrowheads="1"/>
          </p:cNvSpPr>
          <p:nvPr/>
        </p:nvSpPr>
        <p:spPr bwMode="auto">
          <a:xfrm>
            <a:off x="228600" y="4214813"/>
            <a:ext cx="762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TW" altLang="en-US" b="1">
                <a:latin typeface="Times New Roman" pitchFamily="18" charset="0"/>
              </a:rPr>
              <a:t>行銷觀念</a:t>
            </a:r>
          </a:p>
        </p:txBody>
      </p:sp>
      <p:sp>
        <p:nvSpPr>
          <p:cNvPr id="45067" name="Text Box 11"/>
          <p:cNvSpPr txBox="1">
            <a:spLocks noChangeArrowheads="1"/>
          </p:cNvSpPr>
          <p:nvPr/>
        </p:nvSpPr>
        <p:spPr bwMode="auto">
          <a:xfrm>
            <a:off x="228600" y="2462213"/>
            <a:ext cx="762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TW" altLang="en-US" b="1">
                <a:latin typeface="Times New Roman" pitchFamily="18" charset="0"/>
              </a:rPr>
              <a:t>銷售觀念</a:t>
            </a:r>
          </a:p>
        </p:txBody>
      </p:sp>
      <p:sp>
        <p:nvSpPr>
          <p:cNvPr id="45068" name="Text Box 12"/>
          <p:cNvSpPr txBox="1">
            <a:spLocks noChangeArrowheads="1"/>
          </p:cNvSpPr>
          <p:nvPr/>
        </p:nvSpPr>
        <p:spPr bwMode="auto">
          <a:xfrm>
            <a:off x="323850" y="5734050"/>
            <a:ext cx="85693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TW" altLang="en-US" sz="1600">
                <a:solidFill>
                  <a:srgbClr val="2251A6"/>
                </a:solidFill>
                <a:latin typeface="Times New Roman" pitchFamily="18" charset="0"/>
              </a:rPr>
              <a:t>資料來源： </a:t>
            </a:r>
            <a:r>
              <a:rPr lang="en-US" altLang="zh-TW" sz="1600">
                <a:solidFill>
                  <a:srgbClr val="2251A6"/>
                </a:solidFill>
                <a:latin typeface="Times New Roman" pitchFamily="18" charset="0"/>
              </a:rPr>
              <a:t>Kotler &amp; Armstrong，</a:t>
            </a:r>
            <a:r>
              <a:rPr lang="en-US" altLang="zh-TW" sz="1600" i="1">
                <a:solidFill>
                  <a:srgbClr val="2251A6"/>
                </a:solidFill>
                <a:latin typeface="Times New Roman" pitchFamily="18" charset="0"/>
              </a:rPr>
              <a:t>Principles of Marketing</a:t>
            </a:r>
            <a:r>
              <a:rPr lang="en-US" altLang="zh-TW" sz="1600">
                <a:solidFill>
                  <a:srgbClr val="2251A6"/>
                </a:solidFill>
                <a:latin typeface="Times New Roman" pitchFamily="18" charset="0"/>
              </a:rPr>
              <a:t> ，10th Edition，</a:t>
            </a:r>
            <a:r>
              <a:rPr lang="zh-TW" altLang="en-US" sz="1600">
                <a:solidFill>
                  <a:srgbClr val="2251A6"/>
                </a:solidFill>
                <a:latin typeface="Times New Roman" pitchFamily="18" charset="0"/>
              </a:rPr>
              <a:t>方世榮譯，</a:t>
            </a:r>
            <a:r>
              <a:rPr lang="en-US" altLang="zh-TW" sz="1600">
                <a:solidFill>
                  <a:srgbClr val="2251A6"/>
                </a:solidFill>
                <a:latin typeface="Times New Roman" pitchFamily="18" charset="0"/>
              </a:rPr>
              <a:t>2004，</a:t>
            </a:r>
            <a:r>
              <a:rPr lang="zh-TW" altLang="en-US" sz="1600">
                <a:solidFill>
                  <a:srgbClr val="2251A6"/>
                </a:solidFill>
                <a:latin typeface="Times New Roman" pitchFamily="18" charset="0"/>
              </a:rPr>
              <a:t>行銷學原理，東華書局</a:t>
            </a:r>
            <a:r>
              <a:rPr lang="en-US" altLang="zh-TW" sz="1600">
                <a:solidFill>
                  <a:srgbClr val="2251A6"/>
                </a:solidFill>
                <a:latin typeface="Times New Roman" pitchFamily="18" charset="0"/>
              </a:rPr>
              <a:t>，P.16</a:t>
            </a:r>
            <a:r>
              <a:rPr lang="zh-TW" altLang="en-US" sz="1600">
                <a:solidFill>
                  <a:srgbClr val="2251A6"/>
                </a:solidFill>
                <a:latin typeface="Times New Roman" pitchFamily="18" charset="0"/>
              </a:rPr>
              <a:t>。</a:t>
            </a:r>
          </a:p>
        </p:txBody>
      </p:sp>
      <p:sp>
        <p:nvSpPr>
          <p:cNvPr id="45069" name="Text Box 13"/>
          <p:cNvSpPr txBox="1">
            <a:spLocks noChangeArrowheads="1"/>
          </p:cNvSpPr>
          <p:nvPr/>
        </p:nvSpPr>
        <p:spPr bwMode="auto">
          <a:xfrm>
            <a:off x="971550" y="5445125"/>
            <a:ext cx="59769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zh-TW" altLang="en-US" sz="1600">
                <a:latin typeface="Times New Roman" pitchFamily="18" charset="0"/>
              </a:rPr>
              <a:t>圖</a:t>
            </a:r>
            <a:r>
              <a:rPr lang="en-US" altLang="zh-TW" sz="1600">
                <a:latin typeface="Times New Roman" pitchFamily="18" charset="0"/>
              </a:rPr>
              <a:t>1-3     </a:t>
            </a:r>
            <a:r>
              <a:rPr lang="zh-TW" altLang="en-US" sz="1600">
                <a:latin typeface="Times New Roman" pitchFamily="18" charset="0"/>
              </a:rPr>
              <a:t>銷售觀念及行銷觀念的比較</a:t>
            </a:r>
          </a:p>
        </p:txBody>
      </p:sp>
      <p:sp>
        <p:nvSpPr>
          <p:cNvPr id="4" name="矩形 3"/>
          <p:cNvSpPr/>
          <p:nvPr/>
        </p:nvSpPr>
        <p:spPr>
          <a:xfrm>
            <a:off x="971550" y="764704"/>
            <a:ext cx="7258050" cy="584775"/>
          </a:xfrm>
          <a:prstGeom prst="rect">
            <a:avLst/>
          </a:prstGeom>
        </p:spPr>
        <p:txBody>
          <a:bodyPr wrap="square">
            <a:spAutoFit/>
          </a:bodyPr>
          <a:lstStyle/>
          <a:p>
            <a:pPr lvl="0"/>
            <a:r>
              <a:rPr lang="zh-TW" altLang="en-US" sz="3200" b="1" dirty="0"/>
              <a:t>行銷觀念與跟銷售觀的</a:t>
            </a:r>
            <a:r>
              <a:rPr lang="zh-TW" altLang="en-US" sz="3200" b="1" dirty="0" smtClean="0"/>
              <a:t>差異</a:t>
            </a:r>
            <a:endParaRPr lang="zh-TW" altLang="en-US" sz="3200" b="1" dirty="0"/>
          </a:p>
        </p:txBody>
      </p:sp>
    </p:spTree>
    <p:extLst>
      <p:ext uri="{BB962C8B-B14F-4D97-AF65-F5344CB8AC3E}">
        <p14:creationId xmlns:p14="http://schemas.microsoft.com/office/powerpoint/2010/main" val="16773730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29</a:t>
            </a:fld>
            <a:endParaRPr lang="en-US" altLang="zh-TW"/>
          </a:p>
        </p:txBody>
      </p:sp>
      <p:graphicFrame>
        <p:nvGraphicFramePr>
          <p:cNvPr id="9" name="資料庫圖表 8"/>
          <p:cNvGraphicFramePr/>
          <p:nvPr>
            <p:extLst>
              <p:ext uri="{D42A27DB-BD31-4B8C-83A1-F6EECF244321}">
                <p14:modId xmlns:p14="http://schemas.microsoft.com/office/powerpoint/2010/main" val="204312858"/>
              </p:ext>
            </p:extLst>
          </p:nvPr>
        </p:nvGraphicFramePr>
        <p:xfrm>
          <a:off x="467544" y="1772816"/>
          <a:ext cx="8064896"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頁尾版面配置區 4"/>
          <p:cNvSpPr>
            <a:spLocks noGrp="1"/>
          </p:cNvSpPr>
          <p:nvPr>
            <p:ph type="ftr" sz="quarter" idx="11"/>
          </p:nvPr>
        </p:nvSpPr>
        <p:spPr/>
        <p:txBody>
          <a:bodyPr/>
          <a:lstStyle/>
          <a:p>
            <a:r>
              <a:rPr lang="en-US" altLang="zh-TW" dirty="0" smtClean="0"/>
              <a:t>www.tunghua.com.tw</a:t>
            </a:r>
            <a:endParaRPr lang="en-US" altLang="zh-TW" dirty="0"/>
          </a:p>
        </p:txBody>
      </p:sp>
      <p:sp>
        <p:nvSpPr>
          <p:cNvPr id="83971" name="Rectangle 3"/>
          <p:cNvSpPr>
            <a:spLocks noGrp="1" noChangeArrowheads="1"/>
          </p:cNvSpPr>
          <p:nvPr>
            <p:ph type="body" idx="1"/>
          </p:nvPr>
        </p:nvSpPr>
        <p:spPr>
          <a:xfrm>
            <a:off x="685800" y="1124744"/>
            <a:ext cx="7772400" cy="2205608"/>
          </a:xfrm>
        </p:spPr>
        <p:txBody>
          <a:bodyPr/>
          <a:lstStyle/>
          <a:p>
            <a:pPr>
              <a:lnSpc>
                <a:spcPct val="150000"/>
              </a:lnSpc>
              <a:spcBef>
                <a:spcPts val="0"/>
              </a:spcBef>
              <a:buClr>
                <a:schemeClr val="accent2"/>
              </a:buClr>
              <a:buFont typeface="Wingdings" pitchFamily="2" charset="2"/>
              <a:buChar char="v"/>
            </a:pPr>
            <a:r>
              <a:rPr lang="zh-TW" altLang="en-US" b="1" dirty="0" smtClean="0">
                <a:solidFill>
                  <a:srgbClr val="1D528D"/>
                </a:solidFill>
                <a:ea typeface="新細明體" charset="-120"/>
              </a:rPr>
              <a:t>行銷的定義</a:t>
            </a:r>
            <a:endParaRPr lang="en-US" altLang="zh-TW" dirty="0" smtClean="0">
              <a:solidFill>
                <a:schemeClr val="tx1"/>
              </a:solidFill>
              <a:ea typeface="新細明體" charset="-120"/>
            </a:endParaRPr>
          </a:p>
          <a:p>
            <a:pPr lvl="1">
              <a:lnSpc>
                <a:spcPct val="150000"/>
              </a:lnSpc>
              <a:spcBef>
                <a:spcPts val="0"/>
              </a:spcBef>
            </a:pPr>
            <a:r>
              <a:rPr lang="zh-TW" altLang="en-US" sz="2200" b="1" dirty="0" smtClean="0">
                <a:solidFill>
                  <a:srgbClr val="1D528D"/>
                </a:solidFill>
                <a:ea typeface="新細明體" charset="-120"/>
              </a:rPr>
              <a:t>行銷</a:t>
            </a:r>
            <a:r>
              <a:rPr lang="zh-TW" altLang="en-US" sz="2200" dirty="0" smtClean="0">
                <a:ea typeface="新細明體" charset="-120"/>
              </a:rPr>
              <a:t> </a:t>
            </a:r>
            <a:r>
              <a:rPr lang="en-US" altLang="zh-TW" sz="2200" dirty="0" smtClean="0">
                <a:ea typeface="新細明體" charset="-120"/>
              </a:rPr>
              <a:t>(marketing) </a:t>
            </a:r>
            <a:r>
              <a:rPr lang="zh-TW" altLang="en-US" sz="2200" dirty="0" smtClean="0">
                <a:ea typeface="新細明體" charset="-120"/>
              </a:rPr>
              <a:t>就是公司為顧客創造價值，和顧客建立鞏固的關係，再從顧客身上取得價值回饋的流程。</a:t>
            </a:r>
            <a:endParaRPr lang="en-US" altLang="zh-TW" sz="2200" dirty="0">
              <a:ea typeface="新細明體" charset="-120"/>
            </a:endParaRPr>
          </a:p>
        </p:txBody>
      </p:sp>
      <p:sp>
        <p:nvSpPr>
          <p:cNvPr id="7" name="投影片編號版面配置區 6"/>
          <p:cNvSpPr>
            <a:spLocks noGrp="1"/>
          </p:cNvSpPr>
          <p:nvPr>
            <p:ph type="sldNum" sz="quarter" idx="12"/>
          </p:nvPr>
        </p:nvSpPr>
        <p:spPr/>
        <p:txBody>
          <a:bodyPr/>
          <a:lstStyle/>
          <a:p>
            <a:fld id="{C6CFB24B-0069-4523-956F-71AA73C163A4}" type="slidenum">
              <a:rPr lang="en-US" altLang="zh-TW" smtClean="0"/>
              <a:pPr/>
              <a:t>3</a:t>
            </a:fld>
            <a:endParaRPr lang="en-US" altLang="zh-TW"/>
          </a:p>
        </p:txBody>
      </p:sp>
      <p:sp>
        <p:nvSpPr>
          <p:cNvPr id="8" name="頁尾版面配置區 3"/>
          <p:cNvSpPr txBox="1">
            <a:spLocks/>
          </p:cNvSpPr>
          <p:nvPr/>
        </p:nvSpPr>
        <p:spPr bwMode="gray">
          <a:xfrm>
            <a:off x="81888" y="6453336"/>
            <a:ext cx="2895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ctr"/>
            <a:r>
              <a:rPr lang="zh-TW" altLang="en-US" sz="1400" b="1" dirty="0" smtClean="0">
                <a:solidFill>
                  <a:schemeClr val="bg1"/>
                </a:solidFill>
                <a:ea typeface="新細明體" charset="-120"/>
                <a:cs typeface="Arial" charset="0"/>
              </a:rPr>
              <a:t>第一篇　定義行銷與行銷過程</a:t>
            </a:r>
            <a:endParaRPr lang="en-US" altLang="zh-TW" sz="1400" b="1" dirty="0">
              <a:solidFill>
                <a:schemeClr val="bg1"/>
              </a:solidFill>
              <a:ea typeface="新細明體" charset="-120"/>
              <a:cs typeface="Arial" charset="0"/>
            </a:endParaRPr>
          </a:p>
        </p:txBody>
      </p:sp>
      <p:sp>
        <p:nvSpPr>
          <p:cNvPr id="9" name="頁尾版面配置區 3"/>
          <p:cNvSpPr txBox="1">
            <a:spLocks/>
          </p:cNvSpPr>
          <p:nvPr/>
        </p:nvSpPr>
        <p:spPr bwMode="gray">
          <a:xfrm>
            <a:off x="899592" y="44624"/>
            <a:ext cx="4248472" cy="2880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TW" sz="1200" b="0" i="0" u="none" strike="noStrike" kern="1200" cap="none" spc="0" normalizeH="0" baseline="0" noProof="0" dirty="0" smtClean="0">
                <a:ln>
                  <a:noFill/>
                </a:ln>
                <a:solidFill>
                  <a:schemeClr val="tx1"/>
                </a:solidFill>
                <a:effectLst/>
                <a:uLnTx/>
                <a:uFillTx/>
                <a:latin typeface="Tahoma" pitchFamily="34" charset="0"/>
                <a:ea typeface="新細明體" charset="-120"/>
                <a:cs typeface="Tahoma" pitchFamily="34" charset="0"/>
              </a:rPr>
              <a:t>CHAPTER</a:t>
            </a:r>
            <a:r>
              <a:rPr kumimoji="0" lang="en-US" altLang="zh-TW" sz="1200" b="0" i="0" u="none" strike="noStrike" kern="1200" cap="none" spc="0" normalizeH="0" baseline="0" noProof="0" dirty="0" smtClean="0">
                <a:ln>
                  <a:noFill/>
                </a:ln>
                <a:solidFill>
                  <a:schemeClr val="tx1"/>
                </a:solidFill>
                <a:effectLst/>
                <a:uLnTx/>
                <a:uFillTx/>
                <a:latin typeface="Verdana" pitchFamily="34" charset="0"/>
                <a:ea typeface="新細明體" charset="-120"/>
                <a:cs typeface="Arial" charset="0"/>
              </a:rPr>
              <a:t> </a:t>
            </a:r>
            <a:r>
              <a:rPr kumimoji="0" lang="en-US" altLang="zh-TW" sz="1200" b="1" i="0" u="none" strike="noStrike" kern="1200" cap="none" spc="0" normalizeH="0" baseline="0" noProof="0" dirty="0" smtClean="0">
                <a:ln>
                  <a:noFill/>
                </a:ln>
                <a:solidFill>
                  <a:schemeClr val="tx1"/>
                </a:solidFill>
                <a:effectLst/>
                <a:uLnTx/>
                <a:uFillTx/>
                <a:latin typeface="Verdana" pitchFamily="34" charset="0"/>
                <a:ea typeface="新細明體" charset="-120"/>
                <a:cs typeface="Arial" charset="0"/>
              </a:rPr>
              <a:t>1</a:t>
            </a:r>
            <a:r>
              <a:rPr kumimoji="0" lang="en-US" altLang="zh-TW" sz="1200" b="0" i="0" u="none" strike="noStrike" kern="1200" cap="none" spc="0" normalizeH="0" baseline="0" noProof="0" dirty="0" smtClean="0">
                <a:ln>
                  <a:noFill/>
                </a:ln>
                <a:solidFill>
                  <a:schemeClr val="tx1"/>
                </a:solidFill>
                <a:effectLst/>
                <a:uLnTx/>
                <a:uFillTx/>
                <a:latin typeface="Verdana" pitchFamily="34" charset="0"/>
                <a:ea typeface="新細明體" charset="-120"/>
                <a:cs typeface="Arial" charset="0"/>
              </a:rPr>
              <a:t>  </a:t>
            </a:r>
            <a:r>
              <a:rPr kumimoji="0" lang="zh-TW" altLang="en-US" sz="1200" b="0" i="0" u="none" strike="noStrike" kern="1200" cap="none" spc="60" normalizeH="0" baseline="0" noProof="0" dirty="0" smtClean="0">
                <a:ln>
                  <a:noFill/>
                </a:ln>
                <a:solidFill>
                  <a:schemeClr val="tx1"/>
                </a:solidFill>
                <a:effectLst/>
                <a:uLnTx/>
                <a:uFillTx/>
                <a:latin typeface="Verdana" pitchFamily="34" charset="0"/>
                <a:ea typeface="新細明體" charset="-120"/>
                <a:cs typeface="Arial" charset="0"/>
              </a:rPr>
              <a:t>行銷：管理可獲利的顧客關係</a:t>
            </a:r>
          </a:p>
        </p:txBody>
      </p:sp>
      <p:sp>
        <p:nvSpPr>
          <p:cNvPr id="11" name="Rectangle 3"/>
          <p:cNvSpPr txBox="1">
            <a:spLocks noChangeArrowheads="1"/>
          </p:cNvSpPr>
          <p:nvPr/>
        </p:nvSpPr>
        <p:spPr bwMode="gray">
          <a:xfrm>
            <a:off x="683568" y="3212976"/>
            <a:ext cx="7772400" cy="10534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lnSpc>
                <a:spcPct val="150000"/>
              </a:lnSpc>
              <a:spcBef>
                <a:spcPts val="0"/>
              </a:spcBef>
              <a:buClr>
                <a:schemeClr val="accent2"/>
              </a:buClr>
              <a:buFont typeface="Wingdings" pitchFamily="2" charset="2"/>
              <a:buChar char="v"/>
            </a:pPr>
            <a:r>
              <a:rPr lang="zh-TW" altLang="en-US" sz="3200" b="1" kern="0" dirty="0">
                <a:solidFill>
                  <a:srgbClr val="1D528D"/>
                </a:solidFill>
                <a:latin typeface="+mn-lt"/>
                <a:ea typeface="新細明體" charset="-120"/>
              </a:rPr>
              <a:t>行銷的流程</a:t>
            </a:r>
            <a:endParaRPr kumimoji="0" lang="en-US" altLang="zh-TW" sz="3200" b="0" i="0" u="none" strike="noStrike" kern="0" cap="none" spc="0" normalizeH="0" baseline="0" noProof="0" dirty="0" smtClean="0">
              <a:ln>
                <a:noFill/>
              </a:ln>
              <a:solidFill>
                <a:schemeClr val="tx1"/>
              </a:solidFill>
              <a:effectLst/>
              <a:uLnTx/>
              <a:uFillTx/>
              <a:latin typeface="+mn-lt"/>
              <a:ea typeface="新細明體" charset="-120"/>
              <a:cs typeface="+mn-cs"/>
            </a:endParaRPr>
          </a:p>
        </p:txBody>
      </p:sp>
      <p:pic>
        <p:nvPicPr>
          <p:cNvPr id="83974" name="Picture 6"/>
          <p:cNvPicPr>
            <a:picLocks noChangeAspect="1" noChangeArrowheads="1"/>
          </p:cNvPicPr>
          <p:nvPr/>
        </p:nvPicPr>
        <p:blipFill>
          <a:blip r:embed="rId2" cstate="print"/>
          <a:srcRect/>
          <a:stretch>
            <a:fillRect/>
          </a:stretch>
        </p:blipFill>
        <p:spPr bwMode="auto">
          <a:xfrm>
            <a:off x="584264" y="4073304"/>
            <a:ext cx="8213501" cy="1805113"/>
          </a:xfrm>
          <a:prstGeom prst="rect">
            <a:avLst/>
          </a:prstGeom>
          <a:noFill/>
          <a:ln w="9525">
            <a:noFill/>
            <a:miter lim="800000"/>
            <a:headEnd/>
            <a:tailEnd/>
          </a:ln>
          <a:effectLst/>
        </p:spPr>
      </p:pic>
      <p:pic>
        <p:nvPicPr>
          <p:cNvPr id="83975" name="Picture 7"/>
          <p:cNvPicPr>
            <a:picLocks noChangeAspect="1" noChangeArrowheads="1"/>
          </p:cNvPicPr>
          <p:nvPr/>
        </p:nvPicPr>
        <p:blipFill>
          <a:blip r:embed="rId3" cstate="print"/>
          <a:srcRect/>
          <a:stretch>
            <a:fillRect/>
          </a:stretch>
        </p:blipFill>
        <p:spPr bwMode="auto">
          <a:xfrm>
            <a:off x="3491880" y="6021288"/>
            <a:ext cx="2660889" cy="229387"/>
          </a:xfrm>
          <a:prstGeom prst="rect">
            <a:avLst/>
          </a:prstGeom>
          <a:noFill/>
          <a:ln w="9525">
            <a:noFill/>
            <a:miter lim="800000"/>
            <a:headEnd/>
            <a:tailEnd/>
          </a:ln>
          <a:effectLst/>
        </p:spPr>
      </p:pic>
    </p:spTree>
    <p:extLst>
      <p:ext uri="{BB962C8B-B14F-4D97-AF65-F5344CB8AC3E}">
        <p14:creationId xmlns:p14="http://schemas.microsoft.com/office/powerpoint/2010/main" val="3959153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30</a:t>
            </a:fld>
            <a:endParaRPr lang="en-US" altLang="zh-TW"/>
          </a:p>
        </p:txBody>
      </p:sp>
      <p:graphicFrame>
        <p:nvGraphicFramePr>
          <p:cNvPr id="9" name="資料庫圖表 8"/>
          <p:cNvGraphicFramePr/>
          <p:nvPr>
            <p:extLst>
              <p:ext uri="{D42A27DB-BD31-4B8C-83A1-F6EECF244321}">
                <p14:modId xmlns:p14="http://schemas.microsoft.com/office/powerpoint/2010/main" val="3797087324"/>
              </p:ext>
            </p:extLst>
          </p:nvPr>
        </p:nvGraphicFramePr>
        <p:xfrm>
          <a:off x="467544" y="1772816"/>
          <a:ext cx="8064896"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31</a:t>
            </a:fld>
            <a:endParaRPr lang="en-US" altLang="zh-TW"/>
          </a:p>
        </p:txBody>
      </p:sp>
      <p:graphicFrame>
        <p:nvGraphicFramePr>
          <p:cNvPr id="9" name="資料庫圖表 8"/>
          <p:cNvGraphicFramePr/>
          <p:nvPr>
            <p:extLst>
              <p:ext uri="{D42A27DB-BD31-4B8C-83A1-F6EECF244321}">
                <p14:modId xmlns:p14="http://schemas.microsoft.com/office/powerpoint/2010/main" val="1263267125"/>
              </p:ext>
            </p:extLst>
          </p:nvPr>
        </p:nvGraphicFramePr>
        <p:xfrm>
          <a:off x="467544" y="1772816"/>
          <a:ext cx="8064896"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spTree>
    <p:extLst>
      <p:ext uri="{BB962C8B-B14F-4D97-AF65-F5344CB8AC3E}">
        <p14:creationId xmlns:p14="http://schemas.microsoft.com/office/powerpoint/2010/main" val="2235039086"/>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日期版面配置區 1"/>
          <p:cNvSpPr>
            <a:spLocks noGrp="1"/>
          </p:cNvSpPr>
          <p:nvPr>
            <p:ph type="dt" sz="half" idx="10"/>
          </p:nvPr>
        </p:nvSpPr>
        <p:spPr/>
        <p:txBody>
          <a:bodyPr/>
          <a:lstStyle/>
          <a:p>
            <a:r>
              <a:rPr lang="zh-TW" altLang="en-US"/>
              <a:t>許素華/93/行銷管理</a:t>
            </a:r>
            <a:endParaRPr lang="en-US" altLang="zh-TW"/>
          </a:p>
        </p:txBody>
      </p:sp>
      <p:sp>
        <p:nvSpPr>
          <p:cNvPr id="13" name="投影片編號版面配置區 3"/>
          <p:cNvSpPr>
            <a:spLocks noGrp="1"/>
          </p:cNvSpPr>
          <p:nvPr>
            <p:ph type="sldNum" sz="quarter" idx="12"/>
          </p:nvPr>
        </p:nvSpPr>
        <p:spPr/>
        <p:txBody>
          <a:bodyPr/>
          <a:lstStyle/>
          <a:p>
            <a:fld id="{C98F33BA-A2A0-487C-8699-2DA9F936F560}" type="slidenum">
              <a:rPr lang="zh-TW" altLang="en-US"/>
              <a:pPr/>
              <a:t>32</a:t>
            </a:fld>
            <a:endParaRPr lang="en-US" altLang="zh-TW"/>
          </a:p>
        </p:txBody>
      </p:sp>
      <p:sp>
        <p:nvSpPr>
          <p:cNvPr id="61442" name="Rectangle 2"/>
          <p:cNvSpPr>
            <a:spLocks noChangeArrowheads="1"/>
          </p:cNvSpPr>
          <p:nvPr/>
        </p:nvSpPr>
        <p:spPr bwMode="auto">
          <a:xfrm>
            <a:off x="684213" y="476250"/>
            <a:ext cx="77724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kumimoji="1" sz="2400">
                <a:solidFill>
                  <a:schemeClr val="tx1"/>
                </a:solidFill>
                <a:latin typeface="Times New Roman" pitchFamily="18" charset="0"/>
                <a:ea typeface="新細明體" charset="-120"/>
              </a:defRPr>
            </a:lvl1pPr>
            <a:lvl2pPr marL="742950" indent="-285750">
              <a:defRPr kumimoji="1" sz="2400">
                <a:solidFill>
                  <a:schemeClr val="tx1"/>
                </a:solidFill>
                <a:latin typeface="Times New Roman" pitchFamily="18" charset="0"/>
                <a:ea typeface="新細明體" charset="-120"/>
              </a:defRPr>
            </a:lvl2pPr>
            <a:lvl3pPr marL="1143000" indent="-228600">
              <a:defRPr kumimoji="1" sz="2400">
                <a:solidFill>
                  <a:schemeClr val="tx1"/>
                </a:solidFill>
                <a:latin typeface="Times New Roman" pitchFamily="18" charset="0"/>
                <a:ea typeface="新細明體" charset="-120"/>
              </a:defRPr>
            </a:lvl3pPr>
            <a:lvl4pPr marL="1600200" indent="-228600">
              <a:defRPr kumimoji="1" sz="2400">
                <a:solidFill>
                  <a:schemeClr val="tx1"/>
                </a:solidFill>
                <a:latin typeface="Times New Roman" pitchFamily="18" charset="0"/>
                <a:ea typeface="新細明體" charset="-120"/>
              </a:defRPr>
            </a:lvl4pPr>
            <a:lvl5pPr marL="2057400" indent="-228600">
              <a:defRPr kumimoji="1" sz="2400">
                <a:solidFill>
                  <a:schemeClr val="tx1"/>
                </a:solidFill>
                <a:latin typeface="Times New Roman" pitchFamily="18" charset="0"/>
                <a:ea typeface="新細明體" charset="-120"/>
              </a:defRPr>
            </a:lvl5pPr>
            <a:lvl6pPr marL="2514600" indent="-228600" fontAlgn="base">
              <a:spcBef>
                <a:spcPct val="0"/>
              </a:spcBef>
              <a:spcAft>
                <a:spcPct val="0"/>
              </a:spcAft>
              <a:defRPr kumimoji="1" sz="2400">
                <a:solidFill>
                  <a:schemeClr val="tx1"/>
                </a:solidFill>
                <a:latin typeface="Times New Roman" pitchFamily="18" charset="0"/>
                <a:ea typeface="新細明體" charset="-120"/>
              </a:defRPr>
            </a:lvl6pPr>
            <a:lvl7pPr marL="2971800" indent="-228600" fontAlgn="base">
              <a:spcBef>
                <a:spcPct val="0"/>
              </a:spcBef>
              <a:spcAft>
                <a:spcPct val="0"/>
              </a:spcAft>
              <a:defRPr kumimoji="1" sz="2400">
                <a:solidFill>
                  <a:schemeClr val="tx1"/>
                </a:solidFill>
                <a:latin typeface="Times New Roman" pitchFamily="18" charset="0"/>
                <a:ea typeface="新細明體" charset="-120"/>
              </a:defRPr>
            </a:lvl7pPr>
            <a:lvl8pPr marL="3429000" indent="-228600" fontAlgn="base">
              <a:spcBef>
                <a:spcPct val="0"/>
              </a:spcBef>
              <a:spcAft>
                <a:spcPct val="0"/>
              </a:spcAft>
              <a:defRPr kumimoji="1" sz="2400">
                <a:solidFill>
                  <a:schemeClr val="tx1"/>
                </a:solidFill>
                <a:latin typeface="Times New Roman" pitchFamily="18" charset="0"/>
                <a:ea typeface="新細明體" charset="-120"/>
              </a:defRPr>
            </a:lvl8pPr>
            <a:lvl9pPr marL="3886200" indent="-228600" fontAlgn="base">
              <a:spcBef>
                <a:spcPct val="0"/>
              </a:spcBef>
              <a:spcAft>
                <a:spcPct val="0"/>
              </a:spcAft>
              <a:defRPr kumimoji="1" sz="2400">
                <a:solidFill>
                  <a:schemeClr val="tx1"/>
                </a:solidFill>
                <a:latin typeface="Times New Roman" pitchFamily="18" charset="0"/>
                <a:ea typeface="新細明體" charset="-120"/>
              </a:defRPr>
            </a:lvl9pPr>
          </a:lstStyle>
          <a:p>
            <a:pPr>
              <a:lnSpc>
                <a:spcPct val="90000"/>
              </a:lnSpc>
              <a:spcBef>
                <a:spcPct val="20000"/>
              </a:spcBef>
              <a:buSzPct val="90000"/>
            </a:pPr>
            <a:r>
              <a:rPr lang="zh-TW" altLang="en-US">
                <a:latin typeface="新細明體" charset="-120"/>
              </a:rPr>
              <a:t>           </a:t>
            </a:r>
            <a:endParaRPr lang="zh-TW" altLang="en-US">
              <a:latin typeface="Tahoma" pitchFamily="34" charset="0"/>
            </a:endParaRPr>
          </a:p>
        </p:txBody>
      </p:sp>
      <p:sp>
        <p:nvSpPr>
          <p:cNvPr id="61443" name="AutoShape 3"/>
          <p:cNvSpPr>
            <a:spLocks noChangeArrowheads="1"/>
          </p:cNvSpPr>
          <p:nvPr/>
        </p:nvSpPr>
        <p:spPr bwMode="auto">
          <a:xfrm>
            <a:off x="1522413" y="1431925"/>
            <a:ext cx="6096000" cy="35814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TW" altLang="en-US" sz="2400" b="1">
                <a:latin typeface="Times New Roman" pitchFamily="18" charset="0"/>
              </a:rPr>
              <a:t>社會行銷概念</a:t>
            </a:r>
          </a:p>
        </p:txBody>
      </p:sp>
      <p:sp>
        <p:nvSpPr>
          <p:cNvPr id="61444" name="Text Box 4"/>
          <p:cNvSpPr txBox="1">
            <a:spLocks noChangeArrowheads="1"/>
          </p:cNvSpPr>
          <p:nvPr/>
        </p:nvSpPr>
        <p:spPr bwMode="auto">
          <a:xfrm>
            <a:off x="7140575" y="4876800"/>
            <a:ext cx="17526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zh-TW" altLang="en-US" sz="2400">
                <a:latin typeface="Times New Roman" pitchFamily="18" charset="0"/>
              </a:rPr>
              <a:t>公司</a:t>
            </a:r>
          </a:p>
          <a:p>
            <a:pPr algn="ctr"/>
            <a:r>
              <a:rPr lang="zh-TW" altLang="en-US" sz="2400">
                <a:latin typeface="Times New Roman" pitchFamily="18" charset="0"/>
              </a:rPr>
              <a:t>（利潤）</a:t>
            </a:r>
          </a:p>
        </p:txBody>
      </p:sp>
      <p:sp>
        <p:nvSpPr>
          <p:cNvPr id="61445" name="Text Box 5"/>
          <p:cNvSpPr txBox="1">
            <a:spLocks noChangeArrowheads="1"/>
          </p:cNvSpPr>
          <p:nvPr/>
        </p:nvSpPr>
        <p:spPr bwMode="auto">
          <a:xfrm>
            <a:off x="3427413" y="628650"/>
            <a:ext cx="2362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zh-TW" altLang="en-US" sz="2400">
                <a:latin typeface="Times New Roman" pitchFamily="18" charset="0"/>
              </a:rPr>
              <a:t>社會</a:t>
            </a:r>
          </a:p>
          <a:p>
            <a:pPr algn="ctr"/>
            <a:r>
              <a:rPr lang="zh-TW" altLang="en-US" sz="2400">
                <a:latin typeface="Times New Roman" pitchFamily="18" charset="0"/>
              </a:rPr>
              <a:t>（人類福利）</a:t>
            </a:r>
          </a:p>
        </p:txBody>
      </p:sp>
      <p:sp>
        <p:nvSpPr>
          <p:cNvPr id="61446" name="Text Box 6"/>
          <p:cNvSpPr txBox="1">
            <a:spLocks noChangeArrowheads="1"/>
          </p:cNvSpPr>
          <p:nvPr/>
        </p:nvSpPr>
        <p:spPr bwMode="auto">
          <a:xfrm>
            <a:off x="0" y="4953000"/>
            <a:ext cx="205105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zh-TW" altLang="en-US" sz="2400">
                <a:latin typeface="Times New Roman" pitchFamily="18" charset="0"/>
              </a:rPr>
              <a:t>消費者</a:t>
            </a:r>
          </a:p>
          <a:p>
            <a:pPr algn="ctr"/>
            <a:r>
              <a:rPr lang="zh-TW" altLang="en-US" sz="2400">
                <a:latin typeface="Times New Roman" pitchFamily="18" charset="0"/>
              </a:rPr>
              <a:t>（滿足慾望）</a:t>
            </a:r>
          </a:p>
        </p:txBody>
      </p:sp>
      <p:sp>
        <p:nvSpPr>
          <p:cNvPr id="61447" name="Text Box 7"/>
          <p:cNvSpPr txBox="1">
            <a:spLocks noChangeArrowheads="1"/>
          </p:cNvSpPr>
          <p:nvPr/>
        </p:nvSpPr>
        <p:spPr bwMode="auto">
          <a:xfrm>
            <a:off x="3503613" y="70485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zh-TW" altLang="en-US" sz="2400">
              <a:latin typeface="Times New Roman" pitchFamily="18" charset="0"/>
            </a:endParaRPr>
          </a:p>
        </p:txBody>
      </p:sp>
      <p:sp>
        <p:nvSpPr>
          <p:cNvPr id="61448" name="Text Box 8"/>
          <p:cNvSpPr txBox="1">
            <a:spLocks noChangeArrowheads="1"/>
          </p:cNvSpPr>
          <p:nvPr/>
        </p:nvSpPr>
        <p:spPr bwMode="auto">
          <a:xfrm>
            <a:off x="3656013" y="85725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zh-TW" altLang="en-US" sz="2400">
              <a:latin typeface="Times New Roman" pitchFamily="18" charset="0"/>
            </a:endParaRPr>
          </a:p>
        </p:txBody>
      </p:sp>
      <p:sp>
        <p:nvSpPr>
          <p:cNvPr id="61449" name="Text Box 9"/>
          <p:cNvSpPr txBox="1">
            <a:spLocks noChangeArrowheads="1"/>
          </p:cNvSpPr>
          <p:nvPr/>
        </p:nvSpPr>
        <p:spPr bwMode="auto">
          <a:xfrm>
            <a:off x="3808413" y="100965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zh-TW" altLang="en-US" sz="2400">
              <a:latin typeface="Times New Roman" pitchFamily="18" charset="0"/>
            </a:endParaRPr>
          </a:p>
        </p:txBody>
      </p:sp>
      <p:sp>
        <p:nvSpPr>
          <p:cNvPr id="61451" name="Text Box 11"/>
          <p:cNvSpPr txBox="1">
            <a:spLocks noChangeArrowheads="1"/>
          </p:cNvSpPr>
          <p:nvPr/>
        </p:nvSpPr>
        <p:spPr bwMode="auto">
          <a:xfrm>
            <a:off x="2339975" y="5373688"/>
            <a:ext cx="424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TW" altLang="en-US">
                <a:latin typeface="Times New Roman" pitchFamily="18" charset="0"/>
              </a:rPr>
              <a:t>圖1-</a:t>
            </a:r>
            <a:r>
              <a:rPr lang="en-US" altLang="zh-TW">
                <a:latin typeface="Times New Roman" pitchFamily="18" charset="0"/>
              </a:rPr>
              <a:t>4      </a:t>
            </a:r>
            <a:r>
              <a:rPr lang="zh-TW" altLang="en-US">
                <a:latin typeface="Times New Roman" pitchFamily="18" charset="0"/>
              </a:rPr>
              <a:t>社會行銷觀念下的三方面考慮</a:t>
            </a:r>
          </a:p>
        </p:txBody>
      </p:sp>
      <p:sp>
        <p:nvSpPr>
          <p:cNvPr id="61452" name="Rectangle 12"/>
          <p:cNvSpPr>
            <a:spLocks noChangeArrowheads="1"/>
          </p:cNvSpPr>
          <p:nvPr/>
        </p:nvSpPr>
        <p:spPr bwMode="auto">
          <a:xfrm>
            <a:off x="323850" y="5805488"/>
            <a:ext cx="882015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TW" altLang="en-US" sz="1400">
                <a:solidFill>
                  <a:srgbClr val="2251A6"/>
                </a:solidFill>
              </a:rPr>
              <a:t>資料來源： </a:t>
            </a:r>
            <a:r>
              <a:rPr lang="en-US" altLang="zh-TW" sz="1400">
                <a:solidFill>
                  <a:srgbClr val="2251A6"/>
                </a:solidFill>
              </a:rPr>
              <a:t>Kotler &amp; Armstrong，</a:t>
            </a:r>
            <a:r>
              <a:rPr lang="en-US" altLang="zh-TW" sz="1400" i="1">
                <a:solidFill>
                  <a:srgbClr val="2251A6"/>
                </a:solidFill>
              </a:rPr>
              <a:t>Principles of Marketing</a:t>
            </a:r>
            <a:r>
              <a:rPr lang="en-US" altLang="zh-TW" sz="1400">
                <a:solidFill>
                  <a:srgbClr val="2251A6"/>
                </a:solidFill>
              </a:rPr>
              <a:t> ，10th Edition，</a:t>
            </a:r>
            <a:r>
              <a:rPr lang="zh-TW" altLang="en-US" sz="1400">
                <a:solidFill>
                  <a:srgbClr val="2251A6"/>
                </a:solidFill>
              </a:rPr>
              <a:t>方世榮譯，</a:t>
            </a:r>
            <a:r>
              <a:rPr lang="en-US" altLang="zh-TW" sz="1400">
                <a:solidFill>
                  <a:srgbClr val="2251A6"/>
                </a:solidFill>
              </a:rPr>
              <a:t>2004，</a:t>
            </a:r>
            <a:r>
              <a:rPr lang="zh-TW" altLang="en-US" sz="1400">
                <a:solidFill>
                  <a:srgbClr val="2251A6"/>
                </a:solidFill>
              </a:rPr>
              <a:t>行銷學原理，東華書局</a:t>
            </a:r>
            <a:r>
              <a:rPr lang="en-US" altLang="zh-TW" sz="1400">
                <a:solidFill>
                  <a:srgbClr val="2251A6"/>
                </a:solidFill>
              </a:rPr>
              <a:t>，P.18</a:t>
            </a:r>
            <a:r>
              <a:rPr lang="zh-TW" altLang="en-US" sz="1400">
                <a:solidFill>
                  <a:srgbClr val="2251A6"/>
                </a:solidFill>
              </a:rPr>
              <a:t>。</a:t>
            </a:r>
          </a:p>
        </p:txBody>
      </p:sp>
    </p:spTree>
    <p:extLst>
      <p:ext uri="{BB962C8B-B14F-4D97-AF65-F5344CB8AC3E}">
        <p14:creationId xmlns:p14="http://schemas.microsoft.com/office/powerpoint/2010/main" val="29351605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33</a:t>
            </a:fld>
            <a:endParaRPr lang="en-US" altLang="zh-TW"/>
          </a:p>
        </p:txBody>
      </p:sp>
      <p:graphicFrame>
        <p:nvGraphicFramePr>
          <p:cNvPr id="9" name="資料庫圖表 8"/>
          <p:cNvGraphicFramePr/>
          <p:nvPr>
            <p:extLst>
              <p:ext uri="{D42A27DB-BD31-4B8C-83A1-F6EECF244321}">
                <p14:modId xmlns:p14="http://schemas.microsoft.com/office/powerpoint/2010/main" val="2958840412"/>
              </p:ext>
            </p:extLst>
          </p:nvPr>
        </p:nvGraphicFramePr>
        <p:xfrm>
          <a:off x="467544" y="1772816"/>
          <a:ext cx="8064896"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spTree>
    <p:extLst>
      <p:ext uri="{BB962C8B-B14F-4D97-AF65-F5344CB8AC3E}">
        <p14:creationId xmlns:p14="http://schemas.microsoft.com/office/powerpoint/2010/main" val="2126244626"/>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投影片編號版面配置區 6"/>
          <p:cNvSpPr>
            <a:spLocks noGrp="1"/>
          </p:cNvSpPr>
          <p:nvPr>
            <p:ph type="sldNum" sz="quarter" idx="12"/>
          </p:nvPr>
        </p:nvSpPr>
        <p:spPr/>
        <p:txBody>
          <a:bodyPr/>
          <a:lstStyle/>
          <a:p>
            <a:fld id="{E8DC7872-9287-4F51-9030-3F6B7ABCEBC3}" type="slidenum">
              <a:rPr lang="en-US" altLang="zh-TW"/>
              <a:pPr/>
              <a:t>34</a:t>
            </a:fld>
            <a:endParaRPr lang="en-US" altLang="zh-TW"/>
          </a:p>
        </p:txBody>
      </p:sp>
      <p:sp>
        <p:nvSpPr>
          <p:cNvPr id="46082" name="Rectangle 2"/>
          <p:cNvSpPr>
            <a:spLocks noGrp="1" noChangeArrowheads="1"/>
          </p:cNvSpPr>
          <p:nvPr>
            <p:ph type="title"/>
          </p:nvPr>
        </p:nvSpPr>
        <p:spPr>
          <a:noFill/>
          <a:ln/>
        </p:spPr>
        <p:txBody>
          <a:bodyPr>
            <a:normAutofit fontScale="90000"/>
          </a:bodyPr>
          <a:lstStyle/>
          <a:p>
            <a:r>
              <a:rPr lang="en-US" altLang="zh-TW">
                <a:ea typeface="新細明體" charset="-120"/>
              </a:rPr>
              <a:t>The 4 P’s &amp; 4C’s of the Marketing Mix</a:t>
            </a:r>
          </a:p>
        </p:txBody>
      </p:sp>
      <p:sp>
        <p:nvSpPr>
          <p:cNvPr id="46083" name="Rectangle 3"/>
          <p:cNvSpPr>
            <a:spLocks noGrp="1" noChangeArrowheads="1"/>
          </p:cNvSpPr>
          <p:nvPr>
            <p:ph type="body" sz="half" idx="1"/>
          </p:nvPr>
        </p:nvSpPr>
        <p:spPr>
          <a:xfrm>
            <a:off x="457200" y="1981200"/>
            <a:ext cx="3810000" cy="4114800"/>
          </a:xfrm>
          <a:solidFill>
            <a:schemeClr val="accent2"/>
          </a:solidFill>
          <a:ln/>
          <a:effectLst>
            <a:outerShdw dist="107763" dir="13500000" algn="ctr" rotWithShape="0">
              <a:schemeClr val="bg2"/>
            </a:outerShdw>
          </a:effectLst>
        </p:spPr>
        <p:txBody>
          <a:bodyPr/>
          <a:lstStyle/>
          <a:p>
            <a:pPr>
              <a:buSzPct val="60000"/>
            </a:pPr>
            <a:r>
              <a:rPr lang="en-US" altLang="zh-TW" dirty="0">
                <a:ea typeface="新細明體" charset="-120"/>
              </a:rPr>
              <a:t>4 </a:t>
            </a:r>
            <a:r>
              <a:rPr lang="en-US" altLang="zh-TW" dirty="0" smtClean="0">
                <a:ea typeface="新細明體" charset="-120"/>
              </a:rPr>
              <a:t>P’s</a:t>
            </a:r>
            <a:r>
              <a:rPr lang="zh-TW" altLang="en-US" dirty="0" smtClean="0">
                <a:ea typeface="新細明體" charset="-120"/>
              </a:rPr>
              <a:t> </a:t>
            </a:r>
            <a:r>
              <a:rPr lang="en-US" altLang="zh-TW" dirty="0" smtClean="0">
                <a:ea typeface="新細明體" charset="-120"/>
              </a:rPr>
              <a:t>(</a:t>
            </a:r>
            <a:r>
              <a:rPr lang="zh-TW" altLang="en-US" dirty="0" smtClean="0">
                <a:ea typeface="新細明體" charset="-120"/>
              </a:rPr>
              <a:t>賣方觀點</a:t>
            </a:r>
            <a:r>
              <a:rPr lang="en-US" altLang="zh-TW" dirty="0" smtClean="0">
                <a:ea typeface="新細明體" charset="-120"/>
              </a:rPr>
              <a:t>)</a:t>
            </a:r>
            <a:endParaRPr lang="en-US" altLang="zh-TW" dirty="0">
              <a:ea typeface="新細明體" charset="-120"/>
            </a:endParaRPr>
          </a:p>
          <a:p>
            <a:pPr lvl="1"/>
            <a:r>
              <a:rPr lang="en-US" altLang="zh-TW" dirty="0" smtClean="0">
                <a:ea typeface="新細明體" charset="-120"/>
              </a:rPr>
              <a:t>Product</a:t>
            </a:r>
            <a:r>
              <a:rPr lang="zh-TW" altLang="en-US" dirty="0" smtClean="0">
                <a:ea typeface="新細明體" charset="-120"/>
              </a:rPr>
              <a:t>      </a:t>
            </a:r>
            <a:r>
              <a:rPr lang="zh-TW" altLang="en-US" dirty="0" smtClean="0">
                <a:solidFill>
                  <a:srgbClr val="7030A0"/>
                </a:solidFill>
                <a:ea typeface="新細明體" charset="-120"/>
              </a:rPr>
              <a:t>產品</a:t>
            </a:r>
            <a:r>
              <a:rPr lang="en-US" altLang="zh-TW" dirty="0" smtClean="0">
                <a:solidFill>
                  <a:srgbClr val="7030A0"/>
                </a:solidFill>
                <a:ea typeface="新細明體" charset="-120"/>
              </a:rPr>
              <a:t/>
            </a:r>
            <a:br>
              <a:rPr lang="en-US" altLang="zh-TW" dirty="0" smtClean="0">
                <a:solidFill>
                  <a:srgbClr val="7030A0"/>
                </a:solidFill>
                <a:ea typeface="新細明體" charset="-120"/>
              </a:rPr>
            </a:br>
            <a:endParaRPr lang="en-US" altLang="zh-TW" dirty="0" smtClean="0">
              <a:solidFill>
                <a:srgbClr val="7030A0"/>
              </a:solidFill>
              <a:ea typeface="新細明體" charset="-120"/>
            </a:endParaRPr>
          </a:p>
          <a:p>
            <a:pPr lvl="1"/>
            <a:r>
              <a:rPr lang="en-US" altLang="zh-TW" dirty="0" smtClean="0">
                <a:ea typeface="新細明體" charset="-120"/>
              </a:rPr>
              <a:t>Price</a:t>
            </a:r>
            <a:r>
              <a:rPr lang="zh-TW" altLang="en-US" dirty="0" smtClean="0">
                <a:ea typeface="新細明體" charset="-120"/>
              </a:rPr>
              <a:t>           </a:t>
            </a:r>
            <a:r>
              <a:rPr lang="zh-TW" altLang="en-US" dirty="0" smtClean="0">
                <a:solidFill>
                  <a:srgbClr val="7030A0"/>
                </a:solidFill>
                <a:ea typeface="新細明體" charset="-120"/>
              </a:rPr>
              <a:t>價格</a:t>
            </a:r>
            <a:r>
              <a:rPr lang="en-US" altLang="zh-TW" dirty="0" smtClean="0">
                <a:solidFill>
                  <a:srgbClr val="7030A0"/>
                </a:solidFill>
                <a:ea typeface="新細明體" charset="-120"/>
              </a:rPr>
              <a:t/>
            </a:r>
            <a:br>
              <a:rPr lang="en-US" altLang="zh-TW" dirty="0" smtClean="0">
                <a:solidFill>
                  <a:srgbClr val="7030A0"/>
                </a:solidFill>
                <a:ea typeface="新細明體" charset="-120"/>
              </a:rPr>
            </a:br>
            <a:endParaRPr lang="en-US" altLang="zh-TW" dirty="0" smtClean="0">
              <a:solidFill>
                <a:srgbClr val="7030A0"/>
              </a:solidFill>
              <a:ea typeface="新細明體" charset="-120"/>
            </a:endParaRPr>
          </a:p>
          <a:p>
            <a:pPr lvl="1"/>
            <a:r>
              <a:rPr lang="en-US" altLang="zh-TW" dirty="0" smtClean="0">
                <a:ea typeface="新細明體" charset="-120"/>
              </a:rPr>
              <a:t>Place</a:t>
            </a:r>
            <a:r>
              <a:rPr lang="zh-TW" altLang="en-US" dirty="0" smtClean="0">
                <a:ea typeface="新細明體" charset="-120"/>
              </a:rPr>
              <a:t>           </a:t>
            </a:r>
            <a:r>
              <a:rPr lang="zh-TW" altLang="en-US" dirty="0" smtClean="0">
                <a:solidFill>
                  <a:srgbClr val="7030A0"/>
                </a:solidFill>
                <a:ea typeface="新細明體" charset="-120"/>
              </a:rPr>
              <a:t>配銷</a:t>
            </a:r>
            <a:r>
              <a:rPr lang="en-US" altLang="zh-TW" dirty="0" smtClean="0">
                <a:solidFill>
                  <a:srgbClr val="7030A0"/>
                </a:solidFill>
                <a:ea typeface="新細明體" charset="-120"/>
              </a:rPr>
              <a:t/>
            </a:r>
            <a:br>
              <a:rPr lang="en-US" altLang="zh-TW" dirty="0" smtClean="0">
                <a:solidFill>
                  <a:srgbClr val="7030A0"/>
                </a:solidFill>
                <a:ea typeface="新細明體" charset="-120"/>
              </a:rPr>
            </a:br>
            <a:endParaRPr lang="en-US" altLang="zh-TW" dirty="0">
              <a:solidFill>
                <a:srgbClr val="7030A0"/>
              </a:solidFill>
              <a:ea typeface="新細明體" charset="-120"/>
            </a:endParaRPr>
          </a:p>
          <a:p>
            <a:pPr lvl="1"/>
            <a:r>
              <a:rPr lang="en-US" altLang="zh-TW" dirty="0" smtClean="0">
                <a:ea typeface="新細明體" charset="-120"/>
              </a:rPr>
              <a:t>Promotion</a:t>
            </a:r>
            <a:r>
              <a:rPr lang="zh-TW" altLang="en-US" dirty="0" smtClean="0">
                <a:ea typeface="新細明體" charset="-120"/>
              </a:rPr>
              <a:t> </a:t>
            </a:r>
            <a:r>
              <a:rPr lang="zh-TW" altLang="en-US" dirty="0" smtClean="0">
                <a:solidFill>
                  <a:srgbClr val="7030A0"/>
                </a:solidFill>
                <a:ea typeface="新細明體" charset="-120"/>
              </a:rPr>
              <a:t>促銷</a:t>
            </a:r>
            <a:endParaRPr lang="en-US" altLang="zh-TW" dirty="0">
              <a:solidFill>
                <a:srgbClr val="7030A0"/>
              </a:solidFill>
              <a:ea typeface="新細明體" charset="-120"/>
            </a:endParaRPr>
          </a:p>
        </p:txBody>
      </p:sp>
      <p:sp>
        <p:nvSpPr>
          <p:cNvPr id="46084" name="Rectangle 4"/>
          <p:cNvSpPr>
            <a:spLocks noGrp="1" noChangeArrowheads="1"/>
          </p:cNvSpPr>
          <p:nvPr>
            <p:ph type="body" sz="half" idx="2"/>
          </p:nvPr>
        </p:nvSpPr>
        <p:spPr>
          <a:xfrm>
            <a:off x="4800600" y="1981200"/>
            <a:ext cx="3810000" cy="4114800"/>
          </a:xfrm>
          <a:solidFill>
            <a:schemeClr val="hlink"/>
          </a:solidFill>
          <a:ln/>
          <a:effectLst>
            <a:outerShdw dist="107763" dir="18900000" algn="ctr" rotWithShape="0">
              <a:schemeClr val="bg2"/>
            </a:outerShdw>
          </a:effectLst>
        </p:spPr>
        <p:txBody>
          <a:bodyPr/>
          <a:lstStyle/>
          <a:p>
            <a:pPr>
              <a:buSzPct val="60000"/>
            </a:pPr>
            <a:r>
              <a:rPr lang="en-US" altLang="zh-TW" dirty="0">
                <a:ea typeface="新細明體" charset="-120"/>
              </a:rPr>
              <a:t>4 </a:t>
            </a:r>
            <a:r>
              <a:rPr lang="en-US" altLang="zh-TW" dirty="0" smtClean="0">
                <a:ea typeface="新細明體" charset="-120"/>
              </a:rPr>
              <a:t>C’s</a:t>
            </a:r>
            <a:r>
              <a:rPr lang="zh-TW" altLang="en-US" dirty="0" smtClean="0">
                <a:ea typeface="新細明體" charset="-120"/>
              </a:rPr>
              <a:t> </a:t>
            </a:r>
            <a:r>
              <a:rPr lang="en-US" altLang="zh-TW" dirty="0" smtClean="0">
                <a:ea typeface="新細明體" charset="-120"/>
              </a:rPr>
              <a:t>(</a:t>
            </a:r>
            <a:r>
              <a:rPr lang="zh-TW" altLang="en-US" dirty="0" smtClean="0">
                <a:ea typeface="新細明體" charset="-120"/>
              </a:rPr>
              <a:t>買方觀點</a:t>
            </a:r>
            <a:r>
              <a:rPr lang="en-US" altLang="zh-TW" smtClean="0">
                <a:ea typeface="新細明體" charset="-120"/>
              </a:rPr>
              <a:t>)</a:t>
            </a:r>
            <a:endParaRPr lang="en-US" altLang="zh-TW" dirty="0">
              <a:ea typeface="新細明體" charset="-120"/>
            </a:endParaRPr>
          </a:p>
          <a:p>
            <a:pPr lvl="1">
              <a:buClr>
                <a:schemeClr val="accent2"/>
              </a:buClr>
            </a:pPr>
            <a:r>
              <a:rPr lang="en-US" altLang="zh-TW" dirty="0">
                <a:ea typeface="新細明體" charset="-120"/>
              </a:rPr>
              <a:t>Customer </a:t>
            </a:r>
            <a:r>
              <a:rPr lang="en-US" altLang="zh-TW" dirty="0" smtClean="0">
                <a:ea typeface="新細明體" charset="-120"/>
              </a:rPr>
              <a:t>Solution</a:t>
            </a:r>
            <a:br>
              <a:rPr lang="en-US" altLang="zh-TW" dirty="0" smtClean="0">
                <a:ea typeface="新細明體" charset="-120"/>
              </a:rPr>
            </a:br>
            <a:r>
              <a:rPr lang="zh-TW" altLang="en-US" dirty="0" smtClean="0">
                <a:solidFill>
                  <a:srgbClr val="7030A0"/>
                </a:solidFill>
                <a:ea typeface="新細明體" charset="-120"/>
              </a:rPr>
              <a:t>消費者的問題解決</a:t>
            </a:r>
            <a:endParaRPr lang="en-US" altLang="zh-TW" dirty="0">
              <a:solidFill>
                <a:srgbClr val="7030A0"/>
              </a:solidFill>
              <a:ea typeface="新細明體" charset="-120"/>
            </a:endParaRPr>
          </a:p>
          <a:p>
            <a:pPr lvl="1">
              <a:buClr>
                <a:schemeClr val="accent2"/>
              </a:buClr>
            </a:pPr>
            <a:r>
              <a:rPr lang="en-US" altLang="zh-TW" dirty="0">
                <a:ea typeface="新細明體" charset="-120"/>
              </a:rPr>
              <a:t>Customer </a:t>
            </a:r>
            <a:r>
              <a:rPr lang="en-US" altLang="zh-TW" dirty="0" smtClean="0">
                <a:ea typeface="新細明體" charset="-120"/>
              </a:rPr>
              <a:t>Cost</a:t>
            </a:r>
            <a:br>
              <a:rPr lang="en-US" altLang="zh-TW" dirty="0" smtClean="0">
                <a:ea typeface="新細明體" charset="-120"/>
              </a:rPr>
            </a:br>
            <a:r>
              <a:rPr lang="zh-TW" altLang="en-US" dirty="0" smtClean="0">
                <a:solidFill>
                  <a:srgbClr val="7030A0"/>
                </a:solidFill>
                <a:ea typeface="新細明體" charset="-120"/>
              </a:rPr>
              <a:t>消費者的成本</a:t>
            </a:r>
            <a:endParaRPr lang="en-US" altLang="zh-TW" dirty="0">
              <a:solidFill>
                <a:srgbClr val="7030A0"/>
              </a:solidFill>
              <a:ea typeface="新細明體" charset="-120"/>
            </a:endParaRPr>
          </a:p>
          <a:p>
            <a:pPr lvl="1">
              <a:buClr>
                <a:schemeClr val="accent2"/>
              </a:buClr>
            </a:pPr>
            <a:r>
              <a:rPr lang="en-US" altLang="zh-TW" dirty="0" smtClean="0">
                <a:ea typeface="新細明體" charset="-120"/>
              </a:rPr>
              <a:t>Convenience</a:t>
            </a:r>
            <a:br>
              <a:rPr lang="en-US" altLang="zh-TW" dirty="0" smtClean="0">
                <a:ea typeface="新細明體" charset="-120"/>
              </a:rPr>
            </a:br>
            <a:r>
              <a:rPr lang="zh-TW" altLang="en-US" dirty="0" smtClean="0">
                <a:solidFill>
                  <a:srgbClr val="7030A0"/>
                </a:solidFill>
                <a:ea typeface="新細明體" charset="-120"/>
              </a:rPr>
              <a:t>消費者的便利性</a:t>
            </a:r>
            <a:endParaRPr lang="en-US" altLang="zh-TW" dirty="0">
              <a:solidFill>
                <a:srgbClr val="7030A0"/>
              </a:solidFill>
              <a:ea typeface="新細明體" charset="-120"/>
            </a:endParaRPr>
          </a:p>
          <a:p>
            <a:pPr lvl="1">
              <a:buClr>
                <a:schemeClr val="accent2"/>
              </a:buClr>
            </a:pPr>
            <a:r>
              <a:rPr lang="en-US" altLang="zh-TW" dirty="0" smtClean="0">
                <a:ea typeface="新細明體" charset="-120"/>
              </a:rPr>
              <a:t>Communication</a:t>
            </a:r>
            <a:br>
              <a:rPr lang="en-US" altLang="zh-TW" dirty="0" smtClean="0">
                <a:ea typeface="新細明體" charset="-120"/>
              </a:rPr>
            </a:br>
            <a:r>
              <a:rPr lang="zh-TW" altLang="en-US" dirty="0" smtClean="0">
                <a:solidFill>
                  <a:srgbClr val="7030A0"/>
                </a:solidFill>
                <a:ea typeface="新細明體" charset="-120"/>
              </a:rPr>
              <a:t>對消費者的溝通</a:t>
            </a:r>
            <a:endParaRPr lang="en-US" altLang="zh-TW" dirty="0">
              <a:solidFill>
                <a:srgbClr val="7030A0"/>
              </a:solidFill>
              <a:ea typeface="新細明體" charset="-120"/>
            </a:endParaRPr>
          </a:p>
        </p:txBody>
      </p:sp>
    </p:spTree>
    <p:extLst>
      <p:ext uri="{BB962C8B-B14F-4D97-AF65-F5344CB8AC3E}">
        <p14:creationId xmlns:p14="http://schemas.microsoft.com/office/powerpoint/2010/main" val="994807991"/>
      </p:ext>
    </p:extLst>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Effect transition="in" filter="checkerboard(across)">
                                      <p:cBhvr>
                                        <p:cTn id="7" dur="500"/>
                                        <p:tgtEl>
                                          <p:spTgt spid="46083">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46083">
                                            <p:txEl>
                                              <p:pRg st="1" end="1"/>
                                            </p:txEl>
                                          </p:spTgt>
                                        </p:tgtEl>
                                        <p:attrNameLst>
                                          <p:attrName>style.visibility</p:attrName>
                                        </p:attrNameLst>
                                      </p:cBhvr>
                                      <p:to>
                                        <p:strVal val="visible"/>
                                      </p:to>
                                    </p:set>
                                    <p:animEffect transition="in" filter="checkerboard(across)">
                                      <p:cBhvr>
                                        <p:cTn id="10" dur="500"/>
                                        <p:tgtEl>
                                          <p:spTgt spid="46083">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46083">
                                            <p:txEl>
                                              <p:pRg st="2" end="2"/>
                                            </p:txEl>
                                          </p:spTgt>
                                        </p:tgtEl>
                                        <p:attrNameLst>
                                          <p:attrName>style.visibility</p:attrName>
                                        </p:attrNameLst>
                                      </p:cBhvr>
                                      <p:to>
                                        <p:strVal val="visible"/>
                                      </p:to>
                                    </p:set>
                                    <p:animEffect transition="in" filter="checkerboard(across)">
                                      <p:cBhvr>
                                        <p:cTn id="13" dur="500"/>
                                        <p:tgtEl>
                                          <p:spTgt spid="46083">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46083">
                                            <p:txEl>
                                              <p:pRg st="3" end="3"/>
                                            </p:txEl>
                                          </p:spTgt>
                                        </p:tgtEl>
                                        <p:attrNameLst>
                                          <p:attrName>style.visibility</p:attrName>
                                        </p:attrNameLst>
                                      </p:cBhvr>
                                      <p:to>
                                        <p:strVal val="visible"/>
                                      </p:to>
                                    </p:set>
                                    <p:animEffect transition="in" filter="checkerboard(across)">
                                      <p:cBhvr>
                                        <p:cTn id="16" dur="500"/>
                                        <p:tgtEl>
                                          <p:spTgt spid="46083">
                                            <p:txEl>
                                              <p:pRg st="3" end="3"/>
                                            </p:txEl>
                                          </p:spTgt>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46083">
                                            <p:txEl>
                                              <p:pRg st="4" end="4"/>
                                            </p:txEl>
                                          </p:spTgt>
                                        </p:tgtEl>
                                        <p:attrNameLst>
                                          <p:attrName>style.visibility</p:attrName>
                                        </p:attrNameLst>
                                      </p:cBhvr>
                                      <p:to>
                                        <p:strVal val="visible"/>
                                      </p:to>
                                    </p:set>
                                    <p:animEffect transition="in" filter="checkerboard(across)">
                                      <p:cBhvr>
                                        <p:cTn id="19" dur="500"/>
                                        <p:tgtEl>
                                          <p:spTgt spid="4608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46084">
                                            <p:txEl>
                                              <p:pRg st="0" end="0"/>
                                            </p:txEl>
                                          </p:spTgt>
                                        </p:tgtEl>
                                        <p:attrNameLst>
                                          <p:attrName>style.visibility</p:attrName>
                                        </p:attrNameLst>
                                      </p:cBhvr>
                                      <p:to>
                                        <p:strVal val="visible"/>
                                      </p:to>
                                    </p:set>
                                    <p:animEffect transition="in" filter="checkerboard(across)">
                                      <p:cBhvr>
                                        <p:cTn id="24" dur="500"/>
                                        <p:tgtEl>
                                          <p:spTgt spid="46084">
                                            <p:txEl>
                                              <p:pRg st="0" end="0"/>
                                            </p:txEl>
                                          </p:spTgt>
                                        </p:tgtEl>
                                      </p:cBhvr>
                                    </p:animEffect>
                                  </p:childTnLst>
                                </p:cTn>
                              </p:par>
                              <p:par>
                                <p:cTn id="25" presetID="5" presetClass="entr" presetSubtype="10" fill="hold" grpId="0" nodeType="withEffect">
                                  <p:stCondLst>
                                    <p:cond delay="0"/>
                                  </p:stCondLst>
                                  <p:childTnLst>
                                    <p:set>
                                      <p:cBhvr>
                                        <p:cTn id="26" dur="1" fill="hold">
                                          <p:stCondLst>
                                            <p:cond delay="0"/>
                                          </p:stCondLst>
                                        </p:cTn>
                                        <p:tgtEl>
                                          <p:spTgt spid="46084">
                                            <p:txEl>
                                              <p:pRg st="1" end="1"/>
                                            </p:txEl>
                                          </p:spTgt>
                                        </p:tgtEl>
                                        <p:attrNameLst>
                                          <p:attrName>style.visibility</p:attrName>
                                        </p:attrNameLst>
                                      </p:cBhvr>
                                      <p:to>
                                        <p:strVal val="visible"/>
                                      </p:to>
                                    </p:set>
                                    <p:animEffect transition="in" filter="checkerboard(across)">
                                      <p:cBhvr>
                                        <p:cTn id="27" dur="500"/>
                                        <p:tgtEl>
                                          <p:spTgt spid="46084">
                                            <p:txEl>
                                              <p:pRg st="1" end="1"/>
                                            </p:txEl>
                                          </p:spTgt>
                                        </p:tgtEl>
                                      </p:cBhvr>
                                    </p:animEffect>
                                  </p:childTnLst>
                                </p:cTn>
                              </p:par>
                              <p:par>
                                <p:cTn id="28" presetID="5" presetClass="entr" presetSubtype="10" fill="hold" grpId="0" nodeType="withEffect">
                                  <p:stCondLst>
                                    <p:cond delay="0"/>
                                  </p:stCondLst>
                                  <p:childTnLst>
                                    <p:set>
                                      <p:cBhvr>
                                        <p:cTn id="29" dur="1" fill="hold">
                                          <p:stCondLst>
                                            <p:cond delay="0"/>
                                          </p:stCondLst>
                                        </p:cTn>
                                        <p:tgtEl>
                                          <p:spTgt spid="46084">
                                            <p:txEl>
                                              <p:pRg st="2" end="2"/>
                                            </p:txEl>
                                          </p:spTgt>
                                        </p:tgtEl>
                                        <p:attrNameLst>
                                          <p:attrName>style.visibility</p:attrName>
                                        </p:attrNameLst>
                                      </p:cBhvr>
                                      <p:to>
                                        <p:strVal val="visible"/>
                                      </p:to>
                                    </p:set>
                                    <p:animEffect transition="in" filter="checkerboard(across)">
                                      <p:cBhvr>
                                        <p:cTn id="30" dur="500"/>
                                        <p:tgtEl>
                                          <p:spTgt spid="46084">
                                            <p:txEl>
                                              <p:pRg st="2" end="2"/>
                                            </p:txEl>
                                          </p:spTgt>
                                        </p:tgtEl>
                                      </p:cBhvr>
                                    </p:animEffect>
                                  </p:childTnLst>
                                </p:cTn>
                              </p:par>
                              <p:par>
                                <p:cTn id="31" presetID="5" presetClass="entr" presetSubtype="10" fill="hold" grpId="0" nodeType="withEffect">
                                  <p:stCondLst>
                                    <p:cond delay="0"/>
                                  </p:stCondLst>
                                  <p:childTnLst>
                                    <p:set>
                                      <p:cBhvr>
                                        <p:cTn id="32" dur="1" fill="hold">
                                          <p:stCondLst>
                                            <p:cond delay="0"/>
                                          </p:stCondLst>
                                        </p:cTn>
                                        <p:tgtEl>
                                          <p:spTgt spid="46084">
                                            <p:txEl>
                                              <p:pRg st="3" end="3"/>
                                            </p:txEl>
                                          </p:spTgt>
                                        </p:tgtEl>
                                        <p:attrNameLst>
                                          <p:attrName>style.visibility</p:attrName>
                                        </p:attrNameLst>
                                      </p:cBhvr>
                                      <p:to>
                                        <p:strVal val="visible"/>
                                      </p:to>
                                    </p:set>
                                    <p:animEffect transition="in" filter="checkerboard(across)">
                                      <p:cBhvr>
                                        <p:cTn id="33" dur="500"/>
                                        <p:tgtEl>
                                          <p:spTgt spid="46084">
                                            <p:txEl>
                                              <p:pRg st="3" end="3"/>
                                            </p:txEl>
                                          </p:spTgt>
                                        </p:tgtEl>
                                      </p:cBhvr>
                                    </p:animEffect>
                                  </p:childTnLst>
                                </p:cTn>
                              </p:par>
                              <p:par>
                                <p:cTn id="34" presetID="5" presetClass="entr" presetSubtype="10" fill="hold" grpId="0" nodeType="withEffect">
                                  <p:stCondLst>
                                    <p:cond delay="0"/>
                                  </p:stCondLst>
                                  <p:childTnLst>
                                    <p:set>
                                      <p:cBhvr>
                                        <p:cTn id="35" dur="1" fill="hold">
                                          <p:stCondLst>
                                            <p:cond delay="0"/>
                                          </p:stCondLst>
                                        </p:cTn>
                                        <p:tgtEl>
                                          <p:spTgt spid="46084">
                                            <p:txEl>
                                              <p:pRg st="4" end="4"/>
                                            </p:txEl>
                                          </p:spTgt>
                                        </p:tgtEl>
                                        <p:attrNameLst>
                                          <p:attrName>style.visibility</p:attrName>
                                        </p:attrNameLst>
                                      </p:cBhvr>
                                      <p:to>
                                        <p:strVal val="visible"/>
                                      </p:to>
                                    </p:set>
                                    <p:animEffect transition="in" filter="checkerboard(across)">
                                      <p:cBhvr>
                                        <p:cTn id="36" dur="500"/>
                                        <p:tgtEl>
                                          <p:spTgt spid="4608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autoUpdateAnimBg="0"/>
      <p:bldP spid="46084"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投影片編號版面配置區 4"/>
          <p:cNvSpPr>
            <a:spLocks noGrp="1"/>
          </p:cNvSpPr>
          <p:nvPr>
            <p:ph type="sldNum" sz="quarter" idx="12"/>
          </p:nvPr>
        </p:nvSpPr>
        <p:spPr/>
        <p:txBody>
          <a:bodyPr/>
          <a:lstStyle/>
          <a:p>
            <a:fld id="{E2B4ABD0-AA12-4071-9850-45EB536FD853}" type="slidenum">
              <a:rPr lang="en-US" altLang="zh-TW"/>
              <a:pPr/>
              <a:t>35</a:t>
            </a:fld>
            <a:endParaRPr lang="en-US" altLang="zh-TW"/>
          </a:p>
        </p:txBody>
      </p:sp>
      <p:pic>
        <p:nvPicPr>
          <p:cNvPr id="44034" name="Picture 2"/>
          <p:cNvPicPr>
            <a:picLocks noChangeArrowheads="1"/>
          </p:cNvPicPr>
          <p:nvPr/>
        </p:nvPicPr>
        <p:blipFill>
          <a:blip r:embed="rId3"/>
          <a:srcRect/>
          <a:stretch>
            <a:fillRect/>
          </a:stretch>
        </p:blipFill>
        <p:spPr bwMode="auto">
          <a:xfrm>
            <a:off x="228600" y="1828800"/>
            <a:ext cx="8737600" cy="5021263"/>
          </a:xfrm>
          <a:prstGeom prst="rect">
            <a:avLst/>
          </a:prstGeom>
          <a:noFill/>
          <a:ln w="9525">
            <a:noFill/>
            <a:miter lim="800000"/>
            <a:headEnd/>
            <a:tailEnd/>
          </a:ln>
          <a:effectLst/>
        </p:spPr>
      </p:pic>
      <p:sp>
        <p:nvSpPr>
          <p:cNvPr id="44035" name="Oval 3"/>
          <p:cNvSpPr>
            <a:spLocks noChangeArrowheads="1"/>
          </p:cNvSpPr>
          <p:nvPr/>
        </p:nvSpPr>
        <p:spPr bwMode="auto">
          <a:xfrm>
            <a:off x="3267075" y="3505200"/>
            <a:ext cx="2644775" cy="1447800"/>
          </a:xfrm>
          <a:prstGeom prst="ellipse">
            <a:avLst/>
          </a:prstGeom>
          <a:gradFill rotWithShape="0">
            <a:gsLst>
              <a:gs pos="0">
                <a:srgbClr val="FF7A31">
                  <a:gamma/>
                  <a:tint val="50196"/>
                  <a:invGamma/>
                </a:srgbClr>
              </a:gs>
              <a:gs pos="100000">
                <a:srgbClr val="FF7A31"/>
              </a:gs>
            </a:gsLst>
            <a:path path="shape">
              <a:fillToRect l="50000" t="50000" r="50000" b="50000"/>
            </a:path>
          </a:gradFill>
          <a:ln w="12700">
            <a:solidFill>
              <a:srgbClr val="000000"/>
            </a:solidFill>
            <a:round/>
            <a:headEnd/>
            <a:tailEnd/>
          </a:ln>
          <a:effectLst/>
        </p:spPr>
        <p:txBody>
          <a:bodyPr wrap="none" lIns="80962" tIns="39688" rIns="80962" bIns="39688" anchor="ctr"/>
          <a:lstStyle/>
          <a:p>
            <a:pPr algn="ctr" defTabSz="820738" eaLnBrk="0" hangingPunct="0">
              <a:lnSpc>
                <a:spcPct val="90000"/>
              </a:lnSpc>
            </a:pPr>
            <a:endParaRPr lang="en-US" altLang="zh-TW" sz="1800" b="1" dirty="0">
              <a:solidFill>
                <a:srgbClr val="000000"/>
              </a:solidFill>
              <a:ea typeface="新細明體" charset="-120"/>
            </a:endParaRPr>
          </a:p>
          <a:p>
            <a:pPr algn="ctr" defTabSz="820738" eaLnBrk="0" hangingPunct="0">
              <a:lnSpc>
                <a:spcPct val="90000"/>
              </a:lnSpc>
            </a:pPr>
            <a:r>
              <a:rPr lang="zh-TW" altLang="en-US" sz="2400" b="1" dirty="0" smtClean="0">
                <a:solidFill>
                  <a:srgbClr val="000000"/>
                </a:solidFill>
                <a:ea typeface="新細明體" charset="-120"/>
              </a:rPr>
              <a:t>目標市場</a:t>
            </a:r>
            <a:endParaRPr lang="en-US" altLang="zh-TW" sz="2400" b="1" dirty="0">
              <a:solidFill>
                <a:srgbClr val="000000"/>
              </a:solidFill>
              <a:ea typeface="新細明體" charset="-120"/>
            </a:endParaRPr>
          </a:p>
          <a:p>
            <a:pPr algn="ctr" defTabSz="820738" eaLnBrk="0" hangingPunct="0">
              <a:lnSpc>
                <a:spcPct val="90000"/>
              </a:lnSpc>
            </a:pPr>
            <a:endParaRPr lang="en-US" altLang="zh-TW" sz="1800" b="1" dirty="0">
              <a:solidFill>
                <a:srgbClr val="000000"/>
              </a:solidFill>
              <a:ea typeface="新細明體" charset="-120"/>
            </a:endParaRPr>
          </a:p>
          <a:p>
            <a:pPr algn="ctr" defTabSz="820738" eaLnBrk="0" hangingPunct="0">
              <a:lnSpc>
                <a:spcPct val="90000"/>
              </a:lnSpc>
            </a:pPr>
            <a:r>
              <a:rPr lang="zh-TW" altLang="en-US" sz="2400" b="1" dirty="0" smtClean="0">
                <a:solidFill>
                  <a:srgbClr val="FF0000"/>
                </a:solidFill>
                <a:ea typeface="新細明體" charset="-120"/>
              </a:rPr>
              <a:t>所想要的定位</a:t>
            </a:r>
            <a:endParaRPr lang="en-US" altLang="zh-TW" sz="2400" b="1" dirty="0">
              <a:solidFill>
                <a:srgbClr val="FF0000"/>
              </a:solidFill>
              <a:ea typeface="新細明體" charset="-120"/>
            </a:endParaRPr>
          </a:p>
          <a:p>
            <a:pPr algn="ctr" defTabSz="820738" eaLnBrk="0" hangingPunct="0">
              <a:lnSpc>
                <a:spcPct val="90000"/>
              </a:lnSpc>
            </a:pPr>
            <a:r>
              <a:rPr lang="en-US" altLang="zh-TW" sz="1800" b="1" dirty="0">
                <a:solidFill>
                  <a:srgbClr val="000000"/>
                </a:solidFill>
                <a:ea typeface="新細明體" charset="-120"/>
              </a:rPr>
              <a:t>Positioning</a:t>
            </a:r>
          </a:p>
        </p:txBody>
      </p:sp>
      <p:sp>
        <p:nvSpPr>
          <p:cNvPr id="44036" name="Rectangle 4"/>
          <p:cNvSpPr>
            <a:spLocks noChangeArrowheads="1"/>
          </p:cNvSpPr>
          <p:nvPr/>
        </p:nvSpPr>
        <p:spPr bwMode="auto">
          <a:xfrm>
            <a:off x="836613" y="2133600"/>
            <a:ext cx="2344737" cy="1066800"/>
          </a:xfrm>
          <a:prstGeom prst="rect">
            <a:avLst/>
          </a:prstGeom>
          <a:solidFill>
            <a:srgbClr val="FEFF72"/>
          </a:solidFill>
          <a:ln w="12700">
            <a:solidFill>
              <a:srgbClr val="000000"/>
            </a:solidFill>
            <a:miter lim="800000"/>
            <a:headEnd/>
            <a:tailEnd/>
          </a:ln>
          <a:effectLst/>
        </p:spPr>
        <p:txBody>
          <a:bodyPr wrap="none" lIns="77788" tIns="39688" rIns="77788" bIns="39688" anchor="ctr"/>
          <a:lstStyle/>
          <a:p>
            <a:pPr algn="ctr" defTabSz="769938" eaLnBrk="0" hangingPunct="0"/>
            <a:endParaRPr lang="en-US" altLang="zh-TW" sz="2500" b="1" dirty="0">
              <a:solidFill>
                <a:srgbClr val="000000"/>
              </a:solidFill>
              <a:ea typeface="新細明體" charset="-120"/>
            </a:endParaRPr>
          </a:p>
          <a:p>
            <a:pPr algn="ctr" defTabSz="769938" eaLnBrk="0" hangingPunct="0"/>
            <a:r>
              <a:rPr lang="zh-TW" altLang="en-US" sz="2400" b="1" dirty="0" smtClean="0">
                <a:solidFill>
                  <a:srgbClr val="000000"/>
                </a:solidFill>
                <a:ea typeface="新細明體" charset="-120"/>
              </a:rPr>
              <a:t>產品</a:t>
            </a:r>
            <a:endParaRPr lang="en-US" altLang="zh-TW" sz="2400" b="1" dirty="0" smtClean="0">
              <a:solidFill>
                <a:srgbClr val="000000"/>
              </a:solidFill>
              <a:ea typeface="新細明體" charset="-120"/>
            </a:endParaRPr>
          </a:p>
          <a:p>
            <a:pPr algn="ctr" defTabSz="769938" eaLnBrk="0" hangingPunct="0">
              <a:spcBef>
                <a:spcPts val="600"/>
              </a:spcBef>
            </a:pPr>
            <a:endParaRPr lang="en-US" altLang="zh-TW" sz="1800" b="1" dirty="0" smtClean="0">
              <a:solidFill>
                <a:srgbClr val="000000"/>
              </a:solidFill>
              <a:ea typeface="新細明體" charset="-120"/>
            </a:endParaRPr>
          </a:p>
          <a:p>
            <a:pPr algn="ctr" defTabSz="769938" eaLnBrk="0" hangingPunct="0">
              <a:spcBef>
                <a:spcPts val="600"/>
              </a:spcBef>
            </a:pPr>
            <a:r>
              <a:rPr lang="zh-TW" altLang="en-US" sz="1800" b="1" dirty="0" smtClean="0">
                <a:solidFill>
                  <a:srgbClr val="000000"/>
                </a:solidFill>
                <a:ea typeface="新細明體" charset="-120"/>
              </a:rPr>
              <a:t>多樣性、品質、設計</a:t>
            </a:r>
            <a:r>
              <a:rPr lang="en-US" altLang="zh-TW" sz="1800" b="1" dirty="0" smtClean="0">
                <a:solidFill>
                  <a:srgbClr val="000000"/>
                </a:solidFill>
                <a:ea typeface="新細明體" charset="-120"/>
              </a:rPr>
              <a:t/>
            </a:r>
            <a:br>
              <a:rPr lang="en-US" altLang="zh-TW" sz="1800" b="1" dirty="0" smtClean="0">
                <a:solidFill>
                  <a:srgbClr val="000000"/>
                </a:solidFill>
                <a:ea typeface="新細明體" charset="-120"/>
              </a:rPr>
            </a:br>
            <a:r>
              <a:rPr lang="zh-TW" altLang="en-US" sz="1800" b="1" dirty="0" smtClean="0">
                <a:solidFill>
                  <a:srgbClr val="000000"/>
                </a:solidFill>
                <a:ea typeface="新細明體" charset="-120"/>
              </a:rPr>
              <a:t>特色、品牌名稱</a:t>
            </a:r>
            <a:r>
              <a:rPr lang="en-US" altLang="zh-TW" sz="1800" b="1" dirty="0" smtClean="0">
                <a:solidFill>
                  <a:srgbClr val="000000"/>
                </a:solidFill>
                <a:ea typeface="新細明體" charset="-120"/>
              </a:rPr>
              <a:t/>
            </a:r>
            <a:br>
              <a:rPr lang="en-US" altLang="zh-TW" sz="1800" b="1" dirty="0" smtClean="0">
                <a:solidFill>
                  <a:srgbClr val="000000"/>
                </a:solidFill>
                <a:ea typeface="新細明體" charset="-120"/>
              </a:rPr>
            </a:br>
            <a:r>
              <a:rPr lang="zh-TW" altLang="en-US" sz="1800" b="1" dirty="0" smtClean="0">
                <a:solidFill>
                  <a:srgbClr val="000000"/>
                </a:solidFill>
                <a:ea typeface="新細明體" charset="-120"/>
              </a:rPr>
              <a:t>包裝、服務</a:t>
            </a:r>
            <a:endParaRPr lang="en-US" altLang="zh-TW" sz="1800" b="1" dirty="0" smtClean="0">
              <a:solidFill>
                <a:srgbClr val="000000"/>
              </a:solidFill>
              <a:ea typeface="新細明體" charset="-120"/>
            </a:endParaRPr>
          </a:p>
          <a:p>
            <a:pPr algn="ctr" defTabSz="769938" eaLnBrk="0" hangingPunct="0"/>
            <a:endParaRPr lang="en-US" altLang="zh-TW" b="1" dirty="0" smtClean="0">
              <a:solidFill>
                <a:srgbClr val="000000"/>
              </a:solidFill>
              <a:ea typeface="新細明體" charset="-120"/>
            </a:endParaRPr>
          </a:p>
          <a:p>
            <a:pPr algn="ctr" defTabSz="769938" eaLnBrk="0" hangingPunct="0"/>
            <a:endParaRPr lang="en-US" altLang="zh-TW" sz="1800" b="1" dirty="0" smtClean="0">
              <a:solidFill>
                <a:srgbClr val="000000"/>
              </a:solidFill>
              <a:ea typeface="新細明體" charset="-120"/>
            </a:endParaRPr>
          </a:p>
          <a:p>
            <a:pPr algn="ctr" defTabSz="769938" eaLnBrk="0" hangingPunct="0"/>
            <a:endParaRPr lang="en-US" altLang="zh-TW" sz="1800" b="1" dirty="0">
              <a:solidFill>
                <a:srgbClr val="000000"/>
              </a:solidFill>
              <a:ea typeface="新細明體" charset="-120"/>
            </a:endParaRPr>
          </a:p>
          <a:p>
            <a:pPr algn="ctr" defTabSz="769938" eaLnBrk="0" hangingPunct="0"/>
            <a:endParaRPr lang="en-US" altLang="zh-TW" sz="1800" b="1" dirty="0">
              <a:solidFill>
                <a:srgbClr val="000000"/>
              </a:solidFill>
              <a:ea typeface="新細明體" charset="-120"/>
            </a:endParaRPr>
          </a:p>
        </p:txBody>
      </p:sp>
      <p:sp>
        <p:nvSpPr>
          <p:cNvPr id="44037" name="Rectangle 5"/>
          <p:cNvSpPr>
            <a:spLocks noChangeArrowheads="1"/>
          </p:cNvSpPr>
          <p:nvPr/>
        </p:nvSpPr>
        <p:spPr bwMode="auto">
          <a:xfrm>
            <a:off x="6326188" y="2057400"/>
            <a:ext cx="2362200" cy="1219200"/>
          </a:xfrm>
          <a:prstGeom prst="rect">
            <a:avLst/>
          </a:prstGeom>
          <a:solidFill>
            <a:srgbClr val="FEFF72"/>
          </a:solidFill>
          <a:ln w="12700">
            <a:solidFill>
              <a:srgbClr val="000000"/>
            </a:solidFill>
            <a:miter lim="800000"/>
            <a:headEnd/>
            <a:tailEnd/>
          </a:ln>
          <a:effectLst/>
        </p:spPr>
        <p:txBody>
          <a:bodyPr wrap="none" lIns="77788" tIns="39688" rIns="77788" bIns="39688" anchor="ctr"/>
          <a:lstStyle/>
          <a:p>
            <a:pPr algn="ctr" defTabSz="769938" eaLnBrk="0" hangingPunct="0"/>
            <a:r>
              <a:rPr lang="zh-TW" altLang="en-US" sz="2400" b="1" dirty="0" smtClean="0">
                <a:solidFill>
                  <a:srgbClr val="000000"/>
                </a:solidFill>
                <a:ea typeface="新細明體" charset="-120"/>
              </a:rPr>
              <a:t>價格</a:t>
            </a:r>
            <a:endParaRPr lang="en-US" altLang="zh-TW" sz="2400" b="1" dirty="0">
              <a:solidFill>
                <a:srgbClr val="000000"/>
              </a:solidFill>
              <a:ea typeface="新細明體" charset="-120"/>
            </a:endParaRPr>
          </a:p>
          <a:p>
            <a:pPr algn="ctr" defTabSz="769938" eaLnBrk="0" hangingPunct="0"/>
            <a:endParaRPr lang="en-US" altLang="zh-TW" sz="1800" b="1" dirty="0" smtClean="0">
              <a:solidFill>
                <a:srgbClr val="000000"/>
              </a:solidFill>
              <a:ea typeface="新細明體" charset="-120"/>
            </a:endParaRPr>
          </a:p>
          <a:p>
            <a:pPr algn="ctr" defTabSz="769938" eaLnBrk="0" hangingPunct="0"/>
            <a:r>
              <a:rPr lang="zh-TW" altLang="en-US" sz="1800" b="1" dirty="0" smtClean="0">
                <a:solidFill>
                  <a:srgbClr val="000000"/>
                </a:solidFill>
                <a:ea typeface="新細明體" charset="-120"/>
              </a:rPr>
              <a:t>牌價、折扣、折讓</a:t>
            </a:r>
            <a:endParaRPr lang="en-US" altLang="zh-TW" sz="1800" b="1" dirty="0">
              <a:solidFill>
                <a:srgbClr val="000000"/>
              </a:solidFill>
              <a:ea typeface="新細明體" charset="-120"/>
            </a:endParaRPr>
          </a:p>
          <a:p>
            <a:pPr algn="ctr" defTabSz="769938" eaLnBrk="0" hangingPunct="0"/>
            <a:r>
              <a:rPr lang="zh-TW" altLang="en-US" sz="1800" b="1" dirty="0" smtClean="0">
                <a:solidFill>
                  <a:srgbClr val="000000"/>
                </a:solidFill>
                <a:ea typeface="新細明體" charset="-120"/>
              </a:rPr>
              <a:t>付款期限</a:t>
            </a:r>
            <a:r>
              <a:rPr lang="en-US" altLang="zh-TW" sz="1800" b="1" dirty="0" smtClean="0">
                <a:solidFill>
                  <a:srgbClr val="000000"/>
                </a:solidFill>
                <a:ea typeface="新細明體" charset="-120"/>
              </a:rPr>
              <a:t> </a:t>
            </a:r>
            <a:endParaRPr lang="en-US" altLang="zh-TW" sz="1800" b="1" dirty="0">
              <a:solidFill>
                <a:srgbClr val="000000"/>
              </a:solidFill>
              <a:ea typeface="新細明體" charset="-120"/>
            </a:endParaRPr>
          </a:p>
          <a:p>
            <a:pPr algn="ctr" defTabSz="769938" eaLnBrk="0" hangingPunct="0"/>
            <a:r>
              <a:rPr lang="zh-TW" altLang="en-US" sz="1800" b="1" dirty="0" smtClean="0">
                <a:solidFill>
                  <a:srgbClr val="000000"/>
                </a:solidFill>
                <a:ea typeface="新細明體" charset="-120"/>
              </a:rPr>
              <a:t>信用期限</a:t>
            </a:r>
            <a:endParaRPr lang="en-US" altLang="zh-TW" sz="1800" b="1" dirty="0" smtClean="0">
              <a:solidFill>
                <a:srgbClr val="000000"/>
              </a:solidFill>
              <a:ea typeface="新細明體" charset="-120"/>
            </a:endParaRPr>
          </a:p>
          <a:p>
            <a:pPr algn="ctr" defTabSz="769938" eaLnBrk="0" hangingPunct="0"/>
            <a:endParaRPr lang="en-US" altLang="zh-TW" sz="1800" b="1" dirty="0">
              <a:solidFill>
                <a:srgbClr val="000000"/>
              </a:solidFill>
              <a:ea typeface="新細明體" charset="-120"/>
            </a:endParaRPr>
          </a:p>
          <a:p>
            <a:pPr algn="ctr" defTabSz="769938" eaLnBrk="0" hangingPunct="0"/>
            <a:endParaRPr lang="en-US" altLang="zh-TW" sz="1800" b="1" dirty="0">
              <a:solidFill>
                <a:srgbClr val="000000"/>
              </a:solidFill>
              <a:ea typeface="新細明體" charset="-120"/>
            </a:endParaRPr>
          </a:p>
          <a:p>
            <a:pPr algn="ctr" defTabSz="769938" eaLnBrk="0" hangingPunct="0"/>
            <a:endParaRPr lang="en-US" altLang="zh-TW" sz="1800" b="1" dirty="0">
              <a:solidFill>
                <a:srgbClr val="000000"/>
              </a:solidFill>
              <a:ea typeface="新細明體" charset="-120"/>
            </a:endParaRPr>
          </a:p>
        </p:txBody>
      </p:sp>
      <p:sp>
        <p:nvSpPr>
          <p:cNvPr id="44038" name="Line 6"/>
          <p:cNvSpPr>
            <a:spLocks noChangeShapeType="1"/>
          </p:cNvSpPr>
          <p:nvPr/>
        </p:nvSpPr>
        <p:spPr bwMode="auto">
          <a:xfrm flipH="1" flipV="1">
            <a:off x="5684838" y="4562475"/>
            <a:ext cx="1925637" cy="817563"/>
          </a:xfrm>
          <a:prstGeom prst="line">
            <a:avLst/>
          </a:prstGeom>
          <a:noFill/>
          <a:ln w="25400">
            <a:solidFill>
              <a:srgbClr val="000000"/>
            </a:solidFill>
            <a:round/>
            <a:headEnd type="none" w="sm" len="sm"/>
            <a:tailEnd type="stealth" w="med" len="med"/>
          </a:ln>
          <a:effectLst/>
        </p:spPr>
        <p:txBody>
          <a:bodyPr wrap="none" anchor="ctr"/>
          <a:lstStyle/>
          <a:p>
            <a:endParaRPr lang="zh-TW" altLang="en-US"/>
          </a:p>
        </p:txBody>
      </p:sp>
      <p:sp>
        <p:nvSpPr>
          <p:cNvPr id="44039" name="Line 7"/>
          <p:cNvSpPr>
            <a:spLocks noChangeShapeType="1"/>
          </p:cNvSpPr>
          <p:nvPr/>
        </p:nvSpPr>
        <p:spPr bwMode="auto">
          <a:xfrm flipV="1">
            <a:off x="1550988" y="4568825"/>
            <a:ext cx="1993900" cy="811213"/>
          </a:xfrm>
          <a:prstGeom prst="line">
            <a:avLst/>
          </a:prstGeom>
          <a:noFill/>
          <a:ln w="25400">
            <a:solidFill>
              <a:srgbClr val="000000"/>
            </a:solidFill>
            <a:round/>
            <a:headEnd type="none" w="sm" len="sm"/>
            <a:tailEnd type="stealth" w="med" len="med"/>
          </a:ln>
          <a:effectLst/>
        </p:spPr>
        <p:txBody>
          <a:bodyPr wrap="none" anchor="ctr"/>
          <a:lstStyle/>
          <a:p>
            <a:endParaRPr lang="zh-TW" altLang="en-US"/>
          </a:p>
        </p:txBody>
      </p:sp>
      <p:sp>
        <p:nvSpPr>
          <p:cNvPr id="44040" name="Line 8"/>
          <p:cNvSpPr>
            <a:spLocks noChangeShapeType="1"/>
          </p:cNvSpPr>
          <p:nvPr/>
        </p:nvSpPr>
        <p:spPr bwMode="auto">
          <a:xfrm flipH="1">
            <a:off x="5619750" y="3282950"/>
            <a:ext cx="1543050" cy="582613"/>
          </a:xfrm>
          <a:prstGeom prst="line">
            <a:avLst/>
          </a:prstGeom>
          <a:noFill/>
          <a:ln w="25400">
            <a:solidFill>
              <a:srgbClr val="000000"/>
            </a:solidFill>
            <a:round/>
            <a:headEnd type="none" w="sm" len="sm"/>
            <a:tailEnd type="stealth" w="med" len="med"/>
          </a:ln>
          <a:effectLst/>
        </p:spPr>
        <p:txBody>
          <a:bodyPr wrap="none" anchor="ctr"/>
          <a:lstStyle/>
          <a:p>
            <a:endParaRPr lang="zh-TW" altLang="en-US"/>
          </a:p>
        </p:txBody>
      </p:sp>
      <p:sp>
        <p:nvSpPr>
          <p:cNvPr id="44041" name="Rectangle 9"/>
          <p:cNvSpPr>
            <a:spLocks noChangeArrowheads="1"/>
          </p:cNvSpPr>
          <p:nvPr/>
        </p:nvSpPr>
        <p:spPr bwMode="auto">
          <a:xfrm>
            <a:off x="506413" y="5105400"/>
            <a:ext cx="2432050" cy="1219200"/>
          </a:xfrm>
          <a:prstGeom prst="rect">
            <a:avLst/>
          </a:prstGeom>
          <a:solidFill>
            <a:srgbClr val="FEFF72"/>
          </a:solidFill>
          <a:ln w="12700">
            <a:solidFill>
              <a:srgbClr val="000000"/>
            </a:solidFill>
            <a:miter lim="800000"/>
            <a:headEnd/>
            <a:tailEnd/>
          </a:ln>
          <a:effectLst/>
        </p:spPr>
        <p:txBody>
          <a:bodyPr wrap="none" lIns="77788" tIns="39688" rIns="77788" bIns="39688" anchor="ctr"/>
          <a:lstStyle/>
          <a:p>
            <a:pPr algn="ctr" defTabSz="769938" eaLnBrk="0" hangingPunct="0"/>
            <a:endParaRPr lang="en-US" altLang="zh-TW" sz="1800" b="1" dirty="0">
              <a:solidFill>
                <a:srgbClr val="000000"/>
              </a:solidFill>
              <a:ea typeface="新細明體" charset="-120"/>
            </a:endParaRPr>
          </a:p>
          <a:p>
            <a:pPr algn="ctr" defTabSz="769938" eaLnBrk="0" hangingPunct="0"/>
            <a:endParaRPr lang="en-US" altLang="zh-TW" sz="1800" b="1" dirty="0">
              <a:solidFill>
                <a:srgbClr val="000000"/>
              </a:solidFill>
              <a:ea typeface="新細明體" charset="-120"/>
            </a:endParaRPr>
          </a:p>
          <a:p>
            <a:pPr algn="ctr" defTabSz="769938" eaLnBrk="0" hangingPunct="0"/>
            <a:endParaRPr lang="en-US" altLang="zh-TW" sz="1800" b="1" dirty="0">
              <a:solidFill>
                <a:srgbClr val="000000"/>
              </a:solidFill>
              <a:ea typeface="新細明體" charset="-120"/>
            </a:endParaRPr>
          </a:p>
          <a:p>
            <a:pPr algn="ctr" defTabSz="769938" eaLnBrk="0" hangingPunct="0"/>
            <a:r>
              <a:rPr lang="zh-TW" altLang="en-US" sz="1800" b="1" dirty="0" smtClean="0">
                <a:solidFill>
                  <a:srgbClr val="000000"/>
                </a:solidFill>
                <a:ea typeface="新細明體" charset="-120"/>
              </a:rPr>
              <a:t>廣告</a:t>
            </a:r>
            <a:r>
              <a:rPr lang="en-US" altLang="zh-TW" sz="1800" b="1" dirty="0" smtClean="0">
                <a:solidFill>
                  <a:srgbClr val="000000"/>
                </a:solidFill>
                <a:ea typeface="新細明體" charset="-120"/>
              </a:rPr>
              <a:t> </a:t>
            </a:r>
            <a:endParaRPr lang="en-US" altLang="zh-TW" sz="1800" b="1" dirty="0">
              <a:solidFill>
                <a:srgbClr val="000000"/>
              </a:solidFill>
              <a:ea typeface="新細明體" charset="-120"/>
            </a:endParaRPr>
          </a:p>
          <a:p>
            <a:pPr algn="ctr" defTabSz="769938" eaLnBrk="0" hangingPunct="0"/>
            <a:r>
              <a:rPr lang="zh-TW" altLang="en-US" sz="1800" b="1" dirty="0" smtClean="0">
                <a:solidFill>
                  <a:srgbClr val="000000"/>
                </a:solidFill>
                <a:ea typeface="新細明體" charset="-120"/>
              </a:rPr>
              <a:t>人員銷售</a:t>
            </a:r>
            <a:r>
              <a:rPr lang="en-US" altLang="zh-TW" sz="1800" b="1" dirty="0" smtClean="0">
                <a:solidFill>
                  <a:srgbClr val="000000"/>
                </a:solidFill>
                <a:ea typeface="新細明體" charset="-120"/>
              </a:rPr>
              <a:t> </a:t>
            </a:r>
            <a:endParaRPr lang="en-US" altLang="zh-TW" sz="1800" b="1" dirty="0">
              <a:solidFill>
                <a:srgbClr val="000000"/>
              </a:solidFill>
              <a:ea typeface="新細明體" charset="-120"/>
            </a:endParaRPr>
          </a:p>
          <a:p>
            <a:pPr algn="ctr" defTabSz="769938" eaLnBrk="0" hangingPunct="0"/>
            <a:r>
              <a:rPr lang="zh-TW" altLang="en-US" sz="1800" b="1" dirty="0" smtClean="0">
                <a:solidFill>
                  <a:srgbClr val="000000"/>
                </a:solidFill>
                <a:ea typeface="新細明體" charset="-120"/>
              </a:rPr>
              <a:t>銷售促進</a:t>
            </a:r>
            <a:endParaRPr lang="en-US" altLang="zh-TW" sz="1800" b="1" dirty="0">
              <a:solidFill>
                <a:srgbClr val="000000"/>
              </a:solidFill>
              <a:ea typeface="新細明體" charset="-120"/>
            </a:endParaRPr>
          </a:p>
          <a:p>
            <a:pPr algn="ctr" defTabSz="769938" eaLnBrk="0" hangingPunct="0"/>
            <a:r>
              <a:rPr lang="zh-TW" altLang="en-US" sz="1800" b="1" dirty="0" smtClean="0">
                <a:solidFill>
                  <a:srgbClr val="000000"/>
                </a:solidFill>
                <a:ea typeface="新細明體" charset="-120"/>
              </a:rPr>
              <a:t>公共關係</a:t>
            </a:r>
            <a:endParaRPr lang="en-US" altLang="zh-TW" sz="1800" b="1" dirty="0">
              <a:solidFill>
                <a:srgbClr val="000000"/>
              </a:solidFill>
              <a:ea typeface="新細明體" charset="-120"/>
            </a:endParaRPr>
          </a:p>
          <a:p>
            <a:pPr algn="ctr" defTabSz="769938" eaLnBrk="0" hangingPunct="0">
              <a:spcBef>
                <a:spcPts val="1200"/>
              </a:spcBef>
            </a:pPr>
            <a:r>
              <a:rPr lang="zh-TW" altLang="en-US" sz="2400" b="1" dirty="0" smtClean="0">
                <a:solidFill>
                  <a:srgbClr val="000000"/>
                </a:solidFill>
                <a:ea typeface="新細明體" charset="-120"/>
              </a:rPr>
              <a:t>促銷</a:t>
            </a:r>
            <a:endParaRPr lang="en-US" altLang="zh-TW" sz="2400" b="1" dirty="0">
              <a:solidFill>
                <a:srgbClr val="000000"/>
              </a:solidFill>
              <a:ea typeface="新細明體" charset="-120"/>
            </a:endParaRPr>
          </a:p>
          <a:p>
            <a:pPr algn="ctr" defTabSz="769938" eaLnBrk="0" hangingPunct="0"/>
            <a:endParaRPr lang="en-US" altLang="zh-TW" sz="1800" b="1" dirty="0">
              <a:solidFill>
                <a:srgbClr val="000000"/>
              </a:solidFill>
              <a:ea typeface="新細明體" charset="-120"/>
            </a:endParaRPr>
          </a:p>
        </p:txBody>
      </p:sp>
      <p:sp>
        <p:nvSpPr>
          <p:cNvPr id="44042" name="Rectangle 10"/>
          <p:cNvSpPr>
            <a:spLocks noChangeArrowheads="1"/>
          </p:cNvSpPr>
          <p:nvPr/>
        </p:nvSpPr>
        <p:spPr bwMode="auto">
          <a:xfrm>
            <a:off x="6361113" y="5105400"/>
            <a:ext cx="2278062" cy="1219200"/>
          </a:xfrm>
          <a:prstGeom prst="rect">
            <a:avLst/>
          </a:prstGeom>
          <a:solidFill>
            <a:srgbClr val="FEFF72"/>
          </a:solidFill>
          <a:ln w="12700">
            <a:solidFill>
              <a:srgbClr val="000000"/>
            </a:solidFill>
            <a:miter lim="800000"/>
            <a:headEnd/>
            <a:tailEnd/>
          </a:ln>
          <a:effectLst/>
        </p:spPr>
        <p:txBody>
          <a:bodyPr wrap="none" lIns="77788" tIns="39688" rIns="77788" bIns="39688" anchor="ctr"/>
          <a:lstStyle/>
          <a:p>
            <a:pPr algn="ctr" defTabSz="769938" eaLnBrk="0" hangingPunct="0"/>
            <a:endParaRPr lang="en-US" altLang="zh-TW" sz="1800" b="1" dirty="0">
              <a:solidFill>
                <a:srgbClr val="000000"/>
              </a:solidFill>
              <a:ea typeface="新細明體" charset="-120"/>
            </a:endParaRPr>
          </a:p>
          <a:p>
            <a:pPr algn="ctr" defTabSz="769938" eaLnBrk="0" hangingPunct="0"/>
            <a:endParaRPr lang="en-US" altLang="zh-TW" sz="1800" b="1" dirty="0">
              <a:solidFill>
                <a:srgbClr val="000000"/>
              </a:solidFill>
              <a:ea typeface="新細明體" charset="-120"/>
            </a:endParaRPr>
          </a:p>
          <a:p>
            <a:pPr algn="ctr" defTabSz="769938" eaLnBrk="0" hangingPunct="0"/>
            <a:r>
              <a:rPr lang="zh-TW" altLang="en-US" sz="1800" b="1" dirty="0" smtClean="0">
                <a:solidFill>
                  <a:srgbClr val="000000"/>
                </a:solidFill>
                <a:ea typeface="新細明體" charset="-120"/>
              </a:rPr>
              <a:t>通路、涵蓋面、地點</a:t>
            </a:r>
            <a:endParaRPr lang="en-US" altLang="zh-TW" sz="1800" b="1" dirty="0">
              <a:solidFill>
                <a:srgbClr val="000000"/>
              </a:solidFill>
              <a:ea typeface="新細明體" charset="-120"/>
            </a:endParaRPr>
          </a:p>
          <a:p>
            <a:pPr algn="ctr" defTabSz="769938" eaLnBrk="0" hangingPunct="0"/>
            <a:r>
              <a:rPr lang="zh-TW" altLang="en-US" sz="1800" b="1" dirty="0" smtClean="0">
                <a:solidFill>
                  <a:srgbClr val="000000"/>
                </a:solidFill>
                <a:ea typeface="新細明體" charset="-120"/>
              </a:rPr>
              <a:t>產品搭配、存貨</a:t>
            </a:r>
            <a:r>
              <a:rPr lang="en-US" altLang="zh-TW" sz="1800" b="1" dirty="0" smtClean="0">
                <a:solidFill>
                  <a:srgbClr val="000000"/>
                </a:solidFill>
                <a:ea typeface="新細明體" charset="-120"/>
              </a:rPr>
              <a:t> </a:t>
            </a:r>
            <a:endParaRPr lang="en-US" altLang="zh-TW" sz="1800" b="1" dirty="0">
              <a:solidFill>
                <a:srgbClr val="000000"/>
              </a:solidFill>
              <a:ea typeface="新細明體" charset="-120"/>
            </a:endParaRPr>
          </a:p>
          <a:p>
            <a:pPr algn="ctr" defTabSz="769938" eaLnBrk="0" hangingPunct="0"/>
            <a:r>
              <a:rPr lang="zh-TW" altLang="en-US" sz="1800" b="1" dirty="0" smtClean="0">
                <a:solidFill>
                  <a:srgbClr val="000000"/>
                </a:solidFill>
                <a:ea typeface="新細明體" charset="-120"/>
              </a:rPr>
              <a:t>運輸、後勤</a:t>
            </a:r>
            <a:endParaRPr lang="en-US" altLang="zh-TW" sz="1800" b="1" dirty="0">
              <a:solidFill>
                <a:srgbClr val="000000"/>
              </a:solidFill>
              <a:ea typeface="新細明體" charset="-120"/>
            </a:endParaRPr>
          </a:p>
          <a:p>
            <a:pPr algn="ctr" defTabSz="769938" eaLnBrk="0" hangingPunct="0"/>
            <a:endParaRPr lang="en-US" altLang="zh-TW" sz="1800" b="1" dirty="0">
              <a:solidFill>
                <a:srgbClr val="000000"/>
              </a:solidFill>
              <a:ea typeface="新細明體" charset="-120"/>
            </a:endParaRPr>
          </a:p>
          <a:p>
            <a:pPr algn="ctr" defTabSz="769938" eaLnBrk="0" hangingPunct="0"/>
            <a:r>
              <a:rPr lang="zh-TW" altLang="en-US" sz="2400" b="1" dirty="0" smtClean="0">
                <a:solidFill>
                  <a:srgbClr val="000000"/>
                </a:solidFill>
                <a:ea typeface="新細明體" charset="-120"/>
              </a:rPr>
              <a:t>配銷</a:t>
            </a:r>
            <a:endParaRPr lang="en-US" altLang="zh-TW" sz="2400" b="1" dirty="0">
              <a:solidFill>
                <a:srgbClr val="000000"/>
              </a:solidFill>
              <a:ea typeface="新細明體" charset="-120"/>
            </a:endParaRPr>
          </a:p>
        </p:txBody>
      </p:sp>
      <p:sp>
        <p:nvSpPr>
          <p:cNvPr id="44043" name="Rectangle 11"/>
          <p:cNvSpPr>
            <a:spLocks noChangeArrowheads="1"/>
          </p:cNvSpPr>
          <p:nvPr/>
        </p:nvSpPr>
        <p:spPr bwMode="auto">
          <a:xfrm>
            <a:off x="1500166" y="5500702"/>
            <a:ext cx="161925" cy="1039812"/>
          </a:xfrm>
          <a:prstGeom prst="rect">
            <a:avLst/>
          </a:prstGeom>
          <a:noFill/>
          <a:ln w="9525">
            <a:noFill/>
            <a:miter lim="800000"/>
            <a:headEnd/>
            <a:tailEnd/>
          </a:ln>
          <a:effectLst/>
        </p:spPr>
        <p:txBody>
          <a:bodyPr wrap="none" lIns="80962" tIns="39688" rIns="80962" bIns="39688">
            <a:spAutoFit/>
          </a:bodyPr>
          <a:lstStyle/>
          <a:p>
            <a:pPr algn="ctr" defTabSz="820738" eaLnBrk="0" hangingPunct="0">
              <a:lnSpc>
                <a:spcPct val="90000"/>
              </a:lnSpc>
            </a:pPr>
            <a:endParaRPr lang="en-US" altLang="zh-TW" sz="1400" b="1">
              <a:solidFill>
                <a:srgbClr val="FFFFFF"/>
              </a:solidFill>
              <a:ea typeface="新細明體" charset="-120"/>
            </a:endParaRPr>
          </a:p>
          <a:p>
            <a:pPr algn="ctr" defTabSz="820738" eaLnBrk="0" hangingPunct="0">
              <a:lnSpc>
                <a:spcPct val="90000"/>
              </a:lnSpc>
            </a:pPr>
            <a:endParaRPr lang="en-US" altLang="zh-TW" sz="1400" b="1">
              <a:solidFill>
                <a:srgbClr val="FFFFFF"/>
              </a:solidFill>
              <a:ea typeface="新細明體" charset="-120"/>
            </a:endParaRPr>
          </a:p>
          <a:p>
            <a:pPr algn="ctr" defTabSz="820738" eaLnBrk="0" hangingPunct="0">
              <a:lnSpc>
                <a:spcPct val="90000"/>
              </a:lnSpc>
            </a:pPr>
            <a:endParaRPr lang="en-US" altLang="zh-TW" sz="1400" b="1">
              <a:solidFill>
                <a:srgbClr val="FFFFFF"/>
              </a:solidFill>
              <a:ea typeface="新細明體" charset="-120"/>
            </a:endParaRPr>
          </a:p>
          <a:p>
            <a:pPr algn="ctr" defTabSz="820738" eaLnBrk="0" hangingPunct="0">
              <a:lnSpc>
                <a:spcPct val="90000"/>
              </a:lnSpc>
            </a:pPr>
            <a:endParaRPr lang="en-US" altLang="zh-TW" sz="1400" b="1">
              <a:solidFill>
                <a:srgbClr val="FFFFFF"/>
              </a:solidFill>
              <a:ea typeface="新細明體" charset="-120"/>
            </a:endParaRPr>
          </a:p>
          <a:p>
            <a:pPr algn="ctr" defTabSz="820738" eaLnBrk="0" hangingPunct="0">
              <a:lnSpc>
                <a:spcPct val="90000"/>
              </a:lnSpc>
            </a:pPr>
            <a:endParaRPr lang="en-US" altLang="zh-TW" sz="1400" b="1">
              <a:solidFill>
                <a:srgbClr val="FFFFFF"/>
              </a:solidFill>
              <a:ea typeface="新細明體" charset="-120"/>
            </a:endParaRPr>
          </a:p>
        </p:txBody>
      </p:sp>
      <p:sp>
        <p:nvSpPr>
          <p:cNvPr id="44044" name="Line 12"/>
          <p:cNvSpPr>
            <a:spLocks noChangeShapeType="1"/>
          </p:cNvSpPr>
          <p:nvPr/>
        </p:nvSpPr>
        <p:spPr bwMode="auto">
          <a:xfrm>
            <a:off x="1987550" y="3206750"/>
            <a:ext cx="1525588" cy="673100"/>
          </a:xfrm>
          <a:prstGeom prst="line">
            <a:avLst/>
          </a:prstGeom>
          <a:noFill/>
          <a:ln w="25400">
            <a:solidFill>
              <a:srgbClr val="000000"/>
            </a:solidFill>
            <a:round/>
            <a:headEnd type="none" w="sm" len="sm"/>
            <a:tailEnd type="stealth" w="med" len="med"/>
          </a:ln>
          <a:effectLst/>
        </p:spPr>
        <p:txBody>
          <a:bodyPr wrap="none" anchor="ctr"/>
          <a:lstStyle/>
          <a:p>
            <a:endParaRPr lang="zh-TW" altLang="en-US"/>
          </a:p>
        </p:txBody>
      </p:sp>
      <p:sp>
        <p:nvSpPr>
          <p:cNvPr id="44045" name="Rectangle 13"/>
          <p:cNvSpPr>
            <a:spLocks noGrp="1" noChangeArrowheads="1"/>
          </p:cNvSpPr>
          <p:nvPr>
            <p:ph type="title"/>
          </p:nvPr>
        </p:nvSpPr>
        <p:spPr>
          <a:xfrm>
            <a:off x="457200" y="214290"/>
            <a:ext cx="8305800" cy="1143000"/>
          </a:xfrm>
          <a:noFill/>
          <a:ln/>
        </p:spPr>
        <p:txBody>
          <a:bodyPr/>
          <a:lstStyle/>
          <a:p>
            <a:pPr algn="ctr"/>
            <a:r>
              <a:rPr lang="zh-TW" altLang="en-US" dirty="0" smtClean="0">
                <a:ea typeface="新細明體" charset="-120"/>
              </a:rPr>
              <a:t>行銷組合的</a:t>
            </a:r>
            <a:r>
              <a:rPr lang="en-US" altLang="zh-TW" dirty="0" smtClean="0">
                <a:ea typeface="新細明體" charset="-120"/>
              </a:rPr>
              <a:t>4P</a:t>
            </a:r>
            <a:endParaRPr lang="en-US" altLang="zh-TW" dirty="0">
              <a:ea typeface="新細明體" charset="-120"/>
            </a:endParaRPr>
          </a:p>
        </p:txBody>
      </p:sp>
    </p:spTree>
    <p:extLst>
      <p:ext uri="{BB962C8B-B14F-4D97-AF65-F5344CB8AC3E}">
        <p14:creationId xmlns:p14="http://schemas.microsoft.com/office/powerpoint/2010/main" val="2183241530"/>
      </p:ext>
    </p:extLst>
  </p:cSld>
  <p:clrMapOvr>
    <a:masterClrMapping/>
  </p:clrMapOvr>
  <p:transition spd="slow">
    <p:random/>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投影片編號版面配置區 4"/>
          <p:cNvSpPr>
            <a:spLocks noGrp="1"/>
          </p:cNvSpPr>
          <p:nvPr>
            <p:ph type="sldNum" sz="quarter" idx="12"/>
          </p:nvPr>
        </p:nvSpPr>
        <p:spPr/>
        <p:txBody>
          <a:bodyPr/>
          <a:lstStyle/>
          <a:p>
            <a:fld id="{1BCF65CF-4AC0-47AB-A884-F57A2204EFEF}" type="slidenum">
              <a:rPr lang="en-US" altLang="zh-TW"/>
              <a:pPr/>
              <a:t>36</a:t>
            </a:fld>
            <a:endParaRPr lang="en-US" altLang="zh-TW"/>
          </a:p>
        </p:txBody>
      </p:sp>
      <p:sp>
        <p:nvSpPr>
          <p:cNvPr id="35842" name="AutoShape 2"/>
          <p:cNvSpPr>
            <a:spLocks noChangeArrowheads="1"/>
          </p:cNvSpPr>
          <p:nvPr/>
        </p:nvSpPr>
        <p:spPr bwMode="auto">
          <a:xfrm>
            <a:off x="228600" y="1905000"/>
            <a:ext cx="8686800" cy="4724400"/>
          </a:xfrm>
          <a:prstGeom prst="diamond">
            <a:avLst/>
          </a:prstGeom>
          <a:solidFill>
            <a:srgbClr val="E3BEFF"/>
          </a:solidFill>
          <a:ln w="12700">
            <a:solidFill>
              <a:srgbClr val="000000"/>
            </a:solidFill>
            <a:miter lim="800000"/>
            <a:headEnd/>
            <a:tailEnd/>
          </a:ln>
          <a:effectLst>
            <a:outerShdw dist="89803" dir="2700000" algn="ctr" rotWithShape="0">
              <a:schemeClr val="bg2"/>
            </a:outerShdw>
          </a:effectLst>
        </p:spPr>
        <p:txBody>
          <a:bodyPr wrap="none" anchor="ctr"/>
          <a:lstStyle/>
          <a:p>
            <a:endParaRPr lang="zh-TW" altLang="en-US"/>
          </a:p>
        </p:txBody>
      </p:sp>
      <p:grpSp>
        <p:nvGrpSpPr>
          <p:cNvPr id="2" name="Group 23"/>
          <p:cNvGrpSpPr>
            <a:grpSpLocks/>
          </p:cNvGrpSpPr>
          <p:nvPr/>
        </p:nvGrpSpPr>
        <p:grpSpPr bwMode="auto">
          <a:xfrm>
            <a:off x="1822450" y="2711450"/>
            <a:ext cx="5499100" cy="3114675"/>
            <a:chOff x="1148" y="1708"/>
            <a:chExt cx="3464" cy="1962"/>
          </a:xfrm>
        </p:grpSpPr>
        <p:sp>
          <p:nvSpPr>
            <p:cNvPr id="35843" name="Oval 3"/>
            <p:cNvSpPr>
              <a:spLocks noChangeArrowheads="1"/>
            </p:cNvSpPr>
            <p:nvPr/>
          </p:nvSpPr>
          <p:spPr bwMode="auto">
            <a:xfrm>
              <a:off x="1148" y="1708"/>
              <a:ext cx="3464" cy="1962"/>
            </a:xfrm>
            <a:prstGeom prst="ellipse">
              <a:avLst/>
            </a:prstGeom>
            <a:solidFill>
              <a:srgbClr val="FEFF72"/>
            </a:solidFill>
            <a:ln w="12700">
              <a:solidFill>
                <a:srgbClr val="000000"/>
              </a:solidFill>
              <a:round/>
              <a:headEnd/>
              <a:tailEnd/>
            </a:ln>
            <a:effectLst>
              <a:outerShdw dist="89803" dir="2700000" algn="ctr" rotWithShape="0">
                <a:schemeClr val="bg2"/>
              </a:outerShdw>
            </a:effectLst>
          </p:spPr>
          <p:txBody>
            <a:bodyPr wrap="none" anchor="ctr"/>
            <a:lstStyle/>
            <a:p>
              <a:endParaRPr lang="zh-TW" altLang="en-US"/>
            </a:p>
          </p:txBody>
        </p:sp>
        <p:sp>
          <p:nvSpPr>
            <p:cNvPr id="35844" name="Oval 4"/>
            <p:cNvSpPr>
              <a:spLocks noChangeArrowheads="1"/>
            </p:cNvSpPr>
            <p:nvPr/>
          </p:nvSpPr>
          <p:spPr bwMode="auto">
            <a:xfrm>
              <a:off x="1765" y="2058"/>
              <a:ext cx="2229" cy="1262"/>
            </a:xfrm>
            <a:prstGeom prst="ellipse">
              <a:avLst/>
            </a:prstGeom>
            <a:solidFill>
              <a:srgbClr val="00DFCA"/>
            </a:solidFill>
            <a:ln w="12700">
              <a:solidFill>
                <a:srgbClr val="000000"/>
              </a:solidFill>
              <a:round/>
              <a:headEnd/>
              <a:tailEnd/>
            </a:ln>
            <a:effectLst>
              <a:outerShdw dist="89803" dir="2700000" algn="ctr" rotWithShape="0">
                <a:schemeClr val="bg2"/>
              </a:outerShdw>
            </a:effectLst>
          </p:spPr>
          <p:txBody>
            <a:bodyPr wrap="none" anchor="ctr"/>
            <a:lstStyle/>
            <a:p>
              <a:endParaRPr lang="zh-TW" altLang="en-US"/>
            </a:p>
          </p:txBody>
        </p:sp>
        <p:sp>
          <p:nvSpPr>
            <p:cNvPr id="35845" name="Oval 5"/>
            <p:cNvSpPr>
              <a:spLocks noChangeArrowheads="1"/>
            </p:cNvSpPr>
            <p:nvPr/>
          </p:nvSpPr>
          <p:spPr bwMode="auto">
            <a:xfrm>
              <a:off x="2350" y="2390"/>
              <a:ext cx="1058" cy="598"/>
            </a:xfrm>
            <a:prstGeom prst="ellipse">
              <a:avLst/>
            </a:prstGeom>
            <a:solidFill>
              <a:schemeClr val="accent1"/>
            </a:solidFill>
            <a:ln w="12700">
              <a:solidFill>
                <a:srgbClr val="000000"/>
              </a:solidFill>
              <a:round/>
              <a:headEnd/>
              <a:tailEnd/>
            </a:ln>
            <a:effectLst/>
          </p:spPr>
          <p:txBody>
            <a:bodyPr wrap="none" lIns="80962" tIns="39688" rIns="80962" bIns="39688" anchor="ctr"/>
            <a:lstStyle/>
            <a:p>
              <a:pPr algn="ctr" defTabSz="820738" eaLnBrk="0" hangingPunct="0">
                <a:lnSpc>
                  <a:spcPct val="90000"/>
                </a:lnSpc>
              </a:pPr>
              <a:r>
                <a:rPr lang="zh-TW" altLang="en-US" sz="1800" dirty="0" smtClean="0">
                  <a:solidFill>
                    <a:srgbClr val="000000"/>
                  </a:solidFill>
                  <a:ea typeface="新細明體" charset="-120"/>
                </a:rPr>
                <a:t>最有價值的顧客</a:t>
              </a:r>
              <a:endParaRPr lang="en-US" altLang="zh-TW" sz="1800" dirty="0" smtClean="0">
                <a:solidFill>
                  <a:srgbClr val="000000"/>
                </a:solidFill>
                <a:ea typeface="新細明體" charset="-120"/>
              </a:endParaRPr>
            </a:p>
            <a:p>
              <a:pPr algn="ctr" defTabSz="820738" eaLnBrk="0" hangingPunct="0">
                <a:lnSpc>
                  <a:spcPct val="90000"/>
                </a:lnSpc>
              </a:pPr>
              <a:r>
                <a:rPr lang="zh-TW" altLang="en-US" sz="1800" dirty="0" smtClean="0">
                  <a:solidFill>
                    <a:srgbClr val="000000"/>
                  </a:solidFill>
                  <a:ea typeface="新細明體" charset="-120"/>
                </a:rPr>
                <a:t>目標行銷</a:t>
              </a:r>
              <a:endParaRPr lang="en-US" altLang="zh-TW" sz="1800" dirty="0" smtClean="0">
                <a:solidFill>
                  <a:srgbClr val="000000"/>
                </a:solidFill>
                <a:ea typeface="新細明體" charset="-120"/>
              </a:endParaRPr>
            </a:p>
            <a:p>
              <a:pPr algn="ctr" defTabSz="820738" eaLnBrk="0" hangingPunct="0">
                <a:lnSpc>
                  <a:spcPct val="90000"/>
                </a:lnSpc>
              </a:pPr>
              <a:r>
                <a:rPr lang="zh-TW" altLang="en-US" sz="1800" dirty="0" smtClean="0">
                  <a:solidFill>
                    <a:srgbClr val="000000"/>
                  </a:solidFill>
                  <a:ea typeface="新細明體" charset="-120"/>
                </a:rPr>
                <a:t>市場區隔</a:t>
              </a:r>
              <a:endParaRPr lang="en-US" altLang="zh-TW" sz="1800" dirty="0" smtClean="0">
                <a:solidFill>
                  <a:srgbClr val="000000"/>
                </a:solidFill>
                <a:ea typeface="新細明體" charset="-120"/>
              </a:endParaRPr>
            </a:p>
            <a:p>
              <a:pPr algn="ctr" defTabSz="820738" eaLnBrk="0" hangingPunct="0">
                <a:lnSpc>
                  <a:spcPct val="90000"/>
                </a:lnSpc>
              </a:pPr>
              <a:r>
                <a:rPr lang="zh-TW" altLang="en-US" sz="1800" dirty="0" smtClean="0">
                  <a:solidFill>
                    <a:srgbClr val="000000"/>
                  </a:solidFill>
                  <a:ea typeface="新細明體" charset="-120"/>
                </a:rPr>
                <a:t>市場定位</a:t>
              </a:r>
              <a:endParaRPr lang="en-US" altLang="zh-TW" sz="1800" dirty="0" smtClean="0">
                <a:solidFill>
                  <a:srgbClr val="000000"/>
                </a:solidFill>
                <a:ea typeface="新細明體" charset="-120"/>
              </a:endParaRPr>
            </a:p>
          </p:txBody>
        </p:sp>
        <p:sp>
          <p:nvSpPr>
            <p:cNvPr id="35846" name="Rectangle 6"/>
            <p:cNvSpPr>
              <a:spLocks noChangeArrowheads="1"/>
            </p:cNvSpPr>
            <p:nvPr/>
          </p:nvSpPr>
          <p:spPr bwMode="auto">
            <a:xfrm>
              <a:off x="2588" y="2159"/>
              <a:ext cx="394" cy="208"/>
            </a:xfrm>
            <a:prstGeom prst="rect">
              <a:avLst/>
            </a:prstGeom>
            <a:noFill/>
            <a:ln w="9525">
              <a:noFill/>
              <a:miter lim="800000"/>
              <a:headEnd/>
              <a:tailEnd/>
            </a:ln>
            <a:effectLst/>
          </p:spPr>
          <p:txBody>
            <a:bodyPr wrap="none" lIns="80962" tIns="39688" rIns="80962" bIns="39688">
              <a:spAutoFit/>
            </a:bodyPr>
            <a:lstStyle/>
            <a:p>
              <a:pPr algn="ctr" defTabSz="820738" eaLnBrk="0" hangingPunct="0">
                <a:lnSpc>
                  <a:spcPct val="90000"/>
                </a:lnSpc>
              </a:pPr>
              <a:r>
                <a:rPr lang="zh-TW" altLang="en-US" sz="1800" dirty="0" smtClean="0">
                  <a:solidFill>
                    <a:srgbClr val="000000"/>
                  </a:solidFill>
                  <a:ea typeface="新細明體" charset="-120"/>
                </a:rPr>
                <a:t>產品</a:t>
              </a:r>
              <a:endParaRPr lang="en-US" altLang="zh-TW" sz="1800" dirty="0">
                <a:solidFill>
                  <a:srgbClr val="000000"/>
                </a:solidFill>
                <a:ea typeface="新細明體" charset="-120"/>
              </a:endParaRPr>
            </a:p>
          </p:txBody>
        </p:sp>
        <p:sp>
          <p:nvSpPr>
            <p:cNvPr id="35847" name="Rectangle 7"/>
            <p:cNvSpPr>
              <a:spLocks noChangeArrowheads="1"/>
            </p:cNvSpPr>
            <p:nvPr/>
          </p:nvSpPr>
          <p:spPr bwMode="auto">
            <a:xfrm>
              <a:off x="1847" y="2588"/>
              <a:ext cx="394" cy="208"/>
            </a:xfrm>
            <a:prstGeom prst="rect">
              <a:avLst/>
            </a:prstGeom>
            <a:noFill/>
            <a:ln w="9525">
              <a:noFill/>
              <a:miter lim="800000"/>
              <a:headEnd/>
              <a:tailEnd/>
            </a:ln>
            <a:effectLst/>
          </p:spPr>
          <p:txBody>
            <a:bodyPr wrap="none" lIns="80962" tIns="39688" rIns="80962" bIns="39688">
              <a:spAutoFit/>
            </a:bodyPr>
            <a:lstStyle/>
            <a:p>
              <a:pPr algn="ctr" defTabSz="820738" eaLnBrk="0" hangingPunct="0">
                <a:lnSpc>
                  <a:spcPct val="90000"/>
                </a:lnSpc>
              </a:pPr>
              <a:r>
                <a:rPr lang="zh-TW" altLang="en-US" sz="1800" dirty="0" smtClean="0">
                  <a:solidFill>
                    <a:srgbClr val="000000"/>
                  </a:solidFill>
                  <a:ea typeface="新細明體" charset="-120"/>
                </a:rPr>
                <a:t>通路</a:t>
              </a:r>
              <a:endParaRPr lang="en-US" altLang="zh-TW" sz="1800" dirty="0">
                <a:solidFill>
                  <a:srgbClr val="000000"/>
                </a:solidFill>
                <a:ea typeface="新細明體" charset="-120"/>
              </a:endParaRPr>
            </a:p>
          </p:txBody>
        </p:sp>
        <p:sp>
          <p:nvSpPr>
            <p:cNvPr id="35848" name="Rectangle 8"/>
            <p:cNvSpPr>
              <a:spLocks noChangeArrowheads="1"/>
            </p:cNvSpPr>
            <p:nvPr/>
          </p:nvSpPr>
          <p:spPr bwMode="auto">
            <a:xfrm>
              <a:off x="3491" y="2588"/>
              <a:ext cx="394" cy="208"/>
            </a:xfrm>
            <a:prstGeom prst="rect">
              <a:avLst/>
            </a:prstGeom>
            <a:noFill/>
            <a:ln w="9525">
              <a:noFill/>
              <a:miter lim="800000"/>
              <a:headEnd/>
              <a:tailEnd/>
            </a:ln>
            <a:effectLst/>
          </p:spPr>
          <p:txBody>
            <a:bodyPr wrap="none" lIns="80962" tIns="39688" rIns="80962" bIns="39688">
              <a:spAutoFit/>
            </a:bodyPr>
            <a:lstStyle/>
            <a:p>
              <a:pPr algn="ctr" defTabSz="820738" eaLnBrk="0" hangingPunct="0">
                <a:lnSpc>
                  <a:spcPct val="90000"/>
                </a:lnSpc>
              </a:pPr>
              <a:r>
                <a:rPr lang="zh-TW" altLang="en-US" sz="1800" dirty="0" smtClean="0">
                  <a:solidFill>
                    <a:srgbClr val="000000"/>
                  </a:solidFill>
                  <a:ea typeface="新細明體" charset="-120"/>
                </a:rPr>
                <a:t>價格</a:t>
              </a:r>
              <a:endParaRPr lang="en-US" altLang="zh-TW" sz="1800" dirty="0">
                <a:solidFill>
                  <a:srgbClr val="000000"/>
                </a:solidFill>
                <a:ea typeface="新細明體" charset="-120"/>
              </a:endParaRPr>
            </a:p>
          </p:txBody>
        </p:sp>
        <p:sp>
          <p:nvSpPr>
            <p:cNvPr id="35849" name="Rectangle 9"/>
            <p:cNvSpPr>
              <a:spLocks noChangeArrowheads="1"/>
            </p:cNvSpPr>
            <p:nvPr/>
          </p:nvSpPr>
          <p:spPr bwMode="auto">
            <a:xfrm>
              <a:off x="2610" y="3012"/>
              <a:ext cx="394" cy="208"/>
            </a:xfrm>
            <a:prstGeom prst="rect">
              <a:avLst/>
            </a:prstGeom>
            <a:noFill/>
            <a:ln w="9525">
              <a:noFill/>
              <a:miter lim="800000"/>
              <a:headEnd/>
              <a:tailEnd/>
            </a:ln>
            <a:effectLst/>
          </p:spPr>
          <p:txBody>
            <a:bodyPr wrap="none" lIns="80962" tIns="39688" rIns="80962" bIns="39688">
              <a:spAutoFit/>
            </a:bodyPr>
            <a:lstStyle/>
            <a:p>
              <a:pPr algn="ctr" defTabSz="820738" eaLnBrk="0" hangingPunct="0">
                <a:lnSpc>
                  <a:spcPct val="90000"/>
                </a:lnSpc>
              </a:pPr>
              <a:r>
                <a:rPr lang="zh-TW" altLang="en-US" sz="1800" dirty="0" smtClean="0">
                  <a:solidFill>
                    <a:srgbClr val="000000"/>
                  </a:solidFill>
                  <a:ea typeface="新細明體" charset="-120"/>
                </a:rPr>
                <a:t>促銷</a:t>
              </a:r>
              <a:endParaRPr lang="en-US" altLang="zh-TW" sz="1800" dirty="0">
                <a:solidFill>
                  <a:srgbClr val="000000"/>
                </a:solidFill>
                <a:ea typeface="新細明體" charset="-120"/>
              </a:endParaRPr>
            </a:p>
          </p:txBody>
        </p:sp>
        <p:sp>
          <p:nvSpPr>
            <p:cNvPr id="35850" name="Oval 10"/>
            <p:cNvSpPr>
              <a:spLocks noChangeArrowheads="1"/>
            </p:cNvSpPr>
            <p:nvPr/>
          </p:nvSpPr>
          <p:spPr bwMode="auto">
            <a:xfrm>
              <a:off x="2325" y="2376"/>
              <a:ext cx="1110" cy="627"/>
            </a:xfrm>
            <a:prstGeom prst="ellipse">
              <a:avLst/>
            </a:prstGeom>
            <a:noFill/>
            <a:ln w="12700">
              <a:solidFill>
                <a:srgbClr val="000000"/>
              </a:solidFill>
              <a:round/>
              <a:headEnd/>
              <a:tailEnd/>
            </a:ln>
            <a:effectLst/>
          </p:spPr>
          <p:txBody>
            <a:bodyPr wrap="none" anchor="ctr"/>
            <a:lstStyle/>
            <a:p>
              <a:endParaRPr lang="zh-TW" altLang="en-US"/>
            </a:p>
          </p:txBody>
        </p:sp>
        <p:sp>
          <p:nvSpPr>
            <p:cNvPr id="35851" name="Rectangle 11"/>
            <p:cNvSpPr>
              <a:spLocks noChangeArrowheads="1"/>
            </p:cNvSpPr>
            <p:nvPr/>
          </p:nvSpPr>
          <p:spPr bwMode="auto">
            <a:xfrm rot="18600000">
              <a:off x="3681" y="3064"/>
              <a:ext cx="685" cy="208"/>
            </a:xfrm>
            <a:prstGeom prst="rect">
              <a:avLst/>
            </a:prstGeom>
            <a:noFill/>
            <a:ln w="9525">
              <a:noFill/>
              <a:miter lim="800000"/>
              <a:headEnd/>
              <a:tailEnd/>
            </a:ln>
            <a:effectLst/>
          </p:spPr>
          <p:txBody>
            <a:bodyPr wrap="none" lIns="80962" tIns="39688" rIns="80962" bIns="39688">
              <a:spAutoFit/>
            </a:bodyPr>
            <a:lstStyle/>
            <a:p>
              <a:pPr algn="ctr" defTabSz="820738" eaLnBrk="0" hangingPunct="0">
                <a:lnSpc>
                  <a:spcPct val="90000"/>
                </a:lnSpc>
              </a:pPr>
              <a:r>
                <a:rPr lang="zh-TW" altLang="en-US" dirty="0" smtClean="0">
                  <a:solidFill>
                    <a:srgbClr val="000000"/>
                  </a:solidFill>
                  <a:ea typeface="新細明體" charset="-120"/>
                </a:rPr>
                <a:t>行銷執行</a:t>
              </a:r>
              <a:endParaRPr lang="en-US" altLang="zh-TW" dirty="0">
                <a:solidFill>
                  <a:srgbClr val="000000"/>
                </a:solidFill>
                <a:ea typeface="新細明體" charset="-120"/>
              </a:endParaRPr>
            </a:p>
          </p:txBody>
        </p:sp>
        <p:sp>
          <p:nvSpPr>
            <p:cNvPr id="35852" name="Rectangle 12"/>
            <p:cNvSpPr>
              <a:spLocks noChangeArrowheads="1"/>
            </p:cNvSpPr>
            <p:nvPr/>
          </p:nvSpPr>
          <p:spPr bwMode="auto">
            <a:xfrm rot="2880000">
              <a:off x="3674" y="2073"/>
              <a:ext cx="685" cy="208"/>
            </a:xfrm>
            <a:prstGeom prst="rect">
              <a:avLst/>
            </a:prstGeom>
            <a:noFill/>
            <a:ln w="9525">
              <a:noFill/>
              <a:miter lim="800000"/>
              <a:headEnd/>
              <a:tailEnd/>
            </a:ln>
            <a:effectLst/>
          </p:spPr>
          <p:txBody>
            <a:bodyPr wrap="none" lIns="80962" tIns="39688" rIns="80962" bIns="39688">
              <a:spAutoFit/>
            </a:bodyPr>
            <a:lstStyle/>
            <a:p>
              <a:pPr algn="ctr" defTabSz="820738" eaLnBrk="0" hangingPunct="0">
                <a:lnSpc>
                  <a:spcPct val="90000"/>
                </a:lnSpc>
              </a:pPr>
              <a:r>
                <a:rPr lang="zh-TW" altLang="en-US" dirty="0" smtClean="0">
                  <a:solidFill>
                    <a:srgbClr val="000000"/>
                  </a:solidFill>
                  <a:ea typeface="新細明體" charset="-120"/>
                </a:rPr>
                <a:t>行銷規劃</a:t>
              </a:r>
              <a:endParaRPr lang="en-US" altLang="zh-TW" dirty="0">
                <a:solidFill>
                  <a:srgbClr val="000000"/>
                </a:solidFill>
                <a:ea typeface="新細明體" charset="-120"/>
              </a:endParaRPr>
            </a:p>
          </p:txBody>
        </p:sp>
        <p:sp>
          <p:nvSpPr>
            <p:cNvPr id="35853" name="Rectangle 13"/>
            <p:cNvSpPr>
              <a:spLocks noChangeArrowheads="1"/>
            </p:cNvSpPr>
            <p:nvPr/>
          </p:nvSpPr>
          <p:spPr bwMode="auto">
            <a:xfrm rot="3120000">
              <a:off x="1400" y="3073"/>
              <a:ext cx="685" cy="208"/>
            </a:xfrm>
            <a:prstGeom prst="rect">
              <a:avLst/>
            </a:prstGeom>
            <a:noFill/>
            <a:ln w="9525">
              <a:noFill/>
              <a:miter lim="800000"/>
              <a:headEnd/>
              <a:tailEnd/>
            </a:ln>
            <a:effectLst/>
          </p:spPr>
          <p:txBody>
            <a:bodyPr wrap="none" lIns="80962" tIns="39688" rIns="80962" bIns="39688">
              <a:spAutoFit/>
            </a:bodyPr>
            <a:lstStyle/>
            <a:p>
              <a:pPr algn="ctr" defTabSz="820738" eaLnBrk="0" hangingPunct="0">
                <a:lnSpc>
                  <a:spcPct val="90000"/>
                </a:lnSpc>
              </a:pPr>
              <a:r>
                <a:rPr lang="zh-TW" altLang="en-US" dirty="0" smtClean="0">
                  <a:solidFill>
                    <a:srgbClr val="000000"/>
                  </a:solidFill>
                  <a:ea typeface="新細明體" charset="-120"/>
                </a:rPr>
                <a:t>行銷控制</a:t>
              </a:r>
              <a:endParaRPr lang="en-US" altLang="zh-TW" dirty="0">
                <a:solidFill>
                  <a:srgbClr val="000000"/>
                </a:solidFill>
                <a:ea typeface="新細明體" charset="-120"/>
              </a:endParaRPr>
            </a:p>
          </p:txBody>
        </p:sp>
        <p:sp>
          <p:nvSpPr>
            <p:cNvPr id="35854" name="Rectangle 14"/>
            <p:cNvSpPr>
              <a:spLocks noChangeArrowheads="1"/>
            </p:cNvSpPr>
            <p:nvPr/>
          </p:nvSpPr>
          <p:spPr bwMode="auto">
            <a:xfrm rot="18840000">
              <a:off x="1497" y="2058"/>
              <a:ext cx="685" cy="208"/>
            </a:xfrm>
            <a:prstGeom prst="rect">
              <a:avLst/>
            </a:prstGeom>
            <a:noFill/>
            <a:ln w="9525">
              <a:noFill/>
              <a:miter lim="800000"/>
              <a:headEnd/>
              <a:tailEnd/>
            </a:ln>
            <a:effectLst/>
          </p:spPr>
          <p:txBody>
            <a:bodyPr wrap="none" lIns="80962" tIns="39688" rIns="80962" bIns="39688">
              <a:spAutoFit/>
            </a:bodyPr>
            <a:lstStyle/>
            <a:p>
              <a:pPr algn="ctr" defTabSz="820738" eaLnBrk="0" hangingPunct="0">
                <a:lnSpc>
                  <a:spcPct val="90000"/>
                </a:lnSpc>
              </a:pPr>
              <a:r>
                <a:rPr lang="zh-TW" altLang="en-US" dirty="0" smtClean="0">
                  <a:solidFill>
                    <a:srgbClr val="000000"/>
                  </a:solidFill>
                  <a:ea typeface="新細明體" charset="-120"/>
                </a:rPr>
                <a:t>行銷分析</a:t>
              </a:r>
              <a:endParaRPr lang="en-US" altLang="zh-TW" dirty="0">
                <a:solidFill>
                  <a:srgbClr val="000000"/>
                </a:solidFill>
                <a:ea typeface="新細明體" charset="-120"/>
              </a:endParaRPr>
            </a:p>
          </p:txBody>
        </p:sp>
        <p:sp>
          <p:nvSpPr>
            <p:cNvPr id="35855" name="Freeform 15"/>
            <p:cNvSpPr>
              <a:spLocks/>
            </p:cNvSpPr>
            <p:nvPr/>
          </p:nvSpPr>
          <p:spPr bwMode="auto">
            <a:xfrm>
              <a:off x="1431" y="2421"/>
              <a:ext cx="45" cy="431"/>
            </a:xfrm>
            <a:custGeom>
              <a:avLst/>
              <a:gdLst/>
              <a:ahLst/>
              <a:cxnLst>
                <a:cxn ang="0">
                  <a:pos x="44" y="430"/>
                </a:cxn>
                <a:cxn ang="0">
                  <a:pos x="25" y="384"/>
                </a:cxn>
                <a:cxn ang="0">
                  <a:pos x="13" y="313"/>
                </a:cxn>
                <a:cxn ang="0">
                  <a:pos x="0" y="252"/>
                </a:cxn>
                <a:cxn ang="0">
                  <a:pos x="0" y="179"/>
                </a:cxn>
                <a:cxn ang="0">
                  <a:pos x="6" y="88"/>
                </a:cxn>
                <a:cxn ang="0">
                  <a:pos x="31" y="0"/>
                </a:cxn>
              </a:cxnLst>
              <a:rect l="0" t="0" r="r" b="b"/>
              <a:pathLst>
                <a:path w="45" h="431">
                  <a:moveTo>
                    <a:pt x="44" y="430"/>
                  </a:moveTo>
                  <a:lnTo>
                    <a:pt x="25" y="384"/>
                  </a:lnTo>
                  <a:lnTo>
                    <a:pt x="13" y="313"/>
                  </a:lnTo>
                  <a:lnTo>
                    <a:pt x="0" y="252"/>
                  </a:lnTo>
                  <a:lnTo>
                    <a:pt x="0" y="179"/>
                  </a:lnTo>
                  <a:lnTo>
                    <a:pt x="6" y="88"/>
                  </a:lnTo>
                  <a:lnTo>
                    <a:pt x="31" y="0"/>
                  </a:lnTo>
                </a:path>
              </a:pathLst>
            </a:custGeom>
            <a:noFill/>
            <a:ln w="12700" cap="rnd" cmpd="sng">
              <a:solidFill>
                <a:srgbClr val="000000"/>
              </a:solidFill>
              <a:prstDash val="solid"/>
              <a:round/>
              <a:headEnd type="none" w="sm" len="sm"/>
              <a:tailEnd type="stealth" w="med" len="med"/>
            </a:ln>
            <a:effectLst/>
          </p:spPr>
          <p:txBody>
            <a:bodyPr/>
            <a:lstStyle/>
            <a:p>
              <a:endParaRPr lang="zh-TW" altLang="en-US"/>
            </a:p>
          </p:txBody>
        </p:sp>
        <p:sp>
          <p:nvSpPr>
            <p:cNvPr id="35856" name="Freeform 16"/>
            <p:cNvSpPr>
              <a:spLocks/>
            </p:cNvSpPr>
            <p:nvPr/>
          </p:nvSpPr>
          <p:spPr bwMode="auto">
            <a:xfrm>
              <a:off x="4255" y="2435"/>
              <a:ext cx="45" cy="431"/>
            </a:xfrm>
            <a:custGeom>
              <a:avLst/>
              <a:gdLst/>
              <a:ahLst/>
              <a:cxnLst>
                <a:cxn ang="0">
                  <a:pos x="0" y="0"/>
                </a:cxn>
                <a:cxn ang="0">
                  <a:pos x="19" y="47"/>
                </a:cxn>
                <a:cxn ang="0">
                  <a:pos x="31" y="117"/>
                </a:cxn>
                <a:cxn ang="0">
                  <a:pos x="44" y="179"/>
                </a:cxn>
                <a:cxn ang="0">
                  <a:pos x="44" y="252"/>
                </a:cxn>
                <a:cxn ang="0">
                  <a:pos x="38" y="343"/>
                </a:cxn>
                <a:cxn ang="0">
                  <a:pos x="13" y="430"/>
                </a:cxn>
              </a:cxnLst>
              <a:rect l="0" t="0" r="r" b="b"/>
              <a:pathLst>
                <a:path w="45" h="431">
                  <a:moveTo>
                    <a:pt x="0" y="0"/>
                  </a:moveTo>
                  <a:lnTo>
                    <a:pt x="19" y="47"/>
                  </a:lnTo>
                  <a:lnTo>
                    <a:pt x="31" y="117"/>
                  </a:lnTo>
                  <a:lnTo>
                    <a:pt x="44" y="179"/>
                  </a:lnTo>
                  <a:lnTo>
                    <a:pt x="44" y="252"/>
                  </a:lnTo>
                  <a:lnTo>
                    <a:pt x="38" y="343"/>
                  </a:lnTo>
                  <a:lnTo>
                    <a:pt x="13" y="430"/>
                  </a:lnTo>
                </a:path>
              </a:pathLst>
            </a:custGeom>
            <a:noFill/>
            <a:ln w="12700" cap="rnd" cmpd="sng">
              <a:solidFill>
                <a:srgbClr val="000000"/>
              </a:solidFill>
              <a:prstDash val="solid"/>
              <a:round/>
              <a:headEnd type="none" w="sm" len="sm"/>
              <a:tailEnd type="stealth" w="med" len="med"/>
            </a:ln>
            <a:effectLst/>
          </p:spPr>
          <p:txBody>
            <a:bodyPr/>
            <a:lstStyle/>
            <a:p>
              <a:endParaRPr lang="zh-TW" altLang="en-US"/>
            </a:p>
          </p:txBody>
        </p:sp>
        <p:sp>
          <p:nvSpPr>
            <p:cNvPr id="35857" name="Freeform 17"/>
            <p:cNvSpPr>
              <a:spLocks/>
            </p:cNvSpPr>
            <p:nvPr/>
          </p:nvSpPr>
          <p:spPr bwMode="auto">
            <a:xfrm>
              <a:off x="2491" y="1883"/>
              <a:ext cx="777" cy="25"/>
            </a:xfrm>
            <a:custGeom>
              <a:avLst/>
              <a:gdLst/>
              <a:ahLst/>
              <a:cxnLst>
                <a:cxn ang="0">
                  <a:pos x="0" y="24"/>
                </a:cxn>
                <a:cxn ang="0">
                  <a:pos x="84" y="14"/>
                </a:cxn>
                <a:cxn ang="0">
                  <a:pos x="212" y="7"/>
                </a:cxn>
                <a:cxn ang="0">
                  <a:pos x="322" y="0"/>
                </a:cxn>
                <a:cxn ang="0">
                  <a:pos x="454" y="0"/>
                </a:cxn>
                <a:cxn ang="0">
                  <a:pos x="617" y="3"/>
                </a:cxn>
                <a:cxn ang="0">
                  <a:pos x="776" y="17"/>
                </a:cxn>
              </a:cxnLst>
              <a:rect l="0" t="0" r="r" b="b"/>
              <a:pathLst>
                <a:path w="777" h="25">
                  <a:moveTo>
                    <a:pt x="0" y="24"/>
                  </a:moveTo>
                  <a:lnTo>
                    <a:pt x="84" y="14"/>
                  </a:lnTo>
                  <a:lnTo>
                    <a:pt x="212" y="7"/>
                  </a:lnTo>
                  <a:lnTo>
                    <a:pt x="322" y="0"/>
                  </a:lnTo>
                  <a:lnTo>
                    <a:pt x="454" y="0"/>
                  </a:lnTo>
                  <a:lnTo>
                    <a:pt x="617" y="3"/>
                  </a:lnTo>
                  <a:lnTo>
                    <a:pt x="776" y="17"/>
                  </a:lnTo>
                </a:path>
              </a:pathLst>
            </a:custGeom>
            <a:noFill/>
            <a:ln w="12700" cap="rnd" cmpd="sng">
              <a:solidFill>
                <a:srgbClr val="000000"/>
              </a:solidFill>
              <a:prstDash val="solid"/>
              <a:round/>
              <a:headEnd type="none" w="sm" len="sm"/>
              <a:tailEnd type="stealth" w="med" len="med"/>
            </a:ln>
            <a:effectLst/>
          </p:spPr>
          <p:txBody>
            <a:bodyPr/>
            <a:lstStyle/>
            <a:p>
              <a:endParaRPr lang="zh-TW" altLang="en-US"/>
            </a:p>
          </p:txBody>
        </p:sp>
        <p:sp>
          <p:nvSpPr>
            <p:cNvPr id="35858" name="Freeform 18"/>
            <p:cNvSpPr>
              <a:spLocks/>
            </p:cNvSpPr>
            <p:nvPr/>
          </p:nvSpPr>
          <p:spPr bwMode="auto">
            <a:xfrm>
              <a:off x="2491" y="3471"/>
              <a:ext cx="777" cy="26"/>
            </a:xfrm>
            <a:custGeom>
              <a:avLst/>
              <a:gdLst/>
              <a:ahLst/>
              <a:cxnLst>
                <a:cxn ang="0">
                  <a:pos x="776" y="0"/>
                </a:cxn>
                <a:cxn ang="0">
                  <a:pos x="692" y="11"/>
                </a:cxn>
                <a:cxn ang="0">
                  <a:pos x="565" y="18"/>
                </a:cxn>
                <a:cxn ang="0">
                  <a:pos x="454" y="25"/>
                </a:cxn>
                <a:cxn ang="0">
                  <a:pos x="322" y="25"/>
                </a:cxn>
                <a:cxn ang="0">
                  <a:pos x="159" y="22"/>
                </a:cxn>
                <a:cxn ang="0">
                  <a:pos x="0" y="7"/>
                </a:cxn>
              </a:cxnLst>
              <a:rect l="0" t="0" r="r" b="b"/>
              <a:pathLst>
                <a:path w="777" h="26">
                  <a:moveTo>
                    <a:pt x="776" y="0"/>
                  </a:moveTo>
                  <a:lnTo>
                    <a:pt x="692" y="11"/>
                  </a:lnTo>
                  <a:lnTo>
                    <a:pt x="565" y="18"/>
                  </a:lnTo>
                  <a:lnTo>
                    <a:pt x="454" y="25"/>
                  </a:lnTo>
                  <a:lnTo>
                    <a:pt x="322" y="25"/>
                  </a:lnTo>
                  <a:lnTo>
                    <a:pt x="159" y="22"/>
                  </a:lnTo>
                  <a:lnTo>
                    <a:pt x="0" y="7"/>
                  </a:lnTo>
                </a:path>
              </a:pathLst>
            </a:custGeom>
            <a:noFill/>
            <a:ln w="12700" cap="rnd" cmpd="sng">
              <a:solidFill>
                <a:srgbClr val="000000"/>
              </a:solidFill>
              <a:prstDash val="solid"/>
              <a:round/>
              <a:headEnd type="none" w="sm" len="sm"/>
              <a:tailEnd type="stealth" w="med" len="med"/>
            </a:ln>
            <a:effectLst/>
          </p:spPr>
          <p:txBody>
            <a:bodyPr/>
            <a:lstStyle/>
            <a:p>
              <a:endParaRPr lang="zh-TW" altLang="en-US"/>
            </a:p>
          </p:txBody>
        </p:sp>
        <p:sp>
          <p:nvSpPr>
            <p:cNvPr id="35859" name="Line 19"/>
            <p:cNvSpPr>
              <a:spLocks noChangeShapeType="1"/>
            </p:cNvSpPr>
            <p:nvPr/>
          </p:nvSpPr>
          <p:spPr bwMode="auto">
            <a:xfrm flipH="1" flipV="1">
              <a:off x="2012" y="2294"/>
              <a:ext cx="420" cy="186"/>
            </a:xfrm>
            <a:prstGeom prst="line">
              <a:avLst/>
            </a:prstGeom>
            <a:noFill/>
            <a:ln w="12700">
              <a:solidFill>
                <a:srgbClr val="000000"/>
              </a:solidFill>
              <a:round/>
              <a:headEnd type="none" w="sm" len="sm"/>
              <a:tailEnd type="none" w="sm" len="sm"/>
            </a:ln>
            <a:effectLst/>
          </p:spPr>
          <p:txBody>
            <a:bodyPr wrap="none" anchor="ctr"/>
            <a:lstStyle/>
            <a:p>
              <a:endParaRPr lang="zh-TW" altLang="en-US"/>
            </a:p>
          </p:txBody>
        </p:sp>
        <p:sp>
          <p:nvSpPr>
            <p:cNvPr id="35860" name="Line 20"/>
            <p:cNvSpPr>
              <a:spLocks noChangeShapeType="1"/>
            </p:cNvSpPr>
            <p:nvPr/>
          </p:nvSpPr>
          <p:spPr bwMode="auto">
            <a:xfrm flipH="1" flipV="1">
              <a:off x="3312" y="2894"/>
              <a:ext cx="420" cy="187"/>
            </a:xfrm>
            <a:prstGeom prst="line">
              <a:avLst/>
            </a:prstGeom>
            <a:noFill/>
            <a:ln w="12700">
              <a:solidFill>
                <a:srgbClr val="000000"/>
              </a:solidFill>
              <a:round/>
              <a:headEnd type="none" w="sm" len="sm"/>
              <a:tailEnd type="none" w="sm" len="sm"/>
            </a:ln>
            <a:effectLst/>
          </p:spPr>
          <p:txBody>
            <a:bodyPr wrap="none" anchor="ctr"/>
            <a:lstStyle/>
            <a:p>
              <a:endParaRPr lang="zh-TW" altLang="en-US"/>
            </a:p>
          </p:txBody>
        </p:sp>
        <p:sp>
          <p:nvSpPr>
            <p:cNvPr id="35861" name="Line 21"/>
            <p:cNvSpPr>
              <a:spLocks noChangeShapeType="1"/>
            </p:cNvSpPr>
            <p:nvPr/>
          </p:nvSpPr>
          <p:spPr bwMode="auto">
            <a:xfrm flipV="1">
              <a:off x="3332" y="2294"/>
              <a:ext cx="420" cy="186"/>
            </a:xfrm>
            <a:prstGeom prst="line">
              <a:avLst/>
            </a:prstGeom>
            <a:noFill/>
            <a:ln w="12700">
              <a:solidFill>
                <a:srgbClr val="000000"/>
              </a:solidFill>
              <a:round/>
              <a:headEnd type="none" w="sm" len="sm"/>
              <a:tailEnd type="none" w="sm" len="sm"/>
            </a:ln>
            <a:effectLst/>
          </p:spPr>
          <p:txBody>
            <a:bodyPr wrap="none" anchor="ctr"/>
            <a:lstStyle/>
            <a:p>
              <a:endParaRPr lang="zh-TW" altLang="en-US"/>
            </a:p>
          </p:txBody>
        </p:sp>
        <p:sp>
          <p:nvSpPr>
            <p:cNvPr id="35862" name="Line 22"/>
            <p:cNvSpPr>
              <a:spLocks noChangeShapeType="1"/>
            </p:cNvSpPr>
            <p:nvPr/>
          </p:nvSpPr>
          <p:spPr bwMode="auto">
            <a:xfrm flipV="1">
              <a:off x="2012" y="2897"/>
              <a:ext cx="427" cy="184"/>
            </a:xfrm>
            <a:prstGeom prst="line">
              <a:avLst/>
            </a:prstGeom>
            <a:noFill/>
            <a:ln w="12700">
              <a:solidFill>
                <a:srgbClr val="000000"/>
              </a:solidFill>
              <a:round/>
              <a:headEnd type="none" w="sm" len="sm"/>
              <a:tailEnd type="none" w="sm" len="sm"/>
            </a:ln>
            <a:effectLst/>
          </p:spPr>
          <p:txBody>
            <a:bodyPr wrap="none" anchor="ctr"/>
            <a:lstStyle/>
            <a:p>
              <a:endParaRPr lang="zh-TW" altLang="en-US"/>
            </a:p>
          </p:txBody>
        </p:sp>
      </p:grpSp>
      <p:sp>
        <p:nvSpPr>
          <p:cNvPr id="35864" name="Rectangle 24"/>
          <p:cNvSpPr>
            <a:spLocks noChangeArrowheads="1"/>
          </p:cNvSpPr>
          <p:nvPr/>
        </p:nvSpPr>
        <p:spPr bwMode="auto">
          <a:xfrm>
            <a:off x="3884613" y="5919788"/>
            <a:ext cx="856004" cy="329450"/>
          </a:xfrm>
          <a:prstGeom prst="rect">
            <a:avLst/>
          </a:prstGeom>
          <a:noFill/>
          <a:ln w="9525">
            <a:noFill/>
            <a:miter lim="800000"/>
            <a:headEnd/>
            <a:tailEnd/>
          </a:ln>
          <a:effectLst/>
        </p:spPr>
        <p:txBody>
          <a:bodyPr wrap="none" lIns="80962" tIns="39688" rIns="80962" bIns="39688">
            <a:spAutoFit/>
          </a:bodyPr>
          <a:lstStyle/>
          <a:p>
            <a:pPr algn="ctr" defTabSz="820738" eaLnBrk="0" hangingPunct="0">
              <a:lnSpc>
                <a:spcPct val="90000"/>
              </a:lnSpc>
            </a:pPr>
            <a:r>
              <a:rPr lang="zh-TW" altLang="en-US" sz="1800" dirty="0" smtClean="0">
                <a:solidFill>
                  <a:srgbClr val="000000"/>
                </a:solidFill>
                <a:ea typeface="新細明體" charset="-120"/>
              </a:rPr>
              <a:t>競爭者</a:t>
            </a:r>
            <a:endParaRPr lang="en-US" altLang="zh-TW" sz="1800" dirty="0">
              <a:solidFill>
                <a:srgbClr val="000000"/>
              </a:solidFill>
              <a:ea typeface="新細明體" charset="-120"/>
            </a:endParaRPr>
          </a:p>
        </p:txBody>
      </p:sp>
      <p:sp>
        <p:nvSpPr>
          <p:cNvPr id="35865" name="Rectangle 25"/>
          <p:cNvSpPr>
            <a:spLocks noChangeArrowheads="1"/>
          </p:cNvSpPr>
          <p:nvPr/>
        </p:nvSpPr>
        <p:spPr bwMode="auto">
          <a:xfrm>
            <a:off x="3760788" y="2222500"/>
            <a:ext cx="1548501" cy="329450"/>
          </a:xfrm>
          <a:prstGeom prst="rect">
            <a:avLst/>
          </a:prstGeom>
          <a:noFill/>
          <a:ln w="9525">
            <a:noFill/>
            <a:miter lim="800000"/>
            <a:headEnd/>
            <a:tailEnd/>
          </a:ln>
          <a:effectLst/>
        </p:spPr>
        <p:txBody>
          <a:bodyPr wrap="none" lIns="80962" tIns="39688" rIns="80962" bIns="39688">
            <a:spAutoFit/>
          </a:bodyPr>
          <a:lstStyle/>
          <a:p>
            <a:pPr algn="ctr" defTabSz="820738" eaLnBrk="0" hangingPunct="0">
              <a:lnSpc>
                <a:spcPct val="90000"/>
              </a:lnSpc>
            </a:pPr>
            <a:r>
              <a:rPr lang="zh-TW" altLang="en-US" sz="1800" dirty="0" smtClean="0">
                <a:solidFill>
                  <a:srgbClr val="000000"/>
                </a:solidFill>
                <a:ea typeface="新細明體" charset="-120"/>
              </a:rPr>
              <a:t>行銷中間機構</a:t>
            </a:r>
            <a:endParaRPr lang="en-US" altLang="zh-TW" sz="1800" dirty="0">
              <a:solidFill>
                <a:srgbClr val="000000"/>
              </a:solidFill>
              <a:ea typeface="新細明體" charset="-120"/>
            </a:endParaRPr>
          </a:p>
        </p:txBody>
      </p:sp>
      <p:sp>
        <p:nvSpPr>
          <p:cNvPr id="35866" name="Rectangle 26"/>
          <p:cNvSpPr>
            <a:spLocks noChangeArrowheads="1"/>
          </p:cNvSpPr>
          <p:nvPr/>
        </p:nvSpPr>
        <p:spPr bwMode="auto">
          <a:xfrm>
            <a:off x="7688263" y="4108450"/>
            <a:ext cx="1086836" cy="329450"/>
          </a:xfrm>
          <a:prstGeom prst="rect">
            <a:avLst/>
          </a:prstGeom>
          <a:noFill/>
          <a:ln w="9525">
            <a:noFill/>
            <a:miter lim="800000"/>
            <a:headEnd/>
            <a:tailEnd/>
          </a:ln>
          <a:effectLst/>
        </p:spPr>
        <p:txBody>
          <a:bodyPr wrap="none" lIns="80962" tIns="39688" rIns="80962" bIns="39688">
            <a:spAutoFit/>
          </a:bodyPr>
          <a:lstStyle/>
          <a:p>
            <a:pPr algn="ctr" defTabSz="820738" eaLnBrk="0" hangingPunct="0">
              <a:lnSpc>
                <a:spcPct val="90000"/>
              </a:lnSpc>
            </a:pPr>
            <a:r>
              <a:rPr lang="zh-TW" altLang="en-US" sz="1800" dirty="0" smtClean="0">
                <a:solidFill>
                  <a:srgbClr val="000000"/>
                </a:solidFill>
                <a:ea typeface="新細明體" charset="-120"/>
              </a:rPr>
              <a:t>社會大眾</a:t>
            </a:r>
            <a:endParaRPr lang="en-US" altLang="zh-TW" sz="1800" dirty="0">
              <a:solidFill>
                <a:srgbClr val="000000"/>
              </a:solidFill>
              <a:ea typeface="新細明體" charset="-120"/>
            </a:endParaRPr>
          </a:p>
        </p:txBody>
      </p:sp>
      <p:sp>
        <p:nvSpPr>
          <p:cNvPr id="35867" name="Rectangle 27"/>
          <p:cNvSpPr>
            <a:spLocks noChangeArrowheads="1"/>
          </p:cNvSpPr>
          <p:nvPr/>
        </p:nvSpPr>
        <p:spPr bwMode="auto">
          <a:xfrm>
            <a:off x="566738" y="4108450"/>
            <a:ext cx="856004" cy="329450"/>
          </a:xfrm>
          <a:prstGeom prst="rect">
            <a:avLst/>
          </a:prstGeom>
          <a:noFill/>
          <a:ln w="9525">
            <a:noFill/>
            <a:miter lim="800000"/>
            <a:headEnd/>
            <a:tailEnd/>
          </a:ln>
          <a:effectLst/>
        </p:spPr>
        <p:txBody>
          <a:bodyPr wrap="none" lIns="80962" tIns="39688" rIns="80962" bIns="39688">
            <a:spAutoFit/>
          </a:bodyPr>
          <a:lstStyle/>
          <a:p>
            <a:pPr algn="ctr" defTabSz="820738" eaLnBrk="0" hangingPunct="0">
              <a:lnSpc>
                <a:spcPct val="90000"/>
              </a:lnSpc>
            </a:pPr>
            <a:r>
              <a:rPr lang="zh-TW" altLang="en-US" sz="1800" dirty="0" smtClean="0">
                <a:solidFill>
                  <a:srgbClr val="000000"/>
                </a:solidFill>
                <a:ea typeface="新細明體" charset="-120"/>
              </a:rPr>
              <a:t>供應商</a:t>
            </a:r>
            <a:endParaRPr lang="en-US" altLang="zh-TW" sz="1800" dirty="0">
              <a:solidFill>
                <a:srgbClr val="000000"/>
              </a:solidFill>
              <a:ea typeface="新細明體" charset="-120"/>
            </a:endParaRPr>
          </a:p>
        </p:txBody>
      </p:sp>
      <p:sp>
        <p:nvSpPr>
          <p:cNvPr id="35868" name="Line 28"/>
          <p:cNvSpPr>
            <a:spLocks noChangeShapeType="1"/>
          </p:cNvSpPr>
          <p:nvPr/>
        </p:nvSpPr>
        <p:spPr bwMode="auto">
          <a:xfrm flipH="1">
            <a:off x="2203450" y="5251450"/>
            <a:ext cx="219075" cy="95250"/>
          </a:xfrm>
          <a:prstGeom prst="line">
            <a:avLst/>
          </a:prstGeom>
          <a:noFill/>
          <a:ln w="12700">
            <a:solidFill>
              <a:srgbClr val="000000"/>
            </a:solidFill>
            <a:round/>
            <a:headEnd type="none" w="sm" len="sm"/>
            <a:tailEnd type="none" w="sm" len="sm"/>
          </a:ln>
          <a:effectLst/>
        </p:spPr>
        <p:txBody>
          <a:bodyPr wrap="none" anchor="ctr"/>
          <a:lstStyle/>
          <a:p>
            <a:endParaRPr lang="zh-TW" altLang="en-US"/>
          </a:p>
        </p:txBody>
      </p:sp>
      <p:sp>
        <p:nvSpPr>
          <p:cNvPr id="35869" name="Line 29"/>
          <p:cNvSpPr>
            <a:spLocks noChangeShapeType="1"/>
          </p:cNvSpPr>
          <p:nvPr/>
        </p:nvSpPr>
        <p:spPr bwMode="auto">
          <a:xfrm flipH="1">
            <a:off x="6694488" y="3189288"/>
            <a:ext cx="219075" cy="93662"/>
          </a:xfrm>
          <a:prstGeom prst="line">
            <a:avLst/>
          </a:prstGeom>
          <a:noFill/>
          <a:ln w="12700">
            <a:solidFill>
              <a:srgbClr val="000000"/>
            </a:solidFill>
            <a:round/>
            <a:headEnd type="none" w="sm" len="sm"/>
            <a:tailEnd type="none" w="sm" len="sm"/>
          </a:ln>
          <a:effectLst/>
        </p:spPr>
        <p:txBody>
          <a:bodyPr wrap="none" anchor="ctr"/>
          <a:lstStyle/>
          <a:p>
            <a:endParaRPr lang="zh-TW" altLang="en-US"/>
          </a:p>
        </p:txBody>
      </p:sp>
      <p:sp>
        <p:nvSpPr>
          <p:cNvPr id="35870" name="Line 30"/>
          <p:cNvSpPr>
            <a:spLocks noChangeShapeType="1"/>
          </p:cNvSpPr>
          <p:nvPr/>
        </p:nvSpPr>
        <p:spPr bwMode="auto">
          <a:xfrm>
            <a:off x="2289175" y="3171825"/>
            <a:ext cx="187325" cy="80963"/>
          </a:xfrm>
          <a:prstGeom prst="line">
            <a:avLst/>
          </a:prstGeom>
          <a:noFill/>
          <a:ln w="12700">
            <a:solidFill>
              <a:srgbClr val="000000"/>
            </a:solidFill>
            <a:round/>
            <a:headEnd type="none" w="sm" len="sm"/>
            <a:tailEnd type="none" w="sm" len="sm"/>
          </a:ln>
          <a:effectLst/>
        </p:spPr>
        <p:txBody>
          <a:bodyPr wrap="none" anchor="ctr"/>
          <a:lstStyle/>
          <a:p>
            <a:endParaRPr lang="zh-TW" altLang="en-US"/>
          </a:p>
        </p:txBody>
      </p:sp>
      <p:sp>
        <p:nvSpPr>
          <p:cNvPr id="35871" name="Line 31"/>
          <p:cNvSpPr>
            <a:spLocks noChangeShapeType="1"/>
          </p:cNvSpPr>
          <p:nvPr/>
        </p:nvSpPr>
        <p:spPr bwMode="auto">
          <a:xfrm>
            <a:off x="6694488" y="5287963"/>
            <a:ext cx="187325" cy="80962"/>
          </a:xfrm>
          <a:prstGeom prst="line">
            <a:avLst/>
          </a:prstGeom>
          <a:noFill/>
          <a:ln w="12700">
            <a:solidFill>
              <a:srgbClr val="000000"/>
            </a:solidFill>
            <a:round/>
            <a:headEnd type="none" w="sm" len="sm"/>
            <a:tailEnd type="none" w="sm" len="sm"/>
          </a:ln>
          <a:effectLst/>
        </p:spPr>
        <p:txBody>
          <a:bodyPr wrap="none" anchor="ctr"/>
          <a:lstStyle/>
          <a:p>
            <a:endParaRPr lang="zh-TW" altLang="en-US"/>
          </a:p>
        </p:txBody>
      </p:sp>
      <p:sp>
        <p:nvSpPr>
          <p:cNvPr id="35872" name="Rectangle 32"/>
          <p:cNvSpPr>
            <a:spLocks noChangeArrowheads="1"/>
          </p:cNvSpPr>
          <p:nvPr/>
        </p:nvSpPr>
        <p:spPr bwMode="auto">
          <a:xfrm>
            <a:off x="627063" y="2128838"/>
            <a:ext cx="1779333" cy="329450"/>
          </a:xfrm>
          <a:prstGeom prst="rect">
            <a:avLst/>
          </a:prstGeom>
          <a:noFill/>
          <a:ln w="9525">
            <a:noFill/>
            <a:miter lim="800000"/>
            <a:headEnd/>
            <a:tailEnd/>
          </a:ln>
          <a:effectLst/>
        </p:spPr>
        <p:txBody>
          <a:bodyPr wrap="none" lIns="80962" tIns="39688" rIns="80962" bIns="39688">
            <a:spAutoFit/>
          </a:bodyPr>
          <a:lstStyle/>
          <a:p>
            <a:pPr algn="ctr" defTabSz="820738" eaLnBrk="0" hangingPunct="0">
              <a:lnSpc>
                <a:spcPct val="90000"/>
              </a:lnSpc>
            </a:pPr>
            <a:r>
              <a:rPr lang="zh-TW" altLang="en-US" sz="1800" dirty="0" smtClean="0">
                <a:solidFill>
                  <a:srgbClr val="000000"/>
                </a:solidFill>
                <a:ea typeface="新細明體" charset="-120"/>
              </a:rPr>
              <a:t>人口與經濟環境</a:t>
            </a:r>
            <a:endParaRPr lang="en-US" altLang="zh-TW" sz="1800" dirty="0">
              <a:solidFill>
                <a:srgbClr val="000000"/>
              </a:solidFill>
              <a:ea typeface="新細明體" charset="-120"/>
            </a:endParaRPr>
          </a:p>
        </p:txBody>
      </p:sp>
      <p:sp>
        <p:nvSpPr>
          <p:cNvPr id="35873" name="Rectangle 33"/>
          <p:cNvSpPr>
            <a:spLocks noChangeArrowheads="1"/>
          </p:cNvSpPr>
          <p:nvPr/>
        </p:nvSpPr>
        <p:spPr bwMode="auto">
          <a:xfrm>
            <a:off x="6794500" y="2128838"/>
            <a:ext cx="1779333" cy="329450"/>
          </a:xfrm>
          <a:prstGeom prst="rect">
            <a:avLst/>
          </a:prstGeom>
          <a:noFill/>
          <a:ln w="9525">
            <a:noFill/>
            <a:miter lim="800000"/>
            <a:headEnd/>
            <a:tailEnd/>
          </a:ln>
          <a:effectLst/>
        </p:spPr>
        <p:txBody>
          <a:bodyPr wrap="none" lIns="80962" tIns="39688" rIns="80962" bIns="39688">
            <a:spAutoFit/>
          </a:bodyPr>
          <a:lstStyle/>
          <a:p>
            <a:pPr algn="ctr" defTabSz="820738" eaLnBrk="0" hangingPunct="0">
              <a:lnSpc>
                <a:spcPct val="90000"/>
              </a:lnSpc>
            </a:pPr>
            <a:r>
              <a:rPr lang="zh-TW" altLang="en-US" sz="1800" dirty="0" smtClean="0">
                <a:solidFill>
                  <a:srgbClr val="000000"/>
                </a:solidFill>
                <a:ea typeface="新細明體" charset="-120"/>
              </a:rPr>
              <a:t>技術與自然環境</a:t>
            </a:r>
            <a:endParaRPr lang="en-US" altLang="zh-TW" sz="1800" dirty="0">
              <a:solidFill>
                <a:srgbClr val="000000"/>
              </a:solidFill>
              <a:ea typeface="新細明體" charset="-120"/>
            </a:endParaRPr>
          </a:p>
        </p:txBody>
      </p:sp>
      <p:sp>
        <p:nvSpPr>
          <p:cNvPr id="35874" name="Rectangle 34"/>
          <p:cNvSpPr>
            <a:spLocks noChangeArrowheads="1"/>
          </p:cNvSpPr>
          <p:nvPr/>
        </p:nvSpPr>
        <p:spPr bwMode="auto">
          <a:xfrm>
            <a:off x="695325" y="5705475"/>
            <a:ext cx="1779333" cy="329450"/>
          </a:xfrm>
          <a:prstGeom prst="rect">
            <a:avLst/>
          </a:prstGeom>
          <a:noFill/>
          <a:ln w="9525">
            <a:noFill/>
            <a:miter lim="800000"/>
            <a:headEnd/>
            <a:tailEnd/>
          </a:ln>
          <a:effectLst/>
        </p:spPr>
        <p:txBody>
          <a:bodyPr wrap="none" lIns="80962" tIns="39688" rIns="80962" bIns="39688">
            <a:spAutoFit/>
          </a:bodyPr>
          <a:lstStyle/>
          <a:p>
            <a:pPr algn="ctr" defTabSz="820738" eaLnBrk="0" hangingPunct="0">
              <a:lnSpc>
                <a:spcPct val="90000"/>
              </a:lnSpc>
            </a:pPr>
            <a:r>
              <a:rPr lang="zh-TW" altLang="en-US" sz="1800" dirty="0" smtClean="0">
                <a:solidFill>
                  <a:srgbClr val="000000"/>
                </a:solidFill>
                <a:ea typeface="新細明體" charset="-120"/>
              </a:rPr>
              <a:t>政治與法律環境</a:t>
            </a:r>
            <a:endParaRPr lang="en-US" altLang="zh-TW" sz="1800" dirty="0">
              <a:solidFill>
                <a:srgbClr val="000000"/>
              </a:solidFill>
              <a:ea typeface="新細明體" charset="-120"/>
            </a:endParaRPr>
          </a:p>
        </p:txBody>
      </p:sp>
      <p:sp>
        <p:nvSpPr>
          <p:cNvPr id="35875" name="Rectangle 35"/>
          <p:cNvSpPr>
            <a:spLocks noChangeArrowheads="1"/>
          </p:cNvSpPr>
          <p:nvPr/>
        </p:nvSpPr>
        <p:spPr bwMode="auto">
          <a:xfrm>
            <a:off x="6886575" y="5705475"/>
            <a:ext cx="1779333" cy="329450"/>
          </a:xfrm>
          <a:prstGeom prst="rect">
            <a:avLst/>
          </a:prstGeom>
          <a:noFill/>
          <a:ln w="9525">
            <a:noFill/>
            <a:miter lim="800000"/>
            <a:headEnd/>
            <a:tailEnd/>
          </a:ln>
          <a:effectLst/>
        </p:spPr>
        <p:txBody>
          <a:bodyPr wrap="none" lIns="80962" tIns="39688" rIns="80962" bIns="39688">
            <a:spAutoFit/>
          </a:bodyPr>
          <a:lstStyle/>
          <a:p>
            <a:pPr algn="ctr" defTabSz="820738" eaLnBrk="0" hangingPunct="0">
              <a:lnSpc>
                <a:spcPct val="90000"/>
              </a:lnSpc>
            </a:pPr>
            <a:r>
              <a:rPr lang="zh-TW" altLang="en-US" sz="1800" dirty="0" smtClean="0">
                <a:solidFill>
                  <a:srgbClr val="000000"/>
                </a:solidFill>
                <a:ea typeface="新細明體" charset="-120"/>
              </a:rPr>
              <a:t>社會與文化環境</a:t>
            </a:r>
            <a:endParaRPr lang="en-US" altLang="zh-TW" sz="1800" dirty="0">
              <a:solidFill>
                <a:srgbClr val="000000"/>
              </a:solidFill>
              <a:ea typeface="新細明體" charset="-120"/>
            </a:endParaRPr>
          </a:p>
        </p:txBody>
      </p:sp>
      <p:sp>
        <p:nvSpPr>
          <p:cNvPr id="35876" name="Rectangle 36"/>
          <p:cNvSpPr>
            <a:spLocks noGrp="1" noChangeArrowheads="1"/>
          </p:cNvSpPr>
          <p:nvPr>
            <p:ph type="title"/>
          </p:nvPr>
        </p:nvSpPr>
        <p:spPr>
          <a:xfrm>
            <a:off x="1219200" y="617538"/>
            <a:ext cx="7924800" cy="1143000"/>
          </a:xfrm>
          <a:noFill/>
          <a:ln/>
        </p:spPr>
        <p:txBody>
          <a:bodyPr>
            <a:normAutofit/>
          </a:bodyPr>
          <a:lstStyle/>
          <a:p>
            <a:r>
              <a:rPr lang="zh-TW" altLang="en-US" dirty="0" smtClean="0">
                <a:ea typeface="新細明體" charset="-120"/>
              </a:rPr>
              <a:t>行銷過程圖</a:t>
            </a:r>
            <a:r>
              <a:rPr lang="en-US" altLang="zh-TW" dirty="0" smtClean="0">
                <a:ea typeface="新細明體" charset="-120"/>
              </a:rPr>
              <a:t>(</a:t>
            </a:r>
            <a:r>
              <a:rPr lang="en-US" altLang="zh-TW" dirty="0">
                <a:ea typeface="新細明體" charset="-120"/>
              </a:rPr>
              <a:t>Fig. </a:t>
            </a:r>
            <a:r>
              <a:rPr lang="en-US" altLang="zh-TW" dirty="0" smtClean="0">
                <a:ea typeface="新細明體" charset="-120"/>
              </a:rPr>
              <a:t>2.4)</a:t>
            </a:r>
            <a:endParaRPr lang="en-US" altLang="zh-TW" dirty="0">
              <a:ea typeface="新細明體" charset="-120"/>
            </a:endParaRPr>
          </a:p>
        </p:txBody>
      </p:sp>
    </p:spTree>
    <p:extLst>
      <p:ext uri="{BB962C8B-B14F-4D97-AF65-F5344CB8AC3E}">
        <p14:creationId xmlns:p14="http://schemas.microsoft.com/office/powerpoint/2010/main" val="1232031394"/>
      </p:ext>
    </p:extLst>
  </p:cSld>
  <p:clrMapOvr>
    <a:masterClrMapping/>
  </p:clrMapOvr>
  <p:transition spd="slow">
    <p:random/>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37</a:t>
            </a:fld>
            <a:endParaRPr lang="en-US" altLang="zh-TW"/>
          </a:p>
        </p:txBody>
      </p:sp>
      <p:graphicFrame>
        <p:nvGraphicFramePr>
          <p:cNvPr id="9" name="資料庫圖表 8"/>
          <p:cNvGraphicFramePr/>
          <p:nvPr>
            <p:extLst>
              <p:ext uri="{D42A27DB-BD31-4B8C-83A1-F6EECF244321}">
                <p14:modId xmlns:p14="http://schemas.microsoft.com/office/powerpoint/2010/main" val="3868874029"/>
              </p:ext>
            </p:extLst>
          </p:nvPr>
        </p:nvGraphicFramePr>
        <p:xfrm>
          <a:off x="467544" y="1772816"/>
          <a:ext cx="8064896"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38</a:t>
            </a:fld>
            <a:endParaRPr lang="en-US" altLang="zh-TW"/>
          </a:p>
        </p:txBody>
      </p:sp>
      <p:graphicFrame>
        <p:nvGraphicFramePr>
          <p:cNvPr id="9" name="資料庫圖表 8"/>
          <p:cNvGraphicFramePr/>
          <p:nvPr>
            <p:extLst>
              <p:ext uri="{D42A27DB-BD31-4B8C-83A1-F6EECF244321}">
                <p14:modId xmlns:p14="http://schemas.microsoft.com/office/powerpoint/2010/main" val="2414202358"/>
              </p:ext>
            </p:extLst>
          </p:nvPr>
        </p:nvGraphicFramePr>
        <p:xfrm>
          <a:off x="467544" y="1772816"/>
          <a:ext cx="8064896"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39</a:t>
            </a:fld>
            <a:endParaRPr lang="en-US" altLang="zh-TW"/>
          </a:p>
        </p:txBody>
      </p:sp>
      <p:graphicFrame>
        <p:nvGraphicFramePr>
          <p:cNvPr id="9" name="資料庫圖表 8"/>
          <p:cNvGraphicFramePr/>
          <p:nvPr>
            <p:extLst>
              <p:ext uri="{D42A27DB-BD31-4B8C-83A1-F6EECF244321}">
                <p14:modId xmlns:p14="http://schemas.microsoft.com/office/powerpoint/2010/main" val="1633655584"/>
              </p:ext>
            </p:extLst>
          </p:nvPr>
        </p:nvGraphicFramePr>
        <p:xfrm>
          <a:off x="467544" y="1772816"/>
          <a:ext cx="8064896"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4</a:t>
            </a:fld>
            <a:endParaRPr lang="en-US" altLang="zh-TW"/>
          </a:p>
        </p:txBody>
      </p:sp>
      <p:sp>
        <p:nvSpPr>
          <p:cNvPr id="1232898"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graphicFrame>
        <p:nvGraphicFramePr>
          <p:cNvPr id="9" name="資料庫圖表 8"/>
          <p:cNvGraphicFramePr/>
          <p:nvPr>
            <p:extLst>
              <p:ext uri="{D42A27DB-BD31-4B8C-83A1-F6EECF244321}">
                <p14:modId xmlns:p14="http://schemas.microsoft.com/office/powerpoint/2010/main" val="1344447017"/>
              </p:ext>
            </p:extLst>
          </p:nvPr>
        </p:nvGraphicFramePr>
        <p:xfrm>
          <a:off x="467544" y="1772816"/>
          <a:ext cx="8064896"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40</a:t>
            </a:fld>
            <a:endParaRPr lang="en-US" altLang="zh-TW"/>
          </a:p>
        </p:txBody>
      </p:sp>
      <p:graphicFrame>
        <p:nvGraphicFramePr>
          <p:cNvPr id="9" name="資料庫圖表 8"/>
          <p:cNvGraphicFramePr/>
          <p:nvPr>
            <p:extLst>
              <p:ext uri="{D42A27DB-BD31-4B8C-83A1-F6EECF244321}">
                <p14:modId xmlns:p14="http://schemas.microsoft.com/office/powerpoint/2010/main" val="1983395875"/>
              </p:ext>
            </p:extLst>
          </p:nvPr>
        </p:nvGraphicFramePr>
        <p:xfrm>
          <a:off x="467544" y="1772816"/>
          <a:ext cx="8064896"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41</a:t>
            </a:fld>
            <a:endParaRPr lang="en-US" altLang="zh-TW"/>
          </a:p>
        </p:txBody>
      </p:sp>
      <p:graphicFrame>
        <p:nvGraphicFramePr>
          <p:cNvPr id="9" name="資料庫圖表 8"/>
          <p:cNvGraphicFramePr/>
          <p:nvPr>
            <p:extLst>
              <p:ext uri="{D42A27DB-BD31-4B8C-83A1-F6EECF244321}">
                <p14:modId xmlns:p14="http://schemas.microsoft.com/office/powerpoint/2010/main" val="1807461366"/>
              </p:ext>
            </p:extLst>
          </p:nvPr>
        </p:nvGraphicFramePr>
        <p:xfrm>
          <a:off x="467544" y="1772816"/>
          <a:ext cx="8064896"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42</a:t>
            </a:fld>
            <a:endParaRPr lang="en-US" altLang="zh-TW"/>
          </a:p>
        </p:txBody>
      </p:sp>
      <p:graphicFrame>
        <p:nvGraphicFramePr>
          <p:cNvPr id="9" name="資料庫圖表 8"/>
          <p:cNvGraphicFramePr/>
          <p:nvPr>
            <p:extLst>
              <p:ext uri="{D42A27DB-BD31-4B8C-83A1-F6EECF244321}">
                <p14:modId xmlns:p14="http://schemas.microsoft.com/office/powerpoint/2010/main" val="2996027236"/>
              </p:ext>
            </p:extLst>
          </p:nvPr>
        </p:nvGraphicFramePr>
        <p:xfrm>
          <a:off x="467544" y="1484784"/>
          <a:ext cx="8064896" cy="4896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grpSp>
        <p:nvGrpSpPr>
          <p:cNvPr id="5" name="群組 4"/>
          <p:cNvGrpSpPr/>
          <p:nvPr/>
        </p:nvGrpSpPr>
        <p:grpSpPr>
          <a:xfrm>
            <a:off x="539552" y="2276872"/>
            <a:ext cx="7992888" cy="2016224"/>
            <a:chOff x="539552" y="1412776"/>
            <a:chExt cx="7992888" cy="2016224"/>
          </a:xfrm>
        </p:grpSpPr>
        <p:sp>
          <p:nvSpPr>
            <p:cNvPr id="8" name="AutoShape 5"/>
            <p:cNvSpPr>
              <a:spLocks noChangeArrowheads="1"/>
            </p:cNvSpPr>
            <p:nvPr/>
          </p:nvSpPr>
          <p:spPr bwMode="gray">
            <a:xfrm>
              <a:off x="647502" y="1632019"/>
              <a:ext cx="7884938" cy="1796981"/>
            </a:xfrm>
            <a:prstGeom prst="roundRect">
              <a:avLst>
                <a:gd name="adj" fmla="val 5953"/>
              </a:avLst>
            </a:prstGeom>
            <a:solidFill>
              <a:srgbClr val="73B0C3">
                <a:alpha val="30000"/>
              </a:srgbClr>
            </a:solidFill>
            <a:ln w="9525">
              <a:no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ysClr val="windowText" lastClr="000000"/>
                </a:solidFill>
                <a:effectLst/>
                <a:uLnTx/>
                <a:uFillTx/>
              </a:endParaRPr>
            </a:p>
          </p:txBody>
        </p:sp>
        <p:grpSp>
          <p:nvGrpSpPr>
            <p:cNvPr id="10" name="Group 29"/>
            <p:cNvGrpSpPr>
              <a:grpSpLocks/>
            </p:cNvGrpSpPr>
            <p:nvPr/>
          </p:nvGrpSpPr>
          <p:grpSpPr bwMode="auto">
            <a:xfrm>
              <a:off x="539552" y="1428820"/>
              <a:ext cx="4445620" cy="546101"/>
              <a:chOff x="760" y="954"/>
              <a:chExt cx="2619" cy="344"/>
            </a:xfrm>
          </p:grpSpPr>
          <p:sp>
            <p:nvSpPr>
              <p:cNvPr id="13" name="AutoShape 17"/>
              <p:cNvSpPr>
                <a:spLocks noChangeArrowheads="1"/>
              </p:cNvSpPr>
              <p:nvPr/>
            </p:nvSpPr>
            <p:spPr bwMode="invGray">
              <a:xfrm>
                <a:off x="760" y="954"/>
                <a:ext cx="2619" cy="344"/>
              </a:xfrm>
              <a:prstGeom prst="roundRect">
                <a:avLst>
                  <a:gd name="adj" fmla="val 17509"/>
                </a:avLst>
              </a:prstGeom>
              <a:gradFill rotWithShape="1">
                <a:gsLst>
                  <a:gs pos="0">
                    <a:srgbClr val="73B0C3"/>
                  </a:gs>
                  <a:gs pos="50000">
                    <a:srgbClr val="73B0C3">
                      <a:gamma/>
                      <a:shade val="92157"/>
                      <a:invGamma/>
                    </a:srgbClr>
                  </a:gs>
                  <a:gs pos="100000">
                    <a:srgbClr val="73B0C3"/>
                  </a:gs>
                </a:gsLst>
                <a:lin ang="5400000" scaled="1"/>
              </a:gradFill>
              <a:ln w="9525">
                <a:no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ysClr val="windowText" lastClr="000000"/>
                  </a:solidFill>
                  <a:effectLst/>
                  <a:uLnTx/>
                  <a:uFillTx/>
                </a:endParaRPr>
              </a:p>
            </p:txBody>
          </p:sp>
          <p:grpSp>
            <p:nvGrpSpPr>
              <p:cNvPr id="14" name="Group 18"/>
              <p:cNvGrpSpPr>
                <a:grpSpLocks/>
              </p:cNvGrpSpPr>
              <p:nvPr/>
            </p:nvGrpSpPr>
            <p:grpSpPr bwMode="auto">
              <a:xfrm>
                <a:off x="765" y="967"/>
                <a:ext cx="2569" cy="313"/>
                <a:chOff x="744" y="1409"/>
                <a:chExt cx="4918" cy="591"/>
              </a:xfrm>
            </p:grpSpPr>
            <p:sp>
              <p:nvSpPr>
                <p:cNvPr id="15" name="AutoShape 19"/>
                <p:cNvSpPr>
                  <a:spLocks noChangeArrowheads="1"/>
                </p:cNvSpPr>
                <p:nvPr/>
              </p:nvSpPr>
              <p:spPr bwMode="gray">
                <a:xfrm>
                  <a:off x="744" y="1878"/>
                  <a:ext cx="4918" cy="122"/>
                </a:xfrm>
                <a:prstGeom prst="roundRect">
                  <a:avLst>
                    <a:gd name="adj" fmla="val 50000"/>
                  </a:avLst>
                </a:prstGeom>
                <a:gradFill rotWithShape="1">
                  <a:gsLst>
                    <a:gs pos="0">
                      <a:srgbClr val="73B0C3">
                        <a:alpha val="0"/>
                      </a:srgbClr>
                    </a:gs>
                    <a:gs pos="100000">
                      <a:srgbClr val="73B0C3">
                        <a:gamma/>
                        <a:tint val="20000"/>
                        <a:invGamma/>
                      </a:srgbClr>
                    </a:gs>
                  </a:gsLst>
                  <a:lin ang="5400000" scaled="1"/>
                </a:gradFill>
                <a:ln w="9525">
                  <a:no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ysClr val="windowText" lastClr="000000"/>
                    </a:solidFill>
                    <a:effectLst/>
                    <a:uLnTx/>
                    <a:uFillTx/>
                  </a:endParaRPr>
                </a:p>
              </p:txBody>
            </p:sp>
            <p:sp>
              <p:nvSpPr>
                <p:cNvPr id="16" name="AutoShape 20"/>
                <p:cNvSpPr>
                  <a:spLocks noChangeArrowheads="1"/>
                </p:cNvSpPr>
                <p:nvPr/>
              </p:nvSpPr>
              <p:spPr bwMode="gray">
                <a:xfrm>
                  <a:off x="744" y="1409"/>
                  <a:ext cx="4917" cy="122"/>
                </a:xfrm>
                <a:prstGeom prst="roundRect">
                  <a:avLst>
                    <a:gd name="adj" fmla="val 50000"/>
                  </a:avLst>
                </a:prstGeom>
                <a:gradFill rotWithShape="1">
                  <a:gsLst>
                    <a:gs pos="0">
                      <a:srgbClr val="73B0C3">
                        <a:gamma/>
                        <a:tint val="22353"/>
                        <a:invGamma/>
                      </a:srgbClr>
                    </a:gs>
                    <a:gs pos="100000">
                      <a:srgbClr val="73B0C3">
                        <a:alpha val="0"/>
                      </a:srgbClr>
                    </a:gs>
                  </a:gsLst>
                  <a:lin ang="5400000" scaled="1"/>
                </a:gradFill>
                <a:ln w="9525">
                  <a:no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ysClr val="windowText" lastClr="000000"/>
                    </a:solidFill>
                    <a:effectLst/>
                    <a:uLnTx/>
                    <a:uFillTx/>
                  </a:endParaRPr>
                </a:p>
              </p:txBody>
            </p:sp>
          </p:grpSp>
        </p:grpSp>
        <p:sp>
          <p:nvSpPr>
            <p:cNvPr id="11" name="Rectangle 21"/>
            <p:cNvSpPr>
              <a:spLocks noChangeArrowheads="1"/>
            </p:cNvSpPr>
            <p:nvPr/>
          </p:nvSpPr>
          <p:spPr bwMode="gray">
            <a:xfrm>
              <a:off x="664692" y="1412776"/>
              <a:ext cx="4464496" cy="523220"/>
            </a:xfrm>
            <a:prstGeom prst="rect">
              <a:avLst/>
            </a:prstGeom>
            <a:noFill/>
            <a:ln w="9525">
              <a:noFill/>
              <a:miter lim="800000"/>
              <a:headEnd/>
              <a:tailEnd/>
            </a:ln>
            <a:effectLst/>
          </p:spPr>
          <p:txBody>
            <a:bodyPr wrap="square">
              <a:spAutoFit/>
            </a:bodyPr>
            <a:lstStyle/>
            <a:p>
              <a:pPr>
                <a:spcBef>
                  <a:spcPct val="50000"/>
                </a:spcBef>
                <a:buClr>
                  <a:srgbClr val="1F3F5F"/>
                </a:buClr>
              </a:pPr>
              <a:r>
                <a:rPr lang="zh-TW" altLang="en-US" sz="2800" b="1" spc="300" dirty="0" smtClean="0">
                  <a:solidFill>
                    <a:srgbClr val="FFFFFF"/>
                  </a:solidFill>
                  <a:ea typeface="新細明體" charset="-120"/>
                </a:rPr>
                <a:t>與精挑細選的顧客連結</a:t>
              </a:r>
              <a:endParaRPr lang="en-US" altLang="zh-TW" sz="2800" b="1" spc="300" dirty="0">
                <a:solidFill>
                  <a:srgbClr val="FFFFFF"/>
                </a:solidFill>
                <a:ea typeface="新細明體" charset="-120"/>
              </a:endParaRPr>
            </a:p>
          </p:txBody>
        </p:sp>
        <p:sp>
          <p:nvSpPr>
            <p:cNvPr id="12" name="Rectangle 24"/>
            <p:cNvSpPr>
              <a:spLocks noChangeArrowheads="1"/>
            </p:cNvSpPr>
            <p:nvPr/>
          </p:nvSpPr>
          <p:spPr bwMode="auto">
            <a:xfrm>
              <a:off x="734814" y="1914594"/>
              <a:ext cx="7653610" cy="1338828"/>
            </a:xfrm>
            <a:prstGeom prst="rect">
              <a:avLst/>
            </a:prstGeom>
            <a:noFill/>
            <a:ln w="9525">
              <a:noFill/>
              <a:miter lim="800000"/>
              <a:headEnd/>
              <a:tailEnd/>
            </a:ln>
            <a:effectLst/>
          </p:spPr>
          <p:txBody>
            <a:bodyPr wrap="square">
              <a:spAutoFit/>
            </a:bodyPr>
            <a:lstStyle/>
            <a:p>
              <a:pPr algn="just" eaLnBrk="0" hangingPunct="0">
                <a:lnSpc>
                  <a:spcPct val="150000"/>
                </a:lnSpc>
              </a:pPr>
              <a:r>
                <a:rPr lang="zh-TW" altLang="en-US" spc="300" dirty="0" smtClean="0">
                  <a:solidFill>
                    <a:srgbClr val="000000"/>
                  </a:solidFill>
                  <a:ea typeface="新細明體" charset="-120"/>
                </a:rPr>
                <a:t>在選擇性關係管理</a:t>
              </a:r>
              <a:r>
                <a:rPr lang="zh-TW" altLang="en-US" dirty="0" smtClean="0">
                  <a:solidFill>
                    <a:srgbClr val="000000"/>
                  </a:solidFill>
                  <a:ea typeface="新細明體" charset="-120"/>
                </a:rPr>
                <a:t> </a:t>
              </a:r>
              <a:r>
                <a:rPr lang="en-US" altLang="zh-TW" dirty="0" smtClean="0">
                  <a:solidFill>
                    <a:srgbClr val="000000"/>
                  </a:solidFill>
                  <a:ea typeface="新細明體" charset="-120"/>
                </a:rPr>
                <a:t>(selective relationship management) </a:t>
              </a:r>
              <a:r>
                <a:rPr lang="zh-TW" altLang="en-US" spc="300" dirty="0" smtClean="0">
                  <a:solidFill>
                    <a:srgbClr val="000000"/>
                  </a:solidFill>
                  <a:ea typeface="新細明體" charset="-120"/>
                </a:rPr>
                <a:t>中，運用顧客利潤分析，先過濾掉無利可圖的顧客，並集中火力於可獲利的顧客身上，再推出吸引這群顧客的方案，以建立他們的忠誠度。</a:t>
              </a:r>
              <a:endParaRPr lang="en-US" altLang="zh-TW" spc="300" dirty="0">
                <a:solidFill>
                  <a:srgbClr val="000000"/>
                </a:solidFill>
                <a:ea typeface="新細明體" charset="-120"/>
              </a:endParaRPr>
            </a:p>
          </p:txBody>
        </p:sp>
      </p:grpSp>
      <p:grpSp>
        <p:nvGrpSpPr>
          <p:cNvPr id="17" name="群組 16"/>
          <p:cNvGrpSpPr/>
          <p:nvPr/>
        </p:nvGrpSpPr>
        <p:grpSpPr>
          <a:xfrm>
            <a:off x="598115" y="4293096"/>
            <a:ext cx="7925539" cy="1512168"/>
            <a:chOff x="598115" y="3717032"/>
            <a:chExt cx="7925539" cy="1512168"/>
          </a:xfrm>
        </p:grpSpPr>
        <p:sp>
          <p:nvSpPr>
            <p:cNvPr id="18" name="AutoShape 3"/>
            <p:cNvSpPr>
              <a:spLocks noChangeArrowheads="1"/>
            </p:cNvSpPr>
            <p:nvPr/>
          </p:nvSpPr>
          <p:spPr bwMode="gray">
            <a:xfrm>
              <a:off x="717178" y="3864198"/>
              <a:ext cx="7806476" cy="1365002"/>
            </a:xfrm>
            <a:prstGeom prst="roundRect">
              <a:avLst>
                <a:gd name="adj" fmla="val 6669"/>
              </a:avLst>
            </a:prstGeom>
            <a:solidFill>
              <a:srgbClr val="FA9066">
                <a:alpha val="30000"/>
              </a:srgbClr>
            </a:solidFill>
            <a:ln w="9525">
              <a:no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ysClr val="windowText" lastClr="000000"/>
                </a:solidFill>
                <a:effectLst/>
                <a:uLnTx/>
                <a:uFillTx/>
              </a:endParaRPr>
            </a:p>
          </p:txBody>
        </p:sp>
        <p:grpSp>
          <p:nvGrpSpPr>
            <p:cNvPr id="19" name="Group 30"/>
            <p:cNvGrpSpPr>
              <a:grpSpLocks/>
            </p:cNvGrpSpPr>
            <p:nvPr/>
          </p:nvGrpSpPr>
          <p:grpSpPr bwMode="auto">
            <a:xfrm>
              <a:off x="598115" y="3732436"/>
              <a:ext cx="4448795" cy="533970"/>
              <a:chOff x="758" y="1869"/>
              <a:chExt cx="2091" cy="253"/>
            </a:xfrm>
          </p:grpSpPr>
          <p:sp>
            <p:nvSpPr>
              <p:cNvPr id="22" name="AutoShape 7"/>
              <p:cNvSpPr>
                <a:spLocks noChangeArrowheads="1"/>
              </p:cNvSpPr>
              <p:nvPr/>
            </p:nvSpPr>
            <p:spPr bwMode="invGray">
              <a:xfrm>
                <a:off x="758" y="1869"/>
                <a:ext cx="2091" cy="253"/>
              </a:xfrm>
              <a:prstGeom prst="roundRect">
                <a:avLst>
                  <a:gd name="adj" fmla="val 17509"/>
                </a:avLst>
              </a:prstGeom>
              <a:gradFill rotWithShape="1">
                <a:gsLst>
                  <a:gs pos="0">
                    <a:srgbClr val="FA9066"/>
                  </a:gs>
                  <a:gs pos="50000">
                    <a:srgbClr val="FA9066">
                      <a:gamma/>
                      <a:shade val="92157"/>
                      <a:invGamma/>
                    </a:srgbClr>
                  </a:gs>
                  <a:gs pos="100000">
                    <a:srgbClr val="FA9066"/>
                  </a:gs>
                </a:gsLst>
                <a:lin ang="5400000" scaled="1"/>
              </a:gradFill>
              <a:ln w="9525">
                <a:no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ysClr val="windowText" lastClr="000000"/>
                  </a:solidFill>
                  <a:effectLst/>
                  <a:uLnTx/>
                  <a:uFillTx/>
                </a:endParaRPr>
              </a:p>
            </p:txBody>
          </p:sp>
          <p:grpSp>
            <p:nvGrpSpPr>
              <p:cNvPr id="23" name="Group 8"/>
              <p:cNvGrpSpPr>
                <a:grpSpLocks/>
              </p:cNvGrpSpPr>
              <p:nvPr/>
            </p:nvGrpSpPr>
            <p:grpSpPr bwMode="auto">
              <a:xfrm>
                <a:off x="763" y="1871"/>
                <a:ext cx="2083" cy="247"/>
                <a:chOff x="744" y="1386"/>
                <a:chExt cx="3988" cy="465"/>
              </a:xfrm>
            </p:grpSpPr>
            <p:sp>
              <p:nvSpPr>
                <p:cNvPr id="24" name="AutoShape 9"/>
                <p:cNvSpPr>
                  <a:spLocks noChangeArrowheads="1"/>
                </p:cNvSpPr>
                <p:nvPr/>
              </p:nvSpPr>
              <p:spPr bwMode="gray">
                <a:xfrm>
                  <a:off x="744" y="1736"/>
                  <a:ext cx="3988" cy="115"/>
                </a:xfrm>
                <a:prstGeom prst="roundRect">
                  <a:avLst>
                    <a:gd name="adj" fmla="val 50000"/>
                  </a:avLst>
                </a:prstGeom>
                <a:gradFill rotWithShape="1">
                  <a:gsLst>
                    <a:gs pos="0">
                      <a:srgbClr val="FA9066">
                        <a:alpha val="0"/>
                      </a:srgbClr>
                    </a:gs>
                    <a:gs pos="100000">
                      <a:srgbClr val="FA9066">
                        <a:gamma/>
                        <a:tint val="19216"/>
                        <a:invGamma/>
                      </a:srgbClr>
                    </a:gs>
                  </a:gsLst>
                  <a:lin ang="5400000" scaled="1"/>
                </a:gradFill>
                <a:ln w="9525">
                  <a:no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ysClr val="windowText" lastClr="000000"/>
                    </a:solidFill>
                    <a:effectLst/>
                    <a:uLnTx/>
                    <a:uFillTx/>
                  </a:endParaRPr>
                </a:p>
              </p:txBody>
            </p:sp>
            <p:sp>
              <p:nvSpPr>
                <p:cNvPr id="25" name="AutoShape 10"/>
                <p:cNvSpPr>
                  <a:spLocks noChangeArrowheads="1"/>
                </p:cNvSpPr>
                <p:nvPr/>
              </p:nvSpPr>
              <p:spPr bwMode="gray">
                <a:xfrm>
                  <a:off x="744" y="1386"/>
                  <a:ext cx="3988" cy="115"/>
                </a:xfrm>
                <a:prstGeom prst="roundRect">
                  <a:avLst>
                    <a:gd name="adj" fmla="val 50000"/>
                  </a:avLst>
                </a:prstGeom>
                <a:gradFill rotWithShape="1">
                  <a:gsLst>
                    <a:gs pos="0">
                      <a:srgbClr val="FA9066">
                        <a:gamma/>
                        <a:tint val="15686"/>
                        <a:invGamma/>
                      </a:srgbClr>
                    </a:gs>
                    <a:gs pos="100000">
                      <a:srgbClr val="FA9066">
                        <a:alpha val="0"/>
                      </a:srgbClr>
                    </a:gs>
                  </a:gsLst>
                  <a:lin ang="5400000" scaled="1"/>
                </a:gradFill>
                <a:ln w="9525">
                  <a:no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ysClr val="windowText" lastClr="000000"/>
                    </a:solidFill>
                    <a:effectLst/>
                    <a:uLnTx/>
                    <a:uFillTx/>
                  </a:endParaRPr>
                </a:p>
              </p:txBody>
            </p:sp>
          </p:grpSp>
        </p:grpSp>
        <p:sp>
          <p:nvSpPr>
            <p:cNvPr id="20" name="Rectangle 22"/>
            <p:cNvSpPr>
              <a:spLocks noChangeArrowheads="1"/>
            </p:cNvSpPr>
            <p:nvPr/>
          </p:nvSpPr>
          <p:spPr bwMode="gray">
            <a:xfrm>
              <a:off x="654422" y="3717032"/>
              <a:ext cx="3168352" cy="523220"/>
            </a:xfrm>
            <a:prstGeom prst="rect">
              <a:avLst/>
            </a:prstGeom>
            <a:noFill/>
            <a:ln w="9525">
              <a:noFill/>
              <a:miter lim="800000"/>
              <a:headEnd/>
              <a:tailEnd/>
            </a:ln>
            <a:effectLst/>
          </p:spPr>
          <p:txBody>
            <a:bodyPr wrap="square">
              <a:spAutoFit/>
            </a:bodyPr>
            <a:lstStyle/>
            <a:p>
              <a:pPr>
                <a:spcBef>
                  <a:spcPct val="50000"/>
                </a:spcBef>
                <a:buClr>
                  <a:srgbClr val="1F3F5F"/>
                </a:buClr>
              </a:pPr>
              <a:r>
                <a:rPr lang="zh-TW" altLang="en-US" sz="2800" b="1" spc="300" dirty="0" smtClean="0">
                  <a:solidFill>
                    <a:srgbClr val="FFFFFF"/>
                  </a:solidFill>
                  <a:ea typeface="新細明體" charset="-120"/>
                </a:rPr>
                <a:t>與顧客長期連結</a:t>
              </a:r>
              <a:endParaRPr lang="en-US" altLang="zh-TW" sz="2800" b="1" spc="300" dirty="0">
                <a:solidFill>
                  <a:srgbClr val="FFFFFF"/>
                </a:solidFill>
                <a:ea typeface="新細明體" charset="-120"/>
              </a:endParaRPr>
            </a:p>
          </p:txBody>
        </p:sp>
        <p:sp>
          <p:nvSpPr>
            <p:cNvPr id="21" name="Rectangle 27"/>
            <p:cNvSpPr>
              <a:spLocks noChangeArrowheads="1"/>
            </p:cNvSpPr>
            <p:nvPr/>
          </p:nvSpPr>
          <p:spPr bwMode="auto">
            <a:xfrm>
              <a:off x="867990" y="4259155"/>
              <a:ext cx="7520434" cy="923330"/>
            </a:xfrm>
            <a:prstGeom prst="rect">
              <a:avLst/>
            </a:prstGeom>
            <a:noFill/>
            <a:ln w="9525">
              <a:noFill/>
              <a:miter lim="800000"/>
              <a:headEnd/>
              <a:tailEnd/>
            </a:ln>
            <a:effectLst/>
          </p:spPr>
          <p:txBody>
            <a:bodyPr wrap="square">
              <a:spAutoFit/>
            </a:bodyPr>
            <a:lstStyle/>
            <a:p>
              <a:pPr eaLnBrk="0" hangingPunct="0">
                <a:lnSpc>
                  <a:spcPct val="150000"/>
                </a:lnSpc>
                <a:buFont typeface="Arial" pitchFamily="34" charset="0"/>
                <a:buChar char="–"/>
              </a:pPr>
              <a:r>
                <a:rPr lang="zh-TW" altLang="en-US" dirty="0" smtClean="0">
                  <a:solidFill>
                    <a:srgbClr val="000000"/>
                  </a:solidFill>
                  <a:ea typeface="新細明體" charset="-120"/>
                </a:rPr>
                <a:t> 留住現有顧客，並與其建立長期可獲利的關係。</a:t>
              </a:r>
            </a:p>
            <a:p>
              <a:pPr eaLnBrk="0" hangingPunct="0">
                <a:lnSpc>
                  <a:spcPct val="150000"/>
                </a:lnSpc>
                <a:buFont typeface="Arial" pitchFamily="34" charset="0"/>
                <a:buChar char="–"/>
              </a:pPr>
              <a:r>
                <a:rPr lang="zh-TW" altLang="en-US" dirty="0" smtClean="0">
                  <a:solidFill>
                    <a:srgbClr val="000000"/>
                  </a:solidFill>
                  <a:ea typeface="新細明體" charset="-120"/>
                </a:rPr>
                <a:t> 平均吸引一名新顧客所花的成本，要比留住現有顧客多上五到十倍。</a:t>
              </a:r>
              <a:endParaRPr lang="en-US" altLang="zh-TW" dirty="0">
                <a:solidFill>
                  <a:srgbClr val="000000"/>
                </a:solidFill>
                <a:ea typeface="新細明體" charset="-120"/>
              </a:endParaRPr>
            </a:p>
          </p:txBody>
        </p:sp>
      </p:grpSp>
      <p:grpSp>
        <p:nvGrpSpPr>
          <p:cNvPr id="27" name="群組 26"/>
          <p:cNvGrpSpPr/>
          <p:nvPr/>
        </p:nvGrpSpPr>
        <p:grpSpPr>
          <a:xfrm>
            <a:off x="571128" y="5733256"/>
            <a:ext cx="7953526" cy="778172"/>
            <a:chOff x="571128" y="5445224"/>
            <a:chExt cx="7953526" cy="778172"/>
          </a:xfrm>
        </p:grpSpPr>
        <p:grpSp>
          <p:nvGrpSpPr>
            <p:cNvPr id="28" name="群組 27"/>
            <p:cNvGrpSpPr/>
            <p:nvPr/>
          </p:nvGrpSpPr>
          <p:grpSpPr>
            <a:xfrm>
              <a:off x="709239" y="5574927"/>
              <a:ext cx="7815415" cy="648469"/>
              <a:chOff x="1314450" y="5156795"/>
              <a:chExt cx="6580188" cy="792485"/>
            </a:xfrm>
          </p:grpSpPr>
          <p:sp>
            <p:nvSpPr>
              <p:cNvPr id="35" name="AutoShape 2"/>
              <p:cNvSpPr>
                <a:spLocks noChangeArrowheads="1"/>
              </p:cNvSpPr>
              <p:nvPr/>
            </p:nvSpPr>
            <p:spPr bwMode="gray">
              <a:xfrm>
                <a:off x="1322388" y="5156795"/>
                <a:ext cx="6572250" cy="792485"/>
              </a:xfrm>
              <a:prstGeom prst="roundRect">
                <a:avLst>
                  <a:gd name="adj" fmla="val 16667"/>
                </a:avLst>
              </a:prstGeom>
              <a:solidFill>
                <a:srgbClr val="FFFFFF">
                  <a:alpha val="30000"/>
                </a:srgbClr>
              </a:solidFill>
              <a:ln w="9525">
                <a:no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ysClr val="windowText" lastClr="000000"/>
                  </a:solidFill>
                  <a:effectLst/>
                  <a:uLnTx/>
                  <a:uFillTx/>
                </a:endParaRPr>
              </a:p>
            </p:txBody>
          </p:sp>
          <p:sp>
            <p:nvSpPr>
              <p:cNvPr id="36" name="AutoShape 4"/>
              <p:cNvSpPr>
                <a:spLocks noChangeArrowheads="1"/>
              </p:cNvSpPr>
              <p:nvPr/>
            </p:nvSpPr>
            <p:spPr bwMode="gray">
              <a:xfrm>
                <a:off x="1314450" y="5232995"/>
                <a:ext cx="6580188" cy="716285"/>
              </a:xfrm>
              <a:prstGeom prst="roundRect">
                <a:avLst>
                  <a:gd name="adj" fmla="val 16667"/>
                </a:avLst>
              </a:prstGeom>
              <a:solidFill>
                <a:srgbClr val="E4CE2C">
                  <a:alpha val="50000"/>
                </a:srgbClr>
              </a:solidFill>
              <a:ln w="9525">
                <a:no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ysClr val="windowText" lastClr="000000"/>
                  </a:solidFill>
                  <a:effectLst/>
                  <a:uLnTx/>
                  <a:uFillTx/>
                </a:endParaRPr>
              </a:p>
            </p:txBody>
          </p:sp>
        </p:grpSp>
        <p:grpSp>
          <p:nvGrpSpPr>
            <p:cNvPr id="29" name="Group 31"/>
            <p:cNvGrpSpPr>
              <a:grpSpLocks/>
            </p:cNvGrpSpPr>
            <p:nvPr/>
          </p:nvGrpSpPr>
          <p:grpSpPr bwMode="auto">
            <a:xfrm>
              <a:off x="571128" y="5463801"/>
              <a:ext cx="4475782" cy="577701"/>
              <a:chOff x="741" y="2794"/>
              <a:chExt cx="2091" cy="253"/>
            </a:xfrm>
          </p:grpSpPr>
          <p:sp>
            <p:nvSpPr>
              <p:cNvPr id="31" name="AutoShape 12"/>
              <p:cNvSpPr>
                <a:spLocks noChangeArrowheads="1"/>
              </p:cNvSpPr>
              <p:nvPr/>
            </p:nvSpPr>
            <p:spPr bwMode="invGray">
              <a:xfrm>
                <a:off x="741" y="2794"/>
                <a:ext cx="2091" cy="253"/>
              </a:xfrm>
              <a:prstGeom prst="roundRect">
                <a:avLst>
                  <a:gd name="adj" fmla="val 17509"/>
                </a:avLst>
              </a:prstGeom>
              <a:gradFill rotWithShape="1">
                <a:gsLst>
                  <a:gs pos="0">
                    <a:srgbClr val="E4CE2C"/>
                  </a:gs>
                  <a:gs pos="50000">
                    <a:srgbClr val="E4CE2C">
                      <a:gamma/>
                      <a:shade val="92157"/>
                      <a:invGamma/>
                    </a:srgbClr>
                  </a:gs>
                  <a:gs pos="100000">
                    <a:srgbClr val="E4CE2C"/>
                  </a:gs>
                </a:gsLst>
                <a:lin ang="5400000" scaled="1"/>
              </a:gradFill>
              <a:ln w="9525">
                <a:no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ysClr val="windowText" lastClr="000000"/>
                  </a:solidFill>
                  <a:effectLst/>
                  <a:uLnTx/>
                  <a:uFillTx/>
                </a:endParaRPr>
              </a:p>
            </p:txBody>
          </p:sp>
          <p:grpSp>
            <p:nvGrpSpPr>
              <p:cNvPr id="32" name="Group 13"/>
              <p:cNvGrpSpPr>
                <a:grpSpLocks/>
              </p:cNvGrpSpPr>
              <p:nvPr/>
            </p:nvGrpSpPr>
            <p:grpSpPr bwMode="auto">
              <a:xfrm>
                <a:off x="746" y="2796"/>
                <a:ext cx="2083" cy="242"/>
                <a:chOff x="744" y="1385"/>
                <a:chExt cx="3988" cy="455"/>
              </a:xfrm>
            </p:grpSpPr>
            <p:sp>
              <p:nvSpPr>
                <p:cNvPr id="33" name="AutoShape 14"/>
                <p:cNvSpPr>
                  <a:spLocks noChangeArrowheads="1"/>
                </p:cNvSpPr>
                <p:nvPr/>
              </p:nvSpPr>
              <p:spPr bwMode="gray">
                <a:xfrm>
                  <a:off x="744" y="1725"/>
                  <a:ext cx="3988" cy="115"/>
                </a:xfrm>
                <a:prstGeom prst="roundRect">
                  <a:avLst>
                    <a:gd name="adj" fmla="val 50000"/>
                  </a:avLst>
                </a:prstGeom>
                <a:gradFill rotWithShape="1">
                  <a:gsLst>
                    <a:gs pos="0">
                      <a:srgbClr val="E4CE2C">
                        <a:alpha val="0"/>
                      </a:srgbClr>
                    </a:gs>
                    <a:gs pos="100000">
                      <a:srgbClr val="E4CE2C">
                        <a:gamma/>
                        <a:tint val="25490"/>
                        <a:invGamma/>
                      </a:srgbClr>
                    </a:gs>
                  </a:gsLst>
                  <a:lin ang="5400000" scaled="1"/>
                </a:gradFill>
                <a:ln w="9525">
                  <a:no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ysClr val="windowText" lastClr="000000"/>
                    </a:solidFill>
                    <a:effectLst/>
                    <a:uLnTx/>
                    <a:uFillTx/>
                  </a:endParaRPr>
                </a:p>
              </p:txBody>
            </p:sp>
            <p:sp>
              <p:nvSpPr>
                <p:cNvPr id="34" name="AutoShape 15"/>
                <p:cNvSpPr>
                  <a:spLocks noChangeArrowheads="1"/>
                </p:cNvSpPr>
                <p:nvPr/>
              </p:nvSpPr>
              <p:spPr bwMode="gray">
                <a:xfrm>
                  <a:off x="744" y="1385"/>
                  <a:ext cx="3988" cy="115"/>
                </a:xfrm>
                <a:prstGeom prst="roundRect">
                  <a:avLst>
                    <a:gd name="adj" fmla="val 50000"/>
                  </a:avLst>
                </a:prstGeom>
                <a:gradFill rotWithShape="1">
                  <a:gsLst>
                    <a:gs pos="0">
                      <a:srgbClr val="E4CE2C">
                        <a:gamma/>
                        <a:tint val="19216"/>
                        <a:invGamma/>
                      </a:srgbClr>
                    </a:gs>
                    <a:gs pos="100000">
                      <a:srgbClr val="E4CE2C">
                        <a:alpha val="0"/>
                      </a:srgbClr>
                    </a:gs>
                  </a:gsLst>
                  <a:lin ang="5400000" scaled="1"/>
                </a:gradFill>
                <a:ln w="9525">
                  <a:no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sysClr val="windowText" lastClr="000000"/>
                    </a:solidFill>
                    <a:effectLst/>
                    <a:uLnTx/>
                    <a:uFillTx/>
                  </a:endParaRPr>
                </a:p>
              </p:txBody>
            </p:sp>
          </p:grpSp>
        </p:grpSp>
        <p:sp>
          <p:nvSpPr>
            <p:cNvPr id="30" name="Rectangle 23"/>
            <p:cNvSpPr>
              <a:spLocks noChangeArrowheads="1"/>
            </p:cNvSpPr>
            <p:nvPr/>
          </p:nvSpPr>
          <p:spPr bwMode="gray">
            <a:xfrm>
              <a:off x="654422" y="5445224"/>
              <a:ext cx="3168352" cy="523220"/>
            </a:xfrm>
            <a:prstGeom prst="rect">
              <a:avLst/>
            </a:prstGeom>
            <a:noFill/>
            <a:ln w="9525">
              <a:noFill/>
              <a:miter lim="800000"/>
              <a:headEnd/>
              <a:tailEnd/>
            </a:ln>
            <a:effectLst/>
          </p:spPr>
          <p:txBody>
            <a:bodyPr wrap="square">
              <a:spAutoFit/>
            </a:bodyPr>
            <a:lstStyle/>
            <a:p>
              <a:pPr>
                <a:spcBef>
                  <a:spcPct val="50000"/>
                </a:spcBef>
                <a:buClr>
                  <a:srgbClr val="1F3F5F"/>
                </a:buClr>
              </a:pPr>
              <a:r>
                <a:rPr lang="zh-TW" altLang="en-US" sz="2800" b="1" spc="300" dirty="0" smtClean="0">
                  <a:solidFill>
                    <a:srgbClr val="FFFFFF"/>
                  </a:solidFill>
                  <a:ea typeface="新細明體" charset="-120"/>
                </a:rPr>
                <a:t>直接連結</a:t>
              </a:r>
              <a:endParaRPr lang="en-US" altLang="zh-TW" sz="2800" b="1" spc="300" dirty="0">
                <a:solidFill>
                  <a:srgbClr val="FFFFFF"/>
                </a:solidFill>
                <a:ea typeface="新細明體" charset="-120"/>
              </a:endParaRPr>
            </a:p>
          </p:txBody>
        </p:sp>
      </p:grpSp>
    </p:spTree>
    <p:extLst>
      <p:ext uri="{BB962C8B-B14F-4D97-AF65-F5344CB8AC3E}">
        <p14:creationId xmlns:p14="http://schemas.microsoft.com/office/powerpoint/2010/main" val="3493100544"/>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43</a:t>
            </a:fld>
            <a:endParaRPr lang="en-US" altLang="zh-TW"/>
          </a:p>
        </p:txBody>
      </p:sp>
      <p:graphicFrame>
        <p:nvGraphicFramePr>
          <p:cNvPr id="9" name="資料庫圖表 8"/>
          <p:cNvGraphicFramePr/>
          <p:nvPr>
            <p:extLst>
              <p:ext uri="{D42A27DB-BD31-4B8C-83A1-F6EECF244321}">
                <p14:modId xmlns:p14="http://schemas.microsoft.com/office/powerpoint/2010/main" val="3162498202"/>
              </p:ext>
            </p:extLst>
          </p:nvPr>
        </p:nvGraphicFramePr>
        <p:xfrm>
          <a:off x="467544" y="1484784"/>
          <a:ext cx="8064896" cy="4896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sp>
        <p:nvSpPr>
          <p:cNvPr id="38" name="Freeform 3"/>
          <p:cNvSpPr>
            <a:spLocks/>
          </p:cNvSpPr>
          <p:nvPr/>
        </p:nvSpPr>
        <p:spPr bwMode="gray">
          <a:xfrm>
            <a:off x="609600" y="5638646"/>
            <a:ext cx="2019300" cy="768603"/>
          </a:xfrm>
          <a:custGeom>
            <a:avLst/>
            <a:gdLst/>
            <a:ahLst/>
            <a:cxnLst>
              <a:cxn ang="0">
                <a:pos x="88" y="696"/>
              </a:cxn>
              <a:cxn ang="0">
                <a:pos x="88" y="0"/>
              </a:cxn>
              <a:cxn ang="0">
                <a:pos x="0" y="0"/>
              </a:cxn>
              <a:cxn ang="0">
                <a:pos x="0" y="792"/>
              </a:cxn>
              <a:cxn ang="0">
                <a:pos x="2320" y="792"/>
              </a:cxn>
              <a:cxn ang="0">
                <a:pos x="2320" y="696"/>
              </a:cxn>
              <a:cxn ang="0">
                <a:pos x="88" y="696"/>
              </a:cxn>
            </a:cxnLst>
            <a:rect l="0" t="0" r="r" b="b"/>
            <a:pathLst>
              <a:path w="2320" h="792">
                <a:moveTo>
                  <a:pt x="88" y="696"/>
                </a:moveTo>
                <a:lnTo>
                  <a:pt x="88" y="0"/>
                </a:lnTo>
                <a:lnTo>
                  <a:pt x="0" y="0"/>
                </a:lnTo>
                <a:lnTo>
                  <a:pt x="0" y="792"/>
                </a:lnTo>
                <a:lnTo>
                  <a:pt x="2320" y="792"/>
                </a:lnTo>
                <a:lnTo>
                  <a:pt x="2320" y="696"/>
                </a:lnTo>
                <a:lnTo>
                  <a:pt x="88" y="696"/>
                </a:lnTo>
                <a:close/>
              </a:path>
            </a:pathLst>
          </a:custGeom>
          <a:solidFill>
            <a:schemeClr val="tx1">
              <a:alpha val="67999"/>
            </a:schemeClr>
          </a:solidFill>
          <a:ln w="0">
            <a:noFill/>
            <a:prstDash val="solid"/>
            <a:round/>
            <a:headEnd/>
            <a:tailEnd/>
          </a:ln>
        </p:spPr>
        <p:txBody>
          <a:bodyPr/>
          <a:lstStyle/>
          <a:p>
            <a:endParaRPr lang="zh-TW" altLang="en-US"/>
          </a:p>
        </p:txBody>
      </p:sp>
      <p:sp>
        <p:nvSpPr>
          <p:cNvPr id="39" name="Freeform 4"/>
          <p:cNvSpPr>
            <a:spLocks/>
          </p:cNvSpPr>
          <p:nvPr/>
        </p:nvSpPr>
        <p:spPr bwMode="gray">
          <a:xfrm rot="10800000">
            <a:off x="6680398" y="3933056"/>
            <a:ext cx="1924050" cy="912173"/>
          </a:xfrm>
          <a:custGeom>
            <a:avLst/>
            <a:gdLst/>
            <a:ahLst/>
            <a:cxnLst>
              <a:cxn ang="0">
                <a:pos x="88" y="696"/>
              </a:cxn>
              <a:cxn ang="0">
                <a:pos x="88" y="0"/>
              </a:cxn>
              <a:cxn ang="0">
                <a:pos x="0" y="0"/>
              </a:cxn>
              <a:cxn ang="0">
                <a:pos x="0" y="792"/>
              </a:cxn>
              <a:cxn ang="0">
                <a:pos x="2320" y="792"/>
              </a:cxn>
              <a:cxn ang="0">
                <a:pos x="2320" y="696"/>
              </a:cxn>
              <a:cxn ang="0">
                <a:pos x="88" y="696"/>
              </a:cxn>
            </a:cxnLst>
            <a:rect l="0" t="0" r="r" b="b"/>
            <a:pathLst>
              <a:path w="2320" h="792">
                <a:moveTo>
                  <a:pt x="88" y="696"/>
                </a:moveTo>
                <a:lnTo>
                  <a:pt x="88" y="0"/>
                </a:lnTo>
                <a:lnTo>
                  <a:pt x="0" y="0"/>
                </a:lnTo>
                <a:lnTo>
                  <a:pt x="0" y="792"/>
                </a:lnTo>
                <a:lnTo>
                  <a:pt x="2320" y="792"/>
                </a:lnTo>
                <a:lnTo>
                  <a:pt x="2320" y="696"/>
                </a:lnTo>
                <a:lnTo>
                  <a:pt x="88" y="696"/>
                </a:lnTo>
                <a:close/>
              </a:path>
            </a:pathLst>
          </a:custGeom>
          <a:solidFill>
            <a:schemeClr val="tx1">
              <a:alpha val="67999"/>
            </a:schemeClr>
          </a:solidFill>
          <a:ln w="0">
            <a:noFill/>
            <a:prstDash val="solid"/>
            <a:round/>
            <a:headEnd/>
            <a:tailEnd/>
          </a:ln>
        </p:spPr>
        <p:txBody>
          <a:bodyPr/>
          <a:lstStyle/>
          <a:p>
            <a:endParaRPr lang="zh-TW" altLang="en-US"/>
          </a:p>
        </p:txBody>
      </p:sp>
      <p:sp>
        <p:nvSpPr>
          <p:cNvPr id="40" name="Rectangle 5"/>
          <p:cNvSpPr>
            <a:spLocks noChangeArrowheads="1"/>
          </p:cNvSpPr>
          <p:nvPr/>
        </p:nvSpPr>
        <p:spPr bwMode="gray">
          <a:xfrm>
            <a:off x="762000" y="2276872"/>
            <a:ext cx="3092513" cy="418023"/>
          </a:xfrm>
          <a:prstGeom prst="rect">
            <a:avLst/>
          </a:prstGeom>
          <a:noFill/>
          <a:ln w="9525">
            <a:noFill/>
            <a:miter lim="800000"/>
            <a:headEnd/>
            <a:tailEnd/>
          </a:ln>
          <a:effectLst/>
        </p:spPr>
        <p:txBody>
          <a:bodyPr wrap="none">
            <a:spAutoFit/>
          </a:bodyPr>
          <a:lstStyle/>
          <a:p>
            <a:pPr>
              <a:spcBef>
                <a:spcPct val="50000"/>
              </a:spcBef>
              <a:buClr>
                <a:srgbClr val="1F3F5F"/>
              </a:buClr>
              <a:buFontTx/>
              <a:buChar char="•"/>
            </a:pPr>
            <a:r>
              <a:rPr lang="zh-TW" altLang="en-US" sz="2800" b="1" spc="300" dirty="0" smtClean="0">
                <a:solidFill>
                  <a:schemeClr val="tx2"/>
                </a:solidFill>
                <a:ea typeface="新細明體" charset="-120"/>
              </a:rPr>
              <a:t>公司內部的夥伴</a:t>
            </a:r>
            <a:endParaRPr lang="en-US" altLang="zh-TW" sz="2800" b="1" spc="300" dirty="0">
              <a:solidFill>
                <a:schemeClr val="tx2"/>
              </a:solidFill>
              <a:ea typeface="新細明體" charset="-120"/>
            </a:endParaRPr>
          </a:p>
        </p:txBody>
      </p:sp>
      <p:sp>
        <p:nvSpPr>
          <p:cNvPr id="41" name="Rectangle 6"/>
          <p:cNvSpPr>
            <a:spLocks noChangeArrowheads="1"/>
          </p:cNvSpPr>
          <p:nvPr/>
        </p:nvSpPr>
        <p:spPr bwMode="gray">
          <a:xfrm>
            <a:off x="762000" y="3573016"/>
            <a:ext cx="3887603" cy="418023"/>
          </a:xfrm>
          <a:prstGeom prst="rect">
            <a:avLst/>
          </a:prstGeom>
          <a:noFill/>
          <a:ln w="9525">
            <a:noFill/>
            <a:miter lim="800000"/>
            <a:headEnd/>
            <a:tailEnd/>
          </a:ln>
          <a:effectLst/>
        </p:spPr>
        <p:txBody>
          <a:bodyPr wrap="square">
            <a:spAutoFit/>
          </a:bodyPr>
          <a:lstStyle/>
          <a:p>
            <a:pPr>
              <a:spcBef>
                <a:spcPct val="50000"/>
              </a:spcBef>
              <a:buClr>
                <a:srgbClr val="1F3F5F"/>
              </a:buClr>
              <a:buFontTx/>
              <a:buChar char="•"/>
            </a:pPr>
            <a:r>
              <a:rPr lang="zh-TW" altLang="en-US" sz="2800" b="1" spc="300" dirty="0" smtClean="0">
                <a:solidFill>
                  <a:schemeClr val="tx2"/>
                </a:solidFill>
                <a:ea typeface="新細明體" charset="-120"/>
              </a:rPr>
              <a:t>公司外部的行銷夥伴</a:t>
            </a:r>
            <a:endParaRPr lang="en-US" altLang="zh-TW" sz="2800" b="1" spc="300" dirty="0">
              <a:solidFill>
                <a:schemeClr val="tx2"/>
              </a:solidFill>
              <a:ea typeface="新細明體" charset="-120"/>
            </a:endParaRPr>
          </a:p>
        </p:txBody>
      </p:sp>
      <p:sp>
        <p:nvSpPr>
          <p:cNvPr id="42" name="Freeform 8"/>
          <p:cNvSpPr>
            <a:spLocks/>
          </p:cNvSpPr>
          <p:nvPr/>
        </p:nvSpPr>
        <p:spPr bwMode="gray">
          <a:xfrm rot="10800000">
            <a:off x="6642298" y="2649489"/>
            <a:ext cx="1924050" cy="768603"/>
          </a:xfrm>
          <a:custGeom>
            <a:avLst/>
            <a:gdLst/>
            <a:ahLst/>
            <a:cxnLst>
              <a:cxn ang="0">
                <a:pos x="88" y="696"/>
              </a:cxn>
              <a:cxn ang="0">
                <a:pos x="88" y="0"/>
              </a:cxn>
              <a:cxn ang="0">
                <a:pos x="0" y="0"/>
              </a:cxn>
              <a:cxn ang="0">
                <a:pos x="0" y="792"/>
              </a:cxn>
              <a:cxn ang="0">
                <a:pos x="2320" y="792"/>
              </a:cxn>
              <a:cxn ang="0">
                <a:pos x="2320" y="696"/>
              </a:cxn>
              <a:cxn ang="0">
                <a:pos x="88" y="696"/>
              </a:cxn>
            </a:cxnLst>
            <a:rect l="0" t="0" r="r" b="b"/>
            <a:pathLst>
              <a:path w="2320" h="792">
                <a:moveTo>
                  <a:pt x="88" y="696"/>
                </a:moveTo>
                <a:lnTo>
                  <a:pt x="88" y="0"/>
                </a:lnTo>
                <a:lnTo>
                  <a:pt x="0" y="0"/>
                </a:lnTo>
                <a:lnTo>
                  <a:pt x="0" y="792"/>
                </a:lnTo>
                <a:lnTo>
                  <a:pt x="2320" y="792"/>
                </a:lnTo>
                <a:lnTo>
                  <a:pt x="2320" y="696"/>
                </a:lnTo>
                <a:lnTo>
                  <a:pt x="88" y="696"/>
                </a:lnTo>
                <a:close/>
              </a:path>
            </a:pathLst>
          </a:custGeom>
          <a:solidFill>
            <a:srgbClr val="1A50B2">
              <a:alpha val="50000"/>
            </a:srgbClr>
          </a:solidFill>
          <a:ln w="0">
            <a:noFill/>
            <a:prstDash val="solid"/>
            <a:round/>
            <a:headEnd/>
            <a:tailEnd/>
          </a:ln>
        </p:spPr>
        <p:txBody>
          <a:bodyPr/>
          <a:lstStyle/>
          <a:p>
            <a:endParaRPr lang="zh-TW" altLang="en-US"/>
          </a:p>
        </p:txBody>
      </p:sp>
      <p:sp>
        <p:nvSpPr>
          <p:cNvPr id="43" name="AutoShape 9"/>
          <p:cNvSpPr>
            <a:spLocks noChangeArrowheads="1"/>
          </p:cNvSpPr>
          <p:nvPr/>
        </p:nvSpPr>
        <p:spPr bwMode="gray">
          <a:xfrm>
            <a:off x="809625" y="2961496"/>
            <a:ext cx="7506791" cy="490999"/>
          </a:xfrm>
          <a:prstGeom prst="roundRect">
            <a:avLst>
              <a:gd name="adj" fmla="val 27793"/>
            </a:avLst>
          </a:prstGeom>
          <a:gradFill rotWithShape="1">
            <a:gsLst>
              <a:gs pos="0">
                <a:schemeClr val="hlink">
                  <a:gamma/>
                  <a:tint val="75686"/>
                  <a:invGamma/>
                </a:schemeClr>
              </a:gs>
              <a:gs pos="50000">
                <a:schemeClr val="hlink"/>
              </a:gs>
              <a:gs pos="100000">
                <a:schemeClr val="hlink">
                  <a:gamma/>
                  <a:tint val="75686"/>
                  <a:invGamma/>
                </a:schemeClr>
              </a:gs>
            </a:gsLst>
            <a:lin ang="18900000" scaled="1"/>
          </a:gradFill>
          <a:ln w="9525">
            <a:noFill/>
            <a:round/>
            <a:headEnd/>
            <a:tailEnd/>
          </a:ln>
          <a:effectLst/>
          <a:scene3d>
            <a:camera prst="legacyObliqueTopRight"/>
            <a:lightRig rig="legacyFlat3" dir="b"/>
          </a:scene3d>
          <a:sp3d extrusionH="303200" prstMaterial="legacyMatte">
            <a:bevelT w="13500" h="13500" prst="angle"/>
            <a:bevelB w="13500" h="13500" prst="angle"/>
            <a:extrusionClr>
              <a:schemeClr val="hlink"/>
            </a:extrusionClr>
          </a:sp3d>
        </p:spPr>
        <p:txBody>
          <a:bodyPr wrap="none" anchor="t">
            <a:flatTx/>
          </a:bodyPr>
          <a:lstStyle/>
          <a:p>
            <a:pPr eaLnBrk="0" hangingPunct="0"/>
            <a:r>
              <a:rPr lang="zh-TW" altLang="en-US" sz="2400" b="1" spc="300" dirty="0" smtClean="0">
                <a:solidFill>
                  <a:schemeClr val="bg1"/>
                </a:solidFill>
                <a:ea typeface="新細明體" charset="-120"/>
              </a:rPr>
              <a:t>任何功能性部門都必須具備以顧客為主的新思維</a:t>
            </a:r>
            <a:endParaRPr lang="en-US" altLang="zh-TW" sz="2400" spc="300" dirty="0">
              <a:ea typeface="新細明體" charset="-120"/>
            </a:endParaRPr>
          </a:p>
        </p:txBody>
      </p:sp>
      <p:sp>
        <p:nvSpPr>
          <p:cNvPr id="44" name="AutoShape 10"/>
          <p:cNvSpPr>
            <a:spLocks noChangeArrowheads="1"/>
          </p:cNvSpPr>
          <p:nvPr/>
        </p:nvSpPr>
        <p:spPr bwMode="gray">
          <a:xfrm>
            <a:off x="791571" y="4221088"/>
            <a:ext cx="7524846" cy="2016224"/>
          </a:xfrm>
          <a:prstGeom prst="roundRect">
            <a:avLst>
              <a:gd name="adj" fmla="val 6789"/>
            </a:avLst>
          </a:prstGeom>
          <a:gradFill rotWithShape="1">
            <a:gsLst>
              <a:gs pos="0">
                <a:schemeClr val="accent1">
                  <a:gamma/>
                  <a:tint val="75686"/>
                  <a:invGamma/>
                </a:schemeClr>
              </a:gs>
              <a:gs pos="50000">
                <a:schemeClr val="accent1"/>
              </a:gs>
              <a:gs pos="100000">
                <a:schemeClr val="accent1">
                  <a:gamma/>
                  <a:tint val="75686"/>
                  <a:invGamma/>
                </a:schemeClr>
              </a:gs>
            </a:gsLst>
            <a:lin ang="18900000" scaled="1"/>
          </a:gradFill>
          <a:ln w="9525">
            <a:noFill/>
            <a:round/>
            <a:headEnd/>
            <a:tailEnd/>
          </a:ln>
          <a:effectLst/>
          <a:scene3d>
            <a:camera prst="legacyObliqueTopRight"/>
            <a:lightRig rig="legacyFlat3" dir="b"/>
          </a:scene3d>
          <a:sp3d extrusionH="303200" prstMaterial="legacyMatte">
            <a:bevelT w="13500" h="13500" prst="angle"/>
            <a:bevelB w="13500" h="13500" prst="angle"/>
            <a:extrusionClr>
              <a:schemeClr val="accent1"/>
            </a:extrusionClr>
          </a:sp3d>
        </p:spPr>
        <p:txBody>
          <a:bodyPr wrap="none" anchor="t">
            <a:flatTx/>
          </a:bodyPr>
          <a:lstStyle/>
          <a:p>
            <a:pPr algn="just" eaLnBrk="0" hangingPunct="0">
              <a:lnSpc>
                <a:spcPts val="3200"/>
              </a:lnSpc>
              <a:buClr>
                <a:srgbClr val="FFFF00"/>
              </a:buClr>
              <a:buSzPct val="110000"/>
              <a:buFont typeface="Wingdings" pitchFamily="2" charset="2"/>
              <a:buChar char="v"/>
            </a:pPr>
            <a:r>
              <a:rPr lang="zh-TW" altLang="en-US" sz="2000" b="1" spc="60" dirty="0" smtClean="0">
                <a:solidFill>
                  <a:schemeClr val="bg1"/>
                </a:solidFill>
                <a:ea typeface="新細明體" charset="-120"/>
              </a:rPr>
              <a:t>行銷通路包括配銷商、零售商及其他連結公司與顧客的通路。</a:t>
            </a:r>
          </a:p>
          <a:p>
            <a:pPr algn="just" eaLnBrk="0" hangingPunct="0">
              <a:lnSpc>
                <a:spcPts val="3200"/>
              </a:lnSpc>
              <a:buClr>
                <a:srgbClr val="FFFF00"/>
              </a:buClr>
              <a:buSzPct val="110000"/>
              <a:buFont typeface="Wingdings" pitchFamily="2" charset="2"/>
              <a:buChar char="v"/>
            </a:pPr>
            <a:r>
              <a:rPr lang="zh-TW" altLang="en-US" sz="2000" b="1" spc="60" dirty="0" smtClean="0">
                <a:solidFill>
                  <a:schemeClr val="bg1"/>
                </a:solidFill>
                <a:ea typeface="新細明體" charset="-120"/>
              </a:rPr>
              <a:t>供應鏈則是較長的通路，從原料、零件設備，到最後送到消</a:t>
            </a:r>
            <a:r>
              <a:rPr lang="en-US" altLang="zh-TW" sz="2000" b="1" spc="60" dirty="0" smtClean="0">
                <a:solidFill>
                  <a:schemeClr val="bg1"/>
                </a:solidFill>
                <a:ea typeface="新細明體" charset="-120"/>
              </a:rPr>
              <a:t/>
            </a:r>
            <a:br>
              <a:rPr lang="en-US" altLang="zh-TW" sz="2000" b="1" spc="60" dirty="0" smtClean="0">
                <a:solidFill>
                  <a:schemeClr val="bg1"/>
                </a:solidFill>
                <a:ea typeface="新細明體" charset="-120"/>
              </a:rPr>
            </a:br>
            <a:r>
              <a:rPr lang="en-US" altLang="zh-TW" sz="2000" b="1" spc="60" dirty="0" smtClean="0">
                <a:solidFill>
                  <a:schemeClr val="bg1"/>
                </a:solidFill>
                <a:ea typeface="新細明體" charset="-120"/>
              </a:rPr>
              <a:t>   </a:t>
            </a:r>
            <a:r>
              <a:rPr lang="zh-TW" altLang="en-US" sz="2000" b="1" spc="60" dirty="0" smtClean="0">
                <a:solidFill>
                  <a:schemeClr val="bg1"/>
                </a:solidFill>
                <a:ea typeface="新細明體" charset="-120"/>
              </a:rPr>
              <a:t>費者手中的完成品。</a:t>
            </a:r>
          </a:p>
          <a:p>
            <a:pPr algn="just" eaLnBrk="0" hangingPunct="0">
              <a:lnSpc>
                <a:spcPts val="3200"/>
              </a:lnSpc>
              <a:buClr>
                <a:srgbClr val="FFFF00"/>
              </a:buClr>
              <a:buSzPct val="110000"/>
              <a:buFont typeface="Wingdings" pitchFamily="2" charset="2"/>
              <a:buChar char="v"/>
            </a:pPr>
            <a:r>
              <a:rPr lang="zh-TW" altLang="en-US" sz="2000" b="1" spc="60" dirty="0" smtClean="0">
                <a:solidFill>
                  <a:schemeClr val="bg1"/>
                </a:solidFill>
                <a:ea typeface="新細明體" charset="-120"/>
              </a:rPr>
              <a:t>自己與競爭對手在供應鏈的整體表現，才是建立成功顧客關</a:t>
            </a:r>
            <a:r>
              <a:rPr lang="en-US" altLang="zh-TW" sz="2000" b="1" spc="60" dirty="0" smtClean="0">
                <a:solidFill>
                  <a:schemeClr val="bg1"/>
                </a:solidFill>
                <a:ea typeface="新細明體" charset="-120"/>
              </a:rPr>
              <a:t/>
            </a:r>
            <a:br>
              <a:rPr lang="en-US" altLang="zh-TW" sz="2000" b="1" spc="60" dirty="0" smtClean="0">
                <a:solidFill>
                  <a:schemeClr val="bg1"/>
                </a:solidFill>
                <a:ea typeface="新細明體" charset="-120"/>
              </a:rPr>
            </a:br>
            <a:r>
              <a:rPr lang="en-US" altLang="zh-TW" sz="2000" b="1" spc="60" dirty="0" smtClean="0">
                <a:solidFill>
                  <a:schemeClr val="bg1"/>
                </a:solidFill>
                <a:ea typeface="新細明體" charset="-120"/>
              </a:rPr>
              <a:t>   </a:t>
            </a:r>
            <a:r>
              <a:rPr lang="zh-TW" altLang="en-US" sz="2000" b="1" spc="60" dirty="0" smtClean="0">
                <a:solidFill>
                  <a:schemeClr val="bg1"/>
                </a:solidFill>
                <a:ea typeface="新細明體" charset="-120"/>
              </a:rPr>
              <a:t>係的關鍵。</a:t>
            </a:r>
            <a:endParaRPr lang="en-US" altLang="zh-TW" sz="2000" b="1" spc="60" dirty="0">
              <a:ea typeface="新細明體" charset="-120"/>
            </a:endParaRPr>
          </a:p>
        </p:txBody>
      </p:sp>
    </p:spTree>
    <p:extLst>
      <p:ext uri="{BB962C8B-B14F-4D97-AF65-F5344CB8AC3E}">
        <p14:creationId xmlns:p14="http://schemas.microsoft.com/office/powerpoint/2010/main" val="838735045"/>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44</a:t>
            </a:fld>
            <a:endParaRPr lang="en-US" altLang="zh-TW"/>
          </a:p>
        </p:txBody>
      </p:sp>
      <p:graphicFrame>
        <p:nvGraphicFramePr>
          <p:cNvPr id="9" name="資料庫圖表 8"/>
          <p:cNvGraphicFramePr/>
          <p:nvPr>
            <p:extLst>
              <p:ext uri="{D42A27DB-BD31-4B8C-83A1-F6EECF244321}">
                <p14:modId xmlns:p14="http://schemas.microsoft.com/office/powerpoint/2010/main" val="1090949070"/>
              </p:ext>
            </p:extLst>
          </p:nvPr>
        </p:nvGraphicFramePr>
        <p:xfrm>
          <a:off x="500034" y="1500174"/>
          <a:ext cx="8064896" cy="48577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grpSp>
        <p:nvGrpSpPr>
          <p:cNvPr id="5" name="群組 4"/>
          <p:cNvGrpSpPr/>
          <p:nvPr/>
        </p:nvGrpSpPr>
        <p:grpSpPr>
          <a:xfrm>
            <a:off x="539552" y="2753632"/>
            <a:ext cx="5400600" cy="1611472"/>
            <a:chOff x="683568" y="1385480"/>
            <a:chExt cx="5400600" cy="1611472"/>
          </a:xfrm>
        </p:grpSpPr>
        <p:sp>
          <p:nvSpPr>
            <p:cNvPr id="8" name="AutoShape 17"/>
            <p:cNvSpPr>
              <a:spLocks noChangeArrowheads="1"/>
            </p:cNvSpPr>
            <p:nvPr/>
          </p:nvSpPr>
          <p:spPr bwMode="gray">
            <a:xfrm>
              <a:off x="683568" y="1657623"/>
              <a:ext cx="5400600" cy="1339329"/>
            </a:xfrm>
            <a:prstGeom prst="roundRect">
              <a:avLst>
                <a:gd name="adj" fmla="val 4690"/>
              </a:avLst>
            </a:prstGeom>
            <a:noFill/>
            <a:ln w="57150">
              <a:solidFill>
                <a:schemeClr val="folHlink"/>
              </a:solidFill>
              <a:round/>
              <a:headEnd/>
              <a:tailEnd/>
            </a:ln>
            <a:effectLst/>
          </p:spPr>
          <p:txBody>
            <a:bodyPr wrap="none" anchor="ctr"/>
            <a:lstStyle/>
            <a:p>
              <a:endParaRPr lang="zh-TW" altLang="en-US"/>
            </a:p>
          </p:txBody>
        </p:sp>
        <p:sp>
          <p:nvSpPr>
            <p:cNvPr id="10" name="AutoShape 18"/>
            <p:cNvSpPr>
              <a:spLocks noChangeArrowheads="1"/>
            </p:cNvSpPr>
            <p:nvPr/>
          </p:nvSpPr>
          <p:spPr bwMode="gray">
            <a:xfrm>
              <a:off x="894989" y="1435312"/>
              <a:ext cx="4973155" cy="409511"/>
            </a:xfrm>
            <a:prstGeom prst="roundRect">
              <a:avLst>
                <a:gd name="adj" fmla="val 50000"/>
              </a:avLst>
            </a:prstGeom>
            <a:solidFill>
              <a:schemeClr val="folHlink"/>
            </a:solidFill>
            <a:ln w="9525">
              <a:noFill/>
              <a:round/>
              <a:headEnd/>
              <a:tailEnd/>
            </a:ln>
            <a:effectLst/>
          </p:spPr>
          <p:txBody>
            <a:bodyPr wrap="none" anchor="ctr"/>
            <a:lstStyle/>
            <a:p>
              <a:endParaRPr lang="zh-TW" altLang="en-US"/>
            </a:p>
          </p:txBody>
        </p:sp>
        <p:sp>
          <p:nvSpPr>
            <p:cNvPr id="11" name="AutoShape 19"/>
            <p:cNvSpPr>
              <a:spLocks noChangeArrowheads="1"/>
            </p:cNvSpPr>
            <p:nvPr/>
          </p:nvSpPr>
          <p:spPr bwMode="gray">
            <a:xfrm>
              <a:off x="5580112" y="1556792"/>
              <a:ext cx="105670" cy="193622"/>
            </a:xfrm>
            <a:prstGeom prst="octagon">
              <a:avLst>
                <a:gd name="adj" fmla="val 29287"/>
              </a:avLst>
            </a:prstGeom>
            <a:solidFill>
              <a:srgbClr val="FFFFFF"/>
            </a:solidFill>
            <a:ln w="9525">
              <a:noFill/>
              <a:miter lim="800000"/>
              <a:headEnd/>
              <a:tailEnd/>
            </a:ln>
            <a:effectLst/>
          </p:spPr>
          <p:txBody>
            <a:bodyPr wrap="none" anchor="ctr"/>
            <a:lstStyle/>
            <a:p>
              <a:endParaRPr lang="zh-TW" altLang="en-US"/>
            </a:p>
          </p:txBody>
        </p:sp>
        <p:sp>
          <p:nvSpPr>
            <p:cNvPr id="12" name="AutoShape 20"/>
            <p:cNvSpPr>
              <a:spLocks noChangeArrowheads="1"/>
            </p:cNvSpPr>
            <p:nvPr/>
          </p:nvSpPr>
          <p:spPr bwMode="gray">
            <a:xfrm>
              <a:off x="1065991" y="1553292"/>
              <a:ext cx="108018" cy="193622"/>
            </a:xfrm>
            <a:prstGeom prst="octagon">
              <a:avLst>
                <a:gd name="adj" fmla="val 29287"/>
              </a:avLst>
            </a:prstGeom>
            <a:solidFill>
              <a:srgbClr val="FFFFFF"/>
            </a:solidFill>
            <a:ln w="9525">
              <a:noFill/>
              <a:miter lim="800000"/>
              <a:headEnd/>
              <a:tailEnd/>
            </a:ln>
            <a:effectLst/>
          </p:spPr>
          <p:txBody>
            <a:bodyPr wrap="none" anchor="ctr"/>
            <a:lstStyle/>
            <a:p>
              <a:endParaRPr lang="zh-TW" altLang="en-US"/>
            </a:p>
          </p:txBody>
        </p:sp>
        <p:sp>
          <p:nvSpPr>
            <p:cNvPr id="13" name="Text Box 21"/>
            <p:cNvSpPr txBox="1">
              <a:spLocks noChangeArrowheads="1"/>
            </p:cNvSpPr>
            <p:nvPr/>
          </p:nvSpPr>
          <p:spPr bwMode="gray">
            <a:xfrm>
              <a:off x="1187624" y="1385480"/>
              <a:ext cx="4320480" cy="461665"/>
            </a:xfrm>
            <a:prstGeom prst="rect">
              <a:avLst/>
            </a:prstGeom>
            <a:noFill/>
            <a:ln w="9525" algn="ctr">
              <a:noFill/>
              <a:miter lim="800000"/>
              <a:headEnd/>
              <a:tailEnd/>
            </a:ln>
            <a:effectLst/>
          </p:spPr>
          <p:txBody>
            <a:bodyPr wrap="square">
              <a:spAutoFit/>
            </a:bodyPr>
            <a:lstStyle/>
            <a:p>
              <a:pPr algn="ctr" eaLnBrk="0" hangingPunct="0"/>
              <a:r>
                <a:rPr lang="zh-TW" altLang="en-US" sz="2400" b="1" spc="300" dirty="0" smtClean="0">
                  <a:solidFill>
                    <a:srgbClr val="FFFFFF"/>
                  </a:solidFill>
                  <a:ea typeface="新細明體" charset="-120"/>
                </a:rPr>
                <a:t>創造顧客忠誠並留住顧客</a:t>
              </a:r>
              <a:endParaRPr lang="en-US" altLang="zh-TW" sz="2400" b="1" spc="300" dirty="0">
                <a:solidFill>
                  <a:srgbClr val="FFFFFF"/>
                </a:solidFill>
                <a:ea typeface="新細明體" charset="-120"/>
              </a:endParaRPr>
            </a:p>
          </p:txBody>
        </p:sp>
        <p:sp>
          <p:nvSpPr>
            <p:cNvPr id="14" name="Text Box 22"/>
            <p:cNvSpPr txBox="1">
              <a:spLocks noChangeArrowheads="1"/>
            </p:cNvSpPr>
            <p:nvPr/>
          </p:nvSpPr>
          <p:spPr bwMode="gray">
            <a:xfrm>
              <a:off x="758186" y="1846565"/>
              <a:ext cx="5037949" cy="960969"/>
            </a:xfrm>
            <a:prstGeom prst="rect">
              <a:avLst/>
            </a:prstGeom>
            <a:noFill/>
            <a:ln w="9525" algn="ctr">
              <a:noFill/>
              <a:miter lim="800000"/>
              <a:headEnd/>
              <a:tailEnd/>
            </a:ln>
            <a:effectLst/>
          </p:spPr>
          <p:txBody>
            <a:bodyPr wrap="square">
              <a:spAutoFit/>
            </a:bodyPr>
            <a:lstStyle/>
            <a:p>
              <a:pPr eaLnBrk="0" hangingPunct="0">
                <a:lnSpc>
                  <a:spcPct val="150000"/>
                </a:lnSpc>
              </a:pPr>
              <a:r>
                <a:rPr lang="zh-TW" altLang="en-US" sz="2000" b="1" spc="300" dirty="0" smtClean="0">
                  <a:solidFill>
                    <a:srgbClr val="000000"/>
                  </a:solidFill>
                  <a:ea typeface="新細明體" charset="-120"/>
                </a:rPr>
                <a:t>顧客終身價值 </a:t>
              </a:r>
              <a:r>
                <a:rPr lang="en-US" altLang="zh-TW" sz="2000" dirty="0" smtClean="0">
                  <a:solidFill>
                    <a:srgbClr val="000000"/>
                  </a:solidFill>
                  <a:ea typeface="新細明體" charset="-120"/>
                </a:rPr>
                <a:t>(customer lifetime value) ──</a:t>
              </a:r>
              <a:r>
                <a:rPr lang="zh-TW" altLang="en-US" sz="2000" spc="300" dirty="0" smtClean="0">
                  <a:solidFill>
                    <a:srgbClr val="000000"/>
                  </a:solidFill>
                  <a:ea typeface="新細明體" charset="-120"/>
                </a:rPr>
                <a:t>該顧客一生之中的整體購買力。</a:t>
              </a:r>
              <a:endParaRPr lang="en-US" altLang="zh-TW" sz="2000" spc="300" dirty="0">
                <a:solidFill>
                  <a:srgbClr val="000000"/>
                </a:solidFill>
                <a:ea typeface="新細明體" charset="-120"/>
              </a:endParaRPr>
            </a:p>
          </p:txBody>
        </p:sp>
      </p:grpSp>
      <p:grpSp>
        <p:nvGrpSpPr>
          <p:cNvPr id="17" name="群組 16"/>
          <p:cNvGrpSpPr/>
          <p:nvPr/>
        </p:nvGrpSpPr>
        <p:grpSpPr>
          <a:xfrm>
            <a:off x="1979712" y="4419706"/>
            <a:ext cx="5904656" cy="2105638"/>
            <a:chOff x="1475656" y="3339586"/>
            <a:chExt cx="5904656" cy="2105638"/>
          </a:xfrm>
        </p:grpSpPr>
        <p:sp>
          <p:nvSpPr>
            <p:cNvPr id="18" name="AutoShape 5"/>
            <p:cNvSpPr>
              <a:spLocks noChangeArrowheads="1"/>
            </p:cNvSpPr>
            <p:nvPr/>
          </p:nvSpPr>
          <p:spPr bwMode="gray">
            <a:xfrm>
              <a:off x="1475656" y="3518917"/>
              <a:ext cx="5904656" cy="1926307"/>
            </a:xfrm>
            <a:prstGeom prst="roundRect">
              <a:avLst>
                <a:gd name="adj" fmla="val 4690"/>
              </a:avLst>
            </a:prstGeom>
            <a:noFill/>
            <a:ln w="57150">
              <a:solidFill>
                <a:schemeClr val="accent2"/>
              </a:solidFill>
              <a:round/>
              <a:headEnd/>
              <a:tailEnd/>
            </a:ln>
            <a:effectLst/>
          </p:spPr>
          <p:txBody>
            <a:bodyPr wrap="none" anchor="ctr"/>
            <a:lstStyle/>
            <a:p>
              <a:endParaRPr lang="zh-TW" altLang="en-US"/>
            </a:p>
          </p:txBody>
        </p:sp>
        <p:sp>
          <p:nvSpPr>
            <p:cNvPr id="19" name="AutoShape 6"/>
            <p:cNvSpPr>
              <a:spLocks noChangeArrowheads="1"/>
            </p:cNvSpPr>
            <p:nvPr/>
          </p:nvSpPr>
          <p:spPr bwMode="gray">
            <a:xfrm>
              <a:off x="2051720" y="3339586"/>
              <a:ext cx="4968552" cy="449454"/>
            </a:xfrm>
            <a:prstGeom prst="roundRect">
              <a:avLst>
                <a:gd name="adj" fmla="val 50000"/>
              </a:avLst>
            </a:prstGeom>
            <a:solidFill>
              <a:schemeClr val="accent2"/>
            </a:solidFill>
            <a:ln w="9525">
              <a:noFill/>
              <a:round/>
              <a:headEnd/>
              <a:tailEnd/>
            </a:ln>
            <a:effectLst/>
          </p:spPr>
          <p:txBody>
            <a:bodyPr wrap="none" anchor="ctr"/>
            <a:lstStyle/>
            <a:p>
              <a:endParaRPr lang="zh-TW" altLang="en-US"/>
            </a:p>
          </p:txBody>
        </p:sp>
        <p:sp>
          <p:nvSpPr>
            <p:cNvPr id="20" name="Text Box 23"/>
            <p:cNvSpPr txBox="1">
              <a:spLocks noChangeArrowheads="1"/>
            </p:cNvSpPr>
            <p:nvPr/>
          </p:nvSpPr>
          <p:spPr bwMode="auto">
            <a:xfrm>
              <a:off x="1619672" y="3847400"/>
              <a:ext cx="5616624" cy="1477328"/>
            </a:xfrm>
            <a:prstGeom prst="rect">
              <a:avLst/>
            </a:prstGeom>
            <a:noFill/>
            <a:ln w="9525" algn="ctr">
              <a:noFill/>
              <a:miter lim="800000"/>
              <a:headEnd/>
              <a:tailEnd/>
            </a:ln>
            <a:effectLst/>
          </p:spPr>
          <p:txBody>
            <a:bodyPr wrap="square">
              <a:spAutoFit/>
            </a:bodyPr>
            <a:lstStyle/>
            <a:p>
              <a:pPr algn="just" eaLnBrk="0" hangingPunct="0">
                <a:lnSpc>
                  <a:spcPct val="150000"/>
                </a:lnSpc>
              </a:pPr>
              <a:r>
                <a:rPr lang="zh-TW" altLang="en-US" sz="2000" spc="300" dirty="0" smtClean="0">
                  <a:solidFill>
                    <a:srgbClr val="000000"/>
                  </a:solidFill>
                  <a:ea typeface="新細明體" charset="-120"/>
                </a:rPr>
                <a:t>良好的顧客關係管理，亦能為行銷人員增加</a:t>
              </a:r>
              <a:r>
                <a:rPr lang="zh-TW" altLang="en-US" sz="2000" b="1" spc="300" dirty="0" smtClean="0">
                  <a:solidFill>
                    <a:srgbClr val="000000"/>
                  </a:solidFill>
                  <a:ea typeface="新細明體" charset="-120"/>
                </a:rPr>
                <a:t>顧客占有率 </a:t>
              </a:r>
              <a:r>
                <a:rPr lang="en-US" altLang="zh-TW" sz="2000" dirty="0" smtClean="0">
                  <a:solidFill>
                    <a:srgbClr val="000000"/>
                  </a:solidFill>
                  <a:ea typeface="新細明體" charset="-120"/>
                </a:rPr>
                <a:t>(share of customer) ──</a:t>
              </a:r>
              <a:r>
                <a:rPr lang="zh-TW" altLang="en-US" sz="2000" spc="300" dirty="0" smtClean="0">
                  <a:solidFill>
                    <a:srgbClr val="000000"/>
                  </a:solidFill>
                  <a:ea typeface="新細明體" charset="-120"/>
                </a:rPr>
                <a:t>顧客購買該公司產品的比率。</a:t>
              </a:r>
              <a:endParaRPr lang="en-US" altLang="zh-TW" sz="2000" spc="300" dirty="0">
                <a:solidFill>
                  <a:srgbClr val="000000"/>
                </a:solidFill>
                <a:ea typeface="新細明體" charset="-120"/>
              </a:endParaRPr>
            </a:p>
          </p:txBody>
        </p:sp>
      </p:grpSp>
      <p:sp>
        <p:nvSpPr>
          <p:cNvPr id="2" name="矩形 1"/>
          <p:cNvSpPr/>
          <p:nvPr/>
        </p:nvSpPr>
        <p:spPr>
          <a:xfrm>
            <a:off x="3490614" y="4427820"/>
            <a:ext cx="2720617" cy="461665"/>
          </a:xfrm>
          <a:prstGeom prst="rect">
            <a:avLst/>
          </a:prstGeom>
        </p:spPr>
        <p:txBody>
          <a:bodyPr wrap="none">
            <a:spAutoFit/>
          </a:bodyPr>
          <a:lstStyle/>
          <a:p>
            <a:r>
              <a:rPr lang="zh-TW" altLang="en-US" sz="2400" spc="300" dirty="0">
                <a:solidFill>
                  <a:srgbClr val="000000"/>
                </a:solidFill>
                <a:ea typeface="新細明體" charset="-120"/>
              </a:rPr>
              <a:t>增加</a:t>
            </a:r>
            <a:r>
              <a:rPr lang="zh-TW" altLang="en-US" sz="2400" b="1" spc="300" dirty="0">
                <a:solidFill>
                  <a:srgbClr val="000000"/>
                </a:solidFill>
                <a:ea typeface="新細明體" charset="-120"/>
              </a:rPr>
              <a:t>顧客占有率 </a:t>
            </a:r>
            <a:endParaRPr lang="zh-TW" altLang="en-US" sz="2400" dirty="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45</a:t>
            </a:fld>
            <a:endParaRPr lang="en-US" altLang="zh-TW"/>
          </a:p>
        </p:txBody>
      </p:sp>
      <p:graphicFrame>
        <p:nvGraphicFramePr>
          <p:cNvPr id="9" name="資料庫圖表 8"/>
          <p:cNvGraphicFramePr/>
          <p:nvPr>
            <p:extLst>
              <p:ext uri="{D42A27DB-BD31-4B8C-83A1-F6EECF244321}">
                <p14:modId xmlns:p14="http://schemas.microsoft.com/office/powerpoint/2010/main" val="4118844290"/>
              </p:ext>
            </p:extLst>
          </p:nvPr>
        </p:nvGraphicFramePr>
        <p:xfrm>
          <a:off x="500034" y="1500174"/>
          <a:ext cx="8064896" cy="48577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spTree>
    <p:extLst>
      <p:ext uri="{BB962C8B-B14F-4D97-AF65-F5344CB8AC3E}">
        <p14:creationId xmlns:p14="http://schemas.microsoft.com/office/powerpoint/2010/main" val="3494505325"/>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46</a:t>
            </a:fld>
            <a:endParaRPr lang="en-US" altLang="zh-TW"/>
          </a:p>
        </p:txBody>
      </p:sp>
      <p:graphicFrame>
        <p:nvGraphicFramePr>
          <p:cNvPr id="9" name="資料庫圖表 8"/>
          <p:cNvGraphicFramePr/>
          <p:nvPr>
            <p:extLst>
              <p:ext uri="{D42A27DB-BD31-4B8C-83A1-F6EECF244321}">
                <p14:modId xmlns:p14="http://schemas.microsoft.com/office/powerpoint/2010/main" val="3445331992"/>
              </p:ext>
            </p:extLst>
          </p:nvPr>
        </p:nvGraphicFramePr>
        <p:xfrm>
          <a:off x="500034" y="1500174"/>
          <a:ext cx="8064896" cy="48577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47</a:t>
            </a:fld>
            <a:endParaRPr lang="en-US" altLang="zh-TW"/>
          </a:p>
        </p:txBody>
      </p:sp>
      <p:graphicFrame>
        <p:nvGraphicFramePr>
          <p:cNvPr id="9" name="資料庫圖表 8"/>
          <p:cNvGraphicFramePr/>
          <p:nvPr>
            <p:extLst>
              <p:ext uri="{D42A27DB-BD31-4B8C-83A1-F6EECF244321}">
                <p14:modId xmlns:p14="http://schemas.microsoft.com/office/powerpoint/2010/main" val="3556202055"/>
              </p:ext>
            </p:extLst>
          </p:nvPr>
        </p:nvGraphicFramePr>
        <p:xfrm>
          <a:off x="500034" y="1500174"/>
          <a:ext cx="8064896" cy="48577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群組 31"/>
          <p:cNvGrpSpPr/>
          <p:nvPr/>
        </p:nvGrpSpPr>
        <p:grpSpPr>
          <a:xfrm>
            <a:off x="179512" y="1340768"/>
            <a:ext cx="8640959" cy="5112568"/>
            <a:chOff x="179512" y="1340768"/>
            <a:chExt cx="8640959" cy="5112568"/>
          </a:xfrm>
        </p:grpSpPr>
        <p:grpSp>
          <p:nvGrpSpPr>
            <p:cNvPr id="28" name="群組 27"/>
            <p:cNvGrpSpPr/>
            <p:nvPr/>
          </p:nvGrpSpPr>
          <p:grpSpPr>
            <a:xfrm>
              <a:off x="3923928" y="5996136"/>
              <a:ext cx="2520280" cy="457200"/>
              <a:chOff x="3707904" y="5982488"/>
              <a:chExt cx="2520280" cy="457200"/>
            </a:xfrm>
          </p:grpSpPr>
          <p:sp>
            <p:nvSpPr>
              <p:cNvPr id="360502" name="AutoShape 54"/>
              <p:cNvSpPr>
                <a:spLocks noChangeArrowheads="1"/>
              </p:cNvSpPr>
              <p:nvPr/>
            </p:nvSpPr>
            <p:spPr bwMode="gray">
              <a:xfrm>
                <a:off x="3707904" y="5982488"/>
                <a:ext cx="2520280" cy="457200"/>
              </a:xfrm>
              <a:prstGeom prst="roundRect">
                <a:avLst>
                  <a:gd name="adj" fmla="val 27481"/>
                </a:avLst>
              </a:prstGeom>
              <a:gradFill rotWithShape="1">
                <a:gsLst>
                  <a:gs pos="0">
                    <a:srgbClr val="6DAF91"/>
                  </a:gs>
                  <a:gs pos="100000">
                    <a:srgbClr val="6DAF91">
                      <a:gamma/>
                      <a:tint val="72549"/>
                      <a:invGamma/>
                    </a:srgbClr>
                  </a:gs>
                </a:gsLst>
                <a:lin ang="5400000" scaled="1"/>
              </a:gradFill>
              <a:ln w="25400" algn="ctr">
                <a:solidFill>
                  <a:srgbClr val="7EB89E"/>
                </a:solidFill>
                <a:round/>
                <a:headEnd/>
                <a:tailEnd/>
              </a:ln>
              <a:effectLst/>
            </p:spPr>
            <p:txBody>
              <a:bodyPr wrap="none" anchor="ctr"/>
              <a:lstStyle/>
              <a:p>
                <a:endParaRPr lang="zh-TW" altLang="en-US" sz="2000"/>
              </a:p>
            </p:txBody>
          </p:sp>
          <p:sp>
            <p:nvSpPr>
              <p:cNvPr id="360514" name="Rectangle 66"/>
              <p:cNvSpPr>
                <a:spLocks noChangeArrowheads="1"/>
              </p:cNvSpPr>
              <p:nvPr/>
            </p:nvSpPr>
            <p:spPr bwMode="gray">
              <a:xfrm>
                <a:off x="3724534" y="6017744"/>
                <a:ext cx="2407724" cy="400110"/>
              </a:xfrm>
              <a:prstGeom prst="rect">
                <a:avLst/>
              </a:prstGeom>
              <a:noFill/>
              <a:ln w="9525" algn="ctr">
                <a:noFill/>
                <a:miter lim="800000"/>
                <a:headEnd/>
                <a:tailEnd/>
              </a:ln>
              <a:effectLst/>
            </p:spPr>
            <p:txBody>
              <a:bodyPr wrap="square">
                <a:spAutoFit/>
              </a:bodyPr>
              <a:lstStyle/>
              <a:p>
                <a:pPr algn="ctr" eaLnBrk="0" hangingPunct="0"/>
                <a:r>
                  <a:rPr lang="zh-TW" altLang="en-US" sz="2000" b="1" spc="300" dirty="0" smtClean="0">
                    <a:solidFill>
                      <a:srgbClr val="FFFFFF"/>
                    </a:solidFill>
                    <a:ea typeface="新細明體" charset="-120"/>
                  </a:rPr>
                  <a:t>忠誠度</a:t>
                </a:r>
                <a:endParaRPr lang="en-US" altLang="zh-TW" sz="2000" b="1" spc="300" dirty="0">
                  <a:solidFill>
                    <a:srgbClr val="FFFFFF"/>
                  </a:solidFill>
                  <a:ea typeface="新細明體" charset="-120"/>
                </a:endParaRPr>
              </a:p>
            </p:txBody>
          </p:sp>
        </p:grpSp>
        <p:sp>
          <p:nvSpPr>
            <p:cNvPr id="360503" name="AutoShape 55"/>
            <p:cNvSpPr>
              <a:spLocks noChangeArrowheads="1"/>
            </p:cNvSpPr>
            <p:nvPr/>
          </p:nvSpPr>
          <p:spPr bwMode="gray">
            <a:xfrm flipH="1">
              <a:off x="1475655" y="1538784"/>
              <a:ext cx="3599017" cy="1893441"/>
            </a:xfrm>
            <a:prstGeom prst="rtTriangle">
              <a:avLst/>
            </a:prstGeom>
            <a:gradFill rotWithShape="1">
              <a:gsLst>
                <a:gs pos="0">
                  <a:schemeClr val="accent1"/>
                </a:gs>
                <a:gs pos="100000">
                  <a:schemeClr val="accent1">
                    <a:gamma/>
                    <a:tint val="45490"/>
                    <a:invGamma/>
                  </a:schemeClr>
                </a:gs>
              </a:gsLst>
              <a:lin ang="5400000" scaled="1"/>
            </a:gradFill>
            <a:ln w="9525">
              <a:noFill/>
              <a:miter lim="800000"/>
              <a:headEnd/>
              <a:tailEnd/>
            </a:ln>
            <a:effectLst/>
          </p:spPr>
          <p:txBody>
            <a:bodyPr wrap="none" anchor="ctr"/>
            <a:lstStyle/>
            <a:p>
              <a:endParaRPr lang="zh-TW" altLang="en-US"/>
            </a:p>
          </p:txBody>
        </p:sp>
        <p:sp>
          <p:nvSpPr>
            <p:cNvPr id="360504" name="Line 56"/>
            <p:cNvSpPr>
              <a:spLocks noChangeShapeType="1"/>
            </p:cNvSpPr>
            <p:nvPr/>
          </p:nvSpPr>
          <p:spPr bwMode="gray">
            <a:xfrm>
              <a:off x="5094362" y="1340768"/>
              <a:ext cx="0" cy="4573712"/>
            </a:xfrm>
            <a:prstGeom prst="line">
              <a:avLst/>
            </a:prstGeom>
            <a:noFill/>
            <a:ln w="9525">
              <a:solidFill>
                <a:srgbClr val="080808"/>
              </a:solidFill>
              <a:prstDash val="lgDash"/>
              <a:round/>
              <a:headEnd type="stealth" w="med" len="med"/>
              <a:tailEnd/>
            </a:ln>
            <a:effectLst/>
          </p:spPr>
          <p:txBody>
            <a:bodyPr wrap="none" anchor="ctr"/>
            <a:lstStyle/>
            <a:p>
              <a:endParaRPr lang="zh-TW" altLang="en-US"/>
            </a:p>
          </p:txBody>
        </p:sp>
        <p:sp>
          <p:nvSpPr>
            <p:cNvPr id="360505" name="AutoShape 57"/>
            <p:cNvSpPr>
              <a:spLocks noChangeArrowheads="1"/>
            </p:cNvSpPr>
            <p:nvPr/>
          </p:nvSpPr>
          <p:spPr bwMode="gray">
            <a:xfrm>
              <a:off x="5133410" y="1552432"/>
              <a:ext cx="3615054" cy="1872208"/>
            </a:xfrm>
            <a:prstGeom prst="rtTriangle">
              <a:avLst/>
            </a:prstGeom>
            <a:gradFill rotWithShape="1">
              <a:gsLst>
                <a:gs pos="0">
                  <a:schemeClr val="accent2"/>
                </a:gs>
                <a:gs pos="100000">
                  <a:schemeClr val="accent2">
                    <a:gamma/>
                    <a:tint val="54510"/>
                    <a:invGamma/>
                  </a:schemeClr>
                </a:gs>
              </a:gsLst>
              <a:lin ang="5400000" scaled="1"/>
            </a:gradFill>
            <a:ln w="9525">
              <a:noFill/>
              <a:miter lim="800000"/>
              <a:headEnd/>
              <a:tailEnd/>
            </a:ln>
            <a:effectLst/>
          </p:spPr>
          <p:txBody>
            <a:bodyPr wrap="none" anchor="ctr"/>
            <a:lstStyle/>
            <a:p>
              <a:endParaRPr lang="zh-TW" altLang="en-US"/>
            </a:p>
          </p:txBody>
        </p:sp>
        <p:sp>
          <p:nvSpPr>
            <p:cNvPr id="360506" name="AutoShape 58"/>
            <p:cNvSpPr>
              <a:spLocks noChangeArrowheads="1"/>
            </p:cNvSpPr>
            <p:nvPr/>
          </p:nvSpPr>
          <p:spPr bwMode="gray">
            <a:xfrm rot="5400000">
              <a:off x="5832140" y="2870932"/>
              <a:ext cx="2160240" cy="3528392"/>
            </a:xfrm>
            <a:prstGeom prst="rtTriangle">
              <a:avLst/>
            </a:prstGeom>
            <a:gradFill rotWithShape="1">
              <a:gsLst>
                <a:gs pos="0">
                  <a:schemeClr val="folHlink"/>
                </a:gs>
                <a:gs pos="100000">
                  <a:schemeClr val="folHlink">
                    <a:gamma/>
                    <a:tint val="57647"/>
                    <a:invGamma/>
                  </a:schemeClr>
                </a:gs>
              </a:gsLst>
              <a:lin ang="5400000" scaled="1"/>
            </a:gradFill>
            <a:ln w="9525">
              <a:noFill/>
              <a:miter lim="800000"/>
              <a:headEnd/>
              <a:tailEnd/>
            </a:ln>
            <a:effectLst/>
          </p:spPr>
          <p:txBody>
            <a:bodyPr wrap="none" anchor="ctr"/>
            <a:lstStyle/>
            <a:p>
              <a:endParaRPr lang="zh-TW" altLang="en-US"/>
            </a:p>
          </p:txBody>
        </p:sp>
        <p:sp>
          <p:nvSpPr>
            <p:cNvPr id="360507" name="AutoShape 59"/>
            <p:cNvSpPr>
              <a:spLocks noChangeArrowheads="1"/>
            </p:cNvSpPr>
            <p:nvPr/>
          </p:nvSpPr>
          <p:spPr bwMode="gray">
            <a:xfrm rot="16200000" flipH="1">
              <a:off x="2224917" y="2877756"/>
              <a:ext cx="2160242" cy="3514745"/>
            </a:xfrm>
            <a:prstGeom prst="rtTriangle">
              <a:avLst/>
            </a:prstGeom>
            <a:gradFill rotWithShape="1">
              <a:gsLst>
                <a:gs pos="0">
                  <a:schemeClr val="hlink"/>
                </a:gs>
                <a:gs pos="100000">
                  <a:schemeClr val="hlink">
                    <a:gamma/>
                    <a:tint val="60784"/>
                    <a:invGamma/>
                  </a:schemeClr>
                </a:gs>
              </a:gsLst>
              <a:lin ang="5400000" scaled="1"/>
            </a:gradFill>
            <a:ln w="9525">
              <a:noFill/>
              <a:miter lim="800000"/>
              <a:headEnd/>
              <a:tailEnd/>
            </a:ln>
            <a:effectLst/>
          </p:spPr>
          <p:txBody>
            <a:bodyPr wrap="none" anchor="ctr"/>
            <a:lstStyle/>
            <a:p>
              <a:endParaRPr lang="zh-TW" altLang="en-US"/>
            </a:p>
          </p:txBody>
        </p:sp>
        <p:sp>
          <p:nvSpPr>
            <p:cNvPr id="360508" name="Line 60"/>
            <p:cNvSpPr>
              <a:spLocks noChangeShapeType="1"/>
            </p:cNvSpPr>
            <p:nvPr/>
          </p:nvSpPr>
          <p:spPr bwMode="gray">
            <a:xfrm>
              <a:off x="827584" y="3483000"/>
              <a:ext cx="7992887" cy="0"/>
            </a:xfrm>
            <a:prstGeom prst="line">
              <a:avLst/>
            </a:prstGeom>
            <a:noFill/>
            <a:ln w="9525">
              <a:solidFill>
                <a:srgbClr val="080808"/>
              </a:solidFill>
              <a:prstDash val="lgDash"/>
              <a:round/>
              <a:headEnd/>
              <a:tailEnd type="stealth" w="med" len="med"/>
            </a:ln>
            <a:effectLst/>
          </p:spPr>
          <p:txBody>
            <a:bodyPr wrap="none" anchor="ctr"/>
            <a:lstStyle/>
            <a:p>
              <a:endParaRPr lang="zh-TW" altLang="en-US"/>
            </a:p>
          </p:txBody>
        </p:sp>
        <p:pic>
          <p:nvPicPr>
            <p:cNvPr id="19" name="Picture 3"/>
            <p:cNvPicPr>
              <a:picLocks noChangeAspect="1" noChangeArrowheads="1"/>
            </p:cNvPicPr>
            <p:nvPr/>
          </p:nvPicPr>
          <p:blipFill>
            <a:blip r:embed="rId2" cstate="print"/>
            <a:srcRect/>
            <a:stretch>
              <a:fillRect/>
            </a:stretch>
          </p:blipFill>
          <p:spPr bwMode="auto">
            <a:xfrm>
              <a:off x="1979712" y="1970832"/>
              <a:ext cx="6197955" cy="3323323"/>
            </a:xfrm>
            <a:prstGeom prst="rect">
              <a:avLst/>
            </a:prstGeom>
            <a:noFill/>
            <a:ln w="9525">
              <a:noFill/>
              <a:miter lim="800000"/>
              <a:headEnd/>
              <a:tailEnd/>
            </a:ln>
            <a:effectLst/>
          </p:spPr>
        </p:pic>
        <p:sp>
          <p:nvSpPr>
            <p:cNvPr id="20" name="文字方塊 19"/>
            <p:cNvSpPr txBox="1"/>
            <p:nvPr/>
          </p:nvSpPr>
          <p:spPr>
            <a:xfrm flipH="1">
              <a:off x="467544" y="1954396"/>
              <a:ext cx="1584176" cy="369332"/>
            </a:xfrm>
            <a:prstGeom prst="rect">
              <a:avLst/>
            </a:prstGeom>
            <a:noFill/>
            <a:scene3d>
              <a:camera prst="orthographicFront"/>
              <a:lightRig rig="threePt" dir="t"/>
            </a:scene3d>
            <a:sp3d>
              <a:bevelT/>
            </a:sp3d>
          </p:spPr>
          <p:txBody>
            <a:bodyPr vert="horz" wrap="square" rtlCol="0">
              <a:spAutoFit/>
            </a:bodyPr>
            <a:lstStyle/>
            <a:p>
              <a:r>
                <a:rPr lang="zh-TW" altLang="en-US" b="1" spc="300" dirty="0" smtClean="0">
                  <a:solidFill>
                    <a:schemeClr val="tx2"/>
                  </a:solidFill>
                </a:rPr>
                <a:t>高獲利能力</a:t>
              </a:r>
              <a:endParaRPr lang="zh-TW" altLang="en-US" b="1" spc="300" dirty="0">
                <a:solidFill>
                  <a:schemeClr val="tx2"/>
                </a:solidFill>
              </a:endParaRPr>
            </a:p>
          </p:txBody>
        </p:sp>
        <p:sp>
          <p:nvSpPr>
            <p:cNvPr id="21" name="文字方塊 20"/>
            <p:cNvSpPr txBox="1"/>
            <p:nvPr/>
          </p:nvSpPr>
          <p:spPr>
            <a:xfrm>
              <a:off x="395536" y="4844008"/>
              <a:ext cx="1728192" cy="400110"/>
            </a:xfrm>
            <a:prstGeom prst="rect">
              <a:avLst/>
            </a:prstGeom>
            <a:noFill/>
            <a:scene3d>
              <a:camera prst="orthographicFront"/>
              <a:lightRig rig="threePt" dir="t"/>
            </a:scene3d>
            <a:sp3d>
              <a:bevelT/>
            </a:sp3d>
          </p:spPr>
          <p:txBody>
            <a:bodyPr wrap="square" rtlCol="0">
              <a:spAutoFit/>
            </a:bodyPr>
            <a:lstStyle/>
            <a:p>
              <a:r>
                <a:rPr lang="zh-TW" altLang="en-US" sz="2000" b="1" spc="300" dirty="0" smtClean="0">
                  <a:solidFill>
                    <a:schemeClr val="tx2"/>
                  </a:solidFill>
                </a:rPr>
                <a:t>低獲利能力</a:t>
              </a:r>
              <a:endParaRPr lang="zh-TW" altLang="en-US" sz="2000" b="1" spc="300" dirty="0">
                <a:solidFill>
                  <a:schemeClr val="tx2"/>
                </a:solidFill>
              </a:endParaRPr>
            </a:p>
          </p:txBody>
        </p:sp>
        <p:sp>
          <p:nvSpPr>
            <p:cNvPr id="22" name="文字方塊 21"/>
            <p:cNvSpPr txBox="1"/>
            <p:nvPr/>
          </p:nvSpPr>
          <p:spPr>
            <a:xfrm>
              <a:off x="3419872" y="5452010"/>
              <a:ext cx="1440160" cy="400110"/>
            </a:xfrm>
            <a:prstGeom prst="rect">
              <a:avLst/>
            </a:prstGeom>
            <a:noFill/>
          </p:spPr>
          <p:txBody>
            <a:bodyPr wrap="square" rtlCol="0">
              <a:spAutoFit/>
            </a:bodyPr>
            <a:lstStyle/>
            <a:p>
              <a:r>
                <a:rPr lang="zh-TW" altLang="en-US" sz="2000" b="1" spc="300" dirty="0" smtClean="0">
                  <a:solidFill>
                    <a:schemeClr val="tx2"/>
                  </a:solidFill>
                </a:rPr>
                <a:t>短期顧客</a:t>
              </a:r>
              <a:endParaRPr lang="zh-TW" altLang="en-US" sz="2000" b="1" spc="300" dirty="0">
                <a:solidFill>
                  <a:schemeClr val="tx2"/>
                </a:solidFill>
              </a:endParaRPr>
            </a:p>
          </p:txBody>
        </p:sp>
        <p:sp>
          <p:nvSpPr>
            <p:cNvPr id="23" name="文字方塊 22"/>
            <p:cNvSpPr txBox="1"/>
            <p:nvPr/>
          </p:nvSpPr>
          <p:spPr>
            <a:xfrm>
              <a:off x="5436096" y="5452010"/>
              <a:ext cx="1728192" cy="400110"/>
            </a:xfrm>
            <a:prstGeom prst="rect">
              <a:avLst/>
            </a:prstGeom>
            <a:noFill/>
          </p:spPr>
          <p:txBody>
            <a:bodyPr wrap="square" rtlCol="0">
              <a:spAutoFit/>
            </a:bodyPr>
            <a:lstStyle/>
            <a:p>
              <a:r>
                <a:rPr lang="zh-TW" altLang="en-US" sz="2000" b="1" spc="300" dirty="0" smtClean="0">
                  <a:solidFill>
                    <a:schemeClr val="tx2"/>
                  </a:solidFill>
                </a:rPr>
                <a:t>長期顧客</a:t>
              </a:r>
              <a:endParaRPr lang="zh-TW" altLang="en-US" sz="2000" b="1" spc="300" dirty="0">
                <a:solidFill>
                  <a:schemeClr val="tx2"/>
                </a:solidFill>
              </a:endParaRPr>
            </a:p>
          </p:txBody>
        </p:sp>
        <p:grpSp>
          <p:nvGrpSpPr>
            <p:cNvPr id="27" name="群組 26"/>
            <p:cNvGrpSpPr/>
            <p:nvPr/>
          </p:nvGrpSpPr>
          <p:grpSpPr>
            <a:xfrm>
              <a:off x="179512" y="2323728"/>
              <a:ext cx="567504" cy="2520280"/>
              <a:chOff x="188071" y="2276872"/>
              <a:chExt cx="567504" cy="2520280"/>
            </a:xfrm>
          </p:grpSpPr>
          <p:sp>
            <p:nvSpPr>
              <p:cNvPr id="25" name="AutoShape 54"/>
              <p:cNvSpPr>
                <a:spLocks noChangeArrowheads="1"/>
              </p:cNvSpPr>
              <p:nvPr/>
            </p:nvSpPr>
            <p:spPr bwMode="gray">
              <a:xfrm rot="5400000">
                <a:off x="-733165" y="3308412"/>
                <a:ext cx="2520280" cy="457200"/>
              </a:xfrm>
              <a:prstGeom prst="roundRect">
                <a:avLst>
                  <a:gd name="adj" fmla="val 27481"/>
                </a:avLst>
              </a:prstGeom>
              <a:gradFill rotWithShape="1">
                <a:gsLst>
                  <a:gs pos="0">
                    <a:srgbClr val="6DAF91"/>
                  </a:gs>
                  <a:gs pos="100000">
                    <a:srgbClr val="6DAF91">
                      <a:gamma/>
                      <a:tint val="72549"/>
                      <a:invGamma/>
                    </a:srgbClr>
                  </a:gs>
                </a:gsLst>
                <a:lin ang="5400000" scaled="1"/>
              </a:gradFill>
              <a:ln w="25400" algn="ctr">
                <a:solidFill>
                  <a:srgbClr val="7EB89E"/>
                </a:solidFill>
                <a:round/>
                <a:headEnd/>
                <a:tailEnd/>
              </a:ln>
              <a:effectLst/>
            </p:spPr>
            <p:txBody>
              <a:bodyPr vert="wordArtVertRtl" wrap="none" anchor="ctr"/>
              <a:lstStyle/>
              <a:p>
                <a:endParaRPr lang="zh-TW" altLang="en-US" sz="2000"/>
              </a:p>
            </p:txBody>
          </p:sp>
          <p:sp>
            <p:nvSpPr>
              <p:cNvPr id="26" name="Rectangle 66"/>
              <p:cNvSpPr>
                <a:spLocks noChangeArrowheads="1"/>
              </p:cNvSpPr>
              <p:nvPr/>
            </p:nvSpPr>
            <p:spPr bwMode="gray">
              <a:xfrm>
                <a:off x="188071" y="2348880"/>
                <a:ext cx="518925" cy="2376264"/>
              </a:xfrm>
              <a:prstGeom prst="rect">
                <a:avLst/>
              </a:prstGeom>
              <a:noFill/>
              <a:ln w="9525" algn="ctr">
                <a:noFill/>
                <a:miter lim="800000"/>
                <a:headEnd/>
                <a:tailEnd/>
              </a:ln>
              <a:effectLst/>
            </p:spPr>
            <p:txBody>
              <a:bodyPr vert="wordArtVertRtl" wrap="square">
                <a:spAutoFit/>
              </a:bodyPr>
              <a:lstStyle/>
              <a:p>
                <a:pPr algn="ctr" eaLnBrk="0" hangingPunct="0"/>
                <a:r>
                  <a:rPr lang="zh-TW" altLang="en-US" sz="2000" b="1" spc="300" dirty="0" smtClean="0">
                    <a:solidFill>
                      <a:srgbClr val="FFFFFF"/>
                    </a:solidFill>
                    <a:ea typeface="新細明體" charset="-120"/>
                  </a:rPr>
                  <a:t>潛在獲利能力</a:t>
                </a:r>
                <a:endParaRPr lang="en-US" altLang="zh-TW" sz="2000" b="1" spc="300" dirty="0">
                  <a:solidFill>
                    <a:srgbClr val="FFFFFF"/>
                  </a:solidFill>
                  <a:ea typeface="新細明體" charset="-120"/>
                </a:endParaRPr>
              </a:p>
            </p:txBody>
          </p:sp>
        </p:grpSp>
      </p:grpSp>
      <p:sp>
        <p:nvSpPr>
          <p:cNvPr id="31" name="標題 1"/>
          <p:cNvSpPr>
            <a:spLocks noGrp="1"/>
          </p:cNvSpPr>
          <p:nvPr>
            <p:ph type="title"/>
          </p:nvPr>
        </p:nvSpPr>
        <p:spPr>
          <a:xfrm>
            <a:off x="539552" y="404664"/>
            <a:ext cx="7620000" cy="868363"/>
          </a:xfrm>
        </p:spPr>
        <p:txBody>
          <a:bodyPr/>
          <a:lstStyle/>
          <a:p>
            <a:r>
              <a:rPr lang="zh-TW" altLang="en-US" dirty="0" smtClean="0"/>
              <a:t>從顧客身上取得價值</a:t>
            </a:r>
            <a:endParaRPr lang="zh-TW" altLang="en-US" dirty="0"/>
          </a:p>
        </p:txBody>
      </p:sp>
      <p:sp>
        <p:nvSpPr>
          <p:cNvPr id="33" name="頁尾版面配置區 2"/>
          <p:cNvSpPr>
            <a:spLocks noGrp="1"/>
          </p:cNvSpPr>
          <p:nvPr>
            <p:ph type="ftr" sz="quarter" idx="11"/>
          </p:nvPr>
        </p:nvSpPr>
        <p:spPr>
          <a:xfrm>
            <a:off x="6019800" y="6457076"/>
            <a:ext cx="2895600" cy="320675"/>
          </a:xfrm>
        </p:spPr>
        <p:txBody>
          <a:bodyPr/>
          <a:lstStyle/>
          <a:p>
            <a:r>
              <a:rPr lang="en-US" altLang="zh-TW" smtClean="0"/>
              <a:t>www.tunghua.com.tw</a:t>
            </a:r>
            <a:endParaRPr lang="en-US" altLang="zh-TW" dirty="0"/>
          </a:p>
        </p:txBody>
      </p:sp>
      <p:sp>
        <p:nvSpPr>
          <p:cNvPr id="34" name="投影片編號版面配置區 3"/>
          <p:cNvSpPr>
            <a:spLocks noGrp="1"/>
          </p:cNvSpPr>
          <p:nvPr>
            <p:ph type="sldNum" sz="quarter" idx="12"/>
          </p:nvPr>
        </p:nvSpPr>
        <p:spPr>
          <a:xfrm>
            <a:off x="4114800" y="6504701"/>
            <a:ext cx="609600" cy="257175"/>
          </a:xfrm>
        </p:spPr>
        <p:txBody>
          <a:bodyPr/>
          <a:lstStyle/>
          <a:p>
            <a:fld id="{DFACABA2-7C3C-4719-9951-392E1DC9344E}" type="slidenum">
              <a:rPr lang="en-US" altLang="zh-TW" smtClean="0"/>
              <a:pPr/>
              <a:t>48</a:t>
            </a:fld>
            <a:endParaRPr lang="en-US" altLang="zh-TW"/>
          </a:p>
        </p:txBody>
      </p:sp>
      <p:sp>
        <p:nvSpPr>
          <p:cNvPr id="35" name="頁尾版面配置區 3"/>
          <p:cNvSpPr txBox="1">
            <a:spLocks/>
          </p:cNvSpPr>
          <p:nvPr/>
        </p:nvSpPr>
        <p:spPr bwMode="gray">
          <a:xfrm>
            <a:off x="81888" y="6453336"/>
            <a:ext cx="2895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ctr"/>
            <a:r>
              <a:rPr lang="zh-TW" altLang="en-US" sz="1400" b="1" dirty="0" smtClean="0">
                <a:solidFill>
                  <a:schemeClr val="bg1"/>
                </a:solidFill>
                <a:ea typeface="新細明體" charset="-120"/>
                <a:cs typeface="Arial" charset="0"/>
              </a:rPr>
              <a:t>第一篇　定義行銷與行銷過程</a:t>
            </a:r>
            <a:endParaRPr lang="en-US" altLang="zh-TW" sz="1400" b="1" dirty="0">
              <a:solidFill>
                <a:schemeClr val="bg1"/>
              </a:solidFill>
              <a:ea typeface="新細明體" charset="-120"/>
              <a:cs typeface="Arial" charset="0"/>
            </a:endParaRPr>
          </a:p>
        </p:txBody>
      </p:sp>
      <p:sp>
        <p:nvSpPr>
          <p:cNvPr id="126" name="頁尾版面配置區 3"/>
          <p:cNvSpPr txBox="1">
            <a:spLocks/>
          </p:cNvSpPr>
          <p:nvPr/>
        </p:nvSpPr>
        <p:spPr bwMode="gray">
          <a:xfrm>
            <a:off x="899592" y="44624"/>
            <a:ext cx="4248472" cy="2880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TW" sz="1200" b="0" i="0" u="none" strike="noStrike" kern="1200" cap="none" spc="0" normalizeH="0" baseline="0" noProof="0" dirty="0" smtClean="0">
                <a:ln>
                  <a:noFill/>
                </a:ln>
                <a:solidFill>
                  <a:schemeClr val="tx1"/>
                </a:solidFill>
                <a:effectLst/>
                <a:uLnTx/>
                <a:uFillTx/>
                <a:latin typeface="Tahoma" pitchFamily="34" charset="0"/>
                <a:ea typeface="新細明體" charset="-120"/>
                <a:cs typeface="Tahoma" pitchFamily="34" charset="0"/>
              </a:rPr>
              <a:t>CHAPTER</a:t>
            </a:r>
            <a:r>
              <a:rPr kumimoji="0" lang="en-US" altLang="zh-TW" sz="1200" b="0" i="0" u="none" strike="noStrike" kern="1200" cap="none" spc="0" normalizeH="0" baseline="0" noProof="0" dirty="0" smtClean="0">
                <a:ln>
                  <a:noFill/>
                </a:ln>
                <a:solidFill>
                  <a:schemeClr val="tx1"/>
                </a:solidFill>
                <a:effectLst/>
                <a:uLnTx/>
                <a:uFillTx/>
                <a:latin typeface="Verdana" pitchFamily="34" charset="0"/>
                <a:ea typeface="新細明體" charset="-120"/>
                <a:cs typeface="Arial" charset="0"/>
              </a:rPr>
              <a:t> </a:t>
            </a:r>
            <a:r>
              <a:rPr kumimoji="0" lang="en-US" altLang="zh-TW" sz="1200" b="1" i="0" u="none" strike="noStrike" kern="1200" cap="none" spc="0" normalizeH="0" baseline="0" noProof="0" dirty="0" smtClean="0">
                <a:ln>
                  <a:noFill/>
                </a:ln>
                <a:solidFill>
                  <a:schemeClr val="tx1"/>
                </a:solidFill>
                <a:effectLst/>
                <a:uLnTx/>
                <a:uFillTx/>
                <a:latin typeface="Verdana" pitchFamily="34" charset="0"/>
                <a:ea typeface="新細明體" charset="-120"/>
                <a:cs typeface="Arial" charset="0"/>
              </a:rPr>
              <a:t>1</a:t>
            </a:r>
            <a:r>
              <a:rPr kumimoji="0" lang="en-US" altLang="zh-TW" sz="1200" b="0" i="0" u="none" strike="noStrike" kern="1200" cap="none" spc="0" normalizeH="0" baseline="0" noProof="0" dirty="0" smtClean="0">
                <a:ln>
                  <a:noFill/>
                </a:ln>
                <a:solidFill>
                  <a:schemeClr val="tx1"/>
                </a:solidFill>
                <a:effectLst/>
                <a:uLnTx/>
                <a:uFillTx/>
                <a:latin typeface="Verdana" pitchFamily="34" charset="0"/>
                <a:ea typeface="新細明體" charset="-120"/>
                <a:cs typeface="Arial" charset="0"/>
              </a:rPr>
              <a:t>  </a:t>
            </a:r>
            <a:r>
              <a:rPr kumimoji="0" lang="zh-TW" altLang="en-US" sz="1200" b="0" i="0" u="none" strike="noStrike" kern="1200" cap="none" spc="60" normalizeH="0" baseline="0" noProof="0" dirty="0" smtClean="0">
                <a:ln>
                  <a:noFill/>
                </a:ln>
                <a:solidFill>
                  <a:schemeClr val="tx1"/>
                </a:solidFill>
                <a:effectLst/>
                <a:uLnTx/>
                <a:uFillTx/>
                <a:latin typeface="Verdana" pitchFamily="34" charset="0"/>
                <a:ea typeface="新細明體" charset="-120"/>
                <a:cs typeface="Arial" charset="0"/>
              </a:rPr>
              <a:t>行銷：管理可獲利的顧客關係</a:t>
            </a:r>
          </a:p>
        </p:txBody>
      </p:sp>
    </p:spTree>
    <p:extLst>
      <p:ext uri="{BB962C8B-B14F-4D97-AF65-F5344CB8AC3E}">
        <p14:creationId xmlns:p14="http://schemas.microsoft.com/office/powerpoint/2010/main" val="2941388878"/>
      </p:ext>
    </p:ext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49</a:t>
            </a:fld>
            <a:endParaRPr lang="en-US" altLang="zh-TW"/>
          </a:p>
        </p:txBody>
      </p:sp>
      <p:graphicFrame>
        <p:nvGraphicFramePr>
          <p:cNvPr id="9" name="資料庫圖表 8"/>
          <p:cNvGraphicFramePr/>
          <p:nvPr/>
        </p:nvGraphicFramePr>
        <p:xfrm>
          <a:off x="500034" y="1500174"/>
          <a:ext cx="8064896" cy="48577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5</a:t>
            </a:fld>
            <a:endParaRPr lang="en-US" altLang="zh-TW"/>
          </a:p>
        </p:txBody>
      </p:sp>
      <p:graphicFrame>
        <p:nvGraphicFramePr>
          <p:cNvPr id="9" name="資料庫圖表 8"/>
          <p:cNvGraphicFramePr/>
          <p:nvPr>
            <p:extLst>
              <p:ext uri="{D42A27DB-BD31-4B8C-83A1-F6EECF244321}">
                <p14:modId xmlns:p14="http://schemas.microsoft.com/office/powerpoint/2010/main" val="2729641985"/>
              </p:ext>
            </p:extLst>
          </p:nvPr>
        </p:nvGraphicFramePr>
        <p:xfrm>
          <a:off x="467544" y="1772816"/>
          <a:ext cx="8064896"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30"/>
          <p:cNvSpPr>
            <a:spLocks noChangeArrowheads="1"/>
          </p:cNvSpPr>
          <p:nvPr/>
        </p:nvSpPr>
        <p:spPr bwMode="gray">
          <a:xfrm>
            <a:off x="757164" y="2151162"/>
            <a:ext cx="3652837" cy="1503362"/>
          </a:xfrm>
          <a:prstGeom prst="rect">
            <a:avLst/>
          </a:prstGeom>
          <a:solidFill>
            <a:schemeClr val="accent2"/>
          </a:solidFill>
          <a:ln w="9525">
            <a:noFill/>
            <a:miter lim="800000"/>
            <a:headEnd/>
            <a:tailEnd/>
          </a:ln>
          <a:effectLst/>
          <a:scene3d>
            <a:camera prst="legacyPerspectiveBottomRight"/>
            <a:lightRig rig="legacyFlat3" dir="b"/>
          </a:scene3d>
          <a:sp3d extrusionH="430200" prstMaterial="legacyMatte">
            <a:bevelT w="13500" h="13500" prst="angle"/>
            <a:bevelB w="13500" h="13500" prst="angle"/>
            <a:extrusionClr>
              <a:schemeClr val="accent2"/>
            </a:extrusionClr>
          </a:sp3d>
        </p:spPr>
        <p:txBody>
          <a:bodyPr wrap="none" anchor="ctr">
            <a:flatTx/>
          </a:bodyPr>
          <a:lstStyle/>
          <a:p>
            <a:endParaRPr lang="zh-TW" altLang="en-US"/>
          </a:p>
        </p:txBody>
      </p:sp>
      <p:sp>
        <p:nvSpPr>
          <p:cNvPr id="31" name="Rectangle 232"/>
          <p:cNvSpPr>
            <a:spLocks noChangeArrowheads="1"/>
          </p:cNvSpPr>
          <p:nvPr/>
        </p:nvSpPr>
        <p:spPr bwMode="gray">
          <a:xfrm>
            <a:off x="4681464" y="2146399"/>
            <a:ext cx="3786187" cy="1503363"/>
          </a:xfrm>
          <a:prstGeom prst="rect">
            <a:avLst/>
          </a:prstGeom>
          <a:solidFill>
            <a:schemeClr val="folHlink"/>
          </a:solidFill>
          <a:ln w="9525">
            <a:noFill/>
            <a:miter lim="800000"/>
            <a:headEnd/>
            <a:tailEnd/>
          </a:ln>
          <a:effectLst/>
          <a:scene3d>
            <a:camera prst="legacyPerspectiveBottomLeft"/>
            <a:lightRig rig="legacyFlat3" dir="b"/>
          </a:scene3d>
          <a:sp3d extrusionH="430200" prstMaterial="legacyMatte">
            <a:bevelT w="13500" h="13500" prst="angle"/>
            <a:bevelB w="13500" h="13500" prst="angle"/>
            <a:extrusionClr>
              <a:schemeClr val="folHlink"/>
            </a:extrusionClr>
          </a:sp3d>
        </p:spPr>
        <p:txBody>
          <a:bodyPr wrap="none" anchor="ctr">
            <a:flatTx/>
          </a:bodyPr>
          <a:lstStyle/>
          <a:p>
            <a:endParaRPr lang="zh-TW" altLang="en-US"/>
          </a:p>
        </p:txBody>
      </p:sp>
      <p:sp>
        <p:nvSpPr>
          <p:cNvPr id="32" name="Rectangle 234"/>
          <p:cNvSpPr>
            <a:spLocks noChangeArrowheads="1"/>
          </p:cNvSpPr>
          <p:nvPr/>
        </p:nvSpPr>
        <p:spPr bwMode="gray">
          <a:xfrm>
            <a:off x="755576" y="3941862"/>
            <a:ext cx="3652838" cy="1503362"/>
          </a:xfrm>
          <a:prstGeom prst="rect">
            <a:avLst/>
          </a:prstGeom>
          <a:solidFill>
            <a:schemeClr val="accent1"/>
          </a:solidFill>
          <a:ln w="9525">
            <a:noFill/>
            <a:miter lim="800000"/>
            <a:headEnd/>
            <a:tailEnd/>
          </a:ln>
          <a:effectLst/>
          <a:scene3d>
            <a:camera prst="legacyPerspectiv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zh-TW" altLang="en-US"/>
          </a:p>
        </p:txBody>
      </p:sp>
      <p:sp>
        <p:nvSpPr>
          <p:cNvPr id="33" name="Rectangle 236"/>
          <p:cNvSpPr>
            <a:spLocks noChangeArrowheads="1"/>
          </p:cNvSpPr>
          <p:nvPr/>
        </p:nvSpPr>
        <p:spPr bwMode="gray">
          <a:xfrm>
            <a:off x="4686226" y="3943449"/>
            <a:ext cx="3790950" cy="1493838"/>
          </a:xfrm>
          <a:prstGeom prst="rect">
            <a:avLst/>
          </a:prstGeom>
          <a:solidFill>
            <a:schemeClr val="hlink"/>
          </a:solidFill>
          <a:ln w="9525">
            <a:noFill/>
            <a:miter lim="800000"/>
            <a:headEnd/>
            <a:tailEnd/>
          </a:ln>
          <a:effectLst/>
          <a:scene3d>
            <a:camera prst="legacyPerspectiveTopLeft"/>
            <a:lightRig rig="legacyFlat3" dir="b"/>
          </a:scene3d>
          <a:sp3d extrusionH="430200" prstMaterial="legacyMatte">
            <a:bevelT w="13500" h="13500" prst="angle"/>
            <a:bevelB w="13500" h="13500" prst="angle"/>
            <a:extrusionClr>
              <a:schemeClr val="hlink"/>
            </a:extrusionClr>
          </a:sp3d>
        </p:spPr>
        <p:txBody>
          <a:bodyPr wrap="none" anchor="ctr">
            <a:flatTx/>
          </a:bodyPr>
          <a:lstStyle/>
          <a:p>
            <a:endParaRPr lang="zh-TW" altLang="en-US"/>
          </a:p>
        </p:txBody>
      </p:sp>
      <p:sp>
        <p:nvSpPr>
          <p:cNvPr id="205826" name="Rectangle 2"/>
          <p:cNvSpPr>
            <a:spLocks noGrp="1" noChangeArrowheads="1"/>
          </p:cNvSpPr>
          <p:nvPr>
            <p:ph type="title"/>
          </p:nvPr>
        </p:nvSpPr>
        <p:spPr/>
        <p:txBody>
          <a:bodyPr/>
          <a:lstStyle/>
          <a:p>
            <a:r>
              <a:rPr lang="zh-TW" altLang="en-US" dirty="0" smtClean="0">
                <a:ea typeface="新細明體" charset="-120"/>
              </a:rPr>
              <a:t>新世紀的行銷風貌</a:t>
            </a:r>
            <a:endParaRPr lang="en-US" altLang="zh-TW" dirty="0">
              <a:ea typeface="新細明體" charset="-120"/>
            </a:endParaRPr>
          </a:p>
        </p:txBody>
      </p:sp>
      <p:sp>
        <p:nvSpPr>
          <p:cNvPr id="21" name="頁尾版面配置區 2"/>
          <p:cNvSpPr txBox="1">
            <a:spLocks/>
          </p:cNvSpPr>
          <p:nvPr/>
        </p:nvSpPr>
        <p:spPr bwMode="gray">
          <a:xfrm>
            <a:off x="6019800" y="6457076"/>
            <a:ext cx="2895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400" b="0" i="0" u="none" strike="noStrike" kern="1200" cap="none" spc="0" normalizeH="0" baseline="0" noProof="0" smtClean="0">
                <a:ln>
                  <a:noFill/>
                </a:ln>
                <a:solidFill>
                  <a:srgbClr val="F8F8F8"/>
                </a:solidFill>
                <a:effectLst/>
                <a:uLnTx/>
                <a:uFillTx/>
                <a:latin typeface="Arial" charset="0"/>
                <a:ea typeface="新細明體" charset="-120"/>
                <a:cs typeface="+mn-cs"/>
              </a:rPr>
              <a:t>www.tunghua.com.tw</a:t>
            </a:r>
            <a:endParaRPr kumimoji="0" lang="en-US" altLang="zh-TW" sz="1400" b="0" i="0" u="none" strike="noStrike" kern="1200" cap="none" spc="0" normalizeH="0" baseline="0" noProof="0" dirty="0">
              <a:ln>
                <a:noFill/>
              </a:ln>
              <a:solidFill>
                <a:srgbClr val="F8F8F8"/>
              </a:solidFill>
              <a:effectLst/>
              <a:uLnTx/>
              <a:uFillTx/>
              <a:latin typeface="Arial" charset="0"/>
              <a:ea typeface="新細明體" charset="-120"/>
              <a:cs typeface="+mn-cs"/>
            </a:endParaRPr>
          </a:p>
        </p:txBody>
      </p:sp>
      <p:sp>
        <p:nvSpPr>
          <p:cNvPr id="22" name="投影片編號版面配置區 3"/>
          <p:cNvSpPr>
            <a:spLocks noGrp="1"/>
          </p:cNvSpPr>
          <p:nvPr>
            <p:ph type="sldNum" sz="quarter" idx="12"/>
          </p:nvPr>
        </p:nvSpPr>
        <p:spPr>
          <a:xfrm>
            <a:off x="4114800" y="6504701"/>
            <a:ext cx="609600" cy="257175"/>
          </a:xfrm>
        </p:spPr>
        <p:txBody>
          <a:bodyPr/>
          <a:lstStyle/>
          <a:p>
            <a:fld id="{DFACABA2-7C3C-4719-9951-392E1DC9344E}" type="slidenum">
              <a:rPr lang="en-US" altLang="zh-TW" smtClean="0"/>
              <a:pPr/>
              <a:t>50</a:t>
            </a:fld>
            <a:endParaRPr lang="en-US" altLang="zh-TW"/>
          </a:p>
        </p:txBody>
      </p:sp>
      <p:sp>
        <p:nvSpPr>
          <p:cNvPr id="23" name="頁尾版面配置區 3"/>
          <p:cNvSpPr txBox="1">
            <a:spLocks/>
          </p:cNvSpPr>
          <p:nvPr/>
        </p:nvSpPr>
        <p:spPr bwMode="gray">
          <a:xfrm>
            <a:off x="81888" y="6453336"/>
            <a:ext cx="2895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ctr"/>
            <a:r>
              <a:rPr lang="zh-TW" altLang="en-US" sz="1400" b="1" dirty="0" smtClean="0">
                <a:solidFill>
                  <a:schemeClr val="bg1"/>
                </a:solidFill>
                <a:ea typeface="新細明體" charset="-120"/>
                <a:cs typeface="Arial" charset="0"/>
              </a:rPr>
              <a:t>第一篇　定義行銷與行銷過程</a:t>
            </a:r>
            <a:endParaRPr lang="en-US" altLang="zh-TW" sz="1400" b="1" dirty="0">
              <a:solidFill>
                <a:schemeClr val="bg1"/>
              </a:solidFill>
              <a:ea typeface="新細明體" charset="-120"/>
              <a:cs typeface="Arial" charset="0"/>
            </a:endParaRPr>
          </a:p>
        </p:txBody>
      </p:sp>
      <p:sp>
        <p:nvSpPr>
          <p:cNvPr id="205838" name="Text Box 14"/>
          <p:cNvSpPr txBox="1">
            <a:spLocks noChangeArrowheads="1"/>
          </p:cNvSpPr>
          <p:nvPr/>
        </p:nvSpPr>
        <p:spPr bwMode="black">
          <a:xfrm>
            <a:off x="1187624" y="2564904"/>
            <a:ext cx="2880320" cy="584775"/>
          </a:xfrm>
          <a:prstGeom prst="rect">
            <a:avLst/>
          </a:prstGeom>
          <a:noFill/>
          <a:ln w="9525">
            <a:noFill/>
            <a:miter lim="800000"/>
            <a:headEnd/>
            <a:tailEnd/>
          </a:ln>
          <a:effectLst/>
        </p:spPr>
        <p:txBody>
          <a:bodyPr wrap="square">
            <a:spAutoFit/>
          </a:bodyPr>
          <a:lstStyle/>
          <a:p>
            <a:pPr marL="120650" indent="-120650">
              <a:spcBef>
                <a:spcPct val="50000"/>
              </a:spcBef>
              <a:buClr>
                <a:srgbClr val="1F3F5F"/>
              </a:buClr>
            </a:pPr>
            <a:r>
              <a:rPr lang="zh-TW" altLang="en-US" sz="3200" b="1" spc="600" dirty="0" smtClean="0">
                <a:solidFill>
                  <a:schemeClr val="bg1"/>
                </a:solidFill>
                <a:ea typeface="新細明體" charset="-120"/>
              </a:rPr>
              <a:t>新數位時代</a:t>
            </a:r>
            <a:endParaRPr lang="en-US" altLang="zh-TW" sz="3200" b="1" spc="600" dirty="0">
              <a:solidFill>
                <a:schemeClr val="bg1"/>
              </a:solidFill>
              <a:ea typeface="新細明體" charset="-120"/>
            </a:endParaRPr>
          </a:p>
        </p:txBody>
      </p:sp>
      <p:sp>
        <p:nvSpPr>
          <p:cNvPr id="25" name="Text Box 14"/>
          <p:cNvSpPr txBox="1">
            <a:spLocks noChangeArrowheads="1"/>
          </p:cNvSpPr>
          <p:nvPr/>
        </p:nvSpPr>
        <p:spPr bwMode="black">
          <a:xfrm>
            <a:off x="5292080" y="4265800"/>
            <a:ext cx="2952328" cy="1077218"/>
          </a:xfrm>
          <a:prstGeom prst="rect">
            <a:avLst/>
          </a:prstGeom>
          <a:noFill/>
          <a:ln w="9525">
            <a:noFill/>
            <a:miter lim="800000"/>
            <a:headEnd/>
            <a:tailEnd/>
          </a:ln>
          <a:effectLst/>
        </p:spPr>
        <p:txBody>
          <a:bodyPr wrap="square">
            <a:spAutoFit/>
          </a:bodyPr>
          <a:lstStyle/>
          <a:p>
            <a:pPr marL="120650" indent="-120650">
              <a:spcBef>
                <a:spcPct val="50000"/>
              </a:spcBef>
              <a:buClr>
                <a:srgbClr val="1F3F5F"/>
              </a:buClr>
            </a:pPr>
            <a:r>
              <a:rPr lang="zh-TW" altLang="en-US" sz="3200" b="1" spc="300" dirty="0" smtClean="0">
                <a:solidFill>
                  <a:schemeClr val="bg1"/>
                </a:solidFill>
                <a:ea typeface="新細明體" charset="-120"/>
              </a:rPr>
              <a:t>更關心倫理道德與社會責</a:t>
            </a:r>
            <a:endParaRPr lang="en-US" altLang="zh-TW" sz="3200" b="1" spc="300" dirty="0">
              <a:solidFill>
                <a:schemeClr val="bg1"/>
              </a:solidFill>
              <a:ea typeface="新細明體" charset="-120"/>
            </a:endParaRPr>
          </a:p>
        </p:txBody>
      </p:sp>
      <p:sp>
        <p:nvSpPr>
          <p:cNvPr id="26" name="Text Box 14"/>
          <p:cNvSpPr txBox="1">
            <a:spLocks noChangeArrowheads="1"/>
          </p:cNvSpPr>
          <p:nvPr/>
        </p:nvSpPr>
        <p:spPr bwMode="black">
          <a:xfrm>
            <a:off x="1043608" y="4248384"/>
            <a:ext cx="2808312" cy="1077218"/>
          </a:xfrm>
          <a:prstGeom prst="rect">
            <a:avLst/>
          </a:prstGeom>
          <a:noFill/>
          <a:ln w="9525">
            <a:noFill/>
            <a:miter lim="800000"/>
            <a:headEnd/>
            <a:tailEnd/>
          </a:ln>
          <a:effectLst/>
        </p:spPr>
        <p:txBody>
          <a:bodyPr wrap="square">
            <a:spAutoFit/>
          </a:bodyPr>
          <a:lstStyle/>
          <a:p>
            <a:pPr marL="120650" indent="-120650" algn="just">
              <a:spcBef>
                <a:spcPct val="50000"/>
              </a:spcBef>
              <a:buClr>
                <a:srgbClr val="1F3F5F"/>
              </a:buClr>
            </a:pPr>
            <a:r>
              <a:rPr lang="zh-TW" altLang="en-US" sz="3200" b="1" spc="300" dirty="0" smtClean="0">
                <a:solidFill>
                  <a:schemeClr val="bg1"/>
                </a:solidFill>
                <a:ea typeface="新細明體" charset="-120"/>
              </a:rPr>
              <a:t>非營利行銷之成長</a:t>
            </a:r>
            <a:endParaRPr lang="en-US" altLang="zh-TW" sz="3200" b="1" spc="300" dirty="0">
              <a:solidFill>
                <a:schemeClr val="bg1"/>
              </a:solidFill>
              <a:ea typeface="新細明體" charset="-120"/>
            </a:endParaRPr>
          </a:p>
        </p:txBody>
      </p:sp>
      <p:sp>
        <p:nvSpPr>
          <p:cNvPr id="27" name="Text Box 14"/>
          <p:cNvSpPr txBox="1">
            <a:spLocks noChangeArrowheads="1"/>
          </p:cNvSpPr>
          <p:nvPr/>
        </p:nvSpPr>
        <p:spPr bwMode="black">
          <a:xfrm>
            <a:off x="5305728" y="2566073"/>
            <a:ext cx="2794664" cy="584775"/>
          </a:xfrm>
          <a:prstGeom prst="rect">
            <a:avLst/>
          </a:prstGeom>
          <a:noFill/>
          <a:ln w="9525">
            <a:noFill/>
            <a:miter lim="800000"/>
            <a:headEnd/>
            <a:tailEnd/>
          </a:ln>
          <a:effectLst/>
        </p:spPr>
        <p:txBody>
          <a:bodyPr wrap="square">
            <a:spAutoFit/>
          </a:bodyPr>
          <a:lstStyle/>
          <a:p>
            <a:pPr marL="120650" indent="-120650">
              <a:spcBef>
                <a:spcPct val="50000"/>
              </a:spcBef>
              <a:buClr>
                <a:srgbClr val="1F3F5F"/>
              </a:buClr>
            </a:pPr>
            <a:r>
              <a:rPr lang="zh-TW" altLang="en-US" sz="3200" b="1" spc="600" dirty="0" smtClean="0">
                <a:solidFill>
                  <a:schemeClr val="bg1"/>
                </a:solidFill>
                <a:ea typeface="新細明體" charset="-120"/>
              </a:rPr>
              <a:t>急速全球化</a:t>
            </a:r>
            <a:endParaRPr lang="en-US" altLang="zh-TW" sz="3200" b="1" spc="600" dirty="0">
              <a:solidFill>
                <a:schemeClr val="bg1"/>
              </a:solidFill>
              <a:ea typeface="新細明體" charset="-120"/>
            </a:endParaRPr>
          </a:p>
        </p:txBody>
      </p:sp>
      <p:grpSp>
        <p:nvGrpSpPr>
          <p:cNvPr id="51" name="Group 260"/>
          <p:cNvGrpSpPr>
            <a:grpSpLocks/>
          </p:cNvGrpSpPr>
          <p:nvPr/>
        </p:nvGrpSpPr>
        <p:grpSpPr bwMode="auto">
          <a:xfrm>
            <a:off x="3728964" y="3048099"/>
            <a:ext cx="1660525" cy="1612900"/>
            <a:chOff x="2457" y="2000"/>
            <a:chExt cx="901" cy="888"/>
          </a:xfrm>
        </p:grpSpPr>
        <p:pic>
          <p:nvPicPr>
            <p:cNvPr id="52" name="Picture 261" descr="circuler_1"/>
            <p:cNvPicPr>
              <a:picLocks noChangeAspect="1" noChangeArrowheads="1"/>
            </p:cNvPicPr>
            <p:nvPr/>
          </p:nvPicPr>
          <p:blipFill>
            <a:blip r:embed="rId2" cstate="print"/>
            <a:srcRect/>
            <a:stretch>
              <a:fillRect/>
            </a:stretch>
          </p:blipFill>
          <p:spPr bwMode="gray">
            <a:xfrm>
              <a:off x="2457" y="2000"/>
              <a:ext cx="901" cy="886"/>
            </a:xfrm>
            <a:prstGeom prst="rect">
              <a:avLst/>
            </a:prstGeom>
            <a:noFill/>
          </p:spPr>
        </p:pic>
        <p:sp>
          <p:nvSpPr>
            <p:cNvPr id="53" name="Oval 262"/>
            <p:cNvSpPr>
              <a:spLocks noChangeArrowheads="1"/>
            </p:cNvSpPr>
            <p:nvPr/>
          </p:nvSpPr>
          <p:spPr bwMode="gray">
            <a:xfrm>
              <a:off x="2457" y="2000"/>
              <a:ext cx="895" cy="888"/>
            </a:xfrm>
            <a:prstGeom prst="ellipse">
              <a:avLst/>
            </a:prstGeom>
            <a:gradFill rotWithShape="1">
              <a:gsLst>
                <a:gs pos="0">
                  <a:srgbClr val="FFFF99">
                    <a:gamma/>
                    <a:shade val="26275"/>
                    <a:invGamma/>
                    <a:alpha val="89999"/>
                  </a:srgbClr>
                </a:gs>
                <a:gs pos="50000">
                  <a:srgbClr val="FFFF99">
                    <a:alpha val="45000"/>
                  </a:srgbClr>
                </a:gs>
                <a:gs pos="100000">
                  <a:srgbClr val="FFFF99">
                    <a:gamma/>
                    <a:shade val="26275"/>
                    <a:invGamma/>
                    <a:alpha val="89999"/>
                  </a:srgbClr>
                </a:gs>
              </a:gsLst>
              <a:lin ang="5400000" scaled="1"/>
            </a:gradFill>
            <a:ln w="57150" algn="ctr">
              <a:solidFill>
                <a:srgbClr val="F8F8F8"/>
              </a:solidFill>
              <a:round/>
              <a:headEnd/>
              <a:tailEnd/>
            </a:ln>
            <a:effectLst/>
          </p:spPr>
          <p:txBody>
            <a:bodyPr wrap="none" anchor="ctr"/>
            <a:lstStyle/>
            <a:p>
              <a:endParaRPr lang="zh-TW" altLang="en-US"/>
            </a:p>
          </p:txBody>
        </p:sp>
        <p:grpSp>
          <p:nvGrpSpPr>
            <p:cNvPr id="55" name="Group 264"/>
            <p:cNvGrpSpPr>
              <a:grpSpLocks/>
            </p:cNvGrpSpPr>
            <p:nvPr/>
          </p:nvGrpSpPr>
          <p:grpSpPr bwMode="auto">
            <a:xfrm rot="-1297425" flipH="1" flipV="1">
              <a:off x="2521" y="2686"/>
              <a:ext cx="783" cy="182"/>
              <a:chOff x="2528" y="1060"/>
              <a:chExt cx="894" cy="236"/>
            </a:xfrm>
          </p:grpSpPr>
          <p:grpSp>
            <p:nvGrpSpPr>
              <p:cNvPr id="56" name="Group 265"/>
              <p:cNvGrpSpPr>
                <a:grpSpLocks/>
              </p:cNvGrpSpPr>
              <p:nvPr/>
            </p:nvGrpSpPr>
            <p:grpSpPr bwMode="auto">
              <a:xfrm>
                <a:off x="2528" y="1060"/>
                <a:ext cx="742" cy="186"/>
                <a:chOff x="1565" y="2568"/>
                <a:chExt cx="1118" cy="279"/>
              </a:xfrm>
            </p:grpSpPr>
            <p:sp>
              <p:nvSpPr>
                <p:cNvPr id="62" name="AutoShape 266"/>
                <p:cNvSpPr>
                  <a:spLocks noChangeArrowheads="1"/>
                </p:cNvSpPr>
                <p:nvPr/>
              </p:nvSpPr>
              <p:spPr bwMode="gray">
                <a:xfrm rot="5263130">
                  <a:off x="1859" y="2274"/>
                  <a:ext cx="227" cy="816"/>
                </a:xfrm>
                <a:prstGeom prst="moon">
                  <a:avLst>
                    <a:gd name="adj" fmla="val 49773"/>
                  </a:avLst>
                </a:prstGeom>
                <a:solidFill>
                  <a:srgbClr val="F8F8F8">
                    <a:alpha val="3999"/>
                  </a:srgbClr>
                </a:solidFill>
                <a:ln w="9525">
                  <a:noFill/>
                  <a:miter lim="800000"/>
                  <a:headEnd/>
                  <a:tailEnd/>
                </a:ln>
                <a:effectLst/>
              </p:spPr>
              <p:txBody>
                <a:bodyPr wrap="none" anchor="ctr"/>
                <a:lstStyle/>
                <a:p>
                  <a:endParaRPr lang="zh-TW" altLang="en-US"/>
                </a:p>
              </p:txBody>
            </p:sp>
            <p:sp>
              <p:nvSpPr>
                <p:cNvPr id="63" name="AutoShape 267"/>
                <p:cNvSpPr>
                  <a:spLocks noChangeArrowheads="1"/>
                </p:cNvSpPr>
                <p:nvPr/>
              </p:nvSpPr>
              <p:spPr bwMode="gray">
                <a:xfrm rot="6078281">
                  <a:off x="1995" y="2274"/>
                  <a:ext cx="227" cy="816"/>
                </a:xfrm>
                <a:prstGeom prst="moon">
                  <a:avLst>
                    <a:gd name="adj" fmla="val 49773"/>
                  </a:avLst>
                </a:prstGeom>
                <a:solidFill>
                  <a:srgbClr val="F8F8F8">
                    <a:alpha val="3999"/>
                  </a:srgbClr>
                </a:solidFill>
                <a:ln w="9525">
                  <a:noFill/>
                  <a:miter lim="800000"/>
                  <a:headEnd/>
                  <a:tailEnd/>
                </a:ln>
                <a:effectLst/>
              </p:spPr>
              <p:txBody>
                <a:bodyPr wrap="none" anchor="ctr"/>
                <a:lstStyle/>
                <a:p>
                  <a:endParaRPr lang="zh-TW" altLang="en-US"/>
                </a:p>
              </p:txBody>
            </p:sp>
            <p:sp>
              <p:nvSpPr>
                <p:cNvPr id="64" name="AutoShape 268"/>
                <p:cNvSpPr>
                  <a:spLocks noChangeArrowheads="1"/>
                </p:cNvSpPr>
                <p:nvPr/>
              </p:nvSpPr>
              <p:spPr bwMode="gray">
                <a:xfrm rot="6373927">
                  <a:off x="2071" y="2296"/>
                  <a:ext cx="227" cy="816"/>
                </a:xfrm>
                <a:prstGeom prst="moon">
                  <a:avLst>
                    <a:gd name="adj" fmla="val 49773"/>
                  </a:avLst>
                </a:prstGeom>
                <a:solidFill>
                  <a:srgbClr val="F8F8F8">
                    <a:alpha val="3999"/>
                  </a:srgbClr>
                </a:solidFill>
                <a:ln w="9525">
                  <a:noFill/>
                  <a:miter lim="800000"/>
                  <a:headEnd/>
                  <a:tailEnd/>
                </a:ln>
                <a:effectLst/>
              </p:spPr>
              <p:txBody>
                <a:bodyPr wrap="none" anchor="ctr"/>
                <a:lstStyle/>
                <a:p>
                  <a:endParaRPr lang="zh-TW" altLang="en-US"/>
                </a:p>
              </p:txBody>
            </p:sp>
            <p:sp>
              <p:nvSpPr>
                <p:cNvPr id="65" name="AutoShape 269"/>
                <p:cNvSpPr>
                  <a:spLocks noChangeArrowheads="1"/>
                </p:cNvSpPr>
                <p:nvPr/>
              </p:nvSpPr>
              <p:spPr bwMode="gray">
                <a:xfrm rot="6906312">
                  <a:off x="2161" y="2326"/>
                  <a:ext cx="227" cy="816"/>
                </a:xfrm>
                <a:prstGeom prst="moon">
                  <a:avLst>
                    <a:gd name="adj" fmla="val 49773"/>
                  </a:avLst>
                </a:prstGeom>
                <a:solidFill>
                  <a:srgbClr val="F8F8F8">
                    <a:alpha val="3999"/>
                  </a:srgbClr>
                </a:solidFill>
                <a:ln w="9525">
                  <a:noFill/>
                  <a:miter lim="800000"/>
                  <a:headEnd/>
                  <a:tailEnd/>
                </a:ln>
                <a:effectLst/>
              </p:spPr>
              <p:txBody>
                <a:bodyPr wrap="none" anchor="ctr"/>
                <a:lstStyle/>
                <a:p>
                  <a:endParaRPr lang="zh-TW" altLang="en-US"/>
                </a:p>
              </p:txBody>
            </p:sp>
          </p:grpSp>
          <p:grpSp>
            <p:nvGrpSpPr>
              <p:cNvPr id="57" name="Group 270"/>
              <p:cNvGrpSpPr>
                <a:grpSpLocks/>
              </p:cNvGrpSpPr>
              <p:nvPr/>
            </p:nvGrpSpPr>
            <p:grpSpPr bwMode="auto">
              <a:xfrm rot="1353540">
                <a:off x="2680" y="1110"/>
                <a:ext cx="742" cy="186"/>
                <a:chOff x="1565" y="2568"/>
                <a:chExt cx="1118" cy="279"/>
              </a:xfrm>
            </p:grpSpPr>
            <p:sp>
              <p:nvSpPr>
                <p:cNvPr id="58" name="AutoShape 271"/>
                <p:cNvSpPr>
                  <a:spLocks noChangeArrowheads="1"/>
                </p:cNvSpPr>
                <p:nvPr/>
              </p:nvSpPr>
              <p:spPr bwMode="gray">
                <a:xfrm rot="5263130">
                  <a:off x="1859" y="2274"/>
                  <a:ext cx="227" cy="816"/>
                </a:xfrm>
                <a:prstGeom prst="moon">
                  <a:avLst>
                    <a:gd name="adj" fmla="val 49773"/>
                  </a:avLst>
                </a:prstGeom>
                <a:solidFill>
                  <a:srgbClr val="F8F8F8">
                    <a:alpha val="3999"/>
                  </a:srgbClr>
                </a:solidFill>
                <a:ln w="9525">
                  <a:noFill/>
                  <a:miter lim="800000"/>
                  <a:headEnd/>
                  <a:tailEnd/>
                </a:ln>
                <a:effectLst/>
              </p:spPr>
              <p:txBody>
                <a:bodyPr wrap="none" anchor="ctr"/>
                <a:lstStyle/>
                <a:p>
                  <a:endParaRPr lang="zh-TW" altLang="en-US"/>
                </a:p>
              </p:txBody>
            </p:sp>
            <p:sp>
              <p:nvSpPr>
                <p:cNvPr id="61" name="AutoShape 274"/>
                <p:cNvSpPr>
                  <a:spLocks noChangeArrowheads="1"/>
                </p:cNvSpPr>
                <p:nvPr/>
              </p:nvSpPr>
              <p:spPr bwMode="gray">
                <a:xfrm rot="6906312">
                  <a:off x="2161" y="2326"/>
                  <a:ext cx="227" cy="816"/>
                </a:xfrm>
                <a:prstGeom prst="moon">
                  <a:avLst>
                    <a:gd name="adj" fmla="val 49773"/>
                  </a:avLst>
                </a:prstGeom>
                <a:solidFill>
                  <a:srgbClr val="F8F8F8">
                    <a:alpha val="3999"/>
                  </a:srgbClr>
                </a:solidFill>
                <a:ln w="9525">
                  <a:noFill/>
                  <a:miter lim="800000"/>
                  <a:headEnd/>
                  <a:tailEnd/>
                </a:ln>
                <a:effectLst/>
              </p:spPr>
              <p:txBody>
                <a:bodyPr wrap="none" anchor="ctr"/>
                <a:lstStyle/>
                <a:p>
                  <a:endParaRPr lang="zh-TW" altLang="en-US"/>
                </a:p>
              </p:txBody>
            </p:sp>
          </p:grpSp>
        </p:grpSp>
      </p:grpSp>
      <p:sp>
        <p:nvSpPr>
          <p:cNvPr id="67" name="頁尾版面配置區 3"/>
          <p:cNvSpPr txBox="1">
            <a:spLocks/>
          </p:cNvSpPr>
          <p:nvPr/>
        </p:nvSpPr>
        <p:spPr bwMode="gray">
          <a:xfrm>
            <a:off x="899592" y="44624"/>
            <a:ext cx="4248472" cy="2880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TW" sz="1200" b="0" i="0" u="none" strike="noStrike" kern="1200" cap="none" spc="0" normalizeH="0" baseline="0" noProof="0" dirty="0" smtClean="0">
                <a:ln>
                  <a:noFill/>
                </a:ln>
                <a:solidFill>
                  <a:schemeClr val="tx1"/>
                </a:solidFill>
                <a:effectLst/>
                <a:uLnTx/>
                <a:uFillTx/>
                <a:latin typeface="Tahoma" pitchFamily="34" charset="0"/>
                <a:ea typeface="新細明體" charset="-120"/>
                <a:cs typeface="Tahoma" pitchFamily="34" charset="0"/>
              </a:rPr>
              <a:t>CHAPTER</a:t>
            </a:r>
            <a:r>
              <a:rPr kumimoji="0" lang="en-US" altLang="zh-TW" sz="1200" b="0" i="0" u="none" strike="noStrike" kern="1200" cap="none" spc="0" normalizeH="0" baseline="0" noProof="0" dirty="0" smtClean="0">
                <a:ln>
                  <a:noFill/>
                </a:ln>
                <a:solidFill>
                  <a:schemeClr val="tx1"/>
                </a:solidFill>
                <a:effectLst/>
                <a:uLnTx/>
                <a:uFillTx/>
                <a:latin typeface="Verdana" pitchFamily="34" charset="0"/>
                <a:ea typeface="新細明體" charset="-120"/>
                <a:cs typeface="Arial" charset="0"/>
              </a:rPr>
              <a:t> </a:t>
            </a:r>
            <a:r>
              <a:rPr kumimoji="0" lang="en-US" altLang="zh-TW" sz="1200" b="1" i="0" u="none" strike="noStrike" kern="1200" cap="none" spc="0" normalizeH="0" baseline="0" noProof="0" dirty="0" smtClean="0">
                <a:ln>
                  <a:noFill/>
                </a:ln>
                <a:solidFill>
                  <a:schemeClr val="tx1"/>
                </a:solidFill>
                <a:effectLst/>
                <a:uLnTx/>
                <a:uFillTx/>
                <a:latin typeface="Verdana" pitchFamily="34" charset="0"/>
                <a:ea typeface="新細明體" charset="-120"/>
                <a:cs typeface="Arial" charset="0"/>
              </a:rPr>
              <a:t>1</a:t>
            </a:r>
            <a:r>
              <a:rPr kumimoji="0" lang="en-US" altLang="zh-TW" sz="1200" b="0" i="0" u="none" strike="noStrike" kern="1200" cap="none" spc="0" normalizeH="0" baseline="0" noProof="0" dirty="0" smtClean="0">
                <a:ln>
                  <a:noFill/>
                </a:ln>
                <a:solidFill>
                  <a:schemeClr val="tx1"/>
                </a:solidFill>
                <a:effectLst/>
                <a:uLnTx/>
                <a:uFillTx/>
                <a:latin typeface="Verdana" pitchFamily="34" charset="0"/>
                <a:ea typeface="新細明體" charset="-120"/>
                <a:cs typeface="Arial" charset="0"/>
              </a:rPr>
              <a:t>  </a:t>
            </a:r>
            <a:r>
              <a:rPr kumimoji="0" lang="zh-TW" altLang="en-US" sz="1200" b="0" i="0" u="none" strike="noStrike" kern="1200" cap="none" spc="60" normalizeH="0" baseline="0" noProof="0" dirty="0" smtClean="0">
                <a:ln>
                  <a:noFill/>
                </a:ln>
                <a:solidFill>
                  <a:schemeClr val="tx1"/>
                </a:solidFill>
                <a:effectLst/>
                <a:uLnTx/>
                <a:uFillTx/>
                <a:latin typeface="Verdana" pitchFamily="34" charset="0"/>
                <a:ea typeface="新細明體" charset="-120"/>
                <a:cs typeface="Arial" charset="0"/>
              </a:rPr>
              <a:t>行銷：管理可獲利的顧客關係</a:t>
            </a:r>
          </a:p>
        </p:txBody>
      </p:sp>
    </p:spTree>
    <p:extLst>
      <p:ext uri="{BB962C8B-B14F-4D97-AF65-F5344CB8AC3E}">
        <p14:creationId xmlns:p14="http://schemas.microsoft.com/office/powerpoint/2010/main" val="4087561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6</a:t>
            </a:fld>
            <a:endParaRPr lang="en-US" altLang="zh-TW"/>
          </a:p>
        </p:txBody>
      </p:sp>
      <p:graphicFrame>
        <p:nvGraphicFramePr>
          <p:cNvPr id="9" name="資料庫圖表 8"/>
          <p:cNvGraphicFramePr/>
          <p:nvPr>
            <p:extLst>
              <p:ext uri="{D42A27DB-BD31-4B8C-83A1-F6EECF244321}">
                <p14:modId xmlns:p14="http://schemas.microsoft.com/office/powerpoint/2010/main" val="285840444"/>
              </p:ext>
            </p:extLst>
          </p:nvPr>
        </p:nvGraphicFramePr>
        <p:xfrm>
          <a:off x="467544" y="1772816"/>
          <a:ext cx="8064896"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7</a:t>
            </a:fld>
            <a:endParaRPr lang="en-US" altLang="zh-TW"/>
          </a:p>
        </p:txBody>
      </p:sp>
      <p:graphicFrame>
        <p:nvGraphicFramePr>
          <p:cNvPr id="9" name="資料庫圖表 8"/>
          <p:cNvGraphicFramePr/>
          <p:nvPr>
            <p:extLst>
              <p:ext uri="{D42A27DB-BD31-4B8C-83A1-F6EECF244321}">
                <p14:modId xmlns:p14="http://schemas.microsoft.com/office/powerpoint/2010/main" val="3975995044"/>
              </p:ext>
            </p:extLst>
          </p:nvPr>
        </p:nvGraphicFramePr>
        <p:xfrm>
          <a:off x="467544" y="1772816"/>
          <a:ext cx="8064896"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8</a:t>
            </a:fld>
            <a:endParaRPr lang="en-US" altLang="zh-TW"/>
          </a:p>
        </p:txBody>
      </p:sp>
      <p:graphicFrame>
        <p:nvGraphicFramePr>
          <p:cNvPr id="9" name="資料庫圖表 8"/>
          <p:cNvGraphicFramePr/>
          <p:nvPr>
            <p:extLst>
              <p:ext uri="{D42A27DB-BD31-4B8C-83A1-F6EECF244321}">
                <p14:modId xmlns:p14="http://schemas.microsoft.com/office/powerpoint/2010/main" val="3590746438"/>
              </p:ext>
            </p:extLst>
          </p:nvPr>
        </p:nvGraphicFramePr>
        <p:xfrm>
          <a:off x="467544" y="1772816"/>
          <a:ext cx="8064896"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fld id="{53509FA5-0DB0-4EE8-8F61-868F3BDB8154}" type="slidenum">
              <a:rPr lang="en-US" altLang="zh-TW"/>
              <a:pPr/>
              <a:t>9</a:t>
            </a:fld>
            <a:endParaRPr lang="en-US" altLang="zh-TW"/>
          </a:p>
        </p:txBody>
      </p:sp>
      <p:graphicFrame>
        <p:nvGraphicFramePr>
          <p:cNvPr id="9" name="資料庫圖表 8"/>
          <p:cNvGraphicFramePr/>
          <p:nvPr>
            <p:extLst>
              <p:ext uri="{D42A27DB-BD31-4B8C-83A1-F6EECF244321}">
                <p14:modId xmlns:p14="http://schemas.microsoft.com/office/powerpoint/2010/main" val="1802375391"/>
              </p:ext>
            </p:extLst>
          </p:nvPr>
        </p:nvGraphicFramePr>
        <p:xfrm>
          <a:off x="467544" y="1772816"/>
          <a:ext cx="8064896" cy="4608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2"/>
          <p:cNvSpPr>
            <a:spLocks noGrp="1" noChangeArrowheads="1"/>
          </p:cNvSpPr>
          <p:nvPr>
            <p:ph type="title"/>
          </p:nvPr>
        </p:nvSpPr>
        <p:spPr>
          <a:xfrm>
            <a:off x="428596" y="285728"/>
            <a:ext cx="8072494" cy="1214446"/>
          </a:xfrm>
        </p:spPr>
        <p:txBody>
          <a:bodyPr anchor="ctr">
            <a:normAutofit/>
          </a:bodyPr>
          <a:lstStyle/>
          <a:p>
            <a:r>
              <a:rPr lang="en-US" altLang="zh-TW" sz="4000" dirty="0" smtClean="0"/>
              <a:t>CH1</a:t>
            </a:r>
            <a:r>
              <a:rPr lang="zh-TW" altLang="en-US" sz="4000" dirty="0" smtClean="0"/>
              <a:t>行銷：管理可獲利的顧客關係</a:t>
            </a:r>
            <a:endParaRPr lang="zh-TW" altLang="en-US" sz="4000" b="0" i="0" baseline="0" dirty="0"/>
          </a:p>
        </p:txBody>
      </p:sp>
    </p:spTree>
    <p:extLst>
      <p:ext uri="{BB962C8B-B14F-4D97-AF65-F5344CB8AC3E}">
        <p14:creationId xmlns:p14="http://schemas.microsoft.com/office/powerpoint/2010/main" val="3554149649"/>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線">
  <a:themeElements>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線">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線">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804</TotalTime>
  <Words>3292</Words>
  <Application>Microsoft Office PowerPoint</Application>
  <PresentationFormat>如螢幕大小 (4:3)</PresentationFormat>
  <Paragraphs>497</Paragraphs>
  <Slides>50</Slides>
  <Notes>40</Notes>
  <HiddenSlides>0</HiddenSlides>
  <MMClips>0</MMClips>
  <ScaleCrop>false</ScaleCrop>
  <HeadingPairs>
    <vt:vector size="4" baseType="variant">
      <vt:variant>
        <vt:lpstr>佈景主題</vt:lpstr>
      </vt:variant>
      <vt:variant>
        <vt:i4>1</vt:i4>
      </vt:variant>
      <vt:variant>
        <vt:lpstr>投影片標題</vt:lpstr>
      </vt:variant>
      <vt:variant>
        <vt:i4>50</vt:i4>
      </vt:variant>
    </vt:vector>
  </HeadingPairs>
  <TitlesOfParts>
    <vt:vector size="51" baseType="lpstr">
      <vt:lpstr>流線</vt:lpstr>
      <vt:lpstr>目    錄</vt:lpstr>
      <vt:lpstr>     Chapter 1</vt:lpstr>
      <vt:lpstr>PowerPoint 簡報</vt:lpstr>
      <vt:lpstr>CH1行銷：管理可獲利的顧客關係</vt:lpstr>
      <vt:lpstr>CH1行銷：管理可獲利的顧客關係</vt:lpstr>
      <vt:lpstr>CH1行銷：管理可獲利的顧客關係</vt:lpstr>
      <vt:lpstr>CH1行銷：管理可獲利的顧客關係</vt:lpstr>
      <vt:lpstr>CH1行銷：管理可獲利的顧客關係</vt:lpstr>
      <vt:lpstr>CH1行銷：管理可獲利的顧客關係</vt:lpstr>
      <vt:lpstr>CH1行銷：管理可獲利的顧客關係</vt:lpstr>
      <vt:lpstr>CH1行銷：管理可獲利的顧客關係</vt:lpstr>
      <vt:lpstr>CH1行銷：管理可獲利的顧客關係</vt:lpstr>
      <vt:lpstr>CH1行銷：管理可獲利的顧客關係</vt:lpstr>
      <vt:lpstr>CH1行銷：管理可獲利的顧客關係</vt:lpstr>
      <vt:lpstr>CH1行銷：管理可獲利的顧客關係</vt:lpstr>
      <vt:lpstr>一、 了解市場與顧客需求</vt:lpstr>
      <vt:lpstr>PowerPoint 簡報</vt:lpstr>
      <vt:lpstr>-二、設計顧客導向之行銷策略</vt:lpstr>
      <vt:lpstr>二、設計顧客導向之行銷策略</vt:lpstr>
      <vt:lpstr>二、設計顧客導向之行銷策略</vt:lpstr>
      <vt:lpstr>二、設計顧客導向之行銷策略</vt:lpstr>
      <vt:lpstr>二、設計顧客導向之行銷策略</vt:lpstr>
      <vt:lpstr>CH1行銷：管理可獲利的顧客關係</vt:lpstr>
      <vt:lpstr>CH1行銷：管理可獲利的顧客關係</vt:lpstr>
      <vt:lpstr>CH1行銷：管理可獲利的顧客關係</vt:lpstr>
      <vt:lpstr>CH1行銷：管理可獲利的顧客關係</vt:lpstr>
      <vt:lpstr>CH1行銷：管理可獲利的顧客關係</vt:lpstr>
      <vt:lpstr>PowerPoint 簡報</vt:lpstr>
      <vt:lpstr>CH1行銷：管理可獲利的顧客關係</vt:lpstr>
      <vt:lpstr>CH1行銷：管理可獲利的顧客關係</vt:lpstr>
      <vt:lpstr>CH1行銷：管理可獲利的顧客關係</vt:lpstr>
      <vt:lpstr>PowerPoint 簡報</vt:lpstr>
      <vt:lpstr>CH1行銷：管理可獲利的顧客關係</vt:lpstr>
      <vt:lpstr>The 4 P’s &amp; 4C’s of the Marketing Mix</vt:lpstr>
      <vt:lpstr>行銷組合的4P</vt:lpstr>
      <vt:lpstr>行銷過程圖(Fig. 2.4)</vt:lpstr>
      <vt:lpstr>CH1行銷：管理可獲利的顧客關係</vt:lpstr>
      <vt:lpstr>CH1行銷：管理可獲利的顧客關係</vt:lpstr>
      <vt:lpstr>CH1行銷：管理可獲利的顧客關係</vt:lpstr>
      <vt:lpstr>CH1行銷：管理可獲利的顧客關係</vt:lpstr>
      <vt:lpstr>CH1行銷：管理可獲利的顧客關係</vt:lpstr>
      <vt:lpstr>CH1行銷：管理可獲利的顧客關係</vt:lpstr>
      <vt:lpstr>CH1行銷：管理可獲利的顧客關係</vt:lpstr>
      <vt:lpstr>CH1行銷：管理可獲利的顧客關係</vt:lpstr>
      <vt:lpstr>CH1行銷：管理可獲利的顧客關係</vt:lpstr>
      <vt:lpstr>CH1行銷：管理可獲利的顧客關係</vt:lpstr>
      <vt:lpstr>CH1行銷：管理可獲利的顧客關係</vt:lpstr>
      <vt:lpstr>從顧客身上取得價值</vt:lpstr>
      <vt:lpstr>CH1行銷：管理可獲利的顧客關係</vt:lpstr>
      <vt:lpstr>新世紀的行銷風貌</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creator>STUT</dc:creator>
  <cp:lastModifiedBy>keyuse</cp:lastModifiedBy>
  <cp:revision>86</cp:revision>
  <dcterms:created xsi:type="dcterms:W3CDTF">2012-02-20T13:41:38Z</dcterms:created>
  <dcterms:modified xsi:type="dcterms:W3CDTF">2014-02-25T10:13:56Z</dcterms:modified>
</cp:coreProperties>
</file>