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82"/>
  </p:notesMasterIdLst>
  <p:handoutMasterIdLst>
    <p:handoutMasterId r:id="rId83"/>
  </p:handoutMasterIdLst>
  <p:sldIdLst>
    <p:sldId id="357" r:id="rId4"/>
    <p:sldId id="358" r:id="rId5"/>
    <p:sldId id="359" r:id="rId6"/>
    <p:sldId id="360" r:id="rId7"/>
    <p:sldId id="328" r:id="rId8"/>
    <p:sldId id="312" r:id="rId9"/>
    <p:sldId id="329" r:id="rId10"/>
    <p:sldId id="330" r:id="rId11"/>
    <p:sldId id="331" r:id="rId12"/>
    <p:sldId id="332" r:id="rId13"/>
    <p:sldId id="313" r:id="rId14"/>
    <p:sldId id="314" r:id="rId15"/>
    <p:sldId id="320" r:id="rId16"/>
    <p:sldId id="322" r:id="rId17"/>
    <p:sldId id="316" r:id="rId18"/>
    <p:sldId id="333" r:id="rId19"/>
    <p:sldId id="317" r:id="rId20"/>
    <p:sldId id="324" r:id="rId21"/>
    <p:sldId id="323" r:id="rId22"/>
    <p:sldId id="321" r:id="rId23"/>
    <p:sldId id="318" r:id="rId24"/>
    <p:sldId id="310" r:id="rId25"/>
    <p:sldId id="276" r:id="rId26"/>
    <p:sldId id="258" r:id="rId27"/>
    <p:sldId id="259" r:id="rId28"/>
    <p:sldId id="260" r:id="rId29"/>
    <p:sldId id="261" r:id="rId30"/>
    <p:sldId id="262" r:id="rId31"/>
    <p:sldId id="269" r:id="rId32"/>
    <p:sldId id="263" r:id="rId33"/>
    <p:sldId id="264" r:id="rId34"/>
    <p:sldId id="265" r:id="rId35"/>
    <p:sldId id="270" r:id="rId36"/>
    <p:sldId id="266" r:id="rId37"/>
    <p:sldId id="267" r:id="rId38"/>
    <p:sldId id="268" r:id="rId39"/>
    <p:sldId id="277" r:id="rId40"/>
    <p:sldId id="271" r:id="rId41"/>
    <p:sldId id="335" r:id="rId42"/>
    <p:sldId id="272" r:id="rId43"/>
    <p:sldId id="327" r:id="rId44"/>
    <p:sldId id="334" r:id="rId45"/>
    <p:sldId id="274" r:id="rId46"/>
    <p:sldId id="273" r:id="rId47"/>
    <p:sldId id="275" r:id="rId48"/>
    <p:sldId id="287" r:id="rId49"/>
    <p:sldId id="289" r:id="rId50"/>
    <p:sldId id="290" r:id="rId51"/>
    <p:sldId id="291" r:id="rId52"/>
    <p:sldId id="292" r:id="rId53"/>
    <p:sldId id="293" r:id="rId54"/>
    <p:sldId id="294" r:id="rId55"/>
    <p:sldId id="295" r:id="rId56"/>
    <p:sldId id="296" r:id="rId57"/>
    <p:sldId id="297" r:id="rId58"/>
    <p:sldId id="319" r:id="rId59"/>
    <p:sldId id="325" r:id="rId60"/>
    <p:sldId id="326" r:id="rId61"/>
    <p:sldId id="336" r:id="rId62"/>
    <p:sldId id="337" r:id="rId63"/>
    <p:sldId id="338" r:id="rId64"/>
    <p:sldId id="339" r:id="rId65"/>
    <p:sldId id="341" r:id="rId66"/>
    <p:sldId id="340" r:id="rId67"/>
    <p:sldId id="342" r:id="rId68"/>
    <p:sldId id="349" r:id="rId69"/>
    <p:sldId id="352" r:id="rId70"/>
    <p:sldId id="350" r:id="rId71"/>
    <p:sldId id="353" r:id="rId72"/>
    <p:sldId id="354" r:id="rId73"/>
    <p:sldId id="355" r:id="rId74"/>
    <p:sldId id="356" r:id="rId75"/>
    <p:sldId id="345" r:id="rId76"/>
    <p:sldId id="346" r:id="rId77"/>
    <p:sldId id="347" r:id="rId78"/>
    <p:sldId id="348" r:id="rId79"/>
    <p:sldId id="343" r:id="rId80"/>
    <p:sldId id="361" r:id="rId81"/>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4" autoAdjust="0"/>
  </p:normalViewPr>
  <p:slideViewPr>
    <p:cSldViewPr>
      <p:cViewPr varScale="1">
        <p:scale>
          <a:sx n="79" d="100"/>
          <a:sy n="79" d="100"/>
        </p:scale>
        <p:origin x="-1137"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0808202653801E-2"/>
          <c:y val="7.6315789473684198E-2"/>
          <c:w val="0.7322074788902293"/>
          <c:h val="0.80263157894736847"/>
        </c:manualLayout>
      </c:layout>
      <c:barChart>
        <c:barDir val="col"/>
        <c:grouping val="clustered"/>
        <c:varyColors val="0"/>
        <c:ser>
          <c:idx val="0"/>
          <c:order val="0"/>
          <c:tx>
            <c:strRef>
              <c:f>Sheet1!$A$2</c:f>
              <c:strCache>
                <c:ptCount val="1"/>
                <c:pt idx="0">
                  <c:v>全人口失能人數</c:v>
                </c:pt>
              </c:strCache>
            </c:strRef>
          </c:tx>
          <c:spPr>
            <a:solidFill>
              <a:srgbClr val="9999FF"/>
            </a:solidFill>
            <a:ln w="17096">
              <a:solidFill>
                <a:srgbClr val="000000"/>
              </a:solidFill>
              <a:prstDash val="solid"/>
            </a:ln>
          </c:spPr>
          <c:invertIfNegative val="0"/>
          <c:dLbls>
            <c:dLbl>
              <c:idx val="1"/>
              <c:tx>
                <c:rich>
                  <a:bodyPr/>
                  <a:lstStyle/>
                  <a:p>
                    <a:r>
                      <a:rPr lang="en-US" altLang="zh-TW"/>
                      <a:t>448,528 </a:t>
                    </a:r>
                  </a:p>
                </c:rich>
              </c:tx>
              <c:showLegendKey val="0"/>
              <c:showVal val="0"/>
              <c:showCatName val="0"/>
              <c:showSerName val="0"/>
              <c:showPercent val="0"/>
              <c:showBubbleSize val="0"/>
            </c:dLbl>
            <c:spPr>
              <a:noFill/>
              <a:ln w="34193">
                <a:noFill/>
              </a:ln>
            </c:spPr>
            <c:txPr>
              <a:bodyPr/>
              <a:lstStyle/>
              <a:p>
                <a:pPr>
                  <a:defRPr sz="1413" b="1" i="0" u="none" strike="noStrike" baseline="0">
                    <a:solidFill>
                      <a:srgbClr val="000000"/>
                    </a:solidFill>
                    <a:latin typeface="新細明體"/>
                    <a:ea typeface="新細明體"/>
                    <a:cs typeface="新細明體"/>
                  </a:defRPr>
                </a:pPr>
                <a:endParaRPr lang="zh-TW"/>
              </a:p>
            </c:txPr>
            <c:showLegendKey val="0"/>
            <c:showVal val="1"/>
            <c:showCatName val="0"/>
            <c:showSerName val="0"/>
            <c:showPercent val="0"/>
            <c:showBubbleSize val="0"/>
            <c:showLeaderLines val="0"/>
          </c:dLbls>
          <c:cat>
            <c:strRef>
              <c:f>Sheet1!$B$1:$E$1</c:f>
              <c:strCache>
                <c:ptCount val="4"/>
                <c:pt idx="0">
                  <c:v>97年</c:v>
                </c:pt>
                <c:pt idx="1">
                  <c:v>100年</c:v>
                </c:pt>
                <c:pt idx="2">
                  <c:v>107年</c:v>
                </c:pt>
                <c:pt idx="3">
                  <c:v>117年</c:v>
                </c:pt>
              </c:strCache>
            </c:strRef>
          </c:cat>
          <c:val>
            <c:numRef>
              <c:f>Sheet1!$B$2:$E$2</c:f>
              <c:numCache>
                <c:formatCode>#,##0_ </c:formatCode>
                <c:ptCount val="4"/>
                <c:pt idx="0">
                  <c:v>399979</c:v>
                </c:pt>
                <c:pt idx="1">
                  <c:v>488528</c:v>
                </c:pt>
                <c:pt idx="2">
                  <c:v>580814</c:v>
                </c:pt>
                <c:pt idx="3">
                  <c:v>811971</c:v>
                </c:pt>
              </c:numCache>
            </c:numRef>
          </c:val>
        </c:ser>
        <c:ser>
          <c:idx val="1"/>
          <c:order val="1"/>
          <c:tx>
            <c:strRef>
              <c:f>Sheet1!$A$3</c:f>
              <c:strCache>
                <c:ptCount val="1"/>
                <c:pt idx="0">
                  <c:v>65歲以上失能人數</c:v>
                </c:pt>
              </c:strCache>
            </c:strRef>
          </c:tx>
          <c:spPr>
            <a:solidFill>
              <a:srgbClr val="993366"/>
            </a:solidFill>
            <a:ln w="17096">
              <a:solidFill>
                <a:srgbClr val="000000"/>
              </a:solidFill>
              <a:prstDash val="solid"/>
            </a:ln>
          </c:spPr>
          <c:invertIfNegative val="0"/>
          <c:dLbls>
            <c:dLbl>
              <c:idx val="0"/>
              <c:layout>
                <c:manualLayout>
                  <c:x val="1.7847855983979762E-2"/>
                  <c:y val="-2.9219339717700878E-2"/>
                </c:manualLayout>
              </c:layout>
              <c:dLblPos val="outEnd"/>
              <c:showLegendKey val="0"/>
              <c:showVal val="1"/>
              <c:showCatName val="0"/>
              <c:showSerName val="0"/>
              <c:showPercent val="0"/>
              <c:showBubbleSize val="0"/>
            </c:dLbl>
            <c:dLbl>
              <c:idx val="1"/>
              <c:layout>
                <c:manualLayout>
                  <c:x val="1.9355726768924261E-2"/>
                  <c:y val="-3.0235760338188127E-2"/>
                </c:manualLayout>
              </c:layout>
              <c:dLblPos val="outEnd"/>
              <c:showLegendKey val="0"/>
              <c:showVal val="1"/>
              <c:showCatName val="0"/>
              <c:showSerName val="0"/>
              <c:showPercent val="0"/>
              <c:showBubbleSize val="0"/>
            </c:dLbl>
            <c:dLbl>
              <c:idx val="2"/>
              <c:layout>
                <c:manualLayout>
                  <c:x val="1.1213416612976101E-2"/>
                  <c:y val="-3.1910150479509111E-2"/>
                </c:manualLayout>
              </c:layout>
              <c:dLblPos val="outEnd"/>
              <c:showLegendKey val="0"/>
              <c:showVal val="1"/>
              <c:showCatName val="0"/>
              <c:showSerName val="0"/>
              <c:showPercent val="0"/>
              <c:showBubbleSize val="0"/>
            </c:dLbl>
            <c:dLbl>
              <c:idx val="3"/>
              <c:layout>
                <c:manualLayout>
                  <c:x val="1.5133715547407734E-2"/>
                  <c:y val="-2.9990094491439554E-2"/>
                </c:manualLayout>
              </c:layout>
              <c:dLblPos val="outEnd"/>
              <c:showLegendKey val="0"/>
              <c:showVal val="1"/>
              <c:showCatName val="0"/>
              <c:showSerName val="0"/>
              <c:showPercent val="0"/>
              <c:showBubbleSize val="0"/>
            </c:dLbl>
            <c:spPr>
              <a:noFill/>
              <a:ln w="34193">
                <a:noFill/>
              </a:ln>
            </c:spPr>
            <c:txPr>
              <a:bodyPr/>
              <a:lstStyle/>
              <a:p>
                <a:pPr>
                  <a:defRPr sz="1413" b="1" i="0" u="none" strike="noStrike" baseline="0">
                    <a:solidFill>
                      <a:srgbClr val="000000"/>
                    </a:solidFill>
                    <a:latin typeface="新細明體"/>
                    <a:ea typeface="新細明體"/>
                    <a:cs typeface="新細明體"/>
                  </a:defRPr>
                </a:pPr>
                <a:endParaRPr lang="zh-TW"/>
              </a:p>
            </c:txPr>
            <c:showLegendKey val="0"/>
            <c:showVal val="1"/>
            <c:showCatName val="0"/>
            <c:showSerName val="0"/>
            <c:showPercent val="0"/>
            <c:showBubbleSize val="0"/>
            <c:showLeaderLines val="0"/>
          </c:dLbls>
          <c:cat>
            <c:strRef>
              <c:f>Sheet1!$B$1:$E$1</c:f>
              <c:strCache>
                <c:ptCount val="4"/>
                <c:pt idx="0">
                  <c:v>97年</c:v>
                </c:pt>
                <c:pt idx="1">
                  <c:v>100年</c:v>
                </c:pt>
                <c:pt idx="2">
                  <c:v>107年</c:v>
                </c:pt>
                <c:pt idx="3">
                  <c:v>117年</c:v>
                </c:pt>
              </c:strCache>
            </c:strRef>
          </c:cat>
          <c:val>
            <c:numRef>
              <c:f>Sheet1!$B$3:$E$3</c:f>
              <c:numCache>
                <c:formatCode>#,##0_ </c:formatCode>
                <c:ptCount val="4"/>
                <c:pt idx="0">
                  <c:v>298145</c:v>
                </c:pt>
                <c:pt idx="1">
                  <c:v>335366</c:v>
                </c:pt>
                <c:pt idx="2">
                  <c:v>454472</c:v>
                </c:pt>
                <c:pt idx="3">
                  <c:v>686789</c:v>
                </c:pt>
              </c:numCache>
            </c:numRef>
          </c:val>
        </c:ser>
        <c:dLbls>
          <c:showLegendKey val="0"/>
          <c:showVal val="0"/>
          <c:showCatName val="0"/>
          <c:showSerName val="0"/>
          <c:showPercent val="0"/>
          <c:showBubbleSize val="0"/>
        </c:dLbls>
        <c:gapWidth val="150"/>
        <c:axId val="35696128"/>
        <c:axId val="92550208"/>
      </c:barChart>
      <c:catAx>
        <c:axId val="35696128"/>
        <c:scaling>
          <c:orientation val="minMax"/>
        </c:scaling>
        <c:delete val="0"/>
        <c:axPos val="b"/>
        <c:numFmt formatCode="General" sourceLinked="1"/>
        <c:majorTickMark val="in"/>
        <c:minorTickMark val="none"/>
        <c:tickLblPos val="nextTo"/>
        <c:spPr>
          <a:ln w="4274">
            <a:solidFill>
              <a:srgbClr val="000000"/>
            </a:solidFill>
            <a:prstDash val="solid"/>
          </a:ln>
        </c:spPr>
        <c:txPr>
          <a:bodyPr rot="0" vert="horz"/>
          <a:lstStyle/>
          <a:p>
            <a:pPr>
              <a:defRPr sz="1413" b="0" i="0" u="none" strike="noStrike" baseline="0">
                <a:solidFill>
                  <a:srgbClr val="000000"/>
                </a:solidFill>
                <a:latin typeface="新細明體"/>
                <a:ea typeface="新細明體"/>
                <a:cs typeface="新細明體"/>
              </a:defRPr>
            </a:pPr>
            <a:endParaRPr lang="zh-TW"/>
          </a:p>
        </c:txPr>
        <c:crossAx val="92550208"/>
        <c:crossesAt val="0"/>
        <c:auto val="1"/>
        <c:lblAlgn val="ctr"/>
        <c:lblOffset val="100"/>
        <c:tickLblSkip val="1"/>
        <c:tickMarkSkip val="1"/>
        <c:noMultiLvlLbl val="0"/>
      </c:catAx>
      <c:valAx>
        <c:axId val="92550208"/>
        <c:scaling>
          <c:orientation val="minMax"/>
          <c:min val="0"/>
        </c:scaling>
        <c:delete val="0"/>
        <c:axPos val="l"/>
        <c:majorGridlines>
          <c:spPr>
            <a:ln w="4274">
              <a:solidFill>
                <a:srgbClr val="FFFFFF"/>
              </a:solidFill>
              <a:prstDash val="solid"/>
            </a:ln>
          </c:spPr>
        </c:majorGridlines>
        <c:numFmt formatCode="#,##0_ " sourceLinked="0"/>
        <c:majorTickMark val="none"/>
        <c:minorTickMark val="none"/>
        <c:tickLblPos val="nextTo"/>
        <c:spPr>
          <a:ln w="4274">
            <a:solidFill>
              <a:srgbClr val="000000"/>
            </a:solidFill>
            <a:prstDash val="solid"/>
          </a:ln>
        </c:spPr>
        <c:txPr>
          <a:bodyPr rot="0" vert="horz"/>
          <a:lstStyle/>
          <a:p>
            <a:pPr>
              <a:defRPr sz="1413" b="0" i="0" u="none" strike="noStrike" baseline="0">
                <a:solidFill>
                  <a:srgbClr val="000000"/>
                </a:solidFill>
                <a:latin typeface="新細明體"/>
                <a:ea typeface="新細明體"/>
                <a:cs typeface="新細明體"/>
              </a:defRPr>
            </a:pPr>
            <a:endParaRPr lang="zh-TW"/>
          </a:p>
        </c:txPr>
        <c:crossAx val="35696128"/>
        <c:crosses val="autoZero"/>
        <c:crossBetween val="between"/>
      </c:valAx>
      <c:spPr>
        <a:noFill/>
        <a:ln w="17096">
          <a:solidFill>
            <a:srgbClr val="000000"/>
          </a:solidFill>
          <a:prstDash val="solid"/>
        </a:ln>
      </c:spPr>
    </c:plotArea>
    <c:legend>
      <c:legendPos val="r"/>
      <c:layout>
        <c:manualLayout>
          <c:xMode val="edge"/>
          <c:yMode val="edge"/>
          <c:x val="0.82755589380323757"/>
          <c:y val="0.26315789473684231"/>
          <c:w val="0.16930328132775224"/>
          <c:h val="0.31052631578947426"/>
        </c:manualLayout>
      </c:layout>
      <c:overlay val="0"/>
      <c:spPr>
        <a:solidFill>
          <a:srgbClr val="FFFFFF"/>
        </a:solidFill>
        <a:ln w="4274">
          <a:solidFill>
            <a:srgbClr val="000000"/>
          </a:solidFill>
          <a:prstDash val="solid"/>
        </a:ln>
      </c:spPr>
      <c:txPr>
        <a:bodyPr/>
        <a:lstStyle/>
        <a:p>
          <a:pPr>
            <a:defRPr sz="1238" b="0" i="0" u="none" strike="noStrike" baseline="0">
              <a:solidFill>
                <a:srgbClr val="000000"/>
              </a:solidFill>
              <a:latin typeface="新細明體"/>
              <a:ea typeface="新細明體"/>
              <a:cs typeface="新細明體"/>
            </a:defRPr>
          </a:pPr>
          <a:endParaRPr lang="zh-TW"/>
        </a:p>
      </c:txPr>
    </c:legend>
    <c:plotVisOnly val="1"/>
    <c:dispBlanksAs val="gap"/>
    <c:showDLblsOverMax val="0"/>
  </c:chart>
  <c:spPr>
    <a:noFill/>
    <a:ln>
      <a:noFill/>
    </a:ln>
  </c:spPr>
  <c:txPr>
    <a:bodyPr/>
    <a:lstStyle/>
    <a:p>
      <a:pPr>
        <a:defRPr sz="1413" b="0" i="0" u="none" strike="noStrike" baseline="0">
          <a:solidFill>
            <a:srgbClr val="000000"/>
          </a:solidFill>
          <a:latin typeface="新細明體"/>
          <a:ea typeface="新細明體"/>
          <a:cs typeface="新細明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82" b="0" i="0" u="none" strike="noStrike" baseline="0">
                <a:solidFill>
                  <a:srgbClr val="000000"/>
                </a:solidFill>
                <a:latin typeface="標楷體"/>
                <a:ea typeface="標楷體"/>
                <a:cs typeface="標楷體"/>
              </a:defRPr>
            </a:pPr>
            <a:r>
              <a:rPr lang="zh-TW" altLang="en-US"/>
              <a:t>台灣地區家庭戶量變動趨勢</a:t>
            </a:r>
          </a:p>
        </c:rich>
      </c:tx>
      <c:layout>
        <c:manualLayout>
          <c:xMode val="edge"/>
          <c:yMode val="edge"/>
          <c:x val="0.30596175478065263"/>
          <c:y val="2.0080321285140579E-2"/>
        </c:manualLayout>
      </c:layout>
      <c:overlay val="0"/>
      <c:spPr>
        <a:noFill/>
        <a:ln w="17918">
          <a:noFill/>
        </a:ln>
      </c:spPr>
    </c:title>
    <c:autoTitleDeleted val="0"/>
    <c:plotArea>
      <c:layout>
        <c:manualLayout>
          <c:layoutTarget val="inner"/>
          <c:xMode val="edge"/>
          <c:yMode val="edge"/>
          <c:x val="7.3115860517435322E-2"/>
          <c:y val="0.2329317269076305"/>
          <c:w val="0.91451068616422948"/>
          <c:h val="0.63453815261044222"/>
        </c:manualLayout>
      </c:layout>
      <c:barChart>
        <c:barDir val="col"/>
        <c:grouping val="clustered"/>
        <c:varyColors val="0"/>
        <c:ser>
          <c:idx val="0"/>
          <c:order val="0"/>
          <c:spPr>
            <a:pattFill prst="lgCheck">
              <a:fgClr>
                <a:srgbClr val="9999FF"/>
              </a:fgClr>
              <a:bgClr>
                <a:srgbClr val="FFFFFF"/>
              </a:bgClr>
            </a:pattFill>
            <a:ln w="8959">
              <a:solidFill>
                <a:srgbClr val="000000"/>
              </a:solidFill>
              <a:prstDash val="solid"/>
            </a:ln>
          </c:spPr>
          <c:invertIfNegative val="0"/>
          <c:dLbls>
            <c:spPr>
              <a:noFill/>
              <a:ln w="17918">
                <a:noFill/>
              </a:ln>
            </c:spPr>
            <c:txPr>
              <a:bodyPr/>
              <a:lstStyle/>
              <a:p>
                <a:pPr>
                  <a:defRPr sz="723" b="1" i="0" u="none" strike="noStrike" baseline="0">
                    <a:solidFill>
                      <a:srgbClr val="000000"/>
                    </a:solidFill>
                    <a:latin typeface="新細明體"/>
                    <a:ea typeface="新細明體"/>
                    <a:cs typeface="新細明體"/>
                  </a:defRPr>
                </a:pPr>
                <a:endParaRPr lang="zh-TW"/>
              </a:p>
            </c:txPr>
            <c:showLegendKey val="0"/>
            <c:showVal val="1"/>
            <c:showCatName val="0"/>
            <c:showSerName val="0"/>
            <c:showPercent val="0"/>
            <c:showBubbleSize val="0"/>
            <c:showLeaderLines val="0"/>
          </c:dLbls>
          <c:val>
            <c:numRef>
              <c:f>Sheet1!$B$12:$B$16</c:f>
              <c:numCache>
                <c:formatCode>General</c:formatCode>
                <c:ptCount val="5"/>
                <c:pt idx="0">
                  <c:v>3.5</c:v>
                </c:pt>
                <c:pt idx="1">
                  <c:v>3.3299999999999987</c:v>
                </c:pt>
                <c:pt idx="2">
                  <c:v>3.25</c:v>
                </c:pt>
                <c:pt idx="3">
                  <c:v>3.16</c:v>
                </c:pt>
                <c:pt idx="4">
                  <c:v>3.06</c:v>
                </c:pt>
              </c:numCache>
            </c:numRef>
          </c:val>
        </c:ser>
        <c:dLbls>
          <c:showLegendKey val="0"/>
          <c:showVal val="1"/>
          <c:showCatName val="0"/>
          <c:showSerName val="0"/>
          <c:showPercent val="0"/>
          <c:showBubbleSize val="0"/>
        </c:dLbls>
        <c:gapWidth val="150"/>
        <c:axId val="35874816"/>
        <c:axId val="92552512"/>
      </c:barChart>
      <c:catAx>
        <c:axId val="35874816"/>
        <c:scaling>
          <c:orientation val="minMax"/>
        </c:scaling>
        <c:delete val="1"/>
        <c:axPos val="b"/>
        <c:title>
          <c:tx>
            <c:rich>
              <a:bodyPr/>
              <a:lstStyle/>
              <a:p>
                <a:pPr>
                  <a:defRPr sz="847" b="0" i="0" u="none" strike="noStrike" baseline="0">
                    <a:solidFill>
                      <a:srgbClr val="000000"/>
                    </a:solidFill>
                    <a:latin typeface="標楷體"/>
                    <a:ea typeface="標楷體"/>
                    <a:cs typeface="標楷體"/>
                  </a:defRPr>
                </a:pPr>
                <a:r>
                  <a:rPr lang="en-US" altLang="zh-TW"/>
                  <a:t>85</a:t>
                </a:r>
                <a:r>
                  <a:rPr lang="zh-TW" altLang="en-US"/>
                  <a:t>年             </a:t>
                </a:r>
                <a:r>
                  <a:rPr lang="en-US" altLang="zh-TW"/>
                  <a:t>89</a:t>
                </a:r>
                <a:r>
                  <a:rPr lang="zh-TW" altLang="en-US"/>
                  <a:t>年               </a:t>
                </a:r>
                <a:r>
                  <a:rPr lang="en-US" altLang="zh-TW"/>
                  <a:t>91</a:t>
                </a:r>
                <a:r>
                  <a:rPr lang="zh-TW" altLang="en-US"/>
                  <a:t>年             </a:t>
                </a:r>
                <a:r>
                  <a:rPr lang="en-US" altLang="zh-TW"/>
                  <a:t>93</a:t>
                </a:r>
                <a:r>
                  <a:rPr lang="zh-TW" altLang="en-US"/>
                  <a:t>年             </a:t>
                </a:r>
                <a:r>
                  <a:rPr lang="en-US" altLang="zh-TW"/>
                  <a:t>96</a:t>
                </a:r>
                <a:r>
                  <a:rPr lang="zh-TW" altLang="en-US"/>
                  <a:t>年</a:t>
                </a:r>
              </a:p>
            </c:rich>
          </c:tx>
          <c:layout>
            <c:manualLayout>
              <c:xMode val="edge"/>
              <c:yMode val="edge"/>
              <c:x val="0.11136107986501689"/>
              <c:y val="0.87349397590361444"/>
            </c:manualLayout>
          </c:layout>
          <c:overlay val="0"/>
          <c:spPr>
            <a:noFill/>
            <a:ln w="17918">
              <a:noFill/>
            </a:ln>
          </c:spPr>
        </c:title>
        <c:majorTickMark val="out"/>
        <c:minorTickMark val="none"/>
        <c:tickLblPos val="none"/>
        <c:crossAx val="92552512"/>
        <c:crosses val="autoZero"/>
        <c:auto val="1"/>
        <c:lblAlgn val="ctr"/>
        <c:lblOffset val="100"/>
        <c:noMultiLvlLbl val="0"/>
      </c:catAx>
      <c:valAx>
        <c:axId val="92552512"/>
        <c:scaling>
          <c:orientation val="minMax"/>
        </c:scaling>
        <c:delete val="0"/>
        <c:axPos val="l"/>
        <c:numFmt formatCode="General" sourceLinked="1"/>
        <c:majorTickMark val="in"/>
        <c:minorTickMark val="none"/>
        <c:tickLblPos val="nextTo"/>
        <c:spPr>
          <a:ln w="2240">
            <a:solidFill>
              <a:srgbClr val="000000"/>
            </a:solidFill>
            <a:prstDash val="solid"/>
          </a:ln>
        </c:spPr>
        <c:txPr>
          <a:bodyPr rot="0" vert="horz"/>
          <a:lstStyle/>
          <a:p>
            <a:pPr>
              <a:defRPr sz="847" b="0" i="0" u="none" strike="noStrike" baseline="0">
                <a:solidFill>
                  <a:srgbClr val="000000"/>
                </a:solidFill>
                <a:latin typeface="標楷體"/>
                <a:ea typeface="標楷體"/>
                <a:cs typeface="標楷體"/>
              </a:defRPr>
            </a:pPr>
            <a:endParaRPr lang="zh-TW"/>
          </a:p>
        </c:txPr>
        <c:crossAx val="35874816"/>
        <c:crosses val="autoZero"/>
        <c:crossBetween val="between"/>
      </c:valAx>
      <c:spPr>
        <a:noFill/>
        <a:ln w="8959">
          <a:solidFill>
            <a:srgbClr val="808080"/>
          </a:solidFill>
          <a:prstDash val="solid"/>
        </a:ln>
      </c:spPr>
    </c:plotArea>
    <c:plotVisOnly val="1"/>
    <c:dispBlanksAs val="gap"/>
    <c:showDLblsOverMax val="0"/>
  </c:chart>
  <c:spPr>
    <a:solidFill>
      <a:srgbClr val="FFFFFF"/>
    </a:solidFill>
    <a:ln>
      <a:noFill/>
    </a:ln>
  </c:spPr>
  <c:txPr>
    <a:bodyPr/>
    <a:lstStyle/>
    <a:p>
      <a:pPr>
        <a:defRPr sz="847" b="0" i="0" u="none" strike="noStrike" baseline="0">
          <a:solidFill>
            <a:srgbClr val="000000"/>
          </a:solidFill>
          <a:latin typeface="新細明體"/>
          <a:ea typeface="新細明體"/>
          <a:cs typeface="新細明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96" b="0" i="0" u="none" strike="noStrike" baseline="0">
                <a:solidFill>
                  <a:srgbClr val="000000"/>
                </a:solidFill>
                <a:latin typeface="標楷體"/>
                <a:ea typeface="標楷體"/>
                <a:cs typeface="標楷體"/>
              </a:defRPr>
            </a:pPr>
            <a:r>
              <a:rPr lang="zh-TW" altLang="en-US"/>
              <a:t>台灣地區育齡婦女平均生育率</a:t>
            </a:r>
          </a:p>
        </c:rich>
      </c:tx>
      <c:layout>
        <c:manualLayout>
          <c:xMode val="edge"/>
          <c:yMode val="edge"/>
          <c:x val="0.29849012775842065"/>
          <c:y val="1.9283746556473833E-2"/>
        </c:manualLayout>
      </c:layout>
      <c:overlay val="0"/>
      <c:spPr>
        <a:noFill/>
        <a:ln w="16594">
          <a:noFill/>
        </a:ln>
      </c:spPr>
    </c:title>
    <c:autoTitleDeleted val="0"/>
    <c:plotArea>
      <c:layout>
        <c:manualLayout>
          <c:layoutTarget val="inner"/>
          <c:xMode val="edge"/>
          <c:yMode val="edge"/>
          <c:x val="0.14401858304297346"/>
          <c:y val="0.26997245179063389"/>
          <c:w val="0.84320557491289183"/>
          <c:h val="0.6033057851239666"/>
        </c:manualLayout>
      </c:layout>
      <c:barChart>
        <c:barDir val="col"/>
        <c:grouping val="clustered"/>
        <c:varyColors val="0"/>
        <c:ser>
          <c:idx val="0"/>
          <c:order val="0"/>
          <c:spPr>
            <a:pattFill prst="lgCheck">
              <a:fgClr>
                <a:srgbClr val="9999FF"/>
              </a:fgClr>
              <a:bgClr>
                <a:srgbClr val="FFFFFF"/>
              </a:bgClr>
            </a:pattFill>
            <a:ln w="8297">
              <a:solidFill>
                <a:srgbClr val="000000"/>
              </a:solidFill>
              <a:prstDash val="solid"/>
            </a:ln>
          </c:spPr>
          <c:invertIfNegative val="0"/>
          <c:dLbls>
            <c:spPr>
              <a:noFill/>
              <a:ln w="16594">
                <a:noFill/>
              </a:ln>
            </c:spPr>
            <c:txPr>
              <a:bodyPr/>
              <a:lstStyle/>
              <a:p>
                <a:pPr>
                  <a:defRPr sz="670" b="1" i="0" u="none" strike="noStrike" baseline="0">
                    <a:solidFill>
                      <a:srgbClr val="000000"/>
                    </a:solidFill>
                    <a:latin typeface="新細明體"/>
                    <a:ea typeface="新細明體"/>
                    <a:cs typeface="新細明體"/>
                  </a:defRPr>
                </a:pPr>
                <a:endParaRPr lang="zh-TW"/>
              </a:p>
            </c:txPr>
            <c:showLegendKey val="0"/>
            <c:showVal val="1"/>
            <c:showCatName val="0"/>
            <c:showSerName val="0"/>
            <c:showPercent val="0"/>
            <c:showBubbleSize val="0"/>
            <c:showLeaderLines val="0"/>
          </c:dLbls>
          <c:val>
            <c:numRef>
              <c:f>Sheet1!$B$3:$B$7</c:f>
              <c:numCache>
                <c:formatCode>General</c:formatCode>
                <c:ptCount val="5"/>
                <c:pt idx="0">
                  <c:v>1.76</c:v>
                </c:pt>
                <c:pt idx="1">
                  <c:v>1.6800000000000008</c:v>
                </c:pt>
                <c:pt idx="2">
                  <c:v>1.34</c:v>
                </c:pt>
                <c:pt idx="3">
                  <c:v>1.1800000000000008</c:v>
                </c:pt>
                <c:pt idx="4">
                  <c:v>1.1100000000000001</c:v>
                </c:pt>
              </c:numCache>
            </c:numRef>
          </c:val>
        </c:ser>
        <c:dLbls>
          <c:showLegendKey val="0"/>
          <c:showVal val="1"/>
          <c:showCatName val="0"/>
          <c:showSerName val="0"/>
          <c:showPercent val="0"/>
          <c:showBubbleSize val="0"/>
        </c:dLbls>
        <c:gapWidth val="150"/>
        <c:axId val="36030976"/>
        <c:axId val="92636864"/>
      </c:barChart>
      <c:dateAx>
        <c:axId val="36030976"/>
        <c:scaling>
          <c:orientation val="minMax"/>
        </c:scaling>
        <c:delete val="1"/>
        <c:axPos val="b"/>
        <c:title>
          <c:tx>
            <c:rich>
              <a:bodyPr/>
              <a:lstStyle/>
              <a:p>
                <a:pPr>
                  <a:defRPr sz="670" b="0" i="0" u="none" strike="noStrike" baseline="0">
                    <a:solidFill>
                      <a:srgbClr val="000000"/>
                    </a:solidFill>
                    <a:latin typeface="標楷體"/>
                    <a:ea typeface="標楷體"/>
                    <a:cs typeface="標楷體"/>
                  </a:defRPr>
                </a:pPr>
                <a:r>
                  <a:rPr lang="en-US" altLang="zh-TW"/>
                  <a:t>88</a:t>
                </a:r>
                <a:r>
                  <a:rPr lang="zh-TW" altLang="en-US"/>
                  <a:t>年             </a:t>
                </a:r>
                <a:r>
                  <a:rPr lang="en-US" altLang="zh-TW"/>
                  <a:t>89</a:t>
                </a:r>
                <a:r>
                  <a:rPr lang="zh-TW" altLang="en-US"/>
                  <a:t>年           </a:t>
                </a:r>
                <a:r>
                  <a:rPr lang="en-US" altLang="zh-TW"/>
                  <a:t>91</a:t>
                </a:r>
                <a:r>
                  <a:rPr lang="zh-TW" altLang="en-US"/>
                  <a:t>年             </a:t>
                </a:r>
                <a:r>
                  <a:rPr lang="en-US" altLang="zh-TW"/>
                  <a:t>93</a:t>
                </a:r>
                <a:r>
                  <a:rPr lang="zh-TW" altLang="en-US"/>
                  <a:t>年             </a:t>
                </a:r>
                <a:r>
                  <a:rPr lang="en-US" altLang="zh-TW"/>
                  <a:t>96</a:t>
                </a:r>
                <a:r>
                  <a:rPr lang="zh-TW" altLang="en-US"/>
                  <a:t>年                        </a:t>
                </a:r>
              </a:p>
            </c:rich>
          </c:tx>
          <c:layout>
            <c:manualLayout>
              <c:xMode val="edge"/>
              <c:yMode val="edge"/>
              <c:x val="0.19628339140534279"/>
              <c:y val="0.87052341597796146"/>
            </c:manualLayout>
          </c:layout>
          <c:overlay val="0"/>
          <c:spPr>
            <a:noFill/>
            <a:ln w="16594">
              <a:noFill/>
            </a:ln>
          </c:spPr>
        </c:title>
        <c:majorTickMark val="out"/>
        <c:minorTickMark val="none"/>
        <c:tickLblPos val="none"/>
        <c:crossAx val="92636864"/>
        <c:crosses val="autoZero"/>
        <c:auto val="0"/>
        <c:lblOffset val="100"/>
        <c:baseTimeUnit val="days"/>
      </c:dateAx>
      <c:valAx>
        <c:axId val="92636864"/>
        <c:scaling>
          <c:orientation val="minMax"/>
        </c:scaling>
        <c:delete val="0"/>
        <c:axPos val="l"/>
        <c:title>
          <c:tx>
            <c:rich>
              <a:bodyPr rot="0" vert="horz"/>
              <a:lstStyle/>
              <a:p>
                <a:pPr algn="ctr">
                  <a:defRPr sz="898" b="0" i="0" u="none" strike="noStrike" baseline="0">
                    <a:solidFill>
                      <a:srgbClr val="000000"/>
                    </a:solidFill>
                    <a:latin typeface="標楷體"/>
                    <a:ea typeface="標楷體"/>
                    <a:cs typeface="標楷體"/>
                  </a:defRPr>
                </a:pPr>
                <a:r>
                  <a:rPr lang="zh-TW" altLang="en-US"/>
                  <a:t>（人）</a:t>
                </a:r>
              </a:p>
            </c:rich>
          </c:tx>
          <c:layout>
            <c:manualLayout>
              <c:xMode val="edge"/>
              <c:yMode val="edge"/>
              <c:x val="6.8524970963995374E-2"/>
              <c:y val="8.8154269972451932E-2"/>
            </c:manualLayout>
          </c:layout>
          <c:overlay val="0"/>
          <c:spPr>
            <a:noFill/>
            <a:ln w="16594">
              <a:noFill/>
            </a:ln>
          </c:spPr>
        </c:title>
        <c:numFmt formatCode="General" sourceLinked="1"/>
        <c:majorTickMark val="in"/>
        <c:minorTickMark val="none"/>
        <c:tickLblPos val="nextTo"/>
        <c:spPr>
          <a:ln w="2074">
            <a:solidFill>
              <a:srgbClr val="000000"/>
            </a:solidFill>
            <a:prstDash val="solid"/>
          </a:ln>
        </c:spPr>
        <c:txPr>
          <a:bodyPr rot="0" vert="horz"/>
          <a:lstStyle/>
          <a:p>
            <a:pPr>
              <a:defRPr sz="670" b="0" i="0" u="none" strike="noStrike" baseline="0">
                <a:solidFill>
                  <a:srgbClr val="000000"/>
                </a:solidFill>
                <a:latin typeface="新細明體"/>
                <a:ea typeface="新細明體"/>
                <a:cs typeface="新細明體"/>
              </a:defRPr>
            </a:pPr>
            <a:endParaRPr lang="zh-TW"/>
          </a:p>
        </c:txPr>
        <c:crossAx val="36030976"/>
        <c:crosses val="autoZero"/>
        <c:crossBetween val="between"/>
      </c:valAx>
      <c:spPr>
        <a:noFill/>
        <a:ln w="2074">
          <a:solidFill>
            <a:srgbClr val="000000"/>
          </a:solidFill>
          <a:prstDash val="solid"/>
        </a:ln>
      </c:spPr>
    </c:plotArea>
    <c:plotVisOnly val="1"/>
    <c:dispBlanksAs val="gap"/>
    <c:showDLblsOverMax val="0"/>
  </c:chart>
  <c:spPr>
    <a:solidFill>
      <a:srgbClr val="FFFFFF"/>
    </a:solidFill>
    <a:ln>
      <a:noFill/>
    </a:ln>
  </c:spPr>
  <c:txPr>
    <a:bodyPr/>
    <a:lstStyle/>
    <a:p>
      <a:pPr>
        <a:defRPr sz="670" b="0" i="0" u="none" strike="noStrike" baseline="0">
          <a:solidFill>
            <a:srgbClr val="000000"/>
          </a:solidFill>
          <a:latin typeface="新細明體"/>
          <a:ea typeface="新細明體"/>
          <a:cs typeface="新細明體"/>
        </a:defRPr>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Georgia" pitchFamily="18" charset="0"/>
              </a:defRPr>
            </a:lvl1pPr>
          </a:lstStyle>
          <a:p>
            <a:endParaRPr lang="en-US" altLang="zh-TW"/>
          </a:p>
        </p:txBody>
      </p:sp>
      <p:sp>
        <p:nvSpPr>
          <p:cNvPr id="4198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Georgia" pitchFamily="18" charset="0"/>
              </a:defRPr>
            </a:lvl1pPr>
          </a:lstStyle>
          <a:p>
            <a:fld id="{11DD281E-1C0F-4ECF-8454-658272038F8E}" type="datetimeFigureOut">
              <a:rPr lang="zh-TW" altLang="en-US"/>
              <a:pPr/>
              <a:t>2016/12/9</a:t>
            </a:fld>
            <a:endParaRPr lang="en-US" altLang="zh-TW"/>
          </a:p>
        </p:txBody>
      </p:sp>
      <p:sp>
        <p:nvSpPr>
          <p:cNvPr id="4198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Georgia" pitchFamily="18" charset="0"/>
              </a:defRPr>
            </a:lvl1pPr>
          </a:lstStyle>
          <a:p>
            <a:endParaRPr lang="en-US" altLang="zh-TW"/>
          </a:p>
        </p:txBody>
      </p:sp>
      <p:sp>
        <p:nvSpPr>
          <p:cNvPr id="4198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Georgia" pitchFamily="18" charset="0"/>
              </a:defRPr>
            </a:lvl1pPr>
          </a:lstStyle>
          <a:p>
            <a:fld id="{E16B17D4-6D03-420B-BC0C-E53AAEDCFED6}" type="slidenum">
              <a:rPr lang="zh-TW" altLang="en-US"/>
              <a:pPr/>
              <a:t>‹#›</a:t>
            </a:fld>
            <a:endParaRPr lang="en-US" altLang="zh-TW"/>
          </a:p>
        </p:txBody>
      </p:sp>
    </p:spTree>
    <p:extLst>
      <p:ext uri="{BB962C8B-B14F-4D97-AF65-F5344CB8AC3E}">
        <p14:creationId xmlns:p14="http://schemas.microsoft.com/office/powerpoint/2010/main" val="403325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kumimoji="0" sz="1300">
                <a:latin typeface="Calibri" pitchFamily="34" charset="0"/>
              </a:defRPr>
            </a:lvl1pPr>
          </a:lstStyle>
          <a:p>
            <a:endParaRPr lang="zh-TW" altLang="en-US"/>
          </a:p>
        </p:txBody>
      </p:sp>
      <p:sp>
        <p:nvSpPr>
          <p:cNvPr id="3" name="日期版面配置區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kumimoji="0" sz="1300">
                <a:latin typeface="Calibri" pitchFamily="34" charset="0"/>
              </a:defRPr>
            </a:lvl1pPr>
          </a:lstStyle>
          <a:p>
            <a:fld id="{85A7DF09-9BE3-4FF1-925F-48EAC5E06841}" type="datetimeFigureOut">
              <a:rPr lang="zh-TW" altLang="en-US"/>
              <a:pPr/>
              <a:t>2016/12/9</a:t>
            </a:fld>
            <a:endParaRPr lang="en-US" altLang="zh-TW"/>
          </a:p>
        </p:txBody>
      </p:sp>
      <p:sp>
        <p:nvSpPr>
          <p:cNvPr id="4" name="投影片圖像版面配置區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kumimoji="0" sz="1300">
                <a:latin typeface="Calibri" pitchFamily="34" charset="0"/>
              </a:defRPr>
            </a:lvl1pPr>
          </a:lstStyle>
          <a:p>
            <a:endParaRPr lang="zh-TW" altLang="en-US"/>
          </a:p>
        </p:txBody>
      </p:sp>
      <p:sp>
        <p:nvSpPr>
          <p:cNvPr id="7" name="投影片編號版面配置區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kumimoji="0" sz="1300">
                <a:latin typeface="Calibri" pitchFamily="34" charset="0"/>
              </a:defRPr>
            </a:lvl1pPr>
          </a:lstStyle>
          <a:p>
            <a:fld id="{F64C1D01-5A05-47E6-89AB-93EBA69AE58B}" type="slidenum">
              <a:rPr lang="zh-TW" altLang="en-US"/>
              <a:pPr/>
              <a:t>‹#›</a:t>
            </a:fld>
            <a:endParaRPr lang="en-US" altLang="zh-TW"/>
          </a:p>
        </p:txBody>
      </p:sp>
    </p:spTree>
    <p:extLst>
      <p:ext uri="{BB962C8B-B14F-4D97-AF65-F5344CB8AC3E}">
        <p14:creationId xmlns:p14="http://schemas.microsoft.com/office/powerpoint/2010/main" val="1403339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AB3514B-7E44-4DD6-AF25-C5B151F07D45}" type="slidenum">
              <a:rPr lang="zh-TW" altLang="en-US" smtClean="0"/>
              <a:t>1</a:t>
            </a:fld>
            <a:endParaRPr lang="zh-TW" altLang="en-US"/>
          </a:p>
        </p:txBody>
      </p:sp>
    </p:spTree>
    <p:extLst>
      <p:ext uri="{BB962C8B-B14F-4D97-AF65-F5344CB8AC3E}">
        <p14:creationId xmlns:p14="http://schemas.microsoft.com/office/powerpoint/2010/main" val="1608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0355"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2403"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4451"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6499"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08547"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10595"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4019550" y="9721850"/>
            <a:ext cx="3078163" cy="511175"/>
          </a:xfrm>
          <a:prstGeom prst="rect">
            <a:avLst/>
          </a:prstGeom>
          <a:noFill/>
          <a:ln w="9525">
            <a:noFill/>
            <a:miter lim="800000"/>
            <a:headEnd/>
            <a:tailEnd/>
          </a:ln>
        </p:spPr>
        <p:txBody>
          <a:bodyPr lIns="99918" tIns="49958" rIns="99918" bIns="49958" anchor="b"/>
          <a:lstStyle/>
          <a:p>
            <a:pPr algn="r" defTabSz="998538"/>
            <a:fld id="{8499F8B2-208A-4CB8-9473-4E88393D23C8}" type="slidenum">
              <a:rPr lang="en-US" altLang="zh-TW" sz="1300"/>
              <a:pPr algn="r" defTabSz="998538"/>
              <a:t>6</a:t>
            </a:fld>
            <a:endParaRPr lang="en-US" altLang="zh-TW" sz="1300"/>
          </a:p>
        </p:txBody>
      </p:sp>
      <p:sp>
        <p:nvSpPr>
          <p:cNvPr id="161795" name="Rectangle 2"/>
          <p:cNvSpPr>
            <a:spLocks noGrp="1" noRot="1" noChangeAspect="1" noChangeArrowheads="1" noTextEdit="1"/>
          </p:cNvSpPr>
          <p:nvPr>
            <p:ph type="sldImg"/>
          </p:nvPr>
        </p:nvSpPr>
        <p:spPr bwMode="auto">
          <a:xfrm>
            <a:off x="992188" y="768350"/>
            <a:ext cx="5118100" cy="3838575"/>
          </a:xfrm>
          <a:noFill/>
          <a:ln>
            <a:solidFill>
              <a:srgbClr val="000000"/>
            </a:solidFill>
            <a:miter lim="800000"/>
            <a:headEnd/>
            <a:tailEnd/>
          </a:ln>
        </p:spPr>
      </p:sp>
      <p:sp>
        <p:nvSpPr>
          <p:cNvPr id="161796" name="Rectangle 3"/>
          <p:cNvSpPr>
            <a:spLocks noGrp="1" noChangeArrowheads="1"/>
          </p:cNvSpPr>
          <p:nvPr>
            <p:ph type="body" idx="1"/>
          </p:nvPr>
        </p:nvSpPr>
        <p:spPr/>
        <p:txBody>
          <a:bodyPr lIns="99918" tIns="49958" rIns="99918" bIns="49958"/>
          <a:lstStyle/>
          <a:p>
            <a:r>
              <a:rPr lang="zh-TW" altLang="en-US" sz="1600" smtClean="0">
                <a:latin typeface="標楷體" pitchFamily="65" charset="-120"/>
                <a:ea typeface="標楷體" pitchFamily="65" charset="-120"/>
              </a:rPr>
              <a:t>第一是目前台灣正如同其他國家一樣，面臨人口快速老化問題。</a:t>
            </a:r>
            <a:r>
              <a:rPr lang="en-US" altLang="zh-TW" sz="1600" smtClean="0">
                <a:latin typeface="標楷體" pitchFamily="65" charset="-120"/>
                <a:ea typeface="標楷體" pitchFamily="65" charset="-120"/>
              </a:rPr>
              <a:t>97</a:t>
            </a:r>
            <a:r>
              <a:rPr lang="zh-TW" altLang="en-US" sz="1600" smtClean="0">
                <a:latin typeface="標楷體" pitchFamily="65" charset="-120"/>
                <a:ea typeface="標楷體" pitchFamily="65" charset="-120"/>
              </a:rPr>
              <a:t>年</a:t>
            </a:r>
            <a:r>
              <a:rPr lang="en-US" altLang="zh-TW" sz="1600" smtClean="0">
                <a:latin typeface="標楷體" pitchFamily="65" charset="-120"/>
                <a:ea typeface="標楷體" pitchFamily="65" charset="-120"/>
              </a:rPr>
              <a:t>65</a:t>
            </a:r>
            <a:r>
              <a:rPr lang="zh-TW" altLang="en-US" sz="1600" smtClean="0">
                <a:latin typeface="標楷體" pitchFamily="65" charset="-120"/>
                <a:ea typeface="標楷體" pitchFamily="65" charset="-120"/>
              </a:rPr>
              <a:t>歲以上老年人口已超過</a:t>
            </a:r>
            <a:r>
              <a:rPr lang="en-US" altLang="zh-TW" sz="1600" smtClean="0">
                <a:latin typeface="標楷體" pitchFamily="65" charset="-120"/>
                <a:ea typeface="標楷體" pitchFamily="65" charset="-120"/>
              </a:rPr>
              <a:t>10</a:t>
            </a:r>
            <a:r>
              <a:rPr lang="zh-TW" altLang="en-US" sz="1600" smtClean="0">
                <a:latin typeface="標楷體" pitchFamily="65" charset="-120"/>
                <a:ea typeface="標楷體" pitchFamily="65" charset="-120"/>
              </a:rPr>
              <a:t>％，估計約</a:t>
            </a:r>
            <a:r>
              <a:rPr lang="en-US" altLang="zh-TW" sz="1600" smtClean="0">
                <a:latin typeface="標楷體" pitchFamily="65" charset="-120"/>
                <a:ea typeface="標楷體" pitchFamily="65" charset="-120"/>
              </a:rPr>
              <a:t>20</a:t>
            </a:r>
            <a:r>
              <a:rPr lang="zh-TW" altLang="en-US" sz="1600" smtClean="0">
                <a:latin typeface="標楷體" pitchFamily="65" charset="-120"/>
                <a:ea typeface="標楷體" pitchFamily="65" charset="-120"/>
              </a:rPr>
              <a:t>年後此一比例及倍增為</a:t>
            </a:r>
            <a:r>
              <a:rPr lang="en-US" altLang="zh-TW" sz="1600" smtClean="0">
                <a:latin typeface="標楷體" pitchFamily="65" charset="-120"/>
                <a:ea typeface="標楷體" pitchFamily="65" charset="-120"/>
              </a:rPr>
              <a:t>22.5</a:t>
            </a:r>
            <a:r>
              <a:rPr lang="zh-TW" altLang="en-US" sz="1600" smtClean="0">
                <a:latin typeface="標楷體" pitchFamily="65" charset="-120"/>
                <a:ea typeface="標楷體" pitchFamily="65" charset="-120"/>
              </a:rPr>
              <a:t>％。此外，老老人比例增加幅度亦是相當大的。</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4019550" y="9721850"/>
            <a:ext cx="3078163" cy="511175"/>
          </a:xfrm>
          <a:prstGeom prst="rect">
            <a:avLst/>
          </a:prstGeom>
          <a:noFill/>
          <a:ln w="9525">
            <a:noFill/>
            <a:miter lim="800000"/>
            <a:headEnd/>
            <a:tailEnd/>
          </a:ln>
        </p:spPr>
        <p:txBody>
          <a:bodyPr lIns="99918" tIns="49958" rIns="99918" bIns="49958" anchor="b"/>
          <a:lstStyle/>
          <a:p>
            <a:pPr algn="r" defTabSz="998538"/>
            <a:fld id="{F4B853D9-610B-47D5-8AC0-5B230DD8DC34}" type="slidenum">
              <a:rPr lang="en-US" altLang="zh-TW" sz="1300"/>
              <a:pPr algn="r" defTabSz="998538"/>
              <a:t>11</a:t>
            </a:fld>
            <a:endParaRPr lang="en-US" altLang="zh-TW" sz="1300"/>
          </a:p>
        </p:txBody>
      </p:sp>
      <p:sp>
        <p:nvSpPr>
          <p:cNvPr id="163843" name="Rectangle 2"/>
          <p:cNvSpPr>
            <a:spLocks noGrp="1" noRot="1" noChangeAspect="1" noChangeArrowheads="1" noTextEdit="1"/>
          </p:cNvSpPr>
          <p:nvPr>
            <p:ph type="sldImg"/>
          </p:nvPr>
        </p:nvSpPr>
        <p:spPr bwMode="auto">
          <a:xfrm>
            <a:off x="993775" y="768350"/>
            <a:ext cx="5114925" cy="3836988"/>
          </a:xfrm>
          <a:noFill/>
          <a:ln>
            <a:solidFill>
              <a:srgbClr val="000000"/>
            </a:solidFill>
            <a:miter lim="800000"/>
            <a:headEnd/>
            <a:tailEnd/>
          </a:ln>
        </p:spPr>
      </p:sp>
      <p:sp>
        <p:nvSpPr>
          <p:cNvPr id="163844" name="Rectangle 3"/>
          <p:cNvSpPr>
            <a:spLocks noGrp="1" noChangeArrowheads="1"/>
          </p:cNvSpPr>
          <p:nvPr>
            <p:ph type="body" idx="1"/>
          </p:nvPr>
        </p:nvSpPr>
        <p:spPr/>
        <p:txBody>
          <a:bodyPr lIns="99918" tIns="49958" rIns="99918" bIns="49958"/>
          <a:lstStyle/>
          <a:p>
            <a:r>
              <a:rPr lang="zh-TW" altLang="en-US" sz="1600" smtClean="0">
                <a:ea typeface="標楷體" pitchFamily="65" charset="-120"/>
              </a:rPr>
              <a:t>然而，隨著人口的快速老化，需照顧之失能人口亦快速在增加，未來相關之照護負擔也勢必大幅增加。</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4019550" y="9721850"/>
            <a:ext cx="3078163" cy="511175"/>
          </a:xfrm>
          <a:prstGeom prst="rect">
            <a:avLst/>
          </a:prstGeom>
          <a:noFill/>
          <a:ln w="9525">
            <a:noFill/>
            <a:miter lim="800000"/>
            <a:headEnd/>
            <a:tailEnd/>
          </a:ln>
        </p:spPr>
        <p:txBody>
          <a:bodyPr lIns="99918" tIns="49958" rIns="99918" bIns="49958" anchor="b"/>
          <a:lstStyle/>
          <a:p>
            <a:pPr algn="r" defTabSz="998538"/>
            <a:fld id="{5D8F29D6-0E33-411C-8058-A6566FA7222F}" type="slidenum">
              <a:rPr lang="en-US" altLang="zh-TW" sz="1300"/>
              <a:pPr algn="r" defTabSz="998538"/>
              <a:t>12</a:t>
            </a:fld>
            <a:endParaRPr lang="en-US" altLang="zh-TW" sz="1300"/>
          </a:p>
        </p:txBody>
      </p:sp>
      <p:sp>
        <p:nvSpPr>
          <p:cNvPr id="165891" name="Rectangle 2"/>
          <p:cNvSpPr>
            <a:spLocks noGrp="1" noRot="1" noChangeAspect="1" noChangeArrowheads="1" noTextEdit="1"/>
          </p:cNvSpPr>
          <p:nvPr>
            <p:ph type="sldImg"/>
          </p:nvPr>
        </p:nvSpPr>
        <p:spPr bwMode="auto">
          <a:xfrm>
            <a:off x="993775" y="768350"/>
            <a:ext cx="5114925" cy="3836988"/>
          </a:xfrm>
          <a:noFill/>
          <a:ln>
            <a:solidFill>
              <a:srgbClr val="000000"/>
            </a:solidFill>
            <a:miter lim="800000"/>
            <a:headEnd/>
            <a:tailEnd/>
          </a:ln>
        </p:spPr>
      </p:sp>
      <p:sp>
        <p:nvSpPr>
          <p:cNvPr id="165892" name="Rectangle 3"/>
          <p:cNvSpPr>
            <a:spLocks noGrp="1" noChangeArrowheads="1"/>
          </p:cNvSpPr>
          <p:nvPr>
            <p:ph type="body" idx="1"/>
          </p:nvPr>
        </p:nvSpPr>
        <p:spPr/>
        <p:txBody>
          <a:bodyPr lIns="99918" tIns="49958" rIns="99918" bIns="49958"/>
          <a:lstStyle/>
          <a:p>
            <a:r>
              <a:rPr lang="zh-TW" altLang="en-US" sz="1600" smtClean="0">
                <a:ea typeface="標楷體" pitchFamily="65" charset="-120"/>
              </a:rPr>
              <a:t>在此同時，原本擔負照顧功能的家庭，卻因家庭結構變遷及少子女化影響，其照護功能日益薄弱。</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4019550" y="9721850"/>
            <a:ext cx="3078163" cy="511175"/>
          </a:xfrm>
          <a:prstGeom prst="rect">
            <a:avLst/>
          </a:prstGeom>
          <a:noFill/>
          <a:ln w="9525">
            <a:noFill/>
            <a:miter lim="800000"/>
            <a:headEnd/>
            <a:tailEnd/>
          </a:ln>
        </p:spPr>
        <p:txBody>
          <a:bodyPr lIns="99918" tIns="49958" rIns="99918" bIns="49958" anchor="b"/>
          <a:lstStyle/>
          <a:p>
            <a:pPr algn="r" defTabSz="998538"/>
            <a:fld id="{E7E33AFD-5C5F-465F-93F4-DD250A6B69FA}" type="slidenum">
              <a:rPr lang="en-US" altLang="zh-TW" sz="1300"/>
              <a:pPr algn="r" defTabSz="998538"/>
              <a:t>15</a:t>
            </a:fld>
            <a:endParaRPr lang="en-US" altLang="zh-TW" sz="1300"/>
          </a:p>
        </p:txBody>
      </p:sp>
      <p:sp>
        <p:nvSpPr>
          <p:cNvPr id="169987"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169988" name="Rectangle 3"/>
          <p:cNvSpPr>
            <a:spLocks noGrp="1" noChangeArrowheads="1"/>
          </p:cNvSpPr>
          <p:nvPr>
            <p:ph type="body" idx="1"/>
          </p:nvPr>
        </p:nvSpPr>
        <p:spPr/>
        <p:txBody>
          <a:bodyPr lIns="99918" tIns="49958" rIns="99918" bIns="49958"/>
          <a:lstStyle/>
          <a:p>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0115"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4211"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6259" name="Rectangle 3"/>
          <p:cNvSpPr>
            <a:spLocks noGrp="1"/>
          </p:cNvSpPr>
          <p:nvPr>
            <p:ph type="body" idx="1"/>
          </p:nvPr>
        </p:nvSpPr>
        <p:spPr/>
        <p:txBody>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98307" name="Rectangle 3"/>
          <p:cNvSpPr>
            <a:spLocks noGrp="1"/>
          </p:cNvSpPr>
          <p:nvPr>
            <p:ph type="body" idx="1"/>
          </p:nvPr>
        </p:nvSpPr>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102081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12338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341724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427873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259313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190174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3862238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115227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206759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522574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104109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195910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2490523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44835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69A968-950F-47CD-B9A5-A14950CA6B8C}"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13460AA-4F20-4C24-8502-B1F99086614B}" type="slidenum">
              <a:rPr lang="zh-TW" altLang="en-US" smtClean="0"/>
              <a:t>‹#›</a:t>
            </a:fld>
            <a:endParaRPr lang="zh-TW" altLang="en-US"/>
          </a:p>
        </p:txBody>
      </p:sp>
    </p:spTree>
    <p:extLst>
      <p:ext uri="{BB962C8B-B14F-4D97-AF65-F5344CB8AC3E}">
        <p14:creationId xmlns:p14="http://schemas.microsoft.com/office/powerpoint/2010/main" val="340867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594442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1075756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1137520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2225766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1620330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886694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294822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3248762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1810962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2130859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83253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9C4F7AA-5145-4243-8C39-68ACFD695063}" type="datetimeFigureOut">
              <a:rPr lang="zh-TW" altLang="en-US" smtClean="0"/>
              <a:t>2016/12/9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363BD5A-C4C5-446E-A44B-7ECC8B025578}" type="slidenum">
              <a:rPr lang="zh-TW" altLang="en-US" smtClean="0"/>
              <a:t>‹#›</a:t>
            </a:fld>
            <a:endParaRPr lang="zh-TW" altLang="en-US"/>
          </a:p>
        </p:txBody>
      </p:sp>
    </p:spTree>
    <p:extLst>
      <p:ext uri="{BB962C8B-B14F-4D97-AF65-F5344CB8AC3E}">
        <p14:creationId xmlns:p14="http://schemas.microsoft.com/office/powerpoint/2010/main" val="292879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15921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72213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15318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392106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208715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8A16A8C-B054-4C35-86E6-7FC61354560E}" type="datetimeFigureOut">
              <a:rPr lang="zh-TW" altLang="en-US" smtClean="0"/>
              <a:t>2016/12/9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F997C3E-B9F1-4928-A706-9B6CE5807C72}" type="slidenum">
              <a:rPr lang="zh-TW" altLang="en-US" smtClean="0"/>
              <a:t>‹#›</a:t>
            </a:fld>
            <a:endParaRPr lang="zh-TW" altLang="en-US"/>
          </a:p>
        </p:txBody>
      </p:sp>
    </p:spTree>
    <p:extLst>
      <p:ext uri="{BB962C8B-B14F-4D97-AF65-F5344CB8AC3E}">
        <p14:creationId xmlns:p14="http://schemas.microsoft.com/office/powerpoint/2010/main" val="145315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microsoft.com/office/2007/relationships/hdphoto" Target="../media/hdphoto1.wdp"/><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6.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16A8C-B054-4C35-86E6-7FC61354560E}" type="datetimeFigureOut">
              <a:rPr lang="zh-TW" altLang="en-US" smtClean="0"/>
              <a:t>2016/12/9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7C3E-B9F1-4928-A706-9B6CE5807C72}" type="slidenum">
              <a:rPr lang="zh-TW" altLang="en-US" smtClean="0"/>
              <a:t>‹#›</a:t>
            </a:fld>
            <a:endParaRPr lang="zh-TW" altLang="en-US"/>
          </a:p>
        </p:txBody>
      </p:sp>
      <p:sp>
        <p:nvSpPr>
          <p:cNvPr id="9" name="標題版面配置區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mtClean="0"/>
              <a:t>按一下以編輯母片標題樣式</a:t>
            </a:r>
            <a:endParaRPr kumimoji="0" lang="zh-TW" altLang="en-US"/>
          </a:p>
        </p:txBody>
      </p:sp>
      <p:sp>
        <p:nvSpPr>
          <p:cNvPr id="10" name="文字版面配置區 2"/>
          <p:cNvSpPr txBox="1">
            <a:spLocks/>
          </p:cNvSpPr>
          <p:nvPr userDrawn="1"/>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kumimoji="0" lang="zh-TW" altLang="en-US" smtClean="0"/>
              <a:t>按一下以編輯母片文字樣式</a:t>
            </a:r>
          </a:p>
          <a:p>
            <a:pPr lvl="1" fontAlgn="auto">
              <a:spcAft>
                <a:spcPts val="0"/>
              </a:spcAft>
            </a:pPr>
            <a:r>
              <a:rPr kumimoji="0" lang="zh-TW" altLang="en-US" smtClean="0"/>
              <a:t>第二層</a:t>
            </a:r>
          </a:p>
          <a:p>
            <a:pPr lvl="2" fontAlgn="auto">
              <a:spcAft>
                <a:spcPts val="0"/>
              </a:spcAft>
            </a:pPr>
            <a:r>
              <a:rPr kumimoji="0" lang="zh-TW" altLang="en-US" smtClean="0"/>
              <a:t>第三層</a:t>
            </a:r>
          </a:p>
          <a:p>
            <a:pPr lvl="3" fontAlgn="auto">
              <a:spcAft>
                <a:spcPts val="0"/>
              </a:spcAft>
            </a:pPr>
            <a:r>
              <a:rPr kumimoji="0" lang="zh-TW" altLang="en-US" smtClean="0"/>
              <a:t>第四層</a:t>
            </a:r>
          </a:p>
          <a:p>
            <a:pPr lvl="4" fontAlgn="auto">
              <a:spcAft>
                <a:spcPts val="0"/>
              </a:spcAft>
            </a:pPr>
            <a:r>
              <a:rPr kumimoji="0" lang="zh-TW" altLang="en-US" smtClean="0"/>
              <a:t>第五層</a:t>
            </a:r>
            <a:endParaRPr kumimoji="0" lang="zh-TW" altLang="en-US"/>
          </a:p>
        </p:txBody>
      </p:sp>
      <p:sp>
        <p:nvSpPr>
          <p:cNvPr id="11" name="日期版面配置區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zh-TW"/>
            </a:defPPr>
            <a:lvl1pPr algn="l" rtl="0" fontAlgn="base">
              <a:spcBef>
                <a:spcPct val="0"/>
              </a:spcBef>
              <a:spcAft>
                <a:spcPct val="0"/>
              </a:spcAft>
              <a:defRPr kumimoji="1" sz="1200" kern="1200">
                <a:solidFill>
                  <a:schemeClr val="tx1">
                    <a:tint val="75000"/>
                  </a:schemeClr>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05174AAF-0C43-4F2B-B703-0DD5125D246C}" type="datetime1">
              <a:rPr lang="zh-TW" altLang="en-US" smtClean="0"/>
              <a:pPr/>
              <a:t>2016/12/9</a:t>
            </a:fld>
            <a:endParaRPr lang="zh-TW" altLang="en-US"/>
          </a:p>
        </p:txBody>
      </p:sp>
      <p:sp>
        <p:nvSpPr>
          <p:cNvPr id="12" name="投影片編號版面配置區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2400" kern="1200">
                <a:solidFill>
                  <a:schemeClr val="bg1">
                    <a:lumMod val="95000"/>
                  </a:schemeClr>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D42D495-9295-49C8-9DC3-3AC87BE9E704}" type="slidenum">
              <a:rPr lang="zh-TW" altLang="en-US" smtClean="0"/>
              <a:pPr/>
              <a:t>‹#›</a:t>
            </a:fld>
            <a:endParaRPr lang="zh-TW" altLang="en-US" dirty="0"/>
          </a:p>
        </p:txBody>
      </p:sp>
      <p:sp>
        <p:nvSpPr>
          <p:cNvPr id="13" name="投影片編號版面配置區 5"/>
          <p:cNvSpPr txBox="1">
            <a:spLocks/>
          </p:cNvSpPr>
          <p:nvPr userDrawn="1"/>
        </p:nvSpPr>
        <p:spPr>
          <a:xfrm>
            <a:off x="6705600" y="6508750"/>
            <a:ext cx="2133600" cy="365125"/>
          </a:xfrm>
          <a:prstGeom prst="rect">
            <a:avLst/>
          </a:prstGeom>
        </p:spPr>
        <p:txBody>
          <a:bodyPr/>
          <a:lstStyle>
            <a:defPPr>
              <a:defRPr lang="zh-TW"/>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42D495-9295-49C8-9DC3-3AC87BE9E704}" type="slidenum">
              <a:rPr lang="zh-TW" altLang="en-US" smtClean="0"/>
              <a:pPr/>
              <a:t>‹#›</a:t>
            </a:fld>
            <a:endParaRPr lang="zh-TW" altLang="en-US" dirty="0"/>
          </a:p>
        </p:txBody>
      </p:sp>
      <p:pic>
        <p:nvPicPr>
          <p:cNvPr id="14"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08" y="0"/>
            <a:ext cx="9218757" cy="70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036" y="6309321"/>
            <a:ext cx="9218757" cy="715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08" y="6525343"/>
            <a:ext cx="9234103" cy="53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75013" y="2487065"/>
            <a:ext cx="6736072" cy="2088232"/>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userDrawn="1"/>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9552" y="1950079"/>
            <a:ext cx="316835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364" y="0"/>
            <a:ext cx="9229413" cy="53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364" y="260648"/>
            <a:ext cx="9253449" cy="432048"/>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1" name="投影片編號版面配置區 5"/>
          <p:cNvSpPr txBox="1">
            <a:spLocks/>
          </p:cNvSpPr>
          <p:nvPr userDrawn="1"/>
        </p:nvSpPr>
        <p:spPr>
          <a:xfrm>
            <a:off x="7038480" y="6432542"/>
            <a:ext cx="2133600" cy="365125"/>
          </a:xfrm>
          <a:prstGeom prst="rect">
            <a:avLst/>
          </a:prstGeom>
        </p:spPr>
        <p:txBody>
          <a:bodyPr/>
          <a:lstStyle>
            <a:defPPr>
              <a:defRPr lang="zh-TW"/>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42D495-9295-49C8-9DC3-3AC87BE9E704}" type="slidenum">
              <a:rPr lang="zh-TW" altLang="en-US" sz="2400" smtClean="0"/>
              <a:pPr algn="r"/>
              <a:t>‹#›</a:t>
            </a:fld>
            <a:endParaRPr lang="zh-TW" altLang="en-US" sz="2400" dirty="0"/>
          </a:p>
        </p:txBody>
      </p:sp>
      <p:sp>
        <p:nvSpPr>
          <p:cNvPr id="22" name="矩形 21"/>
          <p:cNvSpPr/>
          <p:nvPr userDrawn="1"/>
        </p:nvSpPr>
        <p:spPr>
          <a:xfrm>
            <a:off x="0" y="6488866"/>
            <a:ext cx="9144000" cy="369332"/>
          </a:xfrm>
          <a:prstGeom prst="rect">
            <a:avLst/>
          </a:prstGeom>
        </p:spPr>
        <p:txBody>
          <a:bodyPr wrap="square">
            <a:spAutoFit/>
          </a:bodyPr>
          <a:lstStyle/>
          <a:p>
            <a:pPr algn="ctr"/>
            <a:r>
              <a:rPr lang="en-US" altLang="zh-TW" b="1" dirty="0">
                <a:solidFill>
                  <a:schemeClr val="bg1"/>
                </a:solidFill>
                <a:latin typeface="微軟正黑體" panose="020B0604030504040204" pitchFamily="34" charset="-120"/>
                <a:ea typeface="微軟正黑體" panose="020B0604030504040204" pitchFamily="34" charset="-120"/>
              </a:rPr>
              <a:t>105</a:t>
            </a:r>
            <a:r>
              <a:rPr lang="zh-TW" altLang="zh-TW" b="1" dirty="0">
                <a:solidFill>
                  <a:schemeClr val="bg1"/>
                </a:solidFill>
                <a:latin typeface="微軟正黑體" panose="020B0604030504040204" pitchFamily="34" charset="-120"/>
                <a:ea typeface="微軟正黑體" panose="020B0604030504040204" pitchFamily="34" charset="-120"/>
              </a:rPr>
              <a:t>年發展典範科技大學計畫</a:t>
            </a:r>
            <a:endParaRPr lang="zh-TW" altLang="zh-TW" dirty="0">
              <a:solidFill>
                <a:schemeClr val="bg1"/>
              </a:solidFill>
              <a:latin typeface="微軟正黑體" panose="020B0604030504040204" pitchFamily="34" charset="-120"/>
              <a:ea typeface="微軟正黑體" panose="020B0604030504040204" pitchFamily="34" charset="-120"/>
            </a:endParaRPr>
          </a:p>
        </p:txBody>
      </p:sp>
      <p:pic>
        <p:nvPicPr>
          <p:cNvPr id="23" name="Picture 3"/>
          <p:cNvPicPr>
            <a:picLocks noChangeAspect="1" noChangeArrowheads="1"/>
          </p:cNvPicPr>
          <p:nvPr userDrawn="1"/>
        </p:nvPicPr>
        <p:blipFill>
          <a:blip r:embed="rId19">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214062" y="2018333"/>
            <a:ext cx="36385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0019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A968-950F-47CD-B9A5-A14950CA6B8C}" type="datetimeFigureOut">
              <a:rPr lang="zh-TW" altLang="en-US" smtClean="0"/>
              <a:t>2016/12/9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460AA-4F20-4C24-8502-B1F99086614B}" type="slidenum">
              <a:rPr lang="zh-TW" altLang="en-US" smtClean="0"/>
              <a:t>‹#›</a:t>
            </a:fld>
            <a:endParaRPr lang="zh-TW" altLang="en-US"/>
          </a:p>
        </p:txBody>
      </p:sp>
      <p:pic>
        <p:nvPicPr>
          <p:cNvPr id="7"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08" y="0"/>
            <a:ext cx="9218757" cy="70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036" y="6309321"/>
            <a:ext cx="9218757" cy="715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08" y="6453337"/>
            <a:ext cx="9234103" cy="60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1708" y="631068"/>
            <a:ext cx="9218758" cy="41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1707" y="0"/>
            <a:ext cx="9234102" cy="836712"/>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2" name="投影片編號版面配置區 5"/>
          <p:cNvSpPr txBox="1">
            <a:spLocks/>
          </p:cNvSpPr>
          <p:nvPr userDrawn="1"/>
        </p:nvSpPr>
        <p:spPr>
          <a:xfrm>
            <a:off x="7053449" y="6385919"/>
            <a:ext cx="2133600" cy="365125"/>
          </a:xfrm>
          <a:prstGeom prst="rect">
            <a:avLst/>
          </a:prstGeom>
        </p:spPr>
        <p:txBody>
          <a:bodyPr/>
          <a:lstStyle>
            <a:defPPr>
              <a:defRPr lang="zh-TW"/>
            </a:defPPr>
            <a:lvl1pPr algn="r" rtl="0" fontAlgn="base">
              <a:spcBef>
                <a:spcPct val="0"/>
              </a:spcBef>
              <a:spcAft>
                <a:spcPct val="0"/>
              </a:spcAft>
              <a:defRPr kumimoji="1" sz="2400" kern="1200">
                <a:solidFill>
                  <a:schemeClr val="bg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1C7858B1-76B0-43A1-BD85-92CBAD88C864}" type="slidenum">
              <a:rPr lang="zh-TW" altLang="en-US" smtClean="0"/>
              <a:pPr/>
              <a:t>‹#›</a:t>
            </a:fld>
            <a:endParaRPr lang="zh-TW" altLang="en-US" dirty="0"/>
          </a:p>
        </p:txBody>
      </p:sp>
      <p:sp>
        <p:nvSpPr>
          <p:cNvPr id="13" name="矩形 12"/>
          <p:cNvSpPr/>
          <p:nvPr userDrawn="1"/>
        </p:nvSpPr>
        <p:spPr>
          <a:xfrm>
            <a:off x="0" y="6452770"/>
            <a:ext cx="9144000" cy="369332"/>
          </a:xfrm>
          <a:prstGeom prst="rect">
            <a:avLst/>
          </a:prstGeom>
        </p:spPr>
        <p:txBody>
          <a:bodyPr wrap="square">
            <a:spAutoFit/>
          </a:bodyPr>
          <a:lstStyle/>
          <a:p>
            <a:pPr algn="ctr"/>
            <a:r>
              <a:rPr lang="en-US" altLang="zh-TW" b="1" dirty="0">
                <a:solidFill>
                  <a:schemeClr val="bg1"/>
                </a:solidFill>
                <a:latin typeface="微軟正黑體" panose="020B0604030504040204" pitchFamily="34" charset="-120"/>
                <a:ea typeface="微軟正黑體" panose="020B0604030504040204" pitchFamily="34" charset="-120"/>
              </a:rPr>
              <a:t>105</a:t>
            </a:r>
            <a:r>
              <a:rPr lang="zh-TW" altLang="zh-TW" b="1" dirty="0">
                <a:solidFill>
                  <a:schemeClr val="bg1"/>
                </a:solidFill>
                <a:latin typeface="微軟正黑體" panose="020B0604030504040204" pitchFamily="34" charset="-120"/>
                <a:ea typeface="微軟正黑體" panose="020B0604030504040204" pitchFamily="34" charset="-120"/>
              </a:rPr>
              <a:t>年發展典範科技大學計畫</a:t>
            </a:r>
            <a:endParaRPr lang="zh-TW" altLang="zh-TW"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2905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4F7AA-5145-4243-8C39-68ACFD695063}" type="datetimeFigureOut">
              <a:rPr lang="zh-TW" altLang="en-US" smtClean="0"/>
              <a:t>2016/12/9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3BD5A-C4C5-446E-A44B-7ECC8B025578}" type="slidenum">
              <a:rPr lang="zh-TW" altLang="en-US" smtClean="0"/>
              <a:t>‹#›</a:t>
            </a:fld>
            <a:endParaRPr lang="zh-TW" altLang="en-US"/>
          </a:p>
        </p:txBody>
      </p:sp>
      <p:sp>
        <p:nvSpPr>
          <p:cNvPr id="14" name="標題版面配置區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smtClean="0"/>
              <a:t>按一下以編輯母片標題樣式</a:t>
            </a:r>
            <a:endParaRPr kumimoji="0" lang="zh-TW" altLang="en-US"/>
          </a:p>
        </p:txBody>
      </p:sp>
      <p:sp>
        <p:nvSpPr>
          <p:cNvPr id="15" name="文字版面配置區 2"/>
          <p:cNvSpPr txBox="1">
            <a:spLocks/>
          </p:cNvSpPr>
          <p:nvPr userDrawn="1"/>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kumimoji="0" lang="zh-TW" altLang="en-US" smtClean="0"/>
              <a:t>按一下以編輯母片文字樣式</a:t>
            </a:r>
          </a:p>
          <a:p>
            <a:pPr lvl="1" fontAlgn="auto">
              <a:spcAft>
                <a:spcPts val="0"/>
              </a:spcAft>
            </a:pPr>
            <a:r>
              <a:rPr kumimoji="0" lang="zh-TW" altLang="en-US" smtClean="0"/>
              <a:t>第二層</a:t>
            </a:r>
          </a:p>
          <a:p>
            <a:pPr lvl="2" fontAlgn="auto">
              <a:spcAft>
                <a:spcPts val="0"/>
              </a:spcAft>
            </a:pPr>
            <a:r>
              <a:rPr kumimoji="0" lang="zh-TW" altLang="en-US" smtClean="0"/>
              <a:t>第三層</a:t>
            </a:r>
          </a:p>
          <a:p>
            <a:pPr lvl="3" fontAlgn="auto">
              <a:spcAft>
                <a:spcPts val="0"/>
              </a:spcAft>
            </a:pPr>
            <a:r>
              <a:rPr kumimoji="0" lang="zh-TW" altLang="en-US" smtClean="0"/>
              <a:t>第四層</a:t>
            </a:r>
          </a:p>
          <a:p>
            <a:pPr lvl="4" fontAlgn="auto">
              <a:spcAft>
                <a:spcPts val="0"/>
              </a:spcAft>
            </a:pPr>
            <a:r>
              <a:rPr kumimoji="0" lang="zh-TW" altLang="en-US" smtClean="0"/>
              <a:t>第五層</a:t>
            </a:r>
            <a:endParaRPr kumimoji="0" lang="zh-TW" altLang="en-US"/>
          </a:p>
        </p:txBody>
      </p:sp>
      <p:sp>
        <p:nvSpPr>
          <p:cNvPr id="16" name="日期版面配置區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zh-TW"/>
            </a:defPPr>
            <a:lvl1pPr algn="l" rtl="0" fontAlgn="base">
              <a:spcBef>
                <a:spcPct val="0"/>
              </a:spcBef>
              <a:spcAft>
                <a:spcPct val="0"/>
              </a:spcAft>
              <a:defRPr kumimoji="1" sz="1200" kern="1200">
                <a:solidFill>
                  <a:schemeClr val="tx1">
                    <a:tint val="75000"/>
                  </a:schemeClr>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4D33BEFB-4128-48AF-A14C-37CE73ABF753}" type="datetime1">
              <a:rPr lang="zh-TW" altLang="en-US" smtClean="0"/>
              <a:pPr/>
              <a:t>2016/12/9</a:t>
            </a:fld>
            <a:endParaRPr lang="zh-TW" altLang="en-US"/>
          </a:p>
        </p:txBody>
      </p:sp>
      <p:sp>
        <p:nvSpPr>
          <p:cNvPr id="17" name="投影片編號版面配置區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1200" kern="1200">
                <a:solidFill>
                  <a:schemeClr val="tx1">
                    <a:tint val="75000"/>
                  </a:schemeClr>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E67621CF-302C-44E6-A3BC-48AA6B1167DA}" type="slidenum">
              <a:rPr lang="zh-TW" altLang="en-US" smtClean="0"/>
              <a:pPr/>
              <a:t>‹#›</a:t>
            </a:fld>
            <a:endParaRPr lang="zh-TW" altLang="en-US"/>
          </a:p>
        </p:txBody>
      </p:sp>
      <p:sp>
        <p:nvSpPr>
          <p:cNvPr id="18" name="投影片編號版面配置區 5"/>
          <p:cNvSpPr txBox="1">
            <a:spLocks/>
          </p:cNvSpPr>
          <p:nvPr userDrawn="1"/>
        </p:nvSpPr>
        <p:spPr>
          <a:xfrm>
            <a:off x="6705600" y="6508750"/>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7858B1-76B0-43A1-BD85-92CBAD88C864}" type="slidenum">
              <a:rPr lang="zh-TW" altLang="en-US" smtClean="0"/>
              <a:pPr/>
              <a:t>‹#›</a:t>
            </a:fld>
            <a:endParaRPr lang="zh-TW" altLang="en-US"/>
          </a:p>
        </p:txBody>
      </p:sp>
      <p:pic>
        <p:nvPicPr>
          <p:cNvPr id="19"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08" y="0"/>
            <a:ext cx="9218757" cy="70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036" y="6309321"/>
            <a:ext cx="9218757" cy="715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08" y="6525343"/>
            <a:ext cx="9234103" cy="53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4036" y="2636912"/>
            <a:ext cx="6503015" cy="2088232"/>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3" name="Picture 2"/>
          <p:cNvPicPr>
            <a:picLocks noChangeAspect="1" noChangeArrowheads="1"/>
          </p:cNvPicPr>
          <p:nvPr userDrawn="1"/>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580112" y="2060848"/>
            <a:ext cx="316835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364" y="0"/>
            <a:ext cx="9229413" cy="53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364" y="260648"/>
            <a:ext cx="9253449" cy="432048"/>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6" name="投影片編號版面配置區 5"/>
          <p:cNvSpPr txBox="1">
            <a:spLocks/>
          </p:cNvSpPr>
          <p:nvPr userDrawn="1"/>
        </p:nvSpPr>
        <p:spPr>
          <a:xfrm>
            <a:off x="7062544" y="6456606"/>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7621CF-302C-44E6-A3BC-48AA6B1167DA}" type="slidenum">
              <a:rPr lang="zh-TW" altLang="en-US" sz="2400" smtClean="0">
                <a:solidFill>
                  <a:schemeClr val="bg1"/>
                </a:solidFill>
              </a:rPr>
              <a:pPr algn="r"/>
              <a:t>‹#›</a:t>
            </a:fld>
            <a:endParaRPr lang="zh-TW" altLang="en-US" sz="2400" dirty="0">
              <a:solidFill>
                <a:schemeClr val="bg1"/>
              </a:solidFill>
            </a:endParaRPr>
          </a:p>
        </p:txBody>
      </p:sp>
      <p:sp>
        <p:nvSpPr>
          <p:cNvPr id="27" name="矩形 26"/>
          <p:cNvSpPr/>
          <p:nvPr userDrawn="1"/>
        </p:nvSpPr>
        <p:spPr>
          <a:xfrm>
            <a:off x="0" y="6488866"/>
            <a:ext cx="9144000" cy="369332"/>
          </a:xfrm>
          <a:prstGeom prst="rect">
            <a:avLst/>
          </a:prstGeom>
        </p:spPr>
        <p:txBody>
          <a:bodyPr wrap="square">
            <a:spAutoFit/>
          </a:bodyPr>
          <a:lstStyle/>
          <a:p>
            <a:pPr algn="ctr"/>
            <a:r>
              <a:rPr lang="en-US" altLang="zh-TW" b="1" dirty="0">
                <a:solidFill>
                  <a:schemeClr val="bg1"/>
                </a:solidFill>
                <a:latin typeface="微軟正黑體" panose="020B0604030504040204" pitchFamily="34" charset="-120"/>
                <a:ea typeface="微軟正黑體" panose="020B0604030504040204" pitchFamily="34" charset="-120"/>
              </a:rPr>
              <a:t>105</a:t>
            </a:r>
            <a:r>
              <a:rPr lang="zh-TW" altLang="zh-TW" b="1" dirty="0">
                <a:solidFill>
                  <a:schemeClr val="bg1"/>
                </a:solidFill>
                <a:latin typeface="微軟正黑體" panose="020B0604030504040204" pitchFamily="34" charset="-120"/>
                <a:ea typeface="微軟正黑體" panose="020B0604030504040204" pitchFamily="34" charset="-120"/>
              </a:rPr>
              <a:t>年發展典範科技大學計畫</a:t>
            </a:r>
            <a:endParaRPr lang="zh-TW" altLang="zh-TW" dirty="0">
              <a:solidFill>
                <a:schemeClr val="bg1"/>
              </a:solidFill>
              <a:latin typeface="微軟正黑體" panose="020B0604030504040204" pitchFamily="34" charset="-120"/>
              <a:ea typeface="微軟正黑體" panose="020B0604030504040204" pitchFamily="34" charset="-120"/>
            </a:endParaRPr>
          </a:p>
        </p:txBody>
      </p:sp>
      <p:pic>
        <p:nvPicPr>
          <p:cNvPr id="28" name="Picture 3"/>
          <p:cNvPicPr>
            <a:picLocks noChangeAspect="1" noChangeArrowheads="1"/>
          </p:cNvPicPr>
          <p:nvPr userDrawn="1"/>
        </p:nvPicPr>
        <p:blipFill>
          <a:blip r:embed="rId19">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5345013" y="2109403"/>
            <a:ext cx="36385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1308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s://www.top1health.com/Tag/%E6%86%82%E9%AC%B1" TargetMode="External"/><Relationship Id="rId2" Type="http://schemas.openxmlformats.org/officeDocument/2006/relationships/hyperlink" Target="https://www.top1health.com/Tag/%E9%8A%80%E9%AB%AE%E6%97%8F" TargetMode="External"/><Relationship Id="rId1" Type="http://schemas.openxmlformats.org/officeDocument/2006/relationships/slideLayout" Target="../slideLayouts/slideLayout18.xml"/><Relationship Id="rId5" Type="http://schemas.openxmlformats.org/officeDocument/2006/relationships/hyperlink" Target="https://www.top1health.com/Tag/%E5%96%AA%E5%81%B6%E7%97%87%E5%80%99%E7%BE%A4" TargetMode="External"/><Relationship Id="rId4" Type="http://schemas.openxmlformats.org/officeDocument/2006/relationships/hyperlink" Target="https://www.top1health.com/Tag/%E5%AD%A4%E7%8D%A8"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hyperlink" Target="https://www.top1health.com/Tag/%E6%80%A5%E6%95%91" TargetMode="External"/><Relationship Id="rId2" Type="http://schemas.openxmlformats.org/officeDocument/2006/relationships/hyperlink" Target="https://www.top1health.com/Tag/%E5%AE%89%E5%AF%A7%E7%99%82%E8%AD%B7" TargetMode="External"/><Relationship Id="rId1" Type="http://schemas.openxmlformats.org/officeDocument/2006/relationships/slideLayout" Target="../slideLayouts/slideLayout18.xml"/><Relationship Id="rId4" Type="http://schemas.openxmlformats.org/officeDocument/2006/relationships/hyperlink" Target="https://www.top1health.com/Tag/%E4%B8%8D%E6%80%A5%E6%95%91%E6%84%8F%E9%A1%98%E6%9B%B8"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64305" y="2839424"/>
            <a:ext cx="5885620" cy="1323439"/>
          </a:xfrm>
          <a:prstGeom prst="rect">
            <a:avLst/>
          </a:prstGeom>
        </p:spPr>
        <p:txBody>
          <a:bodyPr wrap="square">
            <a:spAutoFit/>
          </a:bodyPr>
          <a:lstStyle/>
          <a:p>
            <a:pPr algn="ctr"/>
            <a:r>
              <a:rPr kumimoji="0" lang="zh-TW" altLang="en-US" sz="4000" b="1" dirty="0">
                <a:solidFill>
                  <a:schemeClr val="bg1"/>
                </a:solidFill>
                <a:ea typeface="微軟正黑體" pitchFamily="34" charset="-120"/>
              </a:rPr>
              <a:t>長期照護常見</a:t>
            </a:r>
            <a:r>
              <a:rPr kumimoji="0" lang="zh-TW" altLang="en-US" sz="4000" b="1" dirty="0" smtClean="0">
                <a:solidFill>
                  <a:schemeClr val="bg1"/>
                </a:solidFill>
                <a:ea typeface="微軟正黑體" pitchFamily="34" charset="-120"/>
              </a:rPr>
              <a:t>的</a:t>
            </a:r>
            <a:endParaRPr kumimoji="0" lang="en-US" altLang="zh-TW" sz="4000" b="1" dirty="0" smtClean="0">
              <a:solidFill>
                <a:schemeClr val="bg1"/>
              </a:solidFill>
              <a:ea typeface="微軟正黑體" pitchFamily="34" charset="-120"/>
            </a:endParaRPr>
          </a:p>
          <a:p>
            <a:pPr algn="ctr"/>
            <a:r>
              <a:rPr kumimoji="0" lang="zh-TW" altLang="en-US" sz="4000" b="1" dirty="0" smtClean="0">
                <a:solidFill>
                  <a:schemeClr val="bg1"/>
                </a:solidFill>
                <a:ea typeface="微軟正黑體" pitchFamily="34" charset="-120"/>
              </a:rPr>
              <a:t>倫理</a:t>
            </a:r>
            <a:r>
              <a:rPr kumimoji="0" lang="zh-TW" altLang="en-US" sz="4000" b="1" dirty="0">
                <a:solidFill>
                  <a:schemeClr val="bg1"/>
                </a:solidFill>
                <a:ea typeface="微軟正黑體" pitchFamily="34" charset="-120"/>
              </a:rPr>
              <a:t>議題</a:t>
            </a:r>
          </a:p>
        </p:txBody>
      </p:sp>
      <p:sp>
        <p:nvSpPr>
          <p:cNvPr id="8" name="文字方塊 7"/>
          <p:cNvSpPr txBox="1"/>
          <p:nvPr/>
        </p:nvSpPr>
        <p:spPr>
          <a:xfrm>
            <a:off x="2423096" y="5161583"/>
            <a:ext cx="6787989" cy="954107"/>
          </a:xfrm>
          <a:prstGeom prst="rect">
            <a:avLst/>
          </a:prstGeom>
          <a:noFill/>
        </p:spPr>
        <p:txBody>
          <a:bodyPr wrap="square" rtlCol="0">
            <a:spAutoFit/>
          </a:bodyPr>
          <a:lstStyle/>
          <a:p>
            <a:pPr algn="ct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職業倫理教學暨分享平臺</a:t>
            </a: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http://my.stust.edu.tw/project/stpee</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矩形 8"/>
          <p:cNvSpPr/>
          <p:nvPr/>
        </p:nvSpPr>
        <p:spPr>
          <a:xfrm>
            <a:off x="0" y="6488866"/>
            <a:ext cx="9144000" cy="369332"/>
          </a:xfrm>
          <a:prstGeom prst="rect">
            <a:avLst/>
          </a:prstGeom>
        </p:spPr>
        <p:txBody>
          <a:bodyPr wrap="square">
            <a:spAutoFit/>
          </a:bodyPr>
          <a:lstStyle/>
          <a:p>
            <a:pPr algn="ctr"/>
            <a:r>
              <a:rPr lang="en-US" altLang="zh-TW" b="1" dirty="0">
                <a:solidFill>
                  <a:schemeClr val="bg1"/>
                </a:solidFill>
                <a:latin typeface="微軟正黑體" panose="020B0604030504040204" pitchFamily="34" charset="-120"/>
                <a:ea typeface="微軟正黑體" panose="020B0604030504040204" pitchFamily="34" charset="-120"/>
              </a:rPr>
              <a:t>105</a:t>
            </a:r>
            <a:r>
              <a:rPr lang="zh-TW" altLang="zh-TW" b="1" dirty="0">
                <a:solidFill>
                  <a:schemeClr val="bg1"/>
                </a:solidFill>
                <a:latin typeface="微軟正黑體" panose="020B0604030504040204" pitchFamily="34" charset="-120"/>
                <a:ea typeface="微軟正黑體" panose="020B0604030504040204" pitchFamily="34" charset="-120"/>
              </a:rPr>
              <a:t>年發展典範科技大學計畫</a:t>
            </a:r>
            <a:endParaRPr lang="zh-TW" altLang="zh-TW" dirty="0">
              <a:solidFill>
                <a:schemeClr val="bg1"/>
              </a:solidFill>
              <a:latin typeface="微軟正黑體" panose="020B0604030504040204" pitchFamily="34" charset="-120"/>
              <a:ea typeface="微軟正黑體" panose="020B0604030504040204" pitchFamily="34" charset="-120"/>
            </a:endParaRPr>
          </a:p>
        </p:txBody>
      </p:sp>
      <p:sp>
        <p:nvSpPr>
          <p:cNvPr id="10" name="投影片編號版面配置區 9"/>
          <p:cNvSpPr>
            <a:spLocks noGrp="1"/>
          </p:cNvSpPr>
          <p:nvPr>
            <p:ph type="sldNum" sz="quarter" idx="4294967295"/>
          </p:nvPr>
        </p:nvSpPr>
        <p:spPr>
          <a:xfrm>
            <a:off x="6553200" y="6356350"/>
            <a:ext cx="2133600" cy="365125"/>
          </a:xfrm>
        </p:spPr>
        <p:txBody>
          <a:bodyPr/>
          <a:lstStyle/>
          <a:p>
            <a:fld id="{7D42D495-9295-49C8-9DC3-3AC87BE9E704}" type="slidenum">
              <a:rPr lang="zh-TW" altLang="en-US" smtClean="0"/>
              <a:t>1</a:t>
            </a:fld>
            <a:endParaRPr lang="zh-TW" altLang="en-US" dirty="0"/>
          </a:p>
        </p:txBody>
      </p:sp>
      <p:pic>
        <p:nvPicPr>
          <p:cNvPr id="11" name="Picture 2" descr="C:\Users\user\Desktop\南臺LOGOpng-01\南臺LOGOp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379" y="1052736"/>
            <a:ext cx="4271808" cy="79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82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ndc.gov.tw/userfiles/%E7%B6%B2%E9%A0%81%E9%87%91%E5%AD%97%E5%A1%94_%E9%A0%81%E9%9D%A2_14.jpg"/>
          <p:cNvPicPr>
            <a:picLocks noChangeAspect="1" noChangeArrowheads="1"/>
          </p:cNvPicPr>
          <p:nvPr/>
        </p:nvPicPr>
        <p:blipFill>
          <a:blip r:embed="rId2" cstate="print"/>
          <a:srcRect/>
          <a:stretch>
            <a:fillRect/>
          </a:stretch>
        </p:blipFill>
        <p:spPr bwMode="auto">
          <a:xfrm>
            <a:off x="184135" y="1508226"/>
            <a:ext cx="8703936" cy="4131201"/>
          </a:xfrm>
          <a:prstGeom prst="rect">
            <a:avLst/>
          </a:prstGeom>
          <a:noFill/>
        </p:spPr>
      </p:pic>
      <p:sp>
        <p:nvSpPr>
          <p:cNvPr id="3" name="矩形 2"/>
          <p:cNvSpPr/>
          <p:nvPr/>
        </p:nvSpPr>
        <p:spPr>
          <a:xfrm>
            <a:off x="6204555" y="5919662"/>
            <a:ext cx="2797561" cy="307777"/>
          </a:xfrm>
          <a:prstGeom prst="rect">
            <a:avLst/>
          </a:prstGeom>
        </p:spPr>
        <p:txBody>
          <a:bodyPr wrap="none">
            <a:spAutoFit/>
          </a:bodyPr>
          <a:lstStyle/>
          <a:p>
            <a:r>
              <a:rPr lang="en-US" altLang="zh-TW" sz="1400" b="1" dirty="0" smtClean="0">
                <a:solidFill>
                  <a:srgbClr val="FF0000"/>
                </a:solidFill>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中華民國國家發展委員會</a:t>
            </a:r>
            <a:r>
              <a:rPr lang="en-US" altLang="zh-TW" sz="1400" b="1" dirty="0" smtClean="0">
                <a:solidFill>
                  <a:srgbClr val="FF0000"/>
                </a:solidFill>
                <a:latin typeface="微軟正黑體" panose="020B0604030504040204" pitchFamily="34" charset="-120"/>
                <a:ea typeface="微軟正黑體" panose="020B0604030504040204" pitchFamily="34" charset="-120"/>
              </a:rPr>
              <a:t>, 2014</a:t>
            </a:r>
            <a:r>
              <a:rPr lang="en-US" altLang="zh-TW" sz="1400" b="1" dirty="0" smtClean="0">
                <a:solidFill>
                  <a:srgbClr val="FF0000"/>
                </a:solidFill>
              </a:rPr>
              <a:t>)</a:t>
            </a:r>
            <a:endParaRPr lang="zh-TW" altLang="en-US" sz="1400" b="1" dirty="0">
              <a:solidFill>
                <a:srgbClr val="FF0000"/>
              </a:solidFill>
            </a:endParaRPr>
          </a:p>
        </p:txBody>
      </p:sp>
      <p:sp>
        <p:nvSpPr>
          <p:cNvPr id="4" name="標題 3"/>
          <p:cNvSpPr>
            <a:spLocks noGrp="1"/>
          </p:cNvSpPr>
          <p:nvPr>
            <p:ph type="title" idx="4294967295"/>
          </p:nvPr>
        </p:nvSpPr>
        <p:spPr>
          <a:xfrm>
            <a:off x="1303989" y="8709"/>
            <a:ext cx="7148512" cy="927100"/>
          </a:xfrm>
        </p:spPr>
        <p:txBody>
          <a:bodyPr>
            <a:normAutofit/>
          </a:bodyPr>
          <a:lstStyle/>
          <a:p>
            <a:r>
              <a:rPr lang="en-US" altLang="zh-TW" sz="4000" b="1" dirty="0" smtClean="0">
                <a:solidFill>
                  <a:schemeClr val="bg1"/>
                </a:solidFill>
                <a:latin typeface="微軟正黑體" panose="020B0604030504040204" pitchFamily="34" charset="-120"/>
                <a:ea typeface="微軟正黑體" panose="020B0604030504040204" pitchFamily="34" charset="-120"/>
              </a:rPr>
              <a:t>2025</a:t>
            </a:r>
            <a:r>
              <a:rPr lang="zh-TW" altLang="en-US" sz="4000" b="1" dirty="0" smtClean="0">
                <a:solidFill>
                  <a:schemeClr val="bg1"/>
                </a:solidFill>
                <a:latin typeface="微軟正黑體" panose="020B0604030504040204" pitchFamily="34" charset="-120"/>
                <a:ea typeface="微軟正黑體" panose="020B0604030504040204" pitchFamily="34" charset="-120"/>
              </a:rPr>
              <a:t>年</a:t>
            </a:r>
            <a:r>
              <a:rPr lang="en-US" altLang="zh-TW" sz="4000" b="1" dirty="0" smtClean="0">
                <a:solidFill>
                  <a:schemeClr val="bg1"/>
                </a:solidFill>
                <a:latin typeface="微軟正黑體" panose="020B0604030504040204" pitchFamily="34" charset="-120"/>
                <a:ea typeface="微軟正黑體" panose="020B0604030504040204" pitchFamily="34" charset="-120"/>
              </a:rPr>
              <a:t>-20%</a:t>
            </a:r>
            <a:r>
              <a:rPr lang="zh-TW" altLang="en-US" sz="4000" b="1" dirty="0" smtClean="0">
                <a:solidFill>
                  <a:schemeClr val="bg1"/>
                </a:solidFill>
                <a:latin typeface="微軟正黑體" panose="020B0604030504040204" pitchFamily="34" charset="-120"/>
                <a:ea typeface="微軟正黑體" panose="020B0604030504040204" pitchFamily="34" charset="-120"/>
              </a:rPr>
              <a:t> </a:t>
            </a:r>
            <a:r>
              <a:rPr lang="en-US" altLang="zh-TW" sz="2000" b="1" dirty="0" smtClean="0">
                <a:solidFill>
                  <a:schemeClr val="bg1"/>
                </a:solidFill>
                <a:latin typeface="微軟正黑體" panose="020B0604030504040204" pitchFamily="34" charset="-120"/>
                <a:ea typeface="微軟正黑體" panose="020B0604030504040204" pitchFamily="34" charset="-120"/>
              </a:rPr>
              <a:t>(</a:t>
            </a:r>
            <a:r>
              <a:rPr lang="zh-TW" altLang="en-US" sz="2000" b="1" dirty="0" smtClean="0">
                <a:solidFill>
                  <a:schemeClr val="bg1"/>
                </a:solidFill>
                <a:latin typeface="微軟正黑體" panose="020B0604030504040204" pitchFamily="34" charset="-120"/>
                <a:ea typeface="微軟正黑體" panose="020B0604030504040204" pitchFamily="34" charset="-120"/>
              </a:rPr>
              <a:t>超高齡國家</a:t>
            </a:r>
            <a:r>
              <a:rPr lang="en-US" altLang="zh-TW" sz="2000" b="1" dirty="0" smtClean="0">
                <a:solidFill>
                  <a:schemeClr val="bg1"/>
                </a:solidFill>
                <a:latin typeface="微軟正黑體" panose="020B0604030504040204" pitchFamily="34" charset="-120"/>
                <a:ea typeface="微軟正黑體" panose="020B0604030504040204" pitchFamily="34" charset="-120"/>
              </a:rPr>
              <a:t>)</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6" name="橢圓 5"/>
          <p:cNvSpPr/>
          <p:nvPr/>
        </p:nvSpPr>
        <p:spPr>
          <a:xfrm>
            <a:off x="7884368" y="2492896"/>
            <a:ext cx="1080120" cy="9361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61132" y="1209138"/>
            <a:ext cx="8748712" cy="400110"/>
          </a:xfrm>
          <a:prstGeom prst="rect">
            <a:avLst/>
          </a:prstGeom>
          <a:noFill/>
          <a:ln w="9525">
            <a:noFill/>
            <a:miter lim="800000"/>
            <a:headEnd/>
            <a:tailEnd/>
          </a:ln>
        </p:spPr>
        <p:txBody>
          <a:bodyPr wrap="square">
            <a:spAutoFit/>
          </a:bodyPr>
          <a:lstStyle/>
          <a:p>
            <a:pPr marL="450850" lvl="1" indent="-271463" algn="just">
              <a:spcBef>
                <a:spcPct val="15000"/>
              </a:spcBef>
              <a:buFontTx/>
              <a:buBlip>
                <a:blip r:embed="rId3"/>
              </a:buBlip>
            </a:pPr>
            <a:r>
              <a:rPr lang="zh-TW" altLang="en-US" sz="2000" b="1" dirty="0">
                <a:solidFill>
                  <a:srgbClr val="0000FF"/>
                </a:solidFill>
                <a:latin typeface="微軟正黑體" panose="020B0604030504040204" pitchFamily="34" charset="-120"/>
                <a:ea typeface="微軟正黑體" panose="020B0604030504040204" pitchFamily="34" charset="-120"/>
              </a:rPr>
              <a:t>失能及失智的人口約為</a:t>
            </a:r>
            <a:r>
              <a:rPr lang="en-US" altLang="zh-TW" sz="2000" b="1" dirty="0">
                <a:solidFill>
                  <a:srgbClr val="FF0000"/>
                </a:solidFill>
                <a:latin typeface="微軟正黑體" panose="020B0604030504040204" pitchFamily="34" charset="-120"/>
                <a:ea typeface="微軟正黑體" panose="020B0604030504040204" pitchFamily="34" charset="-120"/>
              </a:rPr>
              <a:t>399</a:t>
            </a:r>
            <a:r>
              <a:rPr lang="en-US" altLang="zh-TW" sz="2000" b="1" dirty="0">
                <a:solidFill>
                  <a:srgbClr val="0000FF"/>
                </a:solidFill>
                <a:latin typeface="微軟正黑體" panose="020B0604030504040204" pitchFamily="34" charset="-120"/>
                <a:ea typeface="微軟正黑體" panose="020B0604030504040204" pitchFamily="34" charset="-120"/>
              </a:rPr>
              <a:t>,979</a:t>
            </a:r>
            <a:r>
              <a:rPr lang="zh-TW" altLang="en-US" sz="2000" b="1" dirty="0">
                <a:solidFill>
                  <a:srgbClr val="0000FF"/>
                </a:solidFill>
                <a:latin typeface="微軟正黑體" panose="020B0604030504040204" pitchFamily="34" charset="-120"/>
                <a:ea typeface="微軟正黑體" panose="020B0604030504040204" pitchFamily="34" charset="-120"/>
              </a:rPr>
              <a:t>人，推估至</a:t>
            </a:r>
            <a:r>
              <a:rPr lang="en-US" altLang="zh-TW" sz="2000" b="1" dirty="0">
                <a:solidFill>
                  <a:srgbClr val="0000FF"/>
                </a:solidFill>
                <a:latin typeface="微軟正黑體" panose="020B0604030504040204" pitchFamily="34" charset="-120"/>
                <a:ea typeface="微軟正黑體" panose="020B0604030504040204" pitchFamily="34" charset="-120"/>
              </a:rPr>
              <a:t>117</a:t>
            </a:r>
            <a:r>
              <a:rPr lang="zh-TW" altLang="en-US" sz="2000" b="1" dirty="0">
                <a:solidFill>
                  <a:srgbClr val="0000FF"/>
                </a:solidFill>
                <a:latin typeface="微軟正黑體" panose="020B0604030504040204" pitchFamily="34" charset="-120"/>
                <a:ea typeface="微軟正黑體" panose="020B0604030504040204" pitchFamily="34" charset="-120"/>
              </a:rPr>
              <a:t>年將成長為</a:t>
            </a:r>
            <a:r>
              <a:rPr lang="en-US" altLang="zh-TW" sz="2000" b="1" dirty="0">
                <a:solidFill>
                  <a:srgbClr val="FF0000"/>
                </a:solidFill>
                <a:latin typeface="微軟正黑體" panose="020B0604030504040204" pitchFamily="34" charset="-120"/>
                <a:ea typeface="微軟正黑體" panose="020B0604030504040204" pitchFamily="34" charset="-120"/>
              </a:rPr>
              <a:t>811</a:t>
            </a:r>
            <a:r>
              <a:rPr lang="en-US" altLang="zh-TW" sz="2000" b="1" dirty="0">
                <a:solidFill>
                  <a:srgbClr val="0000FF"/>
                </a:solidFill>
                <a:latin typeface="微軟正黑體" panose="020B0604030504040204" pitchFamily="34" charset="-120"/>
                <a:ea typeface="微軟正黑體" panose="020B0604030504040204" pitchFamily="34" charset="-120"/>
              </a:rPr>
              <a:t>,971</a:t>
            </a:r>
            <a:r>
              <a:rPr lang="zh-TW" altLang="en-US" sz="2000" b="1" dirty="0">
                <a:solidFill>
                  <a:srgbClr val="0000FF"/>
                </a:solidFill>
                <a:latin typeface="微軟正黑體" panose="020B0604030504040204" pitchFamily="34" charset="-120"/>
                <a:ea typeface="微軟正黑體" panose="020B0604030504040204" pitchFamily="34" charset="-120"/>
              </a:rPr>
              <a:t>人。</a:t>
            </a:r>
          </a:p>
        </p:txBody>
      </p:sp>
      <p:sp>
        <p:nvSpPr>
          <p:cNvPr id="162819" name="Text Box 3"/>
          <p:cNvSpPr txBox="1">
            <a:spLocks noChangeArrowheads="1"/>
          </p:cNvSpPr>
          <p:nvPr/>
        </p:nvSpPr>
        <p:spPr bwMode="auto">
          <a:xfrm>
            <a:off x="2195736" y="5949280"/>
            <a:ext cx="6756400" cy="304800"/>
          </a:xfrm>
          <a:prstGeom prst="rect">
            <a:avLst/>
          </a:prstGeom>
          <a:noFill/>
          <a:ln w="9525">
            <a:noFill/>
            <a:miter lim="800000"/>
            <a:headEnd/>
            <a:tailEnd/>
          </a:ln>
        </p:spPr>
        <p:txBody>
          <a:bodyPr>
            <a:spAutoFit/>
          </a:bodyPr>
          <a:lstStyle/>
          <a:p>
            <a:pPr marL="1079500" indent="-1079500" algn="r">
              <a:spcBef>
                <a:spcPct val="50000"/>
              </a:spcBef>
            </a:pPr>
            <a:r>
              <a:rPr lang="zh-TW" altLang="en-US" sz="1400" b="1" dirty="0">
                <a:solidFill>
                  <a:srgbClr val="0033CC"/>
                </a:solidFill>
                <a:latin typeface="微軟正黑體" panose="020B0604030504040204" pitchFamily="34" charset="-120"/>
                <a:ea typeface="微軟正黑體" panose="020B0604030504040204" pitchFamily="34" charset="-120"/>
              </a:rPr>
              <a:t>資料來源：王雲東等</a:t>
            </a:r>
            <a:r>
              <a:rPr lang="en-US" altLang="zh-TW" sz="1400" b="1" dirty="0">
                <a:solidFill>
                  <a:srgbClr val="0033CC"/>
                </a:solidFill>
                <a:latin typeface="微軟正黑體" panose="020B0604030504040204" pitchFamily="34" charset="-120"/>
                <a:ea typeface="微軟正黑體" panose="020B0604030504040204" pitchFamily="34" charset="-120"/>
              </a:rPr>
              <a:t>(98</a:t>
            </a:r>
            <a:r>
              <a:rPr lang="zh-TW" altLang="en-US" sz="1400" b="1" dirty="0">
                <a:solidFill>
                  <a:srgbClr val="0033CC"/>
                </a:solidFill>
                <a:latin typeface="微軟正黑體" panose="020B0604030504040204" pitchFamily="34" charset="-120"/>
                <a:ea typeface="微軟正黑體" panose="020B0604030504040204" pitchFamily="34" charset="-120"/>
              </a:rPr>
              <a:t>年</a:t>
            </a:r>
            <a:r>
              <a:rPr lang="en-US" altLang="zh-TW" sz="1400" b="1" dirty="0">
                <a:solidFill>
                  <a:srgbClr val="0033CC"/>
                </a:solidFill>
                <a:latin typeface="微軟正黑體" panose="020B0604030504040204" pitchFamily="34" charset="-120"/>
                <a:ea typeface="微軟正黑體" panose="020B0604030504040204" pitchFamily="34" charset="-120"/>
              </a:rPr>
              <a:t>)</a:t>
            </a:r>
            <a:r>
              <a:rPr lang="zh-TW" altLang="en-US" sz="1400" b="1" u="sng" dirty="0">
                <a:solidFill>
                  <a:srgbClr val="0033CC"/>
                </a:solidFill>
                <a:latin typeface="微軟正黑體" panose="020B0604030504040204" pitchFamily="34" charset="-120"/>
                <a:ea typeface="微軟正黑體" panose="020B0604030504040204" pitchFamily="34" charset="-120"/>
              </a:rPr>
              <a:t>我國長期照護服務需求評估</a:t>
            </a:r>
            <a:endParaRPr lang="zh-TW" altLang="en-US" sz="1400" b="1" dirty="0">
              <a:solidFill>
                <a:srgbClr val="0033CC"/>
              </a:solidFill>
              <a:latin typeface="微軟正黑體" panose="020B0604030504040204" pitchFamily="34" charset="-120"/>
              <a:ea typeface="微軟正黑體" panose="020B0604030504040204" pitchFamily="34" charset="-120"/>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3301224713"/>
              </p:ext>
            </p:extLst>
          </p:nvPr>
        </p:nvGraphicFramePr>
        <p:xfrm>
          <a:off x="383704" y="1556792"/>
          <a:ext cx="8540750" cy="4548187"/>
        </p:xfrm>
        <a:graphic>
          <a:graphicData uri="http://schemas.openxmlformats.org/drawingml/2006/chart">
            <c:chart xmlns:c="http://schemas.openxmlformats.org/drawingml/2006/chart" xmlns:r="http://schemas.openxmlformats.org/officeDocument/2006/relationships" r:id="rId4"/>
          </a:graphicData>
        </a:graphic>
      </p:graphicFrame>
      <p:sp>
        <p:nvSpPr>
          <p:cNvPr id="162821" name="Rectangle 5"/>
          <p:cNvSpPr>
            <a:spLocks noChangeArrowheads="1"/>
          </p:cNvSpPr>
          <p:nvPr/>
        </p:nvSpPr>
        <p:spPr bwMode="auto">
          <a:xfrm>
            <a:off x="420688" y="44624"/>
            <a:ext cx="8229600" cy="692150"/>
          </a:xfrm>
          <a:prstGeom prst="rect">
            <a:avLst/>
          </a:prstGeom>
          <a:noFill/>
          <a:ln w="9525">
            <a:noFill/>
            <a:miter lim="800000"/>
            <a:headEnd/>
            <a:tailEnd/>
          </a:ln>
        </p:spPr>
        <p:txBody>
          <a:bodyPr anchor="ct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需照顧</a:t>
            </a: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失能</a:t>
            </a: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人口成長快速</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3" name="Rectangle 9"/>
          <p:cNvSpPr>
            <a:spLocks noGrp="1"/>
          </p:cNvSpPr>
          <p:nvPr>
            <p:ph type="title" idx="4294967295"/>
          </p:nvPr>
        </p:nvSpPr>
        <p:spPr>
          <a:xfrm>
            <a:off x="571500" y="188640"/>
            <a:ext cx="8216900" cy="414338"/>
          </a:xfrm>
        </p:spPr>
        <p:txBody>
          <a:bodyPr>
            <a:normAutofit fontScale="90000"/>
          </a:bodyPr>
          <a:lstStyle/>
          <a:p>
            <a:r>
              <a:rPr lang="zh-TW" altLang="en-US" sz="3200" b="1" i="1" dirty="0" smtClean="0">
                <a:solidFill>
                  <a:schemeClr val="bg1"/>
                </a:solidFill>
                <a:latin typeface="微軟正黑體" panose="020B0604030504040204" pitchFamily="34" charset="-120"/>
                <a:ea typeface="微軟正黑體" panose="020B0604030504040204" pitchFamily="34" charset="-120"/>
              </a:rPr>
              <a:t>家庭照顧功能漸弱！</a:t>
            </a:r>
          </a:p>
        </p:txBody>
      </p:sp>
      <p:graphicFrame>
        <p:nvGraphicFramePr>
          <p:cNvPr id="11" name="Object 2"/>
          <p:cNvGraphicFramePr>
            <a:graphicFrameLocks noChangeAspect="1"/>
          </p:cNvGraphicFramePr>
          <p:nvPr>
            <p:extLst>
              <p:ext uri="{D42A27DB-BD31-4B8C-83A1-F6EECF244321}">
                <p14:modId xmlns:p14="http://schemas.microsoft.com/office/powerpoint/2010/main" val="706350237"/>
              </p:ext>
            </p:extLst>
          </p:nvPr>
        </p:nvGraphicFramePr>
        <p:xfrm>
          <a:off x="4343400" y="2435225"/>
          <a:ext cx="4749800" cy="3467100"/>
        </p:xfrm>
        <a:graphic>
          <a:graphicData uri="http://schemas.openxmlformats.org/drawingml/2006/chart">
            <c:chart xmlns:c="http://schemas.openxmlformats.org/drawingml/2006/chart" xmlns:r="http://schemas.openxmlformats.org/officeDocument/2006/relationships" r:id="rId3"/>
          </a:graphicData>
        </a:graphic>
      </p:graphicFrame>
      <p:sp>
        <p:nvSpPr>
          <p:cNvPr id="164867" name="Rectangle 3"/>
          <p:cNvSpPr>
            <a:spLocks noChangeArrowheads="1"/>
          </p:cNvSpPr>
          <p:nvPr/>
        </p:nvSpPr>
        <p:spPr bwMode="auto">
          <a:xfrm>
            <a:off x="816610" y="940843"/>
            <a:ext cx="7848600" cy="982662"/>
          </a:xfrm>
          <a:prstGeom prst="rect">
            <a:avLst/>
          </a:prstGeom>
          <a:solidFill>
            <a:srgbClr val="FFFF99"/>
          </a:solidFill>
          <a:ln w="9525">
            <a:noFill/>
            <a:miter lim="800000"/>
            <a:headEnd/>
            <a:tailEnd/>
          </a:ln>
        </p:spPr>
        <p:txBody>
          <a:bodyPr/>
          <a:lstStyle/>
          <a:p>
            <a:pPr marL="342900" indent="-342900" algn="just">
              <a:lnSpc>
                <a:spcPct val="90000"/>
              </a:lnSpc>
              <a:spcBef>
                <a:spcPct val="20000"/>
              </a:spcBef>
              <a:buClr>
                <a:schemeClr val="folHlink"/>
              </a:buClr>
              <a:buSzPct val="85000"/>
              <a:buFont typeface="Wingdings 2" pitchFamily="18" charset="2"/>
              <a:buBlip>
                <a:blip r:embed="rId4"/>
              </a:buBlip>
            </a:pPr>
            <a:r>
              <a:rPr lang="zh-TW" altLang="en-US" sz="2400" b="1" dirty="0">
                <a:solidFill>
                  <a:srgbClr val="FF0000"/>
                </a:solidFill>
                <a:latin typeface="Times New Roman" charset="0"/>
                <a:ea typeface="微軟正黑體" pitchFamily="34" charset="-120"/>
              </a:rPr>
              <a:t>家庭結構</a:t>
            </a:r>
            <a:r>
              <a:rPr lang="zh-TW" altLang="en-US" sz="2400" b="1" dirty="0">
                <a:solidFill>
                  <a:srgbClr val="0000CC"/>
                </a:solidFill>
                <a:latin typeface="Times New Roman" charset="0"/>
                <a:ea typeface="微軟正黑體" pitchFamily="34" charset="-120"/>
              </a:rPr>
              <a:t>改變，原有的家庭成員相互支援功能降低。</a:t>
            </a:r>
          </a:p>
          <a:p>
            <a:pPr marL="342900" indent="-342900" algn="just">
              <a:lnSpc>
                <a:spcPct val="90000"/>
              </a:lnSpc>
              <a:spcBef>
                <a:spcPct val="20000"/>
              </a:spcBef>
              <a:buClr>
                <a:schemeClr val="folHlink"/>
              </a:buClr>
              <a:buSzPct val="85000"/>
              <a:buFont typeface="Wingdings 2" pitchFamily="18" charset="2"/>
              <a:buBlip>
                <a:blip r:embed="rId4"/>
              </a:buBlip>
            </a:pPr>
            <a:r>
              <a:rPr lang="zh-TW" altLang="en-US" sz="2400" b="1" dirty="0">
                <a:solidFill>
                  <a:srgbClr val="0000CC"/>
                </a:solidFill>
                <a:latin typeface="Times New Roman" charset="0"/>
                <a:ea typeface="微軟正黑體" pitchFamily="34" charset="-120"/>
                <a:sym typeface="Wingdings" pitchFamily="2" charset="2"/>
              </a:rPr>
              <a:t>現有照護需求者不易從家庭取得合適的照護服務。</a:t>
            </a:r>
            <a:r>
              <a:rPr lang="zh-TW" altLang="en-US" sz="2500" b="1" dirty="0">
                <a:solidFill>
                  <a:srgbClr val="0000FF"/>
                </a:solidFill>
                <a:latin typeface="Times New Roman" charset="0"/>
                <a:ea typeface="標楷體" pitchFamily="65" charset="-120"/>
              </a:rPr>
              <a:t>  </a:t>
            </a:r>
          </a:p>
        </p:txBody>
      </p:sp>
      <p:sp>
        <p:nvSpPr>
          <p:cNvPr id="164868" name="Text Box 4"/>
          <p:cNvSpPr txBox="1">
            <a:spLocks noChangeArrowheads="1"/>
          </p:cNvSpPr>
          <p:nvPr/>
        </p:nvSpPr>
        <p:spPr bwMode="auto">
          <a:xfrm>
            <a:off x="250825" y="2024063"/>
            <a:ext cx="4116388" cy="396875"/>
          </a:xfrm>
          <a:prstGeom prst="rect">
            <a:avLst/>
          </a:prstGeom>
          <a:solidFill>
            <a:srgbClr val="CCFFCC"/>
          </a:solidFill>
          <a:ln w="9525">
            <a:noFill/>
            <a:miter lim="800000"/>
            <a:headEnd/>
            <a:tailEnd/>
          </a:ln>
        </p:spPr>
        <p:txBody>
          <a:bodyPr>
            <a:spAutoFit/>
          </a:bodyPr>
          <a:lstStyle/>
          <a:p>
            <a:pPr algn="ctr" eaLnBrk="0" hangingPunct="0">
              <a:spcBef>
                <a:spcPct val="50000"/>
              </a:spcBef>
            </a:pPr>
            <a:r>
              <a:rPr kumimoji="0" lang="zh-TW" altLang="en-US" sz="2000" b="1" dirty="0">
                <a:solidFill>
                  <a:srgbClr val="3333FF"/>
                </a:solidFill>
                <a:latin typeface="微軟正黑體" panose="020B0604030504040204" pitchFamily="34" charset="-120"/>
                <a:ea typeface="微軟正黑體" panose="020B0604030504040204" pitchFamily="34" charset="-120"/>
              </a:rPr>
              <a:t>台灣地區育齡婦女平均生育子女數</a:t>
            </a:r>
          </a:p>
        </p:txBody>
      </p:sp>
      <p:sp>
        <p:nvSpPr>
          <p:cNvPr id="164869" name="Text Box 5"/>
          <p:cNvSpPr txBox="1">
            <a:spLocks noChangeArrowheads="1"/>
          </p:cNvSpPr>
          <p:nvPr/>
        </p:nvSpPr>
        <p:spPr bwMode="auto">
          <a:xfrm>
            <a:off x="4716463" y="2024063"/>
            <a:ext cx="3810000" cy="396875"/>
          </a:xfrm>
          <a:prstGeom prst="rect">
            <a:avLst/>
          </a:prstGeom>
          <a:solidFill>
            <a:srgbClr val="CCFFCC"/>
          </a:solidFill>
          <a:ln w="9525">
            <a:noFill/>
            <a:miter lim="800000"/>
            <a:headEnd/>
            <a:tailEnd/>
          </a:ln>
        </p:spPr>
        <p:txBody>
          <a:bodyPr>
            <a:spAutoFit/>
          </a:bodyPr>
          <a:lstStyle/>
          <a:p>
            <a:pPr algn="ctr" eaLnBrk="0" hangingPunct="0">
              <a:spcBef>
                <a:spcPct val="50000"/>
              </a:spcBef>
            </a:pPr>
            <a:r>
              <a:rPr kumimoji="0" lang="zh-TW" altLang="en-US" sz="2000" b="1" dirty="0">
                <a:solidFill>
                  <a:srgbClr val="3333FF"/>
                </a:solidFill>
                <a:latin typeface="微軟正黑體" panose="020B0604030504040204" pitchFamily="34" charset="-120"/>
                <a:ea typeface="微軟正黑體" panose="020B0604030504040204" pitchFamily="34" charset="-120"/>
              </a:rPr>
              <a:t>台灣地區家庭戶量變動趨勢</a:t>
            </a:r>
            <a:endParaRPr kumimoji="0" lang="zh-TW" altLang="en-US" sz="2000" dirty="0">
              <a:latin typeface="微軟正黑體" panose="020B0604030504040204" pitchFamily="34" charset="-120"/>
              <a:ea typeface="微軟正黑體" panose="020B0604030504040204" pitchFamily="34" charset="-120"/>
            </a:endParaRPr>
          </a:p>
        </p:txBody>
      </p:sp>
      <p:graphicFrame>
        <p:nvGraphicFramePr>
          <p:cNvPr id="12" name="Object 6"/>
          <p:cNvGraphicFramePr>
            <a:graphicFrameLocks noChangeAspect="1"/>
          </p:cNvGraphicFramePr>
          <p:nvPr>
            <p:extLst>
              <p:ext uri="{D42A27DB-BD31-4B8C-83A1-F6EECF244321}">
                <p14:modId xmlns:p14="http://schemas.microsoft.com/office/powerpoint/2010/main" val="3428692833"/>
              </p:ext>
            </p:extLst>
          </p:nvPr>
        </p:nvGraphicFramePr>
        <p:xfrm>
          <a:off x="50800" y="2435225"/>
          <a:ext cx="4254500" cy="3398838"/>
        </p:xfrm>
        <a:graphic>
          <a:graphicData uri="http://schemas.openxmlformats.org/drawingml/2006/chart">
            <c:chart xmlns:c="http://schemas.openxmlformats.org/drawingml/2006/chart" xmlns:r="http://schemas.openxmlformats.org/officeDocument/2006/relationships" r:id="rId5"/>
          </a:graphicData>
        </a:graphic>
      </p:graphicFrame>
      <p:sp>
        <p:nvSpPr>
          <p:cNvPr id="164872" name="Text Box 8"/>
          <p:cNvSpPr txBox="1">
            <a:spLocks noChangeArrowheads="1"/>
          </p:cNvSpPr>
          <p:nvPr/>
        </p:nvSpPr>
        <p:spPr bwMode="auto">
          <a:xfrm>
            <a:off x="4551363" y="3217863"/>
            <a:ext cx="1079500" cy="304800"/>
          </a:xfrm>
          <a:prstGeom prst="rect">
            <a:avLst/>
          </a:prstGeom>
          <a:noFill/>
          <a:ln w="9525">
            <a:noFill/>
            <a:miter lim="800000"/>
            <a:headEnd/>
            <a:tailEnd/>
          </a:ln>
        </p:spPr>
        <p:txBody>
          <a:bodyPr>
            <a:spAutoFit/>
          </a:bodyPr>
          <a:lstStyle/>
          <a:p>
            <a:pPr>
              <a:spcBef>
                <a:spcPct val="50000"/>
              </a:spcBef>
            </a:pPr>
            <a:r>
              <a:rPr lang="zh-TW" altLang="en-US" sz="1400">
                <a:latin typeface="標楷體" pitchFamily="65" charset="-120"/>
                <a:ea typeface="標楷體" pitchFamily="65" charset="-120"/>
              </a:rPr>
              <a:t>（人</a:t>
            </a:r>
            <a:r>
              <a:rPr lang="en-US" altLang="zh-TW" sz="1400">
                <a:latin typeface="標楷體" pitchFamily="65" charset="-120"/>
                <a:ea typeface="標楷體" pitchFamily="65" charset="-120"/>
              </a:rPr>
              <a:t>/</a:t>
            </a:r>
            <a:r>
              <a:rPr lang="zh-TW" altLang="en-US" sz="1400">
                <a:latin typeface="標楷體" pitchFamily="65" charset="-120"/>
                <a:ea typeface="標楷體" pitchFamily="65" charset="-120"/>
              </a:rPr>
              <a:t>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idx="4294967295"/>
          </p:nvPr>
        </p:nvSpPr>
        <p:spPr>
          <a:xfrm>
            <a:off x="745871" y="188640"/>
            <a:ext cx="7859713" cy="485775"/>
          </a:xfrm>
        </p:spPr>
        <p:txBody>
          <a:bodyPr>
            <a:noAutofit/>
          </a:bodyPr>
          <a:lstStyle/>
          <a:p>
            <a:r>
              <a:rPr kumimoji="1" lang="zh-TW" altLang="en-US" sz="3200" b="1" dirty="0" smtClean="0">
                <a:solidFill>
                  <a:schemeClr val="bg1"/>
                </a:solidFill>
                <a:latin typeface="微軟正黑體" panose="020B0604030504040204" pitchFamily="34" charset="-120"/>
                <a:ea typeface="微軟正黑體" panose="020B0604030504040204" pitchFamily="34" charset="-120"/>
              </a:rPr>
              <a:t>未來高齡人口占工作年齡人口比例</a:t>
            </a:r>
          </a:p>
        </p:txBody>
      </p:sp>
      <p:grpSp>
        <p:nvGrpSpPr>
          <p:cNvPr id="179204" name="Group 4"/>
          <p:cNvGrpSpPr>
            <a:grpSpLocks/>
          </p:cNvGrpSpPr>
          <p:nvPr/>
        </p:nvGrpSpPr>
        <p:grpSpPr bwMode="auto">
          <a:xfrm>
            <a:off x="413683" y="1027442"/>
            <a:ext cx="8323260" cy="5246427"/>
            <a:chOff x="72" y="709"/>
            <a:chExt cx="5541" cy="3512"/>
          </a:xfrm>
        </p:grpSpPr>
        <p:sp>
          <p:nvSpPr>
            <p:cNvPr id="179205" name="Line 7"/>
            <p:cNvSpPr>
              <a:spLocks noChangeShapeType="1"/>
            </p:cNvSpPr>
            <p:nvPr/>
          </p:nvSpPr>
          <p:spPr bwMode="auto">
            <a:xfrm>
              <a:off x="3160" y="952"/>
              <a:ext cx="0" cy="0"/>
            </a:xfrm>
            <a:prstGeom prst="line">
              <a:avLst/>
            </a:prstGeom>
            <a:noFill/>
            <a:ln w="12700" cap="rnd">
              <a:solidFill>
                <a:srgbClr val="000000"/>
              </a:solidFill>
              <a:round/>
              <a:headEnd/>
              <a:tailEnd/>
            </a:ln>
          </p:spPr>
          <p:txBody>
            <a:bodyPr/>
            <a:lstStyle/>
            <a:p>
              <a:endParaRPr lang="zh-TW" altLang="en-US"/>
            </a:p>
          </p:txBody>
        </p:sp>
        <p:sp>
          <p:nvSpPr>
            <p:cNvPr id="179206" name="Line 8"/>
            <p:cNvSpPr>
              <a:spLocks noChangeShapeType="1"/>
            </p:cNvSpPr>
            <p:nvPr/>
          </p:nvSpPr>
          <p:spPr bwMode="auto">
            <a:xfrm>
              <a:off x="3160" y="3636"/>
              <a:ext cx="0" cy="0"/>
            </a:xfrm>
            <a:prstGeom prst="line">
              <a:avLst/>
            </a:prstGeom>
            <a:noFill/>
            <a:ln w="12700" cap="rnd">
              <a:solidFill>
                <a:srgbClr val="000000"/>
              </a:solidFill>
              <a:round/>
              <a:headEnd/>
              <a:tailEnd/>
            </a:ln>
          </p:spPr>
          <p:txBody>
            <a:bodyPr/>
            <a:lstStyle/>
            <a:p>
              <a:endParaRPr lang="zh-TW" altLang="en-US"/>
            </a:p>
          </p:txBody>
        </p:sp>
        <p:sp>
          <p:nvSpPr>
            <p:cNvPr id="179207" name="Line 9"/>
            <p:cNvSpPr>
              <a:spLocks noChangeShapeType="1"/>
            </p:cNvSpPr>
            <p:nvPr/>
          </p:nvSpPr>
          <p:spPr bwMode="auto">
            <a:xfrm>
              <a:off x="3160" y="3228"/>
              <a:ext cx="0" cy="0"/>
            </a:xfrm>
            <a:prstGeom prst="line">
              <a:avLst/>
            </a:prstGeom>
            <a:noFill/>
            <a:ln w="12700" cap="rnd">
              <a:solidFill>
                <a:srgbClr val="000000"/>
              </a:solidFill>
              <a:round/>
              <a:headEnd/>
              <a:tailEnd/>
            </a:ln>
          </p:spPr>
          <p:txBody>
            <a:bodyPr/>
            <a:lstStyle/>
            <a:p>
              <a:endParaRPr lang="zh-TW" altLang="en-US"/>
            </a:p>
          </p:txBody>
        </p:sp>
        <p:sp>
          <p:nvSpPr>
            <p:cNvPr id="179208" name="Line 10"/>
            <p:cNvSpPr>
              <a:spLocks noChangeShapeType="1"/>
            </p:cNvSpPr>
            <p:nvPr/>
          </p:nvSpPr>
          <p:spPr bwMode="auto">
            <a:xfrm>
              <a:off x="3160" y="3636"/>
              <a:ext cx="0" cy="0"/>
            </a:xfrm>
            <a:prstGeom prst="line">
              <a:avLst/>
            </a:prstGeom>
            <a:noFill/>
            <a:ln w="12700" cap="rnd">
              <a:solidFill>
                <a:srgbClr val="000000"/>
              </a:solidFill>
              <a:round/>
              <a:headEnd/>
              <a:tailEnd/>
            </a:ln>
          </p:spPr>
          <p:txBody>
            <a:bodyPr/>
            <a:lstStyle/>
            <a:p>
              <a:endParaRPr lang="zh-TW" altLang="en-US"/>
            </a:p>
          </p:txBody>
        </p:sp>
        <p:sp>
          <p:nvSpPr>
            <p:cNvPr id="179209" name="Line 11"/>
            <p:cNvSpPr>
              <a:spLocks noChangeShapeType="1"/>
            </p:cNvSpPr>
            <p:nvPr/>
          </p:nvSpPr>
          <p:spPr bwMode="auto">
            <a:xfrm>
              <a:off x="3165" y="1673"/>
              <a:ext cx="0" cy="0"/>
            </a:xfrm>
            <a:prstGeom prst="line">
              <a:avLst/>
            </a:prstGeom>
            <a:noFill/>
            <a:ln w="12700" cap="rnd">
              <a:solidFill>
                <a:srgbClr val="000000"/>
              </a:solidFill>
              <a:round/>
              <a:headEnd/>
              <a:tailEnd/>
            </a:ln>
          </p:spPr>
          <p:txBody>
            <a:bodyPr/>
            <a:lstStyle/>
            <a:p>
              <a:endParaRPr lang="zh-TW" altLang="en-US"/>
            </a:p>
          </p:txBody>
        </p:sp>
        <p:pic>
          <p:nvPicPr>
            <p:cNvPr id="179210" name="Picture 12"/>
            <p:cNvPicPr>
              <a:picLocks noChangeAspect="1" noChangeArrowheads="1"/>
            </p:cNvPicPr>
            <p:nvPr/>
          </p:nvPicPr>
          <p:blipFill>
            <a:blip r:embed="rId2" cstate="print"/>
            <a:srcRect/>
            <a:stretch>
              <a:fillRect/>
            </a:stretch>
          </p:blipFill>
          <p:spPr bwMode="auto">
            <a:xfrm>
              <a:off x="2880" y="2342"/>
              <a:ext cx="219" cy="599"/>
            </a:xfrm>
            <a:prstGeom prst="rect">
              <a:avLst/>
            </a:prstGeom>
            <a:noFill/>
            <a:ln w="9525">
              <a:noFill/>
              <a:miter lim="800000"/>
              <a:headEnd/>
              <a:tailEnd/>
            </a:ln>
          </p:spPr>
        </p:pic>
        <p:pic>
          <p:nvPicPr>
            <p:cNvPr id="179211" name="Picture 13" descr="top_image01"/>
            <p:cNvPicPr>
              <a:picLocks noChangeAspect="1" noChangeArrowheads="1"/>
            </p:cNvPicPr>
            <p:nvPr/>
          </p:nvPicPr>
          <p:blipFill>
            <a:blip r:embed="rId3" cstate="print">
              <a:clrChange>
                <a:clrFrom>
                  <a:srgbClr val="FFFFFF"/>
                </a:clrFrom>
                <a:clrTo>
                  <a:srgbClr val="FFFFFF">
                    <a:alpha val="0"/>
                  </a:srgbClr>
                </a:clrTo>
              </a:clrChange>
              <a:lum bright="-6000" contrast="18000"/>
            </a:blip>
            <a:srcRect l="12106" t="18634" r="80728" b="50218"/>
            <a:stretch>
              <a:fillRect/>
            </a:stretch>
          </p:blipFill>
          <p:spPr bwMode="auto">
            <a:xfrm>
              <a:off x="142" y="709"/>
              <a:ext cx="166" cy="295"/>
            </a:xfrm>
            <a:prstGeom prst="rect">
              <a:avLst/>
            </a:prstGeom>
            <a:noFill/>
            <a:ln w="9525">
              <a:noFill/>
              <a:miter lim="800000"/>
              <a:headEnd/>
              <a:tailEnd/>
            </a:ln>
          </p:spPr>
        </p:pic>
        <p:sp>
          <p:nvSpPr>
            <p:cNvPr id="179212" name="Text Box 14"/>
            <p:cNvSpPr txBox="1">
              <a:spLocks noChangeArrowheads="1"/>
            </p:cNvSpPr>
            <p:nvPr/>
          </p:nvSpPr>
          <p:spPr bwMode="auto">
            <a:xfrm>
              <a:off x="340" y="766"/>
              <a:ext cx="1539" cy="227"/>
            </a:xfrm>
            <a:prstGeom prst="rect">
              <a:avLst/>
            </a:prstGeom>
            <a:noFill/>
            <a:ln w="9525">
              <a:noFill/>
              <a:miter lim="800000"/>
              <a:headEnd/>
              <a:tailEnd/>
            </a:ln>
          </p:spPr>
          <p:txBody>
            <a:bodyPr wrap="none" lIns="0" tIns="0" rIns="0" bIns="0">
              <a:spAutoFit/>
            </a:bodyPr>
            <a:lstStyle/>
            <a:p>
              <a:r>
                <a:rPr lang="en-US" altLang="zh-TW" sz="2200" b="1" dirty="0">
                  <a:solidFill>
                    <a:srgbClr val="0000CC"/>
                  </a:solidFill>
                  <a:latin typeface="微軟正黑體" panose="020B0604030504040204" pitchFamily="34" charset="-120"/>
                  <a:ea typeface="微軟正黑體" panose="020B0604030504040204" pitchFamily="34" charset="-120"/>
                </a:rPr>
                <a:t>65</a:t>
              </a:r>
              <a:r>
                <a:rPr lang="zh-TW" altLang="en-US" sz="2200" b="1" dirty="0">
                  <a:solidFill>
                    <a:srgbClr val="0000CC"/>
                  </a:solidFill>
                  <a:latin typeface="微軟正黑體" panose="020B0604030504040204" pitchFamily="34" charset="-120"/>
                  <a:ea typeface="微軟正黑體" panose="020B0604030504040204" pitchFamily="34" charset="-120"/>
                </a:rPr>
                <a:t>歲以上高齡人口</a:t>
              </a:r>
            </a:p>
          </p:txBody>
        </p:sp>
        <p:pic>
          <p:nvPicPr>
            <p:cNvPr id="179213" name="Picture 15" descr="top_image01"/>
            <p:cNvPicPr>
              <a:picLocks noChangeAspect="1" noChangeArrowheads="1"/>
            </p:cNvPicPr>
            <p:nvPr/>
          </p:nvPicPr>
          <p:blipFill>
            <a:blip r:embed="rId3" cstate="print">
              <a:clrChange>
                <a:clrFrom>
                  <a:srgbClr val="FFFFFF"/>
                </a:clrFrom>
                <a:clrTo>
                  <a:srgbClr val="FFFFFF">
                    <a:alpha val="0"/>
                  </a:srgbClr>
                </a:clrTo>
              </a:clrChange>
              <a:lum bright="-6000" contrast="24000"/>
            </a:blip>
            <a:srcRect l="79961" t="52332" r="12697" b="24316"/>
            <a:stretch>
              <a:fillRect/>
            </a:stretch>
          </p:blipFill>
          <p:spPr bwMode="auto">
            <a:xfrm>
              <a:off x="72" y="1026"/>
              <a:ext cx="223" cy="295"/>
            </a:xfrm>
            <a:prstGeom prst="rect">
              <a:avLst/>
            </a:prstGeom>
            <a:noFill/>
            <a:ln w="9525">
              <a:noFill/>
              <a:miter lim="800000"/>
              <a:headEnd/>
              <a:tailEnd/>
            </a:ln>
          </p:spPr>
        </p:pic>
        <p:sp>
          <p:nvSpPr>
            <p:cNvPr id="179214" name="Text Box 16"/>
            <p:cNvSpPr txBox="1">
              <a:spLocks noChangeArrowheads="1"/>
            </p:cNvSpPr>
            <p:nvPr/>
          </p:nvSpPr>
          <p:spPr bwMode="auto">
            <a:xfrm>
              <a:off x="340" y="1061"/>
              <a:ext cx="1904" cy="227"/>
            </a:xfrm>
            <a:prstGeom prst="rect">
              <a:avLst/>
            </a:prstGeom>
            <a:noFill/>
            <a:ln w="9525">
              <a:noFill/>
              <a:miter lim="800000"/>
              <a:headEnd/>
              <a:tailEnd/>
            </a:ln>
          </p:spPr>
          <p:txBody>
            <a:bodyPr wrap="none" lIns="0" tIns="0" rIns="0" bIns="0">
              <a:spAutoFit/>
            </a:bodyPr>
            <a:lstStyle/>
            <a:p>
              <a:r>
                <a:rPr lang="en-US" altLang="zh-TW" sz="2200" b="1" dirty="0">
                  <a:solidFill>
                    <a:srgbClr val="0000CC"/>
                  </a:solidFill>
                  <a:latin typeface="微軟正黑體" panose="020B0604030504040204" pitchFamily="34" charset="-120"/>
                  <a:ea typeface="微軟正黑體" panose="020B0604030504040204" pitchFamily="34" charset="-120"/>
                </a:rPr>
                <a:t>15~64</a:t>
              </a:r>
              <a:r>
                <a:rPr lang="zh-TW" altLang="en-US" sz="2200" b="1" dirty="0">
                  <a:solidFill>
                    <a:srgbClr val="0000CC"/>
                  </a:solidFill>
                  <a:latin typeface="微軟正黑體" panose="020B0604030504040204" pitchFamily="34" charset="-120"/>
                  <a:ea typeface="微軟正黑體" panose="020B0604030504040204" pitchFamily="34" charset="-120"/>
                </a:rPr>
                <a:t>歲工作年齡人口</a:t>
              </a:r>
            </a:p>
          </p:txBody>
        </p:sp>
        <p:pic>
          <p:nvPicPr>
            <p:cNvPr id="179215" name="Picture 17" descr="top_image01"/>
            <p:cNvPicPr>
              <a:picLocks noChangeAspect="1" noChangeArrowheads="1"/>
            </p:cNvPicPr>
            <p:nvPr/>
          </p:nvPicPr>
          <p:blipFill>
            <a:blip r:embed="rId3" cstate="print">
              <a:clrChange>
                <a:clrFrom>
                  <a:srgbClr val="FFFFFF"/>
                </a:clrFrom>
                <a:clrTo>
                  <a:srgbClr val="FFFFFF">
                    <a:alpha val="0"/>
                  </a:srgbClr>
                </a:clrTo>
              </a:clrChange>
              <a:lum bright="-6000" contrast="18000"/>
            </a:blip>
            <a:srcRect l="12106" t="18634" r="80728" b="50218"/>
            <a:stretch>
              <a:fillRect/>
            </a:stretch>
          </p:blipFill>
          <p:spPr bwMode="auto">
            <a:xfrm>
              <a:off x="750" y="1520"/>
              <a:ext cx="268" cy="589"/>
            </a:xfrm>
            <a:prstGeom prst="rect">
              <a:avLst/>
            </a:prstGeom>
            <a:noFill/>
            <a:ln w="9525">
              <a:noFill/>
              <a:miter lim="800000"/>
              <a:headEnd/>
              <a:tailEnd/>
            </a:ln>
          </p:spPr>
        </p:pic>
        <p:sp>
          <p:nvSpPr>
            <p:cNvPr id="179216" name="Oval 18"/>
            <p:cNvSpPr>
              <a:spLocks noChangeArrowheads="1"/>
            </p:cNvSpPr>
            <p:nvPr/>
          </p:nvSpPr>
          <p:spPr bwMode="auto">
            <a:xfrm>
              <a:off x="113" y="1390"/>
              <a:ext cx="1542" cy="2132"/>
            </a:xfrm>
            <a:prstGeom prst="ellipse">
              <a:avLst/>
            </a:prstGeom>
            <a:noFill/>
            <a:ln w="28575">
              <a:solidFill>
                <a:srgbClr val="009900"/>
              </a:solidFill>
              <a:round/>
              <a:headEnd/>
              <a:tailEnd/>
            </a:ln>
          </p:spPr>
          <p:txBody>
            <a:bodyPr wrap="none" anchor="ctr"/>
            <a:lstStyle/>
            <a:p>
              <a:endParaRPr lang="zh-TW" altLang="en-US"/>
            </a:p>
          </p:txBody>
        </p:sp>
        <p:sp>
          <p:nvSpPr>
            <p:cNvPr id="179217" name="Oval 19"/>
            <p:cNvSpPr>
              <a:spLocks noChangeArrowheads="1"/>
            </p:cNvSpPr>
            <p:nvPr/>
          </p:nvSpPr>
          <p:spPr bwMode="auto">
            <a:xfrm>
              <a:off x="601" y="3340"/>
              <a:ext cx="567" cy="680"/>
            </a:xfrm>
            <a:prstGeom prst="ellipse">
              <a:avLst/>
            </a:prstGeom>
            <a:solidFill>
              <a:srgbClr val="FFFF00"/>
            </a:solidFill>
            <a:ln w="9525">
              <a:solidFill>
                <a:srgbClr val="008000"/>
              </a:solidFill>
              <a:round/>
              <a:headEnd/>
              <a:tailEnd/>
            </a:ln>
          </p:spPr>
          <p:txBody>
            <a:bodyPr wrap="none" lIns="0" tIns="0" rIns="0" bIns="0" anchor="b" anchorCtr="1"/>
            <a:lstStyle/>
            <a:p>
              <a:pPr algn="ctr"/>
              <a:r>
                <a:rPr lang="en-US" altLang="zh-TW" sz="2200" b="1" dirty="0">
                  <a:solidFill>
                    <a:srgbClr val="008000"/>
                  </a:solidFill>
                  <a:latin typeface="微軟正黑體" panose="020B0604030504040204" pitchFamily="34" charset="-120"/>
                  <a:ea typeface="微軟正黑體" panose="020B0604030504040204" pitchFamily="34" charset="-120"/>
                </a:rPr>
                <a:t>1</a:t>
              </a:r>
              <a:r>
                <a:rPr lang="zh-TW" altLang="en-US" sz="2200" b="1" dirty="0">
                  <a:solidFill>
                    <a:srgbClr val="008000"/>
                  </a:solidFill>
                  <a:latin typeface="微軟正黑體" panose="020B0604030504040204" pitchFamily="34" charset="-120"/>
                  <a:ea typeface="微軟正黑體" panose="020B0604030504040204" pitchFamily="34" charset="-120"/>
                </a:rPr>
                <a:t>人</a:t>
              </a:r>
            </a:p>
            <a:p>
              <a:pPr algn="ctr">
                <a:lnSpc>
                  <a:spcPct val="15000"/>
                </a:lnSpc>
                <a:spcAft>
                  <a:spcPct val="15000"/>
                </a:spcAft>
              </a:pPr>
              <a:r>
                <a:rPr lang="en-US" altLang="zh-TW" sz="2200" b="1" dirty="0">
                  <a:solidFill>
                    <a:srgbClr val="008000"/>
                  </a:solidFill>
                </a:rPr>
                <a:t>______</a:t>
              </a:r>
            </a:p>
            <a:p>
              <a:pPr algn="ctr"/>
              <a:r>
                <a:rPr lang="en-US" altLang="zh-TW" sz="2200" b="1" dirty="0">
                  <a:solidFill>
                    <a:srgbClr val="008000"/>
                  </a:solidFill>
                  <a:latin typeface="微軟正黑體" panose="020B0604030504040204" pitchFamily="34" charset="-120"/>
                  <a:ea typeface="微軟正黑體" panose="020B0604030504040204" pitchFamily="34" charset="-120"/>
                </a:rPr>
                <a:t>7.0</a:t>
              </a:r>
              <a:r>
                <a:rPr lang="zh-TW" altLang="en-US" sz="2200" b="1" dirty="0">
                  <a:solidFill>
                    <a:srgbClr val="008000"/>
                  </a:solidFill>
                  <a:latin typeface="微軟正黑體" panose="020B0604030504040204" pitchFamily="34" charset="-120"/>
                  <a:ea typeface="微軟正黑體" panose="020B0604030504040204" pitchFamily="34" charset="-120"/>
                </a:rPr>
                <a:t>人</a:t>
              </a:r>
            </a:p>
          </p:txBody>
        </p:sp>
        <p:sp>
          <p:nvSpPr>
            <p:cNvPr id="179218" name="Text Box 20"/>
            <p:cNvSpPr txBox="1">
              <a:spLocks noChangeArrowheads="1"/>
            </p:cNvSpPr>
            <p:nvPr/>
          </p:nvSpPr>
          <p:spPr bwMode="auto">
            <a:xfrm>
              <a:off x="634" y="3009"/>
              <a:ext cx="646" cy="350"/>
            </a:xfrm>
            <a:prstGeom prst="rect">
              <a:avLst/>
            </a:prstGeom>
            <a:noFill/>
            <a:ln w="9525">
              <a:noFill/>
              <a:miter lim="800000"/>
              <a:headEnd/>
              <a:tailEnd/>
            </a:ln>
          </p:spPr>
          <p:txBody>
            <a:bodyPr wrap="none">
              <a:spAutoFit/>
            </a:bodyPr>
            <a:lstStyle/>
            <a:p>
              <a:r>
                <a:rPr lang="en-US" altLang="zh-TW" sz="2800" b="1" dirty="0">
                  <a:solidFill>
                    <a:srgbClr val="0000CC"/>
                  </a:solidFill>
                  <a:latin typeface="微軟正黑體" panose="020B0604030504040204" pitchFamily="34" charset="-120"/>
                  <a:ea typeface="微軟正黑體" panose="020B0604030504040204" pitchFamily="34" charset="-120"/>
                </a:rPr>
                <a:t>97</a:t>
              </a:r>
              <a:r>
                <a:rPr lang="zh-TW" altLang="en-US" sz="2800" b="1" dirty="0">
                  <a:solidFill>
                    <a:srgbClr val="0000CC"/>
                  </a:solidFill>
                  <a:latin typeface="微軟正黑體" panose="020B0604030504040204" pitchFamily="34" charset="-120"/>
                  <a:ea typeface="微軟正黑體" panose="020B0604030504040204" pitchFamily="34" charset="-120"/>
                </a:rPr>
                <a:t>年</a:t>
              </a:r>
            </a:p>
          </p:txBody>
        </p:sp>
        <p:pic>
          <p:nvPicPr>
            <p:cNvPr id="179219" name="Picture 21" descr="top_image01"/>
            <p:cNvPicPr>
              <a:picLocks noChangeAspect="1" noChangeArrowheads="1"/>
            </p:cNvPicPr>
            <p:nvPr/>
          </p:nvPicPr>
          <p:blipFill>
            <a:blip r:embed="rId3" cstate="print">
              <a:clrChange>
                <a:clrFrom>
                  <a:srgbClr val="FFFFFF"/>
                </a:clrFrom>
                <a:clrTo>
                  <a:srgbClr val="FFFFFF">
                    <a:alpha val="0"/>
                  </a:srgbClr>
                </a:clrTo>
              </a:clrChange>
              <a:lum bright="-6000" contrast="18000"/>
            </a:blip>
            <a:srcRect l="12106" t="18634" r="80728" b="50218"/>
            <a:stretch>
              <a:fillRect/>
            </a:stretch>
          </p:blipFill>
          <p:spPr bwMode="auto">
            <a:xfrm>
              <a:off x="2739" y="1520"/>
              <a:ext cx="268" cy="589"/>
            </a:xfrm>
            <a:prstGeom prst="rect">
              <a:avLst/>
            </a:prstGeom>
            <a:noFill/>
            <a:ln w="9525">
              <a:noFill/>
              <a:miter lim="800000"/>
              <a:headEnd/>
              <a:tailEnd/>
            </a:ln>
          </p:spPr>
        </p:pic>
        <p:sp>
          <p:nvSpPr>
            <p:cNvPr id="179220" name="Oval 22"/>
            <p:cNvSpPr>
              <a:spLocks noChangeArrowheads="1"/>
            </p:cNvSpPr>
            <p:nvPr/>
          </p:nvSpPr>
          <p:spPr bwMode="auto">
            <a:xfrm>
              <a:off x="2092" y="1390"/>
              <a:ext cx="1542" cy="2132"/>
            </a:xfrm>
            <a:prstGeom prst="ellipse">
              <a:avLst/>
            </a:prstGeom>
            <a:noFill/>
            <a:ln w="28575">
              <a:solidFill>
                <a:srgbClr val="009900"/>
              </a:solidFill>
              <a:round/>
              <a:headEnd/>
              <a:tailEnd/>
            </a:ln>
          </p:spPr>
          <p:txBody>
            <a:bodyPr wrap="none" anchor="ctr"/>
            <a:lstStyle/>
            <a:p>
              <a:endParaRPr lang="zh-TW" altLang="en-US"/>
            </a:p>
          </p:txBody>
        </p:sp>
        <p:sp>
          <p:nvSpPr>
            <p:cNvPr id="179221" name="Oval 23"/>
            <p:cNvSpPr>
              <a:spLocks noChangeArrowheads="1"/>
            </p:cNvSpPr>
            <p:nvPr/>
          </p:nvSpPr>
          <p:spPr bwMode="auto">
            <a:xfrm>
              <a:off x="2590" y="3340"/>
              <a:ext cx="567" cy="680"/>
            </a:xfrm>
            <a:prstGeom prst="ellipse">
              <a:avLst/>
            </a:prstGeom>
            <a:solidFill>
              <a:srgbClr val="FFFF00"/>
            </a:solidFill>
            <a:ln w="9525">
              <a:solidFill>
                <a:srgbClr val="008000"/>
              </a:solidFill>
              <a:round/>
              <a:headEnd/>
              <a:tailEnd/>
            </a:ln>
          </p:spPr>
          <p:txBody>
            <a:bodyPr wrap="none" lIns="0" tIns="0" rIns="0" bIns="0" anchor="b" anchorCtr="1"/>
            <a:lstStyle/>
            <a:p>
              <a:pPr algn="ctr"/>
              <a:r>
                <a:rPr lang="en-US" altLang="zh-TW" sz="2200" b="1" dirty="0">
                  <a:solidFill>
                    <a:srgbClr val="008000"/>
                  </a:solidFill>
                  <a:latin typeface="微軟正黑體" panose="020B0604030504040204" pitchFamily="34" charset="-120"/>
                  <a:ea typeface="微軟正黑體" panose="020B0604030504040204" pitchFamily="34" charset="-120"/>
                </a:rPr>
                <a:t>1</a:t>
              </a:r>
              <a:r>
                <a:rPr lang="zh-TW" altLang="en-US" sz="2200" b="1" dirty="0">
                  <a:solidFill>
                    <a:srgbClr val="008000"/>
                  </a:solidFill>
                  <a:latin typeface="微軟正黑體" panose="020B0604030504040204" pitchFamily="34" charset="-120"/>
                  <a:ea typeface="微軟正黑體" panose="020B0604030504040204" pitchFamily="34" charset="-120"/>
                </a:rPr>
                <a:t>人</a:t>
              </a:r>
            </a:p>
            <a:p>
              <a:pPr algn="ctr">
                <a:lnSpc>
                  <a:spcPct val="15000"/>
                </a:lnSpc>
                <a:spcAft>
                  <a:spcPct val="15000"/>
                </a:spcAft>
              </a:pPr>
              <a:r>
                <a:rPr lang="en-US" altLang="zh-TW" sz="2200" b="1" dirty="0">
                  <a:solidFill>
                    <a:srgbClr val="008000"/>
                  </a:solidFill>
                </a:rPr>
                <a:t>_____</a:t>
              </a:r>
            </a:p>
            <a:p>
              <a:pPr algn="ctr"/>
              <a:r>
                <a:rPr lang="en-US" altLang="zh-TW" sz="2200" b="1" dirty="0">
                  <a:solidFill>
                    <a:srgbClr val="008000"/>
                  </a:solidFill>
                  <a:latin typeface="微軟正黑體" panose="020B0604030504040204" pitchFamily="34" charset="-120"/>
                  <a:ea typeface="微軟正黑體" panose="020B0604030504040204" pitchFamily="34" charset="-120"/>
                </a:rPr>
                <a:t>3.2</a:t>
              </a:r>
              <a:r>
                <a:rPr lang="zh-TW" altLang="en-US" sz="2200" b="1" dirty="0">
                  <a:solidFill>
                    <a:srgbClr val="008000"/>
                  </a:solidFill>
                  <a:latin typeface="微軟正黑體" panose="020B0604030504040204" pitchFamily="34" charset="-120"/>
                  <a:ea typeface="微軟正黑體" panose="020B0604030504040204" pitchFamily="34" charset="-120"/>
                </a:rPr>
                <a:t>人</a:t>
              </a:r>
            </a:p>
          </p:txBody>
        </p:sp>
        <p:sp>
          <p:nvSpPr>
            <p:cNvPr id="179222" name="Text Box 24"/>
            <p:cNvSpPr txBox="1">
              <a:spLocks noChangeArrowheads="1"/>
            </p:cNvSpPr>
            <p:nvPr/>
          </p:nvSpPr>
          <p:spPr bwMode="auto">
            <a:xfrm>
              <a:off x="2596" y="3011"/>
              <a:ext cx="788" cy="350"/>
            </a:xfrm>
            <a:prstGeom prst="rect">
              <a:avLst/>
            </a:prstGeom>
            <a:noFill/>
            <a:ln w="9525">
              <a:noFill/>
              <a:miter lim="800000"/>
              <a:headEnd/>
              <a:tailEnd/>
            </a:ln>
          </p:spPr>
          <p:txBody>
            <a:bodyPr wrap="none">
              <a:spAutoFit/>
            </a:bodyPr>
            <a:lstStyle/>
            <a:p>
              <a:r>
                <a:rPr lang="en-US" altLang="zh-TW" sz="2800" b="1" dirty="0">
                  <a:solidFill>
                    <a:srgbClr val="0000CC"/>
                  </a:solidFill>
                  <a:latin typeface="微軟正黑體" panose="020B0604030504040204" pitchFamily="34" charset="-120"/>
                  <a:ea typeface="微軟正黑體" panose="020B0604030504040204" pitchFamily="34" charset="-120"/>
                </a:rPr>
                <a:t>115</a:t>
              </a:r>
              <a:r>
                <a:rPr lang="zh-TW" altLang="en-US" sz="2800" b="1" dirty="0">
                  <a:solidFill>
                    <a:srgbClr val="0000CC"/>
                  </a:solidFill>
                  <a:latin typeface="微軟正黑體" panose="020B0604030504040204" pitchFamily="34" charset="-120"/>
                  <a:ea typeface="微軟正黑體" panose="020B0604030504040204" pitchFamily="34" charset="-120"/>
                </a:rPr>
                <a:t>年</a:t>
              </a:r>
            </a:p>
          </p:txBody>
        </p:sp>
        <p:pic>
          <p:nvPicPr>
            <p:cNvPr id="179223" name="Picture 25" descr="top_image01"/>
            <p:cNvPicPr>
              <a:picLocks noChangeAspect="1" noChangeArrowheads="1"/>
            </p:cNvPicPr>
            <p:nvPr/>
          </p:nvPicPr>
          <p:blipFill>
            <a:blip r:embed="rId3" cstate="print">
              <a:clrChange>
                <a:clrFrom>
                  <a:srgbClr val="FFFFFF"/>
                </a:clrFrom>
                <a:clrTo>
                  <a:srgbClr val="FFFFFF">
                    <a:alpha val="0"/>
                  </a:srgbClr>
                </a:clrTo>
              </a:clrChange>
              <a:lum bright="-6000" contrast="18000"/>
            </a:blip>
            <a:srcRect l="12106" t="18634" r="80728" b="50218"/>
            <a:stretch>
              <a:fillRect/>
            </a:stretch>
          </p:blipFill>
          <p:spPr bwMode="auto">
            <a:xfrm>
              <a:off x="4708" y="1520"/>
              <a:ext cx="268" cy="589"/>
            </a:xfrm>
            <a:prstGeom prst="rect">
              <a:avLst/>
            </a:prstGeom>
            <a:noFill/>
            <a:ln w="9525">
              <a:noFill/>
              <a:miter lim="800000"/>
              <a:headEnd/>
              <a:tailEnd/>
            </a:ln>
          </p:spPr>
        </p:pic>
        <p:pic>
          <p:nvPicPr>
            <p:cNvPr id="179224" name="Picture 26" descr="top_image01"/>
            <p:cNvPicPr>
              <a:picLocks noChangeAspect="1" noChangeArrowheads="1"/>
            </p:cNvPicPr>
            <p:nvPr/>
          </p:nvPicPr>
          <p:blipFill>
            <a:blip r:embed="rId3" cstate="print">
              <a:clrChange>
                <a:clrFrom>
                  <a:srgbClr val="FFFFFF"/>
                </a:clrFrom>
                <a:clrTo>
                  <a:srgbClr val="FFFFFF">
                    <a:alpha val="0"/>
                  </a:srgbClr>
                </a:clrTo>
              </a:clrChange>
              <a:lum bright="-6000" contrast="24000"/>
            </a:blip>
            <a:srcRect l="79961" t="52332" r="12697" b="24316"/>
            <a:stretch>
              <a:fillRect/>
            </a:stretch>
          </p:blipFill>
          <p:spPr bwMode="auto">
            <a:xfrm>
              <a:off x="2563" y="2342"/>
              <a:ext cx="365" cy="592"/>
            </a:xfrm>
            <a:prstGeom prst="rect">
              <a:avLst/>
            </a:prstGeom>
            <a:noFill/>
            <a:ln w="9525">
              <a:noFill/>
              <a:miter lim="800000"/>
              <a:headEnd/>
              <a:tailEnd/>
            </a:ln>
          </p:spPr>
        </p:pic>
        <p:sp>
          <p:nvSpPr>
            <p:cNvPr id="179225" name="Oval 27"/>
            <p:cNvSpPr>
              <a:spLocks noChangeArrowheads="1"/>
            </p:cNvSpPr>
            <p:nvPr/>
          </p:nvSpPr>
          <p:spPr bwMode="auto">
            <a:xfrm>
              <a:off x="4071" y="1390"/>
              <a:ext cx="1542" cy="2132"/>
            </a:xfrm>
            <a:prstGeom prst="ellipse">
              <a:avLst/>
            </a:prstGeom>
            <a:noFill/>
            <a:ln w="28575">
              <a:solidFill>
                <a:srgbClr val="009900"/>
              </a:solidFill>
              <a:round/>
              <a:headEnd/>
              <a:tailEnd/>
            </a:ln>
          </p:spPr>
          <p:txBody>
            <a:bodyPr wrap="none" anchor="ctr"/>
            <a:lstStyle/>
            <a:p>
              <a:endParaRPr lang="zh-TW" altLang="en-US"/>
            </a:p>
          </p:txBody>
        </p:sp>
        <p:sp>
          <p:nvSpPr>
            <p:cNvPr id="179226" name="Oval 28"/>
            <p:cNvSpPr>
              <a:spLocks noChangeArrowheads="1"/>
            </p:cNvSpPr>
            <p:nvPr/>
          </p:nvSpPr>
          <p:spPr bwMode="auto">
            <a:xfrm>
              <a:off x="4559" y="3340"/>
              <a:ext cx="567" cy="680"/>
            </a:xfrm>
            <a:prstGeom prst="ellipse">
              <a:avLst/>
            </a:prstGeom>
            <a:solidFill>
              <a:srgbClr val="FFFF00"/>
            </a:solidFill>
            <a:ln w="9525">
              <a:solidFill>
                <a:srgbClr val="008000"/>
              </a:solidFill>
              <a:round/>
              <a:headEnd/>
              <a:tailEnd/>
            </a:ln>
          </p:spPr>
          <p:txBody>
            <a:bodyPr wrap="none" lIns="0" tIns="0" rIns="0" bIns="0" anchor="b" anchorCtr="1"/>
            <a:lstStyle/>
            <a:p>
              <a:pPr algn="ctr"/>
              <a:r>
                <a:rPr lang="en-US" altLang="zh-TW" sz="2200" b="1" dirty="0">
                  <a:solidFill>
                    <a:srgbClr val="008000"/>
                  </a:solidFill>
                  <a:latin typeface="微軟正黑體" panose="020B0604030504040204" pitchFamily="34" charset="-120"/>
                  <a:ea typeface="微軟正黑體" panose="020B0604030504040204" pitchFamily="34" charset="-120"/>
                </a:rPr>
                <a:t>1</a:t>
              </a:r>
              <a:r>
                <a:rPr lang="zh-TW" altLang="en-US" sz="2200" b="1" dirty="0">
                  <a:solidFill>
                    <a:srgbClr val="008000"/>
                  </a:solidFill>
                  <a:latin typeface="微軟正黑體" panose="020B0604030504040204" pitchFamily="34" charset="-120"/>
                  <a:ea typeface="微軟正黑體" panose="020B0604030504040204" pitchFamily="34" charset="-120"/>
                </a:rPr>
                <a:t>人</a:t>
              </a:r>
            </a:p>
            <a:p>
              <a:pPr algn="ctr">
                <a:lnSpc>
                  <a:spcPct val="15000"/>
                </a:lnSpc>
                <a:spcAft>
                  <a:spcPct val="15000"/>
                </a:spcAft>
              </a:pPr>
              <a:r>
                <a:rPr lang="en-US" altLang="zh-TW" sz="2200" b="1" dirty="0">
                  <a:solidFill>
                    <a:srgbClr val="008000"/>
                  </a:solidFill>
                </a:rPr>
                <a:t>_____</a:t>
              </a:r>
            </a:p>
            <a:p>
              <a:pPr algn="ctr"/>
              <a:r>
                <a:rPr lang="en-US" altLang="zh-TW" sz="2200" b="1" dirty="0">
                  <a:solidFill>
                    <a:srgbClr val="008000"/>
                  </a:solidFill>
                  <a:latin typeface="微軟正黑體" panose="020B0604030504040204" pitchFamily="34" charset="-120"/>
                  <a:ea typeface="微軟正黑體" panose="020B0604030504040204" pitchFamily="34" charset="-120"/>
                </a:rPr>
                <a:t>1.4</a:t>
              </a:r>
              <a:r>
                <a:rPr lang="zh-TW" altLang="en-US" sz="2200" b="1" dirty="0">
                  <a:solidFill>
                    <a:srgbClr val="008000"/>
                  </a:solidFill>
                  <a:latin typeface="微軟正黑體" panose="020B0604030504040204" pitchFamily="34" charset="-120"/>
                  <a:ea typeface="微軟正黑體" panose="020B0604030504040204" pitchFamily="34" charset="-120"/>
                </a:rPr>
                <a:t>人</a:t>
              </a:r>
            </a:p>
          </p:txBody>
        </p:sp>
        <p:sp>
          <p:nvSpPr>
            <p:cNvPr id="179227" name="Text Box 29"/>
            <p:cNvSpPr txBox="1">
              <a:spLocks noChangeArrowheads="1"/>
            </p:cNvSpPr>
            <p:nvPr/>
          </p:nvSpPr>
          <p:spPr bwMode="auto">
            <a:xfrm>
              <a:off x="4524" y="3011"/>
              <a:ext cx="788" cy="350"/>
            </a:xfrm>
            <a:prstGeom prst="rect">
              <a:avLst/>
            </a:prstGeom>
            <a:noFill/>
            <a:ln w="9525">
              <a:noFill/>
              <a:miter lim="800000"/>
              <a:headEnd/>
              <a:tailEnd/>
            </a:ln>
          </p:spPr>
          <p:txBody>
            <a:bodyPr wrap="none">
              <a:spAutoFit/>
            </a:bodyPr>
            <a:lstStyle/>
            <a:p>
              <a:r>
                <a:rPr lang="en-US" altLang="zh-TW" sz="2800" b="1" dirty="0">
                  <a:solidFill>
                    <a:srgbClr val="0000CC"/>
                  </a:solidFill>
                  <a:latin typeface="微軟正黑體" panose="020B0604030504040204" pitchFamily="34" charset="-120"/>
                  <a:ea typeface="微軟正黑體" panose="020B0604030504040204" pitchFamily="34" charset="-120"/>
                </a:rPr>
                <a:t>145</a:t>
              </a:r>
              <a:r>
                <a:rPr lang="zh-TW" altLang="en-US" sz="2800" b="1" dirty="0">
                  <a:solidFill>
                    <a:srgbClr val="0000CC"/>
                  </a:solidFill>
                  <a:latin typeface="微軟正黑體" panose="020B0604030504040204" pitchFamily="34" charset="-120"/>
                  <a:ea typeface="微軟正黑體" panose="020B0604030504040204" pitchFamily="34" charset="-120"/>
                </a:rPr>
                <a:t>年</a:t>
              </a:r>
            </a:p>
          </p:txBody>
        </p:sp>
        <p:sp>
          <p:nvSpPr>
            <p:cNvPr id="179228" name="AutoShape 30"/>
            <p:cNvSpPr>
              <a:spLocks noChangeArrowheads="1"/>
            </p:cNvSpPr>
            <p:nvPr/>
          </p:nvSpPr>
          <p:spPr bwMode="auto">
            <a:xfrm>
              <a:off x="2313" y="752"/>
              <a:ext cx="3245" cy="601"/>
            </a:xfrm>
            <a:prstGeom prst="wedgeRoundRectCallout">
              <a:avLst>
                <a:gd name="adj1" fmla="val -26380"/>
                <a:gd name="adj2" fmla="val 92000"/>
                <a:gd name="adj3" fmla="val 16667"/>
              </a:avLst>
            </a:prstGeom>
            <a:solidFill>
              <a:srgbClr val="FFFF00"/>
            </a:solidFill>
            <a:ln w="9525">
              <a:solidFill>
                <a:srgbClr val="008000"/>
              </a:solidFill>
              <a:miter lim="800000"/>
              <a:headEnd/>
              <a:tailEnd/>
            </a:ln>
          </p:spPr>
          <p:txBody>
            <a:bodyPr wrap="square" lIns="0" tIns="36000" rIns="0" bIns="36000">
              <a:spAutoFit/>
            </a:bodyPr>
            <a:lstStyle/>
            <a:p>
              <a:pPr algn="ctr"/>
              <a:r>
                <a:rPr lang="en-US" altLang="zh-TW" sz="2400" b="1" dirty="0">
                  <a:solidFill>
                    <a:srgbClr val="008000"/>
                  </a:solidFill>
                  <a:latin typeface="微軟正黑體" panose="020B0604030504040204" pitchFamily="34" charset="-120"/>
                  <a:ea typeface="微軟正黑體" panose="020B0604030504040204" pitchFamily="34" charset="-120"/>
                </a:rPr>
                <a:t>18</a:t>
              </a:r>
              <a:r>
                <a:rPr lang="zh-TW" altLang="en-US" sz="2400" b="1" dirty="0">
                  <a:solidFill>
                    <a:srgbClr val="008000"/>
                  </a:solidFill>
                  <a:latin typeface="微軟正黑體" panose="020B0604030504040204" pitchFamily="34" charset="-120"/>
                  <a:ea typeface="微軟正黑體" panose="020B0604030504040204" pitchFamily="34" charset="-120"/>
                </a:rPr>
                <a:t>年後，約每</a:t>
              </a:r>
              <a:r>
                <a:rPr lang="en-US" altLang="zh-TW" sz="2400" b="1" dirty="0">
                  <a:solidFill>
                    <a:srgbClr val="008000"/>
                  </a:solidFill>
                  <a:latin typeface="微軟正黑體" panose="020B0604030504040204" pitchFamily="34" charset="-120"/>
                  <a:ea typeface="微軟正黑體" panose="020B0604030504040204" pitchFamily="34" charset="-120"/>
                </a:rPr>
                <a:t>3.2</a:t>
              </a:r>
              <a:r>
                <a:rPr lang="zh-TW" altLang="en-US" sz="2400" b="1" dirty="0">
                  <a:solidFill>
                    <a:srgbClr val="008000"/>
                  </a:solidFill>
                  <a:latin typeface="微軟正黑體" panose="020B0604030504040204" pitchFamily="34" charset="-120"/>
                  <a:ea typeface="微軟正黑體" panose="020B0604030504040204" pitchFamily="34" charset="-120"/>
                </a:rPr>
                <a:t>個</a:t>
              </a:r>
              <a:r>
                <a:rPr lang="en-US" altLang="zh-TW" sz="2400" b="1" dirty="0">
                  <a:solidFill>
                    <a:srgbClr val="008000"/>
                  </a:solidFill>
                  <a:latin typeface="微軟正黑體" panose="020B0604030504040204" pitchFamily="34" charset="-120"/>
                  <a:ea typeface="微軟正黑體" panose="020B0604030504040204" pitchFamily="34" charset="-120"/>
                </a:rPr>
                <a:t>15~64</a:t>
              </a:r>
              <a:r>
                <a:rPr lang="zh-TW" altLang="en-US" sz="2400" b="1" dirty="0">
                  <a:solidFill>
                    <a:srgbClr val="008000"/>
                  </a:solidFill>
                  <a:latin typeface="微軟正黑體" panose="020B0604030504040204" pitchFamily="34" charset="-120"/>
                  <a:ea typeface="微軟正黑體" panose="020B0604030504040204" pitchFamily="34" charset="-120"/>
                </a:rPr>
                <a:t>歲工作年齡者，負擔</a:t>
              </a:r>
              <a:r>
                <a:rPr lang="en-US" altLang="zh-TW" sz="2400" b="1" dirty="0">
                  <a:solidFill>
                    <a:srgbClr val="008000"/>
                  </a:solidFill>
                  <a:latin typeface="微軟正黑體" panose="020B0604030504040204" pitchFamily="34" charset="-120"/>
                  <a:ea typeface="微軟正黑體" panose="020B0604030504040204" pitchFamily="34" charset="-120"/>
                </a:rPr>
                <a:t>1</a:t>
              </a:r>
              <a:r>
                <a:rPr lang="zh-TW" altLang="en-US" sz="2400" b="1" dirty="0">
                  <a:solidFill>
                    <a:srgbClr val="008000"/>
                  </a:solidFill>
                  <a:latin typeface="微軟正黑體" panose="020B0604030504040204" pitchFamily="34" charset="-120"/>
                  <a:ea typeface="微軟正黑體" panose="020B0604030504040204" pitchFamily="34" charset="-120"/>
                </a:rPr>
                <a:t>個</a:t>
              </a:r>
              <a:r>
                <a:rPr lang="en-US" altLang="zh-TW" sz="2400" b="1" dirty="0">
                  <a:solidFill>
                    <a:srgbClr val="008000"/>
                  </a:solidFill>
                  <a:latin typeface="微軟正黑體" panose="020B0604030504040204" pitchFamily="34" charset="-120"/>
                  <a:ea typeface="微軟正黑體" panose="020B0604030504040204" pitchFamily="34" charset="-120"/>
                </a:rPr>
                <a:t>65</a:t>
              </a:r>
              <a:r>
                <a:rPr lang="zh-TW" altLang="en-US" sz="2400" b="1" dirty="0">
                  <a:solidFill>
                    <a:srgbClr val="008000"/>
                  </a:solidFill>
                  <a:latin typeface="微軟正黑體" panose="020B0604030504040204" pitchFamily="34" charset="-120"/>
                  <a:ea typeface="微軟正黑體" panose="020B0604030504040204" pitchFamily="34" charset="-120"/>
                </a:rPr>
                <a:t>歲以上高齡者</a:t>
              </a:r>
            </a:p>
          </p:txBody>
        </p:sp>
        <p:sp>
          <p:nvSpPr>
            <p:cNvPr id="179229" name="Line 31"/>
            <p:cNvSpPr>
              <a:spLocks noChangeShapeType="1"/>
            </p:cNvSpPr>
            <p:nvPr/>
          </p:nvSpPr>
          <p:spPr bwMode="auto">
            <a:xfrm>
              <a:off x="181" y="2199"/>
              <a:ext cx="1406" cy="0"/>
            </a:xfrm>
            <a:prstGeom prst="line">
              <a:avLst/>
            </a:prstGeom>
            <a:noFill/>
            <a:ln w="50800">
              <a:solidFill>
                <a:srgbClr val="009900"/>
              </a:solidFill>
              <a:round/>
              <a:headEnd/>
              <a:tailEnd/>
            </a:ln>
          </p:spPr>
          <p:txBody>
            <a:bodyPr/>
            <a:lstStyle/>
            <a:p>
              <a:endParaRPr lang="zh-TW" altLang="en-US"/>
            </a:p>
          </p:txBody>
        </p:sp>
        <p:sp>
          <p:nvSpPr>
            <p:cNvPr id="179230" name="Line 32"/>
            <p:cNvSpPr>
              <a:spLocks noChangeShapeType="1"/>
            </p:cNvSpPr>
            <p:nvPr/>
          </p:nvSpPr>
          <p:spPr bwMode="auto">
            <a:xfrm>
              <a:off x="2169" y="2199"/>
              <a:ext cx="1406" cy="0"/>
            </a:xfrm>
            <a:prstGeom prst="line">
              <a:avLst/>
            </a:prstGeom>
            <a:noFill/>
            <a:ln w="50800">
              <a:solidFill>
                <a:srgbClr val="009900"/>
              </a:solidFill>
              <a:round/>
              <a:headEnd/>
              <a:tailEnd/>
            </a:ln>
          </p:spPr>
          <p:txBody>
            <a:bodyPr/>
            <a:lstStyle/>
            <a:p>
              <a:endParaRPr lang="zh-TW" altLang="en-US"/>
            </a:p>
          </p:txBody>
        </p:sp>
        <p:sp>
          <p:nvSpPr>
            <p:cNvPr id="179231" name="Line 33"/>
            <p:cNvSpPr>
              <a:spLocks noChangeShapeType="1"/>
            </p:cNvSpPr>
            <p:nvPr/>
          </p:nvSpPr>
          <p:spPr bwMode="auto">
            <a:xfrm>
              <a:off x="4139" y="2199"/>
              <a:ext cx="1406" cy="0"/>
            </a:xfrm>
            <a:prstGeom prst="line">
              <a:avLst/>
            </a:prstGeom>
            <a:noFill/>
            <a:ln w="50800">
              <a:solidFill>
                <a:srgbClr val="009900"/>
              </a:solidFill>
              <a:round/>
              <a:headEnd/>
              <a:tailEnd/>
            </a:ln>
          </p:spPr>
          <p:txBody>
            <a:bodyPr/>
            <a:lstStyle/>
            <a:p>
              <a:endParaRPr lang="zh-TW" altLang="en-US"/>
            </a:p>
          </p:txBody>
        </p:sp>
        <p:sp>
          <p:nvSpPr>
            <p:cNvPr id="179232" name="AutoShape 34"/>
            <p:cNvSpPr>
              <a:spLocks noChangeArrowheads="1"/>
            </p:cNvSpPr>
            <p:nvPr/>
          </p:nvSpPr>
          <p:spPr bwMode="auto">
            <a:xfrm>
              <a:off x="1782" y="2131"/>
              <a:ext cx="182" cy="136"/>
            </a:xfrm>
            <a:prstGeom prst="rightArrow">
              <a:avLst>
                <a:gd name="adj1" fmla="val 60296"/>
                <a:gd name="adj2" fmla="val 47792"/>
              </a:avLst>
            </a:prstGeom>
            <a:solidFill>
              <a:srgbClr val="009900"/>
            </a:solidFill>
            <a:ln w="9525">
              <a:solidFill>
                <a:schemeClr val="tx1"/>
              </a:solidFill>
              <a:miter lim="800000"/>
              <a:headEnd/>
              <a:tailEnd/>
            </a:ln>
          </p:spPr>
          <p:txBody>
            <a:bodyPr wrap="none" anchor="ctr"/>
            <a:lstStyle/>
            <a:p>
              <a:pPr algn="ctr"/>
              <a:endParaRPr lang="zh-TW" altLang="zh-TW">
                <a:solidFill>
                  <a:srgbClr val="009900"/>
                </a:solidFill>
              </a:endParaRPr>
            </a:p>
          </p:txBody>
        </p:sp>
        <p:sp>
          <p:nvSpPr>
            <p:cNvPr id="179233" name="AutoShape 35"/>
            <p:cNvSpPr>
              <a:spLocks noChangeArrowheads="1"/>
            </p:cNvSpPr>
            <p:nvPr/>
          </p:nvSpPr>
          <p:spPr bwMode="auto">
            <a:xfrm>
              <a:off x="3761" y="2131"/>
              <a:ext cx="182" cy="136"/>
            </a:xfrm>
            <a:prstGeom prst="rightArrow">
              <a:avLst>
                <a:gd name="adj1" fmla="val 60296"/>
                <a:gd name="adj2" fmla="val 47792"/>
              </a:avLst>
            </a:prstGeom>
            <a:solidFill>
              <a:srgbClr val="009900"/>
            </a:solidFill>
            <a:ln w="9525">
              <a:solidFill>
                <a:schemeClr val="tx1"/>
              </a:solidFill>
              <a:miter lim="800000"/>
              <a:headEnd/>
              <a:tailEnd/>
            </a:ln>
          </p:spPr>
          <p:txBody>
            <a:bodyPr wrap="none" anchor="ctr"/>
            <a:lstStyle/>
            <a:p>
              <a:pPr algn="ctr"/>
              <a:endParaRPr lang="zh-TW" altLang="zh-TW">
                <a:solidFill>
                  <a:srgbClr val="009900"/>
                </a:solidFill>
              </a:endParaRPr>
            </a:p>
          </p:txBody>
        </p:sp>
        <p:pic>
          <p:nvPicPr>
            <p:cNvPr id="179234" name="Picture 36"/>
            <p:cNvPicPr>
              <a:picLocks noChangeAspect="1" noChangeArrowheads="1"/>
            </p:cNvPicPr>
            <p:nvPr/>
          </p:nvPicPr>
          <p:blipFill>
            <a:blip r:embed="rId2" cstate="print"/>
            <a:srcRect/>
            <a:stretch>
              <a:fillRect/>
            </a:stretch>
          </p:blipFill>
          <p:spPr bwMode="auto">
            <a:xfrm>
              <a:off x="4695" y="2342"/>
              <a:ext cx="219" cy="599"/>
            </a:xfrm>
            <a:prstGeom prst="rect">
              <a:avLst/>
            </a:prstGeom>
            <a:noFill/>
            <a:ln w="9525">
              <a:noFill/>
              <a:miter lim="800000"/>
              <a:headEnd/>
              <a:tailEnd/>
            </a:ln>
          </p:spPr>
        </p:pic>
        <p:pic>
          <p:nvPicPr>
            <p:cNvPr id="179235" name="Picture 37"/>
            <p:cNvPicPr>
              <a:picLocks noChangeAspect="1" noChangeArrowheads="1"/>
            </p:cNvPicPr>
            <p:nvPr/>
          </p:nvPicPr>
          <p:blipFill>
            <a:blip r:embed="rId4" cstate="print"/>
            <a:srcRect/>
            <a:stretch>
              <a:fillRect/>
            </a:stretch>
          </p:blipFill>
          <p:spPr bwMode="auto">
            <a:xfrm>
              <a:off x="4922" y="2433"/>
              <a:ext cx="155" cy="494"/>
            </a:xfrm>
            <a:prstGeom prst="rect">
              <a:avLst/>
            </a:prstGeom>
            <a:noFill/>
            <a:ln w="9525">
              <a:noFill/>
              <a:miter lim="800000"/>
              <a:headEnd/>
              <a:tailEnd/>
            </a:ln>
          </p:spPr>
        </p:pic>
        <p:pic>
          <p:nvPicPr>
            <p:cNvPr id="179236" name="Picture 39" descr="top_image01"/>
            <p:cNvPicPr>
              <a:picLocks noChangeAspect="1" noChangeArrowheads="1"/>
            </p:cNvPicPr>
            <p:nvPr/>
          </p:nvPicPr>
          <p:blipFill>
            <a:blip r:embed="rId3" cstate="print">
              <a:clrChange>
                <a:clrFrom>
                  <a:srgbClr val="FFFFFF"/>
                </a:clrFrom>
                <a:clrTo>
                  <a:srgbClr val="FFFFFF">
                    <a:alpha val="0"/>
                  </a:srgbClr>
                </a:clrTo>
              </a:clrChange>
              <a:lum bright="-6000" contrast="24000"/>
            </a:blip>
            <a:srcRect l="79961" t="52332" r="12697" b="24316"/>
            <a:stretch>
              <a:fillRect/>
            </a:stretch>
          </p:blipFill>
          <p:spPr bwMode="auto">
            <a:xfrm>
              <a:off x="249" y="2296"/>
              <a:ext cx="365" cy="589"/>
            </a:xfrm>
            <a:prstGeom prst="rect">
              <a:avLst/>
            </a:prstGeom>
            <a:noFill/>
            <a:ln w="9525">
              <a:noFill/>
              <a:miter lim="800000"/>
              <a:headEnd/>
              <a:tailEnd/>
            </a:ln>
          </p:spPr>
        </p:pic>
        <p:pic>
          <p:nvPicPr>
            <p:cNvPr id="179237" name="Picture 40" descr="top_image01"/>
            <p:cNvPicPr>
              <a:picLocks noChangeAspect="1" noChangeArrowheads="1"/>
            </p:cNvPicPr>
            <p:nvPr/>
          </p:nvPicPr>
          <p:blipFill>
            <a:blip r:embed="rId3" cstate="print">
              <a:clrChange>
                <a:clrFrom>
                  <a:srgbClr val="FFFFFF"/>
                </a:clrFrom>
                <a:clrTo>
                  <a:srgbClr val="FFFFFF">
                    <a:alpha val="0"/>
                  </a:srgbClr>
                </a:clrTo>
              </a:clrChange>
              <a:lum bright="-6000" contrast="24000"/>
            </a:blip>
            <a:srcRect l="79961" t="52332" r="12697" b="24316"/>
            <a:stretch>
              <a:fillRect/>
            </a:stretch>
          </p:blipFill>
          <p:spPr bwMode="auto">
            <a:xfrm>
              <a:off x="589" y="2296"/>
              <a:ext cx="365" cy="589"/>
            </a:xfrm>
            <a:prstGeom prst="rect">
              <a:avLst/>
            </a:prstGeom>
            <a:noFill/>
            <a:ln w="9525">
              <a:noFill/>
              <a:miter lim="800000"/>
              <a:headEnd/>
              <a:tailEnd/>
            </a:ln>
          </p:spPr>
        </p:pic>
        <p:pic>
          <p:nvPicPr>
            <p:cNvPr id="179238" name="Picture 41" descr="top_image01"/>
            <p:cNvPicPr>
              <a:picLocks noChangeAspect="1" noChangeArrowheads="1"/>
            </p:cNvPicPr>
            <p:nvPr/>
          </p:nvPicPr>
          <p:blipFill>
            <a:blip r:embed="rId3" cstate="print">
              <a:clrChange>
                <a:clrFrom>
                  <a:srgbClr val="FFFFFF"/>
                </a:clrFrom>
                <a:clrTo>
                  <a:srgbClr val="FFFFFF">
                    <a:alpha val="0"/>
                  </a:srgbClr>
                </a:clrTo>
              </a:clrChange>
              <a:lum bright="-6000" contrast="24000"/>
            </a:blip>
            <a:srcRect l="79961" t="52332" r="12697" b="24316"/>
            <a:stretch>
              <a:fillRect/>
            </a:stretch>
          </p:blipFill>
          <p:spPr bwMode="auto">
            <a:xfrm>
              <a:off x="929" y="2296"/>
              <a:ext cx="365" cy="589"/>
            </a:xfrm>
            <a:prstGeom prst="rect">
              <a:avLst/>
            </a:prstGeom>
            <a:noFill/>
            <a:ln w="9525">
              <a:noFill/>
              <a:miter lim="800000"/>
              <a:headEnd/>
              <a:tailEnd/>
            </a:ln>
          </p:spPr>
        </p:pic>
        <p:pic>
          <p:nvPicPr>
            <p:cNvPr id="179239" name="Picture 42"/>
            <p:cNvPicPr>
              <a:picLocks noChangeAspect="1" noChangeArrowheads="1"/>
            </p:cNvPicPr>
            <p:nvPr/>
          </p:nvPicPr>
          <p:blipFill>
            <a:blip r:embed="rId2" cstate="print"/>
            <a:srcRect/>
            <a:stretch>
              <a:fillRect/>
            </a:stretch>
          </p:blipFill>
          <p:spPr bwMode="auto">
            <a:xfrm>
              <a:off x="1292" y="2296"/>
              <a:ext cx="227" cy="590"/>
            </a:xfrm>
            <a:prstGeom prst="rect">
              <a:avLst/>
            </a:prstGeom>
            <a:noFill/>
            <a:ln w="9525">
              <a:noFill/>
              <a:miter lim="800000"/>
              <a:headEnd/>
              <a:tailEnd/>
            </a:ln>
          </p:spPr>
        </p:pic>
        <p:pic>
          <p:nvPicPr>
            <p:cNvPr id="179240" name="Picture 43"/>
            <p:cNvPicPr>
              <a:picLocks noChangeAspect="1" noChangeArrowheads="1"/>
            </p:cNvPicPr>
            <p:nvPr/>
          </p:nvPicPr>
          <p:blipFill>
            <a:blip r:embed="rId4" cstate="print"/>
            <a:srcRect/>
            <a:stretch>
              <a:fillRect/>
            </a:stretch>
          </p:blipFill>
          <p:spPr bwMode="auto">
            <a:xfrm>
              <a:off x="3107" y="2524"/>
              <a:ext cx="126" cy="403"/>
            </a:xfrm>
            <a:prstGeom prst="rect">
              <a:avLst/>
            </a:prstGeom>
            <a:noFill/>
            <a:ln w="9525">
              <a:noFill/>
              <a:miter lim="800000"/>
              <a:headEnd/>
              <a:tailEnd/>
            </a:ln>
          </p:spPr>
        </p:pic>
        <p:sp>
          <p:nvSpPr>
            <p:cNvPr id="179241" name="Rectangle 45"/>
            <p:cNvSpPr>
              <a:spLocks noChangeArrowheads="1"/>
            </p:cNvSpPr>
            <p:nvPr/>
          </p:nvSpPr>
          <p:spPr bwMode="auto">
            <a:xfrm>
              <a:off x="975" y="3974"/>
              <a:ext cx="1843" cy="247"/>
            </a:xfrm>
            <a:prstGeom prst="rect">
              <a:avLst/>
            </a:prstGeom>
            <a:noFill/>
            <a:ln w="9525">
              <a:noFill/>
              <a:miter lim="800000"/>
              <a:headEnd/>
              <a:tailEnd/>
            </a:ln>
          </p:spPr>
          <p:txBody>
            <a:bodyPr wrap="none">
              <a:spAutoFit/>
            </a:bodyPr>
            <a:lstStyle/>
            <a:p>
              <a:r>
                <a:rPr lang="zh-TW" altLang="en-US" b="1" dirty="0">
                  <a:latin typeface="標楷體" pitchFamily="65" charset="-120"/>
                  <a:ea typeface="標楷體" pitchFamily="65" charset="-120"/>
                </a:rPr>
                <a:t>（</a:t>
              </a:r>
              <a:r>
                <a:rPr lang="zh-TW" altLang="en-US" b="1" dirty="0">
                  <a:latin typeface="微軟正黑體" panose="020B0604030504040204" pitchFamily="34" charset="-120"/>
                  <a:ea typeface="微軟正黑體" panose="020B0604030504040204" pitchFamily="34" charset="-120"/>
                </a:rPr>
                <a:t>依經建會</a:t>
              </a:r>
              <a:r>
                <a:rPr lang="en-US" altLang="zh-TW" b="1" dirty="0">
                  <a:latin typeface="微軟正黑體" panose="020B0604030504040204" pitchFamily="34" charset="-120"/>
                  <a:ea typeface="微軟正黑體" panose="020B0604030504040204" pitchFamily="34" charset="-120"/>
                </a:rPr>
                <a:t>97</a:t>
              </a:r>
              <a:r>
                <a:rPr lang="zh-TW" altLang="en-US" b="1" dirty="0">
                  <a:latin typeface="微軟正黑體" panose="020B0604030504040204" pitchFamily="34" charset="-120"/>
                  <a:ea typeface="微軟正黑體" panose="020B0604030504040204" pitchFamily="34" charset="-120"/>
                </a:rPr>
                <a:t>年中推計</a:t>
              </a:r>
              <a:r>
                <a:rPr lang="zh-TW" altLang="en-US" b="1" dirty="0">
                  <a:latin typeface="標楷體" pitchFamily="65" charset="-120"/>
                  <a:ea typeface="標楷體" pitchFamily="65" charset="-120"/>
                </a:rPr>
                <a:t>）</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idx="4294967295"/>
          </p:nvPr>
        </p:nvSpPr>
        <p:spPr>
          <a:xfrm>
            <a:off x="1260549" y="0"/>
            <a:ext cx="7127875" cy="792163"/>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長期照護的五個主要目標：</a:t>
            </a:r>
          </a:p>
        </p:txBody>
      </p:sp>
      <p:sp>
        <p:nvSpPr>
          <p:cNvPr id="183299" name="Rectangle 3"/>
          <p:cNvSpPr>
            <a:spLocks noGrp="1"/>
          </p:cNvSpPr>
          <p:nvPr>
            <p:ph idx="4294967295"/>
          </p:nvPr>
        </p:nvSpPr>
        <p:spPr>
          <a:xfrm>
            <a:off x="323528" y="1268760"/>
            <a:ext cx="8640762" cy="4967287"/>
          </a:xfrm>
        </p:spPr>
        <p:txBody>
          <a:bodyPr>
            <a:normAutofit lnSpcReduction="10000"/>
          </a:bodyPr>
          <a:lstStyle/>
          <a:p>
            <a:pPr>
              <a:buFont typeface="Georgia" pitchFamily="18" charset="0"/>
              <a:buNone/>
            </a:pPr>
            <a:r>
              <a:rPr lang="en-US" altLang="zh-TW" sz="2800" dirty="0" smtClean="0">
                <a:latin typeface="微軟正黑體" panose="020B0604030504040204" pitchFamily="34" charset="-120"/>
                <a:ea typeface="微軟正黑體" panose="020B0604030504040204" pitchFamily="34" charset="-120"/>
              </a:rPr>
              <a:t>1. </a:t>
            </a:r>
            <a:r>
              <a:rPr lang="zh-TW" altLang="en-US" sz="2800" dirty="0" smtClean="0">
                <a:latin typeface="微軟正黑體" panose="020B0604030504040204" pitchFamily="34" charset="-120"/>
                <a:ea typeface="微軟正黑體" panose="020B0604030504040204" pitchFamily="34" charset="-120"/>
              </a:rPr>
              <a:t>即使在活動受限與官能受損的情況下，也要儘可能使個人在任何時間，</a:t>
            </a:r>
            <a:r>
              <a:rPr lang="zh-TW" altLang="en-US" sz="2800" dirty="0" smtClean="0">
                <a:solidFill>
                  <a:srgbClr val="CC0000"/>
                </a:solidFill>
                <a:latin typeface="微軟正黑體" panose="020B0604030504040204" pitchFamily="34" charset="-120"/>
                <a:ea typeface="微軟正黑體" panose="020B0604030504040204" pitchFamily="34" charset="-120"/>
              </a:rPr>
              <a:t>官能上的獨立達到最大化</a:t>
            </a:r>
            <a:r>
              <a:rPr lang="zh-TW" altLang="en-US" sz="2800" dirty="0" smtClean="0">
                <a:latin typeface="微軟正黑體" panose="020B0604030504040204" pitchFamily="34" charset="-120"/>
                <a:ea typeface="微軟正黑體" panose="020B0604030504040204" pitchFamily="34" charset="-120"/>
              </a:rPr>
              <a:t>；</a:t>
            </a:r>
          </a:p>
          <a:p>
            <a:pPr>
              <a:buFont typeface="Georgia" pitchFamily="18" charset="0"/>
              <a:buNone/>
            </a:pPr>
            <a:r>
              <a:rPr lang="en-US" altLang="zh-TW" sz="2800" dirty="0" smtClean="0">
                <a:latin typeface="微軟正黑體" panose="020B0604030504040204" pitchFamily="34" charset="-120"/>
                <a:ea typeface="微軟正黑體" panose="020B0604030504040204" pitchFamily="34" charset="-120"/>
              </a:rPr>
              <a:t>2. </a:t>
            </a:r>
            <a:r>
              <a:rPr lang="zh-TW" altLang="en-US" sz="2800" dirty="0" smtClean="0">
                <a:latin typeface="微軟正黑體" panose="020B0604030504040204" pitchFamily="34" charset="-120"/>
                <a:ea typeface="微軟正黑體" panose="020B0604030504040204" pitchFamily="34" charset="-120"/>
              </a:rPr>
              <a:t>對個人進行</a:t>
            </a:r>
            <a:r>
              <a:rPr lang="zh-TW" altLang="en-US" sz="2800" dirty="0" smtClean="0">
                <a:solidFill>
                  <a:srgbClr val="CC0000"/>
                </a:solidFill>
                <a:latin typeface="微軟正黑體" panose="020B0604030504040204" pitchFamily="34" charset="-120"/>
                <a:ea typeface="微軟正黑體" panose="020B0604030504040204" pitchFamily="34" charset="-120"/>
              </a:rPr>
              <a:t>復健</a:t>
            </a:r>
            <a:r>
              <a:rPr lang="zh-TW" altLang="en-US" sz="2800" dirty="0" smtClean="0">
                <a:latin typeface="微軟正黑體" panose="020B0604030504040204" pitchFamily="34" charset="-120"/>
                <a:ea typeface="微軟正黑體" panose="020B0604030504040204" pitchFamily="34" charset="-120"/>
              </a:rPr>
              <a:t>，使他</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她的官能回復到以往的某個階段，並能持續行使這些官能（例如：原來可以跑步的雙腳在中風後無法行動，經由復健回復到可以走路的階段）；</a:t>
            </a:r>
          </a:p>
          <a:p>
            <a:pPr>
              <a:buFont typeface="Georgia" pitchFamily="18" charset="0"/>
              <a:buNone/>
            </a:pPr>
            <a:r>
              <a:rPr lang="en-US" altLang="zh-TW" sz="2800" dirty="0" smtClean="0">
                <a:latin typeface="微軟正黑體" panose="020B0604030504040204" pitchFamily="34" charset="-120"/>
                <a:ea typeface="微軟正黑體" panose="020B0604030504040204" pitchFamily="34" charset="-120"/>
              </a:rPr>
              <a:t>3. </a:t>
            </a:r>
            <a:r>
              <a:rPr lang="zh-TW" altLang="en-US" sz="2800" dirty="0" smtClean="0">
                <a:latin typeface="微軟正黑體" panose="020B0604030504040204" pitchFamily="34" charset="-120"/>
                <a:ea typeface="微軟正黑體" panose="020B0604030504040204" pitchFamily="34" charset="-120"/>
              </a:rPr>
              <a:t>對於官能無法獨立或者永遠無法獨立者，提供</a:t>
            </a:r>
            <a:r>
              <a:rPr lang="zh-TW" altLang="en-US" sz="2800" dirty="0" smtClean="0">
                <a:solidFill>
                  <a:srgbClr val="CC0000"/>
                </a:solidFill>
                <a:latin typeface="微軟正黑體" panose="020B0604030504040204" pitchFamily="34" charset="-120"/>
                <a:ea typeface="微軟正黑體" panose="020B0604030504040204" pitchFamily="34" charset="-120"/>
              </a:rPr>
              <a:t>人道的照護</a:t>
            </a:r>
            <a:r>
              <a:rPr lang="zh-TW" altLang="en-US" sz="2800" dirty="0" smtClean="0">
                <a:latin typeface="微軟正黑體" panose="020B0604030504040204" pitchFamily="34" charset="-120"/>
                <a:ea typeface="微軟正黑體" panose="020B0604030504040204" pitchFamily="34" charset="-120"/>
              </a:rPr>
              <a:t>；</a:t>
            </a:r>
          </a:p>
          <a:p>
            <a:pPr>
              <a:buFont typeface="Georgia" pitchFamily="18" charset="0"/>
              <a:buNone/>
            </a:pPr>
            <a:r>
              <a:rPr lang="en-US" altLang="zh-TW" sz="2800" dirty="0" smtClean="0">
                <a:latin typeface="微軟正黑體" panose="020B0604030504040204" pitchFamily="34" charset="-120"/>
                <a:ea typeface="微軟正黑體" panose="020B0604030504040204" pitchFamily="34" charset="-120"/>
              </a:rPr>
              <a:t>4. </a:t>
            </a:r>
            <a:r>
              <a:rPr lang="zh-TW" altLang="en-US" sz="2800" dirty="0" smtClean="0">
                <a:latin typeface="微軟正黑體" panose="020B0604030504040204" pitchFamily="34" charset="-120"/>
                <a:ea typeface="微軟正黑體" panose="020B0604030504040204" pitchFamily="34" charset="-120"/>
              </a:rPr>
              <a:t>提供</a:t>
            </a:r>
            <a:r>
              <a:rPr lang="zh-TW" altLang="en-US" sz="2800" dirty="0" smtClean="0">
                <a:solidFill>
                  <a:srgbClr val="CC0000"/>
                </a:solidFill>
                <a:latin typeface="微軟正黑體" panose="020B0604030504040204" pitchFamily="34" charset="-120"/>
                <a:ea typeface="微軟正黑體" panose="020B0604030504040204" pitchFamily="34" charset="-120"/>
              </a:rPr>
              <a:t>最不受到限制的環境</a:t>
            </a:r>
            <a:r>
              <a:rPr lang="zh-TW" altLang="en-US" sz="2800" dirty="0" smtClean="0">
                <a:latin typeface="微軟正黑體" panose="020B0604030504040204" pitchFamily="34" charset="-120"/>
                <a:ea typeface="微軟正黑體" panose="020B0604030504040204" pitchFamily="34" charset="-120"/>
              </a:rPr>
              <a:t>；</a:t>
            </a:r>
          </a:p>
          <a:p>
            <a:pPr>
              <a:buFont typeface="Georgia" pitchFamily="18" charset="0"/>
              <a:buNone/>
            </a:pPr>
            <a:r>
              <a:rPr lang="en-US" altLang="zh-TW" sz="2800" dirty="0" smtClean="0">
                <a:latin typeface="微軟正黑體" panose="020B0604030504040204" pitchFamily="34" charset="-120"/>
                <a:ea typeface="微軟正黑體" panose="020B0604030504040204" pitchFamily="34" charset="-120"/>
              </a:rPr>
              <a:t>5. </a:t>
            </a:r>
            <a:r>
              <a:rPr lang="zh-TW" altLang="en-US" sz="2800" dirty="0" smtClean="0">
                <a:latin typeface="微軟正黑體" panose="020B0604030504040204" pitchFamily="34" charset="-120"/>
                <a:ea typeface="微軟正黑體" panose="020B0604030504040204" pitchFamily="34" charset="-120"/>
              </a:rPr>
              <a:t>在死亡的過程中能夠</a:t>
            </a:r>
            <a:r>
              <a:rPr lang="zh-TW" altLang="en-US" sz="2800" dirty="0" smtClean="0">
                <a:solidFill>
                  <a:srgbClr val="0000CC"/>
                </a:solidFill>
                <a:latin typeface="微軟正黑體" panose="020B0604030504040204" pitchFamily="34" charset="-120"/>
                <a:ea typeface="微軟正黑體" panose="020B0604030504040204" pitchFamily="34" charset="-120"/>
              </a:rPr>
              <a:t>有尊嚴的死亡</a:t>
            </a:r>
            <a:r>
              <a:rPr lang="zh-TW" altLang="en-US" sz="2800" dirty="0" smtClean="0">
                <a:latin typeface="微軟正黑體" panose="020B0604030504040204" pitchFamily="34" charset="-120"/>
                <a:ea typeface="微軟正黑體" panose="020B0604030504040204" pitchFamily="34" charset="-120"/>
              </a:rPr>
              <a:t>。</a:t>
            </a:r>
            <a:br>
              <a:rPr lang="zh-TW" altLang="en-US" sz="2800" dirty="0" smtClean="0">
                <a:latin typeface="微軟正黑體" panose="020B0604030504040204" pitchFamily="34" charset="-120"/>
                <a:ea typeface="微軟正黑體" panose="020B0604030504040204" pitchFamily="34" charset="-120"/>
              </a:rPr>
            </a:br>
            <a:r>
              <a:rPr lang="zh-TW" altLang="en-US" sz="28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t>
            </a:r>
            <a:r>
              <a:rPr lang="en-US" altLang="zh-TW" sz="2000" b="0" dirty="0" smtClean="0">
                <a:latin typeface="微軟正黑體" panose="020B0604030504040204" pitchFamily="34" charset="-120"/>
                <a:ea typeface="微軟正黑體" panose="020B0604030504040204" pitchFamily="34" charset="-120"/>
              </a:rPr>
              <a:t>Callahan  &amp; </a:t>
            </a:r>
            <a:r>
              <a:rPr lang="en-US" altLang="zh-TW" sz="2000" b="0" dirty="0" err="1" smtClean="0">
                <a:latin typeface="微軟正黑體" panose="020B0604030504040204" pitchFamily="34" charset="-120"/>
                <a:ea typeface="微軟正黑體" panose="020B0604030504040204" pitchFamily="34" charset="-120"/>
              </a:rPr>
              <a:t>Wallack</a:t>
            </a:r>
            <a:r>
              <a:rPr lang="en-US" altLang="zh-TW" sz="2000" dirty="0" smtClean="0">
                <a:latin typeface="微軟正黑體" panose="020B0604030504040204" pitchFamily="34" charset="-120"/>
                <a:ea typeface="微軟正黑體" panose="020B0604030504040204" pitchFamily="34"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4" name="Rectangle 24"/>
          <p:cNvSpPr>
            <a:spLocks noGrp="1" noChangeArrowheads="1"/>
          </p:cNvSpPr>
          <p:nvPr>
            <p:ph type="title" idx="4294967295"/>
          </p:nvPr>
        </p:nvSpPr>
        <p:spPr>
          <a:xfrm>
            <a:off x="34925" y="116632"/>
            <a:ext cx="5545138" cy="649288"/>
          </a:xfrm>
          <a:noFill/>
        </p:spPr>
        <p:txBody>
          <a:bodyPr/>
          <a:lstStyle/>
          <a:p>
            <a:r>
              <a:rPr lang="zh-TW" altLang="en-US" sz="3200" b="1" dirty="0" smtClean="0">
                <a:solidFill>
                  <a:schemeClr val="bg1"/>
                </a:solidFill>
                <a:latin typeface="微軟正黑體" panose="020B0604030504040204" pitchFamily="34" charset="-120"/>
                <a:ea typeface="微軟正黑體" panose="020B0604030504040204" pitchFamily="34" charset="-120"/>
              </a:rPr>
              <a:t>近年政府推動之長照相關計畫</a:t>
            </a:r>
          </a:p>
        </p:txBody>
      </p:sp>
      <p:sp>
        <p:nvSpPr>
          <p:cNvPr id="168962" name="Line 2"/>
          <p:cNvSpPr>
            <a:spLocks noChangeShapeType="1"/>
          </p:cNvSpPr>
          <p:nvPr/>
        </p:nvSpPr>
        <p:spPr bwMode="auto">
          <a:xfrm>
            <a:off x="323850" y="3429000"/>
            <a:ext cx="8208963" cy="0"/>
          </a:xfrm>
          <a:prstGeom prst="line">
            <a:avLst/>
          </a:prstGeom>
          <a:noFill/>
          <a:ln w="28575">
            <a:solidFill>
              <a:schemeClr val="tx1"/>
            </a:solidFill>
            <a:round/>
            <a:headEnd/>
            <a:tailEnd type="triangle" w="med" len="med"/>
          </a:ln>
        </p:spPr>
        <p:txBody>
          <a:bodyPr>
            <a:spAutoFit/>
          </a:bodyPr>
          <a:lstStyle/>
          <a:p>
            <a:endParaRPr lang="zh-TW" altLang="en-US"/>
          </a:p>
        </p:txBody>
      </p:sp>
      <p:sp>
        <p:nvSpPr>
          <p:cNvPr id="168963" name="Text Box 3"/>
          <p:cNvSpPr txBox="1">
            <a:spLocks noChangeArrowheads="1"/>
          </p:cNvSpPr>
          <p:nvPr/>
        </p:nvSpPr>
        <p:spPr bwMode="auto">
          <a:xfrm>
            <a:off x="539750" y="3933825"/>
            <a:ext cx="2232025" cy="701675"/>
          </a:xfrm>
          <a:prstGeom prst="rect">
            <a:avLst/>
          </a:prstGeom>
          <a:solidFill>
            <a:schemeClr val="accent1"/>
          </a:solidFill>
          <a:ln w="9525" algn="ctr">
            <a:noFill/>
            <a:miter lim="800000"/>
            <a:headEnd/>
            <a:tailEnd/>
          </a:ln>
        </p:spPr>
        <p:txBody>
          <a:bodyPr>
            <a:spAutoFit/>
          </a:bodyPr>
          <a:lstStyle/>
          <a:p>
            <a:pPr>
              <a:spcBef>
                <a:spcPct val="50000"/>
              </a:spcBef>
            </a:pPr>
            <a:r>
              <a:rPr lang="zh-TW" altLang="en-US" sz="2000" b="1" dirty="0">
                <a:solidFill>
                  <a:srgbClr val="FFFF00"/>
                </a:solidFill>
                <a:latin typeface="微軟正黑體" panose="020B0604030504040204" pitchFamily="34" charset="-120"/>
                <a:ea typeface="微軟正黑體" panose="020B0604030504040204" pitchFamily="34" charset="-120"/>
              </a:rPr>
              <a:t>建構長期照護體系先導計畫</a:t>
            </a:r>
            <a:r>
              <a:rPr lang="en-US" altLang="zh-TW" sz="2000" b="1" dirty="0">
                <a:solidFill>
                  <a:srgbClr val="FFFF00"/>
                </a:solidFill>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內政部</a:t>
            </a:r>
            <a:r>
              <a:rPr lang="en-US" altLang="zh-TW" sz="2000" b="1" dirty="0">
                <a:solidFill>
                  <a:srgbClr val="FFFF00"/>
                </a:solidFill>
                <a:latin typeface="微軟正黑體" panose="020B0604030504040204" pitchFamily="34" charset="-120"/>
                <a:ea typeface="微軟正黑體" panose="020B0604030504040204" pitchFamily="34" charset="-120"/>
              </a:rPr>
              <a:t>)</a:t>
            </a:r>
          </a:p>
        </p:txBody>
      </p:sp>
      <p:sp>
        <p:nvSpPr>
          <p:cNvPr id="168964" name="Text Box 4"/>
          <p:cNvSpPr txBox="1">
            <a:spLocks noChangeArrowheads="1"/>
          </p:cNvSpPr>
          <p:nvPr/>
        </p:nvSpPr>
        <p:spPr bwMode="auto">
          <a:xfrm>
            <a:off x="1116013" y="2852738"/>
            <a:ext cx="1295400" cy="336550"/>
          </a:xfrm>
          <a:prstGeom prst="rect">
            <a:avLst/>
          </a:prstGeom>
          <a:noFill/>
          <a:ln w="9525" algn="ctr">
            <a:noFill/>
            <a:miter lim="800000"/>
            <a:headEnd/>
            <a:tailEnd/>
          </a:ln>
        </p:spPr>
        <p:txBody>
          <a:bodyPr>
            <a:spAutoFit/>
          </a:bodyPr>
          <a:lstStyle/>
          <a:p>
            <a:pPr>
              <a:spcBef>
                <a:spcPct val="50000"/>
              </a:spcBef>
            </a:pPr>
            <a:r>
              <a:rPr lang="en-US" altLang="zh-TW" sz="1600"/>
              <a:t>1998-2007</a:t>
            </a:r>
          </a:p>
        </p:txBody>
      </p:sp>
      <p:sp>
        <p:nvSpPr>
          <p:cNvPr id="168965" name="Text Box 5"/>
          <p:cNvSpPr txBox="1">
            <a:spLocks noChangeArrowheads="1"/>
          </p:cNvSpPr>
          <p:nvPr/>
        </p:nvSpPr>
        <p:spPr bwMode="auto">
          <a:xfrm>
            <a:off x="611188" y="2133600"/>
            <a:ext cx="2016125" cy="701675"/>
          </a:xfrm>
          <a:prstGeom prst="rect">
            <a:avLst/>
          </a:prstGeom>
          <a:solidFill>
            <a:schemeClr val="accent1"/>
          </a:solidFill>
          <a:ln w="9525" algn="ctr">
            <a:noFill/>
            <a:miter lim="800000"/>
            <a:headEnd/>
            <a:tailEnd/>
          </a:ln>
        </p:spPr>
        <p:txBody>
          <a:bodyPr>
            <a:spAutoFit/>
          </a:bodyPr>
          <a:lstStyle/>
          <a:p>
            <a:pPr>
              <a:spcBef>
                <a:spcPct val="50000"/>
              </a:spcBef>
            </a:pPr>
            <a:r>
              <a:rPr lang="zh-TW" altLang="en-US" sz="2000" b="1" dirty="0">
                <a:solidFill>
                  <a:srgbClr val="FFFF00"/>
                </a:solidFill>
                <a:latin typeface="微軟正黑體" panose="020B0604030504040204" pitchFamily="34" charset="-120"/>
                <a:ea typeface="微軟正黑體" panose="020B0604030504040204" pitchFamily="34" charset="-120"/>
              </a:rPr>
              <a:t>加強老人安養服務方案</a:t>
            </a:r>
            <a:r>
              <a:rPr lang="en-US" altLang="zh-TW" sz="2000" b="1" dirty="0">
                <a:solidFill>
                  <a:srgbClr val="FFFF00"/>
                </a:solidFill>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內政部</a:t>
            </a:r>
            <a:r>
              <a:rPr lang="en-US" altLang="zh-TW" sz="2000" b="1" dirty="0">
                <a:solidFill>
                  <a:srgbClr val="FFFF00"/>
                </a:solidFill>
                <a:latin typeface="微軟正黑體" panose="020B0604030504040204" pitchFamily="34" charset="-120"/>
                <a:ea typeface="微軟正黑體" panose="020B0604030504040204" pitchFamily="34" charset="-120"/>
              </a:rPr>
              <a:t>)</a:t>
            </a:r>
          </a:p>
        </p:txBody>
      </p:sp>
      <p:sp>
        <p:nvSpPr>
          <p:cNvPr id="168966" name="Text Box 6"/>
          <p:cNvSpPr txBox="1">
            <a:spLocks noChangeArrowheads="1"/>
          </p:cNvSpPr>
          <p:nvPr/>
        </p:nvSpPr>
        <p:spPr bwMode="auto">
          <a:xfrm>
            <a:off x="3563938" y="4005263"/>
            <a:ext cx="1296987" cy="336550"/>
          </a:xfrm>
          <a:prstGeom prst="rect">
            <a:avLst/>
          </a:prstGeom>
          <a:noFill/>
          <a:ln w="9525" algn="ctr">
            <a:noFill/>
            <a:miter lim="800000"/>
            <a:headEnd/>
            <a:tailEnd/>
          </a:ln>
        </p:spPr>
        <p:txBody>
          <a:bodyPr>
            <a:spAutoFit/>
          </a:bodyPr>
          <a:lstStyle/>
          <a:p>
            <a:pPr>
              <a:spcBef>
                <a:spcPct val="50000"/>
              </a:spcBef>
            </a:pPr>
            <a:r>
              <a:rPr lang="en-US" altLang="zh-TW" sz="1600"/>
              <a:t>2002-2007</a:t>
            </a:r>
          </a:p>
        </p:txBody>
      </p:sp>
      <p:sp>
        <p:nvSpPr>
          <p:cNvPr id="168967" name="Line 7"/>
          <p:cNvSpPr>
            <a:spLocks noChangeShapeType="1"/>
          </p:cNvSpPr>
          <p:nvPr/>
        </p:nvSpPr>
        <p:spPr bwMode="auto">
          <a:xfrm>
            <a:off x="4284663" y="3429000"/>
            <a:ext cx="0" cy="574675"/>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68" name="Line 8"/>
          <p:cNvSpPr>
            <a:spLocks noChangeShapeType="1"/>
          </p:cNvSpPr>
          <p:nvPr/>
        </p:nvSpPr>
        <p:spPr bwMode="auto">
          <a:xfrm flipV="1">
            <a:off x="1692275" y="3141663"/>
            <a:ext cx="0" cy="288925"/>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69" name="Text Box 9"/>
          <p:cNvSpPr txBox="1">
            <a:spLocks noChangeArrowheads="1"/>
          </p:cNvSpPr>
          <p:nvPr/>
        </p:nvSpPr>
        <p:spPr bwMode="auto">
          <a:xfrm>
            <a:off x="2843213" y="4365625"/>
            <a:ext cx="2592387" cy="1006475"/>
          </a:xfrm>
          <a:prstGeom prst="rect">
            <a:avLst/>
          </a:prstGeom>
          <a:solidFill>
            <a:schemeClr val="accent1"/>
          </a:solidFill>
          <a:ln w="9525" algn="ctr">
            <a:noFill/>
            <a:miter lim="800000"/>
            <a:headEnd/>
            <a:tailEnd/>
          </a:ln>
        </p:spPr>
        <p:txBody>
          <a:bodyPr>
            <a:spAutoFit/>
          </a:bodyPr>
          <a:lstStyle/>
          <a:p>
            <a:pPr>
              <a:spcBef>
                <a:spcPct val="50000"/>
              </a:spcBef>
            </a:pPr>
            <a:r>
              <a:rPr lang="zh-TW" altLang="en-US" sz="2000" b="1" dirty="0">
                <a:solidFill>
                  <a:srgbClr val="FFFF00"/>
                </a:solidFill>
                <a:latin typeface="微軟正黑體" panose="020B0604030504040204" pitchFamily="34" charset="-120"/>
                <a:ea typeface="微軟正黑體" panose="020B0604030504040204" pitchFamily="34" charset="-120"/>
              </a:rPr>
              <a:t>照顧服務福利及產業發展方案</a:t>
            </a:r>
            <a:r>
              <a:rPr lang="en-US" altLang="zh-TW" sz="2000" b="1" dirty="0">
                <a:solidFill>
                  <a:srgbClr val="FFFF00"/>
                </a:solidFill>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經建會、內政部</a:t>
            </a:r>
            <a:r>
              <a:rPr lang="en-US" altLang="zh-TW" sz="2000" b="1" dirty="0">
                <a:solidFill>
                  <a:srgbClr val="FFFF00"/>
                </a:solidFill>
                <a:latin typeface="微軟正黑體" panose="020B0604030504040204" pitchFamily="34" charset="-120"/>
                <a:ea typeface="微軟正黑體" panose="020B0604030504040204" pitchFamily="34" charset="-120"/>
              </a:rPr>
              <a:t>)</a:t>
            </a:r>
          </a:p>
        </p:txBody>
      </p:sp>
      <p:sp>
        <p:nvSpPr>
          <p:cNvPr id="168970" name="Line 10"/>
          <p:cNvSpPr>
            <a:spLocks noChangeShapeType="1"/>
          </p:cNvSpPr>
          <p:nvPr/>
        </p:nvSpPr>
        <p:spPr bwMode="auto">
          <a:xfrm>
            <a:off x="2124075" y="3429000"/>
            <a:ext cx="0" cy="287338"/>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71" name="Text Box 11"/>
          <p:cNvSpPr txBox="1">
            <a:spLocks noChangeArrowheads="1"/>
          </p:cNvSpPr>
          <p:nvPr/>
        </p:nvSpPr>
        <p:spPr bwMode="auto">
          <a:xfrm>
            <a:off x="6588125" y="2708275"/>
            <a:ext cx="1512888" cy="336550"/>
          </a:xfrm>
          <a:prstGeom prst="rect">
            <a:avLst/>
          </a:prstGeom>
          <a:noFill/>
          <a:ln w="9525" algn="ctr">
            <a:noFill/>
            <a:miter lim="800000"/>
            <a:headEnd/>
            <a:tailEnd/>
          </a:ln>
        </p:spPr>
        <p:txBody>
          <a:bodyPr>
            <a:spAutoFit/>
          </a:bodyPr>
          <a:lstStyle/>
          <a:p>
            <a:pPr>
              <a:spcBef>
                <a:spcPct val="50000"/>
              </a:spcBef>
            </a:pPr>
            <a:r>
              <a:rPr lang="en-US" altLang="zh-TW" sz="1600"/>
              <a:t>2007-2016</a:t>
            </a:r>
          </a:p>
        </p:txBody>
      </p:sp>
      <p:sp>
        <p:nvSpPr>
          <p:cNvPr id="168972" name="Text Box 12"/>
          <p:cNvSpPr txBox="1">
            <a:spLocks noChangeArrowheads="1"/>
          </p:cNvSpPr>
          <p:nvPr/>
        </p:nvSpPr>
        <p:spPr bwMode="auto">
          <a:xfrm>
            <a:off x="5940425" y="1989138"/>
            <a:ext cx="2592388" cy="701675"/>
          </a:xfrm>
          <a:prstGeom prst="rect">
            <a:avLst/>
          </a:prstGeom>
          <a:solidFill>
            <a:srgbClr val="FFCCCC"/>
          </a:solidFill>
          <a:ln w="9525" algn="ctr">
            <a:noFill/>
            <a:miter lim="800000"/>
            <a:headEnd/>
            <a:tailEnd/>
          </a:ln>
        </p:spPr>
        <p:txBody>
          <a:bodyPr>
            <a:spAutoFit/>
          </a:bodyPr>
          <a:lstStyle/>
          <a:p>
            <a:pPr>
              <a:spcBef>
                <a:spcPct val="50000"/>
              </a:spcBef>
            </a:pPr>
            <a:r>
              <a:rPr lang="zh-TW" altLang="en-US" sz="2000" b="1" dirty="0">
                <a:latin typeface="微軟正黑體" panose="020B0604030504040204" pitchFamily="34" charset="-120"/>
                <a:ea typeface="微軟正黑體" panose="020B0604030504040204" pitchFamily="34" charset="-120"/>
              </a:rPr>
              <a:t>我國長期照顧十年計畫</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內政部、衛生署</a:t>
            </a:r>
            <a:r>
              <a:rPr lang="en-US" altLang="zh-TW" b="1" dirty="0">
                <a:latin typeface="微軟正黑體" panose="020B0604030504040204" pitchFamily="34" charset="-120"/>
                <a:ea typeface="微軟正黑體" panose="020B0604030504040204" pitchFamily="34" charset="-120"/>
              </a:rPr>
              <a:t>)</a:t>
            </a:r>
          </a:p>
        </p:txBody>
      </p:sp>
      <p:sp>
        <p:nvSpPr>
          <p:cNvPr id="168973" name="Line 13"/>
          <p:cNvSpPr>
            <a:spLocks noChangeShapeType="1"/>
          </p:cNvSpPr>
          <p:nvPr/>
        </p:nvSpPr>
        <p:spPr bwMode="auto">
          <a:xfrm flipV="1">
            <a:off x="7380288" y="3068638"/>
            <a:ext cx="0" cy="287337"/>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74" name="Line 14"/>
          <p:cNvSpPr>
            <a:spLocks noChangeShapeType="1"/>
          </p:cNvSpPr>
          <p:nvPr/>
        </p:nvSpPr>
        <p:spPr bwMode="auto">
          <a:xfrm>
            <a:off x="468313" y="3429000"/>
            <a:ext cx="0" cy="1439863"/>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75" name="Text Box 15"/>
          <p:cNvSpPr txBox="1">
            <a:spLocks noChangeArrowheads="1"/>
          </p:cNvSpPr>
          <p:nvPr/>
        </p:nvSpPr>
        <p:spPr bwMode="auto">
          <a:xfrm>
            <a:off x="107950" y="5084763"/>
            <a:ext cx="2519363" cy="701675"/>
          </a:xfrm>
          <a:prstGeom prst="rect">
            <a:avLst/>
          </a:prstGeom>
          <a:solidFill>
            <a:srgbClr val="CC99FF"/>
          </a:solidFill>
          <a:ln w="9525" algn="ctr">
            <a:noFill/>
            <a:miter lim="800000"/>
            <a:headEnd/>
            <a:tailEnd/>
          </a:ln>
        </p:spPr>
        <p:txBody>
          <a:bodyPr>
            <a:spAutoFit/>
          </a:bodyPr>
          <a:lstStyle/>
          <a:p>
            <a:pPr>
              <a:spcBef>
                <a:spcPct val="50000"/>
              </a:spcBef>
            </a:pPr>
            <a:r>
              <a:rPr lang="zh-TW" altLang="en-US" sz="2000" b="1" dirty="0">
                <a:latin typeface="微軟正黑體" panose="020B0604030504040204" pitchFamily="34" charset="-120"/>
                <a:ea typeface="微軟正黑體" panose="020B0604030504040204" pitchFamily="34" charset="-120"/>
              </a:rPr>
              <a:t>老人長期照護三年計畫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衛生署</a:t>
            </a:r>
            <a:r>
              <a:rPr lang="en-US" altLang="zh-TW" sz="2000" b="1" dirty="0">
                <a:latin typeface="微軟正黑體" panose="020B0604030504040204" pitchFamily="34" charset="-120"/>
                <a:ea typeface="微軟正黑體" panose="020B0604030504040204" pitchFamily="34" charset="-120"/>
              </a:rPr>
              <a:t>)</a:t>
            </a:r>
          </a:p>
        </p:txBody>
      </p:sp>
      <p:sp>
        <p:nvSpPr>
          <p:cNvPr id="168976" name="Text Box 16"/>
          <p:cNvSpPr txBox="1">
            <a:spLocks noChangeArrowheads="1"/>
          </p:cNvSpPr>
          <p:nvPr/>
        </p:nvSpPr>
        <p:spPr bwMode="auto">
          <a:xfrm>
            <a:off x="2700338" y="1844675"/>
            <a:ext cx="3095625" cy="701675"/>
          </a:xfrm>
          <a:prstGeom prst="rect">
            <a:avLst/>
          </a:prstGeom>
          <a:solidFill>
            <a:srgbClr val="CC99FF"/>
          </a:solidFill>
          <a:ln w="9525" algn="ctr">
            <a:noFill/>
            <a:miter lim="800000"/>
            <a:headEnd/>
            <a:tailEnd/>
          </a:ln>
        </p:spPr>
        <p:txBody>
          <a:bodyPr>
            <a:spAutoFit/>
          </a:bodyPr>
          <a:lstStyle/>
          <a:p>
            <a:pPr>
              <a:spcBef>
                <a:spcPct val="50000"/>
              </a:spcBef>
            </a:pPr>
            <a:r>
              <a:rPr lang="zh-TW" altLang="en-US" sz="2000" b="1" dirty="0">
                <a:latin typeface="微軟正黑體" panose="020B0604030504040204" pitchFamily="34" charset="-120"/>
                <a:ea typeface="微軟正黑體" panose="020B0604030504040204" pitchFamily="34" charset="-120"/>
              </a:rPr>
              <a:t>醫療網計畫第四期</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新世紀健康照護計畫</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衛生署</a:t>
            </a:r>
            <a:r>
              <a:rPr lang="en-US" altLang="zh-TW" sz="2000" b="1" dirty="0">
                <a:latin typeface="微軟正黑體" panose="020B0604030504040204" pitchFamily="34" charset="-120"/>
                <a:ea typeface="微軟正黑體" panose="020B0604030504040204" pitchFamily="34" charset="-120"/>
              </a:rPr>
              <a:t>)</a:t>
            </a:r>
          </a:p>
        </p:txBody>
      </p:sp>
      <p:sp>
        <p:nvSpPr>
          <p:cNvPr id="168977" name="Text Box 17"/>
          <p:cNvSpPr txBox="1">
            <a:spLocks noChangeArrowheads="1"/>
          </p:cNvSpPr>
          <p:nvPr/>
        </p:nvSpPr>
        <p:spPr bwMode="auto">
          <a:xfrm>
            <a:off x="3635375" y="2636838"/>
            <a:ext cx="1295400" cy="336550"/>
          </a:xfrm>
          <a:prstGeom prst="rect">
            <a:avLst/>
          </a:prstGeom>
          <a:noFill/>
          <a:ln w="9525" algn="ctr">
            <a:noFill/>
            <a:miter lim="800000"/>
            <a:headEnd/>
            <a:tailEnd/>
          </a:ln>
        </p:spPr>
        <p:txBody>
          <a:bodyPr>
            <a:spAutoFit/>
          </a:bodyPr>
          <a:lstStyle/>
          <a:p>
            <a:pPr>
              <a:spcBef>
                <a:spcPct val="50000"/>
              </a:spcBef>
            </a:pPr>
            <a:r>
              <a:rPr lang="en-US" altLang="zh-TW" sz="1600"/>
              <a:t>2001-2004</a:t>
            </a:r>
            <a:endParaRPr lang="en-US" altLang="zh-TW" sz="1600" b="1">
              <a:ea typeface="標楷體" pitchFamily="65" charset="-120"/>
            </a:endParaRPr>
          </a:p>
        </p:txBody>
      </p:sp>
      <p:sp>
        <p:nvSpPr>
          <p:cNvPr id="168978" name="Line 18"/>
          <p:cNvSpPr>
            <a:spLocks noChangeShapeType="1"/>
          </p:cNvSpPr>
          <p:nvPr/>
        </p:nvSpPr>
        <p:spPr bwMode="auto">
          <a:xfrm flipV="1">
            <a:off x="4211638" y="2997200"/>
            <a:ext cx="0" cy="431800"/>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79" name="Line 19"/>
          <p:cNvSpPr>
            <a:spLocks noChangeShapeType="1"/>
          </p:cNvSpPr>
          <p:nvPr/>
        </p:nvSpPr>
        <p:spPr bwMode="auto">
          <a:xfrm>
            <a:off x="6516688" y="3429000"/>
            <a:ext cx="0" cy="287338"/>
          </a:xfrm>
          <a:prstGeom prst="line">
            <a:avLst/>
          </a:prstGeom>
          <a:noFill/>
          <a:ln w="12700">
            <a:solidFill>
              <a:schemeClr val="tx1"/>
            </a:solidFill>
            <a:round/>
            <a:headEnd/>
            <a:tailEnd type="triangle" w="med" len="med"/>
          </a:ln>
        </p:spPr>
        <p:txBody>
          <a:bodyPr>
            <a:spAutoFit/>
          </a:bodyPr>
          <a:lstStyle/>
          <a:p>
            <a:endParaRPr lang="zh-TW" altLang="en-US"/>
          </a:p>
        </p:txBody>
      </p:sp>
      <p:sp>
        <p:nvSpPr>
          <p:cNvPr id="168980" name="Text Box 20"/>
          <p:cNvSpPr txBox="1">
            <a:spLocks noChangeArrowheads="1"/>
          </p:cNvSpPr>
          <p:nvPr/>
        </p:nvSpPr>
        <p:spPr bwMode="auto">
          <a:xfrm>
            <a:off x="5940425" y="3716338"/>
            <a:ext cx="1296988" cy="336550"/>
          </a:xfrm>
          <a:prstGeom prst="rect">
            <a:avLst/>
          </a:prstGeom>
          <a:noFill/>
          <a:ln w="9525" algn="ctr">
            <a:noFill/>
            <a:miter lim="800000"/>
            <a:headEnd/>
            <a:tailEnd/>
          </a:ln>
        </p:spPr>
        <p:txBody>
          <a:bodyPr>
            <a:spAutoFit/>
          </a:bodyPr>
          <a:lstStyle/>
          <a:p>
            <a:pPr>
              <a:spcBef>
                <a:spcPct val="50000"/>
              </a:spcBef>
            </a:pPr>
            <a:r>
              <a:rPr lang="en-US" altLang="zh-TW" sz="1600"/>
              <a:t>2005-2008</a:t>
            </a:r>
          </a:p>
        </p:txBody>
      </p:sp>
      <p:sp>
        <p:nvSpPr>
          <p:cNvPr id="168981" name="Text Box 21"/>
          <p:cNvSpPr txBox="1">
            <a:spLocks noChangeArrowheads="1"/>
          </p:cNvSpPr>
          <p:nvPr/>
        </p:nvSpPr>
        <p:spPr bwMode="auto">
          <a:xfrm>
            <a:off x="5580063" y="4005263"/>
            <a:ext cx="2519362" cy="701675"/>
          </a:xfrm>
          <a:prstGeom prst="rect">
            <a:avLst/>
          </a:prstGeom>
          <a:solidFill>
            <a:srgbClr val="CC99FF"/>
          </a:solidFill>
          <a:ln w="9525" algn="ctr">
            <a:noFill/>
            <a:miter lim="800000"/>
            <a:headEnd/>
            <a:tailEnd/>
          </a:ln>
        </p:spPr>
        <p:txBody>
          <a:bodyPr>
            <a:spAutoFit/>
          </a:bodyPr>
          <a:lstStyle/>
          <a:p>
            <a:pPr>
              <a:spcBef>
                <a:spcPct val="50000"/>
              </a:spcBef>
            </a:pPr>
            <a:r>
              <a:rPr lang="zh-TW" altLang="en-US" sz="2000" b="1" dirty="0">
                <a:latin typeface="微軟正黑體" panose="020B0604030504040204" pitchFamily="34" charset="-120"/>
                <a:ea typeface="微軟正黑體" panose="020B0604030504040204" pitchFamily="34" charset="-120"/>
              </a:rPr>
              <a:t>全人健康照護計畫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衛生署</a:t>
            </a:r>
            <a:r>
              <a:rPr lang="en-US" altLang="zh-TW" sz="2000" b="1" dirty="0">
                <a:latin typeface="微軟正黑體" panose="020B0604030504040204" pitchFamily="34" charset="-120"/>
                <a:ea typeface="微軟正黑體" panose="020B0604030504040204" pitchFamily="34" charset="-120"/>
              </a:rPr>
              <a:t>)</a:t>
            </a:r>
          </a:p>
        </p:txBody>
      </p:sp>
      <p:sp>
        <p:nvSpPr>
          <p:cNvPr id="168982" name="Text Box 22"/>
          <p:cNvSpPr txBox="1">
            <a:spLocks noChangeArrowheads="1"/>
          </p:cNvSpPr>
          <p:nvPr/>
        </p:nvSpPr>
        <p:spPr bwMode="auto">
          <a:xfrm>
            <a:off x="179388" y="4797425"/>
            <a:ext cx="1295400" cy="336550"/>
          </a:xfrm>
          <a:prstGeom prst="rect">
            <a:avLst/>
          </a:prstGeom>
          <a:noFill/>
          <a:ln w="9525" algn="ctr">
            <a:noFill/>
            <a:miter lim="800000"/>
            <a:headEnd/>
            <a:tailEnd/>
          </a:ln>
        </p:spPr>
        <p:txBody>
          <a:bodyPr>
            <a:spAutoFit/>
          </a:bodyPr>
          <a:lstStyle/>
          <a:p>
            <a:pPr>
              <a:spcBef>
                <a:spcPct val="50000"/>
              </a:spcBef>
            </a:pPr>
            <a:r>
              <a:rPr lang="en-US" altLang="zh-TW" sz="1600"/>
              <a:t>1998-2001</a:t>
            </a:r>
          </a:p>
        </p:txBody>
      </p:sp>
      <p:sp>
        <p:nvSpPr>
          <p:cNvPr id="168983" name="Text Box 23"/>
          <p:cNvSpPr txBox="1">
            <a:spLocks noChangeArrowheads="1"/>
          </p:cNvSpPr>
          <p:nvPr/>
        </p:nvSpPr>
        <p:spPr bwMode="auto">
          <a:xfrm>
            <a:off x="1547813" y="3644900"/>
            <a:ext cx="1295400" cy="336550"/>
          </a:xfrm>
          <a:prstGeom prst="rect">
            <a:avLst/>
          </a:prstGeom>
          <a:noFill/>
          <a:ln w="9525" algn="ctr">
            <a:noFill/>
            <a:miter lim="800000"/>
            <a:headEnd/>
            <a:tailEnd/>
          </a:ln>
        </p:spPr>
        <p:txBody>
          <a:bodyPr>
            <a:spAutoFit/>
          </a:bodyPr>
          <a:lstStyle/>
          <a:p>
            <a:pPr>
              <a:spcBef>
                <a:spcPct val="50000"/>
              </a:spcBef>
            </a:pPr>
            <a:r>
              <a:rPr lang="en-US" altLang="zh-TW" sz="1600"/>
              <a:t>2000-2003</a:t>
            </a:r>
          </a:p>
        </p:txBody>
      </p:sp>
      <p:sp>
        <p:nvSpPr>
          <p:cNvPr id="168985" name="Text Box 25"/>
          <p:cNvSpPr txBox="1">
            <a:spLocks noChangeArrowheads="1"/>
          </p:cNvSpPr>
          <p:nvPr/>
        </p:nvSpPr>
        <p:spPr bwMode="auto">
          <a:xfrm>
            <a:off x="6227763" y="5157788"/>
            <a:ext cx="2592387" cy="701675"/>
          </a:xfrm>
          <a:prstGeom prst="rect">
            <a:avLst/>
          </a:prstGeom>
          <a:solidFill>
            <a:srgbClr val="FFCCCC"/>
          </a:solidFill>
          <a:ln w="9525" algn="ctr">
            <a:noFill/>
            <a:miter lim="800000"/>
            <a:headEnd/>
            <a:tailEnd/>
          </a:ln>
        </p:spPr>
        <p:txBody>
          <a:bodyPr>
            <a:spAutoFit/>
          </a:bodyPr>
          <a:lstStyle/>
          <a:p>
            <a:pPr>
              <a:spcBef>
                <a:spcPct val="50000"/>
              </a:spcBef>
            </a:pPr>
            <a:r>
              <a:rPr kumimoji="0" lang="zh-TW" altLang="en-US" sz="2000" b="1" dirty="0">
                <a:latin typeface="微軟正黑體" panose="020B0604030504040204" pitchFamily="34" charset="-120"/>
                <a:ea typeface="微軟正黑體" panose="020B0604030504040204" pitchFamily="34" charset="-120"/>
              </a:rPr>
              <a:t>新世紀健康領航計畫</a:t>
            </a:r>
            <a:r>
              <a:rPr kumimoji="0"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衛生署</a:t>
            </a:r>
            <a:r>
              <a:rPr lang="en-US" altLang="zh-TW" b="1" dirty="0">
                <a:latin typeface="微軟正黑體" panose="020B0604030504040204" pitchFamily="34" charset="-120"/>
                <a:ea typeface="微軟正黑體" panose="020B0604030504040204" pitchFamily="34" charset="-120"/>
              </a:rPr>
              <a:t>)</a:t>
            </a:r>
          </a:p>
        </p:txBody>
      </p:sp>
      <p:sp>
        <p:nvSpPr>
          <p:cNvPr id="168986" name="Text Box 26"/>
          <p:cNvSpPr txBox="1">
            <a:spLocks noChangeArrowheads="1"/>
          </p:cNvSpPr>
          <p:nvPr/>
        </p:nvSpPr>
        <p:spPr bwMode="auto">
          <a:xfrm>
            <a:off x="7308850" y="4868863"/>
            <a:ext cx="1512888" cy="336550"/>
          </a:xfrm>
          <a:prstGeom prst="rect">
            <a:avLst/>
          </a:prstGeom>
          <a:noFill/>
          <a:ln w="9525" algn="ctr">
            <a:noFill/>
            <a:miter lim="800000"/>
            <a:headEnd/>
            <a:tailEnd/>
          </a:ln>
        </p:spPr>
        <p:txBody>
          <a:bodyPr>
            <a:spAutoFit/>
          </a:bodyPr>
          <a:lstStyle/>
          <a:p>
            <a:pPr>
              <a:spcBef>
                <a:spcPct val="50000"/>
              </a:spcBef>
            </a:pPr>
            <a:r>
              <a:rPr lang="en-US" altLang="zh-TW" sz="1600"/>
              <a:t>2009-2012</a:t>
            </a:r>
          </a:p>
        </p:txBody>
      </p:sp>
      <p:sp>
        <p:nvSpPr>
          <p:cNvPr id="168987" name="Line 27"/>
          <p:cNvSpPr>
            <a:spLocks noChangeShapeType="1"/>
          </p:cNvSpPr>
          <p:nvPr/>
        </p:nvSpPr>
        <p:spPr bwMode="auto">
          <a:xfrm>
            <a:off x="8316913" y="3429000"/>
            <a:ext cx="0" cy="1368425"/>
          </a:xfrm>
          <a:prstGeom prst="line">
            <a:avLst/>
          </a:prstGeom>
          <a:noFill/>
          <a:ln w="12700">
            <a:solidFill>
              <a:schemeClr val="tx1"/>
            </a:solidFill>
            <a:round/>
            <a:headEnd/>
            <a:tailEnd type="triangle" w="med" len="med"/>
          </a:ln>
        </p:spPr>
        <p:txBody>
          <a:bodyPr>
            <a:spAutoFit/>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116632"/>
            <a:ext cx="6904620" cy="59766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idx="4294967295"/>
          </p:nvPr>
        </p:nvSpPr>
        <p:spPr>
          <a:xfrm>
            <a:off x="539552" y="116632"/>
            <a:ext cx="8208963" cy="576262"/>
          </a:xfrm>
        </p:spPr>
        <p:txBody>
          <a:bodyPr>
            <a:noAutofit/>
          </a:bodyPr>
          <a:lstStyle/>
          <a:p>
            <a:r>
              <a:rPr lang="zh-TW" altLang="en-US" sz="3200" b="1" dirty="0" smtClean="0">
                <a:solidFill>
                  <a:schemeClr val="bg1"/>
                </a:solidFill>
                <a:latin typeface="微軟正黑體" pitchFamily="34" charset="-120"/>
                <a:ea typeface="微軟正黑體" panose="020B0604030504040204" pitchFamily="34" charset="-120"/>
              </a:rPr>
              <a:t>長期照護</a:t>
            </a:r>
            <a:r>
              <a:rPr lang="en-US" altLang="zh-TW" sz="3200" b="1" dirty="0" smtClean="0">
                <a:solidFill>
                  <a:schemeClr val="bg1"/>
                </a:solidFill>
                <a:latin typeface="微軟正黑體" pitchFamily="34" charset="-120"/>
                <a:ea typeface="微軟正黑體" panose="020B0604030504040204" pitchFamily="34" charset="-120"/>
              </a:rPr>
              <a:t>(</a:t>
            </a:r>
            <a:r>
              <a:rPr lang="zh-TW" altLang="en-US" sz="3200" b="1" dirty="0" smtClean="0">
                <a:solidFill>
                  <a:schemeClr val="bg1"/>
                </a:solidFill>
                <a:latin typeface="微軟正黑體" pitchFamily="34" charset="-120"/>
                <a:ea typeface="微軟正黑體" panose="020B0604030504040204" pitchFamily="34" charset="-120"/>
              </a:rPr>
              <a:t>顧</a:t>
            </a:r>
            <a:r>
              <a:rPr lang="en-US" altLang="zh-TW" sz="3200" b="1" dirty="0" smtClean="0">
                <a:solidFill>
                  <a:schemeClr val="bg1"/>
                </a:solidFill>
                <a:latin typeface="微軟正黑體" pitchFamily="34" charset="-120"/>
                <a:ea typeface="微軟正黑體" panose="020B0604030504040204" pitchFamily="34" charset="-120"/>
              </a:rPr>
              <a:t>)</a:t>
            </a:r>
            <a:r>
              <a:rPr lang="zh-TW" altLang="en-US" sz="3200" b="1" dirty="0" smtClean="0">
                <a:solidFill>
                  <a:schemeClr val="bg1"/>
                </a:solidFill>
                <a:latin typeface="微軟正黑體" pitchFamily="34" charset="-120"/>
                <a:ea typeface="微軟正黑體" panose="020B0604030504040204" pitchFamily="34" charset="-120"/>
              </a:rPr>
              <a:t>體系目前之問題</a:t>
            </a:r>
          </a:p>
        </p:txBody>
      </p:sp>
      <p:sp>
        <p:nvSpPr>
          <p:cNvPr id="171011" name="Rectangle 3"/>
          <p:cNvSpPr>
            <a:spLocks noGrp="1" noRot="1" noChangeArrowheads="1"/>
          </p:cNvSpPr>
          <p:nvPr>
            <p:ph type="body" idx="4294967295"/>
          </p:nvPr>
        </p:nvSpPr>
        <p:spPr>
          <a:xfrm>
            <a:off x="251520" y="1340768"/>
            <a:ext cx="8280400" cy="4751387"/>
          </a:xfrm>
        </p:spPr>
        <p:txBody>
          <a:bodyPr/>
          <a:lstStyle/>
          <a:p>
            <a:pPr marL="609600" indent="-609600">
              <a:lnSpc>
                <a:spcPct val="90000"/>
              </a:lnSpc>
              <a:spcBef>
                <a:spcPct val="30000"/>
              </a:spcBef>
              <a:buClr>
                <a:srgbClr val="0000FF"/>
              </a:buClr>
              <a:buFont typeface="Wingdings" pitchFamily="2" charset="2"/>
              <a:buChar char="w"/>
            </a:pPr>
            <a:r>
              <a:rPr lang="zh-TW" altLang="en-US" sz="2000" dirty="0" smtClean="0">
                <a:solidFill>
                  <a:srgbClr val="FF3300"/>
                </a:solidFill>
                <a:latin typeface="微軟正黑體" pitchFamily="34" charset="-120"/>
                <a:ea typeface="微軟正黑體" pitchFamily="34" charset="-120"/>
              </a:rPr>
              <a:t>長照行政體系和法規分歧</a:t>
            </a:r>
          </a:p>
          <a:p>
            <a:pPr marL="609600" indent="-609600">
              <a:lnSpc>
                <a:spcPct val="90000"/>
              </a:lnSpc>
              <a:buClr>
                <a:srgbClr val="0000FF"/>
              </a:buClr>
              <a:buFont typeface="Wingdings" pitchFamily="2" charset="2"/>
              <a:buAutoNum type="arabicPeriod"/>
            </a:pPr>
            <a:r>
              <a:rPr lang="zh-TW" altLang="en-US" sz="2000" dirty="0" smtClean="0">
                <a:solidFill>
                  <a:srgbClr val="FF0000"/>
                </a:solidFill>
                <a:latin typeface="微軟正黑體" pitchFamily="34" charset="-120"/>
                <a:ea typeface="微軟正黑體" pitchFamily="34" charset="-120"/>
              </a:rPr>
              <a:t>長期照護服務輸送體系尚不健全</a:t>
            </a:r>
          </a:p>
          <a:p>
            <a:pPr marL="990600" lvl="1" indent="-533400">
              <a:lnSpc>
                <a:spcPct val="90000"/>
              </a:lnSpc>
            </a:pPr>
            <a:r>
              <a:rPr lang="zh-TW" altLang="en-US" sz="2000" dirty="0" smtClean="0">
                <a:solidFill>
                  <a:srgbClr val="0000FF"/>
                </a:solidFill>
                <a:latin typeface="微軟正黑體" pitchFamily="34" charset="-120"/>
                <a:ea typeface="微軟正黑體" pitchFamily="34" charset="-120"/>
              </a:rPr>
              <a:t>長期照護資源缺乏且分布不均</a:t>
            </a:r>
            <a:r>
              <a:rPr lang="en-US" altLang="zh-TW" sz="2000" dirty="0" smtClean="0">
                <a:solidFill>
                  <a:srgbClr val="0000FF"/>
                </a:solidFill>
                <a:latin typeface="微軟正黑體" pitchFamily="34" charset="-120"/>
                <a:ea typeface="微軟正黑體" pitchFamily="34" charset="-120"/>
              </a:rPr>
              <a:t>(</a:t>
            </a:r>
            <a:r>
              <a:rPr lang="zh-TW" altLang="en-US" sz="2000" dirty="0" smtClean="0">
                <a:solidFill>
                  <a:srgbClr val="0000FF"/>
                </a:solidFill>
                <a:latin typeface="微軟正黑體" pitchFamily="34" charset="-120"/>
                <a:ea typeface="微軟正黑體" pitchFamily="34" charset="-120"/>
              </a:rPr>
              <a:t>尤其是社區及居家式照護</a:t>
            </a:r>
            <a:r>
              <a:rPr lang="en-US" altLang="zh-TW" sz="2000" dirty="0" smtClean="0">
                <a:solidFill>
                  <a:srgbClr val="0000FF"/>
                </a:solidFill>
                <a:latin typeface="微軟正黑體" pitchFamily="34" charset="-120"/>
                <a:ea typeface="微軟正黑體" pitchFamily="34" charset="-120"/>
              </a:rPr>
              <a:t>)</a:t>
            </a:r>
          </a:p>
          <a:p>
            <a:pPr marL="990600" lvl="1" indent="-533400">
              <a:lnSpc>
                <a:spcPct val="90000"/>
              </a:lnSpc>
            </a:pPr>
            <a:r>
              <a:rPr lang="zh-TW" altLang="en-US" sz="2000" dirty="0" smtClean="0">
                <a:solidFill>
                  <a:srgbClr val="0000FF"/>
                </a:solidFill>
                <a:latin typeface="微軟正黑體" pitchFamily="34" charset="-120"/>
                <a:ea typeface="微軟正黑體" pitchFamily="34" charset="-120"/>
              </a:rPr>
              <a:t>長期照護品質參差不齊</a:t>
            </a:r>
          </a:p>
          <a:p>
            <a:pPr marL="1371600" lvl="2" indent="-457200" algn="just">
              <a:lnSpc>
                <a:spcPct val="90000"/>
              </a:lnSpc>
              <a:spcBef>
                <a:spcPct val="30000"/>
              </a:spcBef>
              <a:buClr>
                <a:srgbClr val="0000FF"/>
              </a:buClr>
              <a:buFont typeface="Wingdings 2" pitchFamily="18" charset="2"/>
              <a:buBlip>
                <a:blip r:embed="rId2"/>
              </a:buBlip>
            </a:pPr>
            <a:r>
              <a:rPr lang="zh-TW" altLang="en-US" sz="2000" dirty="0" smtClean="0">
                <a:solidFill>
                  <a:srgbClr val="0000FF"/>
                </a:solidFill>
                <a:latin typeface="微軟正黑體" pitchFamily="34" charset="-120"/>
                <a:ea typeface="微軟正黑體" pitchFamily="34" charset="-120"/>
              </a:rPr>
              <a:t>機構式服務已建立評鑑標準</a:t>
            </a:r>
          </a:p>
          <a:p>
            <a:pPr marL="1371600" lvl="2" indent="-457200" algn="just">
              <a:lnSpc>
                <a:spcPct val="90000"/>
              </a:lnSpc>
              <a:spcBef>
                <a:spcPct val="30000"/>
              </a:spcBef>
              <a:buClr>
                <a:srgbClr val="0000FF"/>
              </a:buClr>
              <a:buFont typeface="Wingdings 2" pitchFamily="18" charset="2"/>
              <a:buBlip>
                <a:blip r:embed="rId2"/>
              </a:buBlip>
            </a:pPr>
            <a:r>
              <a:rPr lang="zh-TW" altLang="en-US" sz="2000" dirty="0" smtClean="0">
                <a:solidFill>
                  <a:srgbClr val="0000FF"/>
                </a:solidFill>
                <a:latin typeface="微軟正黑體" pitchFamily="34" charset="-120"/>
                <a:ea typeface="微軟正黑體" pitchFamily="34" charset="-120"/>
              </a:rPr>
              <a:t>社區式及居家式服務品質標準尚未建立。</a:t>
            </a:r>
            <a:endParaRPr lang="zh-TW" altLang="en-US" sz="2000" dirty="0" smtClean="0">
              <a:latin typeface="微軟正黑體" pitchFamily="34" charset="-120"/>
              <a:ea typeface="微軟正黑體" pitchFamily="34" charset="-120"/>
            </a:endParaRPr>
          </a:p>
          <a:p>
            <a:pPr marL="609600" indent="-609600" algn="just">
              <a:lnSpc>
                <a:spcPct val="90000"/>
              </a:lnSpc>
              <a:spcBef>
                <a:spcPct val="30000"/>
              </a:spcBef>
              <a:buClr>
                <a:srgbClr val="0000FF"/>
              </a:buClr>
              <a:buFont typeface="Wingdings" pitchFamily="2" charset="2"/>
              <a:buChar char="w"/>
            </a:pPr>
            <a:r>
              <a:rPr lang="zh-TW" altLang="en-US" sz="2000" dirty="0" smtClean="0">
                <a:solidFill>
                  <a:srgbClr val="FF0000"/>
                </a:solidFill>
                <a:latin typeface="微軟正黑體" pitchFamily="34" charset="-120"/>
                <a:ea typeface="微軟正黑體" pitchFamily="34" charset="-120"/>
              </a:rPr>
              <a:t>「我國長期照顧十年計畫」推動之困難</a:t>
            </a:r>
          </a:p>
          <a:p>
            <a:pPr marL="990600" lvl="1" indent="-533400" algn="just">
              <a:lnSpc>
                <a:spcPct val="90000"/>
              </a:lnSpc>
              <a:spcBef>
                <a:spcPct val="15000"/>
              </a:spcBef>
              <a:buClr>
                <a:srgbClr val="0000FF"/>
              </a:buClr>
              <a:buFont typeface="Georgia" pitchFamily="18" charset="0"/>
              <a:buBlip>
                <a:blip r:embed="rId2"/>
              </a:buBlip>
            </a:pPr>
            <a:r>
              <a:rPr lang="zh-TW" altLang="en-US" sz="2000" dirty="0" smtClean="0">
                <a:solidFill>
                  <a:srgbClr val="0000FF"/>
                </a:solidFill>
                <a:latin typeface="微軟正黑體" pitchFamily="34" charset="-120"/>
                <a:ea typeface="微軟正黑體" pitchFamily="34" charset="-120"/>
              </a:rPr>
              <a:t>縣市服務資源差異大，部分服務推展不易。</a:t>
            </a:r>
          </a:p>
          <a:p>
            <a:pPr marL="990600" lvl="1" indent="-533400" algn="just">
              <a:lnSpc>
                <a:spcPct val="90000"/>
              </a:lnSpc>
              <a:spcBef>
                <a:spcPct val="15000"/>
              </a:spcBef>
              <a:buClr>
                <a:srgbClr val="0000FF"/>
              </a:buClr>
              <a:buFont typeface="Georgia" pitchFamily="18" charset="0"/>
              <a:buBlip>
                <a:blip r:embed="rId2"/>
              </a:buBlip>
            </a:pPr>
            <a:r>
              <a:rPr lang="zh-TW" altLang="en-US" sz="2000" dirty="0" smtClean="0">
                <a:solidFill>
                  <a:srgbClr val="0000FF"/>
                </a:solidFill>
                <a:latin typeface="微軟正黑體" pitchFamily="34" charset="-120"/>
                <a:ea typeface="微軟正黑體" pitchFamily="34" charset="-120"/>
              </a:rPr>
              <a:t>照顧服務人力因勞動條件不佳而留任不易。</a:t>
            </a:r>
          </a:p>
          <a:p>
            <a:pPr marL="990600" lvl="1" indent="-533400" algn="just">
              <a:lnSpc>
                <a:spcPct val="90000"/>
              </a:lnSpc>
              <a:spcBef>
                <a:spcPct val="15000"/>
              </a:spcBef>
              <a:buClr>
                <a:srgbClr val="0000FF"/>
              </a:buClr>
              <a:buFont typeface="Georgia" pitchFamily="18" charset="0"/>
              <a:buBlip>
                <a:blip r:embed="rId2"/>
              </a:buBlip>
            </a:pPr>
            <a:r>
              <a:rPr lang="zh-TW" altLang="en-US" sz="2000" dirty="0" smtClean="0">
                <a:solidFill>
                  <a:srgbClr val="0000FF"/>
                </a:solidFill>
                <a:latin typeface="微軟正黑體" pitchFamily="34" charset="-120"/>
                <a:ea typeface="微軟正黑體" pitchFamily="34" charset="-120"/>
              </a:rPr>
              <a:t>部分負擔</a:t>
            </a:r>
            <a:r>
              <a:rPr lang="en-US" altLang="zh-TW" sz="2000" dirty="0" smtClean="0">
                <a:solidFill>
                  <a:srgbClr val="0000FF"/>
                </a:solidFill>
                <a:latin typeface="微軟正黑體" pitchFamily="34" charset="-120"/>
                <a:ea typeface="微軟正黑體" pitchFamily="34" charset="-120"/>
              </a:rPr>
              <a:t>40%(</a:t>
            </a:r>
            <a:r>
              <a:rPr lang="zh-TW" altLang="en-US" sz="2000" dirty="0" smtClean="0">
                <a:solidFill>
                  <a:srgbClr val="0000FF"/>
                </a:solidFill>
                <a:latin typeface="微軟正黑體" pitchFamily="34" charset="-120"/>
                <a:ea typeface="微軟正黑體" pitchFamily="34" charset="-120"/>
              </a:rPr>
              <a:t>太高</a:t>
            </a:r>
            <a:r>
              <a:rPr lang="en-US" altLang="zh-TW" sz="2000" dirty="0" smtClean="0">
                <a:solidFill>
                  <a:srgbClr val="0000FF"/>
                </a:solidFill>
                <a:latin typeface="微軟正黑體" pitchFamily="34" charset="-120"/>
                <a:ea typeface="微軟正黑體" pitchFamily="34" charset="-120"/>
              </a:rPr>
              <a:t>)</a:t>
            </a:r>
            <a:r>
              <a:rPr lang="zh-TW" altLang="en-US" sz="2000" dirty="0" smtClean="0">
                <a:solidFill>
                  <a:srgbClr val="0000FF"/>
                </a:solidFill>
                <a:latin typeface="微軟正黑體" pitchFamily="34" charset="-120"/>
                <a:ea typeface="微軟正黑體" pitchFamily="34" charset="-120"/>
              </a:rPr>
              <a:t>，降低使用意願。</a:t>
            </a:r>
          </a:p>
          <a:p>
            <a:pPr marL="990600" lvl="1" indent="-533400" algn="just">
              <a:lnSpc>
                <a:spcPct val="90000"/>
              </a:lnSpc>
              <a:spcBef>
                <a:spcPct val="15000"/>
              </a:spcBef>
              <a:buClr>
                <a:srgbClr val="0000FF"/>
              </a:buClr>
              <a:buFont typeface="Georgia" pitchFamily="18" charset="0"/>
              <a:buBlip>
                <a:blip r:embed="rId2"/>
              </a:buBlip>
            </a:pPr>
            <a:r>
              <a:rPr lang="zh-TW" altLang="en-US" sz="2000" dirty="0" smtClean="0">
                <a:solidFill>
                  <a:srgbClr val="0000FF"/>
                </a:solidFill>
                <a:latin typeface="微軟正黑體" pitchFamily="34" charset="-120"/>
                <a:ea typeface="微軟正黑體" pitchFamily="34" charset="-120"/>
              </a:rPr>
              <a:t>以補助個案方式辦理，未達經濟規模者，不易建立服務體系</a:t>
            </a:r>
          </a:p>
          <a:p>
            <a:pPr marL="990600" lvl="1" indent="-533400" algn="just">
              <a:lnSpc>
                <a:spcPct val="90000"/>
              </a:lnSpc>
              <a:spcBef>
                <a:spcPct val="15000"/>
              </a:spcBef>
              <a:buClr>
                <a:srgbClr val="0000FF"/>
              </a:buClr>
              <a:buFont typeface="Georgia" pitchFamily="18" charset="0"/>
              <a:buBlip>
                <a:blip r:embed="rId2"/>
              </a:buBlip>
            </a:pPr>
            <a:r>
              <a:rPr lang="zh-TW" altLang="en-US" sz="2000" dirty="0" smtClean="0">
                <a:solidFill>
                  <a:srgbClr val="0000FF"/>
                </a:solidFill>
                <a:latin typeface="微軟正黑體" pitchFamily="34" charset="-120"/>
                <a:ea typeface="微軟正黑體" pitchFamily="34" charset="-120"/>
              </a:rPr>
              <a:t>稅收為財源，財務穩定性不足</a:t>
            </a:r>
          </a:p>
          <a:p>
            <a:pPr marL="609600" indent="-609600" algn="just">
              <a:lnSpc>
                <a:spcPct val="90000"/>
              </a:lnSpc>
              <a:spcBef>
                <a:spcPct val="30000"/>
              </a:spcBef>
              <a:buClr>
                <a:srgbClr val="0000FF"/>
              </a:buClr>
              <a:buFont typeface="Wingdings" pitchFamily="2" charset="2"/>
              <a:buChar char="w"/>
            </a:pPr>
            <a:r>
              <a:rPr lang="zh-TW" altLang="en-US" sz="2000" dirty="0" smtClean="0">
                <a:solidFill>
                  <a:srgbClr val="FF0000"/>
                </a:solidFill>
                <a:latin typeface="微軟正黑體" pitchFamily="34" charset="-120"/>
                <a:ea typeface="微軟正黑體" pitchFamily="34" charset="-120"/>
              </a:rPr>
              <a:t>外籍看護工影響民眾使用長照服務意向</a:t>
            </a:r>
            <a:endParaRPr lang="zh-TW" altLang="en-US" sz="2000" dirty="0" smtClean="0">
              <a:solidFill>
                <a:srgbClr val="0000CC"/>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p:cNvSpPr>
          <p:nvPr>
            <p:ph type="ctrTitle" idx="4294967295"/>
          </p:nvPr>
        </p:nvSpPr>
        <p:spPr>
          <a:xfrm>
            <a:off x="539552" y="1556792"/>
            <a:ext cx="8208963" cy="3960812"/>
          </a:xfrm>
        </p:spPr>
        <p:txBody>
          <a:bodyPr/>
          <a:lstStyle/>
          <a:p>
            <a:r>
              <a:rPr lang="zh-TW" altLang="en-US" sz="3600" dirty="0" smtClean="0">
                <a:latin typeface="微軟正黑體" panose="020B0604030504040204" pitchFamily="34" charset="-120"/>
                <a:ea typeface="微軟正黑體" panose="020B0604030504040204" pitchFamily="34" charset="-120"/>
              </a:rPr>
              <a:t>為了讓長期照護體系能得到</a:t>
            </a:r>
            <a:r>
              <a:rPr lang="zh-TW" altLang="en-US" sz="3600" dirty="0" smtClean="0">
                <a:solidFill>
                  <a:srgbClr val="CC0000"/>
                </a:solidFill>
                <a:latin typeface="微軟正黑體" panose="020B0604030504040204" pitchFamily="34" charset="-120"/>
                <a:ea typeface="微軟正黑體" panose="020B0604030504040204" pitchFamily="34" charset="-120"/>
              </a:rPr>
              <a:t>健全、持續的運作</a:t>
            </a:r>
            <a:r>
              <a:rPr lang="zh-TW" altLang="en-US" sz="3600" dirty="0" smtClean="0">
                <a:latin typeface="微軟正黑體" panose="020B0604030504040204" pitchFamily="34" charset="-120"/>
                <a:ea typeface="微軟正黑體" panose="020B0604030504040204" pitchFamily="34" charset="-120"/>
              </a:rPr>
              <a:t>，就不能不在法律上予以明確的規範。</a:t>
            </a:r>
            <a:br>
              <a:rPr lang="zh-TW" altLang="en-US"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
            </a:r>
            <a:br>
              <a:rPr lang="zh-TW" altLang="en-US"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這種法律的規範必須涵蓋</a:t>
            </a:r>
            <a:r>
              <a:rPr lang="zh-TW" altLang="en-US" sz="3600" dirty="0" smtClean="0">
                <a:solidFill>
                  <a:srgbClr val="CC0000"/>
                </a:solidFill>
                <a:latin typeface="微軟正黑體" panose="020B0604030504040204" pitchFamily="34" charset="-120"/>
                <a:ea typeface="微軟正黑體" panose="020B0604030504040204" pitchFamily="34" charset="-120"/>
              </a:rPr>
              <a:t>當事人、當事人的家庭成員、社區、以及政府</a:t>
            </a:r>
            <a:r>
              <a:rPr lang="zh-TW" altLang="en-US" sz="3600" dirty="0" smtClean="0">
                <a:latin typeface="微軟正黑體" panose="020B0604030504040204" pitchFamily="34" charset="-120"/>
                <a:ea typeface="微軟正黑體" panose="020B0604030504040204" pitchFamily="34" charset="-120"/>
              </a:rPr>
              <a:t>的總體規劃和財政上的協助。</a:t>
            </a:r>
          </a:p>
        </p:txBody>
      </p:sp>
      <p:sp>
        <p:nvSpPr>
          <p:cNvPr id="185350" name="Rectangle 6"/>
          <p:cNvSpPr>
            <a:spLocks/>
          </p:cNvSpPr>
          <p:nvPr/>
        </p:nvSpPr>
        <p:spPr bwMode="auto">
          <a:xfrm>
            <a:off x="186284" y="116632"/>
            <a:ext cx="8147050" cy="630238"/>
          </a:xfrm>
          <a:prstGeom prst="rect">
            <a:avLst/>
          </a:prstGeom>
          <a:noFill/>
          <a:ln w="9525">
            <a:noFill/>
            <a:miter lim="800000"/>
            <a:headEnd/>
            <a:tailEnd/>
          </a:ln>
        </p:spPr>
        <p:txBody>
          <a:bodyPr anchor="ctr"/>
          <a:lstStyle/>
          <a:p>
            <a:r>
              <a:rPr kumimoji="0" lang="zh-TW" altLang="en-US" sz="3600" b="1" dirty="0">
                <a:solidFill>
                  <a:schemeClr val="bg1"/>
                </a:solidFill>
                <a:latin typeface="微軟正黑體" panose="020B0604030504040204" pitchFamily="34" charset="-120"/>
                <a:ea typeface="微軟正黑體" panose="020B0604030504040204" pitchFamily="34" charset="-120"/>
              </a:rPr>
              <a:t>長期照護立法</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p:cNvSpPr>
          <p:nvPr>
            <p:ph idx="4294967295"/>
          </p:nvPr>
        </p:nvSpPr>
        <p:spPr>
          <a:xfrm>
            <a:off x="126736" y="1484784"/>
            <a:ext cx="8229600" cy="4324350"/>
          </a:xfrm>
        </p:spPr>
        <p:txBody>
          <a:bodyPr>
            <a:normAutofit fontScale="85000" lnSpcReduction="20000"/>
          </a:bodyPr>
          <a:lstStyle/>
          <a:p>
            <a:r>
              <a:rPr lang="en-US" altLang="zh-TW" dirty="0" smtClean="0">
                <a:latin typeface="微軟正黑體" panose="020B0604030504040204" pitchFamily="34" charset="-120"/>
                <a:ea typeface="微軟正黑體" panose="020B0604030504040204" pitchFamily="34" charset="-120"/>
              </a:rPr>
              <a:t>1. </a:t>
            </a:r>
            <a:r>
              <a:rPr lang="zh-TW" altLang="en-US" dirty="0" smtClean="0">
                <a:latin typeface="微軟正黑體" panose="020B0604030504040204" pitchFamily="34" charset="-120"/>
                <a:ea typeface="微軟正黑體" panose="020B0604030504040204" pitchFamily="34" charset="-120"/>
              </a:rPr>
              <a:t>以</a:t>
            </a:r>
            <a:r>
              <a:rPr lang="zh-TW" altLang="en-US" dirty="0" smtClean="0">
                <a:solidFill>
                  <a:srgbClr val="FF0000"/>
                </a:solidFill>
                <a:latin typeface="微軟正黑體" panose="020B0604030504040204" pitchFamily="34" charset="-120"/>
                <a:ea typeface="微軟正黑體" panose="020B0604030504040204" pitchFamily="34" charset="-120"/>
              </a:rPr>
              <a:t>宣示性的條文來保障國民接受長期照護的權益</a:t>
            </a:r>
            <a:r>
              <a:rPr lang="zh-TW" altLang="en-US" dirty="0" smtClean="0">
                <a:latin typeface="微軟正黑體" panose="020B0604030504040204" pitchFamily="34" charset="-120"/>
                <a:ea typeface="微軟正黑體" panose="020B0604030504040204" pitchFamily="34" charset="-120"/>
              </a:rPr>
              <a:t>；明訂立法目的以預防及照護失能者、保障失能者權益、促進失能者福利，以增進失能者身、心、靈的健康。</a:t>
            </a:r>
          </a:p>
          <a:p>
            <a:r>
              <a:rPr lang="en-US" altLang="zh-TW" dirty="0" smtClean="0">
                <a:latin typeface="微軟正黑體" panose="020B0604030504040204" pitchFamily="34" charset="-120"/>
                <a:ea typeface="微軟正黑體" panose="020B0604030504040204" pitchFamily="34" charset="-120"/>
              </a:rPr>
              <a:t>2. </a:t>
            </a:r>
            <a:r>
              <a:rPr lang="zh-TW" altLang="en-US" dirty="0" smtClean="0">
                <a:latin typeface="微軟正黑體" panose="020B0604030504040204" pitchFamily="34" charset="-120"/>
                <a:ea typeface="微軟正黑體" panose="020B0604030504040204" pitchFamily="34" charset="-120"/>
              </a:rPr>
              <a:t>在照護與與管理體系方面，可以爰我國醫療法，或比照德國與英國之機構基準法，將機構整合成由單一法律與法規命令規範彙整成單一專法，來</a:t>
            </a:r>
            <a:r>
              <a:rPr lang="zh-TW" altLang="en-US" dirty="0" smtClean="0">
                <a:solidFill>
                  <a:srgbClr val="FF0000"/>
                </a:solidFill>
                <a:latin typeface="微軟正黑體" panose="020B0604030504040204" pitchFamily="34" charset="-120"/>
                <a:ea typeface="微軟正黑體" panose="020B0604030504040204" pitchFamily="34" charset="-120"/>
              </a:rPr>
              <a:t>規範長期照護服務與管理，以保障全民的長期照護。</a:t>
            </a:r>
          </a:p>
          <a:p>
            <a:r>
              <a:rPr lang="en-US" altLang="zh-TW" dirty="0" smtClean="0">
                <a:latin typeface="微軟正黑體" panose="020B0604030504040204" pitchFamily="34" charset="-120"/>
                <a:ea typeface="微軟正黑體" panose="020B0604030504040204" pitchFamily="34" charset="-120"/>
              </a:rPr>
              <a:t>3. </a:t>
            </a:r>
            <a:r>
              <a:rPr lang="zh-TW" altLang="en-US" dirty="0" smtClean="0">
                <a:latin typeface="微軟正黑體" panose="020B0604030504040204" pitchFamily="34" charset="-120"/>
                <a:ea typeface="微軟正黑體" panose="020B0604030504040204" pitchFamily="34" charset="-120"/>
              </a:rPr>
              <a:t>在</a:t>
            </a:r>
            <a:r>
              <a:rPr lang="zh-TW" altLang="en-US" dirty="0" smtClean="0">
                <a:solidFill>
                  <a:srgbClr val="FF0000"/>
                </a:solidFill>
                <a:latin typeface="微軟正黑體" panose="020B0604030504040204" pitchFamily="34" charset="-120"/>
                <a:ea typeface="微軟正黑體" panose="020B0604030504040204" pitchFamily="34" charset="-120"/>
              </a:rPr>
              <a:t>財源籌措</a:t>
            </a:r>
            <a:r>
              <a:rPr lang="zh-TW" altLang="en-US" dirty="0" smtClean="0">
                <a:latin typeface="微軟正黑體" panose="020B0604030504040204" pitchFamily="34" charset="-120"/>
                <a:ea typeface="微軟正黑體" panose="020B0604030504040204" pitchFamily="34" charset="-120"/>
              </a:rPr>
              <a:t>方面參考我國全民健康保險法，將公保、勞保、福保、農保等十幾種身分別的保險法，匯整成全體國民皆被保障的保險法，例如長期照護保險法，以全民納保的方式，提供長期照護的給付</a:t>
            </a:r>
          </a:p>
        </p:txBody>
      </p:sp>
      <p:sp>
        <p:nvSpPr>
          <p:cNvPr id="6" name="Rectangle 6"/>
          <p:cNvSpPr>
            <a:spLocks/>
          </p:cNvSpPr>
          <p:nvPr/>
        </p:nvSpPr>
        <p:spPr bwMode="auto">
          <a:xfrm>
            <a:off x="186284" y="116632"/>
            <a:ext cx="8147050" cy="630238"/>
          </a:xfrm>
          <a:prstGeom prst="rect">
            <a:avLst/>
          </a:prstGeom>
          <a:noFill/>
          <a:ln w="9525">
            <a:noFill/>
            <a:miter lim="800000"/>
            <a:headEnd/>
            <a:tailEnd/>
          </a:ln>
        </p:spPr>
        <p:txBody>
          <a:bodyPr anchor="ctr"/>
          <a:lstStyle/>
          <a:p>
            <a:r>
              <a:rPr kumimoji="0" lang="zh-TW" altLang="en-US" sz="3600" b="1" dirty="0">
                <a:solidFill>
                  <a:schemeClr val="bg1"/>
                </a:solidFill>
                <a:latin typeface="微軟正黑體" panose="020B0604030504040204" pitchFamily="34" charset="-120"/>
                <a:ea typeface="微軟正黑體" panose="020B0604030504040204" pitchFamily="34" charset="-120"/>
              </a:rPr>
              <a:t>長期照護立法</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227226" y="108287"/>
            <a:ext cx="7018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itchFamily="34" charset="0"/>
              <a:buChar char=" "/>
              <a:defRPr sz="2400">
                <a:solidFill>
                  <a:schemeClr val="accent1"/>
                </a:solidFill>
                <a:latin typeface="Calibri Light" pitchFamily="34" charset="0"/>
              </a:defRPr>
            </a:lvl1pPr>
            <a:lvl2pPr marL="742950" indent="-285750">
              <a:lnSpc>
                <a:spcPct val="85000"/>
              </a:lnSpc>
              <a:spcBef>
                <a:spcPts val="600"/>
              </a:spcBef>
              <a:buFont typeface="Arial" pitchFamily="34" charset="0"/>
              <a:buChar char=" "/>
              <a:defRPr sz="2400">
                <a:solidFill>
                  <a:srgbClr val="FFFFFF"/>
                </a:solidFill>
                <a:latin typeface="Calibri Light" pitchFamily="34" charset="0"/>
              </a:defRPr>
            </a:lvl2pPr>
            <a:lvl3pPr marL="1143000" indent="-228600">
              <a:lnSpc>
                <a:spcPct val="85000"/>
              </a:lnSpc>
              <a:spcBef>
                <a:spcPts val="600"/>
              </a:spcBef>
              <a:buFont typeface="Arial" pitchFamily="34" charset="0"/>
              <a:buChar char=" "/>
              <a:defRPr sz="2000" i="1">
                <a:solidFill>
                  <a:srgbClr val="FFFFFF"/>
                </a:solidFill>
                <a:latin typeface="Calibri Light" pitchFamily="34" charset="0"/>
              </a:defRPr>
            </a:lvl3pPr>
            <a:lvl4pPr marL="1600200" indent="-228600">
              <a:lnSpc>
                <a:spcPct val="85000"/>
              </a:lnSpc>
              <a:spcBef>
                <a:spcPts val="600"/>
              </a:spcBef>
              <a:buFont typeface="Arial" pitchFamily="34" charset="0"/>
              <a:buChar char=" "/>
              <a:defRPr>
                <a:solidFill>
                  <a:srgbClr val="FFFFFF"/>
                </a:solidFill>
                <a:latin typeface="Calibri Light" pitchFamily="34" charset="0"/>
              </a:defRPr>
            </a:lvl4pPr>
            <a:lvl5pPr marL="2057400" indent="-228600">
              <a:lnSpc>
                <a:spcPct val="85000"/>
              </a:lnSpc>
              <a:spcBef>
                <a:spcPts val="600"/>
              </a:spcBef>
              <a:buFont typeface="Arial" pitchFamily="34" charset="0"/>
              <a:buChar char=" "/>
              <a:defRPr>
                <a:solidFill>
                  <a:srgbClr val="FFFFFF"/>
                </a:solidFill>
                <a:latin typeface="Calibri Light" pitchFamily="34" charset="0"/>
              </a:defRPr>
            </a:lvl5pPr>
            <a:lvl6pPr marL="25146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6pPr>
            <a:lvl7pPr marL="29718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7pPr>
            <a:lvl8pPr marL="34290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8pPr>
            <a:lvl9pPr marL="38862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9pPr>
          </a:lstStyle>
          <a:p>
            <a:pPr algn="ctr">
              <a:lnSpc>
                <a:spcPct val="100000"/>
              </a:lnSpc>
              <a:spcBef>
                <a:spcPct val="0"/>
              </a:spcBef>
              <a:buFontTx/>
              <a:buNone/>
            </a:pPr>
            <a:r>
              <a:rPr lang="zh-TW" altLang="en-US" sz="3200" b="1"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閱前須知</a:t>
            </a:r>
            <a:endParaRPr lang="zh-TW" altLang="en-US" sz="3200" b="1" dirty="0">
              <a:solidFill>
                <a:schemeClr val="bg1"/>
              </a:solidFill>
              <a:latin typeface="微軟正黑體" panose="020B0604030504040204" pitchFamily="34" charset="-120"/>
              <a:ea typeface="微軟正黑體" panose="020B0604030504040204" pitchFamily="34" charset="-120"/>
              <a:cs typeface="華康中黑體" pitchFamily="49" charset="-120"/>
            </a:endParaRPr>
          </a:p>
        </p:txBody>
      </p:sp>
      <p:sp>
        <p:nvSpPr>
          <p:cNvPr id="5" name="矩形 4"/>
          <p:cNvSpPr/>
          <p:nvPr/>
        </p:nvSpPr>
        <p:spPr>
          <a:xfrm>
            <a:off x="565484" y="1305342"/>
            <a:ext cx="8422105" cy="4893647"/>
          </a:xfrm>
          <a:prstGeom prst="rect">
            <a:avLst/>
          </a:prstGeom>
        </p:spPr>
        <p:txBody>
          <a:bodyPr wrap="square">
            <a:spAutoFit/>
          </a:bodyPr>
          <a:lstStyle/>
          <a:p>
            <a:pPr algn="just"/>
            <a:r>
              <a:rPr lang="en-US" altLang="zh-TW" sz="2400" dirty="0">
                <a:latin typeface="微軟正黑體" panose="020B0604030504040204" pitchFamily="34" charset="-120"/>
                <a:ea typeface="微軟正黑體" panose="020B0604030504040204" pitchFamily="34" charset="-120"/>
              </a:rPr>
              <a:t>104</a:t>
            </a:r>
            <a:r>
              <a:rPr lang="zh-TW" altLang="zh-TW" sz="2400" dirty="0">
                <a:latin typeface="微軟正黑體" panose="020B0604030504040204" pitchFamily="34" charset="-120"/>
                <a:ea typeface="微軟正黑體" panose="020B0604030504040204" pitchFamily="34" charset="-120"/>
              </a:rPr>
              <a:t>年在『教育部發展典範科技大學計畫』持續支持下邁進【深化與精進】的新階段，推動職業倫理跨領域學習的創新模式，持續深化職業倫理教學成效</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endParaRPr lang="zh-TW" altLang="zh-TW" sz="2400" dirty="0">
              <a:latin typeface="微軟正黑體" panose="020B0604030504040204" pitchFamily="34" charset="-120"/>
              <a:ea typeface="微軟正黑體" panose="020B0604030504040204" pitchFamily="34" charset="-120"/>
            </a:endParaRPr>
          </a:p>
          <a:p>
            <a:pPr algn="just"/>
            <a:r>
              <a:rPr lang="zh-TW" altLang="zh-TW" sz="2400" dirty="0">
                <a:latin typeface="微軟正黑體" panose="020B0604030504040204" pitchFamily="34" charset="-120"/>
                <a:ea typeface="微軟正黑體" panose="020B0604030504040204" pitchFamily="34" charset="-120"/>
              </a:rPr>
              <a:t>這個精進創新模式包括教材精進與教學創新兩大面向，而這個教學工作坊就是教材精進面向的重要項目，本校特別邀請不同專業領域的標竿企業或提供典範案例教材，並派員現身說法，協助教學演示，並由各學院推薦種子教師組成特色領域職業倫理教學社群，以扎根典範案例教學成效</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endParaRPr lang="en-US" altLang="zh-TW" sz="2400" dirty="0" smtClean="0">
              <a:latin typeface="微軟正黑體" panose="020B0604030504040204" pitchFamily="34" charset="-120"/>
              <a:ea typeface="微軟正黑體" panose="020B0604030504040204" pitchFamily="34" charset="-120"/>
            </a:endParaRPr>
          </a:p>
          <a:p>
            <a:pPr algn="just"/>
            <a:r>
              <a:rPr lang="zh-TW" altLang="zh-TW" sz="2400" dirty="0" smtClean="0">
                <a:latin typeface="微軟正黑體" panose="020B0604030504040204" pitchFamily="34" charset="-120"/>
                <a:ea typeface="微軟正黑體" panose="020B0604030504040204" pitchFamily="34" charset="-120"/>
              </a:rPr>
              <a:t>這些</a:t>
            </a:r>
            <a:r>
              <a:rPr lang="zh-TW" altLang="zh-TW" sz="2400" dirty="0">
                <a:latin typeface="微軟正黑體" panose="020B0604030504040204" pitchFamily="34" charset="-120"/>
                <a:ea typeface="微軟正黑體" panose="020B0604030504040204" pitchFamily="34" charset="-120"/>
              </a:rPr>
              <a:t>來自產業的案例教材不僅能豐富職業倫理之教學資源與方法，將使學生藉由典範案例的學習，充分體認產業對職業倫理的重視，進而自我提升職業倫理素養。</a:t>
            </a:r>
          </a:p>
        </p:txBody>
      </p:sp>
    </p:spTree>
    <p:extLst>
      <p:ext uri="{BB962C8B-B14F-4D97-AF65-F5344CB8AC3E}">
        <p14:creationId xmlns:p14="http://schemas.microsoft.com/office/powerpoint/2010/main" val="293049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p:cNvSpPr>
          <p:nvPr>
            <p:ph type="ctrTitle"/>
          </p:nvPr>
        </p:nvSpPr>
        <p:spPr>
          <a:xfrm>
            <a:off x="2051720" y="2780928"/>
            <a:ext cx="7772400" cy="1470025"/>
          </a:xfrm>
        </p:spPr>
        <p:txBody>
          <a:bodyPr>
            <a:normAutofit/>
          </a:bodyPr>
          <a:lstStyle/>
          <a:p>
            <a:pPr algn="ctr"/>
            <a:r>
              <a:rPr lang="zh-TW" altLang="en-US" sz="5400" b="1" dirty="0" smtClean="0">
                <a:solidFill>
                  <a:schemeClr val="bg1"/>
                </a:solidFill>
                <a:latin typeface="微軟正黑體" panose="020B0604030504040204" pitchFamily="34" charset="-120"/>
                <a:ea typeface="微軟正黑體" panose="020B0604030504040204" pitchFamily="34" charset="-120"/>
              </a:rPr>
              <a:t>法律 </a:t>
            </a:r>
            <a:r>
              <a:rPr lang="en-US" altLang="zh-TW" sz="5400" b="1" dirty="0" smtClean="0">
                <a:solidFill>
                  <a:schemeClr val="bg1"/>
                </a:solidFill>
                <a:latin typeface="微軟正黑體" panose="020B0604030504040204" pitchFamily="34" charset="-120"/>
                <a:ea typeface="微軟正黑體" panose="020B0604030504040204" pitchFamily="34" charset="-120"/>
              </a:rPr>
              <a:t>vs. </a:t>
            </a:r>
            <a:r>
              <a:rPr lang="zh-TW" altLang="en-US" sz="5400" b="1" dirty="0" smtClean="0">
                <a:solidFill>
                  <a:schemeClr val="bg1"/>
                </a:solidFill>
                <a:latin typeface="微軟正黑體" panose="020B0604030504040204" pitchFamily="34" charset="-120"/>
                <a:ea typeface="微軟正黑體" panose="020B0604030504040204" pitchFamily="34" charset="-120"/>
              </a:rPr>
              <a:t>倫理</a:t>
            </a:r>
            <a:endParaRPr lang="en-US" altLang="zh-TW" sz="5400" b="1" dirty="0" smtClean="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a:spLocks noGrp="1"/>
          </p:cNvSpPr>
          <p:nvPr>
            <p:ph type="title" idx="4294967295"/>
          </p:nvPr>
        </p:nvSpPr>
        <p:spPr>
          <a:xfrm>
            <a:off x="539552" y="116632"/>
            <a:ext cx="8001000" cy="533400"/>
          </a:xfrm>
        </p:spPr>
        <p:txBody>
          <a:bodyPr>
            <a:normAutofit fontScale="90000"/>
          </a:bodyPr>
          <a:lstStyle/>
          <a:p>
            <a:r>
              <a:rPr lang="zh-TW" altLang="en-US" sz="3200" dirty="0" smtClean="0">
                <a:latin typeface="微軟正黑體" pitchFamily="34" charset="-120"/>
              </a:rPr>
              <a:t> </a:t>
            </a:r>
            <a:r>
              <a:rPr lang="zh-TW" altLang="en-US" b="1" dirty="0" smtClean="0">
                <a:solidFill>
                  <a:schemeClr val="bg1"/>
                </a:solidFill>
                <a:latin typeface="微軟正黑體" panose="020B0604030504040204" pitchFamily="34" charset="-120"/>
                <a:ea typeface="微軟正黑體" panose="020B0604030504040204" pitchFamily="34" charset="-120"/>
              </a:rPr>
              <a:t>長期照護職業倫理</a:t>
            </a:r>
          </a:p>
        </p:txBody>
      </p:sp>
      <p:sp>
        <p:nvSpPr>
          <p:cNvPr id="3" name="內容版面配置區 2"/>
          <p:cNvSpPr>
            <a:spLocks noGrp="1"/>
          </p:cNvSpPr>
          <p:nvPr>
            <p:ph idx="4294967295"/>
          </p:nvPr>
        </p:nvSpPr>
        <p:spPr>
          <a:xfrm>
            <a:off x="251520" y="1340768"/>
            <a:ext cx="8351838" cy="4824412"/>
          </a:xfrm>
        </p:spPr>
        <p:txBody>
          <a:bodyPr>
            <a:normAutofit/>
          </a:bodyPr>
          <a:lstStyle/>
          <a:p>
            <a:r>
              <a:rPr lang="zh-TW" altLang="en-US" sz="2400" dirty="0" smtClean="0">
                <a:solidFill>
                  <a:srgbClr val="C00000"/>
                </a:solidFill>
                <a:latin typeface="微軟正黑體" pitchFamily="34" charset="-120"/>
                <a:ea typeface="微軟正黑體" pitchFamily="34" charset="-120"/>
              </a:rPr>
              <a:t>估計台灣地區的長期照護機構已突破一千家，可提供床位達六萬床，然而各家長照機構</a:t>
            </a:r>
            <a:r>
              <a:rPr lang="zh-TW" altLang="en-US" sz="2400" dirty="0" smtClean="0">
                <a:solidFill>
                  <a:srgbClr val="0000CC"/>
                </a:solidFill>
                <a:latin typeface="微軟正黑體" pitchFamily="34" charset="-120"/>
                <a:ea typeface="微軟正黑體" pitchFamily="34" charset="-120"/>
              </a:rPr>
              <a:t>品質良莠不齊</a:t>
            </a:r>
            <a:r>
              <a:rPr lang="zh-TW" altLang="en-US" sz="2400" dirty="0" smtClean="0">
                <a:solidFill>
                  <a:srgbClr val="C00000"/>
                </a:solidFill>
                <a:latin typeface="微軟正黑體" pitchFamily="34" charset="-120"/>
                <a:ea typeface="微軟正黑體" pitchFamily="34" charset="-120"/>
              </a:rPr>
              <a:t>，卻也成為老人照護體系之一大隱憂。</a:t>
            </a:r>
          </a:p>
          <a:p>
            <a:r>
              <a:rPr lang="zh-TW" altLang="en-US" sz="2400" dirty="0" smtClean="0">
                <a:solidFill>
                  <a:srgbClr val="0000CC"/>
                </a:solidFill>
                <a:latin typeface="微軟正黑體" pitchFamily="34" charset="-120"/>
                <a:ea typeface="微軟正黑體" pitchFamily="34" charset="-120"/>
              </a:rPr>
              <a:t>要提昇老人照護品質，除了立法及評鑑制度外，更重要的是</a:t>
            </a:r>
            <a:r>
              <a:rPr lang="zh-TW" altLang="en-US" sz="2400" dirty="0" smtClean="0">
                <a:solidFill>
                  <a:srgbClr val="FF0000"/>
                </a:solidFill>
                <a:latin typeface="微軟正黑體" pitchFamily="34" charset="-120"/>
                <a:ea typeface="微軟正黑體" pitchFamily="34" charset="-120"/>
              </a:rPr>
              <a:t>職業倫理</a:t>
            </a:r>
            <a:r>
              <a:rPr lang="zh-TW" altLang="en-US" sz="2400" dirty="0" smtClean="0">
                <a:solidFill>
                  <a:srgbClr val="0000CC"/>
                </a:solidFill>
                <a:latin typeface="微軟正黑體" pitchFamily="34" charset="-120"/>
                <a:ea typeface="微軟正黑體" pitchFamily="34" charset="-120"/>
              </a:rPr>
              <a:t>觀念的建立。</a:t>
            </a:r>
          </a:p>
          <a:p>
            <a:r>
              <a:rPr lang="zh-TW" altLang="en-US" sz="2400" dirty="0" smtClean="0">
                <a:solidFill>
                  <a:srgbClr val="C00000"/>
                </a:solidFill>
                <a:latin typeface="微軟正黑體" pitchFamily="34" charset="-120"/>
                <a:ea typeface="微軟正黑體" pitchFamily="34" charset="-120"/>
              </a:rPr>
              <a:t>因為老人健康照護的基礎即根植於</a:t>
            </a:r>
            <a:r>
              <a:rPr lang="zh-TW" altLang="en-US" sz="2400" dirty="0" smtClean="0">
                <a:solidFill>
                  <a:srgbClr val="0000CC"/>
                </a:solidFill>
                <a:latin typeface="微軟正黑體" pitchFamily="34" charset="-120"/>
                <a:ea typeface="微軟正黑體" pitchFamily="34" charset="-120"/>
              </a:rPr>
              <a:t>職業倫理</a:t>
            </a:r>
            <a:r>
              <a:rPr lang="zh-TW" altLang="en-US" sz="2400" dirty="0" smtClean="0">
                <a:solidFill>
                  <a:srgbClr val="C00000"/>
                </a:solidFill>
                <a:latin typeface="微軟正黑體" pitchFamily="34" charset="-120"/>
                <a:ea typeface="微軟正黑體" pitchFamily="34" charset="-120"/>
              </a:rPr>
              <a:t>之上，唯有所有照護專業人員本著職業倫理人性照護的理念出發，再加上良好的技術與管理，才能提供老人一個完善的照護環境，並確保長期照護服務品質。</a:t>
            </a:r>
          </a:p>
          <a:p>
            <a:r>
              <a:rPr lang="zh-TW" altLang="en-US" sz="2400" dirty="0" smtClean="0">
                <a:solidFill>
                  <a:srgbClr val="C00000"/>
                </a:solidFill>
                <a:latin typeface="微軟正黑體" pitchFamily="34" charset="-120"/>
                <a:ea typeface="微軟正黑體" pitchFamily="34" charset="-120"/>
              </a:rPr>
              <a:t>在</a:t>
            </a:r>
            <a:r>
              <a:rPr lang="zh-TW" altLang="en-US" sz="2400" dirty="0" smtClean="0">
                <a:solidFill>
                  <a:srgbClr val="0000CC"/>
                </a:solidFill>
                <a:latin typeface="微軟正黑體" pitchFamily="34" charset="-120"/>
                <a:ea typeface="微軟正黑體" pitchFamily="34" charset="-120"/>
              </a:rPr>
              <a:t>長期照護機構</a:t>
            </a:r>
            <a:r>
              <a:rPr lang="zh-TW" altLang="en-US" sz="2400" dirty="0" smtClean="0">
                <a:solidFill>
                  <a:srgbClr val="C00000"/>
                </a:solidFill>
                <a:latin typeface="微軟正黑體" pitchFamily="34" charset="-120"/>
                <a:ea typeface="微軟正黑體" pitchFamily="34" charset="-120"/>
              </a:rPr>
              <a:t>中，其照護倫理的議題與在</a:t>
            </a:r>
            <a:r>
              <a:rPr lang="zh-TW" altLang="en-US" sz="2400" dirty="0" smtClean="0">
                <a:solidFill>
                  <a:srgbClr val="0000CC"/>
                </a:solidFill>
                <a:latin typeface="微軟正黑體" pitchFamily="34" charset="-120"/>
                <a:ea typeface="微軟正黑體" pitchFamily="34" charset="-120"/>
              </a:rPr>
              <a:t>醫院</a:t>
            </a:r>
            <a:r>
              <a:rPr lang="zh-TW" altLang="en-US" sz="2400" dirty="0" smtClean="0">
                <a:solidFill>
                  <a:srgbClr val="C00000"/>
                </a:solidFill>
                <a:latin typeface="微軟正黑體" pitchFamily="34" charset="-120"/>
                <a:ea typeface="微軟正黑體" pitchFamily="34" charset="-120"/>
              </a:rPr>
              <a:t>內所發生的並不相同。針對於</a:t>
            </a:r>
            <a:r>
              <a:rPr lang="zh-TW" altLang="en-US" sz="2400" dirty="0" smtClean="0">
                <a:solidFill>
                  <a:srgbClr val="FF0000"/>
                </a:solidFill>
                <a:latin typeface="微軟正黑體" pitchFamily="34" charset="-120"/>
                <a:ea typeface="微軟正黑體" pitchFamily="34" charset="-120"/>
              </a:rPr>
              <a:t>安養機構或護理之家</a:t>
            </a:r>
            <a:r>
              <a:rPr lang="zh-TW" altLang="en-US" sz="2400" dirty="0" smtClean="0">
                <a:solidFill>
                  <a:srgbClr val="C00000"/>
                </a:solidFill>
                <a:latin typeface="微軟正黑體" pitchFamily="34" charset="-120"/>
                <a:ea typeface="微軟正黑體" pitchFamily="34" charset="-120"/>
              </a:rPr>
              <a:t>所常遇見的倫理議題值得探討以及建立從業人員該了解的倫理規範。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idx="4294967295"/>
          </p:nvPr>
        </p:nvSpPr>
        <p:spPr>
          <a:xfrm>
            <a:off x="467544" y="116632"/>
            <a:ext cx="8218488" cy="630238"/>
          </a:xfrm>
        </p:spPr>
        <p:txBody>
          <a:bodyPr>
            <a:no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倫理</a:t>
            </a:r>
          </a:p>
        </p:txBody>
      </p:sp>
      <p:sp>
        <p:nvSpPr>
          <p:cNvPr id="136195" name="Rectangle 3"/>
          <p:cNvSpPr>
            <a:spLocks noGrp="1"/>
          </p:cNvSpPr>
          <p:nvPr>
            <p:ph idx="4294967295"/>
          </p:nvPr>
        </p:nvSpPr>
        <p:spPr>
          <a:xfrm>
            <a:off x="395536" y="1772816"/>
            <a:ext cx="8229600" cy="4324350"/>
          </a:xfrm>
        </p:spPr>
        <p:txBody>
          <a:bodyPr/>
          <a:lstStyle/>
          <a:p>
            <a:r>
              <a:rPr lang="zh-TW" altLang="en-US" sz="2800" u="sng" dirty="0" smtClean="0">
                <a:latin typeface="微軟正黑體" panose="020B0604030504040204" pitchFamily="34" charset="-120"/>
                <a:ea typeface="微軟正黑體" panose="020B0604030504040204" pitchFamily="34" charset="-120"/>
              </a:rPr>
              <a:t>倫理是一種</a:t>
            </a:r>
            <a:r>
              <a:rPr lang="zh-TW" altLang="en-US" sz="2800" u="sng" dirty="0" smtClean="0">
                <a:solidFill>
                  <a:srgbClr val="0000CC"/>
                </a:solidFill>
                <a:latin typeface="微軟正黑體" panose="020B0604030504040204" pitchFamily="34" charset="-120"/>
                <a:ea typeface="微軟正黑體" panose="020B0604030504040204" pitchFamily="34" charset="-120"/>
              </a:rPr>
              <a:t>「關係」</a:t>
            </a:r>
            <a:r>
              <a:rPr lang="zh-TW" altLang="en-US" sz="2800" dirty="0" smtClean="0">
                <a:latin typeface="微軟正黑體" panose="020B0604030504040204" pitchFamily="34" charset="-120"/>
                <a:ea typeface="微軟正黑體" panose="020B0604030504040204" pitchFamily="34" charset="-120"/>
              </a:rPr>
              <a:t>，醫療基礎就是醫師與病患之間的關係，因此思考關係「好」是否就沒有紛爭存在的問題，就可以用</a:t>
            </a:r>
            <a:r>
              <a:rPr lang="zh-TW" altLang="en-US" sz="2800" dirty="0" smtClean="0">
                <a:solidFill>
                  <a:srgbClr val="FF0000"/>
                </a:solidFill>
                <a:latin typeface="微軟正黑體" panose="020B0604030504040204" pitchFamily="34" charset="-120"/>
                <a:ea typeface="微軟正黑體" panose="020B0604030504040204" pitchFamily="34" charset="-120"/>
              </a:rPr>
              <a:t>同理心</a:t>
            </a:r>
            <a:r>
              <a:rPr lang="zh-TW" altLang="en-US" sz="2800" dirty="0" smtClean="0">
                <a:latin typeface="微軟正黑體" panose="020B0604030504040204" pitchFamily="34" charset="-120"/>
                <a:ea typeface="微軟正黑體" panose="020B0604030504040204" pitchFamily="34" charset="-120"/>
              </a:rPr>
              <a:t>照顧治療病患，與病患「搏感情」，少了醫療資訊不對等的問題，而每項醫療行為都必須知情同意，對象不限病人，可與家屬一同溝通，互相參與，避免許多無謂的糾紛。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p:cNvSpPr>
          <p:nvPr>
            <p:ph type="ctrTitle" idx="4294967295"/>
          </p:nvPr>
        </p:nvSpPr>
        <p:spPr>
          <a:xfrm>
            <a:off x="1259632" y="0"/>
            <a:ext cx="6765925" cy="793750"/>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醫學倫理的原則</a:t>
            </a:r>
          </a:p>
        </p:txBody>
      </p:sp>
      <p:pic>
        <p:nvPicPr>
          <p:cNvPr id="67591" name="Picture 7" descr="0398c83249d4bdd520cea27e6536ffcc"/>
          <p:cNvPicPr>
            <a:picLocks noChangeAspect="1" noChangeArrowheads="1"/>
          </p:cNvPicPr>
          <p:nvPr/>
        </p:nvPicPr>
        <p:blipFill>
          <a:blip r:embed="rId2" cstate="print"/>
          <a:srcRect/>
          <a:stretch>
            <a:fillRect/>
          </a:stretch>
        </p:blipFill>
        <p:spPr bwMode="auto">
          <a:xfrm>
            <a:off x="2915816" y="1340768"/>
            <a:ext cx="3507934" cy="45365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0" y="44624"/>
            <a:ext cx="8218488" cy="701675"/>
          </a:xfrm>
        </p:spPr>
        <p:txBody>
          <a:bodyPr>
            <a:normAutofit fontScale="90000"/>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一、行善原則</a:t>
            </a:r>
            <a:r>
              <a:rPr lang="zh-TW"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TW" sz="2800" b="1" dirty="0" smtClean="0">
                <a:solidFill>
                  <a:schemeClr val="bg1"/>
                </a:solidFill>
                <a:latin typeface="微軟正黑體" panose="020B0604030504040204" pitchFamily="34" charset="-120"/>
                <a:ea typeface="微軟正黑體" panose="020B0604030504040204" pitchFamily="34" charset="-120"/>
              </a:rPr>
              <a:t>The Principle of Beneficence)</a:t>
            </a:r>
            <a:endParaRPr lang="zh-TW" alt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49155" name="Rectangle 3"/>
          <p:cNvSpPr>
            <a:spLocks noGrp="1"/>
          </p:cNvSpPr>
          <p:nvPr>
            <p:ph idx="4294967295"/>
          </p:nvPr>
        </p:nvSpPr>
        <p:spPr>
          <a:xfrm>
            <a:off x="251520" y="1483643"/>
            <a:ext cx="8424862" cy="4465637"/>
          </a:xfrm>
        </p:spPr>
        <p:txBody>
          <a:bodyPr/>
          <a:lstStyle/>
          <a:p>
            <a:pPr>
              <a:lnSpc>
                <a:spcPct val="90000"/>
              </a:lnSpc>
            </a:pPr>
            <a:r>
              <a:rPr lang="zh-TW" altLang="en-US" sz="2800" dirty="0" smtClean="0">
                <a:latin typeface="微軟正黑體" panose="020B0604030504040204" pitchFamily="34" charset="-120"/>
                <a:ea typeface="微軟正黑體" panose="020B0604030504040204" pitchFamily="34" charset="-120"/>
              </a:rPr>
              <a:t>醫師有責任去作對病患有益的事情。</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en-US" altLang="zh-TW" sz="2800" dirty="0" smtClean="0">
                <a:latin typeface="微軟正黑體" panose="020B0604030504040204" pitchFamily="34" charset="-120"/>
                <a:ea typeface="微軟正黑體" panose="020B0604030504040204" pitchFamily="34" charset="-120"/>
              </a:rPr>
              <a:t>Beneficence </a:t>
            </a:r>
            <a:r>
              <a:rPr lang="zh-TW" altLang="en-US" sz="2800" dirty="0" smtClean="0">
                <a:latin typeface="微軟正黑體" panose="020B0604030504040204" pitchFamily="34" charset="-120"/>
                <a:ea typeface="微軟正黑體" panose="020B0604030504040204" pitchFamily="34" charset="-120"/>
              </a:rPr>
              <a:t>包含了</a:t>
            </a:r>
            <a:r>
              <a:rPr lang="zh-TW" altLang="en-US" sz="2800" dirty="0" smtClean="0">
                <a:solidFill>
                  <a:srgbClr val="0000CC"/>
                </a:solidFill>
                <a:latin typeface="微軟正黑體" panose="020B0604030504040204" pitchFamily="34" charset="-120"/>
                <a:ea typeface="微軟正黑體" panose="020B0604030504040204" pitchFamily="34" charset="-120"/>
              </a:rPr>
              <a:t>人道、利他、憐憫、關愛、善行</a:t>
            </a:r>
            <a:r>
              <a:rPr lang="zh-TW" altLang="en-US" sz="2800" dirty="0" smtClean="0">
                <a:latin typeface="微軟正黑體" panose="020B0604030504040204" pitchFamily="34" charset="-120"/>
                <a:ea typeface="微軟正黑體" panose="020B0604030504040204" pitchFamily="34" charset="-120"/>
              </a:rPr>
              <a:t>等意義，是人性中驅動我們造福他人的力量，也是道德本身的目標。</a:t>
            </a:r>
          </a:p>
          <a:p>
            <a:pPr>
              <a:lnSpc>
                <a:spcPct val="90000"/>
              </a:lnSpc>
            </a:pPr>
            <a:r>
              <a:rPr lang="zh-TW" altLang="en-US" sz="2800" dirty="0" smtClean="0">
                <a:latin typeface="微軟正黑體" panose="020B0604030504040204" pitchFamily="34" charset="-120"/>
                <a:ea typeface="微軟正黑體" panose="020B0604030504040204" pitchFamily="34" charset="-120"/>
              </a:rPr>
              <a:t>需注意的是，醫師在執行行善原則時，要以</a:t>
            </a:r>
            <a:r>
              <a:rPr lang="zh-TW" altLang="en-US" sz="2800" dirty="0" smtClean="0">
                <a:solidFill>
                  <a:srgbClr val="0000CC"/>
                </a:solidFill>
                <a:latin typeface="微軟正黑體" panose="020B0604030504040204" pitchFamily="34" charset="-120"/>
                <a:ea typeface="微軟正黑體" panose="020B0604030504040204" pitchFamily="34" charset="-120"/>
              </a:rPr>
              <a:t>患者</a:t>
            </a:r>
            <a:r>
              <a:rPr lang="zh-TW" altLang="en-US" sz="2800" dirty="0" smtClean="0">
                <a:latin typeface="微軟正黑體" panose="020B0604030504040204" pitchFamily="34" charset="-120"/>
                <a:ea typeface="微軟正黑體" panose="020B0604030504040204" pitchFamily="34" charset="-120"/>
              </a:rPr>
              <a:t>而非醫師本身的決定為依歸。</a:t>
            </a:r>
          </a:p>
          <a:p>
            <a:pPr>
              <a:lnSpc>
                <a:spcPct val="90000"/>
              </a:lnSpc>
            </a:pPr>
            <a:r>
              <a:rPr lang="zh-TW" altLang="en-US" sz="2800" dirty="0" smtClean="0">
                <a:solidFill>
                  <a:srgbClr val="FF0000"/>
                </a:solidFill>
                <a:latin typeface="微軟正黑體" panose="020B0604030504040204" pitchFamily="34" charset="-120"/>
                <a:ea typeface="微軟正黑體" panose="020B0604030504040204" pitchFamily="34" charset="-120"/>
              </a:rPr>
              <a:t>縱然有些治療措施有利於病人，但若病人不接受，也不可以冒然執行。</a:t>
            </a:r>
          </a:p>
          <a:p>
            <a:pPr>
              <a:lnSpc>
                <a:spcPct val="90000"/>
              </a:lnSpc>
            </a:pPr>
            <a:r>
              <a:rPr lang="zh-TW" altLang="en-US" sz="2800" dirty="0" smtClean="0">
                <a:latin typeface="微軟正黑體" panose="020B0604030504040204" pitchFamily="34" charset="-120"/>
                <a:ea typeface="微軟正黑體" panose="020B0604030504040204" pitchFamily="34" charset="-120"/>
              </a:rPr>
              <a:t>若不顧病患意旨，一昧堅持己見，將墮入</a:t>
            </a:r>
            <a:r>
              <a:rPr lang="zh-TW" altLang="en-US" sz="2800" dirty="0" smtClean="0">
                <a:solidFill>
                  <a:srgbClr val="0000CC"/>
                </a:solidFill>
                <a:latin typeface="微軟正黑體" panose="020B0604030504040204" pitchFamily="34" charset="-120"/>
                <a:ea typeface="微軟正黑體" panose="020B0604030504040204" pitchFamily="34" charset="-120"/>
              </a:rPr>
              <a:t>醫療父權主義</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paternalism) </a:t>
            </a:r>
            <a:r>
              <a:rPr lang="zh-TW" altLang="en-US" sz="2800" dirty="0" smtClean="0">
                <a:latin typeface="微軟正黑體" panose="020B0604030504040204" pitchFamily="34" charset="-120"/>
                <a:ea typeface="微軟正黑體" panose="020B0604030504040204" pitchFamily="34" charset="-120"/>
              </a:rPr>
              <a:t>的陷阱，造成醫病關係對立。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xfrm>
            <a:off x="268188" y="116632"/>
            <a:ext cx="8496300" cy="1008062"/>
          </a:xfrm>
        </p:spPr>
        <p:txBody>
          <a:bodyPr/>
          <a:lstStyle/>
          <a:p>
            <a:r>
              <a:rPr lang="zh-TW" altLang="en-US" sz="3600" b="1" dirty="0" smtClean="0">
                <a:solidFill>
                  <a:schemeClr val="bg1"/>
                </a:solidFill>
                <a:latin typeface="微軟正黑體" pitchFamily="34" charset="-120"/>
                <a:ea typeface="微軟正黑體" panose="020B0604030504040204" pitchFamily="34" charset="-120"/>
              </a:rPr>
              <a:t>二、不傷害原則</a:t>
            </a:r>
            <a:r>
              <a:rPr lang="zh-TW" altLang="en-US" sz="2400" b="1" dirty="0" smtClean="0">
                <a:solidFill>
                  <a:schemeClr val="bg1"/>
                </a:solidFill>
                <a:latin typeface="微軟正黑體" panose="020B0604030504040204" pitchFamily="34" charset="-120"/>
                <a:ea typeface="微軟正黑體" panose="020B0604030504040204" pitchFamily="34" charset="-120"/>
              </a:rPr>
              <a:t>(</a:t>
            </a:r>
            <a:r>
              <a:rPr lang="en-US" altLang="zh-TW" sz="2400" b="1" dirty="0" smtClean="0">
                <a:solidFill>
                  <a:schemeClr val="bg1"/>
                </a:solidFill>
                <a:latin typeface="微軟正黑體" panose="020B0604030504040204" pitchFamily="34" charset="-120"/>
                <a:ea typeface="微軟正黑體" panose="020B0604030504040204" pitchFamily="34" charset="-120"/>
              </a:rPr>
              <a:t>The Principle of </a:t>
            </a:r>
            <a:r>
              <a:rPr lang="en-US" altLang="zh-TW" sz="2400" b="1" dirty="0" err="1" smtClean="0">
                <a:solidFill>
                  <a:schemeClr val="bg1"/>
                </a:solidFill>
                <a:latin typeface="微軟正黑體" panose="020B0604030504040204" pitchFamily="34" charset="-120"/>
                <a:ea typeface="微軟正黑體" panose="020B0604030504040204" pitchFamily="34" charset="-120"/>
              </a:rPr>
              <a:t>Nonmaleficence</a:t>
            </a:r>
            <a:r>
              <a:rPr lang="en-US" altLang="zh-TW" sz="2400" b="1" dirty="0" smtClean="0">
                <a:solidFill>
                  <a:schemeClr val="bg1"/>
                </a:solidFill>
                <a:latin typeface="微軟正黑體" panose="020B0604030504040204" pitchFamily="34" charset="-120"/>
                <a:ea typeface="微軟正黑體" panose="020B0604030504040204" pitchFamily="34" charset="-120"/>
              </a:rPr>
              <a:t>) </a:t>
            </a:r>
            <a:br>
              <a:rPr lang="en-US" altLang="zh-TW" sz="2400" b="1" dirty="0" smtClean="0">
                <a:solidFill>
                  <a:schemeClr val="bg1"/>
                </a:solidFill>
                <a:latin typeface="微軟正黑體" panose="020B0604030504040204" pitchFamily="34" charset="-120"/>
                <a:ea typeface="微軟正黑體" panose="020B0604030504040204" pitchFamily="34" charset="-120"/>
              </a:rPr>
            </a:br>
            <a:endParaRPr lang="zh-TW" altLang="en-US" sz="2400" b="1" dirty="0" smtClean="0">
              <a:solidFill>
                <a:schemeClr val="bg1"/>
              </a:solidFill>
              <a:latin typeface="微軟正黑體" panose="020B0604030504040204" pitchFamily="34" charset="-120"/>
              <a:ea typeface="微軟正黑體" panose="020B0604030504040204" pitchFamily="34" charset="-120"/>
            </a:endParaRPr>
          </a:p>
        </p:txBody>
      </p:sp>
      <p:sp>
        <p:nvSpPr>
          <p:cNvPr id="50179" name="Rectangle 3"/>
          <p:cNvSpPr>
            <a:spLocks noGrp="1"/>
          </p:cNvSpPr>
          <p:nvPr>
            <p:ph idx="4294967295"/>
          </p:nvPr>
        </p:nvSpPr>
        <p:spPr>
          <a:xfrm>
            <a:off x="179512" y="1556792"/>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醫療服務中最根本的即是</a:t>
            </a:r>
            <a:r>
              <a:rPr lang="zh-TW" altLang="en-US" sz="2800" dirty="0" smtClean="0">
                <a:solidFill>
                  <a:srgbClr val="FF0000"/>
                </a:solidFill>
                <a:latin typeface="微軟正黑體" panose="020B0604030504040204" pitchFamily="34" charset="-120"/>
                <a:ea typeface="微軟正黑體" panose="020B0604030504040204" pitchFamily="34" charset="-120"/>
              </a:rPr>
              <a:t>避免造成傷害</a:t>
            </a:r>
            <a:r>
              <a:rPr lang="zh-TW" altLang="en-US" sz="2800" dirty="0" smtClean="0">
                <a:latin typeface="微軟正黑體" panose="020B0604030504040204" pitchFamily="34" charset="-120"/>
                <a:ea typeface="微軟正黑體" panose="020B0604030504040204" pitchFamily="34" charset="-120"/>
              </a:rPr>
              <a:t>，但有時難免會與上述行善原則相衝突。</a:t>
            </a:r>
          </a:p>
          <a:p>
            <a:r>
              <a:rPr lang="zh-TW" altLang="en-US" sz="2800" dirty="0" smtClean="0">
                <a:latin typeface="微軟正黑體" panose="020B0604030504040204" pitchFamily="34" charset="-120"/>
                <a:ea typeface="微軟正黑體" panose="020B0604030504040204" pitchFamily="34" charset="-120"/>
              </a:rPr>
              <a:t>例如：對於胃出血的病人，胃鏡檢查是有利的，但卻會造成不舒服，如何在利益與傷害中取得平衡，需與患者適切地討論。</a:t>
            </a:r>
          </a:p>
        </p:txBody>
      </p:sp>
      <p:pic>
        <p:nvPicPr>
          <p:cNvPr id="50181" name="Picture 5" descr="079905474ededb8ee15a3"/>
          <p:cNvPicPr>
            <a:picLocks noChangeAspect="1" noChangeArrowheads="1"/>
          </p:cNvPicPr>
          <p:nvPr/>
        </p:nvPicPr>
        <p:blipFill>
          <a:blip r:embed="rId2" cstate="print"/>
          <a:srcRect/>
          <a:stretch>
            <a:fillRect/>
          </a:stretch>
        </p:blipFill>
        <p:spPr bwMode="auto">
          <a:xfrm>
            <a:off x="5364160" y="3501008"/>
            <a:ext cx="3424237" cy="25622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13"/>
          <p:cNvSpPr>
            <a:spLocks noGrp="1"/>
          </p:cNvSpPr>
          <p:nvPr>
            <p:ph type="dt" sz="half" idx="10"/>
          </p:nvPr>
        </p:nvSpPr>
        <p:spPr/>
        <p:txBody>
          <a:bodyPr/>
          <a:lstStyle/>
          <a:p>
            <a:pPr>
              <a:defRPr/>
            </a:pPr>
            <a:r>
              <a:rPr lang="zh-TW" altLang="en-US"/>
              <a:t>2012/05/11</a:t>
            </a:r>
          </a:p>
        </p:txBody>
      </p:sp>
      <p:sp>
        <p:nvSpPr>
          <p:cNvPr id="6" name="投影片編號版面配置區 22"/>
          <p:cNvSpPr>
            <a:spLocks noGrp="1"/>
          </p:cNvSpPr>
          <p:nvPr>
            <p:ph type="sldNum" sz="quarter" idx="12"/>
          </p:nvPr>
        </p:nvSpPr>
        <p:spPr/>
        <p:txBody>
          <a:bodyPr/>
          <a:lstStyle/>
          <a:p>
            <a:pPr>
              <a:defRPr/>
            </a:pPr>
            <a:fld id="{190A5B75-1D83-488E-BEB5-CCFD7E4831EF}" type="slidenum">
              <a:rPr lang="zh-TW" altLang="en-US"/>
              <a:pPr>
                <a:defRPr/>
              </a:pPr>
              <a:t>26</a:t>
            </a:fld>
            <a:endParaRPr lang="zh-TW" altLang="en-US"/>
          </a:p>
        </p:txBody>
      </p:sp>
      <p:sp>
        <p:nvSpPr>
          <p:cNvPr id="51202" name="Rectangle 2"/>
          <p:cNvSpPr>
            <a:spLocks noGrp="1"/>
          </p:cNvSpPr>
          <p:nvPr>
            <p:ph type="title" idx="4294967295"/>
          </p:nvPr>
        </p:nvSpPr>
        <p:spPr>
          <a:xfrm>
            <a:off x="0" y="-99392"/>
            <a:ext cx="8229600" cy="1066800"/>
          </a:xfrm>
        </p:spPr>
        <p:txBody>
          <a:bodyPr>
            <a:normAutofit fontScale="90000"/>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三、自主原則</a:t>
            </a:r>
            <a:r>
              <a:rPr lang="zh-TW"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TW" sz="2800" b="1" dirty="0" smtClean="0">
                <a:solidFill>
                  <a:schemeClr val="bg1"/>
                </a:solidFill>
                <a:latin typeface="微軟正黑體" panose="020B0604030504040204" pitchFamily="34" charset="-120"/>
                <a:ea typeface="微軟正黑體" panose="020B0604030504040204" pitchFamily="34" charset="-120"/>
              </a:rPr>
              <a:t>The Principle of Autonomy)</a:t>
            </a:r>
            <a:endParaRPr lang="zh-TW" alt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51203" name="Rectangle 3"/>
          <p:cNvSpPr>
            <a:spLocks noGrp="1"/>
          </p:cNvSpPr>
          <p:nvPr>
            <p:ph idx="4294967295"/>
          </p:nvPr>
        </p:nvSpPr>
        <p:spPr>
          <a:xfrm>
            <a:off x="179512" y="1196752"/>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醫師必須尊重個體，包含對</a:t>
            </a:r>
            <a:r>
              <a:rPr lang="zh-TW" altLang="en-US" sz="2800" dirty="0" smtClean="0">
                <a:solidFill>
                  <a:srgbClr val="FF0000"/>
                </a:solidFill>
                <a:latin typeface="微軟正黑體" panose="020B0604030504040204" pitchFamily="34" charset="-120"/>
                <a:ea typeface="微軟正黑體" panose="020B0604030504040204" pitchFamily="34" charset="-120"/>
              </a:rPr>
              <a:t>生命以及個人自主權</a:t>
            </a:r>
            <a:r>
              <a:rPr lang="zh-TW" altLang="en-US" sz="2800" dirty="0" smtClean="0">
                <a:latin typeface="微軟正黑體" panose="020B0604030504040204" pitchFamily="34" charset="-120"/>
                <a:ea typeface="微軟正黑體" panose="020B0604030504040204" pitchFamily="34" charset="-120"/>
              </a:rPr>
              <a:t>的尊重。</a:t>
            </a:r>
          </a:p>
          <a:p>
            <a:r>
              <a:rPr lang="zh-TW" altLang="en-US" sz="2800" dirty="0" smtClean="0">
                <a:latin typeface="微軟正黑體" panose="020B0604030504040204" pitchFamily="34" charset="-120"/>
                <a:ea typeface="微軟正黑體" panose="020B0604030504040204" pitchFamily="34" charset="-120"/>
              </a:rPr>
              <a:t>根據這項原則，有能力作決定(</a:t>
            </a:r>
            <a:r>
              <a:rPr lang="en-US" altLang="zh-TW" sz="2800" dirty="0" smtClean="0">
                <a:latin typeface="微軟正黑體" panose="020B0604030504040204" pitchFamily="34" charset="-120"/>
                <a:ea typeface="微軟正黑體" panose="020B0604030504040204" pitchFamily="34" charset="-120"/>
              </a:rPr>
              <a:t>competent) </a:t>
            </a:r>
            <a:r>
              <a:rPr lang="zh-TW" altLang="en-US" sz="2800" dirty="0" smtClean="0">
                <a:latin typeface="微軟正黑體" panose="020B0604030504040204" pitchFamily="34" charset="-120"/>
                <a:ea typeface="微軟正黑體" panose="020B0604030504040204" pitchFamily="34" charset="-120"/>
              </a:rPr>
              <a:t>的病人有權利要求醫師告訴病情真相，作</a:t>
            </a:r>
            <a:r>
              <a:rPr lang="zh-TW" altLang="en-US" sz="2800" dirty="0" smtClean="0">
                <a:solidFill>
                  <a:srgbClr val="FF0000"/>
                </a:solidFill>
                <a:latin typeface="微軟正黑體" panose="020B0604030504040204" pitchFamily="34" charset="-120"/>
                <a:ea typeface="微軟正黑體" panose="020B0604030504040204" pitchFamily="34" charset="-120"/>
              </a:rPr>
              <a:t>知情同意</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informed consent)，</a:t>
            </a:r>
            <a:r>
              <a:rPr lang="zh-TW" altLang="en-US" sz="2800" dirty="0" smtClean="0">
                <a:latin typeface="微軟正黑體" panose="020B0604030504040204" pitchFamily="34" charset="-120"/>
                <a:ea typeface="微軟正黑體" panose="020B0604030504040204" pitchFamily="34" charset="-120"/>
              </a:rPr>
              <a:t>預立醫囑並拒絕任何其不想要的治療。</a:t>
            </a:r>
          </a:p>
        </p:txBody>
      </p:sp>
      <p:pic>
        <p:nvPicPr>
          <p:cNvPr id="51205" name="Picture 5" descr="084440421"/>
          <p:cNvPicPr>
            <a:picLocks noChangeAspect="1" noChangeArrowheads="1"/>
          </p:cNvPicPr>
          <p:nvPr/>
        </p:nvPicPr>
        <p:blipFill>
          <a:blip r:embed="rId2" cstate="print"/>
          <a:srcRect/>
          <a:stretch>
            <a:fillRect/>
          </a:stretch>
        </p:blipFill>
        <p:spPr bwMode="auto">
          <a:xfrm>
            <a:off x="5473784" y="3691096"/>
            <a:ext cx="3116262" cy="23717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a:xfrm>
            <a:off x="107504" y="116632"/>
            <a:ext cx="3888432" cy="576263"/>
          </a:xfrm>
        </p:spPr>
        <p:txBody>
          <a:bodyPr>
            <a:noAutofit/>
          </a:bodyPr>
          <a:lstStyle/>
          <a:p>
            <a:r>
              <a:rPr lang="zh-TW" altLang="en-US" sz="4000" b="1" dirty="0" smtClean="0">
                <a:solidFill>
                  <a:schemeClr val="bg1"/>
                </a:solidFill>
                <a:latin typeface="微軟正黑體" panose="020B0604030504040204" pitchFamily="34" charset="-120"/>
                <a:ea typeface="微軟正黑體" panose="020B0604030504040204" pitchFamily="34" charset="-120"/>
              </a:rPr>
              <a:t>四、公平原則</a:t>
            </a:r>
          </a:p>
        </p:txBody>
      </p:sp>
      <p:sp>
        <p:nvSpPr>
          <p:cNvPr id="52227" name="Rectangle 3"/>
          <p:cNvSpPr>
            <a:spLocks noGrp="1"/>
          </p:cNvSpPr>
          <p:nvPr>
            <p:ph idx="4294967295"/>
          </p:nvPr>
        </p:nvSpPr>
        <p:spPr>
          <a:xfrm>
            <a:off x="251520" y="2276872"/>
            <a:ext cx="8229600" cy="4324350"/>
          </a:xfrm>
        </p:spPr>
        <p:txBody>
          <a:bodyPr>
            <a:normAutofit/>
          </a:bodyPr>
          <a:lstStyle/>
          <a:p>
            <a:r>
              <a:rPr lang="zh-TW" altLang="en-US" sz="2400" dirty="0" smtClean="0">
                <a:latin typeface="微軟正黑體" panose="020B0604030504040204" pitchFamily="34" charset="-120"/>
                <a:ea typeface="微軟正黑體" panose="020B0604030504040204" pitchFamily="34" charset="-120"/>
              </a:rPr>
              <a:t>包含</a:t>
            </a:r>
            <a:r>
              <a:rPr lang="zh-TW" altLang="en-US" sz="2400" dirty="0" smtClean="0">
                <a:solidFill>
                  <a:srgbClr val="FF0000"/>
                </a:solidFill>
                <a:latin typeface="微軟正黑體" panose="020B0604030504040204" pitchFamily="34" charset="-120"/>
                <a:ea typeface="微軟正黑體" panose="020B0604030504040204" pitchFamily="34" charset="-120"/>
              </a:rPr>
              <a:t>公平分配以及不歧視</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Nondiscrimination)</a:t>
            </a:r>
            <a:r>
              <a:rPr lang="zh-TW" altLang="en-US" sz="2400" dirty="0" smtClean="0">
                <a:latin typeface="微軟正黑體" panose="020B0604030504040204" pitchFamily="34" charset="-120"/>
                <a:ea typeface="微軟正黑體" panose="020B0604030504040204" pitchFamily="34" charset="-120"/>
              </a:rPr>
              <a:t>的意義。</a:t>
            </a:r>
          </a:p>
          <a:p>
            <a:r>
              <a:rPr lang="zh-TW" altLang="en-US" sz="2400" dirty="0" smtClean="0">
                <a:solidFill>
                  <a:srgbClr val="0000CC"/>
                </a:solidFill>
                <a:latin typeface="微軟正黑體" panose="020B0604030504040204" pitchFamily="34" charset="-120"/>
                <a:ea typeface="微軟正黑體" panose="020B0604030504040204" pitchFamily="34" charset="-120"/>
              </a:rPr>
              <a:t>公平分配</a:t>
            </a:r>
            <a:r>
              <a:rPr lang="zh-TW" altLang="en-US" sz="2400" dirty="0" smtClean="0">
                <a:latin typeface="微軟正黑體" panose="020B0604030504040204" pitchFamily="34" charset="-120"/>
                <a:ea typeface="微軟正黑體" panose="020B0604030504040204" pitchFamily="34" charset="-120"/>
              </a:rPr>
              <a:t>指政府或醫師有責任將資源作公平性，而非獨斷式，任性地分配。</a:t>
            </a:r>
          </a:p>
          <a:p>
            <a:r>
              <a:rPr lang="zh-TW" altLang="en-US" sz="2400" dirty="0" smtClean="0">
                <a:solidFill>
                  <a:srgbClr val="0000CC"/>
                </a:solidFill>
                <a:latin typeface="微軟正黑體" panose="020B0604030504040204" pitchFamily="34" charset="-120"/>
                <a:ea typeface="微軟正黑體" panose="020B0604030504040204" pitchFamily="34" charset="-120"/>
              </a:rPr>
              <a:t>不歧視</a:t>
            </a:r>
            <a:r>
              <a:rPr lang="zh-TW" altLang="en-US" sz="2400" dirty="0" smtClean="0">
                <a:latin typeface="微軟正黑體" panose="020B0604030504040204" pitchFamily="34" charset="-120"/>
                <a:ea typeface="微軟正黑體" panose="020B0604030504040204" pitchFamily="34" charset="-120"/>
              </a:rPr>
              <a:t>指醫師有責任對每一個體給予公平的治療待遇。不能因個人特質上的不同而有差異。</a:t>
            </a:r>
          </a:p>
          <a:p>
            <a:r>
              <a:rPr lang="zh-TW" altLang="en-US" sz="2400" dirty="0" smtClean="0">
                <a:latin typeface="微軟正黑體" panose="020B0604030504040204" pitchFamily="34" charset="-120"/>
                <a:ea typeface="微軟正黑體" panose="020B0604030504040204" pitchFamily="34" charset="-120"/>
              </a:rPr>
              <a:t>公平性原則在判斷上非常容易，但是要想做到真正公平，卻是非常困難，常會與其他原則起衝突。 </a:t>
            </a:r>
          </a:p>
        </p:txBody>
      </p:sp>
      <p:pic>
        <p:nvPicPr>
          <p:cNvPr id="52229" name="Picture 5" descr="57f611aac5a6f6669199fe8d28af8393_m"/>
          <p:cNvPicPr>
            <a:picLocks noChangeAspect="1" noChangeArrowheads="1"/>
          </p:cNvPicPr>
          <p:nvPr/>
        </p:nvPicPr>
        <p:blipFill>
          <a:blip r:embed="rId2" cstate="print"/>
          <a:srcRect/>
          <a:stretch>
            <a:fillRect/>
          </a:stretch>
        </p:blipFill>
        <p:spPr bwMode="auto">
          <a:xfrm>
            <a:off x="6372224" y="188640"/>
            <a:ext cx="2448247" cy="18395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180528" y="-99392"/>
            <a:ext cx="8424863" cy="1008062"/>
          </a:xfrm>
        </p:spPr>
        <p:txBody>
          <a:bodyPr/>
          <a:lstStyle/>
          <a:p>
            <a:r>
              <a:rPr lang="zh-TW" altLang="en-US" sz="3600" b="1" dirty="0" smtClean="0">
                <a:solidFill>
                  <a:schemeClr val="bg1"/>
                </a:solidFill>
                <a:latin typeface="微軟正黑體" pitchFamily="34" charset="-120"/>
                <a:ea typeface="微軟正黑體" panose="020B0604030504040204" pitchFamily="34" charset="-120"/>
              </a:rPr>
              <a:t>五、忠實原則</a:t>
            </a:r>
            <a:r>
              <a:rPr lang="zh-TW" altLang="en-US" sz="2800" b="1" dirty="0" smtClean="0">
                <a:solidFill>
                  <a:schemeClr val="bg1"/>
                </a:solidFill>
                <a:latin typeface="微軟正黑體" panose="020B0604030504040204" pitchFamily="34" charset="-120"/>
                <a:ea typeface="微軟正黑體" panose="020B0604030504040204" pitchFamily="34" charset="-120"/>
              </a:rPr>
              <a:t>(</a:t>
            </a:r>
            <a:r>
              <a:rPr lang="en-US" altLang="zh-TW" sz="2800" b="1" dirty="0" smtClean="0">
                <a:solidFill>
                  <a:schemeClr val="bg1"/>
                </a:solidFill>
                <a:latin typeface="微軟正黑體" panose="020B0604030504040204" pitchFamily="34" charset="-120"/>
                <a:ea typeface="微軟正黑體" panose="020B0604030504040204" pitchFamily="34" charset="-120"/>
              </a:rPr>
              <a:t>The Principle of Fidelity) </a:t>
            </a:r>
            <a:endParaRPr lang="zh-TW" altLang="en-US" sz="3600" b="1" dirty="0" smtClean="0">
              <a:solidFill>
                <a:schemeClr val="bg1"/>
              </a:solidFill>
              <a:latin typeface="微軟正黑體" pitchFamily="34" charset="-120"/>
              <a:ea typeface="微軟正黑體" panose="020B0604030504040204" pitchFamily="34" charset="-120"/>
            </a:endParaRPr>
          </a:p>
        </p:txBody>
      </p:sp>
      <p:sp>
        <p:nvSpPr>
          <p:cNvPr id="53251" name="Rectangle 3"/>
          <p:cNvSpPr>
            <a:spLocks noGrp="1"/>
          </p:cNvSpPr>
          <p:nvPr>
            <p:ph idx="4294967295"/>
          </p:nvPr>
        </p:nvSpPr>
        <p:spPr>
          <a:xfrm>
            <a:off x="323528" y="1700808"/>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是維持醫療關係所必須，醫師有責任去遵守其承諾，包含了</a:t>
            </a:r>
            <a:r>
              <a:rPr lang="zh-TW" altLang="en-US" sz="2800" dirty="0" smtClean="0">
                <a:solidFill>
                  <a:srgbClr val="FF0000"/>
                </a:solidFill>
                <a:latin typeface="微軟正黑體" panose="020B0604030504040204" pitchFamily="34" charset="-120"/>
                <a:ea typeface="微軟正黑體" panose="020B0604030504040204" pitchFamily="34" charset="-120"/>
              </a:rPr>
              <a:t>信用</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trust)、</a:t>
            </a:r>
            <a:r>
              <a:rPr lang="zh-TW" altLang="en-US" sz="2800" dirty="0" smtClean="0">
                <a:solidFill>
                  <a:srgbClr val="FF0000"/>
                </a:solidFill>
                <a:latin typeface="微軟正黑體" panose="020B0604030504040204" pitchFamily="34" charset="-120"/>
                <a:ea typeface="微軟正黑體" panose="020B0604030504040204" pitchFamily="34" charset="-120"/>
              </a:rPr>
              <a:t>守密</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confidentiality)</a:t>
            </a:r>
            <a:r>
              <a:rPr lang="zh-TW" altLang="en-US" sz="2800" dirty="0" smtClean="0">
                <a:latin typeface="微軟正黑體" panose="020B0604030504040204" pitchFamily="34" charset="-120"/>
                <a:ea typeface="微軟正黑體" panose="020B0604030504040204" pitchFamily="34" charset="-120"/>
              </a:rPr>
              <a:t>以及</a:t>
            </a:r>
            <a:r>
              <a:rPr lang="zh-TW" altLang="en-US" sz="2800" dirty="0" smtClean="0">
                <a:solidFill>
                  <a:srgbClr val="FF0000"/>
                </a:solidFill>
                <a:latin typeface="微軟正黑體" panose="020B0604030504040204" pitchFamily="34" charset="-120"/>
                <a:ea typeface="微軟正黑體" panose="020B0604030504040204" pitchFamily="34" charset="-120"/>
              </a:rPr>
              <a:t>誠實</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truthfulness)</a:t>
            </a:r>
            <a:r>
              <a:rPr lang="zh-TW" altLang="en-US" sz="2800" dirty="0" smtClean="0">
                <a:latin typeface="微軟正黑體" panose="020B0604030504040204" pitchFamily="34" charset="-120"/>
                <a:ea typeface="微軟正黑體" panose="020B0604030504040204" pitchFamily="34" charset="-120"/>
              </a:rPr>
              <a:t>等意義。</a:t>
            </a:r>
            <a:br>
              <a:rPr lang="zh-TW" altLang="en-US" sz="2800" dirty="0" smtClean="0">
                <a:latin typeface="微軟正黑體" panose="020B0604030504040204" pitchFamily="34" charset="-120"/>
                <a:ea typeface="微軟正黑體" panose="020B0604030504040204" pitchFamily="34" charset="-120"/>
              </a:rPr>
            </a:br>
            <a:endParaRPr lang="zh-TW" altLang="en-US"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代表著醫師必須</a:t>
            </a:r>
            <a:r>
              <a:rPr lang="zh-TW" altLang="en-US" sz="2800" dirty="0" smtClean="0">
                <a:solidFill>
                  <a:srgbClr val="FF0000"/>
                </a:solidFill>
                <a:latin typeface="微軟正黑體" panose="020B0604030504040204" pitchFamily="34" charset="-120"/>
                <a:ea typeface="微軟正黑體" panose="020B0604030504040204" pitchFamily="34" charset="-120"/>
              </a:rPr>
              <a:t>不隱瞞病情及診斷</a:t>
            </a:r>
            <a:r>
              <a:rPr lang="zh-TW" altLang="en-US" sz="2800" dirty="0" smtClean="0">
                <a:latin typeface="微軟正黑體" panose="020B0604030504040204" pitchFamily="34" charset="-120"/>
                <a:ea typeface="微軟正黑體" panose="020B0604030504040204" pitchFamily="34" charset="-120"/>
              </a:rPr>
              <a:t>，並</a:t>
            </a:r>
            <a:r>
              <a:rPr lang="zh-TW" altLang="en-US" sz="2800" dirty="0" smtClean="0">
                <a:solidFill>
                  <a:srgbClr val="FF0000"/>
                </a:solidFill>
                <a:latin typeface="微軟正黑體" panose="020B0604030504040204" pitchFamily="34" charset="-120"/>
                <a:ea typeface="微軟正黑體" panose="020B0604030504040204" pitchFamily="34" charset="-120"/>
              </a:rPr>
              <a:t>保護病人的隱私及秘密</a:t>
            </a:r>
            <a:r>
              <a:rPr lang="zh-TW" altLang="en-US" sz="2800" dirty="0" smtClean="0">
                <a:latin typeface="微軟正黑體" panose="020B0604030504040204" pitchFamily="34" charset="-120"/>
                <a:ea typeface="微軟正黑體" panose="020B0604030504040204" pitchFamily="34"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ctrTitle" idx="4294967295"/>
          </p:nvPr>
        </p:nvSpPr>
        <p:spPr>
          <a:xfrm>
            <a:off x="467544" y="-315416"/>
            <a:ext cx="8316416" cy="1470025"/>
          </a:xfrm>
        </p:spPr>
        <p:txBody>
          <a:bodyPr>
            <a:norm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機構式照護的一般照護倫理問題 </a:t>
            </a:r>
          </a:p>
        </p:txBody>
      </p:sp>
      <p:sp>
        <p:nvSpPr>
          <p:cNvPr id="60422" name="Rectangle 6"/>
          <p:cNvSpPr>
            <a:spLocks noGrp="1"/>
          </p:cNvSpPr>
          <p:nvPr>
            <p:ph type="subTitle" idx="4294967295"/>
          </p:nvPr>
        </p:nvSpPr>
        <p:spPr>
          <a:xfrm>
            <a:off x="323528" y="2636912"/>
            <a:ext cx="6400800" cy="1752600"/>
          </a:xfrm>
        </p:spPr>
        <p:txBody>
          <a:bodyPr>
            <a:normAutofit fontScale="92500" lnSpcReduction="10000"/>
          </a:bodyPr>
          <a:lstStyle/>
          <a:p>
            <a:pPr marL="109538" algn="l"/>
            <a:r>
              <a:rPr lang="zh-TW" altLang="en-US" sz="3600" dirty="0" smtClean="0">
                <a:latin typeface="微軟正黑體" pitchFamily="34" charset="-120"/>
                <a:ea typeface="微軟正黑體" pitchFamily="34" charset="-120"/>
              </a:rPr>
              <a:t>1.</a:t>
            </a:r>
            <a:r>
              <a:rPr lang="zh-TW" altLang="en-US" sz="3600" dirty="0" smtClean="0">
                <a:solidFill>
                  <a:srgbClr val="FF0000"/>
                </a:solidFill>
                <a:latin typeface="微軟正黑體" pitchFamily="34" charset="-120"/>
                <a:ea typeface="微軟正黑體" pitchFamily="34" charset="-120"/>
              </a:rPr>
              <a:t>非自願</a:t>
            </a:r>
            <a:r>
              <a:rPr lang="zh-TW" altLang="en-US" sz="3600" dirty="0" smtClean="0">
                <a:latin typeface="微軟正黑體" pitchFamily="34" charset="-120"/>
                <a:ea typeface="微軟正黑體" pitchFamily="34" charset="-120"/>
              </a:rPr>
              <a:t>入住</a:t>
            </a:r>
          </a:p>
          <a:p>
            <a:pPr marL="109538" algn="l"/>
            <a:r>
              <a:rPr lang="zh-TW" altLang="en-US" sz="3600" dirty="0" smtClean="0">
                <a:latin typeface="微軟正黑體" pitchFamily="34" charset="-120"/>
                <a:ea typeface="微軟正黑體" pitchFamily="34" charset="-120"/>
              </a:rPr>
              <a:t>2.</a:t>
            </a:r>
            <a:r>
              <a:rPr lang="zh-TW" altLang="en-US" sz="3600" dirty="0" smtClean="0">
                <a:solidFill>
                  <a:srgbClr val="FF0000"/>
                </a:solidFill>
                <a:latin typeface="微軟正黑體" pitchFamily="34" charset="-120"/>
                <a:ea typeface="微軟正黑體" pitchFamily="34" charset="-120"/>
              </a:rPr>
              <a:t>人際關係</a:t>
            </a:r>
            <a:r>
              <a:rPr lang="zh-TW" altLang="en-US" sz="3600" dirty="0" smtClean="0">
                <a:latin typeface="微軟正黑體" pitchFamily="34" charset="-120"/>
                <a:ea typeface="微軟正黑體" pitchFamily="34" charset="-120"/>
              </a:rPr>
              <a:t>及</a:t>
            </a:r>
            <a:r>
              <a:rPr lang="zh-TW" altLang="en-US" sz="3600" dirty="0" smtClean="0">
                <a:solidFill>
                  <a:srgbClr val="FF0000"/>
                </a:solidFill>
                <a:latin typeface="微軟正黑體" pitchFamily="34" charset="-120"/>
                <a:ea typeface="微軟正黑體" pitchFamily="34" charset="-120"/>
              </a:rPr>
              <a:t>尊嚴的剝奪</a:t>
            </a:r>
          </a:p>
          <a:p>
            <a:pPr marL="109538" algn="l"/>
            <a:r>
              <a:rPr lang="zh-TW" altLang="en-US" sz="3600" dirty="0" smtClean="0">
                <a:latin typeface="微軟正黑體" pitchFamily="34" charset="-120"/>
                <a:ea typeface="微軟正黑體" pitchFamily="34" charset="-120"/>
              </a:rPr>
              <a:t>3.</a:t>
            </a:r>
            <a:r>
              <a:rPr lang="zh-TW" altLang="en-US" sz="3600" dirty="0" smtClean="0">
                <a:solidFill>
                  <a:srgbClr val="FF0000"/>
                </a:solidFill>
                <a:latin typeface="微軟正黑體" pitchFamily="34" charset="-120"/>
                <a:ea typeface="微軟正黑體" pitchFamily="34" charset="-120"/>
              </a:rPr>
              <a:t>隱私權</a:t>
            </a:r>
            <a:r>
              <a:rPr lang="zh-TW" altLang="en-US" sz="3600" dirty="0" smtClean="0">
                <a:latin typeface="微軟正黑體" pitchFamily="34" charset="-120"/>
                <a:ea typeface="微軟正黑體" pitchFamily="34" charset="-120"/>
              </a:rPr>
              <a:t>受侵犯</a:t>
            </a:r>
          </a:p>
        </p:txBody>
      </p:sp>
      <p:pic>
        <p:nvPicPr>
          <p:cNvPr id="60421" name="Picture 5" descr="sisterandold"/>
          <p:cNvPicPr>
            <a:picLocks noChangeAspect="1" noChangeArrowheads="1"/>
          </p:cNvPicPr>
          <p:nvPr/>
        </p:nvPicPr>
        <p:blipFill>
          <a:blip r:embed="rId2" cstate="print"/>
          <a:srcRect/>
          <a:stretch>
            <a:fillRect/>
          </a:stretch>
        </p:blipFill>
        <p:spPr bwMode="auto">
          <a:xfrm>
            <a:off x="5796136" y="1916832"/>
            <a:ext cx="2970212" cy="33464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1744" y="1529152"/>
            <a:ext cx="8025062" cy="3970318"/>
          </a:xfrm>
          <a:prstGeom prst="rect">
            <a:avLst/>
          </a:prstGeom>
        </p:spPr>
        <p:txBody>
          <a:bodyPr wrap="square">
            <a:spAutoFit/>
          </a:bodyPr>
          <a:lstStyle/>
          <a:p>
            <a:r>
              <a:rPr lang="zh-TW" altLang="zh-TW" sz="2800" dirty="0">
                <a:latin typeface="微軟正黑體" panose="020B0604030504040204" pitchFamily="34" charset="-120"/>
                <a:ea typeface="微軟正黑體" panose="020B0604030504040204" pitchFamily="34" charset="-120"/>
              </a:rPr>
              <a:t>本參考教材資料僅供參酌，請各位教師依據本身課程性質及教學呈現，自行調整及增刪本教材資料，適切地融入您的授課內容</a:t>
            </a:r>
            <a:r>
              <a:rPr lang="zh-TW" altLang="zh-TW"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smtClean="0">
              <a:latin typeface="微軟正黑體" panose="020B0604030504040204" pitchFamily="34" charset="-120"/>
              <a:ea typeface="微軟正黑體" panose="020B0604030504040204" pitchFamily="34" charset="-120"/>
            </a:endParaRPr>
          </a:p>
          <a:p>
            <a:r>
              <a:rPr lang="zh-TW" altLang="zh-TW" sz="2800" dirty="0" smtClean="0">
                <a:latin typeface="微軟正黑體" panose="020B0604030504040204" pitchFamily="34" charset="-120"/>
                <a:ea typeface="微軟正黑體" panose="020B0604030504040204" pitchFamily="34" charset="-120"/>
              </a:rPr>
              <a:t>本</a:t>
            </a:r>
            <a:r>
              <a:rPr lang="zh-TW" altLang="zh-TW" sz="2800" dirty="0">
                <a:latin typeface="微軟正黑體" panose="020B0604030504040204" pitchFamily="34" charset="-120"/>
                <a:ea typeface="微軟正黑體" panose="020B0604030504040204" pitchFamily="34" charset="-120"/>
              </a:rPr>
              <a:t>參考資料涉及著作及智慧財產權，僅供教師校內授課用途，請勿上網傳送、散布、發布或複製予他人，謝謝您的配合</a:t>
            </a:r>
            <a:r>
              <a:rPr lang="zh-TW" altLang="zh-TW"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endParaRPr lang="zh-TW" altLang="zh-TW" sz="28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4848726" y="5776206"/>
            <a:ext cx="4102769" cy="400110"/>
          </a:xfrm>
          <a:prstGeom prst="rect">
            <a:avLst/>
          </a:prstGeom>
          <a:noFill/>
        </p:spPr>
        <p:txBody>
          <a:bodyPr wrap="square" rtlCol="0">
            <a:spAutoFit/>
          </a:bodyPr>
          <a:lstStyle/>
          <a:p>
            <a:pPr algn="r"/>
            <a:r>
              <a:rPr lang="zh-TW" altLang="en-US" sz="2000" dirty="0" smtClean="0">
                <a:latin typeface="微軟正黑體" panose="020B0604030504040204" pitchFamily="34" charset="-120"/>
                <a:ea typeface="微軟正黑體" panose="020B0604030504040204" pitchFamily="34" charset="-120"/>
              </a:rPr>
              <a:t>南臺科技大學  通識教育中心敬上</a:t>
            </a:r>
            <a:endParaRPr lang="zh-TW" altLang="en-US" sz="2000" dirty="0">
              <a:latin typeface="微軟正黑體" panose="020B0604030504040204" pitchFamily="34" charset="-120"/>
              <a:ea typeface="微軟正黑體" panose="020B0604030504040204" pitchFamily="34" charset="-120"/>
            </a:endParaRPr>
          </a:p>
        </p:txBody>
      </p:sp>
      <p:sp>
        <p:nvSpPr>
          <p:cNvPr id="7" name="Rectangle 9"/>
          <p:cNvSpPr>
            <a:spLocks noChangeArrowheads="1"/>
          </p:cNvSpPr>
          <p:nvPr/>
        </p:nvSpPr>
        <p:spPr bwMode="auto">
          <a:xfrm>
            <a:off x="1227226" y="108287"/>
            <a:ext cx="7018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itchFamily="34" charset="0"/>
              <a:buChar char=" "/>
              <a:defRPr sz="2400">
                <a:solidFill>
                  <a:schemeClr val="accent1"/>
                </a:solidFill>
                <a:latin typeface="Calibri Light" pitchFamily="34" charset="0"/>
              </a:defRPr>
            </a:lvl1pPr>
            <a:lvl2pPr marL="742950" indent="-285750">
              <a:lnSpc>
                <a:spcPct val="85000"/>
              </a:lnSpc>
              <a:spcBef>
                <a:spcPts val="600"/>
              </a:spcBef>
              <a:buFont typeface="Arial" pitchFamily="34" charset="0"/>
              <a:buChar char=" "/>
              <a:defRPr sz="2400">
                <a:solidFill>
                  <a:srgbClr val="FFFFFF"/>
                </a:solidFill>
                <a:latin typeface="Calibri Light" pitchFamily="34" charset="0"/>
              </a:defRPr>
            </a:lvl2pPr>
            <a:lvl3pPr marL="1143000" indent="-228600">
              <a:lnSpc>
                <a:spcPct val="85000"/>
              </a:lnSpc>
              <a:spcBef>
                <a:spcPts val="600"/>
              </a:spcBef>
              <a:buFont typeface="Arial" pitchFamily="34" charset="0"/>
              <a:buChar char=" "/>
              <a:defRPr sz="2000" i="1">
                <a:solidFill>
                  <a:srgbClr val="FFFFFF"/>
                </a:solidFill>
                <a:latin typeface="Calibri Light" pitchFamily="34" charset="0"/>
              </a:defRPr>
            </a:lvl3pPr>
            <a:lvl4pPr marL="1600200" indent="-228600">
              <a:lnSpc>
                <a:spcPct val="85000"/>
              </a:lnSpc>
              <a:spcBef>
                <a:spcPts val="600"/>
              </a:spcBef>
              <a:buFont typeface="Arial" pitchFamily="34" charset="0"/>
              <a:buChar char=" "/>
              <a:defRPr>
                <a:solidFill>
                  <a:srgbClr val="FFFFFF"/>
                </a:solidFill>
                <a:latin typeface="Calibri Light" pitchFamily="34" charset="0"/>
              </a:defRPr>
            </a:lvl4pPr>
            <a:lvl5pPr marL="2057400" indent="-228600">
              <a:lnSpc>
                <a:spcPct val="85000"/>
              </a:lnSpc>
              <a:spcBef>
                <a:spcPts val="600"/>
              </a:spcBef>
              <a:buFont typeface="Arial" pitchFamily="34" charset="0"/>
              <a:buChar char=" "/>
              <a:defRPr>
                <a:solidFill>
                  <a:srgbClr val="FFFFFF"/>
                </a:solidFill>
                <a:latin typeface="Calibri Light" pitchFamily="34" charset="0"/>
              </a:defRPr>
            </a:lvl5pPr>
            <a:lvl6pPr marL="25146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6pPr>
            <a:lvl7pPr marL="29718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7pPr>
            <a:lvl8pPr marL="34290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8pPr>
            <a:lvl9pPr marL="38862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9pPr>
          </a:lstStyle>
          <a:p>
            <a:pPr algn="ctr">
              <a:lnSpc>
                <a:spcPct val="100000"/>
              </a:lnSpc>
              <a:spcBef>
                <a:spcPct val="0"/>
              </a:spcBef>
              <a:buFontTx/>
              <a:buNone/>
            </a:pPr>
            <a:r>
              <a:rPr lang="zh-TW" altLang="en-US" sz="3200" b="1"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閱前須知</a:t>
            </a:r>
            <a:endParaRPr lang="zh-TW" altLang="en-US" sz="3200" b="1" dirty="0">
              <a:solidFill>
                <a:schemeClr val="bg1"/>
              </a:solidFill>
              <a:latin typeface="微軟正黑體" panose="020B0604030504040204" pitchFamily="34" charset="-120"/>
              <a:ea typeface="微軟正黑體" panose="020B0604030504040204" pitchFamily="34" charset="-120"/>
              <a:cs typeface="華康中黑體" pitchFamily="49" charset="-120"/>
            </a:endParaRPr>
          </a:p>
        </p:txBody>
      </p:sp>
    </p:spTree>
    <p:extLst>
      <p:ext uri="{BB962C8B-B14F-4D97-AF65-F5344CB8AC3E}">
        <p14:creationId xmlns:p14="http://schemas.microsoft.com/office/powerpoint/2010/main" val="247669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a:xfrm>
            <a:off x="1619672" y="43979"/>
            <a:ext cx="5689600" cy="720725"/>
          </a:xfrm>
        </p:spPr>
        <p:txBody>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1.非自願入住</a:t>
            </a:r>
          </a:p>
        </p:txBody>
      </p:sp>
      <p:sp>
        <p:nvSpPr>
          <p:cNvPr id="54275" name="Rectangle 3"/>
          <p:cNvSpPr>
            <a:spLocks noGrp="1"/>
          </p:cNvSpPr>
          <p:nvPr>
            <p:ph idx="4294967295"/>
          </p:nvPr>
        </p:nvSpPr>
        <p:spPr>
          <a:xfrm>
            <a:off x="467544" y="1700808"/>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在安養護機構或護理之家的住民，多半為</a:t>
            </a:r>
            <a:r>
              <a:rPr lang="zh-TW" altLang="en-US" sz="2800" dirty="0" smtClean="0">
                <a:solidFill>
                  <a:srgbClr val="FF0000"/>
                </a:solidFill>
                <a:latin typeface="微軟正黑體" panose="020B0604030504040204" pitchFamily="34" charset="-120"/>
                <a:ea typeface="微軟正黑體" panose="020B0604030504040204" pitchFamily="34" charset="-120"/>
              </a:rPr>
              <a:t>窮困、年長、老邁以及身體或心智失能</a:t>
            </a:r>
            <a:r>
              <a:rPr lang="zh-TW" altLang="en-US" sz="2800" dirty="0" smtClean="0">
                <a:latin typeface="微軟正黑體" panose="020B0604030504040204" pitchFamily="34" charset="-120"/>
                <a:ea typeface="微軟正黑體" panose="020B0604030504040204" pitchFamily="34" charset="-120"/>
              </a:rPr>
              <a:t>的患者，這些人之所以住到機構中，多半</a:t>
            </a:r>
            <a:r>
              <a:rPr lang="zh-TW" altLang="en-US" sz="2800" dirty="0" smtClean="0">
                <a:solidFill>
                  <a:srgbClr val="0000CC"/>
                </a:solidFill>
                <a:latin typeface="微軟正黑體" panose="020B0604030504040204" pitchFamily="34" charset="-120"/>
                <a:ea typeface="微軟正黑體" panose="020B0604030504040204" pitchFamily="34" charset="-120"/>
              </a:rPr>
              <a:t>是非自願性</a:t>
            </a:r>
            <a:r>
              <a:rPr lang="zh-TW" altLang="en-US" sz="2800" dirty="0" smtClean="0">
                <a:latin typeface="微軟正黑體" panose="020B0604030504040204" pitchFamily="34" charset="-120"/>
                <a:ea typeface="微軟正黑體" panose="020B0604030504040204" pitchFamily="34" charset="-120"/>
              </a:rPr>
              <a:t>。</a:t>
            </a:r>
          </a:p>
          <a:p>
            <a:r>
              <a:rPr lang="zh-TW" altLang="en-US" sz="2800" dirty="0" smtClean="0">
                <a:latin typeface="微軟正黑體" panose="020B0604030504040204" pitchFamily="34" charset="-120"/>
                <a:ea typeface="微軟正黑體" panose="020B0604030504040204" pitchFamily="34" charset="-120"/>
              </a:rPr>
              <a:t>而</a:t>
            </a:r>
            <a:r>
              <a:rPr lang="zh-TW" altLang="en-US" sz="2800" dirty="0" smtClean="0">
                <a:solidFill>
                  <a:srgbClr val="FF0000"/>
                </a:solidFill>
                <a:latin typeface="微軟正黑體" panose="020B0604030504040204" pitchFamily="34" charset="-120"/>
                <a:ea typeface="微軟正黑體" panose="020B0604030504040204" pitchFamily="34" charset="-120"/>
              </a:rPr>
              <a:t>入住到哪一家機構</a:t>
            </a:r>
            <a:r>
              <a:rPr lang="zh-TW" altLang="en-US" sz="2800" dirty="0" smtClean="0">
                <a:latin typeface="微軟正黑體" panose="020B0604030504040204" pitchFamily="34" charset="-120"/>
                <a:ea typeface="微軟正黑體" panose="020B0604030504040204" pitchFamily="34" charset="-120"/>
              </a:rPr>
              <a:t>，也非這些人所選擇，往往是經由出錢的家屬所挑選，而家屬的考量，多著重於價格以及距離的遠近，對於機構的照護方式是否適合病患需求，則是其次的考量。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p:cNvSpPr>
          <p:nvPr>
            <p:ph type="title" idx="4294967295"/>
          </p:nvPr>
        </p:nvSpPr>
        <p:spPr>
          <a:xfrm>
            <a:off x="1475656" y="116632"/>
            <a:ext cx="6192838" cy="649288"/>
          </a:xfrm>
        </p:spPr>
        <p:txBody>
          <a:bodyPr>
            <a:noAutofit/>
          </a:bodyPr>
          <a:lstStyle/>
          <a:p>
            <a:r>
              <a:rPr lang="zh-TW" altLang="en-US" sz="4000" b="1" dirty="0" smtClean="0">
                <a:solidFill>
                  <a:schemeClr val="bg1"/>
                </a:solidFill>
                <a:latin typeface="微軟正黑體" panose="020B0604030504040204" pitchFamily="34" charset="-120"/>
                <a:ea typeface="微軟正黑體" panose="020B0604030504040204" pitchFamily="34" charset="-120"/>
              </a:rPr>
              <a:t>2.人際關係及尊嚴的剝奪</a:t>
            </a:r>
          </a:p>
        </p:txBody>
      </p:sp>
      <p:sp>
        <p:nvSpPr>
          <p:cNvPr id="55299" name="Rectangle 1027"/>
          <p:cNvSpPr>
            <a:spLocks noGrp="1"/>
          </p:cNvSpPr>
          <p:nvPr>
            <p:ph idx="4294967295"/>
          </p:nvPr>
        </p:nvSpPr>
        <p:spPr>
          <a:xfrm>
            <a:off x="467544" y="1916832"/>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病患入住機構時，需經歷</a:t>
            </a:r>
            <a:r>
              <a:rPr lang="zh-TW" altLang="en-US" sz="2800" dirty="0" smtClean="0">
                <a:solidFill>
                  <a:srgbClr val="FF0000"/>
                </a:solidFill>
                <a:latin typeface="微軟正黑體" panose="020B0604030504040204" pitchFamily="34" charset="-120"/>
                <a:ea typeface="微軟正黑體" panose="020B0604030504040204" pitchFamily="34" charset="-120"/>
              </a:rPr>
              <a:t>整個人際網路以及社會支持系統的劇烈轉變</a:t>
            </a:r>
            <a:r>
              <a:rPr lang="zh-TW" altLang="en-US" sz="2800" dirty="0" smtClean="0">
                <a:latin typeface="微軟正黑體" panose="020B0604030504040204" pitchFamily="34" charset="-120"/>
                <a:ea typeface="微軟正黑體" panose="020B0604030504040204" pitchFamily="34" charset="-120"/>
              </a:rPr>
              <a:t>。某些機構對於訪客的設限，造成住民維持人際關係及尊嚴的困難。</a:t>
            </a:r>
          </a:p>
          <a:p>
            <a:r>
              <a:rPr lang="zh-TW" altLang="en-US" sz="2800" dirty="0" smtClean="0">
                <a:latin typeface="微軟正黑體" panose="020B0604030504040204" pitchFamily="34" charset="-120"/>
                <a:ea typeface="微軟正黑體" panose="020B0604030504040204" pitchFamily="34" charset="-120"/>
              </a:rPr>
              <a:t>建議應維持通信、電話甚至電腦通訊的自由。</a:t>
            </a:r>
          </a:p>
          <a:p>
            <a:r>
              <a:rPr lang="zh-TW" altLang="en-US" sz="2800" dirty="0" smtClean="0">
                <a:latin typeface="微軟正黑體" panose="020B0604030504040204" pitchFamily="34" charset="-120"/>
                <a:ea typeface="微軟正黑體" panose="020B0604030504040204" pitchFamily="34" charset="-120"/>
              </a:rPr>
              <a:t>同時也應舉辦機構外的遊覽或參觀，</a:t>
            </a:r>
            <a:r>
              <a:rPr lang="zh-TW" altLang="en-US" sz="2800" dirty="0" smtClean="0">
                <a:solidFill>
                  <a:srgbClr val="FF0000"/>
                </a:solidFill>
                <a:latin typeface="微軟正黑體" panose="020B0604030504040204" pitchFamily="34" charset="-120"/>
                <a:ea typeface="微軟正黑體" panose="020B0604030504040204" pitchFamily="34" charset="-120"/>
              </a:rPr>
              <a:t>避免將住民隔絕於社會之外</a:t>
            </a:r>
            <a:r>
              <a:rPr lang="zh-TW" altLang="en-US" sz="2800" dirty="0" smtClean="0">
                <a:latin typeface="微軟正黑體" panose="020B0604030504040204" pitchFamily="34" charset="-120"/>
                <a:ea typeface="微軟正黑體" panose="020B0604030504040204" pitchFamily="34" charset="-12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a:xfrm>
            <a:off x="395536" y="-99392"/>
            <a:ext cx="8229600" cy="1066800"/>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3.隱私權受侵犯</a:t>
            </a:r>
          </a:p>
        </p:txBody>
      </p:sp>
      <p:sp>
        <p:nvSpPr>
          <p:cNvPr id="56323" name="Rectangle 3"/>
          <p:cNvSpPr>
            <a:spLocks noGrp="1"/>
          </p:cNvSpPr>
          <p:nvPr>
            <p:ph idx="4294967295"/>
          </p:nvPr>
        </p:nvSpPr>
        <p:spPr>
          <a:xfrm>
            <a:off x="395536" y="1484784"/>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機構內居住的空間狹窄，且</a:t>
            </a:r>
            <a:r>
              <a:rPr lang="zh-TW" altLang="en-US" sz="2800" dirty="0" smtClean="0">
                <a:solidFill>
                  <a:srgbClr val="FF0000"/>
                </a:solidFill>
                <a:latin typeface="微軟正黑體" panose="020B0604030504040204" pitchFamily="34" charset="-120"/>
                <a:ea typeface="微軟正黑體" panose="020B0604030504040204" pitchFamily="34" charset="-120"/>
              </a:rPr>
              <a:t>多與他人共用房間</a:t>
            </a:r>
            <a:r>
              <a:rPr lang="zh-TW" altLang="en-US" sz="2800" dirty="0" smtClean="0">
                <a:latin typeface="微軟正黑體" panose="020B0604030504040204" pitchFamily="34" charset="-120"/>
                <a:ea typeface="微軟正黑體" panose="020B0604030504040204" pitchFamily="34" charset="-120"/>
              </a:rPr>
              <a:t>，住民毫無隱私，而有些照顧者在為病患換尿布時，甚至連隔簾都未拉上。</a:t>
            </a:r>
          </a:p>
          <a:p>
            <a:r>
              <a:rPr lang="zh-TW" altLang="en-US" sz="2800" dirty="0" smtClean="0">
                <a:latin typeface="微軟正黑體" panose="020B0604030504040204" pitchFamily="34" charset="-120"/>
                <a:ea typeface="微軟正黑體" panose="020B0604030504040204" pitchFamily="34" charset="-120"/>
              </a:rPr>
              <a:t>另一方面，由於所有工作人員都可翻閱</a:t>
            </a:r>
            <a:r>
              <a:rPr lang="zh-TW" altLang="en-US" sz="2800" dirty="0" smtClean="0">
                <a:solidFill>
                  <a:srgbClr val="FF0000"/>
                </a:solidFill>
                <a:latin typeface="微軟正黑體" panose="020B0604030504040204" pitchFamily="34" charset="-120"/>
                <a:ea typeface="微軟正黑體" panose="020B0604030504040204" pitchFamily="34" charset="-120"/>
              </a:rPr>
              <a:t>病歷，或於病人面前討論病情</a:t>
            </a:r>
            <a:r>
              <a:rPr lang="zh-TW" altLang="en-US" sz="2800" dirty="0" smtClean="0">
                <a:latin typeface="微軟正黑體" panose="020B0604030504040204" pitchFamily="34" charset="-120"/>
                <a:ea typeface="微軟正黑體" panose="020B0604030504040204" pitchFamily="34" charset="-120"/>
              </a:rPr>
              <a:t>，造成病情資料外洩。</a:t>
            </a:r>
          </a:p>
          <a:p>
            <a:r>
              <a:rPr lang="zh-TW" altLang="en-US" sz="2800" dirty="0" smtClean="0">
                <a:latin typeface="微軟正黑體" panose="020B0604030504040204" pitchFamily="34" charset="-120"/>
                <a:ea typeface="微軟正黑體" panose="020B0604030504040204" pitchFamily="34" charset="-120"/>
              </a:rPr>
              <a:t>還有住民的</a:t>
            </a:r>
            <a:r>
              <a:rPr lang="zh-TW" altLang="en-US" sz="2800" dirty="0" smtClean="0">
                <a:solidFill>
                  <a:srgbClr val="FF0000"/>
                </a:solidFill>
                <a:latin typeface="微軟正黑體" panose="020B0604030504040204" pitchFamily="34" charset="-120"/>
                <a:ea typeface="微軟正黑體" panose="020B0604030504040204" pitchFamily="34" charset="-120"/>
              </a:rPr>
              <a:t>性問題</a:t>
            </a:r>
            <a:r>
              <a:rPr lang="zh-TW" altLang="en-US" sz="2800" dirty="0" smtClean="0">
                <a:latin typeface="微軟正黑體" panose="020B0604030504040204" pitchFamily="34" charset="-120"/>
                <a:ea typeface="微軟正黑體" panose="020B0604030504040204" pitchFamily="34" charset="-120"/>
              </a:rPr>
              <a:t>也須注意，由於住民多與他人共用空間，許多機構中的住民皆長期遭受性的壓抑，對某些尚有性需求的住民來說，是非常不人道的處置。</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ctrTitle" idx="4294967295"/>
          </p:nvPr>
        </p:nvSpPr>
        <p:spPr>
          <a:xfrm>
            <a:off x="755576" y="-171400"/>
            <a:ext cx="7772400" cy="1143000"/>
          </a:xfrm>
        </p:spPr>
        <p:txBody>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機構式照護的特定倫理問題</a:t>
            </a:r>
          </a:p>
        </p:txBody>
      </p:sp>
      <p:sp>
        <p:nvSpPr>
          <p:cNvPr id="61443" name="Rectangle 3"/>
          <p:cNvSpPr>
            <a:spLocks noGrp="1"/>
          </p:cNvSpPr>
          <p:nvPr>
            <p:ph type="subTitle" idx="4294967295"/>
          </p:nvPr>
        </p:nvSpPr>
        <p:spPr>
          <a:xfrm>
            <a:off x="1619672" y="1772816"/>
            <a:ext cx="6048375" cy="3816350"/>
          </a:xfrm>
        </p:spPr>
        <p:txBody>
          <a:bodyPr/>
          <a:lstStyle/>
          <a:p>
            <a:pPr marL="109538" algn="l">
              <a:lnSpc>
                <a:spcPct val="80000"/>
              </a:lnSpc>
            </a:pPr>
            <a:r>
              <a:rPr lang="zh-TW" altLang="en-US" sz="4000" dirty="0" smtClean="0">
                <a:ea typeface="微軟正黑體" pitchFamily="34" charset="-120"/>
              </a:rPr>
              <a:t>一、決策</a:t>
            </a:r>
          </a:p>
          <a:p>
            <a:pPr marL="109538" algn="l">
              <a:lnSpc>
                <a:spcPct val="80000"/>
              </a:lnSpc>
            </a:pPr>
            <a:r>
              <a:rPr lang="zh-TW" altLang="en-US" sz="4000" dirty="0" smtClean="0">
                <a:ea typeface="微軟正黑體" pitchFamily="34" charset="-120"/>
              </a:rPr>
              <a:t>二、如何評估決策能力</a:t>
            </a:r>
          </a:p>
          <a:p>
            <a:pPr marL="109538" algn="l">
              <a:lnSpc>
                <a:spcPct val="80000"/>
              </a:lnSpc>
            </a:pPr>
            <a:r>
              <a:rPr lang="zh-TW" altLang="en-US" sz="4000" dirty="0" smtClean="0">
                <a:ea typeface="微軟正黑體" pitchFamily="34" charset="-120"/>
              </a:rPr>
              <a:t>三、虐待</a:t>
            </a:r>
          </a:p>
          <a:p>
            <a:pPr marL="109538" algn="l">
              <a:lnSpc>
                <a:spcPct val="80000"/>
              </a:lnSpc>
            </a:pPr>
            <a:r>
              <a:rPr lang="zh-TW" altLang="en-US" sz="4000" dirty="0" smtClean="0">
                <a:ea typeface="微軟正黑體" pitchFamily="34" charset="-120"/>
              </a:rPr>
              <a:t>四、精神藥物的使用</a:t>
            </a:r>
          </a:p>
          <a:p>
            <a:pPr marL="109538" algn="l">
              <a:lnSpc>
                <a:spcPct val="80000"/>
              </a:lnSpc>
            </a:pPr>
            <a:r>
              <a:rPr lang="zh-TW" altLang="en-US" sz="4000" dirty="0" smtClean="0">
                <a:ea typeface="微軟正黑體" pitchFamily="34" charset="-120"/>
              </a:rPr>
              <a:t>五、約束</a:t>
            </a:r>
          </a:p>
          <a:p>
            <a:pPr marL="109538" algn="l">
              <a:lnSpc>
                <a:spcPct val="80000"/>
              </a:lnSpc>
            </a:pPr>
            <a:r>
              <a:rPr lang="zh-TW" altLang="en-US" sz="4000" dirty="0" smtClean="0">
                <a:ea typeface="微軟正黑體" pitchFamily="34" charset="-120"/>
              </a:rPr>
              <a:t>六、預立醫囑</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a:xfrm>
            <a:off x="755576" y="116632"/>
            <a:ext cx="7850188" cy="649288"/>
          </a:xfrm>
        </p:spPr>
        <p:txBody>
          <a:bodyPr>
            <a:normAutofit/>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一、決策權(</a:t>
            </a:r>
            <a:r>
              <a:rPr lang="en-US" altLang="zh-TW" sz="3600" b="1" dirty="0" smtClean="0">
                <a:solidFill>
                  <a:schemeClr val="bg1"/>
                </a:solidFill>
                <a:latin typeface="微軟正黑體" panose="020B0604030504040204" pitchFamily="34" charset="-120"/>
                <a:ea typeface="微軟正黑體" panose="020B0604030504040204" pitchFamily="34" charset="-120"/>
              </a:rPr>
              <a:t>Decision-Making)</a:t>
            </a:r>
            <a:endParaRPr lang="zh-TW" altLang="en-US" sz="3600" b="1" dirty="0" smtClean="0">
              <a:solidFill>
                <a:schemeClr val="bg1"/>
              </a:solidFill>
              <a:latin typeface="微軟正黑體" panose="020B0604030504040204" pitchFamily="34" charset="-120"/>
              <a:ea typeface="微軟正黑體" panose="020B0604030504040204" pitchFamily="34" charset="-120"/>
            </a:endParaRPr>
          </a:p>
        </p:txBody>
      </p:sp>
      <p:sp>
        <p:nvSpPr>
          <p:cNvPr id="57347" name="Rectangle 3"/>
          <p:cNvSpPr>
            <a:spLocks noGrp="1"/>
          </p:cNvSpPr>
          <p:nvPr>
            <p:ph idx="4294967295"/>
          </p:nvPr>
        </p:nvSpPr>
        <p:spPr>
          <a:xfrm>
            <a:off x="179512" y="1268760"/>
            <a:ext cx="8569325" cy="5401195"/>
          </a:xfrm>
        </p:spPr>
        <p:txBody>
          <a:bodyPr>
            <a:normAutofit/>
          </a:bodyPr>
          <a:lstStyle/>
          <a:p>
            <a:pPr marL="432000">
              <a:lnSpc>
                <a:spcPts val="3240"/>
              </a:lnSpc>
              <a:spcBef>
                <a:spcPts val="1200"/>
              </a:spcBef>
            </a:pPr>
            <a:r>
              <a:rPr lang="zh-TW" altLang="en-US" sz="2400" dirty="0" smtClean="0">
                <a:latin typeface="微軟正黑體" panose="020B0604030504040204" pitchFamily="34" charset="-120"/>
                <a:ea typeface="微軟正黑體" panose="020B0604030504040204" pitchFamily="34" charset="-120"/>
              </a:rPr>
              <a:t>在評估患者</a:t>
            </a:r>
            <a:r>
              <a:rPr lang="zh-TW" altLang="en-US" sz="2400" dirty="0" smtClean="0">
                <a:solidFill>
                  <a:srgbClr val="FF0000"/>
                </a:solidFill>
                <a:latin typeface="微軟正黑體" panose="020B0604030504040204" pitchFamily="34" charset="-120"/>
                <a:ea typeface="微軟正黑體" panose="020B0604030504040204" pitchFamily="34" charset="-120"/>
              </a:rPr>
              <a:t>是否勝任(</a:t>
            </a:r>
            <a:r>
              <a:rPr lang="en-US" altLang="zh-TW" sz="2400" dirty="0" smtClean="0">
                <a:solidFill>
                  <a:srgbClr val="FF0000"/>
                </a:solidFill>
                <a:latin typeface="微軟正黑體" panose="020B0604030504040204" pitchFamily="34" charset="-120"/>
                <a:ea typeface="微軟正黑體" panose="020B0604030504040204" pitchFamily="34" charset="-120"/>
              </a:rPr>
              <a:t>competent)</a:t>
            </a:r>
            <a:r>
              <a:rPr lang="zh-TW" altLang="en-US" sz="2400" dirty="0" smtClean="0">
                <a:latin typeface="微軟正黑體" panose="020B0604030504040204" pitchFamily="34" charset="-120"/>
                <a:ea typeface="微軟正黑體" panose="020B0604030504040204" pitchFamily="34" charset="-120"/>
              </a:rPr>
              <a:t>時，需了解到所欲決定的事情對患者的複雜性。例如，對一個痴呆患者說，他可能沒有能力去決定未來的治療方針計畫，但卻可以決定是否要接受高血壓藥的治療，或者是選定自己的醫療代言人。 </a:t>
            </a:r>
          </a:p>
          <a:p>
            <a:pPr marL="432000">
              <a:lnSpc>
                <a:spcPts val="3240"/>
              </a:lnSpc>
              <a:spcBef>
                <a:spcPts val="1200"/>
              </a:spcBef>
            </a:pPr>
            <a:r>
              <a:rPr lang="zh-TW" altLang="en-US" sz="2400" dirty="0" smtClean="0">
                <a:latin typeface="微軟正黑體" panose="020B0604030504040204" pitchFamily="34" charset="-120"/>
                <a:ea typeface="微軟正黑體" panose="020B0604030504040204" pitchFamily="34" charset="-120"/>
              </a:rPr>
              <a:t>許多</a:t>
            </a:r>
            <a:r>
              <a:rPr lang="zh-TW" altLang="en-US" sz="2400" dirty="0" smtClean="0">
                <a:solidFill>
                  <a:srgbClr val="FF0000"/>
                </a:solidFill>
                <a:latin typeface="微軟正黑體" panose="020B0604030504040204" pitchFamily="34" charset="-120"/>
                <a:ea typeface="微軟正黑體" panose="020B0604030504040204" pitchFamily="34" charset="-120"/>
              </a:rPr>
              <a:t>疾病皆會影響病人做決定的能力</a:t>
            </a:r>
            <a:r>
              <a:rPr lang="zh-TW" altLang="en-US" sz="2400" dirty="0" smtClean="0">
                <a:latin typeface="微軟正黑體" panose="020B0604030504040204" pitchFamily="34" charset="-120"/>
                <a:ea typeface="微軟正黑體" panose="020B0604030504040204" pitchFamily="34" charset="-120"/>
              </a:rPr>
              <a:t>，例如溝通障礙、癡呆症、情感性疾患等，除此之外，有些病人會因急性病況而受到影響，根據統計，12%的住院心絞痛病人沒有能力去決定治療計畫。</a:t>
            </a:r>
          </a:p>
          <a:p>
            <a:pPr marL="432000">
              <a:lnSpc>
                <a:spcPts val="3240"/>
              </a:lnSpc>
              <a:spcBef>
                <a:spcPts val="1200"/>
              </a:spcBef>
            </a:pPr>
            <a:r>
              <a:rPr lang="zh-TW" altLang="en-US" sz="2400" dirty="0" smtClean="0">
                <a:solidFill>
                  <a:srgbClr val="FF0000"/>
                </a:solidFill>
                <a:latin typeface="微軟正黑體" panose="020B0604030504040204" pitchFamily="34" charset="-120"/>
                <a:ea typeface="微軟正黑體" panose="020B0604030504040204" pitchFamily="34" charset="-120"/>
              </a:rPr>
              <a:t>當病人不勝任時，若醫師還遵從病人的意願，將造成醫療上及倫理上的錯誤。</a:t>
            </a:r>
            <a:r>
              <a:rPr lang="zh-TW" altLang="en-US" sz="2400" dirty="0" smtClean="0">
                <a:latin typeface="微軟正黑體" panose="020B0604030504040204" pitchFamily="34" charset="-120"/>
                <a:ea typeface="微軟正黑體" panose="020B0604030504040204" pitchFamily="34" charset="-120"/>
              </a:rPr>
              <a:t>因此，正確地評估患者的行使決定能力是非常重要的。</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467544" y="44624"/>
            <a:ext cx="8291512" cy="630238"/>
          </a:xfrm>
        </p:spPr>
        <p:txBody>
          <a:bodyPr>
            <a:noAutofit/>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二、如何評估決策能力(</a:t>
            </a:r>
            <a:r>
              <a:rPr lang="en-US" altLang="zh-TW" sz="2400" b="1" dirty="0" smtClean="0">
                <a:solidFill>
                  <a:schemeClr val="bg1"/>
                </a:solidFill>
                <a:latin typeface="微軟正黑體" panose="020B0604030504040204" pitchFamily="34" charset="-120"/>
                <a:ea typeface="微軟正黑體" panose="020B0604030504040204" pitchFamily="34" charset="-120"/>
              </a:rPr>
              <a:t>Decision-Making Capacity)</a:t>
            </a:r>
            <a:r>
              <a:rPr lang="en-US" altLang="zh-TW" sz="4000" b="1" dirty="0" smtClean="0">
                <a:solidFill>
                  <a:schemeClr val="bg1"/>
                </a:solidFill>
                <a:latin typeface="微軟正黑體" panose="020B0604030504040204" pitchFamily="34" charset="-120"/>
                <a:ea typeface="微軟正黑體" panose="020B0604030504040204" pitchFamily="34" charset="-120"/>
              </a:rPr>
              <a:t> </a:t>
            </a:r>
            <a:endParaRPr lang="zh-TW" altLang="en-US" sz="4000" b="1" dirty="0" smtClean="0">
              <a:solidFill>
                <a:schemeClr val="bg1"/>
              </a:solidFill>
              <a:latin typeface="微軟正黑體" panose="020B0604030504040204" pitchFamily="34" charset="-120"/>
              <a:ea typeface="微軟正黑體" panose="020B0604030504040204" pitchFamily="34" charset="-120"/>
            </a:endParaRPr>
          </a:p>
        </p:txBody>
      </p:sp>
      <p:sp>
        <p:nvSpPr>
          <p:cNvPr id="58371" name="Rectangle 3"/>
          <p:cNvSpPr>
            <a:spLocks noGrp="1"/>
          </p:cNvSpPr>
          <p:nvPr>
            <p:ph idx="4294967295"/>
          </p:nvPr>
        </p:nvSpPr>
        <p:spPr>
          <a:xfrm>
            <a:off x="503237" y="2276872"/>
            <a:ext cx="8640763" cy="3240088"/>
          </a:xfrm>
        </p:spPr>
        <p:txBody>
          <a:bodyPr>
            <a:normAutofit/>
          </a:bodyPr>
          <a:lstStyle/>
          <a:p>
            <a:pPr>
              <a:buFont typeface="Georgia" pitchFamily="18" charset="0"/>
              <a:buNone/>
            </a:pPr>
            <a:r>
              <a:rPr lang="zh-TW" altLang="en-US" sz="2000" dirty="0" smtClean="0">
                <a:latin typeface="微軟正黑體" panose="020B0604030504040204" pitchFamily="34" charset="-120"/>
                <a:ea typeface="微軟正黑體" panose="020B0604030504040204" pitchFamily="34" charset="-120"/>
              </a:rPr>
              <a:t>1.  </a:t>
            </a:r>
            <a:r>
              <a:rPr lang="zh-TW" altLang="en-US" sz="2000" dirty="0" smtClean="0">
                <a:solidFill>
                  <a:srgbClr val="FF0000"/>
                </a:solidFill>
                <a:latin typeface="微軟正黑體" panose="020B0604030504040204" pitchFamily="34" charset="-120"/>
                <a:ea typeface="微軟正黑體" panose="020B0604030504040204" pitchFamily="34" charset="-120"/>
              </a:rPr>
              <a:t>選擇</a:t>
            </a:r>
            <a:r>
              <a:rPr lang="zh-TW" altLang="en-US" sz="2000" dirty="0" smtClean="0">
                <a:latin typeface="微軟正黑體" panose="020B0604030504040204" pitchFamily="34" charset="-120"/>
                <a:ea typeface="微軟正黑體" panose="020B0604030504040204" pitchFamily="34" charset="-120"/>
              </a:rPr>
              <a:t>的能力</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The Ability to Make a Choice)：</a:t>
            </a:r>
          </a:p>
          <a:p>
            <a:pPr>
              <a:buFont typeface="Georgia" pitchFamily="18" charset="0"/>
              <a:buNone/>
            </a:pPr>
            <a:r>
              <a:rPr lang="zh-TW" altLang="en-US" sz="2000" dirty="0" smtClean="0">
                <a:latin typeface="微軟正黑體" panose="020B0604030504040204" pitchFamily="34" charset="-120"/>
                <a:ea typeface="微軟正黑體" panose="020B0604030504040204" pitchFamily="34" charset="-120"/>
              </a:rPr>
              <a:t>2.  </a:t>
            </a:r>
            <a:r>
              <a:rPr lang="zh-TW" altLang="en-US" sz="2000" dirty="0" smtClean="0">
                <a:solidFill>
                  <a:srgbClr val="FF0000"/>
                </a:solidFill>
                <a:latin typeface="微軟正黑體" panose="020B0604030504040204" pitchFamily="34" charset="-120"/>
                <a:ea typeface="微軟正黑體" panose="020B0604030504040204" pitchFamily="34" charset="-120"/>
              </a:rPr>
              <a:t>合理選擇</a:t>
            </a:r>
            <a:r>
              <a:rPr lang="zh-TW" altLang="en-US" sz="2000" dirty="0" smtClean="0">
                <a:latin typeface="微軟正黑體" panose="020B0604030504040204" pitchFamily="34" charset="-120"/>
                <a:ea typeface="微軟正黑體" panose="020B0604030504040204" pitchFamily="34" charset="-120"/>
              </a:rPr>
              <a:t>的能力</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The Ability to Make a Reasonable Choice)</a:t>
            </a:r>
          </a:p>
          <a:p>
            <a:pPr>
              <a:buFont typeface="Georgia" pitchFamily="18" charset="0"/>
              <a:buNone/>
            </a:pPr>
            <a:r>
              <a:rPr lang="zh-TW" altLang="en-US" sz="2000" dirty="0" smtClean="0">
                <a:latin typeface="微軟正黑體" panose="020B0604030504040204" pitchFamily="34" charset="-120"/>
                <a:ea typeface="微軟正黑體" panose="020B0604030504040204" pitchFamily="34" charset="-120"/>
              </a:rPr>
              <a:t>3.  </a:t>
            </a:r>
            <a:r>
              <a:rPr lang="zh-TW" altLang="en-US" sz="2000" dirty="0" smtClean="0">
                <a:solidFill>
                  <a:srgbClr val="FF0000"/>
                </a:solidFill>
                <a:latin typeface="微軟正黑體" panose="020B0604030504040204" pitchFamily="34" charset="-120"/>
                <a:ea typeface="微軟正黑體" panose="020B0604030504040204" pitchFamily="34" charset="-120"/>
              </a:rPr>
              <a:t>感知</a:t>
            </a:r>
            <a:r>
              <a:rPr lang="zh-TW" altLang="en-US" sz="2000" dirty="0" smtClean="0">
                <a:latin typeface="微軟正黑體" panose="020B0604030504040204" pitchFamily="34" charset="-120"/>
                <a:ea typeface="微軟正黑體" panose="020B0604030504040204" pitchFamily="34" charset="-120"/>
              </a:rPr>
              <a:t>的能力</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The Ability to Appreciate)</a:t>
            </a:r>
          </a:p>
          <a:p>
            <a:pPr>
              <a:buFont typeface="Georgia" pitchFamily="18" charset="0"/>
              <a:buNone/>
            </a:pPr>
            <a:r>
              <a:rPr lang="zh-TW" altLang="en-US" sz="2000" dirty="0" smtClean="0">
                <a:latin typeface="微軟正黑體" panose="020B0604030504040204" pitchFamily="34" charset="-120"/>
                <a:ea typeface="微軟正黑體" panose="020B0604030504040204" pitchFamily="34" charset="-120"/>
              </a:rPr>
              <a:t>4.  </a:t>
            </a:r>
            <a:r>
              <a:rPr lang="zh-TW" altLang="en-US" sz="2000" dirty="0" smtClean="0">
                <a:solidFill>
                  <a:srgbClr val="FF0000"/>
                </a:solidFill>
                <a:latin typeface="微軟正黑體" panose="020B0604030504040204" pitchFamily="34" charset="-120"/>
                <a:ea typeface="微軟正黑體" panose="020B0604030504040204" pitchFamily="34" charset="-120"/>
              </a:rPr>
              <a:t>推論</a:t>
            </a:r>
            <a:r>
              <a:rPr lang="zh-TW" altLang="en-US" sz="2000" dirty="0" smtClean="0">
                <a:latin typeface="微軟正黑體" panose="020B0604030504040204" pitchFamily="34" charset="-120"/>
                <a:ea typeface="微軟正黑體" panose="020B0604030504040204" pitchFamily="34" charset="-120"/>
              </a:rPr>
              <a:t>的能力</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The Ability to Reason)</a:t>
            </a:r>
          </a:p>
          <a:p>
            <a:pPr>
              <a:buFont typeface="Georgia" pitchFamily="18" charset="0"/>
              <a:buNone/>
            </a:pPr>
            <a:r>
              <a:rPr lang="zh-TW" altLang="en-US" sz="2000" dirty="0" smtClean="0">
                <a:latin typeface="微軟正黑體" panose="020B0604030504040204" pitchFamily="34" charset="-120"/>
                <a:ea typeface="微軟正黑體" panose="020B0604030504040204" pitchFamily="34" charset="-120"/>
              </a:rPr>
              <a:t>5.  </a:t>
            </a:r>
            <a:r>
              <a:rPr lang="zh-TW" altLang="en-US" sz="2000" dirty="0" smtClean="0">
                <a:solidFill>
                  <a:srgbClr val="FF0000"/>
                </a:solidFill>
                <a:latin typeface="微軟正黑體" panose="020B0604030504040204" pitchFamily="34" charset="-120"/>
                <a:ea typeface="微軟正黑體" panose="020B0604030504040204" pitchFamily="34" charset="-120"/>
              </a:rPr>
              <a:t>了解</a:t>
            </a:r>
            <a:r>
              <a:rPr lang="zh-TW" altLang="en-US" sz="2000" dirty="0" smtClean="0">
                <a:latin typeface="微軟正黑體" panose="020B0604030504040204" pitchFamily="34" charset="-120"/>
                <a:ea typeface="微軟正黑體" panose="020B0604030504040204" pitchFamily="34" charset="-120"/>
              </a:rPr>
              <a:t>的能力</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The Ability to Understand)</a:t>
            </a:r>
            <a:endParaRPr lang="zh-TW" altLang="en-US" sz="2400" dirty="0" smtClean="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a:xfrm>
            <a:off x="379040" y="159296"/>
            <a:ext cx="8153400" cy="533400"/>
          </a:xfrm>
        </p:spPr>
        <p:txBody>
          <a:bodyPr>
            <a:noAutofit/>
          </a:bodyPr>
          <a:lstStyle/>
          <a:p>
            <a:r>
              <a:rPr lang="zh-TW" altLang="en-US" sz="3600" b="1" dirty="0" smtClean="0">
                <a:solidFill>
                  <a:schemeClr val="bg1"/>
                </a:solidFill>
                <a:latin typeface="微軟正黑體" pitchFamily="34" charset="-120"/>
                <a:ea typeface="微軟正黑體" panose="020B0604030504040204" pitchFamily="34" charset="-120"/>
              </a:rPr>
              <a:t>三、虐待(</a:t>
            </a:r>
            <a:r>
              <a:rPr lang="en-US" altLang="zh-TW" sz="3600" b="1" dirty="0" smtClean="0">
                <a:solidFill>
                  <a:schemeClr val="bg1"/>
                </a:solidFill>
                <a:latin typeface="微軟正黑體" pitchFamily="34" charset="-120"/>
                <a:ea typeface="微軟正黑體" panose="020B0604030504040204" pitchFamily="34" charset="-120"/>
              </a:rPr>
              <a:t>Abuse) </a:t>
            </a:r>
            <a:endParaRPr lang="zh-TW" altLang="en-US" sz="3600" b="1" dirty="0" smtClean="0">
              <a:solidFill>
                <a:schemeClr val="bg1"/>
              </a:solidFill>
              <a:latin typeface="微軟正黑體" pitchFamily="34" charset="-120"/>
              <a:ea typeface="微軟正黑體" panose="020B0604030504040204" pitchFamily="34" charset="-120"/>
            </a:endParaRPr>
          </a:p>
        </p:txBody>
      </p:sp>
      <p:sp>
        <p:nvSpPr>
          <p:cNvPr id="59395" name="Rectangle 3"/>
          <p:cNvSpPr>
            <a:spLocks noGrp="1"/>
          </p:cNvSpPr>
          <p:nvPr>
            <p:ph idx="4294967295"/>
          </p:nvPr>
        </p:nvSpPr>
        <p:spPr>
          <a:xfrm>
            <a:off x="251520" y="1508720"/>
            <a:ext cx="8515350" cy="4800600"/>
          </a:xfrm>
        </p:spPr>
        <p:txBody>
          <a:bodyPr/>
          <a:lstStyle/>
          <a:p>
            <a:r>
              <a:rPr lang="zh-TW" altLang="en-US" sz="2800" dirty="0" smtClean="0">
                <a:latin typeface="微軟正黑體" panose="020B0604030504040204" pitchFamily="34" charset="-120"/>
                <a:ea typeface="微軟正黑體" panose="020B0604030504040204" pitchFamily="34" charset="-120"/>
              </a:rPr>
              <a:t>在美國，每年有 50</a:t>
            </a:r>
            <a:r>
              <a:rPr lang="en-US" altLang="zh-TW" sz="2800" dirty="0" smtClean="0">
                <a:latin typeface="微軟正黑體" panose="020B0604030504040204" pitchFamily="34" charset="-120"/>
                <a:ea typeface="微軟正黑體" panose="020B0604030504040204" pitchFamily="34" charset="-120"/>
              </a:rPr>
              <a:t>,000 </a:t>
            </a:r>
            <a:r>
              <a:rPr lang="zh-TW" altLang="en-US" sz="2800" dirty="0" smtClean="0">
                <a:latin typeface="微軟正黑體" panose="020B0604030504040204" pitchFamily="34" charset="-120"/>
                <a:ea typeface="微軟正黑體" panose="020B0604030504040204" pitchFamily="34" charset="-120"/>
              </a:rPr>
              <a:t>起護理之家老人受虐的案件發生。其內容包含</a:t>
            </a:r>
            <a:r>
              <a:rPr lang="zh-TW" altLang="en-US" sz="2800" dirty="0" smtClean="0">
                <a:solidFill>
                  <a:srgbClr val="0000CC"/>
                </a:solidFill>
                <a:latin typeface="微軟正黑體" panose="020B0604030504040204" pitchFamily="34" charset="-120"/>
                <a:ea typeface="微軟正黑體" panose="020B0604030504040204" pitchFamily="34" charset="-120"/>
              </a:rPr>
              <a:t>身體虐待(暴力、不提供食物或飲水、不當限制)</a:t>
            </a:r>
            <a:r>
              <a:rPr lang="zh-TW" altLang="en-US" sz="2800" dirty="0" smtClean="0">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性虐待(強暴、異物插入、雞姦)</a:t>
            </a:r>
            <a:r>
              <a:rPr lang="zh-TW" altLang="en-US" sz="2800" dirty="0" smtClean="0">
                <a:latin typeface="微軟正黑體" panose="020B0604030504040204" pitchFamily="34" charset="-120"/>
                <a:ea typeface="微軟正黑體" panose="020B0604030504040204" pitchFamily="34" charset="-120"/>
              </a:rPr>
              <a:t>、</a:t>
            </a:r>
            <a:r>
              <a:rPr lang="zh-TW" altLang="en-US" sz="2800" dirty="0" smtClean="0">
                <a:solidFill>
                  <a:srgbClr val="0000CC"/>
                </a:solidFill>
                <a:latin typeface="微軟正黑體" panose="020B0604030504040204" pitchFamily="34" charset="-120"/>
                <a:ea typeface="微軟正黑體" panose="020B0604030504040204" pitchFamily="34" charset="-120"/>
              </a:rPr>
              <a:t>詐騙財物</a:t>
            </a:r>
            <a:r>
              <a:rPr lang="zh-TW" altLang="en-US" sz="2800" dirty="0" smtClean="0">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故意遺忘或忽略以及惡意遺棄</a:t>
            </a:r>
            <a:r>
              <a:rPr lang="zh-TW" altLang="en-US" sz="2800" dirty="0" smtClean="0">
                <a:latin typeface="微軟正黑體" panose="020B0604030504040204" pitchFamily="34" charset="-120"/>
                <a:ea typeface="微軟正黑體" panose="020B0604030504040204" pitchFamily="34" charset="-120"/>
              </a:rPr>
              <a:t>。受害者通常以女性、認知障礙或失能患者居多。</a:t>
            </a:r>
          </a:p>
          <a:p>
            <a:r>
              <a:rPr lang="zh-TW" altLang="en-US" sz="2800" dirty="0" smtClean="0">
                <a:latin typeface="微軟正黑體" panose="020B0604030504040204" pitchFamily="34" charset="-120"/>
                <a:ea typeface="微軟正黑體" panose="020B0604030504040204" pitchFamily="34" charset="-120"/>
              </a:rPr>
              <a:t>加害者則可能為</a:t>
            </a:r>
            <a:r>
              <a:rPr lang="zh-TW" altLang="en-US" sz="2800" dirty="0" smtClean="0">
                <a:solidFill>
                  <a:srgbClr val="0000CC"/>
                </a:solidFill>
                <a:latin typeface="微軟正黑體" panose="020B0604030504040204" pitchFamily="34" charset="-120"/>
                <a:ea typeface="微軟正黑體" panose="020B0604030504040204" pitchFamily="34" charset="-120"/>
              </a:rPr>
              <a:t>工作人員、訪視者，甚至同機構的住民。</a:t>
            </a:r>
          </a:p>
          <a:p>
            <a:r>
              <a:rPr lang="zh-TW" altLang="en-US" sz="2800" dirty="0" smtClean="0">
                <a:latin typeface="微軟正黑體" panose="020B0604030504040204" pitchFamily="34" charset="-120"/>
                <a:ea typeface="微軟正黑體" panose="020B0604030504040204" pitchFamily="34" charset="-120"/>
              </a:rPr>
              <a:t>受害者往往不敢聲張，深怕因此會受到更多虐待，尤其當施暴者為工作人員時，更是如此。</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p:cNvSpPr>
          <p:nvPr>
            <p:ph idx="4294967295"/>
          </p:nvPr>
        </p:nvSpPr>
        <p:spPr>
          <a:xfrm>
            <a:off x="251520" y="1340445"/>
            <a:ext cx="8353425" cy="4968875"/>
          </a:xfrm>
        </p:spPr>
        <p:txBody>
          <a:bodyPr/>
          <a:lstStyle/>
          <a:p>
            <a:r>
              <a:rPr lang="zh-TW" altLang="en-US" sz="2800" dirty="0" smtClean="0">
                <a:latin typeface="微軟正黑體" panose="020B0604030504040204" pitchFamily="34" charset="-120"/>
                <a:ea typeface="微軟正黑體" panose="020B0604030504040204" pitchFamily="34" charset="-120"/>
              </a:rPr>
              <a:t>因此，於訪視時，需</a:t>
            </a:r>
            <a:r>
              <a:rPr lang="zh-TW" altLang="en-US" sz="2800" dirty="0" smtClean="0">
                <a:solidFill>
                  <a:srgbClr val="0000CC"/>
                </a:solidFill>
                <a:latin typeface="微軟正黑體" panose="020B0604030504040204" pitchFamily="34" charset="-120"/>
                <a:ea typeface="微軟正黑體" panose="020B0604030504040204" pitchFamily="34" charset="-120"/>
              </a:rPr>
              <a:t>仔細評估住民是否有受虐之情形</a:t>
            </a:r>
            <a:r>
              <a:rPr lang="zh-TW" altLang="en-US" sz="2800" dirty="0" smtClean="0">
                <a:latin typeface="微軟正黑體" panose="020B0604030504040204" pitchFamily="34" charset="-120"/>
                <a:ea typeface="微軟正黑體" panose="020B0604030504040204" pitchFamily="34" charset="-120"/>
              </a:rPr>
              <a:t>。在身體檢查方面，除了常規的評估之外，還要做</a:t>
            </a:r>
            <a:r>
              <a:rPr lang="zh-TW" altLang="en-US" sz="2800" dirty="0" smtClean="0">
                <a:solidFill>
                  <a:srgbClr val="FF0000"/>
                </a:solidFill>
                <a:latin typeface="微軟正黑體" panose="020B0604030504040204" pitchFamily="34" charset="-120"/>
                <a:ea typeface="微軟正黑體" panose="020B0604030504040204" pitchFamily="34" charset="-120"/>
              </a:rPr>
              <a:t>營養的評估</a:t>
            </a:r>
            <a:r>
              <a:rPr lang="zh-TW" altLang="en-US" sz="2800" dirty="0" smtClean="0">
                <a:latin typeface="微軟正黑體" panose="020B0604030504040204" pitchFamily="34" charset="-120"/>
                <a:ea typeface="微軟正黑體" panose="020B0604030504040204" pitchFamily="34" charset="-120"/>
              </a:rPr>
              <a:t>，並觀察身上有無任何位於</a:t>
            </a:r>
            <a:r>
              <a:rPr lang="zh-TW" altLang="en-US" sz="2800" dirty="0" smtClean="0">
                <a:solidFill>
                  <a:srgbClr val="FF0000"/>
                </a:solidFill>
                <a:latin typeface="微軟正黑體" panose="020B0604030504040204" pitchFamily="34" charset="-120"/>
                <a:ea typeface="微軟正黑體" panose="020B0604030504040204" pitchFamily="34" charset="-120"/>
              </a:rPr>
              <a:t>不尋常部位的傷口</a:t>
            </a:r>
            <a:r>
              <a:rPr lang="zh-TW" altLang="en-US" sz="2800" dirty="0" smtClean="0">
                <a:latin typeface="微軟正黑體" panose="020B0604030504040204" pitchFamily="34" charset="-120"/>
                <a:ea typeface="微軟正黑體" panose="020B0604030504040204" pitchFamily="34" charset="-120"/>
              </a:rPr>
              <a:t>，或是不同型式，不同時間的傷口，若發現病人有</a:t>
            </a:r>
            <a:r>
              <a:rPr lang="zh-TW" altLang="en-US" sz="2800" dirty="0" smtClean="0">
                <a:solidFill>
                  <a:srgbClr val="FF0000"/>
                </a:solidFill>
                <a:latin typeface="微軟正黑體" panose="020B0604030504040204" pitchFamily="34" charset="-120"/>
                <a:ea typeface="微軟正黑體" panose="020B0604030504040204" pitchFamily="34" charset="-120"/>
              </a:rPr>
              <a:t>行為改變、憂鬱、恐懼</a:t>
            </a:r>
            <a:r>
              <a:rPr lang="zh-TW" altLang="en-US" sz="2800" dirty="0" smtClean="0">
                <a:latin typeface="微軟正黑體" panose="020B0604030504040204" pitchFamily="34" charset="-120"/>
                <a:ea typeface="微軟正黑體" panose="020B0604030504040204" pitchFamily="34" charset="-120"/>
              </a:rPr>
              <a:t>、混亂的變化時，也要注意。</a:t>
            </a:r>
          </a:p>
          <a:p>
            <a:r>
              <a:rPr lang="zh-TW" altLang="en-US" sz="2800" dirty="0" smtClean="0">
                <a:latin typeface="微軟正黑體" panose="020B0604030504040204" pitchFamily="34" charset="-120"/>
                <a:ea typeface="微軟正黑體" panose="020B0604030504040204" pitchFamily="34" charset="-120"/>
              </a:rPr>
              <a:t>另外當有些</a:t>
            </a:r>
            <a:r>
              <a:rPr lang="zh-TW" altLang="en-US" sz="2800" dirty="0" smtClean="0">
                <a:solidFill>
                  <a:srgbClr val="0000CC"/>
                </a:solidFill>
                <a:latin typeface="微軟正黑體" panose="020B0604030504040204" pitchFamily="34" charset="-120"/>
                <a:ea typeface="微軟正黑體" panose="020B0604030504040204" pitchFamily="34" charset="-120"/>
              </a:rPr>
              <a:t>線索</a:t>
            </a:r>
            <a:r>
              <a:rPr lang="zh-TW" altLang="en-US" sz="2800" dirty="0" smtClean="0">
                <a:latin typeface="微軟正黑體" panose="020B0604030504040204" pitchFamily="34" charset="-120"/>
                <a:ea typeface="微軟正黑體" panose="020B0604030504040204" pitchFamily="34" charset="-120"/>
              </a:rPr>
              <a:t>出現時，醫師應懷疑患者受虐的可能性，例如：</a:t>
            </a:r>
            <a:r>
              <a:rPr lang="zh-TW" altLang="en-US" sz="2800" dirty="0" smtClean="0">
                <a:solidFill>
                  <a:srgbClr val="0000CC"/>
                </a:solidFill>
                <a:latin typeface="微軟正黑體" panose="020B0604030504040204" pitchFamily="34" charset="-120"/>
                <a:ea typeface="微軟正黑體" panose="020B0604030504040204" pitchFamily="34" charset="-120"/>
              </a:rPr>
              <a:t>壓瘡、不適當的穿著、衛生不良、營養不良，以及脫水等狀況。</a:t>
            </a:r>
            <a:r>
              <a:rPr lang="zh-TW" altLang="en-US" sz="2800" dirty="0" smtClean="0">
                <a:latin typeface="微軟正黑體" panose="020B0604030504040204" pitchFamily="34" charset="-120"/>
                <a:ea typeface="微軟正黑體" panose="020B0604030504040204" pitchFamily="34" charset="-120"/>
              </a:rPr>
              <a:t>若真有虐待情事，需予以紀錄，並向相關單位報告。</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a:xfrm>
            <a:off x="385960" y="188640"/>
            <a:ext cx="8218488" cy="485775"/>
          </a:xfrm>
        </p:spPr>
        <p:txBody>
          <a:bodyPr>
            <a:noAutofit/>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四、精神藥物的使用 </a:t>
            </a:r>
          </a:p>
        </p:txBody>
      </p:sp>
      <p:sp>
        <p:nvSpPr>
          <p:cNvPr id="62467" name="Rectangle 3"/>
          <p:cNvSpPr>
            <a:spLocks noGrp="1"/>
          </p:cNvSpPr>
          <p:nvPr>
            <p:ph idx="4294967295"/>
          </p:nvPr>
        </p:nvSpPr>
        <p:spPr>
          <a:xfrm>
            <a:off x="251520" y="1628800"/>
            <a:ext cx="8496300" cy="4752975"/>
          </a:xfrm>
        </p:spPr>
        <p:txBody>
          <a:bodyPr/>
          <a:lstStyle/>
          <a:p>
            <a:r>
              <a:rPr lang="zh-TW" altLang="en-US" sz="2800" dirty="0" smtClean="0">
                <a:latin typeface="微軟正黑體" panose="020B0604030504040204" pitchFamily="34" charset="-120"/>
                <a:ea typeface="微軟正黑體" panose="020B0604030504040204" pitchFamily="34" charset="-120"/>
              </a:rPr>
              <a:t>在機構照護中，精神藥物是常常遭濫用的藥品。許多醫師及照護者為了方便，皆使用過多的</a:t>
            </a:r>
            <a:r>
              <a:rPr lang="zh-TW" altLang="en-US" sz="2800" dirty="0" smtClean="0">
                <a:solidFill>
                  <a:srgbClr val="FF0000"/>
                </a:solidFill>
                <a:latin typeface="微軟正黑體" panose="020B0604030504040204" pitchFamily="34" charset="-120"/>
                <a:ea typeface="微軟正黑體" panose="020B0604030504040204" pitchFamily="34" charset="-120"/>
              </a:rPr>
              <a:t>安眠藥、鎮靜劑、以及抗焦慮劑。</a:t>
            </a:r>
          </a:p>
          <a:p>
            <a:r>
              <a:rPr lang="zh-TW" altLang="en-US" sz="2800" dirty="0" smtClean="0">
                <a:latin typeface="微軟正黑體" panose="020B0604030504040204" pitchFamily="34" charset="-120"/>
                <a:ea typeface="微軟正黑體" panose="020B0604030504040204" pitchFamily="34" charset="-120"/>
              </a:rPr>
              <a:t>根據統計，一半以上的這些用藥全屬於不適宜的處方。建議在使用這些藥物時應： </a:t>
            </a:r>
            <a:br>
              <a:rPr lang="zh-TW" altLang="en-US" sz="2800" dirty="0" smtClean="0">
                <a:latin typeface="微軟正黑體" panose="020B0604030504040204" pitchFamily="34" charset="-120"/>
                <a:ea typeface="微軟正黑體" panose="020B0604030504040204" pitchFamily="34" charset="-120"/>
              </a:rPr>
            </a:br>
            <a:r>
              <a:rPr lang="zh-TW" altLang="en-US" sz="2800" dirty="0" smtClean="0">
                <a:solidFill>
                  <a:srgbClr val="0000CC"/>
                </a:solidFill>
                <a:latin typeface="微軟正黑體" panose="020B0604030504040204" pitchFamily="34" charset="-120"/>
                <a:ea typeface="微軟正黑體" panose="020B0604030504040204" pitchFamily="34" charset="-120"/>
              </a:rPr>
              <a:t>1.  需於病歷上記載病患其特殊狀況及其精神診斷。 2.  不要使用 </a:t>
            </a:r>
            <a:r>
              <a:rPr lang="en-US" altLang="zh-TW" sz="2800" dirty="0" smtClean="0">
                <a:solidFill>
                  <a:srgbClr val="0000CC"/>
                </a:solidFill>
                <a:latin typeface="微軟正黑體" panose="020B0604030504040204" pitchFamily="34" charset="-120"/>
                <a:ea typeface="微軟正黑體" panose="020B0604030504040204" pitchFamily="34" charset="-120"/>
              </a:rPr>
              <a:t>p. r. n. (</a:t>
            </a:r>
            <a:r>
              <a:rPr lang="zh-TW" altLang="en-US" sz="2800" dirty="0" smtClean="0">
                <a:solidFill>
                  <a:srgbClr val="0000CC"/>
                </a:solidFill>
                <a:latin typeface="微軟正黑體" panose="020B0604030504040204" pitchFamily="34" charset="-120"/>
                <a:ea typeface="微軟正黑體" panose="020B0604030504040204" pitchFamily="34" charset="-120"/>
              </a:rPr>
              <a:t>需要時服用) 的處方。 </a:t>
            </a:r>
            <a:br>
              <a:rPr lang="zh-TW" altLang="en-US" sz="2800" dirty="0" smtClean="0">
                <a:solidFill>
                  <a:srgbClr val="0000CC"/>
                </a:solidFill>
                <a:latin typeface="微軟正黑體" panose="020B0604030504040204" pitchFamily="34" charset="-120"/>
                <a:ea typeface="微軟正黑體" panose="020B0604030504040204" pitchFamily="34" charset="-120"/>
              </a:rPr>
            </a:br>
            <a:r>
              <a:rPr lang="zh-TW" altLang="en-US" sz="2800" dirty="0" smtClean="0">
                <a:solidFill>
                  <a:srgbClr val="0000CC"/>
                </a:solidFill>
                <a:latin typeface="微軟正黑體" panose="020B0604030504040204" pitchFamily="34" charset="-120"/>
                <a:ea typeface="微軟正黑體" panose="020B0604030504040204" pitchFamily="34" charset="-120"/>
              </a:rPr>
              <a:t>3.  漸進式地降低劑量，並輔以行為療法。 </a:t>
            </a:r>
            <a:br>
              <a:rPr lang="zh-TW" altLang="en-US" sz="2800" dirty="0" smtClean="0">
                <a:solidFill>
                  <a:srgbClr val="0000CC"/>
                </a:solidFill>
                <a:latin typeface="微軟正黑體" panose="020B0604030504040204" pitchFamily="34" charset="-120"/>
                <a:ea typeface="微軟正黑體" panose="020B0604030504040204" pitchFamily="34" charset="-120"/>
              </a:rPr>
            </a:br>
            <a:r>
              <a:rPr lang="zh-TW" altLang="en-US" sz="2800" dirty="0" smtClean="0">
                <a:solidFill>
                  <a:srgbClr val="0000CC"/>
                </a:solidFill>
                <a:latin typeface="微軟正黑體" panose="020B0604030504040204" pitchFamily="34" charset="-120"/>
                <a:ea typeface="微軟正黑體" panose="020B0604030504040204" pitchFamily="34" charset="-120"/>
              </a:rPr>
              <a:t>4.  勿使用長效型的製劑</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pimg.39.net/PictureLib/A/f76/20151231/org_609993.jpg"/>
          <p:cNvPicPr>
            <a:picLocks noChangeAspect="1" noChangeArrowheads="1"/>
          </p:cNvPicPr>
          <p:nvPr/>
        </p:nvPicPr>
        <p:blipFill>
          <a:blip r:embed="rId2" cstate="print"/>
          <a:srcRect/>
          <a:stretch>
            <a:fillRect/>
          </a:stretch>
        </p:blipFill>
        <p:spPr bwMode="auto">
          <a:xfrm>
            <a:off x="467544" y="1213033"/>
            <a:ext cx="4042420" cy="2692253"/>
          </a:xfrm>
          <a:prstGeom prst="rect">
            <a:avLst/>
          </a:prstGeom>
          <a:noFill/>
        </p:spPr>
      </p:pic>
      <p:pic>
        <p:nvPicPr>
          <p:cNvPr id="86020" name="Picture 4" descr="http://forum.moneyweekly.com.tw/attachment.aspx?attachmentid=1284"/>
          <p:cNvPicPr>
            <a:picLocks noChangeAspect="1" noChangeArrowheads="1"/>
          </p:cNvPicPr>
          <p:nvPr/>
        </p:nvPicPr>
        <p:blipFill>
          <a:blip r:embed="rId3" cstate="print"/>
          <a:srcRect/>
          <a:stretch>
            <a:fillRect/>
          </a:stretch>
        </p:blipFill>
        <p:spPr bwMode="auto">
          <a:xfrm>
            <a:off x="4788024" y="3140968"/>
            <a:ext cx="4134458" cy="28083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448123" y="-11472"/>
            <a:ext cx="3370623" cy="83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3492740" y="98779"/>
            <a:ext cx="5342021" cy="584775"/>
          </a:xfrm>
          <a:prstGeom prst="rect">
            <a:avLst/>
          </a:prstGeom>
          <a:noFill/>
        </p:spPr>
        <p:txBody>
          <a:bodyPr wrap="square" rtlCol="0">
            <a:spAutoFit/>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職業倫理教學暨分享平臺</a:t>
            </a:r>
            <a:endParaRPr lang="zh-TW" altLang="en-US" sz="3200" b="1" dirty="0">
              <a:solidFill>
                <a:schemeClr val="bg1"/>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06" y="865556"/>
            <a:ext cx="7396877" cy="5547658"/>
          </a:xfrm>
          <a:prstGeom prst="rect">
            <a:avLst/>
          </a:prstGeom>
          <a:ln>
            <a:noFill/>
          </a:ln>
          <a:effectLst>
            <a:softEdge rad="112500"/>
          </a:effectLst>
        </p:spPr>
      </p:pic>
      <p:sp>
        <p:nvSpPr>
          <p:cNvPr id="8" name="副標題 2"/>
          <p:cNvSpPr txBox="1">
            <a:spLocks/>
          </p:cNvSpPr>
          <p:nvPr/>
        </p:nvSpPr>
        <p:spPr>
          <a:xfrm>
            <a:off x="2555776" y="1052736"/>
            <a:ext cx="4523154"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kumimoji="0" lang="zh-TW" altLang="en-US" dirty="0">
                <a:solidFill>
                  <a:schemeClr val="bg1"/>
                </a:solidFill>
                <a:latin typeface="微軟正黑體" pitchFamily="34" charset="-120"/>
                <a:ea typeface="微軟正黑體" pitchFamily="34" charset="-120"/>
              </a:rPr>
              <a:t>撰稿人</a:t>
            </a:r>
            <a:endParaRPr kumimoji="0" lang="en-US" altLang="zh-TW" dirty="0" smtClean="0">
              <a:solidFill>
                <a:schemeClr val="bg1"/>
              </a:solidFill>
              <a:latin typeface="微軟正黑體" pitchFamily="34" charset="-120"/>
              <a:ea typeface="微軟正黑體" pitchFamily="34" charset="-120"/>
            </a:endParaRPr>
          </a:p>
          <a:p>
            <a:pPr marL="0" indent="0" algn="ctr" fontAlgn="auto">
              <a:spcAft>
                <a:spcPts val="0"/>
              </a:spcAft>
              <a:buNone/>
            </a:pPr>
            <a:r>
              <a:rPr kumimoji="0" lang="zh-TW" altLang="en-US" dirty="0" smtClean="0">
                <a:solidFill>
                  <a:schemeClr val="bg1"/>
                </a:solidFill>
                <a:latin typeface="微軟正黑體" pitchFamily="34" charset="-120"/>
                <a:ea typeface="微軟正黑體" pitchFamily="34" charset="-120"/>
              </a:rPr>
              <a:t>蘇世斌醫師</a:t>
            </a:r>
            <a:r>
              <a:rPr kumimoji="0" lang="en-US" altLang="zh-TW" dirty="0" smtClean="0">
                <a:solidFill>
                  <a:schemeClr val="bg1"/>
                </a:solidFill>
                <a:latin typeface="微軟正黑體" pitchFamily="34" charset="-120"/>
                <a:ea typeface="微軟正黑體" pitchFamily="34" charset="-120"/>
              </a:rPr>
              <a:t>, MD, PhD</a:t>
            </a:r>
          </a:p>
          <a:p>
            <a:pPr marL="63500" fontAlgn="auto">
              <a:spcAft>
                <a:spcPts val="0"/>
              </a:spcAft>
            </a:pPr>
            <a:r>
              <a:rPr kumimoji="0" lang="zh-TW" altLang="en-US" sz="2000" dirty="0" smtClean="0">
                <a:solidFill>
                  <a:srgbClr val="FF0000"/>
                </a:solidFill>
                <a:latin typeface="微軟正黑體" pitchFamily="34" charset="-120"/>
                <a:ea typeface="微軟正黑體" pitchFamily="34" charset="-120"/>
              </a:rPr>
              <a:t>奇美醫學中心 職業醫學科 主任  </a:t>
            </a:r>
            <a:endParaRPr kumimoji="0" lang="en-US" altLang="zh-TW" sz="2000" dirty="0" smtClean="0">
              <a:solidFill>
                <a:srgbClr val="FF0000"/>
              </a:solidFill>
              <a:latin typeface="微軟正黑體" pitchFamily="34" charset="-120"/>
              <a:ea typeface="微軟正黑體" pitchFamily="34" charset="-120"/>
            </a:endParaRPr>
          </a:p>
          <a:p>
            <a:pPr marL="63500" fontAlgn="auto">
              <a:spcAft>
                <a:spcPts val="0"/>
              </a:spcAft>
            </a:pPr>
            <a:r>
              <a:rPr kumimoji="0" lang="zh-TW" altLang="en-US" sz="2000" dirty="0" smtClean="0">
                <a:solidFill>
                  <a:schemeClr val="bg1"/>
                </a:solidFill>
                <a:latin typeface="微軟正黑體" pitchFamily="34" charset="-120"/>
                <a:ea typeface="微軟正黑體" pitchFamily="34" charset="-120"/>
              </a:rPr>
              <a:t>南臺科技大學 休閒事業管理學系 合聘教授</a:t>
            </a:r>
            <a:endParaRPr kumimoji="0" lang="en-US" altLang="zh-TW" sz="2000" dirty="0" smtClean="0">
              <a:solidFill>
                <a:schemeClr val="bg1"/>
              </a:solidFill>
              <a:latin typeface="微軟正黑體" pitchFamily="34" charset="-120"/>
              <a:ea typeface="微軟正黑體" pitchFamily="34" charset="-120"/>
            </a:endParaRPr>
          </a:p>
          <a:p>
            <a:pPr marL="63500" fontAlgn="auto">
              <a:spcAft>
                <a:spcPts val="0"/>
              </a:spcAft>
            </a:pPr>
            <a:r>
              <a:rPr kumimoji="0" lang="zh-TW" altLang="en-US" sz="2000" dirty="0" smtClean="0">
                <a:solidFill>
                  <a:schemeClr val="bg1"/>
                </a:solidFill>
                <a:latin typeface="微軟正黑體" pitchFamily="34" charset="-120"/>
                <a:ea typeface="微軟正黑體" pitchFamily="34" charset="-120"/>
              </a:rPr>
              <a:t>南臺科技大學 長期照護學程合聘教授</a:t>
            </a:r>
          </a:p>
        </p:txBody>
      </p:sp>
    </p:spTree>
    <p:extLst>
      <p:ext uri="{BB962C8B-B14F-4D97-AF65-F5344CB8AC3E}">
        <p14:creationId xmlns:p14="http://schemas.microsoft.com/office/powerpoint/2010/main" val="127746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a:xfrm>
            <a:off x="1763688" y="188640"/>
            <a:ext cx="5703888" cy="506413"/>
          </a:xfrm>
        </p:spPr>
        <p:txBody>
          <a:bodyPr>
            <a:noAutofit/>
          </a:bodyPr>
          <a:lstStyle/>
          <a:p>
            <a:r>
              <a:rPr lang="zh-TW" altLang="en-US" sz="3600" b="1" dirty="0" smtClean="0">
                <a:solidFill>
                  <a:schemeClr val="bg1"/>
                </a:solidFill>
                <a:latin typeface="微軟正黑體" pitchFamily="34" charset="-120"/>
                <a:ea typeface="微軟正黑體" panose="020B0604030504040204" pitchFamily="34" charset="-120"/>
              </a:rPr>
              <a:t>五、約束(</a:t>
            </a:r>
            <a:r>
              <a:rPr lang="en-US" altLang="zh-TW" sz="3600" b="1" dirty="0" smtClean="0">
                <a:solidFill>
                  <a:schemeClr val="bg1"/>
                </a:solidFill>
                <a:latin typeface="微軟正黑體" pitchFamily="34" charset="-120"/>
                <a:ea typeface="微軟正黑體" panose="020B0604030504040204" pitchFamily="34" charset="-120"/>
              </a:rPr>
              <a:t>Restraint)</a:t>
            </a:r>
            <a:endParaRPr lang="zh-TW" altLang="en-US" sz="3600" b="1" dirty="0" smtClean="0">
              <a:solidFill>
                <a:schemeClr val="bg1"/>
              </a:solidFill>
              <a:latin typeface="微軟正黑體" pitchFamily="34" charset="-120"/>
              <a:ea typeface="微軟正黑體" panose="020B0604030504040204" pitchFamily="34" charset="-120"/>
            </a:endParaRPr>
          </a:p>
        </p:txBody>
      </p:sp>
      <p:sp>
        <p:nvSpPr>
          <p:cNvPr id="63491" name="Rectangle 3"/>
          <p:cNvSpPr>
            <a:spLocks noGrp="1"/>
          </p:cNvSpPr>
          <p:nvPr>
            <p:ph idx="4294967295"/>
          </p:nvPr>
        </p:nvSpPr>
        <p:spPr>
          <a:xfrm>
            <a:off x="251520" y="1628800"/>
            <a:ext cx="8640763" cy="4752975"/>
          </a:xfrm>
        </p:spPr>
        <p:txBody>
          <a:bodyPr/>
          <a:lstStyle/>
          <a:p>
            <a:r>
              <a:rPr lang="zh-TW" altLang="en-US" sz="2800" dirty="0" smtClean="0">
                <a:latin typeface="微軟正黑體" panose="020B0604030504040204" pitchFamily="34" charset="-120"/>
                <a:ea typeface="微軟正黑體" panose="020B0604030504040204" pitchFamily="34" charset="-120"/>
              </a:rPr>
              <a:t>在機構照護中，常見到工作人員使用布條、護欄等設施來限制住民的行動，其理由是為了</a:t>
            </a:r>
            <a:r>
              <a:rPr lang="zh-TW" altLang="en-US" sz="2800" dirty="0" smtClean="0">
                <a:solidFill>
                  <a:srgbClr val="0000CC"/>
                </a:solidFill>
                <a:latin typeface="微軟正黑體" panose="020B0604030504040204" pitchFamily="34" charset="-120"/>
                <a:ea typeface="微軟正黑體" panose="020B0604030504040204" pitchFamily="34" charset="-120"/>
              </a:rPr>
              <a:t>保護患者，降低危險性</a:t>
            </a:r>
            <a:r>
              <a:rPr lang="zh-TW" altLang="en-US" sz="2800" dirty="0" smtClean="0">
                <a:latin typeface="微軟正黑體" panose="020B0604030504040204" pitchFamily="34" charset="-120"/>
                <a:ea typeface="微軟正黑體" panose="020B0604030504040204" pitchFamily="34" charset="-120"/>
              </a:rPr>
              <a:t>，尤其是對那些具攻擊性、不穩定及遊走的病人。</a:t>
            </a:r>
          </a:p>
          <a:p>
            <a:r>
              <a:rPr lang="zh-TW" altLang="en-US" sz="2800" dirty="0" smtClean="0">
                <a:latin typeface="微軟正黑體" panose="020B0604030504040204" pitchFamily="34" charset="-120"/>
                <a:ea typeface="微軟正黑體" panose="020B0604030504040204" pitchFamily="34" charset="-120"/>
              </a:rPr>
              <a:t>但根據研究，這些限制或約束的</a:t>
            </a:r>
            <a:r>
              <a:rPr lang="zh-TW" altLang="en-US" sz="2800" dirty="0" smtClean="0">
                <a:solidFill>
                  <a:srgbClr val="FF0000"/>
                </a:solidFill>
                <a:latin typeface="微軟正黑體" panose="020B0604030504040204" pitchFamily="34" charset="-120"/>
                <a:ea typeface="微軟正黑體" panose="020B0604030504040204" pitchFamily="34" charset="-120"/>
              </a:rPr>
              <a:t>傷害</a:t>
            </a:r>
            <a:r>
              <a:rPr lang="zh-TW" altLang="en-US" sz="2800" dirty="0" smtClean="0">
                <a:latin typeface="微軟正黑體" panose="020B0604030504040204" pitchFamily="34" charset="-120"/>
                <a:ea typeface="微軟正黑體" panose="020B0604030504040204" pitchFamily="34" charset="-120"/>
              </a:rPr>
              <a:t>往往比其保護性還高，比如造成肢體傷害、肢端缺血、攣縮，甚至窒息。另外也會造成受約束者精神上的症狀，如感覺恐懼、壓力、受辱等。</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idx="4294967295"/>
          </p:nvPr>
        </p:nvSpPr>
        <p:spPr>
          <a:xfrm>
            <a:off x="2627784" y="116632"/>
            <a:ext cx="4038600" cy="533400"/>
          </a:xfrm>
        </p:spPr>
        <p:txBody>
          <a:bodyPr>
            <a:noAutofit/>
          </a:bodyPr>
          <a:lstStyle/>
          <a:p>
            <a:r>
              <a:rPr lang="zh-TW" altLang="en-US" sz="3600" b="1" dirty="0" smtClean="0">
                <a:solidFill>
                  <a:schemeClr val="bg1"/>
                </a:solidFill>
                <a:latin typeface="微軟正黑體" pitchFamily="34" charset="-120"/>
                <a:ea typeface="微軟正黑體" panose="020B0604030504040204" pitchFamily="34" charset="-120"/>
              </a:rPr>
              <a:t>約束(</a:t>
            </a:r>
            <a:r>
              <a:rPr lang="en-US" altLang="zh-TW" sz="3600" b="1" dirty="0" smtClean="0">
                <a:solidFill>
                  <a:schemeClr val="bg1"/>
                </a:solidFill>
                <a:latin typeface="微軟正黑體" pitchFamily="34" charset="-120"/>
                <a:ea typeface="微軟正黑體" panose="020B0604030504040204" pitchFamily="34" charset="-120"/>
              </a:rPr>
              <a:t>Restraint)</a:t>
            </a:r>
            <a:endParaRPr lang="zh-TW" altLang="en-US" sz="3600" b="1" dirty="0" smtClean="0">
              <a:solidFill>
                <a:schemeClr val="bg1"/>
              </a:solidFill>
              <a:latin typeface="微軟正黑體" pitchFamily="34" charset="-120"/>
              <a:ea typeface="微軟正黑體" panose="020B0604030504040204" pitchFamily="34" charset="-120"/>
            </a:endParaRPr>
          </a:p>
        </p:txBody>
      </p:sp>
      <p:sp>
        <p:nvSpPr>
          <p:cNvPr id="194563" name="Rectangle 3"/>
          <p:cNvSpPr>
            <a:spLocks noGrp="1"/>
          </p:cNvSpPr>
          <p:nvPr>
            <p:ph idx="4294967295"/>
          </p:nvPr>
        </p:nvSpPr>
        <p:spPr>
          <a:xfrm>
            <a:off x="467544" y="1484784"/>
            <a:ext cx="8229600" cy="4324350"/>
          </a:xfrm>
        </p:spPr>
        <p:txBody>
          <a:bodyPr/>
          <a:lstStyle/>
          <a:p>
            <a:r>
              <a:rPr lang="zh-TW" altLang="en-US" sz="2800" dirty="0" smtClean="0">
                <a:latin typeface="微軟正黑體" panose="020B0604030504040204" pitchFamily="34" charset="-120"/>
                <a:ea typeface="微軟正黑體" panose="020B0604030504040204" pitchFamily="34" charset="-120"/>
              </a:rPr>
              <a:t>對於這些患者，應該先考慮其他</a:t>
            </a:r>
            <a:r>
              <a:rPr lang="zh-TW" altLang="en-US" sz="2800" dirty="0" smtClean="0">
                <a:solidFill>
                  <a:srgbClr val="FF0000"/>
                </a:solidFill>
                <a:latin typeface="微軟正黑體" panose="020B0604030504040204" pitchFamily="34" charset="-120"/>
                <a:ea typeface="微軟正黑體" panose="020B0604030504040204" pitchFamily="34" charset="-120"/>
              </a:rPr>
              <a:t>替代性的療法</a:t>
            </a:r>
            <a:r>
              <a:rPr lang="zh-TW" altLang="en-US" sz="2800" dirty="0" smtClean="0">
                <a:latin typeface="微軟正黑體" panose="020B0604030504040204" pitchFamily="34" charset="-120"/>
                <a:ea typeface="微軟正黑體" panose="020B0604030504040204" pitchFamily="34" charset="-120"/>
              </a:rPr>
              <a:t>，而非為了</a:t>
            </a:r>
            <a:r>
              <a:rPr lang="zh-TW" altLang="en-US" sz="2800" dirty="0" smtClean="0">
                <a:solidFill>
                  <a:srgbClr val="FF0000"/>
                </a:solidFill>
                <a:latin typeface="微軟正黑體" panose="020B0604030504040204" pitchFamily="34" charset="-120"/>
                <a:ea typeface="微軟正黑體" panose="020B0604030504040204" pitchFamily="34" charset="-120"/>
              </a:rPr>
              <a:t>照顧者的方便</a:t>
            </a:r>
            <a:r>
              <a:rPr lang="zh-TW" altLang="en-US" sz="2800" dirty="0" smtClean="0">
                <a:latin typeface="微軟正黑體" panose="020B0604030504040204" pitchFamily="34" charset="-120"/>
                <a:ea typeface="微軟正黑體" panose="020B0604030504040204" pitchFamily="34" charset="-120"/>
              </a:rPr>
              <a:t>而予以約束。例如針對遊走的病人，應先適當治療其潛在病因，並減少環境中的危險設施，將床位降低，減少地板溼滑度，並採取行為療法以代替不當的約束。</a:t>
            </a:r>
          </a:p>
          <a:p>
            <a:r>
              <a:rPr lang="zh-TW" altLang="en-US" sz="2800" dirty="0" smtClean="0">
                <a:latin typeface="微軟正黑體" panose="020B0604030504040204" pitchFamily="34" charset="-120"/>
                <a:ea typeface="微軟正黑體" panose="020B0604030504040204" pitchFamily="34" charset="-120"/>
              </a:rPr>
              <a:t>某些情況仍還需要約束病人，例如，對一剛截肢的痴呆患者，在其尚未具有獨立行走能力前，</a:t>
            </a:r>
            <a:r>
              <a:rPr lang="zh-TW" altLang="en-US" sz="2800" dirty="0" smtClean="0">
                <a:solidFill>
                  <a:srgbClr val="FF0000"/>
                </a:solidFill>
                <a:latin typeface="微軟正黑體" panose="020B0604030504040204" pitchFamily="34" charset="-120"/>
                <a:ea typeface="微軟正黑體" panose="020B0604030504040204" pitchFamily="34" charset="-120"/>
              </a:rPr>
              <a:t>基於不傷害的原則</a:t>
            </a:r>
            <a:r>
              <a:rPr lang="zh-TW" altLang="en-US" sz="2800" dirty="0" smtClean="0">
                <a:latin typeface="微軟正黑體" panose="020B0604030504040204" pitchFamily="34" charset="-120"/>
                <a:ea typeface="微軟正黑體" panose="020B0604030504040204" pitchFamily="34" charset="-120"/>
              </a:rPr>
              <a:t>，還是應給予適當的約束，以免發生危險。</a:t>
            </a:r>
          </a:p>
          <a:p>
            <a:endParaRPr lang="zh-TW" altLang="en-US" sz="2800" dirty="0" smtClean="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2.gstatic.com/images?q=tbn:ANd9GcT2FgROdty69bMo-A0efzyqqE-daqCfKbCeD072UR4nTHxl-ayEqQ"/>
          <p:cNvPicPr>
            <a:picLocks noChangeAspect="1" noChangeArrowheads="1"/>
          </p:cNvPicPr>
          <p:nvPr/>
        </p:nvPicPr>
        <p:blipFill>
          <a:blip r:embed="rId2" cstate="print"/>
          <a:srcRect/>
          <a:stretch>
            <a:fillRect/>
          </a:stretch>
        </p:blipFill>
        <p:spPr bwMode="auto">
          <a:xfrm>
            <a:off x="3203848" y="3255897"/>
            <a:ext cx="4126959" cy="3024336"/>
          </a:xfrm>
          <a:prstGeom prst="rect">
            <a:avLst/>
          </a:prstGeom>
          <a:noFill/>
        </p:spPr>
      </p:pic>
      <p:pic>
        <p:nvPicPr>
          <p:cNvPr id="2052" name="Picture 4" descr="http://www.yasco.com.tw/tw/data/goods/201204/13342099962zewu1.jpg"/>
          <p:cNvPicPr>
            <a:picLocks noChangeAspect="1" noChangeArrowheads="1"/>
          </p:cNvPicPr>
          <p:nvPr/>
        </p:nvPicPr>
        <p:blipFill>
          <a:blip r:embed="rId3" cstate="print"/>
          <a:srcRect/>
          <a:stretch>
            <a:fillRect/>
          </a:stretch>
        </p:blipFill>
        <p:spPr bwMode="auto">
          <a:xfrm>
            <a:off x="6300192" y="476672"/>
            <a:ext cx="2527803" cy="3024336"/>
          </a:xfrm>
          <a:prstGeom prst="rect">
            <a:avLst/>
          </a:prstGeom>
          <a:noFill/>
        </p:spPr>
      </p:pic>
      <p:pic>
        <p:nvPicPr>
          <p:cNvPr id="2050" name="Picture 2" descr="http://www.jin-chen.com.tw/templates/cache/280/images/products/photooriginal-280-39618.png"/>
          <p:cNvPicPr>
            <a:picLocks noChangeAspect="1" noChangeArrowheads="1"/>
          </p:cNvPicPr>
          <p:nvPr/>
        </p:nvPicPr>
        <p:blipFill>
          <a:blip r:embed="rId4" cstate="print"/>
          <a:srcRect/>
          <a:stretch>
            <a:fillRect/>
          </a:stretch>
        </p:blipFill>
        <p:spPr bwMode="auto">
          <a:xfrm>
            <a:off x="395536" y="836712"/>
            <a:ext cx="3024336" cy="281599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a:xfrm>
            <a:off x="827584" y="116632"/>
            <a:ext cx="7710488" cy="579438"/>
          </a:xfrm>
        </p:spPr>
        <p:txBody>
          <a:bodyPr>
            <a:noAutofit/>
          </a:bodyPr>
          <a:lstStyle/>
          <a:p>
            <a:r>
              <a:rPr lang="zh-TW" altLang="en-US" sz="3600" b="1" dirty="0" smtClean="0">
                <a:solidFill>
                  <a:schemeClr val="bg1"/>
                </a:solidFill>
                <a:latin typeface="微軟正黑體" pitchFamily="34" charset="-120"/>
                <a:ea typeface="微軟正黑體" panose="020B0604030504040204" pitchFamily="34" charset="-120"/>
              </a:rPr>
              <a:t>六、預立醫囑(</a:t>
            </a:r>
            <a:r>
              <a:rPr lang="en-US" altLang="zh-TW" sz="3600" b="1" dirty="0" smtClean="0">
                <a:solidFill>
                  <a:schemeClr val="bg1"/>
                </a:solidFill>
                <a:latin typeface="微軟正黑體" pitchFamily="34" charset="-120"/>
                <a:ea typeface="微軟正黑體" panose="020B0604030504040204" pitchFamily="34" charset="-120"/>
              </a:rPr>
              <a:t>Advance Directives) </a:t>
            </a:r>
            <a:endParaRPr lang="zh-TW" altLang="en-US" sz="3600" b="1" dirty="0" smtClean="0">
              <a:solidFill>
                <a:schemeClr val="bg1"/>
              </a:solidFill>
              <a:latin typeface="微軟正黑體" pitchFamily="34" charset="-120"/>
              <a:ea typeface="微軟正黑體" panose="020B0604030504040204" pitchFamily="34" charset="-120"/>
            </a:endParaRPr>
          </a:p>
        </p:txBody>
      </p:sp>
      <p:sp>
        <p:nvSpPr>
          <p:cNvPr id="65539" name="Rectangle 3"/>
          <p:cNvSpPr>
            <a:spLocks noGrp="1"/>
          </p:cNvSpPr>
          <p:nvPr>
            <p:ph idx="4294967295"/>
          </p:nvPr>
        </p:nvSpPr>
        <p:spPr>
          <a:xfrm>
            <a:off x="323528" y="1340768"/>
            <a:ext cx="8351838" cy="4752975"/>
          </a:xfrm>
        </p:spPr>
        <p:txBody>
          <a:bodyPr/>
          <a:lstStyle/>
          <a:p>
            <a:pPr>
              <a:lnSpc>
                <a:spcPct val="90000"/>
              </a:lnSpc>
            </a:pPr>
            <a:r>
              <a:rPr lang="zh-TW" altLang="en-US" sz="2800" dirty="0" smtClean="0">
                <a:latin typeface="微軟正黑體" panose="020B0604030504040204" pitchFamily="34" charset="-120"/>
                <a:ea typeface="微軟正黑體" panose="020B0604030504040204" pitchFamily="34" charset="-120"/>
              </a:rPr>
              <a:t>預立醫囑是一種</a:t>
            </a:r>
            <a:r>
              <a:rPr lang="zh-TW" altLang="en-US" sz="2800" dirty="0" smtClean="0">
                <a:solidFill>
                  <a:srgbClr val="0000CC"/>
                </a:solidFill>
                <a:latin typeface="微軟正黑體" panose="020B0604030504040204" pitchFamily="34" charset="-120"/>
                <a:ea typeface="微軟正黑體" panose="020B0604030504040204" pitchFamily="34" charset="-120"/>
              </a:rPr>
              <a:t>正式的文件</a:t>
            </a:r>
            <a:r>
              <a:rPr lang="zh-TW" altLang="en-US" sz="2800" dirty="0" smtClean="0">
                <a:latin typeface="微軟正黑體" panose="020B0604030504040204" pitchFamily="34" charset="-120"/>
                <a:ea typeface="微軟正黑體" panose="020B0604030504040204" pitchFamily="34" charset="-120"/>
              </a:rPr>
              <a:t>，文件內容除包含醫囑外，也可於文件中指定其醫療決策代理人。這是一種為了防範立醫囑人失去醫療決策能力時的措施。</a:t>
            </a:r>
          </a:p>
          <a:p>
            <a:pPr>
              <a:lnSpc>
                <a:spcPct val="90000"/>
              </a:lnSpc>
            </a:pPr>
            <a:r>
              <a:rPr lang="zh-TW" altLang="en-US" sz="2800" dirty="0" smtClean="0">
                <a:latin typeface="微軟正黑體" panose="020B0604030504040204" pitchFamily="34" charset="-120"/>
                <a:ea typeface="微軟正黑體" panose="020B0604030504040204" pitchFamily="34" charset="-120"/>
              </a:rPr>
              <a:t>時常病患無法完成這樣詳實的文件，因而一些</a:t>
            </a:r>
            <a:r>
              <a:rPr lang="zh-TW" altLang="en-US" sz="2800" dirty="0" smtClean="0">
                <a:solidFill>
                  <a:srgbClr val="FF0000"/>
                </a:solidFill>
                <a:latin typeface="微軟正黑體" panose="020B0604030504040204" pitchFamily="34" charset="-120"/>
                <a:ea typeface="微軟正黑體" panose="020B0604030504040204" pitchFamily="34" charset="-120"/>
              </a:rPr>
              <a:t>非正式的記錄</a:t>
            </a:r>
            <a:r>
              <a:rPr lang="zh-TW" altLang="en-US" sz="2800" dirty="0" smtClean="0">
                <a:latin typeface="微軟正黑體" panose="020B0604030504040204" pitchFamily="34" charset="-120"/>
                <a:ea typeface="微軟正黑體" panose="020B0604030504040204" pitchFamily="34" charset="-120"/>
              </a:rPr>
              <a:t>也頗為重要，醫療人員若是從病患口中得知其對醫療決策的一些期望，不妨與病患確認，並記錄在病歷上，一般來說，預立醫囑通常於病患入住時加以詢問。</a:t>
            </a:r>
          </a:p>
          <a:p>
            <a:pPr>
              <a:lnSpc>
                <a:spcPct val="90000"/>
              </a:lnSpc>
            </a:pPr>
            <a:r>
              <a:rPr lang="zh-TW" altLang="en-US" sz="2800" dirty="0" smtClean="0">
                <a:latin typeface="微軟正黑體" panose="020B0604030504040204" pitchFamily="34" charset="-120"/>
                <a:ea typeface="微軟正黑體" panose="020B0604030504040204" pitchFamily="34" charset="-120"/>
              </a:rPr>
              <a:t>但若病患處於</a:t>
            </a:r>
            <a:r>
              <a:rPr lang="zh-TW" altLang="en-US" sz="2800" dirty="0" smtClean="0">
                <a:solidFill>
                  <a:srgbClr val="FF0000"/>
                </a:solidFill>
                <a:latin typeface="微軟正黑體" panose="020B0604030504040204" pitchFamily="34" charset="-120"/>
                <a:ea typeface="微軟正黑體" panose="020B0604030504040204" pitchFamily="34" charset="-120"/>
              </a:rPr>
              <a:t>情緒不穩定期，則不適宜</a:t>
            </a:r>
            <a:r>
              <a:rPr lang="zh-TW" altLang="en-US" sz="2800" dirty="0" smtClean="0">
                <a:latin typeface="微軟正黑體" panose="020B0604030504040204" pitchFamily="34" charset="-120"/>
                <a:ea typeface="微軟正黑體" panose="020B0604030504040204" pitchFamily="34" charset="-120"/>
              </a:rPr>
              <a:t>於此時作決定，可延後再施做。</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4294967295"/>
          </p:nvPr>
        </p:nvSpPr>
        <p:spPr>
          <a:xfrm>
            <a:off x="323528" y="1095375"/>
            <a:ext cx="8664575" cy="5762625"/>
          </a:xfrm>
        </p:spPr>
        <p:txBody>
          <a:bodyPr>
            <a:normAutofit/>
          </a:bodyPr>
          <a:lstStyle/>
          <a:p>
            <a:r>
              <a:rPr lang="zh-TW" altLang="en-US" sz="2400" dirty="0" smtClean="0">
                <a:latin typeface="微軟正黑體" panose="020B0604030504040204" pitchFamily="34" charset="-120"/>
                <a:ea typeface="微軟正黑體" panose="020B0604030504040204" pitchFamily="34" charset="-120"/>
              </a:rPr>
              <a:t>為了保護護理之家住民的權利，美國於1987年通過了一項法案</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內容包括： </a:t>
            </a:r>
          </a:p>
          <a:p>
            <a:pPr>
              <a:buFont typeface="Georgia" pitchFamily="18" charset="0"/>
              <a:buNone/>
            </a:pPr>
            <a:r>
              <a:rPr lang="zh-TW" altLang="en-US" sz="2400" dirty="0" smtClean="0">
                <a:solidFill>
                  <a:srgbClr val="0000CC"/>
                </a:solidFill>
                <a:latin typeface="微軟正黑體" panose="020B0604030504040204" pitchFamily="34" charset="-120"/>
                <a:ea typeface="微軟正黑體" panose="020B0604030504040204" pitchFamily="34" charset="-120"/>
              </a:rPr>
              <a:t>1.確保住民有關</a:t>
            </a:r>
            <a:r>
              <a:rPr lang="zh-TW" altLang="en-US" sz="2400" dirty="0" smtClean="0">
                <a:solidFill>
                  <a:srgbClr val="FF0000"/>
                </a:solidFill>
                <a:latin typeface="微軟正黑體" panose="020B0604030504040204" pitchFamily="34" charset="-120"/>
                <a:ea typeface="微軟正黑體" panose="020B0604030504040204" pitchFamily="34" charset="-120"/>
              </a:rPr>
              <a:t>隱私權以及做決定</a:t>
            </a:r>
            <a:r>
              <a:rPr lang="zh-TW" altLang="en-US" sz="2400" dirty="0" smtClean="0">
                <a:solidFill>
                  <a:srgbClr val="0000CC"/>
                </a:solidFill>
                <a:latin typeface="微軟正黑體" panose="020B0604030504040204" pitchFamily="34" charset="-120"/>
                <a:ea typeface="微軟正黑體" panose="020B0604030504040204" pitchFamily="34" charset="-120"/>
              </a:rPr>
              <a:t>的權利，包含居住環境、醫療、個人照護、朋友訪視、通信等。 </a:t>
            </a:r>
          </a:p>
          <a:p>
            <a:pPr>
              <a:buFont typeface="Georgia" pitchFamily="18" charset="0"/>
              <a:buNone/>
            </a:pPr>
            <a:r>
              <a:rPr lang="zh-TW" altLang="en-US" sz="2400" dirty="0" smtClean="0">
                <a:solidFill>
                  <a:srgbClr val="0000CC"/>
                </a:solidFill>
                <a:latin typeface="微軟正黑體" panose="020B0604030504040204" pitchFamily="34" charset="-120"/>
                <a:ea typeface="微軟正黑體" panose="020B0604030504040204" pitchFamily="34" charset="-120"/>
              </a:rPr>
              <a:t>2.對個人及臨床</a:t>
            </a:r>
            <a:r>
              <a:rPr lang="zh-TW" altLang="en-US" sz="2400" dirty="0" smtClean="0">
                <a:solidFill>
                  <a:srgbClr val="FF0000"/>
                </a:solidFill>
                <a:latin typeface="微軟正黑體" panose="020B0604030504040204" pitchFamily="34" charset="-120"/>
                <a:ea typeface="微軟正黑體" panose="020B0604030504040204" pitchFamily="34" charset="-120"/>
              </a:rPr>
              <a:t>記錄要保密 </a:t>
            </a:r>
          </a:p>
          <a:p>
            <a:pPr>
              <a:buFont typeface="Georgia" pitchFamily="18" charset="0"/>
              <a:buNone/>
            </a:pPr>
            <a:r>
              <a:rPr lang="zh-TW" altLang="en-US" sz="2400" dirty="0" smtClean="0">
                <a:solidFill>
                  <a:srgbClr val="0000CC"/>
                </a:solidFill>
                <a:latin typeface="微軟正黑體" panose="020B0604030504040204" pitchFamily="34" charset="-120"/>
                <a:ea typeface="微軟正黑體" panose="020B0604030504040204" pitchFamily="34" charset="-120"/>
              </a:rPr>
              <a:t>3.需針對住民給予</a:t>
            </a:r>
            <a:r>
              <a:rPr lang="zh-TW" altLang="en-US" sz="2400" dirty="0" smtClean="0">
                <a:solidFill>
                  <a:srgbClr val="FF0000"/>
                </a:solidFill>
                <a:latin typeface="微軟正黑體" panose="020B0604030504040204" pitchFamily="34" charset="-120"/>
                <a:ea typeface="微軟正黑體" panose="020B0604030504040204" pitchFamily="34" charset="-120"/>
              </a:rPr>
              <a:t>周全性的評估</a:t>
            </a:r>
            <a:r>
              <a:rPr lang="zh-TW" altLang="en-US" sz="2400" dirty="0" smtClean="0">
                <a:solidFill>
                  <a:srgbClr val="0000CC"/>
                </a:solidFill>
                <a:latin typeface="微軟正黑體" panose="020B0604030504040204" pitchFamily="34" charset="-120"/>
                <a:ea typeface="微軟正黑體" panose="020B0604030504040204" pitchFamily="34" charset="-120"/>
              </a:rPr>
              <a:t>，以及</a:t>
            </a:r>
            <a:r>
              <a:rPr lang="zh-TW" altLang="en-US" sz="2400" dirty="0" smtClean="0">
                <a:solidFill>
                  <a:srgbClr val="FF0000"/>
                </a:solidFill>
                <a:latin typeface="微軟正黑體" panose="020B0604030504040204" pitchFamily="34" charset="-120"/>
                <a:ea typeface="微軟正黑體" panose="020B0604030504040204" pitchFamily="34" charset="-120"/>
              </a:rPr>
              <a:t>個人化的照護</a:t>
            </a:r>
            <a:r>
              <a:rPr lang="zh-TW" altLang="en-US" sz="2400" dirty="0" smtClean="0">
                <a:solidFill>
                  <a:srgbClr val="0000CC"/>
                </a:solidFill>
                <a:latin typeface="微軟正黑體" panose="020B0604030504040204" pitchFamily="34" charset="-120"/>
                <a:ea typeface="微軟正黑體" panose="020B0604030504040204" pitchFamily="34" charset="-120"/>
              </a:rPr>
              <a:t>計畫 </a:t>
            </a:r>
          </a:p>
          <a:p>
            <a:pPr>
              <a:buFont typeface="Georgia" pitchFamily="18" charset="0"/>
              <a:buNone/>
            </a:pPr>
            <a:r>
              <a:rPr lang="zh-TW" altLang="en-US" sz="2400" dirty="0" smtClean="0">
                <a:solidFill>
                  <a:srgbClr val="0000CC"/>
                </a:solidFill>
                <a:latin typeface="微軟正黑體" panose="020B0604030504040204" pitchFamily="34" charset="-120"/>
                <a:ea typeface="微軟正黑體" panose="020B0604030504040204" pitchFamily="34" charset="-120"/>
              </a:rPr>
              <a:t>4.適當使用精</a:t>
            </a:r>
            <a:r>
              <a:rPr lang="zh-TW" altLang="en-US" sz="2400" dirty="0" smtClean="0">
                <a:solidFill>
                  <a:srgbClr val="FF0000"/>
                </a:solidFill>
                <a:latin typeface="微軟正黑體" panose="020B0604030504040204" pitchFamily="34" charset="-120"/>
                <a:ea typeface="微軟正黑體" panose="020B0604030504040204" pitchFamily="34" charset="-120"/>
              </a:rPr>
              <a:t>神用藥以及約束</a:t>
            </a:r>
            <a:r>
              <a:rPr lang="zh-TW" altLang="en-US" sz="2400" dirty="0" smtClean="0">
                <a:solidFill>
                  <a:srgbClr val="0000CC"/>
                </a:solidFill>
                <a:latin typeface="微軟正黑體" panose="020B0604030504040204" pitchFamily="34" charset="-120"/>
                <a:ea typeface="微軟正黑體" panose="020B0604030504040204" pitchFamily="34" charset="-120"/>
              </a:rPr>
              <a:t>(</a:t>
            </a:r>
            <a:r>
              <a:rPr lang="en-US" altLang="zh-TW" sz="2400" dirty="0" smtClean="0">
                <a:solidFill>
                  <a:srgbClr val="0000CC"/>
                </a:solidFill>
                <a:latin typeface="微軟正黑體" panose="020B0604030504040204" pitchFamily="34" charset="-120"/>
                <a:ea typeface="微軟正黑體" panose="020B0604030504040204" pitchFamily="34" charset="-120"/>
              </a:rPr>
              <a:t>restraint) </a:t>
            </a:r>
          </a:p>
          <a:p>
            <a:pPr>
              <a:buFont typeface="Georgia" pitchFamily="18" charset="0"/>
              <a:buNone/>
            </a:pPr>
            <a:r>
              <a:rPr lang="en-US" altLang="zh-TW" sz="2400" dirty="0" smtClean="0">
                <a:solidFill>
                  <a:srgbClr val="0000CC"/>
                </a:solidFill>
                <a:latin typeface="微軟正黑體" panose="020B0604030504040204" pitchFamily="34" charset="-120"/>
                <a:ea typeface="微軟正黑體" panose="020B0604030504040204" pitchFamily="34" charset="-120"/>
              </a:rPr>
              <a:t>5.</a:t>
            </a:r>
            <a:r>
              <a:rPr lang="zh-TW" altLang="en-US" sz="2400" dirty="0" smtClean="0">
                <a:solidFill>
                  <a:srgbClr val="0000CC"/>
                </a:solidFill>
                <a:latin typeface="微軟正黑體" panose="020B0604030504040204" pitchFamily="34" charset="-120"/>
                <a:ea typeface="微軟正黑體" panose="020B0604030504040204" pitchFamily="34" charset="-120"/>
              </a:rPr>
              <a:t>於入住時需</a:t>
            </a:r>
            <a:r>
              <a:rPr lang="zh-TW" altLang="en-US" sz="2400" dirty="0" smtClean="0">
                <a:solidFill>
                  <a:srgbClr val="FF0000"/>
                </a:solidFill>
                <a:latin typeface="微軟正黑體" panose="020B0604030504040204" pitchFamily="34" charset="-120"/>
                <a:ea typeface="微軟正黑體" panose="020B0604030504040204" pitchFamily="34" charset="-120"/>
              </a:rPr>
              <a:t>告知</a:t>
            </a:r>
            <a:r>
              <a:rPr lang="zh-TW" altLang="en-US" sz="2400" dirty="0" smtClean="0">
                <a:solidFill>
                  <a:srgbClr val="0000CC"/>
                </a:solidFill>
                <a:latin typeface="微軟正黑體" panose="020B0604030504040204" pitchFamily="34" charset="-120"/>
                <a:ea typeface="微軟正黑體" panose="020B0604030504040204" pitchFamily="34" charset="-120"/>
              </a:rPr>
              <a:t>住民權利 </a:t>
            </a:r>
          </a:p>
          <a:p>
            <a:pPr>
              <a:buFont typeface="Georgia" pitchFamily="18" charset="0"/>
              <a:buNone/>
            </a:pPr>
            <a:r>
              <a:rPr lang="zh-TW" altLang="en-US" sz="2400" dirty="0" smtClean="0">
                <a:solidFill>
                  <a:srgbClr val="0000CC"/>
                </a:solidFill>
                <a:latin typeface="微軟正黑體" panose="020B0604030504040204" pitchFamily="34" charset="-120"/>
                <a:ea typeface="微軟正黑體" panose="020B0604030504040204" pitchFamily="34" charset="-120"/>
              </a:rPr>
              <a:t>6.確保</a:t>
            </a:r>
            <a:r>
              <a:rPr lang="zh-TW" altLang="en-US" sz="2400" dirty="0" smtClean="0">
                <a:solidFill>
                  <a:srgbClr val="FF0000"/>
                </a:solidFill>
                <a:latin typeface="微軟正黑體" panose="020B0604030504040204" pitchFamily="34" charset="-120"/>
                <a:ea typeface="微軟正黑體" panose="020B0604030504040204" pitchFamily="34" charset="-120"/>
              </a:rPr>
              <a:t>轉院以及出院</a:t>
            </a:r>
            <a:r>
              <a:rPr lang="zh-TW" altLang="en-US" sz="2400" dirty="0" smtClean="0">
                <a:solidFill>
                  <a:srgbClr val="0000CC"/>
                </a:solidFill>
                <a:latin typeface="微軟正黑體" panose="020B0604030504040204" pitchFamily="34" charset="-120"/>
                <a:ea typeface="微軟正黑體" panose="020B0604030504040204" pitchFamily="34" charset="-120"/>
              </a:rPr>
              <a:t>之權利</a:t>
            </a:r>
          </a:p>
          <a:p>
            <a:pPr>
              <a:buFont typeface="Georgia" pitchFamily="18" charset="0"/>
              <a:buNone/>
            </a:pPr>
            <a:endParaRPr lang="zh-TW" altLang="en-US" sz="2800" dirty="0" smtClean="0">
              <a:solidFill>
                <a:srgbClr val="0000CC"/>
              </a:solidFill>
              <a:latin typeface="微軟正黑體" panose="020B0604030504040204" pitchFamily="34" charset="-120"/>
              <a:ea typeface="微軟正黑體" panose="020B0604030504040204" pitchFamily="34" charset="-120"/>
            </a:endParaRPr>
          </a:p>
          <a:p>
            <a:pPr>
              <a:buFont typeface="Georgia" pitchFamily="18" charset="0"/>
              <a:buNone/>
            </a:pPr>
            <a:r>
              <a:rPr lang="en-US" altLang="zh-TW" sz="1600" dirty="0" smtClean="0">
                <a:solidFill>
                  <a:srgbClr val="0000CC"/>
                </a:solidFill>
                <a:latin typeface="微軟正黑體" panose="020B0604030504040204" pitchFamily="34" charset="-120"/>
                <a:ea typeface="微軟正黑體" panose="020B0604030504040204" pitchFamily="34" charset="-120"/>
              </a:rPr>
              <a:t>Nursing Home Quality  Reform Act of the Omnibus Budget Reconciliation Act of 1987 (OBRA 1987)</a:t>
            </a:r>
            <a:r>
              <a:rPr lang="zh-TW" altLang="en-US" sz="2400" dirty="0" smtClean="0">
                <a:solidFill>
                  <a:srgbClr val="0000CC"/>
                </a:solidFill>
                <a:latin typeface="微軟正黑體" panose="020B0604030504040204" pitchFamily="34" charset="-120"/>
                <a:ea typeface="微軟正黑體" panose="020B0604030504040204" pitchFamily="34" charset="-12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idx="4294967295"/>
          </p:nvPr>
        </p:nvSpPr>
        <p:spPr>
          <a:xfrm>
            <a:off x="251520" y="1280120"/>
            <a:ext cx="8458200" cy="5029200"/>
          </a:xfrm>
        </p:spPr>
        <p:txBody>
          <a:bodyPr>
            <a:normAutofit fontScale="85000" lnSpcReduction="20000"/>
          </a:bodyPr>
          <a:lstStyle/>
          <a:p>
            <a:r>
              <a:rPr lang="zh-TW" altLang="en-US" dirty="0" smtClean="0">
                <a:latin typeface="微軟正黑體" panose="020B0604030504040204" pitchFamily="34" charset="-120"/>
                <a:ea typeface="微軟正黑體" panose="020B0604030504040204" pitchFamily="34" charset="-120"/>
              </a:rPr>
              <a:t>從醫學倫理的角度思考，老人病患縱然預期壽命較短，但仍有權利接受完整的評估與資訊，來為他們的健康做出最正確的決策。</a:t>
            </a:r>
          </a:p>
          <a:p>
            <a:r>
              <a:rPr lang="zh-TW" altLang="en-US" dirty="0" smtClean="0">
                <a:solidFill>
                  <a:srgbClr val="FF0000"/>
                </a:solidFill>
                <a:latin typeface="微軟正黑體" panose="020B0604030504040204" pitchFamily="34" charset="-120"/>
                <a:ea typeface="微軟正黑體" panose="020B0604030504040204" pitchFamily="34" charset="-120"/>
              </a:rPr>
              <a:t>自主原則與行善原則</a:t>
            </a:r>
            <a:r>
              <a:rPr lang="zh-TW" altLang="en-US" dirty="0" smtClean="0">
                <a:latin typeface="微軟正黑體" panose="020B0604030504040204" pitchFamily="34" charset="-120"/>
                <a:ea typeface="微軟正黑體" panose="020B0604030504040204" pitchFamily="34" charset="-120"/>
              </a:rPr>
              <a:t>是整個醫學倫理的主要核心部分。但對於機構中的住民來說，它們的權利往往在不經意就被剝奪。</a:t>
            </a:r>
          </a:p>
          <a:p>
            <a:r>
              <a:rPr lang="zh-TW" altLang="en-US" dirty="0" smtClean="0">
                <a:latin typeface="微軟正黑體" panose="020B0604030504040204" pitchFamily="34" charset="-120"/>
                <a:ea typeface="微軟正黑體" panose="020B0604030504040204" pitchFamily="34" charset="-120"/>
              </a:rPr>
              <a:t>我們也需了解到這些</a:t>
            </a:r>
            <a:r>
              <a:rPr lang="zh-TW" altLang="en-US" dirty="0" smtClean="0">
                <a:solidFill>
                  <a:srgbClr val="FF0000"/>
                </a:solidFill>
                <a:latin typeface="微軟正黑體" panose="020B0604030504040204" pitchFamily="34" charset="-120"/>
                <a:ea typeface="微軟正黑體" panose="020B0604030504040204" pitchFamily="34" charset="-120"/>
              </a:rPr>
              <a:t>住民永遠有權利去參與任何想從事的活動，並決定自我要過什麼樣的生活</a:t>
            </a:r>
            <a:r>
              <a:rPr lang="zh-TW" altLang="en-US" dirty="0" smtClean="0">
                <a:latin typeface="微軟正黑體" panose="020B0604030504040204" pitchFamily="34" charset="-120"/>
                <a:ea typeface="微軟正黑體" panose="020B0604030504040204" pitchFamily="34" charset="-120"/>
              </a:rPr>
              <a:t>，而病患本身也應該是醫師要改變治療計畫或環境時，第一個要協商的人。</a:t>
            </a:r>
          </a:p>
          <a:p>
            <a:r>
              <a:rPr lang="zh-TW" altLang="en-US" dirty="0" smtClean="0">
                <a:latin typeface="微軟正黑體" panose="020B0604030504040204" pitchFamily="34" charset="-120"/>
                <a:ea typeface="微軟正黑體" panose="020B0604030504040204" pitchFamily="34" charset="-120"/>
              </a:rPr>
              <a:t>尊重醫學倫理的精神，</a:t>
            </a:r>
            <a:r>
              <a:rPr lang="zh-TW" altLang="en-US" dirty="0" smtClean="0">
                <a:solidFill>
                  <a:srgbClr val="0000CC"/>
                </a:solidFill>
                <a:latin typeface="微軟正黑體" panose="020B0604030504040204" pitchFamily="34" charset="-120"/>
                <a:ea typeface="微軟正黑體" panose="020B0604030504040204" pitchFamily="34" charset="-120"/>
              </a:rPr>
              <a:t>隨時問問自己是否已盡力為病人做最好的決策</a:t>
            </a:r>
            <a:r>
              <a:rPr lang="zh-TW" altLang="en-US" dirty="0" smtClean="0">
                <a:latin typeface="微軟正黑體" panose="020B0604030504040204" pitchFamily="34" charset="-120"/>
                <a:ea typeface="微軟正黑體" panose="020B0604030504040204" pitchFamily="34" charset="-120"/>
              </a:rPr>
              <a:t>，如此，才能提供持續性、周全性的高品質老人照護。</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ctrTitle" idx="4294967295"/>
          </p:nvPr>
        </p:nvSpPr>
        <p:spPr>
          <a:xfrm>
            <a:off x="1475656" y="3789040"/>
            <a:ext cx="7772400" cy="1470025"/>
          </a:xfrm>
        </p:spPr>
        <p:txBody>
          <a:bodyPr>
            <a:normAutofit/>
          </a:bodyPr>
          <a:lstStyle/>
          <a:p>
            <a:pPr algn="ctr"/>
            <a:r>
              <a:rPr lang="zh-TW" altLang="en-US" sz="3200" b="1" dirty="0" smtClean="0">
                <a:latin typeface="微軟正黑體" panose="020B0604030504040204" pitchFamily="34" charset="-120"/>
                <a:ea typeface="微軟正黑體" panose="020B0604030504040204" pitchFamily="34" charset="-120"/>
              </a:rPr>
              <a:t>從其他角度看機構照護倫理</a:t>
            </a:r>
          </a:p>
        </p:txBody>
      </p:sp>
      <p:pic>
        <p:nvPicPr>
          <p:cNvPr id="89093" name="Picture 5"/>
          <p:cNvPicPr>
            <a:picLocks noChangeAspect="1" noChangeArrowheads="1"/>
          </p:cNvPicPr>
          <p:nvPr/>
        </p:nvPicPr>
        <p:blipFill>
          <a:blip r:embed="rId3" cstate="print"/>
          <a:srcRect/>
          <a:stretch>
            <a:fillRect/>
          </a:stretch>
        </p:blipFill>
        <p:spPr bwMode="auto">
          <a:xfrm>
            <a:off x="611559" y="1484784"/>
            <a:ext cx="3025775" cy="206533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a:xfrm>
            <a:off x="1979712" y="-171400"/>
            <a:ext cx="5292080" cy="1162050"/>
          </a:xfrm>
        </p:spPr>
        <p:txBody>
          <a:bodyPr>
            <a:normAutofit/>
          </a:bodyPr>
          <a:lstStyle/>
          <a:p>
            <a:pPr algn="ctr"/>
            <a:r>
              <a:rPr lang="zh-TW" altLang="en-US" sz="4400" b="1" dirty="0" smtClean="0">
                <a:solidFill>
                  <a:schemeClr val="bg1"/>
                </a:solidFill>
                <a:latin typeface="微軟正黑體" panose="020B0604030504040204" pitchFamily="34" charset="-120"/>
                <a:ea typeface="微軟正黑體" panose="020B0604030504040204" pitchFamily="34" charset="-120"/>
              </a:rPr>
              <a:t>機構中常見倫理問題</a:t>
            </a:r>
          </a:p>
        </p:txBody>
      </p:sp>
      <p:sp>
        <p:nvSpPr>
          <p:cNvPr id="93187" name="Rectangle 3"/>
          <p:cNvSpPr>
            <a:spLocks noGrp="1"/>
          </p:cNvSpPr>
          <p:nvPr>
            <p:ph idx="4294967295"/>
          </p:nvPr>
        </p:nvSpPr>
        <p:spPr>
          <a:xfrm>
            <a:off x="3131840" y="2060848"/>
            <a:ext cx="3456384" cy="3528392"/>
          </a:xfrm>
        </p:spPr>
        <p:txBody>
          <a:bodyPr/>
          <a:lstStyle/>
          <a:p>
            <a:r>
              <a:rPr lang="zh-TW" altLang="en-US" sz="3400" b="1" dirty="0" smtClean="0">
                <a:solidFill>
                  <a:srgbClr val="CC0000"/>
                </a:solidFill>
                <a:latin typeface="微軟正黑體" panose="020B0604030504040204" pitchFamily="34" charset="-120"/>
                <a:ea typeface="微軟正黑體" panose="020B0604030504040204" pitchFamily="34" charset="-120"/>
              </a:rPr>
              <a:t>食的方面</a:t>
            </a:r>
          </a:p>
          <a:p>
            <a:r>
              <a:rPr lang="zh-TW" altLang="en-US" sz="3400" b="1" dirty="0" smtClean="0">
                <a:solidFill>
                  <a:srgbClr val="CC0000"/>
                </a:solidFill>
                <a:latin typeface="微軟正黑體" panose="020B0604030504040204" pitchFamily="34" charset="-120"/>
                <a:ea typeface="微軟正黑體" panose="020B0604030504040204" pitchFamily="34" charset="-120"/>
              </a:rPr>
              <a:t>衣的方面</a:t>
            </a:r>
          </a:p>
          <a:p>
            <a:r>
              <a:rPr lang="zh-TW" altLang="en-US" sz="3400" b="1" dirty="0" smtClean="0">
                <a:solidFill>
                  <a:srgbClr val="CC0000"/>
                </a:solidFill>
                <a:latin typeface="微軟正黑體" panose="020B0604030504040204" pitchFamily="34" charset="-120"/>
                <a:ea typeface="微軟正黑體" panose="020B0604030504040204" pitchFamily="34" charset="-120"/>
              </a:rPr>
              <a:t>住的方面</a:t>
            </a:r>
          </a:p>
          <a:p>
            <a:r>
              <a:rPr lang="zh-TW" altLang="en-US" sz="3400" b="1" dirty="0" smtClean="0">
                <a:solidFill>
                  <a:srgbClr val="CC0000"/>
                </a:solidFill>
                <a:latin typeface="微軟正黑體" panose="020B0604030504040204" pitchFamily="34" charset="-120"/>
                <a:ea typeface="微軟正黑體" panose="020B0604030504040204" pitchFamily="34" charset="-120"/>
              </a:rPr>
              <a:t>行的方面</a:t>
            </a:r>
          </a:p>
          <a:p>
            <a:r>
              <a:rPr lang="zh-TW" altLang="en-US" sz="3400" b="1" dirty="0" smtClean="0">
                <a:solidFill>
                  <a:srgbClr val="CC0000"/>
                </a:solidFill>
                <a:latin typeface="微軟正黑體" panose="020B0604030504040204" pitchFamily="34" charset="-120"/>
                <a:ea typeface="微軟正黑體" panose="020B0604030504040204" pitchFamily="34" charset="-120"/>
              </a:rPr>
              <a:t>其他方面</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descr="15-a"/>
          <p:cNvPicPr>
            <a:picLocks noChangeAspect="1" noChangeArrowheads="1"/>
          </p:cNvPicPr>
          <p:nvPr/>
        </p:nvPicPr>
        <p:blipFill>
          <a:blip r:embed="rId3" cstate="print"/>
          <a:srcRect/>
          <a:stretch>
            <a:fillRect/>
          </a:stretch>
        </p:blipFill>
        <p:spPr bwMode="auto">
          <a:xfrm>
            <a:off x="1597965" y="188640"/>
            <a:ext cx="6223453" cy="5566006"/>
          </a:xfrm>
          <a:prstGeom prst="rect">
            <a:avLst/>
          </a:prstGeom>
          <a:noFill/>
        </p:spPr>
      </p:pic>
      <p:sp>
        <p:nvSpPr>
          <p:cNvPr id="95237" name="Text Box 5"/>
          <p:cNvSpPr txBox="1">
            <a:spLocks noChangeArrowheads="1"/>
          </p:cNvSpPr>
          <p:nvPr/>
        </p:nvSpPr>
        <p:spPr bwMode="auto">
          <a:xfrm>
            <a:off x="310732" y="108176"/>
            <a:ext cx="590550" cy="579438"/>
          </a:xfrm>
          <a:prstGeom prst="rect">
            <a:avLst/>
          </a:prstGeom>
          <a:noFill/>
          <a:ln w="9525">
            <a:noFill/>
            <a:miter lim="800000"/>
            <a:headEnd/>
            <a:tailEnd/>
          </a:ln>
          <a:effectLst/>
        </p:spPr>
        <p:txBody>
          <a:bodyPr wrap="none">
            <a:spAutoFit/>
          </a:bodyPr>
          <a:lstStyle/>
          <a:p>
            <a:r>
              <a:rPr lang="zh-TW" altLang="en-US" sz="3200" b="1" dirty="0">
                <a:solidFill>
                  <a:schemeClr val="bg1"/>
                </a:solidFill>
                <a:ea typeface="微軟正黑體" pitchFamily="34" charset="-120"/>
              </a:rPr>
              <a:t>食</a:t>
            </a:r>
          </a:p>
        </p:txBody>
      </p:sp>
      <p:sp>
        <p:nvSpPr>
          <p:cNvPr id="95238" name="Oval 6"/>
          <p:cNvSpPr>
            <a:spLocks noChangeArrowheads="1"/>
          </p:cNvSpPr>
          <p:nvPr/>
        </p:nvSpPr>
        <p:spPr bwMode="auto">
          <a:xfrm>
            <a:off x="1597965" y="2145499"/>
            <a:ext cx="990600" cy="990600"/>
          </a:xfrm>
          <a:prstGeom prst="ellipse">
            <a:avLst/>
          </a:prstGeom>
          <a:noFill/>
          <a:ln w="28575">
            <a:solidFill>
              <a:srgbClr val="FF0000"/>
            </a:solidFill>
            <a:round/>
            <a:headEnd/>
            <a:tailEnd/>
          </a:ln>
          <a:effectLst/>
        </p:spPr>
        <p:txBody>
          <a:bodyPr wrap="none" anchor="ctr"/>
          <a:lstStyle/>
          <a:p>
            <a:endParaRPr lang="zh-TW" altLang="en-US"/>
          </a:p>
        </p:txBody>
      </p:sp>
      <p:sp>
        <p:nvSpPr>
          <p:cNvPr id="7" name="矩形 6"/>
          <p:cNvSpPr/>
          <p:nvPr/>
        </p:nvSpPr>
        <p:spPr>
          <a:xfrm>
            <a:off x="1403648" y="5819328"/>
            <a:ext cx="8208912"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15-b"/>
          <p:cNvPicPr>
            <a:picLocks noChangeAspect="1" noChangeArrowheads="1"/>
          </p:cNvPicPr>
          <p:nvPr/>
        </p:nvPicPr>
        <p:blipFill>
          <a:blip r:embed="rId3" cstate="print"/>
          <a:srcRect/>
          <a:stretch>
            <a:fillRect/>
          </a:stretch>
        </p:blipFill>
        <p:spPr bwMode="auto">
          <a:xfrm>
            <a:off x="1721408" y="112712"/>
            <a:ext cx="5701184" cy="5961007"/>
          </a:xfrm>
          <a:prstGeom prst="rect">
            <a:avLst/>
          </a:prstGeom>
          <a:noFill/>
        </p:spPr>
      </p:pic>
      <p:sp>
        <p:nvSpPr>
          <p:cNvPr id="97285" name="Text Box 5"/>
          <p:cNvSpPr txBox="1">
            <a:spLocks noChangeArrowheads="1"/>
          </p:cNvSpPr>
          <p:nvPr/>
        </p:nvSpPr>
        <p:spPr bwMode="auto">
          <a:xfrm>
            <a:off x="323850" y="112712"/>
            <a:ext cx="590550" cy="579438"/>
          </a:xfrm>
          <a:prstGeom prst="rect">
            <a:avLst/>
          </a:prstGeom>
          <a:noFill/>
          <a:ln w="9525">
            <a:noFill/>
            <a:miter lim="800000"/>
            <a:headEnd/>
            <a:tailEnd/>
          </a:ln>
          <a:effectLst/>
        </p:spPr>
        <p:txBody>
          <a:bodyPr wrap="none">
            <a:spAutoFit/>
          </a:bodyPr>
          <a:lstStyle/>
          <a:p>
            <a:r>
              <a:rPr lang="zh-TW" altLang="en-US" sz="3200" b="1" dirty="0">
                <a:solidFill>
                  <a:schemeClr val="bg1"/>
                </a:solidFill>
                <a:ea typeface="微軟正黑體" pitchFamily="34" charset="-120"/>
              </a:rPr>
              <a:t>衣</a:t>
            </a:r>
          </a:p>
        </p:txBody>
      </p:sp>
      <p:sp>
        <p:nvSpPr>
          <p:cNvPr id="97286" name="Oval 6"/>
          <p:cNvSpPr>
            <a:spLocks noChangeArrowheads="1"/>
          </p:cNvSpPr>
          <p:nvPr/>
        </p:nvSpPr>
        <p:spPr bwMode="auto">
          <a:xfrm>
            <a:off x="1738311" y="2708920"/>
            <a:ext cx="931781" cy="573404"/>
          </a:xfrm>
          <a:prstGeom prst="ellipse">
            <a:avLst/>
          </a:prstGeom>
          <a:noFill/>
          <a:ln w="28575">
            <a:solidFill>
              <a:srgbClr val="CC0000"/>
            </a:solidFill>
            <a:round/>
            <a:headEnd/>
            <a:tailEnd/>
          </a:ln>
          <a:effectLst/>
        </p:spPr>
        <p:txBody>
          <a:bodyPr wrap="none" anchor="ctr"/>
          <a:lstStyle/>
          <a:p>
            <a:endParaRPr lang="zh-TW" altLang="en-US"/>
          </a:p>
        </p:txBody>
      </p:sp>
      <p:sp>
        <p:nvSpPr>
          <p:cNvPr id="7" name="矩形 6"/>
          <p:cNvSpPr/>
          <p:nvPr/>
        </p:nvSpPr>
        <p:spPr>
          <a:xfrm>
            <a:off x="1403648" y="5985440"/>
            <a:ext cx="8208912"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pPr>
              <a:defRPr/>
            </a:pPr>
            <a:r>
              <a:rPr lang="zh-TW" altLang="en-US" smtClean="0"/>
              <a:t>2012/05/11</a:t>
            </a:r>
            <a:endParaRPr lang="zh-TW" altLang="en-US"/>
          </a:p>
        </p:txBody>
      </p:sp>
      <p:sp>
        <p:nvSpPr>
          <p:cNvPr id="3" name="內容版面配置區 2"/>
          <p:cNvSpPr>
            <a:spLocks noGrp="1"/>
          </p:cNvSpPr>
          <p:nvPr>
            <p:ph idx="4294967295"/>
          </p:nvPr>
        </p:nvSpPr>
        <p:spPr>
          <a:xfrm>
            <a:off x="107504" y="1628800"/>
            <a:ext cx="8229600" cy="4324350"/>
          </a:xfrm>
        </p:spPr>
        <p:txBody>
          <a:bodyPr>
            <a:normAutofit/>
          </a:bodyPr>
          <a:lstStyle/>
          <a:p>
            <a:r>
              <a:rPr lang="zh-TW" altLang="en-US" sz="2400" dirty="0" smtClean="0">
                <a:latin typeface="微軟正黑體" panose="020B0604030504040204" pitchFamily="34" charset="-120"/>
                <a:ea typeface="微軟正黑體" panose="020B0604030504040204" pitchFamily="34" charset="-120"/>
              </a:rPr>
              <a:t>奇美醫院職業醫學科 主任</a:t>
            </a:r>
            <a:r>
              <a:rPr lang="en-US" altLang="zh-TW" sz="2400" dirty="0" smtClean="0">
                <a:latin typeface="微軟正黑體" panose="020B0604030504040204" pitchFamily="34" charset="-120"/>
                <a:ea typeface="微軟正黑體" panose="020B0604030504040204" pitchFamily="34" charset="-120"/>
              </a:rPr>
              <a:t>(2013-)</a:t>
            </a:r>
            <a:endParaRPr lang="zh-TW" altLang="en-US" sz="2400" dirty="0" smtClean="0">
              <a:latin typeface="微軟正黑體" panose="020B0604030504040204" pitchFamily="34" charset="-120"/>
              <a:ea typeface="微軟正黑體" panose="020B0604030504040204" pitchFamily="34" charset="-120"/>
            </a:endParaRPr>
          </a:p>
          <a:p>
            <a:r>
              <a:rPr lang="zh-TW" altLang="en-US" sz="2400" dirty="0" smtClean="0">
                <a:solidFill>
                  <a:srgbClr val="FF0000"/>
                </a:solidFill>
                <a:latin typeface="微軟正黑體" panose="020B0604030504040204" pitchFamily="34" charset="-120"/>
                <a:ea typeface="微軟正黑體" panose="020B0604030504040204" pitchFamily="34" charset="-120"/>
              </a:rPr>
              <a:t>晉生慢性醫院及護理之家 院長</a:t>
            </a:r>
            <a:r>
              <a:rPr lang="en-US" altLang="zh-TW" sz="2400" dirty="0" smtClean="0">
                <a:solidFill>
                  <a:srgbClr val="FF0000"/>
                </a:solidFill>
                <a:latin typeface="微軟正黑體" panose="020B0604030504040204" pitchFamily="34" charset="-120"/>
                <a:ea typeface="微軟正黑體" panose="020B0604030504040204" pitchFamily="34" charset="-120"/>
              </a:rPr>
              <a:t>(2011-2013)</a:t>
            </a:r>
            <a:endParaRPr lang="zh-TW" altLang="en-US" sz="2400" dirty="0" smtClean="0">
              <a:solidFill>
                <a:srgbClr val="FF0000"/>
              </a:solidFill>
              <a:latin typeface="微軟正黑體" panose="020B0604030504040204" pitchFamily="34" charset="-120"/>
              <a:ea typeface="微軟正黑體" panose="020B0604030504040204" pitchFamily="34" charset="-120"/>
            </a:endParaRPr>
          </a:p>
          <a:p>
            <a:r>
              <a:rPr lang="zh-TW" altLang="en-US" sz="2400" dirty="0" smtClean="0">
                <a:solidFill>
                  <a:srgbClr val="FF0000"/>
                </a:solidFill>
                <a:latin typeface="微軟正黑體" panose="020B0604030504040204" pitchFamily="34" charset="-120"/>
                <a:ea typeface="微軟正黑體" panose="020B0604030504040204" pitchFamily="34" charset="-120"/>
              </a:rPr>
              <a:t>奇美醫院家庭醫學科 主任</a:t>
            </a:r>
            <a:r>
              <a:rPr lang="en-US" altLang="zh-TW" sz="2400" dirty="0" smtClean="0">
                <a:solidFill>
                  <a:srgbClr val="FF0000"/>
                </a:solidFill>
                <a:latin typeface="微軟正黑體" panose="020B0604030504040204" pitchFamily="34" charset="-120"/>
                <a:ea typeface="微軟正黑體" panose="020B0604030504040204" pitchFamily="34" charset="-120"/>
              </a:rPr>
              <a:t>(2009-2011)</a:t>
            </a:r>
            <a:endParaRPr lang="zh-TW" altLang="en-US" sz="2400" dirty="0" smtClean="0">
              <a:solidFill>
                <a:srgbClr val="FF0000"/>
              </a:solidFill>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奇美醫院附設臺南科學園區診所 主任</a:t>
            </a:r>
            <a:r>
              <a:rPr lang="en-US" altLang="zh-TW" sz="2400" dirty="0" smtClean="0">
                <a:latin typeface="微軟正黑體" panose="020B0604030504040204" pitchFamily="34" charset="-120"/>
                <a:ea typeface="微軟正黑體" panose="020B0604030504040204" pitchFamily="34" charset="-120"/>
              </a:rPr>
              <a:t>(1999-2009)</a:t>
            </a:r>
            <a:endParaRPr lang="zh-TW" altLang="en-US"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新營市衛生所主任</a:t>
            </a:r>
            <a:r>
              <a:rPr lang="en-US" altLang="zh-TW" sz="2400" dirty="0" smtClean="0">
                <a:latin typeface="微軟正黑體" panose="020B0604030504040204" pitchFamily="34" charset="-120"/>
                <a:ea typeface="微軟正黑體" panose="020B0604030504040204" pitchFamily="34" charset="-120"/>
              </a:rPr>
              <a:t>(1991-1998)</a:t>
            </a:r>
            <a:endParaRPr lang="zh-TW" altLang="en-US"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中華民國醫師公會全國聯合會監事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台灣省醫師公會監事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臺南縣醫師公會常務理事</a:t>
            </a:r>
          </a:p>
          <a:p>
            <a:r>
              <a:rPr lang="zh-TW" altLang="en-US" sz="2400" dirty="0" smtClean="0">
                <a:latin typeface="微軟正黑體" panose="020B0604030504040204" pitchFamily="34" charset="-120"/>
                <a:ea typeface="微軟正黑體" panose="020B0604030504040204" pitchFamily="34" charset="-120"/>
              </a:rPr>
              <a:t>臺灣家庭醫學醫學會 理事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監事</a:t>
            </a:r>
          </a:p>
          <a:p>
            <a:r>
              <a:rPr lang="zh-TW" altLang="en-US" sz="2400" dirty="0" smtClean="0">
                <a:latin typeface="微軟正黑體" panose="020B0604030504040204" pitchFamily="34" charset="-120"/>
                <a:ea typeface="微軟正黑體" panose="020B0604030504040204" pitchFamily="34" charset="-120"/>
              </a:rPr>
              <a:t>中華民國環境職業醫學會 理事</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監事</a:t>
            </a:r>
            <a:endParaRPr lang="zh-TW" altLang="en-US" sz="2400" dirty="0">
              <a:latin typeface="微軟正黑體" panose="020B0604030504040204" pitchFamily="34" charset="-120"/>
              <a:ea typeface="微軟正黑體" panose="020B0604030504040204" pitchFamily="34" charset="-120"/>
            </a:endParaRPr>
          </a:p>
        </p:txBody>
      </p:sp>
      <p:sp>
        <p:nvSpPr>
          <p:cNvPr id="6" name="Rectangle 9"/>
          <p:cNvSpPr>
            <a:spLocks noChangeArrowheads="1"/>
          </p:cNvSpPr>
          <p:nvPr/>
        </p:nvSpPr>
        <p:spPr bwMode="auto">
          <a:xfrm>
            <a:off x="1227226" y="108287"/>
            <a:ext cx="7018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itchFamily="34" charset="0"/>
              <a:buChar char=" "/>
              <a:defRPr sz="2400">
                <a:solidFill>
                  <a:schemeClr val="accent1"/>
                </a:solidFill>
                <a:latin typeface="Calibri Light" pitchFamily="34" charset="0"/>
              </a:defRPr>
            </a:lvl1pPr>
            <a:lvl2pPr marL="742950" indent="-285750">
              <a:lnSpc>
                <a:spcPct val="85000"/>
              </a:lnSpc>
              <a:spcBef>
                <a:spcPts val="600"/>
              </a:spcBef>
              <a:buFont typeface="Arial" pitchFamily="34" charset="0"/>
              <a:buChar char=" "/>
              <a:defRPr sz="2400">
                <a:solidFill>
                  <a:srgbClr val="FFFFFF"/>
                </a:solidFill>
                <a:latin typeface="Calibri Light" pitchFamily="34" charset="0"/>
              </a:defRPr>
            </a:lvl2pPr>
            <a:lvl3pPr marL="1143000" indent="-228600">
              <a:lnSpc>
                <a:spcPct val="85000"/>
              </a:lnSpc>
              <a:spcBef>
                <a:spcPts val="600"/>
              </a:spcBef>
              <a:buFont typeface="Arial" pitchFamily="34" charset="0"/>
              <a:buChar char=" "/>
              <a:defRPr sz="2000" i="1">
                <a:solidFill>
                  <a:srgbClr val="FFFFFF"/>
                </a:solidFill>
                <a:latin typeface="Calibri Light" pitchFamily="34" charset="0"/>
              </a:defRPr>
            </a:lvl3pPr>
            <a:lvl4pPr marL="1600200" indent="-228600">
              <a:lnSpc>
                <a:spcPct val="85000"/>
              </a:lnSpc>
              <a:spcBef>
                <a:spcPts val="600"/>
              </a:spcBef>
              <a:buFont typeface="Arial" pitchFamily="34" charset="0"/>
              <a:buChar char=" "/>
              <a:defRPr>
                <a:solidFill>
                  <a:srgbClr val="FFFFFF"/>
                </a:solidFill>
                <a:latin typeface="Calibri Light" pitchFamily="34" charset="0"/>
              </a:defRPr>
            </a:lvl4pPr>
            <a:lvl5pPr marL="2057400" indent="-228600">
              <a:lnSpc>
                <a:spcPct val="85000"/>
              </a:lnSpc>
              <a:spcBef>
                <a:spcPts val="600"/>
              </a:spcBef>
              <a:buFont typeface="Arial" pitchFamily="34" charset="0"/>
              <a:buChar char=" "/>
              <a:defRPr>
                <a:solidFill>
                  <a:srgbClr val="FFFFFF"/>
                </a:solidFill>
                <a:latin typeface="Calibri Light" pitchFamily="34" charset="0"/>
              </a:defRPr>
            </a:lvl5pPr>
            <a:lvl6pPr marL="25146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6pPr>
            <a:lvl7pPr marL="29718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7pPr>
            <a:lvl8pPr marL="34290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8pPr>
            <a:lvl9pPr marL="3886200" indent="-228600" defTabSz="457200" eaLnBrk="0" fontAlgn="base" hangingPunct="0">
              <a:lnSpc>
                <a:spcPct val="85000"/>
              </a:lnSpc>
              <a:spcBef>
                <a:spcPts val="600"/>
              </a:spcBef>
              <a:spcAft>
                <a:spcPct val="0"/>
              </a:spcAft>
              <a:buFont typeface="Arial" pitchFamily="34" charset="0"/>
              <a:buChar char=" "/>
              <a:defRPr>
                <a:solidFill>
                  <a:srgbClr val="FFFFFF"/>
                </a:solidFill>
                <a:latin typeface="Calibri Light" pitchFamily="34" charset="0"/>
              </a:defRPr>
            </a:lvl9pPr>
          </a:lstStyle>
          <a:p>
            <a:pPr algn="ctr">
              <a:lnSpc>
                <a:spcPct val="100000"/>
              </a:lnSpc>
              <a:spcBef>
                <a:spcPct val="0"/>
              </a:spcBef>
              <a:buFontTx/>
              <a:buNone/>
            </a:pPr>
            <a:r>
              <a:rPr lang="zh-TW" altLang="en-US" sz="3200" b="1" dirty="0">
                <a:solidFill>
                  <a:schemeClr val="bg1"/>
                </a:solidFill>
                <a:latin typeface="微軟正黑體" panose="020B0604030504040204" pitchFamily="34" charset="-120"/>
                <a:ea typeface="微軟正黑體" panose="020B0604030504040204" pitchFamily="34" charset="-120"/>
                <a:cs typeface="華康中黑體" pitchFamily="49" charset="-120"/>
              </a:rPr>
              <a:t>撰稿人</a:t>
            </a:r>
            <a:r>
              <a:rPr lang="zh-TW" altLang="en-US" sz="3200" b="1"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介紹</a:t>
            </a:r>
            <a:r>
              <a:rPr lang="en-US" altLang="zh-TW" sz="3200" b="1"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a:t>
            </a:r>
            <a:r>
              <a:rPr lang="zh-TW" altLang="en-US" sz="3200" b="1"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蘇世斌主任</a:t>
            </a:r>
            <a:endParaRPr lang="zh-TW" altLang="en-US" sz="3200" b="1" dirty="0">
              <a:solidFill>
                <a:schemeClr val="bg1"/>
              </a:solidFill>
              <a:latin typeface="微軟正黑體" panose="020B0604030504040204" pitchFamily="34" charset="-120"/>
              <a:ea typeface="微軟正黑體" panose="020B0604030504040204" pitchFamily="34" charset="-120"/>
              <a:cs typeface="華康中黑體" pitchFamily="49"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124744"/>
            <a:ext cx="1512168" cy="223427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descr="15-c"/>
          <p:cNvPicPr>
            <a:picLocks noChangeAspect="1" noChangeArrowheads="1"/>
          </p:cNvPicPr>
          <p:nvPr/>
        </p:nvPicPr>
        <p:blipFill>
          <a:blip r:embed="rId3" cstate="print"/>
          <a:srcRect/>
          <a:stretch>
            <a:fillRect/>
          </a:stretch>
        </p:blipFill>
        <p:spPr bwMode="auto">
          <a:xfrm>
            <a:off x="2267744" y="116885"/>
            <a:ext cx="4116767" cy="5650190"/>
          </a:xfrm>
          <a:prstGeom prst="rect">
            <a:avLst/>
          </a:prstGeom>
          <a:noFill/>
        </p:spPr>
      </p:pic>
      <p:sp>
        <p:nvSpPr>
          <p:cNvPr id="99333" name="Text Box 5"/>
          <p:cNvSpPr txBox="1">
            <a:spLocks noChangeArrowheads="1"/>
          </p:cNvSpPr>
          <p:nvPr/>
        </p:nvSpPr>
        <p:spPr bwMode="auto">
          <a:xfrm>
            <a:off x="323850" y="116885"/>
            <a:ext cx="590550" cy="579438"/>
          </a:xfrm>
          <a:prstGeom prst="rect">
            <a:avLst/>
          </a:prstGeom>
          <a:noFill/>
          <a:ln w="9525">
            <a:noFill/>
            <a:miter lim="800000"/>
            <a:headEnd/>
            <a:tailEnd/>
          </a:ln>
          <a:effectLst/>
        </p:spPr>
        <p:txBody>
          <a:bodyPr wrap="none">
            <a:spAutoFit/>
          </a:bodyPr>
          <a:lstStyle/>
          <a:p>
            <a:r>
              <a:rPr lang="zh-TW" altLang="en-US" sz="3200" b="1" dirty="0">
                <a:solidFill>
                  <a:schemeClr val="bg1"/>
                </a:solidFill>
                <a:ea typeface="微軟正黑體" pitchFamily="34" charset="-120"/>
              </a:rPr>
              <a:t>住</a:t>
            </a:r>
          </a:p>
        </p:txBody>
      </p:sp>
      <p:sp>
        <p:nvSpPr>
          <p:cNvPr id="6" name="矩形 5"/>
          <p:cNvSpPr/>
          <p:nvPr/>
        </p:nvSpPr>
        <p:spPr>
          <a:xfrm>
            <a:off x="1187624" y="5877272"/>
            <a:ext cx="8208912"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descr="15-d"/>
          <p:cNvPicPr>
            <a:picLocks noChangeAspect="1" noChangeArrowheads="1"/>
          </p:cNvPicPr>
          <p:nvPr/>
        </p:nvPicPr>
        <p:blipFill>
          <a:blip r:embed="rId3" cstate="print"/>
          <a:srcRect/>
          <a:stretch>
            <a:fillRect/>
          </a:stretch>
        </p:blipFill>
        <p:spPr bwMode="auto">
          <a:xfrm>
            <a:off x="1403648" y="63765"/>
            <a:ext cx="6171353" cy="5819860"/>
          </a:xfrm>
          <a:prstGeom prst="rect">
            <a:avLst/>
          </a:prstGeom>
          <a:noFill/>
        </p:spPr>
      </p:pic>
      <p:sp>
        <p:nvSpPr>
          <p:cNvPr id="101381" name="Text Box 5"/>
          <p:cNvSpPr txBox="1">
            <a:spLocks noChangeArrowheads="1"/>
          </p:cNvSpPr>
          <p:nvPr/>
        </p:nvSpPr>
        <p:spPr bwMode="auto">
          <a:xfrm>
            <a:off x="323850" y="116632"/>
            <a:ext cx="590550" cy="579438"/>
          </a:xfrm>
          <a:prstGeom prst="rect">
            <a:avLst/>
          </a:prstGeom>
          <a:noFill/>
          <a:ln w="9525">
            <a:noFill/>
            <a:miter lim="800000"/>
            <a:headEnd/>
            <a:tailEnd/>
          </a:ln>
          <a:effectLst/>
        </p:spPr>
        <p:txBody>
          <a:bodyPr wrap="none">
            <a:spAutoFit/>
          </a:bodyPr>
          <a:lstStyle/>
          <a:p>
            <a:r>
              <a:rPr lang="zh-TW" altLang="en-US" sz="3200" b="1" dirty="0">
                <a:solidFill>
                  <a:schemeClr val="bg1"/>
                </a:solidFill>
                <a:ea typeface="微軟正黑體" pitchFamily="34" charset="-120"/>
              </a:rPr>
              <a:t>行</a:t>
            </a:r>
          </a:p>
        </p:txBody>
      </p:sp>
      <p:sp>
        <p:nvSpPr>
          <p:cNvPr id="101382" name="Oval 6"/>
          <p:cNvSpPr>
            <a:spLocks noChangeArrowheads="1"/>
          </p:cNvSpPr>
          <p:nvPr/>
        </p:nvSpPr>
        <p:spPr bwMode="auto">
          <a:xfrm>
            <a:off x="1538442" y="648578"/>
            <a:ext cx="793982" cy="505261"/>
          </a:xfrm>
          <a:prstGeom prst="ellipse">
            <a:avLst/>
          </a:prstGeom>
          <a:noFill/>
          <a:ln w="28575">
            <a:solidFill>
              <a:srgbClr val="CC0000"/>
            </a:solidFill>
            <a:round/>
            <a:headEnd/>
            <a:tailEnd/>
          </a:ln>
          <a:effectLst/>
        </p:spPr>
        <p:txBody>
          <a:bodyPr wrap="none" anchor="ctr"/>
          <a:lstStyle/>
          <a:p>
            <a:endParaRPr lang="zh-TW" altLang="en-US"/>
          </a:p>
        </p:txBody>
      </p:sp>
      <p:sp>
        <p:nvSpPr>
          <p:cNvPr id="101383" name="Oval 7"/>
          <p:cNvSpPr>
            <a:spLocks noChangeArrowheads="1"/>
          </p:cNvSpPr>
          <p:nvPr/>
        </p:nvSpPr>
        <p:spPr bwMode="auto">
          <a:xfrm>
            <a:off x="1502352" y="2852935"/>
            <a:ext cx="866162" cy="577441"/>
          </a:xfrm>
          <a:prstGeom prst="ellipse">
            <a:avLst/>
          </a:prstGeom>
          <a:noFill/>
          <a:ln w="28575">
            <a:solidFill>
              <a:srgbClr val="CC0000"/>
            </a:solidFill>
            <a:round/>
            <a:headEnd/>
            <a:tailEnd/>
          </a:ln>
          <a:effectLst/>
        </p:spPr>
        <p:txBody>
          <a:bodyPr wrap="none" anchor="ctr"/>
          <a:lstStyle/>
          <a:p>
            <a:endParaRPr lang="zh-TW" altLang="en-US"/>
          </a:p>
        </p:txBody>
      </p:sp>
      <p:sp>
        <p:nvSpPr>
          <p:cNvPr id="8" name="矩形 7"/>
          <p:cNvSpPr/>
          <p:nvPr/>
        </p:nvSpPr>
        <p:spPr>
          <a:xfrm>
            <a:off x="1278605" y="5902384"/>
            <a:ext cx="6768752"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descr="15-e"/>
          <p:cNvPicPr>
            <a:picLocks noChangeAspect="1" noChangeArrowheads="1"/>
          </p:cNvPicPr>
          <p:nvPr/>
        </p:nvPicPr>
        <p:blipFill>
          <a:blip r:embed="rId3" cstate="print"/>
          <a:srcRect/>
          <a:stretch>
            <a:fillRect/>
          </a:stretch>
        </p:blipFill>
        <p:spPr bwMode="auto">
          <a:xfrm>
            <a:off x="1537122" y="310259"/>
            <a:ext cx="6586538" cy="5649912"/>
          </a:xfrm>
          <a:prstGeom prst="rect">
            <a:avLst/>
          </a:prstGeom>
          <a:noFill/>
        </p:spPr>
      </p:pic>
      <p:sp>
        <p:nvSpPr>
          <p:cNvPr id="103429" name="Text Box 5"/>
          <p:cNvSpPr txBox="1">
            <a:spLocks noChangeArrowheads="1"/>
          </p:cNvSpPr>
          <p:nvPr/>
        </p:nvSpPr>
        <p:spPr bwMode="auto">
          <a:xfrm>
            <a:off x="323850" y="125593"/>
            <a:ext cx="996950" cy="579438"/>
          </a:xfrm>
          <a:prstGeom prst="rect">
            <a:avLst/>
          </a:prstGeom>
          <a:noFill/>
          <a:ln w="9525">
            <a:noFill/>
            <a:miter lim="800000"/>
            <a:headEnd/>
            <a:tailEnd/>
          </a:ln>
          <a:effectLst/>
        </p:spPr>
        <p:txBody>
          <a:bodyPr wrap="none">
            <a:spAutoFit/>
          </a:bodyPr>
          <a:lstStyle/>
          <a:p>
            <a:r>
              <a:rPr lang="zh-TW" altLang="en-US" sz="3200" b="1" dirty="0">
                <a:solidFill>
                  <a:schemeClr val="bg1"/>
                </a:solidFill>
                <a:ea typeface="微軟正黑體" pitchFamily="34" charset="-120"/>
              </a:rPr>
              <a:t>其他</a:t>
            </a:r>
          </a:p>
        </p:txBody>
      </p:sp>
      <p:sp>
        <p:nvSpPr>
          <p:cNvPr id="103430" name="Oval 6"/>
          <p:cNvSpPr>
            <a:spLocks noChangeArrowheads="1"/>
          </p:cNvSpPr>
          <p:nvPr/>
        </p:nvSpPr>
        <p:spPr bwMode="auto">
          <a:xfrm>
            <a:off x="1454572" y="908720"/>
            <a:ext cx="1219200" cy="685800"/>
          </a:xfrm>
          <a:prstGeom prst="ellipse">
            <a:avLst/>
          </a:prstGeom>
          <a:noFill/>
          <a:ln w="28575">
            <a:solidFill>
              <a:srgbClr val="CC0000"/>
            </a:solidFill>
            <a:round/>
            <a:headEnd/>
            <a:tailEnd/>
          </a:ln>
          <a:effectLst/>
        </p:spPr>
        <p:txBody>
          <a:bodyPr wrap="none" anchor="ctr"/>
          <a:lstStyle/>
          <a:p>
            <a:endParaRPr lang="zh-TW" altLang="en-US"/>
          </a:p>
        </p:txBody>
      </p:sp>
      <p:sp>
        <p:nvSpPr>
          <p:cNvPr id="7" name="矩形 6"/>
          <p:cNvSpPr/>
          <p:nvPr/>
        </p:nvSpPr>
        <p:spPr>
          <a:xfrm>
            <a:off x="1448460" y="5939988"/>
            <a:ext cx="6984776"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a:xfrm>
            <a:off x="900633" y="1412776"/>
            <a:ext cx="7200800" cy="1295400"/>
          </a:xfrm>
        </p:spPr>
        <p:txBody>
          <a:bodyPr>
            <a:noAutofit/>
          </a:bodyPr>
          <a:lstStyle/>
          <a:p>
            <a:r>
              <a:rPr lang="zh-TW" altLang="en-US" sz="3600" b="1" dirty="0" smtClean="0">
                <a:latin typeface="微軟正黑體" panose="020B0604030504040204" pitchFamily="34" charset="-120"/>
                <a:ea typeface="微軟正黑體" panose="020B0604030504040204" pitchFamily="34" charset="-120"/>
              </a:rPr>
              <a:t>綜合以上的內容，大約可以歸納目前國內機構中老人常見的問題為：</a:t>
            </a:r>
          </a:p>
        </p:txBody>
      </p:sp>
      <p:sp>
        <p:nvSpPr>
          <p:cNvPr id="105475" name="Rectangle 3"/>
          <p:cNvSpPr>
            <a:spLocks noGrp="1"/>
          </p:cNvSpPr>
          <p:nvPr>
            <p:ph idx="4294967295"/>
          </p:nvPr>
        </p:nvSpPr>
        <p:spPr>
          <a:xfrm>
            <a:off x="1044649" y="3356992"/>
            <a:ext cx="7343775" cy="1944216"/>
          </a:xfrm>
        </p:spPr>
        <p:txBody>
          <a:bodyPr>
            <a:normAutofit/>
          </a:bodyPr>
          <a:lstStyle/>
          <a:p>
            <a:r>
              <a:rPr lang="zh-TW" altLang="en-US" sz="2800" dirty="0" smtClean="0">
                <a:solidFill>
                  <a:srgbClr val="0000CC"/>
                </a:solidFill>
                <a:latin typeface="微軟正黑體" panose="020B0604030504040204" pitchFamily="34" charset="-120"/>
                <a:ea typeface="微軟正黑體" panose="020B0604030504040204" pitchFamily="34" charset="-120"/>
              </a:rPr>
              <a:t>賦予老人的自主性太少</a:t>
            </a:r>
          </a:p>
          <a:p>
            <a:r>
              <a:rPr lang="zh-TW" altLang="en-US" sz="2800" dirty="0" smtClean="0">
                <a:solidFill>
                  <a:srgbClr val="0000CC"/>
                </a:solidFill>
                <a:latin typeface="微軟正黑體" panose="020B0604030504040204" pitchFamily="34" charset="-120"/>
                <a:ea typeface="微軟正黑體" panose="020B0604030504040204" pitchFamily="34" charset="-120"/>
              </a:rPr>
              <a:t>機構照顧普遍可見人力的缺乏</a:t>
            </a:r>
          </a:p>
          <a:p>
            <a:r>
              <a:rPr lang="zh-TW" altLang="en-US" sz="2800" dirty="0" smtClean="0">
                <a:solidFill>
                  <a:srgbClr val="0000CC"/>
                </a:solidFill>
                <a:latin typeface="微軟正黑體" panose="020B0604030504040204" pitchFamily="34" charset="-120"/>
                <a:ea typeface="微軟正黑體" panose="020B0604030504040204" pitchFamily="34" charset="-120"/>
              </a:rPr>
              <a:t>機構中忽略老人的人權</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a:xfrm>
            <a:off x="1078979" y="43979"/>
            <a:ext cx="6913563" cy="720725"/>
          </a:xfrm>
        </p:spPr>
        <p:txBody>
          <a:bodyPr>
            <a:normAutofit fontScale="90000"/>
          </a:bodyPr>
          <a:lstStyle/>
          <a:p>
            <a:pPr algn="ctr"/>
            <a:r>
              <a:rPr lang="zh-TW" altLang="en-US" sz="4400" b="1" dirty="0" smtClean="0">
                <a:solidFill>
                  <a:schemeClr val="bg1"/>
                </a:solidFill>
                <a:latin typeface="微軟正黑體" panose="020B0604030504040204" pitchFamily="34" charset="-120"/>
                <a:ea typeface="微軟正黑體" panose="020B0604030504040204" pitchFamily="34" charset="-120"/>
              </a:rPr>
              <a:t>居家照護常見的倫理問題</a:t>
            </a:r>
          </a:p>
        </p:txBody>
      </p:sp>
      <p:pic>
        <p:nvPicPr>
          <p:cNvPr id="107523" name="Picture 3" descr="15-f"/>
          <p:cNvPicPr>
            <a:picLocks noChangeAspect="1" noChangeArrowheads="1"/>
          </p:cNvPicPr>
          <p:nvPr/>
        </p:nvPicPr>
        <p:blipFill>
          <a:blip r:embed="rId3" cstate="print"/>
          <a:srcRect/>
          <a:stretch>
            <a:fillRect/>
          </a:stretch>
        </p:blipFill>
        <p:spPr bwMode="auto">
          <a:xfrm>
            <a:off x="1187624" y="934753"/>
            <a:ext cx="6650448" cy="4844475"/>
          </a:xfrm>
          <a:prstGeom prst="rect">
            <a:avLst/>
          </a:prstGeom>
          <a:noFill/>
        </p:spPr>
      </p:pic>
      <p:sp>
        <p:nvSpPr>
          <p:cNvPr id="107524" name="Oval 4"/>
          <p:cNvSpPr>
            <a:spLocks noChangeArrowheads="1"/>
          </p:cNvSpPr>
          <p:nvPr/>
        </p:nvSpPr>
        <p:spPr bwMode="auto">
          <a:xfrm>
            <a:off x="1154184" y="1436307"/>
            <a:ext cx="1170311" cy="1037590"/>
          </a:xfrm>
          <a:prstGeom prst="ellipse">
            <a:avLst/>
          </a:prstGeom>
          <a:noFill/>
          <a:ln w="28575">
            <a:solidFill>
              <a:srgbClr val="CC0000"/>
            </a:solidFill>
            <a:round/>
            <a:headEnd/>
            <a:tailEnd/>
          </a:ln>
          <a:effectLst/>
        </p:spPr>
        <p:txBody>
          <a:bodyPr wrap="none" anchor="ctr"/>
          <a:lstStyle/>
          <a:p>
            <a:endParaRPr lang="zh-TW" altLang="en-US"/>
          </a:p>
        </p:txBody>
      </p:sp>
      <p:sp>
        <p:nvSpPr>
          <p:cNvPr id="107525" name="Oval 5"/>
          <p:cNvSpPr>
            <a:spLocks noChangeArrowheads="1"/>
          </p:cNvSpPr>
          <p:nvPr/>
        </p:nvSpPr>
        <p:spPr bwMode="auto">
          <a:xfrm>
            <a:off x="1043608" y="3212976"/>
            <a:ext cx="1086315" cy="987754"/>
          </a:xfrm>
          <a:prstGeom prst="ellipse">
            <a:avLst/>
          </a:prstGeom>
          <a:noFill/>
          <a:ln w="28575">
            <a:solidFill>
              <a:srgbClr val="CC0000"/>
            </a:solidFill>
            <a:round/>
            <a:headEnd/>
            <a:tailEnd/>
          </a:ln>
          <a:effectLst/>
        </p:spPr>
        <p:txBody>
          <a:bodyPr wrap="none" anchor="ctr"/>
          <a:lstStyle/>
          <a:p>
            <a:endParaRPr lang="zh-TW" altLang="en-US"/>
          </a:p>
        </p:txBody>
      </p:sp>
      <p:sp>
        <p:nvSpPr>
          <p:cNvPr id="8" name="矩形 7"/>
          <p:cNvSpPr/>
          <p:nvPr/>
        </p:nvSpPr>
        <p:spPr>
          <a:xfrm>
            <a:off x="1154184" y="5822531"/>
            <a:ext cx="6806222"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026" descr="15-f-2"/>
          <p:cNvPicPr>
            <a:picLocks noChangeAspect="1" noChangeArrowheads="1"/>
          </p:cNvPicPr>
          <p:nvPr/>
        </p:nvPicPr>
        <p:blipFill>
          <a:blip r:embed="rId3" cstate="print"/>
          <a:srcRect/>
          <a:stretch>
            <a:fillRect/>
          </a:stretch>
        </p:blipFill>
        <p:spPr bwMode="auto">
          <a:xfrm>
            <a:off x="1108071" y="548680"/>
            <a:ext cx="7019925" cy="5032375"/>
          </a:xfrm>
          <a:prstGeom prst="rect">
            <a:avLst/>
          </a:prstGeom>
          <a:noFill/>
        </p:spPr>
      </p:pic>
      <p:sp>
        <p:nvSpPr>
          <p:cNvPr id="109571" name="Oval 1027"/>
          <p:cNvSpPr>
            <a:spLocks noChangeArrowheads="1"/>
          </p:cNvSpPr>
          <p:nvPr/>
        </p:nvSpPr>
        <p:spPr bwMode="auto">
          <a:xfrm>
            <a:off x="968152" y="1070248"/>
            <a:ext cx="1371600" cy="990600"/>
          </a:xfrm>
          <a:prstGeom prst="ellipse">
            <a:avLst/>
          </a:prstGeom>
          <a:noFill/>
          <a:ln w="28575">
            <a:solidFill>
              <a:srgbClr val="CC0000"/>
            </a:solidFill>
            <a:round/>
            <a:headEnd/>
            <a:tailEnd/>
          </a:ln>
          <a:effectLst/>
        </p:spPr>
        <p:txBody>
          <a:bodyPr wrap="none" anchor="ctr"/>
          <a:lstStyle/>
          <a:p>
            <a:endParaRPr lang="zh-TW" altLang="en-US"/>
          </a:p>
        </p:txBody>
      </p:sp>
      <p:sp>
        <p:nvSpPr>
          <p:cNvPr id="6" name="矩形 5"/>
          <p:cNvSpPr/>
          <p:nvPr/>
        </p:nvSpPr>
        <p:spPr>
          <a:xfrm>
            <a:off x="1281921" y="5733256"/>
            <a:ext cx="6846075" cy="369332"/>
          </a:xfrm>
          <a:prstGeom prst="rect">
            <a:avLst/>
          </a:prstGeom>
        </p:spPr>
        <p:txBody>
          <a:bodyPr wrap="square">
            <a:spAutoFit/>
          </a:bodyPr>
          <a:lstStyle/>
          <a:p>
            <a:r>
              <a:rPr lang="en-US" altLang="zh-TW" dirty="0" smtClean="0"/>
              <a:t>(</a:t>
            </a:r>
            <a:r>
              <a:rPr lang="zh-TW" altLang="en-US" dirty="0" smtClean="0">
                <a:latin typeface="微軟正黑體" panose="020B0604030504040204" pitchFamily="34" charset="-120"/>
                <a:ea typeface="微軟正黑體" panose="020B0604030504040204" pitchFamily="34" charset="-120"/>
              </a:rPr>
              <a:t>陳靜敏</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衛生署長期照護專業人力</a:t>
            </a:r>
            <a:r>
              <a:rPr lang="en-US" altLang="zh-TW" dirty="0" err="1" smtClean="0">
                <a:latin typeface="微軟正黑體" panose="020B0604030504040204" pitchFamily="34" charset="-120"/>
                <a:ea typeface="微軟正黑體" panose="020B0604030504040204" pitchFamily="34" charset="-120"/>
              </a:rPr>
              <a:t>LevelⅠ</a:t>
            </a:r>
            <a:r>
              <a:rPr lang="zh-TW" altLang="en-US" dirty="0" smtClean="0">
                <a:latin typeface="微軟正黑體" panose="020B0604030504040204" pitchFamily="34" charset="-120"/>
                <a:ea typeface="微軟正黑體" panose="020B0604030504040204" pitchFamily="34" charset="-120"/>
              </a:rPr>
              <a:t>共同課程訓練教材</a:t>
            </a:r>
            <a:r>
              <a:rPr lang="en-US" altLang="zh-TW" dirty="0" smtClean="0">
                <a:latin typeface="微軟正黑體" panose="020B0604030504040204" pitchFamily="34" charset="-120"/>
                <a:ea typeface="微軟正黑體" panose="020B0604030504040204" pitchFamily="34" charset="-120"/>
              </a:rPr>
              <a:t>2015</a:t>
            </a:r>
            <a:r>
              <a:rPr lang="en-US" altLang="zh-TW" dirty="0" smtClean="0"/>
              <a:t>)</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p:cNvSpPr>
          <p:nvPr>
            <p:ph type="title" idx="4294967295"/>
          </p:nvPr>
        </p:nvSpPr>
        <p:spPr>
          <a:xfrm>
            <a:off x="107504" y="1916832"/>
            <a:ext cx="3889375" cy="719137"/>
          </a:xfrm>
        </p:spPr>
        <p:txBody>
          <a:bodyPr>
            <a:normAutofit fontScale="90000"/>
          </a:bodyPr>
          <a:lstStyle/>
          <a:p>
            <a:pPr algn="ctr"/>
            <a:r>
              <a:rPr lang="zh-TW" altLang="en-US" dirty="0" smtClean="0">
                <a:latin typeface="微軟正黑體" panose="020B0604030504040204" pitchFamily="34" charset="-120"/>
                <a:ea typeface="微軟正黑體" panose="020B0604030504040204" pitchFamily="34" charset="-120"/>
              </a:rPr>
              <a:t>長期照護</a:t>
            </a:r>
            <a:r>
              <a:rPr lang="en-US" altLang="zh-TW" dirty="0" smtClean="0">
                <a:latin typeface="微軟正黑體" panose="020B0604030504040204" pitchFamily="34" charset="-120"/>
                <a:ea typeface="微軟正黑體" panose="020B0604030504040204" pitchFamily="34" charset="-120"/>
              </a:rPr>
              <a:t>?</a:t>
            </a:r>
          </a:p>
        </p:txBody>
      </p:sp>
      <p:pic>
        <p:nvPicPr>
          <p:cNvPr id="177157" name="Picture 5" descr="greenlake-20101124"/>
          <p:cNvPicPr>
            <a:picLocks noChangeAspect="1" noChangeArrowheads="1"/>
          </p:cNvPicPr>
          <p:nvPr/>
        </p:nvPicPr>
        <p:blipFill>
          <a:blip r:embed="rId2" cstate="print"/>
          <a:srcRect/>
          <a:stretch>
            <a:fillRect/>
          </a:stretch>
        </p:blipFill>
        <p:spPr bwMode="auto">
          <a:xfrm>
            <a:off x="3779911" y="2905607"/>
            <a:ext cx="3800475" cy="26955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p:cNvPicPr>
            <a:picLocks noChangeAspect="1" noChangeArrowheads="1"/>
          </p:cNvPicPr>
          <p:nvPr/>
        </p:nvPicPr>
        <p:blipFill>
          <a:blip r:embed="rId2" cstate="print"/>
          <a:srcRect/>
          <a:stretch>
            <a:fillRect/>
          </a:stretch>
        </p:blipFill>
        <p:spPr bwMode="auto">
          <a:xfrm>
            <a:off x="199526" y="116631"/>
            <a:ext cx="8713787" cy="616108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1028"/>
          <p:cNvPicPr>
            <a:picLocks noChangeAspect="1" noChangeArrowheads="1"/>
          </p:cNvPicPr>
          <p:nvPr/>
        </p:nvPicPr>
        <p:blipFill>
          <a:blip r:embed="rId2" cstate="print"/>
          <a:srcRect/>
          <a:stretch>
            <a:fillRect/>
          </a:stretch>
        </p:blipFill>
        <p:spPr bwMode="auto">
          <a:xfrm>
            <a:off x="279850" y="188640"/>
            <a:ext cx="8604250" cy="60833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611560" y="2708920"/>
            <a:ext cx="7772400" cy="1362075"/>
          </a:xfrm>
        </p:spPr>
        <p:txBody>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案例探討</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403648" y="116632"/>
            <a:ext cx="6340197" cy="584775"/>
          </a:xfrm>
          <a:prstGeom prst="rect">
            <a:avLst/>
          </a:prstGeom>
        </p:spPr>
        <p:txBody>
          <a:bodyPr wrap="none">
            <a:spAutoFit/>
          </a:bodyPr>
          <a:lstStyle/>
          <a:p>
            <a:r>
              <a:rPr lang="zh-TW" altLang="en-US" sz="3200" b="1" dirty="0" smtClean="0">
                <a:solidFill>
                  <a:schemeClr val="bg1"/>
                </a:solidFill>
                <a:latin typeface="微軟正黑體" panose="020B0604030504040204" pitchFamily="34" charset="-120"/>
                <a:ea typeface="微軟正黑體" panose="020B0604030504040204" pitchFamily="34" charset="-120"/>
              </a:rPr>
              <a:t>「職業倫理典範案例教學工作坊」</a:t>
            </a:r>
            <a:endParaRPr lang="zh-TW" altLang="en-US" sz="3200" b="1" dirty="0">
              <a:solidFill>
                <a:schemeClr val="bg1"/>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12775" y="908050"/>
            <a:ext cx="9144000" cy="0"/>
          </a:xfrm>
          <a:prstGeom prst="rect">
            <a:avLst/>
          </a:prstGeom>
          <a:noFill/>
          <a:ln w="12700">
            <a:noFill/>
            <a:miter lim="800000"/>
            <a:headEnd/>
            <a:tailEnd/>
          </a:ln>
        </p:spPr>
        <p:txBody>
          <a:bodyPr wrap="none" anchor="ctr">
            <a:spAutoFit/>
          </a:bodyPr>
          <a:lstStyle/>
          <a:p>
            <a:endParaRPr lang="zh-TW" altLang="en-US"/>
          </a:p>
        </p:txBody>
      </p:sp>
      <p:sp>
        <p:nvSpPr>
          <p:cNvPr id="160771" name="Text Box 3"/>
          <p:cNvSpPr txBox="1">
            <a:spLocks noChangeArrowheads="1"/>
          </p:cNvSpPr>
          <p:nvPr/>
        </p:nvSpPr>
        <p:spPr bwMode="auto">
          <a:xfrm>
            <a:off x="821418" y="6011271"/>
            <a:ext cx="7993063" cy="300037"/>
          </a:xfrm>
          <a:prstGeom prst="rect">
            <a:avLst/>
          </a:prstGeom>
          <a:noFill/>
          <a:ln w="9525">
            <a:noFill/>
            <a:miter lim="800000"/>
            <a:headEnd/>
            <a:tailEnd/>
          </a:ln>
        </p:spPr>
        <p:txBody>
          <a:bodyPr>
            <a:spAutoFit/>
          </a:bodyPr>
          <a:lstStyle/>
          <a:p>
            <a:pPr>
              <a:lnSpc>
                <a:spcPct val="85000"/>
              </a:lnSpc>
            </a:pPr>
            <a:r>
              <a:rPr kumimoji="0" lang="zh-TW" altLang="en-US" sz="1600" b="1" dirty="0">
                <a:solidFill>
                  <a:srgbClr val="0000FF"/>
                </a:solidFill>
                <a:latin typeface="微軟正黑體" panose="020B0604030504040204" pitchFamily="34" charset="-120"/>
                <a:ea typeface="微軟正黑體" panose="020B0604030504040204" pitchFamily="34" charset="-120"/>
              </a:rPr>
              <a:t>資料來源：行政院經建會，中華民國台灣</a:t>
            </a:r>
            <a:r>
              <a:rPr kumimoji="0" lang="en-US" altLang="zh-TW" sz="1600" b="1" dirty="0">
                <a:solidFill>
                  <a:srgbClr val="0000FF"/>
                </a:solidFill>
                <a:latin typeface="微軟正黑體" panose="020B0604030504040204" pitchFamily="34" charset="-120"/>
                <a:ea typeface="微軟正黑體" panose="020B0604030504040204" pitchFamily="34" charset="-120"/>
              </a:rPr>
              <a:t>97</a:t>
            </a:r>
            <a:r>
              <a:rPr kumimoji="0" lang="zh-TW" altLang="en-US" sz="1600" b="1" dirty="0">
                <a:solidFill>
                  <a:srgbClr val="0000FF"/>
                </a:solidFill>
                <a:latin typeface="微軟正黑體" panose="020B0604030504040204" pitchFamily="34" charset="-120"/>
                <a:ea typeface="微軟正黑體" panose="020B0604030504040204" pitchFamily="34" charset="-120"/>
              </a:rPr>
              <a:t>至</a:t>
            </a:r>
            <a:r>
              <a:rPr kumimoji="0" lang="en-US" altLang="zh-TW" sz="1600" b="1" dirty="0">
                <a:solidFill>
                  <a:srgbClr val="0000FF"/>
                </a:solidFill>
                <a:latin typeface="微軟正黑體" panose="020B0604030504040204" pitchFamily="34" charset="-120"/>
                <a:ea typeface="微軟正黑體" panose="020B0604030504040204" pitchFamily="34" charset="-120"/>
              </a:rPr>
              <a:t>145</a:t>
            </a:r>
            <a:r>
              <a:rPr kumimoji="0" lang="zh-TW" altLang="en-US" sz="1600" b="1" dirty="0">
                <a:solidFill>
                  <a:srgbClr val="0000FF"/>
                </a:solidFill>
                <a:latin typeface="微軟正黑體" panose="020B0604030504040204" pitchFamily="34" charset="-120"/>
                <a:ea typeface="微軟正黑體" panose="020B0604030504040204" pitchFamily="34" charset="-120"/>
              </a:rPr>
              <a:t>年人口推計</a:t>
            </a:r>
            <a:r>
              <a:rPr kumimoji="0" lang="en-US" altLang="zh-TW" sz="1600" b="1" dirty="0">
                <a:solidFill>
                  <a:srgbClr val="0000FF"/>
                </a:solidFill>
                <a:latin typeface="微軟正黑體" panose="020B0604030504040204" pitchFamily="34" charset="-120"/>
                <a:ea typeface="微軟正黑體" panose="020B0604030504040204" pitchFamily="34" charset="-120"/>
              </a:rPr>
              <a:t>(</a:t>
            </a:r>
            <a:r>
              <a:rPr kumimoji="0" lang="zh-TW" altLang="en-US" sz="1600" b="1" dirty="0">
                <a:solidFill>
                  <a:srgbClr val="0000FF"/>
                </a:solidFill>
                <a:latin typeface="微軟正黑體" panose="020B0604030504040204" pitchFamily="34" charset="-120"/>
                <a:ea typeface="微軟正黑體" panose="020B0604030504040204" pitchFamily="34" charset="-120"/>
              </a:rPr>
              <a:t>中推計</a:t>
            </a:r>
            <a:r>
              <a:rPr kumimoji="0" lang="en-US" altLang="zh-TW" sz="1600" b="1" dirty="0">
                <a:solidFill>
                  <a:srgbClr val="0000FF"/>
                </a:solidFill>
                <a:latin typeface="微軟正黑體" panose="020B0604030504040204" pitchFamily="34" charset="-120"/>
                <a:ea typeface="微軟正黑體" panose="020B0604030504040204" pitchFamily="34" charset="-120"/>
              </a:rPr>
              <a:t>)</a:t>
            </a:r>
            <a:r>
              <a:rPr kumimoji="0" lang="zh-TW" altLang="en-US" sz="1600" b="1" dirty="0">
                <a:solidFill>
                  <a:srgbClr val="0000FF"/>
                </a:solidFill>
                <a:latin typeface="微軟正黑體" panose="020B0604030504040204" pitchFamily="34" charset="-120"/>
                <a:ea typeface="微軟正黑體" panose="020B0604030504040204" pitchFamily="34" charset="-120"/>
              </a:rPr>
              <a:t>，</a:t>
            </a:r>
            <a:r>
              <a:rPr kumimoji="0" lang="en-US" altLang="zh-TW" sz="1600" b="1" dirty="0">
                <a:solidFill>
                  <a:srgbClr val="0000FF"/>
                </a:solidFill>
                <a:latin typeface="微軟正黑體" panose="020B0604030504040204" pitchFamily="34" charset="-120"/>
                <a:ea typeface="微軟正黑體" panose="020B0604030504040204" pitchFamily="34" charset="-120"/>
              </a:rPr>
              <a:t>97</a:t>
            </a:r>
            <a:r>
              <a:rPr kumimoji="0" lang="zh-TW" altLang="en-US" sz="1600" b="1" dirty="0">
                <a:solidFill>
                  <a:srgbClr val="0000FF"/>
                </a:solidFill>
                <a:latin typeface="微軟正黑體" panose="020B0604030504040204" pitchFamily="34" charset="-120"/>
                <a:ea typeface="微軟正黑體" panose="020B0604030504040204" pitchFamily="34" charset="-120"/>
              </a:rPr>
              <a:t>年</a:t>
            </a:r>
            <a:r>
              <a:rPr kumimoji="0" lang="en-US" altLang="zh-TW" sz="1600" b="1" dirty="0">
                <a:solidFill>
                  <a:srgbClr val="0000FF"/>
                </a:solidFill>
                <a:latin typeface="微軟正黑體" panose="020B0604030504040204" pitchFamily="34" charset="-120"/>
                <a:ea typeface="微軟正黑體" panose="020B0604030504040204" pitchFamily="34" charset="-120"/>
              </a:rPr>
              <a:t>9</a:t>
            </a:r>
            <a:r>
              <a:rPr kumimoji="0" lang="zh-TW" altLang="en-US" sz="1600" b="1" dirty="0">
                <a:solidFill>
                  <a:srgbClr val="0000FF"/>
                </a:solidFill>
                <a:latin typeface="微軟正黑體" panose="020B0604030504040204" pitchFamily="34" charset="-120"/>
                <a:ea typeface="微軟正黑體" panose="020B0604030504040204" pitchFamily="34" charset="-120"/>
              </a:rPr>
              <a:t>月。</a:t>
            </a:r>
          </a:p>
        </p:txBody>
      </p:sp>
      <p:graphicFrame>
        <p:nvGraphicFramePr>
          <p:cNvPr id="423940" name="Group 4"/>
          <p:cNvGraphicFramePr>
            <a:graphicFrameLocks noGrp="1"/>
          </p:cNvGraphicFramePr>
          <p:nvPr>
            <p:extLst>
              <p:ext uri="{D42A27DB-BD31-4B8C-83A1-F6EECF244321}">
                <p14:modId xmlns:p14="http://schemas.microsoft.com/office/powerpoint/2010/main" val="2020756056"/>
              </p:ext>
            </p:extLst>
          </p:nvPr>
        </p:nvGraphicFramePr>
        <p:xfrm>
          <a:off x="684213" y="1484313"/>
          <a:ext cx="7853362" cy="4176714"/>
        </p:xfrm>
        <a:graphic>
          <a:graphicData uri="http://schemas.openxmlformats.org/drawingml/2006/table">
            <a:tbl>
              <a:tblPr/>
              <a:tblGrid>
                <a:gridCol w="974725"/>
                <a:gridCol w="1270000"/>
                <a:gridCol w="1122362"/>
                <a:gridCol w="1119188"/>
                <a:gridCol w="1122362"/>
                <a:gridCol w="1122363"/>
                <a:gridCol w="1122362"/>
              </a:tblGrid>
              <a:tr h="511175">
                <a:tc row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年別</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65</a:t>
                      </a:r>
                      <a:r>
                        <a:rPr kumimoji="0" lang="zh-TW" altLang="en-US" sz="20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歲以上人口</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65-74</a:t>
                      </a:r>
                      <a:r>
                        <a:rPr kumimoji="0"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歲人口</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75</a:t>
                      </a:r>
                      <a:r>
                        <a:rPr kumimoji="0" lang="zh-TW" altLang="en-US" sz="20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歲以上人口</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r>
              <a:tr h="119856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人數</a:t>
                      </a:r>
                    </a:p>
                    <a:p>
                      <a:pPr marL="0" marR="0" lvl="0" indent="0" algn="ctr"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萬人</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占總人口</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人數</a:t>
                      </a:r>
                    </a:p>
                    <a:p>
                      <a:pPr marL="0" marR="0" lvl="0" indent="0" algn="ctr"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 </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萬人</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占</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65</a:t>
                      </a: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歲以上人口</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人數</a:t>
                      </a:r>
                    </a:p>
                    <a:p>
                      <a:pPr marL="0" marR="0" lvl="0" indent="0" algn="ctr" defTabSz="914400" rtl="0" eaLnBrk="1" fontAlgn="base" latinLnBrk="0" hangingPunct="1">
                        <a:lnSpc>
                          <a:spcPct val="100000"/>
                        </a:lnSpc>
                        <a:spcBef>
                          <a:spcPct val="0"/>
                        </a:spcBef>
                        <a:spcAft>
                          <a:spcPct val="0"/>
                        </a:spcAft>
                        <a:buClr>
                          <a:srgbClr val="A04DA3"/>
                        </a:buClr>
                        <a:buSzTx/>
                        <a:buFont typeface="Georgia" pitchFamily="18" charset="0"/>
                        <a:buNone/>
                        <a:tabLst/>
                      </a:pP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萬人</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占</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65</a:t>
                      </a:r>
                      <a:r>
                        <a:rPr kumimoji="0" lang="zh-TW" altLang="en-US"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歲以上人口</a:t>
                      </a:r>
                      <a:r>
                        <a:rPr kumimoji="0" lang="en-US" altLang="zh-TW" sz="1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59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97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FF3300"/>
                          </a:solidFill>
                          <a:effectLst/>
                          <a:latin typeface="微軟正黑體" panose="020B0604030504040204" pitchFamily="34" charset="-120"/>
                          <a:ea typeface="微軟正黑體" panose="020B0604030504040204" pitchFamily="34" charset="-120"/>
                          <a:cs typeface="Times New Roman" charset="0"/>
                        </a:rPr>
                        <a:t>239.7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FF3300"/>
                          </a:solidFill>
                          <a:effectLst/>
                          <a:latin typeface="微軟正黑體" panose="020B0604030504040204" pitchFamily="34" charset="-120"/>
                          <a:ea typeface="微軟正黑體" panose="020B0604030504040204" pitchFamily="34" charset="-120"/>
                          <a:cs typeface="Times New Roman" charset="0"/>
                        </a:rPr>
                        <a:t>10.4</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136.5</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57.0</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103.2</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43.1</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753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107</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348.0</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14.7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202.8</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58.3</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145.2</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41.7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595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117</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CC0000"/>
                          </a:solidFill>
                          <a:effectLst/>
                          <a:latin typeface="微軟正黑體" panose="020B0604030504040204" pitchFamily="34" charset="-120"/>
                          <a:ea typeface="微軟正黑體" panose="020B0604030504040204" pitchFamily="34" charset="-120"/>
                          <a:cs typeface="Times New Roman" charset="0"/>
                        </a:rPr>
                        <a:t>536.1</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CC0000"/>
                          </a:solidFill>
                          <a:effectLst/>
                          <a:latin typeface="微軟正黑體" panose="020B0604030504040204" pitchFamily="34" charset="-120"/>
                          <a:ea typeface="微軟正黑體" panose="020B0604030504040204" pitchFamily="34" charset="-120"/>
                          <a:cs typeface="Times New Roman" charset="0"/>
                        </a:rPr>
                        <a:t>22.5</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314.7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58.7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221.5</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41.3</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7538">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145</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761.6</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37.5</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306.9</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40.3</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454.7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altLang="zh-TW" sz="24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charset="0"/>
                        </a:rPr>
                        <a:t>59.7</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160826" name="Rectangle 58"/>
          <p:cNvSpPr>
            <a:spLocks noChangeArrowheads="1"/>
          </p:cNvSpPr>
          <p:nvPr/>
        </p:nvSpPr>
        <p:spPr bwMode="auto">
          <a:xfrm>
            <a:off x="486002" y="0"/>
            <a:ext cx="8229600" cy="850900"/>
          </a:xfrm>
          <a:prstGeom prst="rect">
            <a:avLst/>
          </a:prstGeom>
          <a:noFill/>
          <a:ln w="9525">
            <a:noFill/>
            <a:miter lim="800000"/>
            <a:headEnd/>
            <a:tailEnd/>
          </a:ln>
        </p:spPr>
        <p:txBody>
          <a:bodyPr anchor="ct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人口快速老化</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467544" y="188640"/>
            <a:ext cx="8220075" cy="485775"/>
          </a:xfrm>
        </p:spPr>
        <p:txBody>
          <a:bodyPr>
            <a:noAutofit/>
          </a:bodyPr>
          <a:lstStyle/>
          <a:p>
            <a:r>
              <a:rPr lang="zh-TW" altLang="zh-TW" sz="3600" b="1" dirty="0" smtClean="0">
                <a:solidFill>
                  <a:schemeClr val="bg1"/>
                </a:solidFill>
                <a:latin typeface="微軟正黑體" panose="020B0604030504040204" pitchFamily="34" charset="-120"/>
                <a:ea typeface="微軟正黑體" panose="020B0604030504040204" pitchFamily="34" charset="-120"/>
              </a:rPr>
              <a:t>一心想死的婆婆！喪偶症候群難放下</a:t>
            </a:r>
            <a:endParaRPr lang="zh-TW" altLang="en-US" sz="5400" b="1" dirty="0">
              <a:solidFill>
                <a:schemeClr val="bg1"/>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4294967295"/>
          </p:nvPr>
        </p:nvSpPr>
        <p:spPr>
          <a:xfrm>
            <a:off x="437659" y="1499002"/>
            <a:ext cx="8229600" cy="4324350"/>
          </a:xfrm>
        </p:spPr>
        <p:txBody>
          <a:bodyPr>
            <a:normAutofit fontScale="77500" lnSpcReduction="20000"/>
          </a:bodyPr>
          <a:lstStyle/>
          <a:p>
            <a:pPr lvl="0"/>
            <a:r>
              <a:rPr lang="zh-TW" altLang="zh-TW" sz="2800" dirty="0" smtClean="0">
                <a:solidFill>
                  <a:srgbClr val="FF0000"/>
                </a:solidFill>
              </a:rPr>
              <a:t>「</a:t>
            </a:r>
            <a:r>
              <a:rPr lang="zh-TW" altLang="zh-TW" sz="2900" dirty="0" smtClean="0">
                <a:solidFill>
                  <a:srgbClr val="FF0000"/>
                </a:solidFill>
                <a:latin typeface="微軟正黑體" panose="020B0604030504040204" pitchFamily="34" charset="-120"/>
                <a:ea typeface="微軟正黑體" panose="020B0604030504040204" pitchFamily="34" charset="-120"/>
              </a:rPr>
              <a:t>爸爸走了十年了，媽媽這幾年也過得好辛苦，她說總算讓她等到中風了，絕對不可以救她。」</a:t>
            </a:r>
            <a:r>
              <a:rPr lang="zh-TW" altLang="zh-TW" sz="2900" dirty="0" smtClean="0">
                <a:latin typeface="微軟正黑體" panose="020B0604030504040204" pitchFamily="34" charset="-120"/>
                <a:ea typeface="微軟正黑體" panose="020B0604030504040204" pitchFamily="34" charset="-120"/>
              </a:rPr>
              <a:t>我這是第一次聽到有人在「等中風」的。還總算給她「等」到了</a:t>
            </a:r>
            <a:r>
              <a:rPr lang="en-US" altLang="zh-TW" sz="2900" dirty="0" smtClean="0">
                <a:latin typeface="微軟正黑體" panose="020B0604030504040204" pitchFamily="34" charset="-120"/>
                <a:ea typeface="微軟正黑體" panose="020B0604030504040204" pitchFamily="34" charset="-120"/>
              </a:rPr>
              <a:t>…</a:t>
            </a:r>
            <a:endParaRPr lang="zh-TW" altLang="zh-TW" sz="2900" dirty="0" smtClean="0">
              <a:latin typeface="微軟正黑體" panose="020B0604030504040204" pitchFamily="34" charset="-120"/>
              <a:ea typeface="微軟正黑體" panose="020B0604030504040204" pitchFamily="34" charset="-120"/>
            </a:endParaRPr>
          </a:p>
          <a:p>
            <a:r>
              <a:rPr lang="zh-TW" altLang="zh-TW" sz="2900" dirty="0" smtClean="0">
                <a:latin typeface="微軟正黑體" panose="020B0604030504040204" pitchFamily="34" charset="-120"/>
                <a:ea typeface="微軟正黑體" panose="020B0604030504040204" pitchFamily="34" charset="-120"/>
              </a:rPr>
              <a:t>前陣子復健病房來了一位走不出喪夫之痛的婆婆，算是幫我上了一堂課。「劉醫師！</a:t>
            </a:r>
            <a:r>
              <a:rPr lang="en-US" altLang="zh-TW" sz="2900" dirty="0" smtClean="0">
                <a:latin typeface="微軟正黑體" panose="020B0604030504040204" pitchFamily="34" charset="-120"/>
                <a:ea typeface="微軟正黑體" panose="020B0604030504040204" pitchFamily="34" charset="-120"/>
              </a:rPr>
              <a:t> 8B19 </a:t>
            </a:r>
            <a:r>
              <a:rPr lang="zh-TW" altLang="zh-TW" sz="2900" dirty="0" smtClean="0">
                <a:latin typeface="微軟正黑體" panose="020B0604030504040204" pitchFamily="34" charset="-120"/>
                <a:ea typeface="微軟正黑體" panose="020B0604030504040204" pitchFamily="34" charset="-120"/>
              </a:rPr>
              <a:t>的病人拒絕到復健室復健，自拔鼻胃管不給我們放回去！」住院醫師向我回報兼抱怨。這是一個</a:t>
            </a:r>
            <a:r>
              <a:rPr lang="en-US" altLang="zh-TW" sz="2900" dirty="0" smtClean="0">
                <a:latin typeface="微軟正黑體" panose="020B0604030504040204" pitchFamily="34" charset="-120"/>
                <a:ea typeface="微軟正黑體" panose="020B0604030504040204" pitchFamily="34" charset="-120"/>
              </a:rPr>
              <a:t>87</a:t>
            </a:r>
            <a:r>
              <a:rPr lang="zh-TW" altLang="zh-TW" sz="2900" dirty="0" smtClean="0">
                <a:latin typeface="微軟正黑體" panose="020B0604030504040204" pitchFamily="34" charset="-120"/>
                <a:ea typeface="微軟正黑體" panose="020B0604030504040204" pitchFamily="34" charset="-120"/>
              </a:rPr>
              <a:t>歲的老婆婆腦中風左側偏癱第</a:t>
            </a:r>
            <a:r>
              <a:rPr lang="en-US" altLang="zh-TW" sz="2900" dirty="0" smtClean="0">
                <a:latin typeface="微軟正黑體" panose="020B0604030504040204" pitchFamily="34" charset="-120"/>
                <a:ea typeface="微軟正黑體" panose="020B0604030504040204" pitchFamily="34" charset="-120"/>
              </a:rPr>
              <a:t>21</a:t>
            </a:r>
            <a:r>
              <a:rPr lang="zh-TW" altLang="zh-TW" sz="2900" dirty="0" smtClean="0">
                <a:latin typeface="微軟正黑體" panose="020B0604030504040204" pitchFamily="34" charset="-120"/>
                <a:ea typeface="微軟正黑體" panose="020B0604030504040204" pitchFamily="34" charset="-120"/>
              </a:rPr>
              <a:t>天，剛轉到復健病房，目前仍無法自行站立，有吞嚥困難的問題。</a:t>
            </a:r>
          </a:p>
          <a:p>
            <a:r>
              <a:rPr lang="zh-TW" altLang="zh-TW" sz="2900" dirty="0" smtClean="0">
                <a:latin typeface="微軟正黑體" panose="020B0604030504040204" pitchFamily="34" charset="-120"/>
                <a:ea typeface="微軟正黑體" panose="020B0604030504040204" pitchFamily="34" charset="-120"/>
              </a:rPr>
              <a:t>「沒關係，我們先安排治療師到床邊復健，過兩天再說吧！鼻胃管的事我看完門診再去勸勸她。」指示住院醫師後，我心裡還在嘀咕著這位病人不肯復健治療，神經科幹嘛要把她轉到復健病房來呢？</a:t>
            </a:r>
            <a:endParaRPr lang="en-US" altLang="zh-TW" sz="2900" dirty="0" smtClean="0">
              <a:latin typeface="微軟正黑體" panose="020B0604030504040204" pitchFamily="34" charset="-120"/>
              <a:ea typeface="微軟正黑體" panose="020B0604030504040204" pitchFamily="34" charset="-120"/>
            </a:endParaRPr>
          </a:p>
          <a:p>
            <a:r>
              <a:rPr lang="zh-TW" altLang="zh-TW" sz="2900" dirty="0" smtClean="0">
                <a:latin typeface="微軟正黑體" panose="020B0604030504040204" pitchFamily="34" charset="-120"/>
                <a:ea typeface="微軟正黑體" panose="020B0604030504040204" pitchFamily="34" charset="-120"/>
              </a:rPr>
              <a:t>（關鍵字：</a:t>
            </a:r>
            <a:r>
              <a:rPr lang="en-US" altLang="zh-TW" sz="2900" dirty="0" smtClean="0">
                <a:latin typeface="微軟正黑體" panose="020B0604030504040204" pitchFamily="34" charset="-120"/>
                <a:ea typeface="微軟正黑體" panose="020B0604030504040204" pitchFamily="34" charset="-120"/>
              </a:rPr>
              <a:t> </a:t>
            </a:r>
            <a:r>
              <a:rPr lang="en-US" altLang="zh-TW" sz="2900" dirty="0" err="1" smtClean="0">
                <a:latin typeface="微軟正黑體" panose="020B0604030504040204" pitchFamily="34" charset="-120"/>
                <a:ea typeface="微軟正黑體" panose="020B0604030504040204" pitchFamily="34" charset="-120"/>
                <a:hlinkClick r:id="rId2"/>
              </a:rPr>
              <a:t>銀髮族</a:t>
            </a:r>
            <a:r>
              <a:rPr lang="en-US" altLang="zh-TW" sz="2900" dirty="0" smtClean="0">
                <a:latin typeface="微軟正黑體" panose="020B0604030504040204" pitchFamily="34" charset="-120"/>
                <a:ea typeface="微軟正黑體" panose="020B0604030504040204" pitchFamily="34" charset="-120"/>
              </a:rPr>
              <a:t> , </a:t>
            </a:r>
            <a:r>
              <a:rPr lang="en-US" altLang="zh-TW" sz="2900" dirty="0" err="1" smtClean="0">
                <a:latin typeface="微軟正黑體" panose="020B0604030504040204" pitchFamily="34" charset="-120"/>
                <a:ea typeface="微軟正黑體" panose="020B0604030504040204" pitchFamily="34" charset="-120"/>
                <a:hlinkClick r:id="rId3"/>
              </a:rPr>
              <a:t>憂鬱</a:t>
            </a:r>
            <a:r>
              <a:rPr lang="en-US" altLang="zh-TW" sz="2900" dirty="0" smtClean="0">
                <a:latin typeface="微軟正黑體" panose="020B0604030504040204" pitchFamily="34" charset="-120"/>
                <a:ea typeface="微軟正黑體" panose="020B0604030504040204" pitchFamily="34" charset="-120"/>
              </a:rPr>
              <a:t> , </a:t>
            </a:r>
            <a:r>
              <a:rPr lang="en-US" altLang="zh-TW" sz="2900" dirty="0" err="1" smtClean="0">
                <a:latin typeface="微軟正黑體" panose="020B0604030504040204" pitchFamily="34" charset="-120"/>
                <a:ea typeface="微軟正黑體" panose="020B0604030504040204" pitchFamily="34" charset="-120"/>
                <a:hlinkClick r:id="rId4"/>
              </a:rPr>
              <a:t>孤獨</a:t>
            </a:r>
            <a:r>
              <a:rPr lang="en-US" altLang="zh-TW" sz="2900" dirty="0" smtClean="0">
                <a:latin typeface="微軟正黑體" panose="020B0604030504040204" pitchFamily="34" charset="-120"/>
                <a:ea typeface="微軟正黑體" panose="020B0604030504040204" pitchFamily="34" charset="-120"/>
              </a:rPr>
              <a:t> , </a:t>
            </a:r>
            <a:r>
              <a:rPr lang="en-US" altLang="zh-TW" sz="2900" dirty="0" err="1" smtClean="0">
                <a:latin typeface="微軟正黑體" panose="020B0604030504040204" pitchFamily="34" charset="-120"/>
                <a:ea typeface="微軟正黑體" panose="020B0604030504040204" pitchFamily="34" charset="-120"/>
                <a:hlinkClick r:id="rId5"/>
              </a:rPr>
              <a:t>喪偶症候群</a:t>
            </a:r>
            <a:r>
              <a:rPr lang="en-US" altLang="zh-TW" sz="2900" dirty="0" smtClean="0">
                <a:latin typeface="微軟正黑體" panose="020B0604030504040204" pitchFamily="34" charset="-120"/>
                <a:ea typeface="微軟正黑體" panose="020B0604030504040204" pitchFamily="34" charset="-120"/>
              </a:rPr>
              <a:t> </a:t>
            </a:r>
            <a:r>
              <a:rPr lang="zh-TW" altLang="zh-TW" sz="2900" dirty="0" smtClean="0">
                <a:latin typeface="微軟正黑體" panose="020B0604030504040204" pitchFamily="34" charset="-120"/>
                <a:ea typeface="微軟正黑體" panose="020B0604030504040204" pitchFamily="34" charset="-120"/>
              </a:rPr>
              <a:t>）</a:t>
            </a:r>
          </a:p>
          <a:p>
            <a:endParaRPr lang="zh-TW" altLang="en-US" sz="34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4788024" y="5832413"/>
            <a:ext cx="3760966" cy="369332"/>
          </a:xfrm>
          <a:prstGeom prst="rect">
            <a:avLst/>
          </a:prstGeom>
          <a:noFill/>
        </p:spPr>
        <p:txBody>
          <a:bodyPr wrap="none" rtlCol="0">
            <a:spAutoFit/>
          </a:bodyPr>
          <a:lstStyle/>
          <a:p>
            <a:r>
              <a:rPr lang="zh-TW" altLang="zh-TW" dirty="0" smtClean="0">
                <a:latin typeface="微軟正黑體" panose="020B0604030504040204" pitchFamily="34" charset="-120"/>
                <a:ea typeface="微軟正黑體" panose="020B0604030504040204" pitchFamily="34" charset="-120"/>
              </a:rPr>
              <a:t>【康健雜誌】</a:t>
            </a:r>
            <a:r>
              <a:rPr lang="en-US" altLang="zh-TW" dirty="0" smtClean="0">
                <a:latin typeface="微軟正黑體" panose="020B0604030504040204" pitchFamily="34" charset="-120"/>
                <a:ea typeface="微軟正黑體" panose="020B0604030504040204" pitchFamily="34" charset="-120"/>
              </a:rPr>
              <a:t> 2015</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8</a:t>
            </a:r>
            <a:r>
              <a:rPr lang="zh-TW" altLang="zh-TW"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a:t>
            </a:r>
            <a:r>
              <a:rPr lang="zh-TW" altLang="zh-TW" dirty="0" smtClean="0">
                <a:latin typeface="微軟正黑體" panose="020B0604030504040204" pitchFamily="34" charset="-120"/>
                <a:ea typeface="微軟正黑體" panose="020B0604030504040204" pitchFamily="34" charset="-120"/>
              </a:rPr>
              <a:t>日</a:t>
            </a:r>
            <a:r>
              <a:rPr lang="en-US" altLang="zh-TW" dirty="0" smtClean="0">
                <a:latin typeface="微軟正黑體" panose="020B0604030504040204" pitchFamily="34" charset="-120"/>
                <a:ea typeface="微軟正黑體" panose="020B0604030504040204" pitchFamily="34" charset="-120"/>
              </a:rPr>
              <a:t> 10:00</a:t>
            </a:r>
            <a:endParaRPr lang="zh-TW" altLang="zh-TW" dirty="0" smtClean="0">
              <a:solidFill>
                <a:srgbClr val="FF0000"/>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3923928" y="3861048"/>
            <a:ext cx="4176464" cy="1362075"/>
          </a:xfrm>
        </p:spPr>
        <p:txBody>
          <a:bodyPr/>
          <a:lstStyle/>
          <a:p>
            <a:r>
              <a:rPr lang="zh-TW" altLang="en-US" b="1" dirty="0" smtClean="0">
                <a:solidFill>
                  <a:srgbClr val="FF0000"/>
                </a:solidFill>
                <a:effectLst/>
                <a:latin typeface="微軟正黑體" panose="020B0604030504040204" pitchFamily="34" charset="-120"/>
                <a:ea typeface="微軟正黑體" panose="020B0604030504040204" pitchFamily="34" charset="-120"/>
              </a:rPr>
              <a:t>我該如何因應</a:t>
            </a:r>
            <a:endParaRPr lang="zh-TW" altLang="en-US" b="1" dirty="0">
              <a:solidFill>
                <a:srgbClr val="FF0000"/>
              </a:solidFill>
              <a:effectLst/>
              <a:latin typeface="微軟正黑體" panose="020B0604030504040204" pitchFamily="34" charset="-120"/>
              <a:ea typeface="微軟正黑體" panose="020B0604030504040204" pitchFamily="34" charset="-120"/>
            </a:endParaRPr>
          </a:p>
        </p:txBody>
      </p:sp>
      <p:sp>
        <p:nvSpPr>
          <p:cNvPr id="5" name="文字版面配置區 4"/>
          <p:cNvSpPr>
            <a:spLocks noGrp="1"/>
          </p:cNvSpPr>
          <p:nvPr>
            <p:ph type="body" idx="4294967295"/>
          </p:nvPr>
        </p:nvSpPr>
        <p:spPr>
          <a:xfrm>
            <a:off x="1115616" y="2420888"/>
            <a:ext cx="7772400" cy="1500187"/>
          </a:xfrm>
        </p:spPr>
        <p:txBody>
          <a:bodyPr/>
          <a:lstStyle/>
          <a:p>
            <a:r>
              <a:rPr lang="zh-TW" altLang="en-US" sz="2400" b="1" dirty="0" smtClean="0">
                <a:solidFill>
                  <a:srgbClr val="0000CC"/>
                </a:solidFill>
                <a:latin typeface="微軟正黑體" pitchFamily="34" charset="-120"/>
                <a:ea typeface="微軟正黑體" pitchFamily="34" charset="-120"/>
              </a:rPr>
              <a:t>倫理原則</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a:t>
            </a:r>
            <a:endParaRPr lang="en-US" altLang="zh-TW" sz="2400" b="1" dirty="0" smtClean="0">
              <a:solidFill>
                <a:srgbClr val="0000CC"/>
              </a:solidFill>
              <a:latin typeface="微軟正黑體" pitchFamily="34" charset="-120"/>
              <a:ea typeface="微軟正黑體" pitchFamily="34" charset="-120"/>
            </a:endParaRPr>
          </a:p>
          <a:p>
            <a:r>
              <a:rPr lang="zh-TW" altLang="en-US" sz="2400" b="1" dirty="0" smtClean="0">
                <a:solidFill>
                  <a:srgbClr val="0000CC"/>
                </a:solidFill>
                <a:latin typeface="微軟正黑體" pitchFamily="34" charset="-120"/>
                <a:ea typeface="微軟正黑體" pitchFamily="34" charset="-120"/>
              </a:rPr>
              <a:t>行善</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不傷害</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自主</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公平</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忠實</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a:t>
            </a:r>
            <a:endParaRPr lang="zh-TW" altLang="en-US" sz="2400" b="1" dirty="0">
              <a:solidFill>
                <a:srgbClr val="0000CC"/>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539552" y="116632"/>
            <a:ext cx="8147050" cy="557213"/>
          </a:xfrm>
        </p:spPr>
        <p:txBody>
          <a:bodyPr>
            <a:noAutofit/>
          </a:bodyPr>
          <a:lstStyle/>
          <a:p>
            <a:r>
              <a:rPr lang="zh-TW" altLang="zh-TW" sz="3200" b="1" dirty="0" smtClean="0">
                <a:solidFill>
                  <a:schemeClr val="bg1"/>
                </a:solidFill>
                <a:latin typeface="微軟正黑體" panose="020B0604030504040204" pitchFamily="34" charset="-120"/>
                <a:ea typeface="微軟正黑體" panose="020B0604030504040204" pitchFamily="34" charset="-120"/>
              </a:rPr>
              <a:t>男疑不堪長期照顧 　親手拔管悶死中風母</a:t>
            </a:r>
            <a:endParaRPr lang="zh-TW" altLang="en-US" sz="4800" b="1" dirty="0">
              <a:solidFill>
                <a:schemeClr val="bg1"/>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4294967295"/>
          </p:nvPr>
        </p:nvSpPr>
        <p:spPr>
          <a:xfrm>
            <a:off x="323528" y="1412776"/>
            <a:ext cx="8302625" cy="4324350"/>
          </a:xfrm>
        </p:spPr>
        <p:txBody>
          <a:bodyPr>
            <a:normAutofit fontScale="70000" lnSpcReduction="20000"/>
          </a:bodyPr>
          <a:lstStyle/>
          <a:p>
            <a:r>
              <a:rPr lang="en-US" altLang="zh-TW" dirty="0" smtClean="0">
                <a:latin typeface="微軟正黑體" panose="020B0604030504040204" pitchFamily="34" charset="-120"/>
                <a:ea typeface="微軟正黑體" panose="020B0604030504040204" pitchFamily="34" charset="-120"/>
              </a:rPr>
              <a:t>2015</a:t>
            </a:r>
            <a:r>
              <a:rPr lang="zh-TW" altLang="zh-TW"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07</a:t>
            </a:r>
            <a:r>
              <a:rPr lang="zh-TW" altLang="zh-TW"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05</a:t>
            </a:r>
            <a:r>
              <a:rPr lang="zh-TW" altLang="zh-TW" dirty="0" smtClean="0">
                <a:latin typeface="微軟正黑體" panose="020B0604030504040204" pitchFamily="34" charset="-120"/>
                <a:ea typeface="微軟正黑體" panose="020B0604030504040204" pitchFamily="34" charset="-120"/>
              </a:rPr>
              <a:t>日</a:t>
            </a:r>
            <a:r>
              <a:rPr lang="en-US" altLang="zh-TW" dirty="0" smtClean="0">
                <a:latin typeface="微軟正黑體" panose="020B0604030504040204" pitchFamily="34" charset="-120"/>
                <a:ea typeface="微軟正黑體" panose="020B0604030504040204" pitchFamily="34" charset="-120"/>
              </a:rPr>
              <a:t>23:09  </a:t>
            </a:r>
            <a:endParaRPr lang="zh-TW" altLang="zh-TW" dirty="0" smtClean="0">
              <a:latin typeface="微軟正黑體" panose="020B0604030504040204" pitchFamily="34" charset="-120"/>
              <a:ea typeface="微軟正黑體" panose="020B0604030504040204" pitchFamily="34" charset="-120"/>
            </a:endParaRPr>
          </a:p>
          <a:p>
            <a:r>
              <a:rPr lang="zh-TW" altLang="zh-TW" dirty="0" smtClean="0">
                <a:latin typeface="微軟正黑體" panose="020B0604030504040204" pitchFamily="34" charset="-120"/>
                <a:ea typeface="微軟正黑體" panose="020B0604030504040204" pitchFamily="34" charset="-120"/>
              </a:rPr>
              <a:t>人倫悲劇！</a:t>
            </a:r>
            <a:r>
              <a:rPr lang="zh-TW" altLang="zh-TW" dirty="0" smtClean="0">
                <a:solidFill>
                  <a:srgbClr val="FF0000"/>
                </a:solidFill>
                <a:latin typeface="微軟正黑體" panose="020B0604030504040204" pitchFamily="34" charset="-120"/>
                <a:ea typeface="微軟正黑體" panose="020B0604030504040204" pitchFamily="34" charset="-120"/>
              </a:rPr>
              <a:t>高雄一名蔣姓男子（</a:t>
            </a:r>
            <a:r>
              <a:rPr lang="en-US" altLang="zh-TW" dirty="0" smtClean="0">
                <a:solidFill>
                  <a:srgbClr val="FF0000"/>
                </a:solidFill>
                <a:latin typeface="微軟正黑體" panose="020B0604030504040204" pitchFamily="34" charset="-120"/>
                <a:ea typeface="微軟正黑體" panose="020B0604030504040204" pitchFamily="34" charset="-120"/>
              </a:rPr>
              <a:t>50</a:t>
            </a:r>
            <a:r>
              <a:rPr lang="zh-TW" altLang="zh-TW" dirty="0" smtClean="0">
                <a:solidFill>
                  <a:srgbClr val="FF0000"/>
                </a:solidFill>
                <a:latin typeface="微軟正黑體" panose="020B0604030504040204" pitchFamily="34" charset="-120"/>
                <a:ea typeface="微軟正黑體" panose="020B0604030504040204" pitchFamily="34" charset="-120"/>
              </a:rPr>
              <a:t>歲）疑因不堪長期照顧中風與慢性病，住在醫院單人房治療的母親</a:t>
            </a:r>
            <a:r>
              <a:rPr lang="en-US" altLang="zh-TW" dirty="0" smtClean="0">
                <a:solidFill>
                  <a:srgbClr val="FF0000"/>
                </a:solidFill>
                <a:latin typeface="微軟正黑體" panose="020B0604030504040204" pitchFamily="34" charset="-120"/>
                <a:ea typeface="微軟正黑體" panose="020B0604030504040204" pitchFamily="34" charset="-120"/>
              </a:rPr>
              <a:t>(77</a:t>
            </a:r>
            <a:r>
              <a:rPr lang="zh-TW" altLang="zh-TW" dirty="0" smtClean="0">
                <a:solidFill>
                  <a:srgbClr val="FF0000"/>
                </a:solidFill>
                <a:latin typeface="微軟正黑體" panose="020B0604030504040204" pitchFamily="34" charset="-120"/>
                <a:ea typeface="微軟正黑體" panose="020B0604030504040204" pitchFamily="34" charset="-120"/>
              </a:rPr>
              <a:t>歲</a:t>
            </a:r>
            <a:r>
              <a:rPr lang="en-US" altLang="zh-TW" dirty="0" smtClean="0">
                <a:solidFill>
                  <a:srgbClr val="FF0000"/>
                </a:solidFill>
                <a:latin typeface="微軟正黑體" panose="020B0604030504040204" pitchFamily="34" charset="-120"/>
                <a:ea typeface="微軟正黑體" panose="020B0604030504040204" pitchFamily="34" charset="-120"/>
              </a:rPr>
              <a:t>)</a:t>
            </a:r>
            <a:r>
              <a:rPr lang="zh-TW" altLang="zh-TW" dirty="0" smtClean="0">
                <a:solidFill>
                  <a:srgbClr val="FF0000"/>
                </a:solidFill>
                <a:latin typeface="微軟正黑體" panose="020B0604030504040204" pitchFamily="34" charset="-120"/>
                <a:ea typeface="微軟正黑體" panose="020B0604030504040204" pitchFamily="34" charset="-120"/>
              </a:rPr>
              <a:t>，今天凌晨零時許，向巡房的護士表示：「我會照顧媽媽，不用頻繁巡視！」</a:t>
            </a:r>
            <a:r>
              <a:rPr lang="zh-TW" altLang="zh-TW" dirty="0" smtClean="0">
                <a:latin typeface="微軟正黑體" panose="020B0604030504040204" pitchFamily="34" charset="-120"/>
                <a:ea typeface="微軟正黑體" panose="020B0604030504040204" pitchFamily="34" charset="-120"/>
              </a:rPr>
              <a:t>在護士離開後，拔掉母親的鼻胃管、洗腎管，再以雙手壓住母親口鼻。</a:t>
            </a:r>
            <a:r>
              <a:rPr lang="en-US" altLang="zh-TW" dirty="0" smtClean="0">
                <a:latin typeface="微軟正黑體" panose="020B0604030504040204" pitchFamily="34" charset="-120"/>
                <a:ea typeface="微軟正黑體" panose="020B0604030504040204" pitchFamily="34" charset="-120"/>
              </a:rPr>
              <a:t> </a:t>
            </a:r>
            <a:endParaRPr lang="zh-TW" altLang="zh-TW" dirty="0" smtClean="0">
              <a:latin typeface="微軟正黑體" panose="020B0604030504040204" pitchFamily="34" charset="-120"/>
              <a:ea typeface="微軟正黑體" panose="020B0604030504040204" pitchFamily="34" charset="-120"/>
            </a:endParaRPr>
          </a:p>
          <a:p>
            <a:r>
              <a:rPr lang="zh-TW" altLang="zh-TW" dirty="0" smtClean="0">
                <a:latin typeface="微軟正黑體" panose="020B0604030504040204" pitchFamily="34" charset="-120"/>
                <a:ea typeface="微軟正黑體" panose="020B0604030504040204" pitchFamily="34" charset="-120"/>
              </a:rPr>
              <a:t>警方說，凌晨</a:t>
            </a:r>
            <a:r>
              <a:rPr lang="en-US" altLang="zh-TW" dirty="0" smtClean="0">
                <a:latin typeface="微軟正黑體" panose="020B0604030504040204" pitchFamily="34" charset="-120"/>
                <a:ea typeface="微軟正黑體" panose="020B0604030504040204" pitchFamily="34" charset="-120"/>
              </a:rPr>
              <a:t>1</a:t>
            </a:r>
            <a:r>
              <a:rPr lang="zh-TW" altLang="zh-TW" dirty="0" smtClean="0">
                <a:latin typeface="微軟正黑體" panose="020B0604030504040204" pitchFamily="34" charset="-120"/>
                <a:ea typeface="微軟正黑體" panose="020B0604030504040204" pitchFamily="34" charset="-120"/>
              </a:rPr>
              <a:t>時許護士巡房發現蔣母臉色發白，身上的管線都被拔掉，連忙通知醫師進行急救，但仍未能搶回一命。</a:t>
            </a:r>
            <a:r>
              <a:rPr lang="en-US" altLang="zh-TW" dirty="0" smtClean="0">
                <a:latin typeface="微軟正黑體" panose="020B0604030504040204" pitchFamily="34" charset="-120"/>
                <a:ea typeface="微軟正黑體" panose="020B0604030504040204" pitchFamily="34" charset="-120"/>
              </a:rPr>
              <a:t> </a:t>
            </a:r>
            <a:endParaRPr lang="zh-TW" altLang="zh-TW" dirty="0" smtClean="0">
              <a:latin typeface="微軟正黑體" panose="020B0604030504040204" pitchFamily="34" charset="-120"/>
              <a:ea typeface="微軟正黑體" panose="020B0604030504040204" pitchFamily="34" charset="-120"/>
            </a:endParaRPr>
          </a:p>
          <a:p>
            <a:r>
              <a:rPr lang="zh-TW" altLang="zh-TW" dirty="0" smtClean="0">
                <a:latin typeface="微軟正黑體" panose="020B0604030504040204" pitchFamily="34" charset="-120"/>
                <a:ea typeface="微軟正黑體" panose="020B0604030504040204" pitchFamily="34" charset="-120"/>
              </a:rPr>
              <a:t>警方在醫院內找到蔣男，他一度辯稱當時他離開病房去抽菸，管線是母親自行拔掉的。之後警方告訴蔣男能體會長期照顧病人的壓力，他才瓦解心房坦承不堪長期獨自照顧母親的壓力，動手拔管。</a:t>
            </a:r>
            <a:r>
              <a:rPr lang="en-US" altLang="zh-TW" dirty="0" smtClean="0">
                <a:latin typeface="微軟正黑體" panose="020B0604030504040204" pitchFamily="34" charset="-120"/>
                <a:ea typeface="微軟正黑體" panose="020B0604030504040204" pitchFamily="34" charset="-120"/>
              </a:rPr>
              <a:t> </a:t>
            </a:r>
            <a:endParaRPr lang="zh-TW" altLang="zh-TW" dirty="0" smtClean="0">
              <a:latin typeface="微軟正黑體" panose="020B0604030504040204" pitchFamily="34" charset="-120"/>
              <a:ea typeface="微軟正黑體" panose="020B0604030504040204" pitchFamily="34" charset="-120"/>
            </a:endParaRPr>
          </a:p>
          <a:p>
            <a:r>
              <a:rPr lang="zh-TW" altLang="zh-TW" dirty="0" smtClean="0">
                <a:latin typeface="微軟正黑體" panose="020B0604030504040204" pitchFamily="34" charset="-120"/>
                <a:ea typeface="微軟正黑體" panose="020B0604030504040204" pitchFamily="34" charset="-120"/>
              </a:rPr>
              <a:t>檢警今天傍晚在醫院的太平間相驗遺體並召開臨時偵查庭，訊後諭令蔣男限制住居，無保請回。（地方中心／高雄報導）</a:t>
            </a:r>
          </a:p>
          <a:p>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1763688" y="4005064"/>
            <a:ext cx="7772400" cy="1362075"/>
          </a:xfrm>
        </p:spPr>
        <p:txBody>
          <a:bodyPr/>
          <a:lstStyle/>
          <a:p>
            <a:r>
              <a:rPr lang="zh-TW" altLang="en-US" b="1" dirty="0" smtClean="0">
                <a:solidFill>
                  <a:srgbClr val="FF0000"/>
                </a:solidFill>
                <a:effectLst/>
                <a:latin typeface="微軟正黑體" panose="020B0604030504040204" pitchFamily="34" charset="-120"/>
                <a:ea typeface="微軟正黑體" panose="020B0604030504040204" pitchFamily="34" charset="-120"/>
              </a:rPr>
              <a:t>我該如何因應</a:t>
            </a:r>
            <a:endParaRPr lang="zh-TW" altLang="en-US" b="1" dirty="0">
              <a:solidFill>
                <a:srgbClr val="FF0000"/>
              </a:solidFill>
              <a:effectLst/>
              <a:latin typeface="微軟正黑體" panose="020B0604030504040204" pitchFamily="34" charset="-120"/>
              <a:ea typeface="微軟正黑體" panose="020B0604030504040204" pitchFamily="34" charset="-120"/>
            </a:endParaRPr>
          </a:p>
        </p:txBody>
      </p:sp>
      <p:sp>
        <p:nvSpPr>
          <p:cNvPr id="5" name="文字版面配置區 4"/>
          <p:cNvSpPr>
            <a:spLocks noGrp="1"/>
          </p:cNvSpPr>
          <p:nvPr>
            <p:ph type="body" idx="4294967295"/>
          </p:nvPr>
        </p:nvSpPr>
        <p:spPr>
          <a:xfrm>
            <a:off x="1259632" y="2636912"/>
            <a:ext cx="7772400" cy="1500187"/>
          </a:xfrm>
        </p:spPr>
        <p:txBody>
          <a:bodyPr/>
          <a:lstStyle/>
          <a:p>
            <a:r>
              <a:rPr lang="zh-TW" altLang="en-US" sz="2400" b="1" dirty="0" smtClean="0">
                <a:solidFill>
                  <a:srgbClr val="0000CC"/>
                </a:solidFill>
                <a:latin typeface="微軟正黑體" pitchFamily="34" charset="-120"/>
                <a:ea typeface="微軟正黑體" pitchFamily="34" charset="-120"/>
              </a:rPr>
              <a:t>倫理原則</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a:t>
            </a:r>
            <a:endParaRPr lang="en-US" altLang="zh-TW" sz="2400" b="1" dirty="0" smtClean="0">
              <a:solidFill>
                <a:srgbClr val="0000CC"/>
              </a:solidFill>
              <a:latin typeface="微軟正黑體" pitchFamily="34" charset="-120"/>
              <a:ea typeface="微軟正黑體" pitchFamily="34" charset="-120"/>
            </a:endParaRPr>
          </a:p>
          <a:p>
            <a:r>
              <a:rPr lang="zh-TW" altLang="en-US" sz="2400" b="1" dirty="0" smtClean="0">
                <a:solidFill>
                  <a:srgbClr val="0000CC"/>
                </a:solidFill>
                <a:latin typeface="微軟正黑體" pitchFamily="34" charset="-120"/>
                <a:ea typeface="微軟正黑體" pitchFamily="34" charset="-120"/>
              </a:rPr>
              <a:t>行善</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不傷害</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自主</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公平</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忠實</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a:t>
            </a:r>
            <a:endParaRPr lang="zh-TW" altLang="en-US" sz="2400" b="1" dirty="0">
              <a:solidFill>
                <a:srgbClr val="0000CC"/>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idx="4294967295"/>
          </p:nvPr>
        </p:nvSpPr>
        <p:spPr>
          <a:xfrm>
            <a:off x="395536" y="-27384"/>
            <a:ext cx="8220075" cy="846137"/>
          </a:xfrm>
        </p:spPr>
        <p:txBody>
          <a:bodyPr>
            <a:noAutofit/>
          </a:bodyPr>
          <a:lstStyle/>
          <a:p>
            <a:r>
              <a:rPr lang="zh-TW" altLang="zh-TW" sz="3200" b="1" dirty="0" smtClean="0">
                <a:solidFill>
                  <a:schemeClr val="bg1"/>
                </a:solidFill>
                <a:latin typeface="微軟正黑體" panose="020B0604030504040204" pitchFamily="34" charset="-120"/>
                <a:ea typeface="微軟正黑體" panose="020B0604030504040204" pitchFamily="34" charset="-120"/>
              </a:rPr>
              <a:t>預立「不急救意願書」兩大竅門</a:t>
            </a:r>
            <a:br>
              <a:rPr lang="zh-TW" altLang="zh-TW" sz="3200" b="1" dirty="0" smtClean="0">
                <a:solidFill>
                  <a:schemeClr val="bg1"/>
                </a:solidFill>
                <a:latin typeface="微軟正黑體" panose="020B0604030504040204" pitchFamily="34" charset="-120"/>
                <a:ea typeface="微軟正黑體" panose="020B0604030504040204" pitchFamily="34" charset="-120"/>
              </a:rPr>
            </a:br>
            <a:r>
              <a:rPr lang="zh-TW" altLang="zh-TW" sz="2000" b="1" dirty="0" smtClean="0">
                <a:solidFill>
                  <a:schemeClr val="bg1"/>
                </a:solidFill>
                <a:latin typeface="微軟正黑體" panose="020B0604030504040204" pitchFamily="34" charset="-120"/>
                <a:ea typeface="微軟正黑體" panose="020B0604030504040204" pitchFamily="34" charset="-120"/>
              </a:rPr>
              <a:t>【商業周刊】</a:t>
            </a:r>
            <a:r>
              <a:rPr lang="en-US" altLang="zh-TW" sz="2000" b="1" dirty="0" smtClean="0">
                <a:solidFill>
                  <a:schemeClr val="bg1"/>
                </a:solidFill>
                <a:latin typeface="微軟正黑體" panose="020B0604030504040204" pitchFamily="34" charset="-120"/>
                <a:ea typeface="微軟正黑體" panose="020B0604030504040204" pitchFamily="34" charset="-120"/>
              </a:rPr>
              <a:t> 2015</a:t>
            </a:r>
            <a:r>
              <a:rPr lang="zh-TW" altLang="zh-TW" sz="2000" b="1" dirty="0" smtClean="0">
                <a:solidFill>
                  <a:schemeClr val="bg1"/>
                </a:solidFill>
                <a:latin typeface="微軟正黑體" panose="020B0604030504040204" pitchFamily="34" charset="-120"/>
                <a:ea typeface="微軟正黑體" panose="020B0604030504040204" pitchFamily="34" charset="-120"/>
              </a:rPr>
              <a:t>年</a:t>
            </a:r>
            <a:r>
              <a:rPr lang="en-US" altLang="zh-TW" sz="2000" b="1" dirty="0" smtClean="0">
                <a:solidFill>
                  <a:schemeClr val="bg1"/>
                </a:solidFill>
                <a:latin typeface="微軟正黑體" panose="020B0604030504040204" pitchFamily="34" charset="-120"/>
                <a:ea typeface="微軟正黑體" panose="020B0604030504040204" pitchFamily="34" charset="-120"/>
              </a:rPr>
              <a:t>5</a:t>
            </a:r>
            <a:r>
              <a:rPr lang="zh-TW" altLang="zh-TW"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30</a:t>
            </a:r>
            <a:r>
              <a:rPr lang="zh-TW" altLang="zh-TW" sz="2000" b="1" dirty="0" smtClean="0">
                <a:solidFill>
                  <a:schemeClr val="bg1"/>
                </a:solidFill>
                <a:latin typeface="微軟正黑體" panose="020B0604030504040204" pitchFamily="34" charset="-120"/>
                <a:ea typeface="微軟正黑體" panose="020B0604030504040204" pitchFamily="34" charset="-120"/>
              </a:rPr>
              <a:t>日</a:t>
            </a:r>
            <a:r>
              <a:rPr lang="en-US" altLang="zh-TW" sz="2000" b="1" dirty="0" smtClean="0">
                <a:solidFill>
                  <a:schemeClr val="bg1"/>
                </a:solidFill>
                <a:latin typeface="微軟正黑體" panose="020B0604030504040204" pitchFamily="34" charset="-120"/>
                <a:ea typeface="微軟正黑體" panose="020B0604030504040204" pitchFamily="34" charset="-120"/>
              </a:rPr>
              <a:t> 09:00</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9" name="內容版面配置區 8"/>
          <p:cNvSpPr>
            <a:spLocks noGrp="1"/>
          </p:cNvSpPr>
          <p:nvPr>
            <p:ph idx="4294967295"/>
          </p:nvPr>
        </p:nvSpPr>
        <p:spPr>
          <a:xfrm>
            <a:off x="251520" y="1268760"/>
            <a:ext cx="8424863" cy="4608512"/>
          </a:xfrm>
        </p:spPr>
        <p:txBody>
          <a:bodyPr>
            <a:normAutofit fontScale="62500" lnSpcReduction="20000"/>
          </a:bodyPr>
          <a:lstStyle/>
          <a:p>
            <a:r>
              <a:rPr lang="zh-TW" altLang="zh-TW" dirty="0" smtClean="0">
                <a:latin typeface="微軟正黑體" panose="020B0604030504040204" pitchFamily="34" charset="-120"/>
                <a:ea typeface="微軟正黑體" panose="020B0604030504040204" pitchFamily="34" charset="-120"/>
              </a:rPr>
              <a:t>當親友的病症，已無治癒可能或機會極微時，怎麼減少彼此的痛苦，把握共處的時光，不要留下遺憾？與摯愛告別，該怎麼面對內心被掏開的空洞？</a:t>
            </a:r>
          </a:p>
          <a:p>
            <a:r>
              <a:rPr lang="zh-TW" altLang="zh-TW" dirty="0" smtClean="0">
                <a:latin typeface="微軟正黑體" panose="020B0604030504040204" pitchFamily="34" charset="-120"/>
                <a:ea typeface="微軟正黑體" panose="020B0604030504040204" pitchFamily="34" charset="-120"/>
              </a:rPr>
              <a:t>面對生離死別是人生必經的過程，但從小到大，我們並沒有被教育過，該如何堅強走過艱辛難熬的陪病過程，以及，怎麼去面對失去親人的沉痛悲傷。</a:t>
            </a:r>
          </a:p>
          <a:p>
            <a:r>
              <a:rPr lang="zh-TW" altLang="zh-TW" dirty="0" smtClean="0">
                <a:latin typeface="微軟正黑體" panose="020B0604030504040204" pitchFamily="34" charset="-120"/>
                <a:ea typeface="微軟正黑體" panose="020B0604030504040204" pitchFamily="34" charset="-120"/>
              </a:rPr>
              <a:t>就算是歷經加護病房外的漫長守候，幾度收到病危通知單，對於該不該簽署不施行心肺復甦術（</a:t>
            </a:r>
            <a:r>
              <a:rPr lang="en-US" altLang="zh-TW" dirty="0" smtClean="0">
                <a:latin typeface="微軟正黑體" panose="020B0604030504040204" pitchFamily="34" charset="-120"/>
                <a:ea typeface="微軟正黑體" panose="020B0604030504040204" pitchFamily="34" charset="-120"/>
              </a:rPr>
              <a:t>DNR</a:t>
            </a: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Do Not Resuscitate</a:t>
            </a:r>
            <a:r>
              <a:rPr lang="zh-TW" altLang="zh-TW" dirty="0" smtClean="0">
                <a:latin typeface="微軟正黑體" panose="020B0604030504040204" pitchFamily="34" charset="-120"/>
                <a:ea typeface="微軟正黑體" panose="020B0604030504040204" pitchFamily="34" charset="-120"/>
              </a:rPr>
              <a:t>）？簽下</a:t>
            </a:r>
            <a:r>
              <a:rPr lang="en-US" altLang="zh-TW" dirty="0" smtClean="0">
                <a:latin typeface="微軟正黑體" panose="020B0604030504040204" pitchFamily="34" charset="-120"/>
                <a:ea typeface="微軟正黑體" panose="020B0604030504040204" pitchFamily="34" charset="-120"/>
              </a:rPr>
              <a:t>DNR</a:t>
            </a:r>
            <a:r>
              <a:rPr lang="zh-TW" altLang="zh-TW" dirty="0" smtClean="0">
                <a:latin typeface="微軟正黑體" panose="020B0604030504040204" pitchFamily="34" charset="-120"/>
                <a:ea typeface="微軟正黑體" panose="020B0604030504040204" pitchFamily="34" charset="-120"/>
              </a:rPr>
              <a:t>，會不會讓重病的家人，因此放棄求生的意志，更早離世？始終是難以跨越的難題。</a:t>
            </a:r>
          </a:p>
          <a:p>
            <a:r>
              <a:rPr lang="zh-TW" altLang="zh-TW" dirty="0" smtClean="0">
                <a:solidFill>
                  <a:srgbClr val="FF0000"/>
                </a:solidFill>
                <a:latin typeface="微軟正黑體" panose="020B0604030504040204" pitchFamily="34" charset="-120"/>
                <a:ea typeface="微軟正黑體" panose="020B0604030504040204" pitchFamily="34" charset="-120"/>
              </a:rPr>
              <a:t>簽下</a:t>
            </a:r>
            <a:r>
              <a:rPr lang="en-US" altLang="zh-TW" dirty="0" smtClean="0">
                <a:solidFill>
                  <a:srgbClr val="FF0000"/>
                </a:solidFill>
                <a:latin typeface="微軟正黑體" panose="020B0604030504040204" pitchFamily="34" charset="-120"/>
                <a:ea typeface="微軟正黑體" panose="020B0604030504040204" pitchFamily="34" charset="-120"/>
              </a:rPr>
              <a:t>DNR</a:t>
            </a:r>
            <a:r>
              <a:rPr lang="zh-TW" altLang="zh-TW" dirty="0" smtClean="0">
                <a:solidFill>
                  <a:srgbClr val="FF0000"/>
                </a:solidFill>
                <a:latin typeface="微軟正黑體" panose="020B0604030504040204" pitchFamily="34" charset="-120"/>
                <a:ea typeface="微軟正黑體" panose="020B0604030504040204" pitchFamily="34" charset="-120"/>
              </a:rPr>
              <a:t>，代表的是在生命無法挽回的臨終時刻，不施行氣管內插管、體外心臟按摩、急救藥物注射、心臟電擊、人工呼吸等等救治行為，目的是避免以人工維生醫療，拖延死亡前的痛苦。</a:t>
            </a:r>
            <a:r>
              <a:rPr lang="zh-TW" altLang="zh-TW" dirty="0" smtClean="0">
                <a:latin typeface="微軟正黑體" panose="020B0604030504040204" pitchFamily="34" charset="-120"/>
                <a:ea typeface="微軟正黑體" panose="020B0604030504040204" pitchFamily="34" charset="-120"/>
              </a:rPr>
              <a:t>出發點是希望心愛的家人，不要在瀕死失去意識的過程中，肉體因持續急救措施，承受相當程度的痛苦與傷害，能夠以比較有尊嚴的方式告別人世，較有機會善終。同時也避免急救失敗後，慘不忍睹的遺容，對家屬造成難以磨滅的心理創傷。（關鍵字：</a:t>
            </a:r>
            <a:r>
              <a:rPr lang="en-US" altLang="zh-TW" dirty="0" smtClean="0">
                <a:latin typeface="微軟正黑體" panose="020B0604030504040204" pitchFamily="34" charset="-120"/>
                <a:ea typeface="微軟正黑體" panose="020B0604030504040204" pitchFamily="34" charset="-120"/>
              </a:rPr>
              <a:t> </a:t>
            </a:r>
            <a:r>
              <a:rPr lang="en-US" altLang="zh-TW" dirty="0" err="1" smtClean="0">
                <a:latin typeface="微軟正黑體" panose="020B0604030504040204" pitchFamily="34" charset="-120"/>
                <a:ea typeface="微軟正黑體" panose="020B0604030504040204" pitchFamily="34" charset="-120"/>
                <a:hlinkClick r:id="rId2"/>
              </a:rPr>
              <a:t>安寧療護</a:t>
            </a:r>
            <a:r>
              <a:rPr lang="en-US" altLang="zh-TW" dirty="0" smtClean="0">
                <a:latin typeface="微軟正黑體" panose="020B0604030504040204" pitchFamily="34" charset="-120"/>
                <a:ea typeface="微軟正黑體" panose="020B0604030504040204" pitchFamily="34" charset="-120"/>
              </a:rPr>
              <a:t> , </a:t>
            </a:r>
            <a:r>
              <a:rPr lang="en-US" altLang="zh-TW" dirty="0" err="1" smtClean="0">
                <a:latin typeface="微軟正黑體" panose="020B0604030504040204" pitchFamily="34" charset="-120"/>
                <a:ea typeface="微軟正黑體" panose="020B0604030504040204" pitchFamily="34" charset="-120"/>
                <a:hlinkClick r:id="rId3"/>
              </a:rPr>
              <a:t>急救</a:t>
            </a:r>
            <a:r>
              <a:rPr lang="en-US" altLang="zh-TW" dirty="0" smtClean="0">
                <a:latin typeface="微軟正黑體" panose="020B0604030504040204" pitchFamily="34" charset="-120"/>
                <a:ea typeface="微軟正黑體" panose="020B0604030504040204" pitchFamily="34" charset="-120"/>
              </a:rPr>
              <a:t> , </a:t>
            </a:r>
            <a:r>
              <a:rPr lang="en-US" altLang="zh-TW" dirty="0" err="1" smtClean="0">
                <a:latin typeface="微軟正黑體" panose="020B0604030504040204" pitchFamily="34" charset="-120"/>
                <a:ea typeface="微軟正黑體" panose="020B0604030504040204" pitchFamily="34" charset="-120"/>
                <a:hlinkClick r:id="rId4"/>
              </a:rPr>
              <a:t>不急救意願書</a:t>
            </a: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a:t>
            </a:r>
          </a:p>
          <a:p>
            <a:endParaRPr lang="zh-TW" alt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idx="4294967295"/>
          </p:nvPr>
        </p:nvSpPr>
        <p:spPr>
          <a:xfrm>
            <a:off x="1763688" y="3789040"/>
            <a:ext cx="7772400" cy="1362075"/>
          </a:xfrm>
        </p:spPr>
        <p:txBody>
          <a:bodyPr/>
          <a:lstStyle/>
          <a:p>
            <a:r>
              <a:rPr lang="zh-TW" altLang="en-US" b="1" dirty="0" smtClean="0">
                <a:solidFill>
                  <a:srgbClr val="FF0000"/>
                </a:solidFill>
                <a:effectLst/>
                <a:latin typeface="微軟正黑體" panose="020B0604030504040204" pitchFamily="34" charset="-120"/>
                <a:ea typeface="微軟正黑體" panose="020B0604030504040204" pitchFamily="34" charset="-120"/>
              </a:rPr>
              <a:t>我該如何照顧</a:t>
            </a:r>
            <a:endParaRPr lang="zh-TW" altLang="en-US" b="1" dirty="0">
              <a:solidFill>
                <a:srgbClr val="FF0000"/>
              </a:solidFill>
              <a:effectLst/>
              <a:latin typeface="微軟正黑體" panose="020B0604030504040204" pitchFamily="34" charset="-120"/>
              <a:ea typeface="微軟正黑體" panose="020B0604030504040204" pitchFamily="34" charset="-120"/>
            </a:endParaRPr>
          </a:p>
        </p:txBody>
      </p:sp>
      <p:sp>
        <p:nvSpPr>
          <p:cNvPr id="5" name="文字版面配置區 4"/>
          <p:cNvSpPr>
            <a:spLocks noGrp="1"/>
          </p:cNvSpPr>
          <p:nvPr>
            <p:ph type="body" idx="4294967295"/>
          </p:nvPr>
        </p:nvSpPr>
        <p:spPr>
          <a:xfrm>
            <a:off x="1371600" y="2492896"/>
            <a:ext cx="7772400" cy="1500187"/>
          </a:xfrm>
        </p:spPr>
        <p:txBody>
          <a:bodyPr/>
          <a:lstStyle/>
          <a:p>
            <a:r>
              <a:rPr lang="zh-TW" altLang="en-US" sz="2400" b="1" dirty="0" smtClean="0">
                <a:solidFill>
                  <a:srgbClr val="0000CC"/>
                </a:solidFill>
                <a:latin typeface="微軟正黑體" pitchFamily="34" charset="-120"/>
                <a:ea typeface="微軟正黑體" pitchFamily="34" charset="-120"/>
              </a:rPr>
              <a:t>倫理原則</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a:t>
            </a:r>
            <a:endParaRPr lang="en-US" altLang="zh-TW" sz="2400" b="1" dirty="0" smtClean="0">
              <a:solidFill>
                <a:srgbClr val="0000CC"/>
              </a:solidFill>
              <a:latin typeface="微軟正黑體" pitchFamily="34" charset="-120"/>
              <a:ea typeface="微軟正黑體" pitchFamily="34" charset="-120"/>
            </a:endParaRPr>
          </a:p>
          <a:p>
            <a:r>
              <a:rPr lang="zh-TW" altLang="en-US" sz="2400" b="1" dirty="0" smtClean="0">
                <a:solidFill>
                  <a:srgbClr val="0000CC"/>
                </a:solidFill>
                <a:latin typeface="微軟正黑體" pitchFamily="34" charset="-120"/>
                <a:ea typeface="微軟正黑體" pitchFamily="34" charset="-120"/>
              </a:rPr>
              <a:t>行善</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不傷害</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自主</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公平</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忠實</a:t>
            </a:r>
            <a:r>
              <a:rPr lang="en-US" altLang="zh-TW" sz="2400" b="1" dirty="0" smtClean="0">
                <a:solidFill>
                  <a:srgbClr val="0000CC"/>
                </a:solidFill>
                <a:latin typeface="微軟正黑體" pitchFamily="34" charset="-120"/>
                <a:ea typeface="微軟正黑體" pitchFamily="34" charset="-120"/>
              </a:rPr>
              <a:t>?</a:t>
            </a:r>
            <a:r>
              <a:rPr lang="zh-TW" altLang="en-US" sz="2400" b="1" dirty="0" smtClean="0">
                <a:solidFill>
                  <a:srgbClr val="0000CC"/>
                </a:solidFill>
                <a:latin typeface="微軟正黑體" pitchFamily="34" charset="-120"/>
                <a:ea typeface="微軟正黑體" pitchFamily="34" charset="-120"/>
              </a:rPr>
              <a:t> </a:t>
            </a:r>
            <a:endParaRPr lang="zh-TW" altLang="en-US" sz="2400" b="1" dirty="0">
              <a:solidFill>
                <a:srgbClr val="0000CC"/>
              </a:solidFill>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stretch>
            <a:fillRect/>
          </a:stretch>
        </p:blipFill>
        <p:spPr>
          <a:xfrm>
            <a:off x="2234855" y="404664"/>
            <a:ext cx="5976664" cy="5454716"/>
          </a:xfrm>
          <a:prstGeom prst="rect">
            <a:avLst/>
          </a:prstGeom>
        </p:spPr>
      </p:pic>
      <p:sp>
        <p:nvSpPr>
          <p:cNvPr id="6" name="矩形 5"/>
          <p:cNvSpPr/>
          <p:nvPr/>
        </p:nvSpPr>
        <p:spPr>
          <a:xfrm>
            <a:off x="2555776" y="5865067"/>
            <a:ext cx="5573962"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出處：長期照護</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劉淑娟校閱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華杏</a:t>
            </a:r>
            <a:r>
              <a:rPr lang="zh-TW" altLang="en-US" dirty="0" smtClean="0">
                <a:latin typeface="微軟正黑體" panose="020B0604030504040204" pitchFamily="34" charset="-120"/>
                <a:ea typeface="微軟正黑體" panose="020B0604030504040204" pitchFamily="34" charset="-120"/>
              </a:rPr>
              <a:t>出版 </a:t>
            </a:r>
            <a:r>
              <a:rPr lang="en-US" altLang="zh-TW" dirty="0" smtClean="0">
                <a:latin typeface="微軟正黑體" panose="020B0604030504040204" pitchFamily="34" charset="-120"/>
                <a:ea typeface="微軟正黑體" panose="020B0604030504040204" pitchFamily="34" charset="-120"/>
              </a:rPr>
              <a:t>ch6 p186-187</a:t>
            </a:r>
            <a:endParaRPr lang="zh-TW" altLang="en-US" dirty="0">
              <a:latin typeface="微軟正黑體" panose="020B0604030504040204" pitchFamily="34" charset="-120"/>
              <a:ea typeface="微軟正黑體" panose="020B0604030504040204" pitchFamily="34" charset="-120"/>
            </a:endParaRPr>
          </a:p>
        </p:txBody>
      </p:sp>
      <p:sp>
        <p:nvSpPr>
          <p:cNvPr id="7" name="矩形 6"/>
          <p:cNvSpPr/>
          <p:nvPr/>
        </p:nvSpPr>
        <p:spPr>
          <a:xfrm>
            <a:off x="251520" y="204609"/>
            <a:ext cx="1723549" cy="400110"/>
          </a:xfrm>
          <a:prstGeom prst="rect">
            <a:avLst/>
          </a:prstGeom>
        </p:spPr>
        <p:txBody>
          <a:bodyPr wrap="none">
            <a:spAutoFit/>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長照機構案例</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756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051720" y="-99392"/>
            <a:ext cx="4824536" cy="1066800"/>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倫理議題探討</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467544" y="1552922"/>
            <a:ext cx="8229600" cy="4324350"/>
          </a:xfrm>
        </p:spPr>
        <p:txBody>
          <a:bodyPr>
            <a:normAutofit fontScale="92500" lnSpcReduction="20000"/>
          </a:bodyPr>
          <a:lstStyle/>
          <a:p>
            <a:r>
              <a:rPr lang="zh-TW" altLang="en-US" dirty="0" smtClean="0">
                <a:solidFill>
                  <a:srgbClr val="FF0000"/>
                </a:solidFill>
                <a:latin typeface="微軟正黑體" panose="020B0604030504040204" pitchFamily="34" charset="-120"/>
                <a:ea typeface="微軟正黑體" panose="020B0604030504040204" pitchFamily="34" charset="-120"/>
              </a:rPr>
              <a:t>案主</a:t>
            </a:r>
            <a:r>
              <a:rPr lang="zh-TW" altLang="en-US" dirty="0" smtClean="0">
                <a:latin typeface="微軟正黑體" panose="020B0604030504040204" pitchFamily="34" charset="-120"/>
                <a:ea typeface="微軟正黑體" panose="020B0604030504040204" pitchFamily="34" charset="-120"/>
              </a:rPr>
              <a:t>陳老先生本人失能力亦無財產，即使對其提告也無法求償，何況一般社會觀感認為醫院連失能老人都列為被告，實在不人道。</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而</a:t>
            </a:r>
            <a:r>
              <a:rPr lang="zh-TW" altLang="en-US" dirty="0" smtClean="0">
                <a:solidFill>
                  <a:srgbClr val="FF0000"/>
                </a:solidFill>
                <a:latin typeface="微軟正黑體" panose="020B0604030504040204" pitchFamily="34" charset="-120"/>
                <a:ea typeface="微軟正黑體" panose="020B0604030504040204" pitchFamily="34" charset="-120"/>
              </a:rPr>
              <a:t>陳氏兄弟</a:t>
            </a:r>
            <a:r>
              <a:rPr lang="zh-TW" altLang="en-US" dirty="0" smtClean="0">
                <a:latin typeface="微軟正黑體" panose="020B0604030504040204" pitchFamily="34" charset="-120"/>
                <a:ea typeface="微軟正黑體" panose="020B0604030504040204" pitchFamily="34" charset="-120"/>
              </a:rPr>
              <a:t>處置亦有失當，扶養父母乃子女之責，家屬實在付不出費用時可尋求社福機構或政府補助，而不應棄養不顧。</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至於醫院</a:t>
            </a:r>
            <a:r>
              <a:rPr lang="zh-TW" altLang="en-US" dirty="0" smtClean="0">
                <a:solidFill>
                  <a:srgbClr val="FF0000"/>
                </a:solidFill>
                <a:latin typeface="微軟正黑體" panose="020B0604030504040204" pitchFamily="34" charset="-120"/>
                <a:ea typeface="微軟正黑體" panose="020B0604030504040204" pitchFamily="34" charset="-120"/>
              </a:rPr>
              <a:t>護理之家</a:t>
            </a:r>
            <a:r>
              <a:rPr lang="zh-TW" altLang="en-US" dirty="0" smtClean="0">
                <a:latin typeface="微軟正黑體" panose="020B0604030504040204" pitchFamily="34" charset="-120"/>
                <a:ea typeface="微軟正黑體" panose="020B0604030504040204" pitchFamily="34" charset="-120"/>
              </a:rPr>
              <a:t>方面，應依循保護案主生命專業倫理原則，先通報縣市政府評估了解是否有其他社福資源可協助，以妥善安置老人為優先考量，才是較好的做法。</a:t>
            </a:r>
            <a:endParaRPr lang="zh-TW" alt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stretch>
            <a:fillRect/>
          </a:stretch>
        </p:blipFill>
        <p:spPr>
          <a:xfrm>
            <a:off x="107504" y="1844824"/>
            <a:ext cx="8806044" cy="3024336"/>
          </a:xfrm>
          <a:prstGeom prst="rect">
            <a:avLst/>
          </a:prstGeom>
        </p:spPr>
      </p:pic>
      <p:sp>
        <p:nvSpPr>
          <p:cNvPr id="7" name="矩形 6"/>
          <p:cNvSpPr/>
          <p:nvPr/>
        </p:nvSpPr>
        <p:spPr>
          <a:xfrm>
            <a:off x="3275856" y="5733256"/>
            <a:ext cx="5573962"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出處：長期照護</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劉淑娟校閱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華杏</a:t>
            </a:r>
            <a:r>
              <a:rPr lang="zh-TW" altLang="en-US" dirty="0" smtClean="0">
                <a:latin typeface="微軟正黑體" panose="020B0604030504040204" pitchFamily="34" charset="-120"/>
                <a:ea typeface="微軟正黑體" panose="020B0604030504040204" pitchFamily="34" charset="-120"/>
              </a:rPr>
              <a:t>出版 </a:t>
            </a:r>
            <a:r>
              <a:rPr lang="en-US" altLang="zh-TW" dirty="0" smtClean="0">
                <a:latin typeface="微軟正黑體" panose="020B0604030504040204" pitchFamily="34" charset="-120"/>
                <a:ea typeface="微軟正黑體" panose="020B0604030504040204" pitchFamily="34" charset="-120"/>
              </a:rPr>
              <a:t>ch6 p188-189</a:t>
            </a:r>
            <a:endParaRPr lang="zh-TW" altLang="en-US" dirty="0">
              <a:latin typeface="微軟正黑體" panose="020B0604030504040204" pitchFamily="34" charset="-120"/>
              <a:ea typeface="微軟正黑體" panose="020B0604030504040204" pitchFamily="34" charset="-120"/>
            </a:endParaRPr>
          </a:p>
        </p:txBody>
      </p:sp>
      <p:sp>
        <p:nvSpPr>
          <p:cNvPr id="6" name="矩形 5"/>
          <p:cNvSpPr/>
          <p:nvPr/>
        </p:nvSpPr>
        <p:spPr>
          <a:xfrm>
            <a:off x="251520" y="220526"/>
            <a:ext cx="1569660" cy="369332"/>
          </a:xfrm>
          <a:prstGeom prst="rect">
            <a:avLst/>
          </a:prstGeom>
        </p:spPr>
        <p:txBody>
          <a:bodyPr wrap="none">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長照機構案例</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882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123728" y="-99392"/>
            <a:ext cx="4968552" cy="1066800"/>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倫理議題探討</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467544" y="1340768"/>
            <a:ext cx="8229600" cy="4324350"/>
          </a:xfrm>
        </p:spPr>
        <p:txBody>
          <a:bodyPr>
            <a:normAutofit fontScale="85000" lnSpcReduction="10000"/>
          </a:bodyPr>
          <a:lstStyle/>
          <a:p>
            <a:r>
              <a:rPr lang="zh-TW" altLang="en-US" dirty="0" smtClean="0">
                <a:latin typeface="微軟正黑體" panose="020B0604030504040204" pitchFamily="34" charset="-120"/>
                <a:ea typeface="微軟正黑體" panose="020B0604030504040204" pitchFamily="34" charset="-120"/>
              </a:rPr>
              <a:t>林阿嬤清明節想吃</a:t>
            </a:r>
            <a:r>
              <a:rPr lang="zh-TW" altLang="en-US" dirty="0" smtClean="0">
                <a:solidFill>
                  <a:srgbClr val="0000CC"/>
                </a:solidFill>
                <a:latin typeface="微軟正黑體" panose="020B0604030504040204" pitchFamily="34" charset="-120"/>
                <a:ea typeface="微軟正黑體" panose="020B0604030504040204" pitchFamily="34" charset="-120"/>
              </a:rPr>
              <a:t>草仔粿</a:t>
            </a:r>
            <a:r>
              <a:rPr lang="zh-TW" altLang="en-US" dirty="0" smtClean="0">
                <a:latin typeface="微軟正黑體" panose="020B0604030504040204" pitchFamily="34" charset="-120"/>
                <a:ea typeface="微軟正黑體" panose="020B0604030504040204" pitchFamily="34" charset="-120"/>
              </a:rPr>
              <a:t>，照顧服務員香妹拿給阿嬤吃，固然符合尊重案主個人自主決定的</a:t>
            </a:r>
            <a:r>
              <a:rPr lang="zh-TW" altLang="en-US" dirty="0" smtClean="0">
                <a:solidFill>
                  <a:srgbClr val="FF0000"/>
                </a:solidFill>
                <a:latin typeface="微軟正黑體" panose="020B0604030504040204" pitchFamily="34" charset="-120"/>
                <a:ea typeface="微軟正黑體" panose="020B0604030504040204" pitchFamily="34" charset="-120"/>
              </a:rPr>
              <a:t>自主自由倫理原則</a:t>
            </a:r>
            <a:r>
              <a:rPr lang="zh-TW" altLang="en-US" dirty="0" smtClean="0">
                <a:latin typeface="微軟正黑體" panose="020B0604030504040204" pitchFamily="34" charset="-120"/>
                <a:ea typeface="微軟正黑體" panose="020B0604030504040204" pitchFamily="34" charset="-120"/>
              </a:rPr>
              <a:t>，以及維持案主生活品質的生活品質倫理原則，但卻忘了自主決定有其限制及不可傷害自己生命，生命乃是一個人生存的最高價值，在此最高價值的前提下其他價值只好退居後位。 </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若要兼顧案主的生命與生活品質，只能採取將</a:t>
            </a:r>
            <a:r>
              <a:rPr lang="zh-TW" altLang="en-US" dirty="0" smtClean="0">
                <a:solidFill>
                  <a:srgbClr val="0000CC"/>
                </a:solidFill>
                <a:latin typeface="微軟正黑體" panose="020B0604030504040204" pitchFamily="34" charset="-120"/>
                <a:ea typeface="微軟正黑體" panose="020B0604030504040204" pitchFamily="34" charset="-120"/>
              </a:rPr>
              <a:t>草仔粿</a:t>
            </a:r>
            <a:r>
              <a:rPr lang="zh-TW" altLang="en-US" dirty="0" smtClean="0">
                <a:latin typeface="微軟正黑體" panose="020B0604030504040204" pitchFamily="34" charset="-120"/>
                <a:ea typeface="微軟正黑體" panose="020B0604030504040204" pitchFamily="34" charset="-120"/>
              </a:rPr>
              <a:t>絞碎，並在旁照顧案主慢慢食用完畢的方法，案主雖然無法像年輕時享用年節大快朵頤的快感，至少不會造成生命危險，同時也完成吃草阿貴的心願，這才是符合</a:t>
            </a:r>
            <a:r>
              <a:rPr lang="zh-TW" altLang="en-US" dirty="0" smtClean="0">
                <a:solidFill>
                  <a:srgbClr val="FF0000"/>
                </a:solidFill>
                <a:latin typeface="微軟正黑體" panose="020B0604030504040204" pitchFamily="34" charset="-120"/>
                <a:ea typeface="微軟正黑體" panose="020B0604030504040204" pitchFamily="34" charset="-120"/>
              </a:rPr>
              <a:t>最小傷害的倫理原則</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7544" y="-99392"/>
            <a:ext cx="8229600" cy="1143000"/>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中高齡勞工</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168962" name="Picture 2" descr="http://g.udn.com.tw/upfiles/B_TP/tpa285/PSN_PHOTO/431/f_10505431_1.jpg"/>
          <p:cNvPicPr>
            <a:picLocks noChangeAspect="1" noChangeArrowheads="1"/>
          </p:cNvPicPr>
          <p:nvPr/>
        </p:nvPicPr>
        <p:blipFill>
          <a:blip r:embed="rId2" cstate="print"/>
          <a:srcRect/>
          <a:stretch>
            <a:fillRect/>
          </a:stretch>
        </p:blipFill>
        <p:spPr bwMode="auto">
          <a:xfrm>
            <a:off x="858445" y="1556792"/>
            <a:ext cx="7283094" cy="42484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D:\0近期行程\A演講授課\20160407STUST職業倫理典範案例教學工作坊\圖片1case.png"/>
          <p:cNvPicPr>
            <a:picLocks noChangeAspect="1" noChangeArrowheads="1"/>
          </p:cNvPicPr>
          <p:nvPr/>
        </p:nvPicPr>
        <p:blipFill>
          <a:blip r:embed="rId2" cstate="print"/>
          <a:srcRect/>
          <a:stretch>
            <a:fillRect/>
          </a:stretch>
        </p:blipFill>
        <p:spPr bwMode="auto">
          <a:xfrm>
            <a:off x="636779" y="692696"/>
            <a:ext cx="7776864" cy="5494155"/>
          </a:xfrm>
          <a:prstGeom prst="rect">
            <a:avLst/>
          </a:prstGeom>
          <a:noFill/>
        </p:spPr>
      </p:pic>
      <p:sp>
        <p:nvSpPr>
          <p:cNvPr id="8" name="橢圓 7"/>
          <p:cNvSpPr/>
          <p:nvPr/>
        </p:nvSpPr>
        <p:spPr>
          <a:xfrm>
            <a:off x="5076056" y="1700808"/>
            <a:ext cx="3240360"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51520" y="220526"/>
            <a:ext cx="1569660" cy="369332"/>
          </a:xfrm>
          <a:prstGeom prst="rect">
            <a:avLst/>
          </a:prstGeom>
        </p:spPr>
        <p:txBody>
          <a:bodyPr wrap="none">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長照機構案例</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idx="4294967295"/>
          </p:nvPr>
        </p:nvSpPr>
        <p:spPr>
          <a:xfrm>
            <a:off x="1979712" y="-99392"/>
            <a:ext cx="5112568" cy="1066800"/>
          </a:xfrm>
        </p:spPr>
        <p: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倫理議題探討</a:t>
            </a:r>
            <a:r>
              <a:rPr lang="en-US" altLang="zh-TW" b="1" dirty="0" smtClean="0">
                <a:solidFill>
                  <a:schemeClr val="bg1"/>
                </a:solidFill>
                <a:latin typeface="微軟正黑體" panose="020B0604030504040204" pitchFamily="34" charset="-120"/>
                <a:ea typeface="微軟正黑體" panose="020B0604030504040204" pitchFamily="34" charset="-120"/>
              </a:rPr>
              <a:t>A:</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4294967295"/>
          </p:nvPr>
        </p:nvSpPr>
        <p:spPr>
          <a:xfrm>
            <a:off x="539552" y="1408906"/>
            <a:ext cx="8229600" cy="4324350"/>
          </a:xfrm>
        </p:spPr>
        <p:txBody>
          <a:bodyPr>
            <a:normAutofit fontScale="92500" lnSpcReduction="20000"/>
          </a:bodyPr>
          <a:lstStyle/>
          <a:p>
            <a:r>
              <a:rPr lang="zh-TW" altLang="en-US" dirty="0" smtClean="0">
                <a:latin typeface="微軟正黑體" panose="020B0604030504040204" pitchFamily="34" charset="-120"/>
                <a:ea typeface="微軟正黑體" panose="020B0604030504040204" pitchFamily="34" charset="-120"/>
              </a:rPr>
              <a:t>老人委託自己信任的親友和周邊環境中德高望重的人，代為保管財物或處理財務乃人之常情，鄉里中德高望重的人基於熱心公益服務鄉民而義不容辭也是美事一樁，但天有不測風雲人有旦夕禍福，一旦情境變遷發生糾紛，當初僅憑雙方的互信承諾，此時就公說公有理婆說婆有理，有理講不清了，</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其次</a:t>
            </a:r>
            <a:r>
              <a:rPr lang="zh-TW" altLang="en-US" dirty="0" smtClean="0">
                <a:solidFill>
                  <a:srgbClr val="FF0000"/>
                </a:solidFill>
                <a:latin typeface="微軟正黑體" panose="020B0604030504040204" pitchFamily="34" charset="-120"/>
                <a:ea typeface="微軟正黑體" panose="020B0604030504040204" pitchFamily="34" charset="-120"/>
              </a:rPr>
              <a:t>鄉長</a:t>
            </a:r>
            <a:r>
              <a:rPr lang="en-US" altLang="zh-TW" dirty="0" smtClean="0">
                <a:solidFill>
                  <a:srgbClr val="FF0000"/>
                </a:solidFill>
                <a:latin typeface="微軟正黑體" panose="020B0604030504040204" pitchFamily="34" charset="-120"/>
                <a:ea typeface="微軟正黑體" panose="020B0604030504040204" pitchFamily="34" charset="-120"/>
              </a:rPr>
              <a:t>A</a:t>
            </a:r>
            <a:r>
              <a:rPr lang="zh-TW" altLang="en-US" dirty="0" smtClean="0">
                <a:latin typeface="微軟正黑體" panose="020B0604030504040204" pitchFamily="34" charset="-120"/>
                <a:ea typeface="微軟正黑體" panose="020B0604030504040204" pitchFamily="34" charset="-120"/>
              </a:rPr>
              <a:t>一方面為案主保管存摺印章，代為領取存款支付機構照護費用，另一方面又向案主借款</a:t>
            </a:r>
            <a:r>
              <a:rPr lang="en-US" altLang="zh-TW" dirty="0" smtClean="0">
                <a:latin typeface="微軟正黑體" panose="020B0604030504040204" pitchFamily="34" charset="-120"/>
                <a:ea typeface="微軟正黑體" panose="020B0604030504040204" pitchFamily="34" charset="-120"/>
              </a:rPr>
              <a:t>50</a:t>
            </a:r>
            <a:r>
              <a:rPr lang="zh-TW" altLang="en-US" dirty="0" smtClean="0">
                <a:latin typeface="微軟正黑體" panose="020B0604030504040204" pitchFamily="34" charset="-120"/>
                <a:ea typeface="微軟正黑體" panose="020B0604030504040204" pitchFamily="34" charset="-120"/>
              </a:rPr>
              <a:t>萬，有私人借貸關係，公益與失益不分，有違</a:t>
            </a:r>
            <a:r>
              <a:rPr lang="zh-TW" altLang="en-US" dirty="0" smtClean="0">
                <a:solidFill>
                  <a:srgbClr val="FF0000"/>
                </a:solidFill>
                <a:latin typeface="微軟正黑體" panose="020B0604030504040204" pitchFamily="34" charset="-120"/>
                <a:ea typeface="微軟正黑體" panose="020B0604030504040204" pitchFamily="34" charset="-120"/>
              </a:rPr>
              <a:t>利益衝突</a:t>
            </a:r>
            <a:r>
              <a:rPr lang="zh-TW" altLang="en-US" dirty="0" smtClean="0">
                <a:latin typeface="微軟正黑體" panose="020B0604030504040204" pitchFamily="34" charset="-120"/>
                <a:ea typeface="微軟正黑體" panose="020B0604030504040204" pitchFamily="34" charset="-120"/>
              </a:rPr>
              <a:t>的原則</a:t>
            </a:r>
            <a:endParaRPr lang="zh-TW" alt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21196" y="1412776"/>
            <a:ext cx="8229600" cy="4324350"/>
          </a:xfrm>
        </p:spPr>
        <p:txBody>
          <a:bodyPr>
            <a:normAutofit fontScale="85000" lnSpcReduction="20000"/>
          </a:bodyPr>
          <a:lstStyle/>
          <a:p>
            <a:r>
              <a:rPr lang="zh-TW" altLang="en-US" dirty="0" smtClean="0">
                <a:latin typeface="微軟正黑體" panose="020B0604030504040204" pitchFamily="34" charset="-120"/>
                <a:ea typeface="微軟正黑體" panose="020B0604030504040204" pitchFamily="34" charset="-120"/>
              </a:rPr>
              <a:t>該</a:t>
            </a:r>
            <a:r>
              <a:rPr lang="zh-TW" altLang="en-US" dirty="0" smtClean="0">
                <a:solidFill>
                  <a:srgbClr val="FF0000"/>
                </a:solidFill>
                <a:latin typeface="微軟正黑體" panose="020B0604030504040204" pitchFamily="34" charset="-120"/>
                <a:ea typeface="微軟正黑體" panose="020B0604030504040204" pitchFamily="34" charset="-120"/>
              </a:rPr>
              <a:t>機構主任</a:t>
            </a:r>
            <a:r>
              <a:rPr lang="en-US" altLang="zh-TW" dirty="0" smtClean="0">
                <a:solidFill>
                  <a:srgbClr val="FF0000"/>
                </a:solidFill>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在機構中擔任管理職，</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陪同案主到郵局領取存款，是否為</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的工作內容</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還是</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基於私人情誼幫忙</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若為</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的工作內容則僅由</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一人單獨負責領取款項交由案主自行保管，案主若因病情意識不清，以致金錢不知去向，</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的嫌疑跳到黃河也洗不清。</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就此而論，機構應在兼顧</a:t>
            </a:r>
            <a:r>
              <a:rPr lang="zh-TW" altLang="en-US" dirty="0" smtClean="0">
                <a:solidFill>
                  <a:srgbClr val="FF0000"/>
                </a:solidFill>
                <a:latin typeface="微軟正黑體" panose="020B0604030504040204" pitchFamily="34" charset="-120"/>
                <a:ea typeface="微軟正黑體" panose="020B0604030504040204" pitchFamily="34" charset="-120"/>
              </a:rPr>
              <a:t>保密原則與最小傷害原則</a:t>
            </a:r>
            <a:r>
              <a:rPr lang="zh-TW" altLang="en-US" dirty="0" smtClean="0">
                <a:latin typeface="微軟正黑體" panose="020B0604030504040204" pitchFamily="34" charset="-120"/>
                <a:ea typeface="微軟正黑體" panose="020B0604030504040204" pitchFamily="34" charset="-120"/>
              </a:rPr>
              <a:t>下，將案主之存摺和印章選任機構之適當員工分別保管，領取存款之手續也應有二人以上員工參與並留下適當書面紀錄，以昭徵信，</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若僅是立基於私人情誼幫忙，因</a:t>
            </a:r>
            <a:r>
              <a:rPr lang="en-US" altLang="zh-TW" dirty="0" smtClean="0">
                <a:latin typeface="微軟正黑體" panose="020B0604030504040204" pitchFamily="34" charset="-120"/>
                <a:ea typeface="微軟正黑體" panose="020B0604030504040204" pitchFamily="34" charset="-120"/>
              </a:rPr>
              <a:t>B</a:t>
            </a:r>
            <a:r>
              <a:rPr lang="zh-TW" altLang="en-US" dirty="0" smtClean="0">
                <a:latin typeface="微軟正黑體" panose="020B0604030504040204" pitchFamily="34" charset="-120"/>
                <a:ea typeface="微軟正黑體" panose="020B0604030504040204" pitchFamily="34" charset="-120"/>
              </a:rPr>
              <a:t>在機構中擔任管理職，牽扯金錢事項也有違</a:t>
            </a:r>
            <a:r>
              <a:rPr lang="zh-TW" altLang="en-US" dirty="0" smtClean="0">
                <a:solidFill>
                  <a:srgbClr val="FF0000"/>
                </a:solidFill>
                <a:latin typeface="微軟正黑體" panose="020B0604030504040204" pitchFamily="34" charset="-120"/>
                <a:ea typeface="微軟正黑體" panose="020B0604030504040204" pitchFamily="34" charset="-120"/>
              </a:rPr>
              <a:t>利益衝突</a:t>
            </a:r>
            <a:r>
              <a:rPr lang="zh-TW" altLang="en-US" dirty="0" smtClean="0">
                <a:latin typeface="微軟正黑體" panose="020B0604030504040204" pitchFamily="34" charset="-120"/>
                <a:ea typeface="微軟正黑體" panose="020B0604030504040204" pitchFamily="34" charset="-120"/>
              </a:rPr>
              <a:t>的倫理原則</a:t>
            </a:r>
            <a:endParaRPr lang="zh-TW" altLang="en-US" dirty="0">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1979712" y="-99392"/>
            <a:ext cx="5112568"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b="1" dirty="0" smtClean="0">
                <a:solidFill>
                  <a:schemeClr val="bg1"/>
                </a:solidFill>
                <a:latin typeface="微軟正黑體" panose="020B0604030504040204" pitchFamily="34" charset="-120"/>
                <a:ea typeface="微軟正黑體" panose="020B0604030504040204" pitchFamily="34" charset="-120"/>
              </a:rPr>
              <a:t>倫理議題探討</a:t>
            </a:r>
            <a:r>
              <a:rPr kumimoji="0" lang="en-US" altLang="zh-TW" b="1" dirty="0">
                <a:solidFill>
                  <a:schemeClr val="bg1"/>
                </a:solidFill>
                <a:latin typeface="微軟正黑體" panose="020B0604030504040204" pitchFamily="34" charset="-120"/>
                <a:ea typeface="微軟正黑體" panose="020B0604030504040204" pitchFamily="34" charset="-120"/>
              </a:rPr>
              <a:t>B</a:t>
            </a:r>
            <a:r>
              <a:rPr kumimoji="0" lang="en-US" altLang="zh-TW" b="1" dirty="0" smtClean="0">
                <a:solidFill>
                  <a:schemeClr val="bg1"/>
                </a:solidFill>
                <a:latin typeface="微軟正黑體" panose="020B0604030504040204" pitchFamily="34" charset="-120"/>
                <a:ea typeface="微軟正黑體" panose="020B0604030504040204" pitchFamily="34" charset="-120"/>
              </a:rPr>
              <a:t>:</a:t>
            </a:r>
            <a:endParaRPr kumimoji="0" lang="zh-TW" altLang="en-US"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619672" y="172264"/>
            <a:ext cx="6746664" cy="546100"/>
          </a:xfrm>
        </p:spPr>
        <p:txBody>
          <a:bodyPr>
            <a:normAutofit fontScale="90000"/>
          </a:bodyPr>
          <a:lstStyle/>
          <a:p>
            <a:r>
              <a:rPr lang="zh-TW" altLang="en-US" b="1" dirty="0" smtClean="0">
                <a:solidFill>
                  <a:schemeClr val="bg1"/>
                </a:solidFill>
                <a:latin typeface="微軟正黑體" pitchFamily="34" charset="-120"/>
                <a:ea typeface="微軟正黑體" pitchFamily="34" charset="-120"/>
              </a:rPr>
              <a:t>個案配合度低、家屬不支持：</a:t>
            </a:r>
            <a:endParaRPr lang="zh-TW" altLang="en-US" b="1" dirty="0">
              <a:solidFill>
                <a:schemeClr val="bg1"/>
              </a:solidFill>
              <a:latin typeface="微軟正黑體" pitchFamily="34" charset="-120"/>
              <a:ea typeface="微軟正黑體" pitchFamily="34" charset="-120"/>
            </a:endParaRPr>
          </a:p>
        </p:txBody>
      </p:sp>
      <p:sp>
        <p:nvSpPr>
          <p:cNvPr id="3" name="內容版面配置區 2"/>
          <p:cNvSpPr>
            <a:spLocks noGrp="1"/>
          </p:cNvSpPr>
          <p:nvPr>
            <p:ph idx="4294967295"/>
          </p:nvPr>
        </p:nvSpPr>
        <p:spPr>
          <a:xfrm>
            <a:off x="539552" y="1268760"/>
            <a:ext cx="8047038" cy="3695028"/>
          </a:xfrm>
        </p:spPr>
        <p:txBody>
          <a:bodyPr>
            <a:normAutofit fontScale="77500" lnSpcReduction="20000"/>
          </a:bodyPr>
          <a:lstStyle/>
          <a:p>
            <a:r>
              <a:rPr lang="zh-TW" altLang="en-US" dirty="0" smtClean="0">
                <a:latin typeface="微軟正黑體" pitchFamily="34" charset="-120"/>
                <a:ea typeface="微軟正黑體" pitchFamily="34" charset="-120"/>
              </a:rPr>
              <a:t>個案</a:t>
            </a:r>
            <a:r>
              <a:rPr lang="zh-TW" altLang="en-US" dirty="0">
                <a:latin typeface="微軟正黑體" pitchFamily="34" charset="-120"/>
                <a:ea typeface="微軟正黑體" pitchFamily="34" charset="-120"/>
              </a:rPr>
              <a:t>因為一側中風，有時協助他作肢體關節時，他會不願意作，而案</a:t>
            </a:r>
            <a:r>
              <a:rPr lang="zh-TW" altLang="en-US" dirty="0" smtClean="0">
                <a:solidFill>
                  <a:srgbClr val="FF0000"/>
                </a:solidFill>
                <a:latin typeface="微軟正黑體" pitchFamily="34" charset="-120"/>
                <a:ea typeface="微軟正黑體" pitchFamily="34" charset="-120"/>
              </a:rPr>
              <a:t>太太會</a:t>
            </a:r>
            <a:r>
              <a:rPr lang="zh-TW" altLang="en-US" dirty="0">
                <a:solidFill>
                  <a:srgbClr val="FF0000"/>
                </a:solidFill>
                <a:latin typeface="微軟正黑體" pitchFamily="34" charset="-120"/>
                <a:ea typeface="微軟正黑體" pitchFamily="34" charset="-120"/>
              </a:rPr>
              <a:t>在旁邊冷嘲熱諷的，有時還會罵個案是個沒用的人或廢人別擋著路等</a:t>
            </a:r>
            <a:r>
              <a:rPr lang="zh-TW" altLang="en-US" dirty="0" smtClean="0">
                <a:solidFill>
                  <a:srgbClr val="FF0000"/>
                </a:solidFill>
                <a:latin typeface="微軟正黑體" pitchFamily="34" charset="-120"/>
                <a:ea typeface="微軟正黑體" pitchFamily="34" charset="-120"/>
              </a:rPr>
              <a:t>言語</a:t>
            </a:r>
            <a:r>
              <a:rPr lang="zh-TW" altLang="en-US" dirty="0">
                <a:latin typeface="微軟正黑體" pitchFamily="34" charset="-120"/>
                <a:ea typeface="微軟正黑體" pitchFamily="34" charset="-120"/>
              </a:rPr>
              <a:t>，個案就會情緒不好不願配合做運動，有時還會生氣揮拳打</a:t>
            </a:r>
            <a:r>
              <a:rPr lang="zh-TW" altLang="en-US" dirty="0" smtClean="0">
                <a:latin typeface="微軟正黑體" pitchFamily="34" charset="-120"/>
                <a:ea typeface="微軟正黑體" pitchFamily="34" charset="-120"/>
              </a:rPr>
              <a:t>人</a:t>
            </a:r>
            <a:endParaRPr lang="en-US" altLang="zh-TW" dirty="0" smtClean="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去服務腦部受傷的阿嬤，她</a:t>
            </a:r>
            <a:r>
              <a:rPr lang="zh-TW" altLang="en-US" dirty="0">
                <a:solidFill>
                  <a:srgbClr val="FF0000"/>
                </a:solidFill>
                <a:latin typeface="微軟正黑體" pitchFamily="34" charset="-120"/>
                <a:ea typeface="微軟正黑體" pitchFamily="34" charset="-120"/>
              </a:rPr>
              <a:t>每次都很兇，誰去服務就罵誰</a:t>
            </a:r>
            <a:r>
              <a:rPr lang="zh-TW" altLang="en-US" dirty="0">
                <a:latin typeface="微軟正黑體" pitchFamily="34" charset="-120"/>
                <a:ea typeface="微軟正黑體" pitchFamily="34" charset="-120"/>
              </a:rPr>
              <a:t>，雖然知道她</a:t>
            </a:r>
            <a:r>
              <a:rPr lang="zh-TW" altLang="en-US" dirty="0" smtClean="0">
                <a:latin typeface="微軟正黑體" pitchFamily="34" charset="-120"/>
                <a:ea typeface="微軟正黑體" pitchFamily="34" charset="-120"/>
              </a:rPr>
              <a:t>是因為</a:t>
            </a:r>
            <a:r>
              <a:rPr lang="zh-TW" altLang="en-US" dirty="0">
                <a:latin typeface="微軟正黑體" pitchFamily="34" charset="-120"/>
                <a:ea typeface="微軟正黑體" pitchFamily="34" charset="-120"/>
              </a:rPr>
              <a:t>腦部受傷才會情緒不穩定，可是每次服務每次就要被罵得好</a:t>
            </a:r>
            <a:r>
              <a:rPr lang="zh-TW" altLang="en-US" dirty="0" smtClean="0">
                <a:latin typeface="微軟正黑體" pitchFamily="34" charset="-120"/>
                <a:ea typeface="微軟正黑體" pitchFamily="34" charset="-120"/>
              </a:rPr>
              <a:t>慘，</a:t>
            </a:r>
            <a:r>
              <a:rPr lang="zh-TW" altLang="en-US" dirty="0">
                <a:latin typeface="微軟正黑體" pitchFamily="34" charset="-120"/>
                <a:ea typeface="微軟正黑體" pitchFamily="34" charset="-120"/>
              </a:rPr>
              <a:t>加上她女兒在一旁還會</a:t>
            </a:r>
            <a:r>
              <a:rPr lang="zh-TW" altLang="en-US" dirty="0" smtClean="0">
                <a:latin typeface="微軟正黑體" pitchFamily="34" charset="-120"/>
                <a:ea typeface="微軟正黑體" pitchFamily="34" charset="-120"/>
              </a:rPr>
              <a:t>幫腔</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○○阿嬤不管是吃飯、吃藥、看醫生，都要</a:t>
            </a:r>
            <a:r>
              <a:rPr lang="zh-TW" altLang="en-US" dirty="0" smtClean="0">
                <a:solidFill>
                  <a:srgbClr val="FF0000"/>
                </a:solidFill>
                <a:latin typeface="微軟正黑體" pitchFamily="34" charset="-120"/>
                <a:ea typeface="微軟正黑體" pitchFamily="34" charset="-120"/>
              </a:rPr>
              <a:t>問神明</a:t>
            </a:r>
            <a:r>
              <a:rPr lang="zh-TW" altLang="en-US" dirty="0" smtClean="0">
                <a:latin typeface="微軟正黑體" pitchFamily="34" charset="-120"/>
                <a:ea typeface="微軟正黑體" pitchFamily="34" charset="-120"/>
              </a:rPr>
              <a:t>，到最後因看病問題跟女兒吵架，結果阿嬤故意把大便大在褲子上，還指責我煮的食物是害她生病的原因</a:t>
            </a:r>
          </a:p>
          <a:p>
            <a:endParaRPr lang="zh-TW" altLang="en-US" dirty="0">
              <a:latin typeface="微軟正黑體" pitchFamily="34" charset="-120"/>
              <a:ea typeface="微軟正黑體" pitchFamily="34" charset="-120"/>
            </a:endParaRPr>
          </a:p>
        </p:txBody>
      </p:sp>
      <p:sp>
        <p:nvSpPr>
          <p:cNvPr id="4" name="矩形 3"/>
          <p:cNvSpPr/>
          <p:nvPr/>
        </p:nvSpPr>
        <p:spPr>
          <a:xfrm>
            <a:off x="467544" y="5157192"/>
            <a:ext cx="8280920" cy="923330"/>
          </a:xfrm>
          <a:prstGeom prst="rect">
            <a:avLst/>
          </a:prstGeom>
        </p:spPr>
        <p:txBody>
          <a:bodyPr wrap="square">
            <a:spAutoFit/>
          </a:bodyPr>
          <a:lstStyle/>
          <a:p>
            <a:r>
              <a:rPr lang="zh-TW" altLang="en-US" dirty="0" smtClean="0">
                <a:solidFill>
                  <a:srgbClr val="7030A0"/>
                </a:solidFill>
                <a:latin typeface="微軟正黑體" panose="020B0604030504040204" pitchFamily="34" charset="-120"/>
                <a:ea typeface="微軟正黑體" panose="020B0604030504040204" pitchFamily="34" charset="-120"/>
              </a:rPr>
              <a:t>出處：郭</a:t>
            </a:r>
            <a:r>
              <a:rPr lang="zh-TW" altLang="en-US" dirty="0">
                <a:solidFill>
                  <a:srgbClr val="7030A0"/>
                </a:solidFill>
                <a:latin typeface="微軟正黑體" panose="020B0604030504040204" pitchFamily="34" charset="-120"/>
                <a:ea typeface="微軟正黑體" panose="020B0604030504040204" pitchFamily="34" charset="-120"/>
              </a:rPr>
              <a:t>俊巖、李綉梅、胡慧嫈、蔡盈修、周文蕊、賴秦瑩</a:t>
            </a:r>
            <a:r>
              <a:rPr lang="en-US" altLang="zh-TW" dirty="0">
                <a:solidFill>
                  <a:srgbClr val="7030A0"/>
                </a:solidFill>
                <a:latin typeface="微軟正黑體" panose="020B0604030504040204" pitchFamily="34" charset="-120"/>
                <a:ea typeface="微軟正黑體" panose="020B0604030504040204" pitchFamily="34" charset="-120"/>
              </a:rPr>
              <a:t>(2015)</a:t>
            </a:r>
            <a:r>
              <a:rPr lang="zh-TW" altLang="en-US" dirty="0">
                <a:solidFill>
                  <a:srgbClr val="7030A0"/>
                </a:solidFill>
                <a:latin typeface="微軟正黑體" panose="020B0604030504040204" pitchFamily="34" charset="-120"/>
                <a:ea typeface="微軟正黑體" panose="020B0604030504040204" pitchFamily="34" charset="-120"/>
              </a:rPr>
              <a:t>臺灣老人長期照顧體系下居家照顧服務員職場風險之研究，台灣社區工作與社區研究學刊 第五卷第一期</a:t>
            </a:r>
            <a:r>
              <a:rPr lang="en-US" altLang="zh-TW" dirty="0">
                <a:solidFill>
                  <a:srgbClr val="7030A0"/>
                </a:solidFill>
                <a:latin typeface="微軟正黑體" panose="020B0604030504040204" pitchFamily="34" charset="-120"/>
                <a:ea typeface="微軟正黑體" panose="020B0604030504040204" pitchFamily="34" charset="-120"/>
              </a:rPr>
              <a:t>p129-170</a:t>
            </a:r>
            <a:endParaRPr lang="zh-TW" altLang="en-US" dirty="0">
              <a:solidFill>
                <a:srgbClr val="7030A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75752" y="260648"/>
            <a:ext cx="1107996" cy="369332"/>
          </a:xfrm>
          <a:prstGeom prst="rect">
            <a:avLst/>
          </a:prstGeom>
          <a:noFill/>
        </p:spPr>
        <p:txBody>
          <a:bodyPr wrap="none" rtlCol="0">
            <a:spAutoFit/>
          </a:bodyPr>
          <a:lstStyle/>
          <a:p>
            <a:r>
              <a:rPr lang="zh-TW" altLang="en-US" b="1" dirty="0" smtClean="0">
                <a:solidFill>
                  <a:schemeClr val="bg1"/>
                </a:solidFill>
                <a:latin typeface="微軟正黑體" pitchFamily="34" charset="-120"/>
                <a:ea typeface="微軟正黑體" pitchFamily="34" charset="-120"/>
              </a:rPr>
              <a:t>居家案例</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11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idx="4294967295"/>
          </p:nvPr>
        </p:nvSpPr>
        <p:spPr>
          <a:xfrm>
            <a:off x="2171923" y="26126"/>
            <a:ext cx="4656137" cy="739775"/>
          </a:xfrm>
        </p:spPr>
        <p:txBody>
          <a:bodyPr>
            <a:no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家屬不配合</a:t>
            </a:r>
            <a:endParaRPr lang="zh-TW" altLang="en-US" b="1" dirty="0">
              <a:solidFill>
                <a:schemeClr val="bg1"/>
              </a:solidFill>
              <a:latin typeface="微軟正黑體" pitchFamily="34" charset="-120"/>
              <a:ea typeface="微軟正黑體" pitchFamily="34" charset="-120"/>
            </a:endParaRPr>
          </a:p>
        </p:txBody>
      </p:sp>
      <p:sp>
        <p:nvSpPr>
          <p:cNvPr id="3" name="內容版面配置區 2"/>
          <p:cNvSpPr>
            <a:spLocks noGrp="1"/>
          </p:cNvSpPr>
          <p:nvPr>
            <p:ph idx="4294967295"/>
          </p:nvPr>
        </p:nvSpPr>
        <p:spPr>
          <a:xfrm>
            <a:off x="395536" y="1052736"/>
            <a:ext cx="8061325" cy="4351337"/>
          </a:xfrm>
        </p:spPr>
        <p:txBody>
          <a:bodyPr>
            <a:normAutofit fontScale="77500" lnSpcReduction="20000"/>
          </a:bodyPr>
          <a:lstStyle/>
          <a:p>
            <a:r>
              <a:rPr lang="zh-TW" altLang="en-US" dirty="0">
                <a:solidFill>
                  <a:srgbClr val="FF0000"/>
                </a:solidFill>
                <a:latin typeface="微軟正黑體" pitchFamily="34" charset="-120"/>
                <a:ea typeface="微軟正黑體" pitchFamily="34" charset="-120"/>
              </a:rPr>
              <a:t>家屬拒絕使用輔</a:t>
            </a:r>
            <a:r>
              <a:rPr lang="zh-TW" altLang="en-US" dirty="0" smtClean="0">
                <a:solidFill>
                  <a:srgbClr val="FF0000"/>
                </a:solidFill>
                <a:latin typeface="微軟正黑體" pitchFamily="34" charset="-120"/>
                <a:ea typeface="微軟正黑體" pitchFamily="34" charset="-120"/>
              </a:rPr>
              <a:t>具</a:t>
            </a:r>
            <a:r>
              <a:rPr lang="zh-TW" altLang="en-US" dirty="0" smtClean="0">
                <a:latin typeface="微軟正黑體" pitchFamily="34" charset="-120"/>
                <a:ea typeface="微軟正黑體" pitchFamily="34" charset="-120"/>
              </a:rPr>
              <a:t>：服務</a:t>
            </a:r>
            <a:r>
              <a:rPr lang="zh-TW" altLang="en-US" dirty="0">
                <a:latin typeface="微軟正黑體" pitchFamily="34" charset="-120"/>
                <a:ea typeface="微軟正黑體" pitchFamily="34" charset="-120"/>
              </a:rPr>
              <a:t>○○阿公洗澡，從客廳到浴室有一段距離，但阿嬤不願阿公使用</a:t>
            </a:r>
            <a:r>
              <a:rPr lang="zh-TW" altLang="en-US" dirty="0" smtClean="0">
                <a:solidFill>
                  <a:srgbClr val="FF0000"/>
                </a:solidFill>
                <a:latin typeface="微軟正黑體" pitchFamily="34" charset="-120"/>
                <a:ea typeface="微軟正黑體" pitchFamily="34" charset="-120"/>
              </a:rPr>
              <a:t>輪椅或</a:t>
            </a:r>
            <a:r>
              <a:rPr lang="zh-TW" altLang="en-US" dirty="0">
                <a:solidFill>
                  <a:srgbClr val="FF0000"/>
                </a:solidFill>
                <a:latin typeface="微軟正黑體" pitchFamily="34" charset="-120"/>
                <a:ea typeface="微軟正黑體" pitchFamily="34" charset="-120"/>
              </a:rPr>
              <a:t>便盆椅</a:t>
            </a:r>
            <a:r>
              <a:rPr lang="zh-TW" altLang="en-US" dirty="0">
                <a:latin typeface="微軟正黑體" pitchFamily="34" charset="-120"/>
                <a:ea typeface="微軟正黑體" pitchFamily="34" charset="-120"/>
              </a:rPr>
              <a:t>，她說他們家都是教書的，常有客人來訪，她說家裡有那種</a:t>
            </a:r>
            <a:r>
              <a:rPr lang="zh-TW" altLang="en-US" dirty="0" smtClean="0">
                <a:latin typeface="微軟正黑體" pitchFamily="34" charset="-120"/>
                <a:ea typeface="微軟正黑體" pitchFamily="34" charset="-120"/>
              </a:rPr>
              <a:t>東西會</a:t>
            </a:r>
            <a:r>
              <a:rPr lang="zh-TW" altLang="en-US" dirty="0">
                <a:latin typeface="微軟正黑體" pitchFamily="34" charset="-120"/>
                <a:ea typeface="微軟正黑體" pitchFamily="34" charset="-120"/>
              </a:rPr>
              <a:t>讓人</a:t>
            </a:r>
            <a:r>
              <a:rPr lang="zh-TW" altLang="en-US" dirty="0" smtClean="0">
                <a:latin typeface="微軟正黑體" pitchFamily="34" charset="-120"/>
                <a:ea typeface="微軟正黑體" pitchFamily="34" charset="-120"/>
              </a:rPr>
              <a:t>笑</a:t>
            </a:r>
            <a:endParaRPr lang="en-US" altLang="zh-TW" dirty="0" smtClean="0">
              <a:latin typeface="微軟正黑體" pitchFamily="34" charset="-120"/>
              <a:ea typeface="微軟正黑體" pitchFamily="34" charset="-120"/>
            </a:endParaRPr>
          </a:p>
          <a:p>
            <a:r>
              <a:rPr lang="zh-TW" altLang="en-US" dirty="0">
                <a:solidFill>
                  <a:srgbClr val="FF0000"/>
                </a:solidFill>
                <a:latin typeface="微軟正黑體" pitchFamily="34" charset="-120"/>
                <a:ea typeface="微軟正黑體" pitchFamily="34" charset="-120"/>
              </a:rPr>
              <a:t>家屬要求免費額外服務</a:t>
            </a:r>
            <a:r>
              <a:rPr lang="zh-TW" altLang="en-US" dirty="0" smtClean="0">
                <a:latin typeface="微軟正黑體" pitchFamily="34" charset="-120"/>
                <a:ea typeface="微軟正黑體" pitchFamily="34" charset="-120"/>
              </a:rPr>
              <a:t>：個案</a:t>
            </a:r>
            <a:r>
              <a:rPr lang="zh-TW" altLang="en-US" dirty="0">
                <a:latin typeface="微軟正黑體" pitchFamily="34" charset="-120"/>
                <a:ea typeface="微軟正黑體" pitchFamily="34" charset="-120"/>
              </a:rPr>
              <a:t>李○○阿伯去服務時都很好，服務第三次時案太太就要求要幫忙</a:t>
            </a:r>
            <a:r>
              <a:rPr lang="zh-TW" altLang="en-US" dirty="0" smtClean="0">
                <a:latin typeface="微軟正黑體" pitchFamily="34" charset="-120"/>
                <a:ea typeface="微軟正黑體" pitchFamily="34" charset="-120"/>
              </a:rPr>
              <a:t>打掃他</a:t>
            </a:r>
            <a:r>
              <a:rPr lang="zh-TW" altLang="en-US" dirty="0">
                <a:latin typeface="微軟正黑體" pitchFamily="34" charset="-120"/>
                <a:ea typeface="微軟正黑體" pitchFamily="34" charset="-120"/>
              </a:rPr>
              <a:t>家的客廳、拖地、洗電扇，我有跟她說契約上簽核的項目只有來協助</a:t>
            </a:r>
            <a:r>
              <a:rPr lang="zh-TW" altLang="en-US" dirty="0" smtClean="0">
                <a:latin typeface="微軟正黑體" pitchFamily="34" charset="-120"/>
                <a:ea typeface="微軟正黑體" pitchFamily="34" charset="-120"/>
              </a:rPr>
              <a:t>阿伯</a:t>
            </a:r>
            <a:r>
              <a:rPr lang="zh-TW" altLang="en-US" dirty="0">
                <a:latin typeface="微軟正黑體" pitchFamily="34" charset="-120"/>
                <a:ea typeface="微軟正黑體" pitchFamily="34" charset="-120"/>
              </a:rPr>
              <a:t>洗澡，</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我回應她目前沒有核定的項目就沒有做這項服務，之後</a:t>
            </a:r>
            <a:r>
              <a:rPr lang="zh-TW" altLang="en-US" dirty="0" smtClean="0">
                <a:latin typeface="微軟正黑體" pitchFamily="34" charset="-120"/>
                <a:ea typeface="微軟正黑體" pitchFamily="34" charset="-120"/>
              </a:rPr>
              <a:t>每次去</a:t>
            </a:r>
            <a:r>
              <a:rPr lang="zh-TW" altLang="en-US" dirty="0">
                <a:latin typeface="微軟正黑體" pitchFamily="34" charset="-120"/>
                <a:ea typeface="微軟正黑體" pitchFamily="34" charset="-120"/>
              </a:rPr>
              <a:t>服務，案太太臉色都不好看，有時問候她也不回答，她家有客人來時</a:t>
            </a:r>
            <a:r>
              <a:rPr lang="zh-TW" altLang="en-US" dirty="0" smtClean="0">
                <a:latin typeface="微軟正黑體" pitchFamily="34" charset="-120"/>
                <a:ea typeface="微軟正黑體" pitchFamily="34" charset="-120"/>
              </a:rPr>
              <a:t>，會</a:t>
            </a:r>
            <a:r>
              <a:rPr lang="zh-TW" altLang="en-US" dirty="0">
                <a:latin typeface="微軟正黑體" pitchFamily="34" charset="-120"/>
                <a:ea typeface="微軟正黑體" pitchFamily="34" charset="-120"/>
              </a:rPr>
              <a:t>問這是新的服務員喔</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她就會拉大嗓門的說，是啊</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以前那個比較勤快</a:t>
            </a:r>
            <a:r>
              <a:rPr lang="zh-TW" altLang="en-US" dirty="0" smtClean="0">
                <a:latin typeface="微軟正黑體" pitchFamily="34" charset="-120"/>
                <a:ea typeface="微軟正黑體" pitchFamily="34" charset="-120"/>
              </a:rPr>
              <a:t>、伶俐</a:t>
            </a:r>
            <a:r>
              <a:rPr lang="zh-TW" altLang="en-US" dirty="0">
                <a:latin typeface="微軟正黑體" pitchFamily="34" charset="-120"/>
                <a:ea typeface="微軟正黑體" pitchFamily="34" charset="-120"/>
              </a:rPr>
              <a:t>、熱心，也比較有愛心，讓我</a:t>
            </a:r>
            <a:r>
              <a:rPr lang="zh-TW" altLang="en-US" dirty="0">
                <a:solidFill>
                  <a:srgbClr val="FF0000"/>
                </a:solidFill>
                <a:latin typeface="微軟正黑體" pitchFamily="34" charset="-120"/>
                <a:ea typeface="微軟正黑體" pitchFamily="34" charset="-120"/>
              </a:rPr>
              <a:t>感覺很不被尊重</a:t>
            </a:r>
            <a:r>
              <a:rPr lang="zh-TW" altLang="en-US" dirty="0">
                <a:latin typeface="微軟正黑體" pitchFamily="34" charset="-120"/>
                <a:ea typeface="微軟正黑體" pitchFamily="34" charset="-120"/>
              </a:rPr>
              <a:t>。</a:t>
            </a:r>
          </a:p>
        </p:txBody>
      </p:sp>
      <p:sp>
        <p:nvSpPr>
          <p:cNvPr id="5" name="矩形 4"/>
          <p:cNvSpPr/>
          <p:nvPr/>
        </p:nvSpPr>
        <p:spPr>
          <a:xfrm>
            <a:off x="700771" y="5301208"/>
            <a:ext cx="8064896" cy="923330"/>
          </a:xfrm>
          <a:prstGeom prst="rect">
            <a:avLst/>
          </a:prstGeom>
        </p:spPr>
        <p:txBody>
          <a:bodyPr wrap="square">
            <a:spAutoFit/>
          </a:bodyPr>
          <a:lstStyle/>
          <a:p>
            <a:r>
              <a:rPr lang="zh-TW" altLang="en-US" dirty="0" smtClean="0">
                <a:solidFill>
                  <a:srgbClr val="7030A0"/>
                </a:solidFill>
                <a:latin typeface="微軟正黑體" panose="020B0604030504040204" pitchFamily="34" charset="-120"/>
                <a:ea typeface="微軟正黑體" panose="020B0604030504040204" pitchFamily="34" charset="-120"/>
              </a:rPr>
              <a:t>出處：郭</a:t>
            </a:r>
            <a:r>
              <a:rPr lang="zh-TW" altLang="en-US" dirty="0">
                <a:solidFill>
                  <a:srgbClr val="7030A0"/>
                </a:solidFill>
                <a:latin typeface="微軟正黑體" panose="020B0604030504040204" pitchFamily="34" charset="-120"/>
                <a:ea typeface="微軟正黑體" panose="020B0604030504040204" pitchFamily="34" charset="-120"/>
              </a:rPr>
              <a:t>俊巖、李綉梅、胡慧嫈、蔡盈修、周文蕊、賴秦瑩</a:t>
            </a:r>
            <a:r>
              <a:rPr lang="en-US" altLang="zh-TW" dirty="0">
                <a:solidFill>
                  <a:srgbClr val="7030A0"/>
                </a:solidFill>
                <a:latin typeface="微軟正黑體" panose="020B0604030504040204" pitchFamily="34" charset="-120"/>
                <a:ea typeface="微軟正黑體" panose="020B0604030504040204" pitchFamily="34" charset="-120"/>
              </a:rPr>
              <a:t>(2015)</a:t>
            </a:r>
            <a:r>
              <a:rPr lang="zh-TW" altLang="en-US" dirty="0">
                <a:solidFill>
                  <a:srgbClr val="7030A0"/>
                </a:solidFill>
                <a:latin typeface="微軟正黑體" panose="020B0604030504040204" pitchFamily="34" charset="-120"/>
                <a:ea typeface="微軟正黑體" panose="020B0604030504040204" pitchFamily="34" charset="-120"/>
              </a:rPr>
              <a:t>臺灣老人長期照顧體系下居家照顧服務員職場風險之研究，台灣社區工作與社區研究學刊 第五卷第一期</a:t>
            </a:r>
            <a:r>
              <a:rPr lang="en-US" altLang="zh-TW" dirty="0">
                <a:solidFill>
                  <a:srgbClr val="7030A0"/>
                </a:solidFill>
                <a:latin typeface="微軟正黑體" panose="020B0604030504040204" pitchFamily="34" charset="-120"/>
                <a:ea typeface="微軟正黑體" panose="020B0604030504040204" pitchFamily="34" charset="-120"/>
              </a:rPr>
              <a:t>p129-170</a:t>
            </a:r>
            <a:endParaRPr lang="zh-TW" altLang="en-US" dirty="0">
              <a:solidFill>
                <a:srgbClr val="7030A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73413" y="251356"/>
            <a:ext cx="1107996"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居家案例</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43601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45740" y="980728"/>
            <a:ext cx="7886700" cy="4351338"/>
          </a:xfrm>
        </p:spPr>
        <p:txBody>
          <a:bodyPr>
            <a:noAutofit/>
          </a:bodyPr>
          <a:lstStyle/>
          <a:p>
            <a:r>
              <a:rPr lang="zh-TW" altLang="en-US" sz="2800" dirty="0" smtClean="0">
                <a:solidFill>
                  <a:srgbClr val="FF0000"/>
                </a:solidFill>
                <a:latin typeface="微軟正黑體" panose="020B0604030504040204" pitchFamily="34" charset="-120"/>
                <a:ea typeface="微軟正黑體" panose="020B0604030504040204" pitchFamily="34" charset="-120"/>
              </a:rPr>
              <a:t>家屬太過節儉影響衛生及健康</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zh-TW" altLang="en-US" sz="2800" dirty="0" smtClean="0">
                <a:latin typeface="微軟正黑體" panose="020B0604030504040204" pitchFamily="34" charset="-120"/>
                <a:ea typeface="微軟正黑體" panose="020B0604030504040204" pitchFamily="34" charset="-120"/>
              </a:rPr>
              <a:t>每次</a:t>
            </a:r>
            <a:r>
              <a:rPr lang="zh-TW" altLang="en-US" sz="2800" dirty="0">
                <a:latin typeface="微軟正黑體" panose="020B0604030504040204" pitchFamily="34" charset="-120"/>
                <a:ea typeface="微軟正黑體" panose="020B0604030504040204" pitchFamily="34" charset="-120"/>
              </a:rPr>
              <a:t>去服務○○阿嬤，阿公都</a:t>
            </a:r>
            <a:r>
              <a:rPr lang="zh-TW" altLang="en-US" sz="2800" dirty="0">
                <a:solidFill>
                  <a:srgbClr val="FF0000"/>
                </a:solidFill>
                <a:latin typeface="微軟正黑體" panose="020B0604030504040204" pitchFamily="34" charset="-120"/>
                <a:ea typeface="微軟正黑體" panose="020B0604030504040204" pitchFamily="34" charset="-120"/>
              </a:rPr>
              <a:t>沒替阿嬤更換尿布</a:t>
            </a:r>
            <a:r>
              <a:rPr lang="zh-TW" altLang="en-US" sz="2800" dirty="0">
                <a:latin typeface="微軟正黑體" panose="020B0604030504040204" pitchFamily="34" charset="-120"/>
                <a:ea typeface="微軟正黑體" panose="020B0604030504040204" pitchFamily="34" charset="-120"/>
              </a:rPr>
              <a:t>，尿布的糞便都已經乾</a:t>
            </a:r>
            <a:r>
              <a:rPr lang="zh-TW" altLang="en-US" sz="2800" dirty="0" smtClean="0">
                <a:latin typeface="微軟正黑體" panose="020B0604030504040204" pitchFamily="34" charset="-120"/>
                <a:ea typeface="微軟正黑體" panose="020B0604030504040204" pitchFamily="34" charset="-120"/>
              </a:rPr>
              <a:t>掉了</a:t>
            </a:r>
            <a:r>
              <a:rPr lang="zh-TW" altLang="en-US" sz="2800" dirty="0">
                <a:latin typeface="微軟正黑體" panose="020B0604030504040204" pitchFamily="34" charset="-120"/>
                <a:ea typeface="微軟正黑體" panose="020B0604030504040204" pitchFamily="34" charset="-120"/>
              </a:rPr>
              <a:t>，跟阿公說解下去要先更換，不要等我們服務員來才更換，這樣對阿</a:t>
            </a:r>
            <a:r>
              <a:rPr lang="zh-TW" altLang="en-US" sz="2800" dirty="0" smtClean="0">
                <a:latin typeface="微軟正黑體" panose="020B0604030504040204" pitchFamily="34" charset="-120"/>
                <a:ea typeface="微軟正黑體" panose="020B0604030504040204" pitchFamily="34" charset="-120"/>
              </a:rPr>
              <a:t>嬤的</a:t>
            </a:r>
            <a:r>
              <a:rPr lang="zh-TW" altLang="en-US" sz="2800" dirty="0">
                <a:latin typeface="微軟正黑體" panose="020B0604030504040204" pitchFamily="34" charset="-120"/>
                <a:ea typeface="微軟正黑體" panose="020B0604030504040204" pitchFamily="34" charset="-120"/>
              </a:rPr>
              <a:t>皮膚不好，但阿公說，你們來幫忙洗澡時再更換就好，這樣也可以省</a:t>
            </a:r>
            <a:r>
              <a:rPr lang="zh-TW" altLang="en-US" sz="2800" dirty="0" smtClean="0">
                <a:latin typeface="微軟正黑體" panose="020B0604030504040204" pitchFamily="34" charset="-120"/>
                <a:ea typeface="微軟正黑體" panose="020B0604030504040204" pitchFamily="34" charset="-120"/>
              </a:rPr>
              <a:t>一塊</a:t>
            </a:r>
            <a:r>
              <a:rPr lang="zh-TW" altLang="en-US" sz="2800" dirty="0">
                <a:latin typeface="微軟正黑體" panose="020B0604030504040204" pitchFamily="34" charset="-120"/>
                <a:ea typeface="微軟正黑體" panose="020B0604030504040204" pitchFamily="34" charset="-120"/>
              </a:rPr>
              <a:t>尿布，但是有時還會弄得整張床都是，阿嬤的下體都紅腫了，我們要</a:t>
            </a:r>
            <a:r>
              <a:rPr lang="zh-TW" altLang="en-US" sz="2800" dirty="0" smtClean="0">
                <a:latin typeface="微軟正黑體" panose="020B0604030504040204" pitchFamily="34" charset="-120"/>
                <a:ea typeface="微軟正黑體" panose="020B0604030504040204" pitchFamily="34" charset="-120"/>
              </a:rPr>
              <a:t>帶去</a:t>
            </a:r>
            <a:r>
              <a:rPr lang="zh-TW" altLang="en-US" sz="2800" dirty="0">
                <a:latin typeface="微軟正黑體" panose="020B0604030504040204" pitchFamily="34" charset="-120"/>
                <a:ea typeface="微軟正黑體" panose="020B0604030504040204" pitchFamily="34" charset="-120"/>
              </a:rPr>
              <a:t>洗澡還得先整理那張到處都有糞便的床，重點是還因放太久很難清理</a:t>
            </a:r>
            <a:r>
              <a:rPr lang="zh-TW" altLang="en-US" sz="2800" dirty="0" smtClean="0">
                <a:latin typeface="微軟正黑體" panose="020B0604030504040204" pitchFamily="34" charset="-120"/>
                <a:ea typeface="微軟正黑體" panose="020B0604030504040204" pitchFamily="34" charset="-120"/>
              </a:rPr>
              <a:t>，但是</a:t>
            </a:r>
            <a:r>
              <a:rPr lang="zh-TW" altLang="en-US" sz="2800" dirty="0">
                <a:latin typeface="微軟正黑體" panose="020B0604030504040204" pitchFamily="34" charset="-120"/>
                <a:ea typeface="微軟正黑體" panose="020B0604030504040204" pitchFamily="34" charset="-120"/>
              </a:rPr>
              <a:t>阿公就是不願配合。</a:t>
            </a:r>
          </a:p>
        </p:txBody>
      </p:sp>
      <p:sp>
        <p:nvSpPr>
          <p:cNvPr id="4" name="矩形 3"/>
          <p:cNvSpPr/>
          <p:nvPr/>
        </p:nvSpPr>
        <p:spPr>
          <a:xfrm>
            <a:off x="683568" y="5301208"/>
            <a:ext cx="8064896" cy="923330"/>
          </a:xfrm>
          <a:prstGeom prst="rect">
            <a:avLst/>
          </a:prstGeom>
        </p:spPr>
        <p:txBody>
          <a:bodyPr wrap="square">
            <a:spAutoFit/>
          </a:bodyPr>
          <a:lstStyle/>
          <a:p>
            <a:r>
              <a:rPr lang="zh-TW" altLang="en-US" dirty="0" smtClean="0">
                <a:solidFill>
                  <a:srgbClr val="7030A0"/>
                </a:solidFill>
              </a:rPr>
              <a:t>出處：郭</a:t>
            </a:r>
            <a:r>
              <a:rPr lang="zh-TW" altLang="en-US" dirty="0">
                <a:solidFill>
                  <a:srgbClr val="7030A0"/>
                </a:solidFill>
              </a:rPr>
              <a:t>俊巖、李綉梅、胡慧嫈、蔡盈修、周文蕊、賴秦瑩</a:t>
            </a:r>
            <a:r>
              <a:rPr lang="en-US" altLang="zh-TW" dirty="0">
                <a:solidFill>
                  <a:srgbClr val="7030A0"/>
                </a:solidFill>
              </a:rPr>
              <a:t>(2015)</a:t>
            </a:r>
            <a:r>
              <a:rPr lang="zh-TW" altLang="en-US" dirty="0">
                <a:solidFill>
                  <a:srgbClr val="7030A0"/>
                </a:solidFill>
              </a:rPr>
              <a:t>臺灣老人長期照顧體系下居家照顧服務員職場風險之研究，台灣社區工作與社區研究學刊 第五卷第一期</a:t>
            </a:r>
            <a:r>
              <a:rPr lang="en-US" altLang="zh-TW" dirty="0">
                <a:solidFill>
                  <a:srgbClr val="7030A0"/>
                </a:solidFill>
              </a:rPr>
              <a:t>p129-170</a:t>
            </a:r>
            <a:endParaRPr lang="zh-TW" altLang="en-US" dirty="0">
              <a:solidFill>
                <a:srgbClr val="7030A0"/>
              </a:solidFill>
            </a:endParaRPr>
          </a:p>
        </p:txBody>
      </p:sp>
      <p:sp>
        <p:nvSpPr>
          <p:cNvPr id="5" name="文字方塊 4"/>
          <p:cNvSpPr txBox="1"/>
          <p:nvPr/>
        </p:nvSpPr>
        <p:spPr>
          <a:xfrm>
            <a:off x="179512" y="251356"/>
            <a:ext cx="1107996"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居家案例</a:t>
            </a:r>
            <a:endParaRPr lang="zh-TW" altLang="en-US" b="1" dirty="0">
              <a:solidFill>
                <a:schemeClr val="bg1"/>
              </a:solidFill>
              <a:latin typeface="微軟正黑體" pitchFamily="34" charset="-120"/>
              <a:ea typeface="微軟正黑體" pitchFamily="34" charset="-120"/>
            </a:endParaRPr>
          </a:p>
        </p:txBody>
      </p:sp>
      <p:sp>
        <p:nvSpPr>
          <p:cNvPr id="6" name="標題 1"/>
          <p:cNvSpPr txBox="1">
            <a:spLocks/>
          </p:cNvSpPr>
          <p:nvPr/>
        </p:nvSpPr>
        <p:spPr>
          <a:xfrm>
            <a:off x="2171923" y="96937"/>
            <a:ext cx="4656137" cy="73977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kumimoji="0" lang="zh-TW" altLang="en-US" b="1" dirty="0" smtClean="0">
                <a:solidFill>
                  <a:schemeClr val="bg1"/>
                </a:solidFill>
                <a:latin typeface="微軟正黑體" panose="020B0604030504040204" pitchFamily="34" charset="-120"/>
                <a:ea typeface="微軟正黑體" panose="020B0604030504040204" pitchFamily="34" charset="-120"/>
              </a:rPr>
              <a:t>家屬不配合</a:t>
            </a:r>
            <a:endParaRPr kumimoji="0"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30748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75856" y="0"/>
            <a:ext cx="2736305" cy="825500"/>
          </a:xfrm>
        </p:spPr>
        <p:txBody>
          <a:bodyPr/>
          <a:lstStyle/>
          <a:p>
            <a:r>
              <a:rPr lang="zh-TW" altLang="en-US" b="1" dirty="0" smtClean="0">
                <a:solidFill>
                  <a:schemeClr val="bg1"/>
                </a:solidFill>
                <a:latin typeface="微軟正黑體" pitchFamily="34" charset="-120"/>
                <a:ea typeface="微軟正黑體" pitchFamily="34" charset="-120"/>
              </a:rPr>
              <a:t>其他</a:t>
            </a:r>
            <a:endParaRPr lang="zh-TW" altLang="en-US" b="1" dirty="0">
              <a:solidFill>
                <a:schemeClr val="bg1"/>
              </a:solidFill>
              <a:latin typeface="微軟正黑體" pitchFamily="34" charset="-120"/>
              <a:ea typeface="微軟正黑體" pitchFamily="34" charset="-120"/>
            </a:endParaRPr>
          </a:p>
        </p:txBody>
      </p:sp>
      <p:sp>
        <p:nvSpPr>
          <p:cNvPr id="3" name="內容版面配置區 2"/>
          <p:cNvSpPr>
            <a:spLocks noGrp="1"/>
          </p:cNvSpPr>
          <p:nvPr>
            <p:ph idx="4294967295"/>
          </p:nvPr>
        </p:nvSpPr>
        <p:spPr>
          <a:xfrm>
            <a:off x="625187" y="980728"/>
            <a:ext cx="8137525" cy="4583112"/>
          </a:xfrm>
        </p:spPr>
        <p:txBody>
          <a:bodyPr>
            <a:normAutofit/>
          </a:bodyPr>
          <a:lstStyle/>
          <a:p>
            <a:pPr marL="0" indent="0">
              <a:buNone/>
            </a:pPr>
            <a:r>
              <a:rPr lang="zh-TW" altLang="en-US" sz="2400" dirty="0" smtClean="0">
                <a:solidFill>
                  <a:srgbClr val="FF0000"/>
                </a:solidFill>
                <a:latin typeface="微軟正黑體" pitchFamily="34" charset="-120"/>
                <a:ea typeface="微軟正黑體" pitchFamily="34" charset="-120"/>
              </a:rPr>
              <a:t>遇到性騷擾</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r>
              <a:rPr lang="zh-TW" altLang="en-US" sz="2400" dirty="0" smtClean="0">
                <a:latin typeface="微軟正黑體" pitchFamily="34" charset="-120"/>
                <a:ea typeface="微軟正黑體" pitchFamily="34" charset="-120"/>
              </a:rPr>
              <a:t>阿</a:t>
            </a:r>
            <a:r>
              <a:rPr lang="zh-TW" altLang="en-US" sz="2400" dirty="0">
                <a:latin typeface="微軟正黑體" pitchFamily="34" charset="-120"/>
                <a:ea typeface="微軟正黑體" pitchFamily="34" charset="-120"/>
              </a:rPr>
              <a:t>伯是獨居的低收老人，每個月若補助款下來時，他家就會一群人一起</a:t>
            </a:r>
            <a:r>
              <a:rPr lang="zh-TW" altLang="en-US" sz="2400" dirty="0" smtClean="0">
                <a:latin typeface="微軟正黑體" pitchFamily="34" charset="-120"/>
                <a:ea typeface="微軟正黑體" pitchFamily="34" charset="-120"/>
              </a:rPr>
              <a:t>喝酒</a:t>
            </a:r>
            <a:r>
              <a:rPr lang="zh-TW" altLang="en-US" sz="2400" dirty="0">
                <a:latin typeface="微軟正黑體" pitchFamily="34" charset="-120"/>
                <a:ea typeface="微軟正黑體" pitchFamily="34" charset="-120"/>
              </a:rPr>
              <a:t>飲酒作樂，幫行動不便的阿伯洗澡時，他們還會起鬨的在浴室外面用</a:t>
            </a:r>
            <a:r>
              <a:rPr lang="zh-TW" altLang="en-US" sz="2400" dirty="0" smtClean="0">
                <a:latin typeface="微軟正黑體" pitchFamily="34" charset="-120"/>
                <a:ea typeface="微軟正黑體" pitchFamily="34" charset="-120"/>
              </a:rPr>
              <a:t>一些</a:t>
            </a:r>
            <a:r>
              <a:rPr lang="zh-TW" altLang="en-US" sz="2400" dirty="0">
                <a:latin typeface="微軟正黑體" pitchFamily="34" charset="-120"/>
                <a:ea typeface="微軟正黑體" pitchFamily="34" charset="-120"/>
              </a:rPr>
              <a:t>不堪入耳的話說</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你又在讓人摸</a:t>
            </a:r>
            <a:r>
              <a:rPr lang="en-US" altLang="zh-TW" sz="2400" dirty="0" smtClean="0">
                <a:latin typeface="微軟正黑體" pitchFamily="34" charset="-120"/>
                <a:ea typeface="微軟正黑體" pitchFamily="34" charset="-120"/>
              </a:rPr>
              <a:t>××』</a:t>
            </a:r>
          </a:p>
          <a:p>
            <a:r>
              <a:rPr lang="zh-TW" altLang="en-US" sz="2400" dirty="0" smtClean="0">
                <a:latin typeface="微軟正黑體" pitchFamily="34" charset="-120"/>
                <a:ea typeface="微軟正黑體" pitchFamily="34" charset="-120"/>
              </a:rPr>
              <a:t>每次</a:t>
            </a:r>
            <a:r>
              <a:rPr lang="zh-TW" altLang="en-US" sz="2400" dirty="0">
                <a:latin typeface="微軟正黑體" pitchFamily="34" charset="-120"/>
                <a:ea typeface="微軟正黑體" pitchFamily="34" charset="-120"/>
              </a:rPr>
              <a:t>去服務時，先進行清潔客廳，阿公都</a:t>
            </a:r>
            <a:r>
              <a:rPr lang="zh-TW" altLang="en-US" sz="2400" dirty="0">
                <a:solidFill>
                  <a:srgbClr val="FF0000"/>
                </a:solidFill>
                <a:latin typeface="微軟正黑體" pitchFamily="34" charset="-120"/>
                <a:ea typeface="微軟正黑體" pitchFamily="34" charset="-120"/>
              </a:rPr>
              <a:t>故意</a:t>
            </a:r>
            <a:r>
              <a:rPr lang="zh-TW" altLang="en-US" sz="2400" dirty="0" smtClean="0">
                <a:solidFill>
                  <a:srgbClr val="FF0000"/>
                </a:solidFill>
                <a:latin typeface="微軟正黑體" pitchFamily="34" charset="-120"/>
                <a:ea typeface="微軟正黑體" pitchFamily="34" charset="-120"/>
              </a:rPr>
              <a:t>播放</a:t>
            </a:r>
            <a:r>
              <a:rPr lang="en-US" altLang="zh-TW" sz="2400" dirty="0">
                <a:solidFill>
                  <a:srgbClr val="FF0000"/>
                </a:solidFill>
                <a:latin typeface="微軟正黑體" pitchFamily="34" charset="-120"/>
                <a:ea typeface="微軟正黑體" pitchFamily="34" charset="-120"/>
              </a:rPr>
              <a:t>A </a:t>
            </a:r>
            <a:r>
              <a:rPr lang="zh-TW" altLang="en-US" sz="2400" dirty="0">
                <a:solidFill>
                  <a:srgbClr val="FF0000"/>
                </a:solidFill>
                <a:latin typeface="微軟正黑體" pitchFamily="34" charset="-120"/>
                <a:ea typeface="微軟正黑體" pitchFamily="34" charset="-120"/>
              </a:rPr>
              <a:t>片</a:t>
            </a:r>
            <a:r>
              <a:rPr lang="zh-TW" altLang="en-US" sz="2400" dirty="0">
                <a:latin typeface="微軟正黑體" pitchFamily="34" charset="-120"/>
                <a:ea typeface="微軟正黑體" pitchFamily="34" charset="-120"/>
              </a:rPr>
              <a:t>看，告訴他我們來服務時不要播放這類影片，他會說你們都是</a:t>
            </a:r>
            <a:r>
              <a:rPr lang="zh-TW" altLang="en-US" sz="2400" dirty="0" smtClean="0">
                <a:latin typeface="微軟正黑體" pitchFamily="34" charset="-120"/>
                <a:ea typeface="微軟正黑體" pitchFamily="34" charset="-120"/>
              </a:rPr>
              <a:t>大人了</a:t>
            </a:r>
            <a:r>
              <a:rPr lang="zh-TW" altLang="en-US" sz="2400" dirty="0">
                <a:latin typeface="微軟正黑體" pitchFamily="34" charset="-120"/>
                <a:ea typeface="微軟正黑體" pitchFamily="34" charset="-120"/>
              </a:rPr>
              <a:t>，不用不好意思，</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協助他洗澡時，</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討論我們的身材或問我們</a:t>
            </a:r>
            <a:r>
              <a:rPr lang="zh-TW" altLang="en-US" sz="2400" dirty="0" smtClean="0">
                <a:latin typeface="微軟正黑體" pitchFamily="34" charset="-120"/>
                <a:ea typeface="微軟正黑體" pitchFamily="34" charset="-120"/>
              </a:rPr>
              <a:t>在家</a:t>
            </a:r>
            <a:r>
              <a:rPr lang="zh-TW" altLang="en-US" sz="2400" dirty="0">
                <a:latin typeface="微軟正黑體" pitchFamily="34" charset="-120"/>
                <a:ea typeface="微軟正黑體" pitchFamily="34" charset="-120"/>
              </a:rPr>
              <a:t>夫妻床第有何姿勢</a:t>
            </a:r>
            <a:r>
              <a:rPr lang="en-US" altLang="zh-TW" sz="2400" dirty="0" smtClean="0">
                <a:latin typeface="微軟正黑體" pitchFamily="34" charset="-120"/>
                <a:ea typeface="微軟正黑體" pitchFamily="34" charset="-120"/>
              </a:rPr>
              <a:t>?</a:t>
            </a:r>
          </a:p>
          <a:p>
            <a:r>
              <a:rPr lang="zh-TW" altLang="en-US" sz="2400" dirty="0" smtClean="0">
                <a:solidFill>
                  <a:srgbClr val="FF0000"/>
                </a:solidFill>
                <a:latin typeface="微軟正黑體" pitchFamily="34" charset="-120"/>
                <a:ea typeface="微軟正黑體" pitchFamily="34" charset="-120"/>
              </a:rPr>
              <a:t>暴力型個案</a:t>
            </a:r>
            <a:r>
              <a:rPr lang="zh-TW" altLang="en-US" sz="2400" dirty="0" smtClean="0">
                <a:latin typeface="微軟正黑體" pitchFamily="34" charset="-120"/>
                <a:ea typeface="微軟正黑體" pitchFamily="34" charset="-120"/>
              </a:rPr>
              <a:t>：個案有精神</a:t>
            </a:r>
            <a:r>
              <a:rPr lang="zh-TW" altLang="en-US" sz="2400" dirty="0">
                <a:latin typeface="微軟正黑體" pitchFamily="34" charset="-120"/>
                <a:ea typeface="微軟正黑體" pitchFamily="34" charset="-120"/>
              </a:rPr>
              <a:t>疾病，又不準時服藥，有時發病了去服務，個案會翻臉不認人</a:t>
            </a:r>
            <a:r>
              <a:rPr lang="zh-TW" altLang="en-US" sz="2400" dirty="0" smtClean="0">
                <a:latin typeface="微軟正黑體" pitchFamily="34" charset="-120"/>
                <a:ea typeface="微軟正黑體" pitchFamily="34" charset="-120"/>
              </a:rPr>
              <a:t>，突然</a:t>
            </a:r>
            <a:r>
              <a:rPr lang="zh-TW" altLang="en-US" sz="2400" dirty="0">
                <a:latin typeface="微軟正黑體" pitchFamily="34" charset="-120"/>
                <a:ea typeface="微軟正黑體" pitchFamily="34" charset="-120"/>
              </a:rPr>
              <a:t>的揮手或罵人</a:t>
            </a:r>
          </a:p>
        </p:txBody>
      </p:sp>
      <p:sp>
        <p:nvSpPr>
          <p:cNvPr id="4" name="矩形 3"/>
          <p:cNvSpPr/>
          <p:nvPr/>
        </p:nvSpPr>
        <p:spPr>
          <a:xfrm>
            <a:off x="733510" y="5373216"/>
            <a:ext cx="7920880" cy="923330"/>
          </a:xfrm>
          <a:prstGeom prst="rect">
            <a:avLst/>
          </a:prstGeom>
        </p:spPr>
        <p:txBody>
          <a:bodyPr wrap="square">
            <a:spAutoFit/>
          </a:bodyPr>
          <a:lstStyle/>
          <a:p>
            <a:r>
              <a:rPr lang="zh-TW" altLang="en-US" dirty="0" smtClean="0">
                <a:solidFill>
                  <a:srgbClr val="7030A0"/>
                </a:solidFill>
                <a:latin typeface="微軟正黑體" panose="020B0604030504040204" pitchFamily="34" charset="-120"/>
                <a:ea typeface="微軟正黑體" panose="020B0604030504040204" pitchFamily="34" charset="-120"/>
              </a:rPr>
              <a:t>出處：郭</a:t>
            </a:r>
            <a:r>
              <a:rPr lang="zh-TW" altLang="en-US" dirty="0">
                <a:solidFill>
                  <a:srgbClr val="7030A0"/>
                </a:solidFill>
                <a:latin typeface="微軟正黑體" panose="020B0604030504040204" pitchFamily="34" charset="-120"/>
                <a:ea typeface="微軟正黑體" panose="020B0604030504040204" pitchFamily="34" charset="-120"/>
              </a:rPr>
              <a:t>俊巖、李綉梅、胡慧嫈、蔡盈修、周文蕊、賴秦瑩</a:t>
            </a:r>
            <a:r>
              <a:rPr lang="en-US" altLang="zh-TW" dirty="0">
                <a:solidFill>
                  <a:srgbClr val="7030A0"/>
                </a:solidFill>
                <a:latin typeface="微軟正黑體" panose="020B0604030504040204" pitchFamily="34" charset="-120"/>
                <a:ea typeface="微軟正黑體" panose="020B0604030504040204" pitchFamily="34" charset="-120"/>
              </a:rPr>
              <a:t>(2015)</a:t>
            </a:r>
            <a:r>
              <a:rPr lang="zh-TW" altLang="en-US" dirty="0">
                <a:solidFill>
                  <a:srgbClr val="7030A0"/>
                </a:solidFill>
                <a:latin typeface="微軟正黑體" panose="020B0604030504040204" pitchFamily="34" charset="-120"/>
                <a:ea typeface="微軟正黑體" panose="020B0604030504040204" pitchFamily="34" charset="-120"/>
              </a:rPr>
              <a:t>臺灣老人長期照顧體系下居家照顧服務員職場風險之研究，台灣社區工作與社區研究學刊 第五卷第一期</a:t>
            </a:r>
            <a:r>
              <a:rPr lang="en-US" altLang="zh-TW" dirty="0">
                <a:solidFill>
                  <a:srgbClr val="7030A0"/>
                </a:solidFill>
                <a:latin typeface="微軟正黑體" panose="020B0604030504040204" pitchFamily="34" charset="-120"/>
                <a:ea typeface="微軟正黑體" panose="020B0604030504040204" pitchFamily="34" charset="-120"/>
              </a:rPr>
              <a:t>p129-170</a:t>
            </a:r>
            <a:endParaRPr lang="zh-TW" altLang="en-US" dirty="0">
              <a:solidFill>
                <a:srgbClr val="7030A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179512" y="260648"/>
            <a:ext cx="1107996" cy="369332"/>
          </a:xfrm>
          <a:prstGeom prst="rect">
            <a:avLst/>
          </a:prstGeom>
          <a:noFill/>
        </p:spPr>
        <p:txBody>
          <a:bodyPr wrap="none" rtlCol="0">
            <a:spAutoFit/>
          </a:bodyPr>
          <a:lstStyle/>
          <a:p>
            <a:r>
              <a:rPr lang="zh-TW" altLang="en-US" b="1" dirty="0" smtClean="0">
                <a:solidFill>
                  <a:schemeClr val="bg1"/>
                </a:solidFill>
                <a:latin typeface="微軟正黑體" pitchFamily="34" charset="-120"/>
                <a:ea typeface="微軟正黑體" pitchFamily="34" charset="-120"/>
              </a:rPr>
              <a:t>居家案例</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49103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ww.trunson.org.tw/images/image001.gif"/>
          <p:cNvPicPr>
            <a:picLocks noChangeAspect="1" noChangeArrowheads="1"/>
          </p:cNvPicPr>
          <p:nvPr/>
        </p:nvPicPr>
        <p:blipFill>
          <a:blip r:embed="rId2" cstate="print"/>
          <a:srcRect/>
          <a:stretch>
            <a:fillRect/>
          </a:stretch>
        </p:blipFill>
        <p:spPr bwMode="auto">
          <a:xfrm>
            <a:off x="1187624" y="1741687"/>
            <a:ext cx="6694560" cy="4248472"/>
          </a:xfrm>
          <a:prstGeom prst="rect">
            <a:avLst/>
          </a:prstGeom>
          <a:noFill/>
        </p:spPr>
      </p:pic>
      <p:sp>
        <p:nvSpPr>
          <p:cNvPr id="8" name="文字版面配置區 7"/>
          <p:cNvSpPr>
            <a:spLocks noGrp="1"/>
          </p:cNvSpPr>
          <p:nvPr>
            <p:ph type="body" sz="half" idx="4294967295"/>
          </p:nvPr>
        </p:nvSpPr>
        <p:spPr>
          <a:xfrm>
            <a:off x="797500" y="1058495"/>
            <a:ext cx="7704856" cy="625748"/>
          </a:xfrm>
        </p:spPr>
        <p:txBody>
          <a:bodyPr>
            <a:normAutofit/>
          </a:bodyPr>
          <a:lstStyle/>
          <a:p>
            <a:r>
              <a:rPr lang="zh-TW" altLang="en-US" sz="28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長照之路不孤單，大家一起照顧你我的未來</a:t>
            </a:r>
            <a:r>
              <a:rPr lang="en-US" altLang="zh-TW" sz="28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344062" y="-75755"/>
            <a:ext cx="3370623" cy="83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146304" y="3133417"/>
            <a:ext cx="5632704" cy="1015663"/>
          </a:xfrm>
          <a:prstGeom prst="rect">
            <a:avLst/>
          </a:prstGeom>
          <a:noFill/>
        </p:spPr>
        <p:txBody>
          <a:bodyPr wrap="square" rtlCol="0">
            <a:spAutoFit/>
          </a:bodyPr>
          <a:lstStyle/>
          <a:p>
            <a:pPr algn="ctr"/>
            <a:r>
              <a:rPr lang="zh-TW" altLang="en-US" sz="6000" b="1" dirty="0">
                <a:solidFill>
                  <a:schemeClr val="bg1"/>
                </a:solidFill>
                <a:latin typeface="微軟正黑體" panose="020B0604030504040204" pitchFamily="34" charset="-120"/>
                <a:ea typeface="微軟正黑體" panose="020B0604030504040204" pitchFamily="34" charset="-120"/>
              </a:rPr>
              <a:t>敬請分享與指教</a:t>
            </a:r>
          </a:p>
        </p:txBody>
      </p:sp>
    </p:spTree>
    <p:extLst>
      <p:ext uri="{BB962C8B-B14F-4D97-AF65-F5344CB8AC3E}">
        <p14:creationId xmlns:p14="http://schemas.microsoft.com/office/powerpoint/2010/main" val="3601480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7"/>
          <p:cNvGrpSpPr/>
          <p:nvPr/>
        </p:nvGrpSpPr>
        <p:grpSpPr>
          <a:xfrm>
            <a:off x="1180695" y="113290"/>
            <a:ext cx="7652765" cy="6257113"/>
            <a:chOff x="1115616" y="116632"/>
            <a:chExt cx="8058421" cy="6588788"/>
          </a:xfrm>
        </p:grpSpPr>
        <p:pic>
          <p:nvPicPr>
            <p:cNvPr id="4098" name="Picture 2" descr="http://www.ndc.gov.tw/userfiles/%E7%B6%B2%E9%A0%81%E9%87%91%E5%AD%97%E5%A1%94_%E9%A0%81%E9%9D%A2_07.jpg"/>
            <p:cNvPicPr>
              <a:picLocks noChangeAspect="1" noChangeArrowheads="1"/>
            </p:cNvPicPr>
            <p:nvPr/>
          </p:nvPicPr>
          <p:blipFill>
            <a:blip r:embed="rId2" cstate="print"/>
            <a:srcRect/>
            <a:stretch>
              <a:fillRect/>
            </a:stretch>
          </p:blipFill>
          <p:spPr bwMode="auto">
            <a:xfrm>
              <a:off x="1115616" y="116632"/>
              <a:ext cx="6840760" cy="3246871"/>
            </a:xfrm>
            <a:prstGeom prst="rect">
              <a:avLst/>
            </a:prstGeom>
            <a:noFill/>
          </p:spPr>
        </p:pic>
        <p:pic>
          <p:nvPicPr>
            <p:cNvPr id="4100" name="Picture 4" descr="http://www.ndc.gov.tw/userfiles/%E7%B6%B2%E9%A0%81%E9%87%91%E5%AD%97%E5%A1%94_%E9%A0%81%E9%9D%A2_09.jpg"/>
            <p:cNvPicPr>
              <a:picLocks noChangeAspect="1" noChangeArrowheads="1"/>
            </p:cNvPicPr>
            <p:nvPr/>
          </p:nvPicPr>
          <p:blipFill>
            <a:blip r:embed="rId3" cstate="print"/>
            <a:srcRect/>
            <a:stretch>
              <a:fillRect/>
            </a:stretch>
          </p:blipFill>
          <p:spPr bwMode="auto">
            <a:xfrm>
              <a:off x="1115616" y="3284984"/>
              <a:ext cx="6794923" cy="3225114"/>
            </a:xfrm>
            <a:prstGeom prst="rect">
              <a:avLst/>
            </a:prstGeom>
            <a:noFill/>
          </p:spPr>
        </p:pic>
        <p:sp>
          <p:nvSpPr>
            <p:cNvPr id="4" name="矩形 3"/>
            <p:cNvSpPr/>
            <p:nvPr/>
          </p:nvSpPr>
          <p:spPr>
            <a:xfrm>
              <a:off x="6228184" y="6381328"/>
              <a:ext cx="2945853" cy="324092"/>
            </a:xfrm>
            <a:prstGeom prst="rect">
              <a:avLst/>
            </a:prstGeom>
          </p:spPr>
          <p:txBody>
            <a:bodyPr wrap="none">
              <a:spAutoFit/>
            </a:bodyPr>
            <a:lstStyle/>
            <a:p>
              <a:r>
                <a:rPr lang="en-US" altLang="zh-TW" sz="1400" b="1" dirty="0" smtClean="0">
                  <a:solidFill>
                    <a:srgbClr val="FF0000"/>
                  </a:solidFill>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中華民國國家發展委員會</a:t>
              </a:r>
              <a:r>
                <a:rPr lang="en-US" altLang="zh-TW" sz="1400" b="1" dirty="0" smtClean="0">
                  <a:solidFill>
                    <a:srgbClr val="FF0000"/>
                  </a:solidFill>
                  <a:latin typeface="微軟正黑體" panose="020B0604030504040204" pitchFamily="34" charset="-120"/>
                  <a:ea typeface="微軟正黑體" panose="020B0604030504040204" pitchFamily="34" charset="-120"/>
                </a:rPr>
                <a:t>, 2014</a:t>
              </a:r>
              <a:r>
                <a:rPr lang="en-US" altLang="zh-TW" sz="1400" b="1" dirty="0" smtClean="0">
                  <a:solidFill>
                    <a:srgbClr val="FF0000"/>
                  </a:solidFill>
                </a:rPr>
                <a:t>)</a:t>
              </a:r>
              <a:endParaRPr lang="zh-TW" altLang="en-US" sz="1400" b="1" dirty="0">
                <a:solidFill>
                  <a:srgbClr val="FF0000"/>
                </a:solidFill>
              </a:endParaRPr>
            </a:p>
          </p:txBody>
        </p:sp>
        <p:sp>
          <p:nvSpPr>
            <p:cNvPr id="6" name="橢圓 5"/>
            <p:cNvSpPr/>
            <p:nvPr/>
          </p:nvSpPr>
          <p:spPr>
            <a:xfrm>
              <a:off x="7164288" y="836712"/>
              <a:ext cx="936104"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7092280" y="3933056"/>
              <a:ext cx="936104"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8"/>
          <p:cNvGrpSpPr/>
          <p:nvPr/>
        </p:nvGrpSpPr>
        <p:grpSpPr>
          <a:xfrm>
            <a:off x="1005774" y="85076"/>
            <a:ext cx="8012248" cy="6368089"/>
            <a:chOff x="899592" y="188640"/>
            <a:chExt cx="8187260" cy="6507188"/>
          </a:xfrm>
        </p:grpSpPr>
        <p:pic>
          <p:nvPicPr>
            <p:cNvPr id="3074" name="Picture 2" descr="http://www.ndc.gov.tw/userfiles/%E7%B6%B2%E9%A0%81%E9%87%91%E5%AD%97%E5%A1%94_%E9%A0%81%E9%9D%A2_11.jpg"/>
            <p:cNvPicPr>
              <a:picLocks noChangeAspect="1" noChangeArrowheads="1"/>
            </p:cNvPicPr>
            <p:nvPr/>
          </p:nvPicPr>
          <p:blipFill>
            <a:blip r:embed="rId2" cstate="print"/>
            <a:srcRect/>
            <a:stretch>
              <a:fillRect/>
            </a:stretch>
          </p:blipFill>
          <p:spPr bwMode="auto">
            <a:xfrm>
              <a:off x="1115616" y="188640"/>
              <a:ext cx="6552728" cy="3110161"/>
            </a:xfrm>
            <a:prstGeom prst="rect">
              <a:avLst/>
            </a:prstGeom>
            <a:noFill/>
          </p:spPr>
        </p:pic>
        <p:pic>
          <p:nvPicPr>
            <p:cNvPr id="3078" name="Picture 6" descr="http://www.ndc.gov.tw/userfiles/%E7%B6%B2%E9%A0%81%E9%87%91%E5%AD%97%E5%A1%94_%E9%A0%81%E9%9D%A2_13.jpg"/>
            <p:cNvPicPr>
              <a:picLocks noChangeAspect="1" noChangeArrowheads="1"/>
            </p:cNvPicPr>
            <p:nvPr/>
          </p:nvPicPr>
          <p:blipFill>
            <a:blip r:embed="rId3" cstate="print"/>
            <a:srcRect/>
            <a:stretch>
              <a:fillRect/>
            </a:stretch>
          </p:blipFill>
          <p:spPr bwMode="auto">
            <a:xfrm>
              <a:off x="899592" y="3284984"/>
              <a:ext cx="6938939" cy="3293469"/>
            </a:xfrm>
            <a:prstGeom prst="rect">
              <a:avLst/>
            </a:prstGeom>
            <a:noFill/>
          </p:spPr>
        </p:pic>
        <p:sp>
          <p:nvSpPr>
            <p:cNvPr id="5" name="矩形 4"/>
            <p:cNvSpPr/>
            <p:nvPr/>
          </p:nvSpPr>
          <p:spPr>
            <a:xfrm>
              <a:off x="6228184" y="6381328"/>
              <a:ext cx="2858668" cy="314500"/>
            </a:xfrm>
            <a:prstGeom prst="rect">
              <a:avLst/>
            </a:prstGeom>
          </p:spPr>
          <p:txBody>
            <a:bodyPr wrap="none">
              <a:spAutoFit/>
            </a:bodyPr>
            <a:lstStyle/>
            <a:p>
              <a:r>
                <a:rPr lang="en-US" altLang="zh-TW" sz="1400" b="1" dirty="0" smtClean="0">
                  <a:solidFill>
                    <a:srgbClr val="FF0000"/>
                  </a:solidFill>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中華民國國家發展委員會</a:t>
              </a:r>
              <a:r>
                <a:rPr lang="en-US" altLang="zh-TW" sz="1400" b="1" dirty="0" smtClean="0">
                  <a:solidFill>
                    <a:srgbClr val="FF0000"/>
                  </a:solidFill>
                  <a:latin typeface="微軟正黑體" panose="020B0604030504040204" pitchFamily="34" charset="-120"/>
                  <a:ea typeface="微軟正黑體" panose="020B0604030504040204" pitchFamily="34" charset="-120"/>
                </a:rPr>
                <a:t>, 2014</a:t>
              </a:r>
              <a:r>
                <a:rPr lang="en-US" altLang="zh-TW" sz="1400" b="1" dirty="0" smtClean="0">
                  <a:solidFill>
                    <a:srgbClr val="FF0000"/>
                  </a:solidFill>
                </a:rPr>
                <a:t>)</a:t>
              </a:r>
              <a:endParaRPr lang="zh-TW" altLang="en-US" sz="1400" b="1" dirty="0">
                <a:solidFill>
                  <a:srgbClr val="FF0000"/>
                </a:solidFill>
              </a:endParaRPr>
            </a:p>
          </p:txBody>
        </p:sp>
        <p:sp>
          <p:nvSpPr>
            <p:cNvPr id="7" name="橢圓 6"/>
            <p:cNvSpPr/>
            <p:nvPr/>
          </p:nvSpPr>
          <p:spPr>
            <a:xfrm>
              <a:off x="6876256" y="836712"/>
              <a:ext cx="936104"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7020272" y="4005064"/>
              <a:ext cx="936104" cy="7920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1125</TotalTime>
  <Words>5894</Words>
  <Application>Microsoft Office PowerPoint</Application>
  <PresentationFormat>如螢幕大小 (4:3)</PresentationFormat>
  <Paragraphs>354</Paragraphs>
  <Slides>78</Slides>
  <Notes>15</Notes>
  <HiddenSlides>0</HiddenSlides>
  <MMClips>0</MMClips>
  <ScaleCrop>false</ScaleCrop>
  <HeadingPairs>
    <vt:vector size="4" baseType="variant">
      <vt:variant>
        <vt:lpstr>佈景主題</vt:lpstr>
      </vt:variant>
      <vt:variant>
        <vt:i4>3</vt:i4>
      </vt:variant>
      <vt:variant>
        <vt:lpstr>投影片標題</vt:lpstr>
      </vt:variant>
      <vt:variant>
        <vt:i4>78</vt:i4>
      </vt:variant>
    </vt:vector>
  </HeadingPairs>
  <TitlesOfParts>
    <vt:vector size="81" baseType="lpstr">
      <vt:lpstr>自訂設計</vt:lpstr>
      <vt:lpstr>1_自訂設計</vt:lpstr>
      <vt:lpstr>2_自訂設計</vt:lpstr>
      <vt:lpstr>PowerPoint 簡報</vt:lpstr>
      <vt:lpstr>PowerPoint 簡報</vt:lpstr>
      <vt:lpstr>PowerPoint 簡報</vt:lpstr>
      <vt:lpstr>PowerPoint 簡報</vt:lpstr>
      <vt:lpstr>PowerPoint 簡報</vt:lpstr>
      <vt:lpstr>PowerPoint 簡報</vt:lpstr>
      <vt:lpstr>中高齡勞工</vt:lpstr>
      <vt:lpstr>PowerPoint 簡報</vt:lpstr>
      <vt:lpstr>PowerPoint 簡報</vt:lpstr>
      <vt:lpstr>2025年-20% (超高齡國家)</vt:lpstr>
      <vt:lpstr>PowerPoint 簡報</vt:lpstr>
      <vt:lpstr>家庭照顧功能漸弱！</vt:lpstr>
      <vt:lpstr>未來高齡人口占工作年齡人口比例</vt:lpstr>
      <vt:lpstr>長期照護的五個主要目標：</vt:lpstr>
      <vt:lpstr>近年政府推動之長照相關計畫</vt:lpstr>
      <vt:lpstr>PowerPoint 簡報</vt:lpstr>
      <vt:lpstr>長期照護(顧)體系目前之問題</vt:lpstr>
      <vt:lpstr>為了讓長期照護體系能得到健全、持續的運作，就不能不在法律上予以明確的規範。  這種法律的規範必須涵蓋當事人、當事人的家庭成員、社區、以及政府的總體規劃和財政上的協助。</vt:lpstr>
      <vt:lpstr>PowerPoint 簡報</vt:lpstr>
      <vt:lpstr>法律 vs. 倫理</vt:lpstr>
      <vt:lpstr> 長期照護職業倫理</vt:lpstr>
      <vt:lpstr>倫理</vt:lpstr>
      <vt:lpstr>醫學倫理的原則</vt:lpstr>
      <vt:lpstr>一、行善原則(The Principle of Beneficence)</vt:lpstr>
      <vt:lpstr>二、不傷害原則(The Principle of Nonmaleficence)  </vt:lpstr>
      <vt:lpstr>三、自主原則(The Principle of Autonomy)</vt:lpstr>
      <vt:lpstr>四、公平原則</vt:lpstr>
      <vt:lpstr>五、忠實原則(The Principle of Fidelity) </vt:lpstr>
      <vt:lpstr>機構式照護的一般照護倫理問題 </vt:lpstr>
      <vt:lpstr>1.非自願入住</vt:lpstr>
      <vt:lpstr>2.人際關係及尊嚴的剝奪</vt:lpstr>
      <vt:lpstr>3.隱私權受侵犯</vt:lpstr>
      <vt:lpstr>機構式照護的特定倫理問題</vt:lpstr>
      <vt:lpstr>一、決策權(Decision-Making)</vt:lpstr>
      <vt:lpstr>二、如何評估決策能力(Decision-Making Capacity) </vt:lpstr>
      <vt:lpstr>三、虐待(Abuse) </vt:lpstr>
      <vt:lpstr>PowerPoint 簡報</vt:lpstr>
      <vt:lpstr>四、精神藥物的使用 </vt:lpstr>
      <vt:lpstr>PowerPoint 簡報</vt:lpstr>
      <vt:lpstr>五、約束(Restraint)</vt:lpstr>
      <vt:lpstr>約束(Restraint)</vt:lpstr>
      <vt:lpstr>PowerPoint 簡報</vt:lpstr>
      <vt:lpstr>六、預立醫囑(Advance Directives) </vt:lpstr>
      <vt:lpstr>PowerPoint 簡報</vt:lpstr>
      <vt:lpstr>PowerPoint 簡報</vt:lpstr>
      <vt:lpstr>從其他角度看機構照護倫理</vt:lpstr>
      <vt:lpstr>機構中常見倫理問題</vt:lpstr>
      <vt:lpstr>PowerPoint 簡報</vt:lpstr>
      <vt:lpstr>PowerPoint 簡報</vt:lpstr>
      <vt:lpstr>PowerPoint 簡報</vt:lpstr>
      <vt:lpstr>PowerPoint 簡報</vt:lpstr>
      <vt:lpstr>PowerPoint 簡報</vt:lpstr>
      <vt:lpstr>綜合以上的內容，大約可以歸納目前國內機構中老人常見的問題為：</vt:lpstr>
      <vt:lpstr>居家照護常見的倫理問題</vt:lpstr>
      <vt:lpstr>PowerPoint 簡報</vt:lpstr>
      <vt:lpstr>長期照護?</vt:lpstr>
      <vt:lpstr>PowerPoint 簡報</vt:lpstr>
      <vt:lpstr>PowerPoint 簡報</vt:lpstr>
      <vt:lpstr>案例探討</vt:lpstr>
      <vt:lpstr>一心想死的婆婆！喪偶症候群難放下</vt:lpstr>
      <vt:lpstr>我該如何因應</vt:lpstr>
      <vt:lpstr>男疑不堪長期照顧 　親手拔管悶死中風母</vt:lpstr>
      <vt:lpstr>我該如何因應</vt:lpstr>
      <vt:lpstr>預立「不急救意願書」兩大竅門 【商業周刊】 2015年5月30日 09:00</vt:lpstr>
      <vt:lpstr>我該如何照顧</vt:lpstr>
      <vt:lpstr>PowerPoint 簡報</vt:lpstr>
      <vt:lpstr>倫理議題探討:</vt:lpstr>
      <vt:lpstr>PowerPoint 簡報</vt:lpstr>
      <vt:lpstr>倫理議題探討:</vt:lpstr>
      <vt:lpstr>PowerPoint 簡報</vt:lpstr>
      <vt:lpstr>倫理議題探討A:</vt:lpstr>
      <vt:lpstr>PowerPoint 簡報</vt:lpstr>
      <vt:lpstr>個案配合度低、家屬不支持：</vt:lpstr>
      <vt:lpstr>家屬不配合</vt:lpstr>
      <vt:lpstr>PowerPoint 簡報</vt:lpstr>
      <vt:lpstr>其他</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Catherina</dc:creator>
  <cp:lastModifiedBy>user</cp:lastModifiedBy>
  <cp:revision>145</cp:revision>
  <dcterms:created xsi:type="dcterms:W3CDTF">2012-05-07T05:59:35Z</dcterms:created>
  <dcterms:modified xsi:type="dcterms:W3CDTF">2016-12-09T00:58:25Z</dcterms:modified>
</cp:coreProperties>
</file>