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100" d="100"/>
          <a:sy n="100" d="100"/>
        </p:scale>
        <p:origin x="-1944" y="-27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7" name="等腰三角形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標題 7"/>
          <p:cNvSpPr>
            <a:spLocks noGrp="1"/>
          </p:cNvSpPr>
          <p:nvPr>
            <p:ph type="ctrTitle"/>
          </p:nvPr>
        </p:nvSpPr>
        <p:spPr>
          <a:xfrm>
            <a:off x="540544" y="776288"/>
            <a:ext cx="8062912" cy="1470025"/>
          </a:xfrm>
        </p:spPr>
        <p:txBody>
          <a:bodyPr anchor="b">
            <a:normAutofit/>
          </a:bodyPr>
          <a:lstStyle>
            <a:lvl1pPr algn="r">
              <a:defRPr sz="4400"/>
            </a:lvl1pPr>
          </a:lstStyle>
          <a:p>
            <a:r>
              <a:rPr kumimoji="0" lang="zh-TW" altLang="en-US" smtClean="0"/>
              <a:t>按一下以編輯母片標題樣式</a:t>
            </a:r>
            <a:endParaRPr kumimoji="0" lang="en-US"/>
          </a:p>
        </p:txBody>
      </p:sp>
      <p:sp>
        <p:nvSpPr>
          <p:cNvPr id="9" name="副標題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TW" altLang="en-US" smtClean="0"/>
              <a:t>按一下以編輯母片副標題樣式</a:t>
            </a:r>
            <a:endParaRPr kumimoji="0" lang="en-US"/>
          </a:p>
        </p:txBody>
      </p:sp>
      <p:sp>
        <p:nvSpPr>
          <p:cNvPr id="28" name="日期版面配置區 27"/>
          <p:cNvSpPr>
            <a:spLocks noGrp="1"/>
          </p:cNvSpPr>
          <p:nvPr>
            <p:ph type="dt" sz="half" idx="10"/>
          </p:nvPr>
        </p:nvSpPr>
        <p:spPr>
          <a:xfrm>
            <a:off x="1371600" y="6012656"/>
            <a:ext cx="5791200" cy="365125"/>
          </a:xfrm>
        </p:spPr>
        <p:txBody>
          <a:bodyPr tIns="0" bIns="0" anchor="t"/>
          <a:lstStyle>
            <a:lvl1pPr algn="r">
              <a:defRPr sz="1000"/>
            </a:lvl1pPr>
          </a:lstStyle>
          <a:p>
            <a:fld id="{BB7C895C-838A-4002-9990-62953396FF7E}" type="datetimeFigureOut">
              <a:rPr lang="zh-TW" altLang="en-US" smtClean="0"/>
              <a:pPr/>
              <a:t>2011/10/18</a:t>
            </a:fld>
            <a:endParaRPr lang="zh-TW" altLang="en-US"/>
          </a:p>
        </p:txBody>
      </p:sp>
      <p:sp>
        <p:nvSpPr>
          <p:cNvPr id="17" name="頁尾版面配置區 16"/>
          <p:cNvSpPr>
            <a:spLocks noGrp="1"/>
          </p:cNvSpPr>
          <p:nvPr>
            <p:ph type="ftr" sz="quarter" idx="11"/>
          </p:nvPr>
        </p:nvSpPr>
        <p:spPr>
          <a:xfrm>
            <a:off x="1371600" y="5650704"/>
            <a:ext cx="5791200" cy="365125"/>
          </a:xfrm>
        </p:spPr>
        <p:txBody>
          <a:bodyPr tIns="0" bIns="0" anchor="b"/>
          <a:lstStyle>
            <a:lvl1pPr algn="r">
              <a:defRPr sz="1100"/>
            </a:lvl1pPr>
          </a:lstStyle>
          <a:p>
            <a:endParaRPr lang="zh-TW" altLang="en-US"/>
          </a:p>
        </p:txBody>
      </p:sp>
      <p:sp>
        <p:nvSpPr>
          <p:cNvPr id="29" name="投影片編號版面配置區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8EE17441-9294-496E-BBD9-527138437D59}" type="slidenum">
              <a:rPr lang="zh-TW" altLang="en-US" smtClean="0"/>
              <a:pPr/>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BB7C895C-838A-4002-9990-62953396FF7E}" type="datetimeFigureOut">
              <a:rPr lang="zh-TW" altLang="en-US" smtClean="0"/>
              <a:pPr/>
              <a:t>2011/10/18</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8EE17441-9294-496E-BBD9-527138437D59}"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781800" y="381000"/>
            <a:ext cx="1905000" cy="5486400"/>
          </a:xfrm>
        </p:spPr>
        <p:txBody>
          <a:bodyPr vert="eaVer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457200" y="381000"/>
            <a:ext cx="6248400" cy="5486400"/>
          </a:xfrm>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BB7C895C-838A-4002-9990-62953396FF7E}" type="datetimeFigureOut">
              <a:rPr lang="zh-TW" altLang="en-US" smtClean="0"/>
              <a:pPr/>
              <a:t>2011/10/18</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8EE17441-9294-496E-BBD9-527138437D59}"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267494"/>
            <a:ext cx="8229600" cy="1399032"/>
          </a:xfrm>
        </p:spPr>
        <p:txBody>
          <a:bodyPr/>
          <a:lstStyle/>
          <a:p>
            <a:r>
              <a:rPr kumimoji="0" lang="zh-TW" altLang="en-US" smtClean="0"/>
              <a:t>按一下以編輯母片標題樣式</a:t>
            </a:r>
            <a:endParaRPr kumimoji="0" lang="en-US"/>
          </a:p>
        </p:txBody>
      </p:sp>
      <p:sp>
        <p:nvSpPr>
          <p:cNvPr id="3" name="內容版面配置區 2"/>
          <p:cNvSpPr>
            <a:spLocks noGrp="1"/>
          </p:cNvSpPr>
          <p:nvPr>
            <p:ph idx="1"/>
          </p:nvPr>
        </p:nvSpPr>
        <p:spPr>
          <a:xfrm>
            <a:off x="457200" y="1882808"/>
            <a:ext cx="8229600" cy="45720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a:xfrm>
            <a:off x="4791456" y="6480048"/>
            <a:ext cx="2133600" cy="301752"/>
          </a:xfrm>
        </p:spPr>
        <p:txBody>
          <a:bodyPr/>
          <a:lstStyle/>
          <a:p>
            <a:fld id="{BB7C895C-838A-4002-9990-62953396FF7E}" type="datetimeFigureOut">
              <a:rPr lang="zh-TW" altLang="en-US" smtClean="0"/>
              <a:pPr/>
              <a:t>2011/10/18</a:t>
            </a:fld>
            <a:endParaRPr lang="zh-TW" altLang="en-US"/>
          </a:p>
        </p:txBody>
      </p:sp>
      <p:sp>
        <p:nvSpPr>
          <p:cNvPr id="5" name="頁尾版面配置區 4"/>
          <p:cNvSpPr>
            <a:spLocks noGrp="1"/>
          </p:cNvSpPr>
          <p:nvPr>
            <p:ph type="ftr" sz="quarter" idx="11"/>
          </p:nvPr>
        </p:nvSpPr>
        <p:spPr>
          <a:xfrm>
            <a:off x="457200" y="6480969"/>
            <a:ext cx="4260056" cy="300831"/>
          </a:xfrm>
        </p:spPr>
        <p:txBody>
          <a:bodyPr/>
          <a:lstStyle/>
          <a:p>
            <a:endParaRPr lang="zh-TW" altLang="en-US"/>
          </a:p>
        </p:txBody>
      </p:sp>
      <p:sp>
        <p:nvSpPr>
          <p:cNvPr id="6" name="投影片編號版面配置區 5"/>
          <p:cNvSpPr>
            <a:spLocks noGrp="1"/>
          </p:cNvSpPr>
          <p:nvPr>
            <p:ph type="sldNum" sz="quarter" idx="12"/>
          </p:nvPr>
        </p:nvSpPr>
        <p:spPr/>
        <p:txBody>
          <a:bodyPr/>
          <a:lstStyle/>
          <a:p>
            <a:fld id="{8EE17441-9294-496E-BBD9-527138437D59}" type="slidenum">
              <a:rPr lang="zh-TW" altLang="en-US" smtClean="0"/>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區段標題">
    <p:bg>
      <p:bgRef idx="1002">
        <a:schemeClr val="bg1"/>
      </p:bgRef>
    </p:bg>
    <p:spTree>
      <p:nvGrpSpPr>
        <p:cNvPr id="1" name=""/>
        <p:cNvGrpSpPr/>
        <p:nvPr/>
      </p:nvGrpSpPr>
      <p:grpSpPr>
        <a:xfrm>
          <a:off x="0" y="0"/>
          <a:ext cx="0" cy="0"/>
          <a:chOff x="0" y="0"/>
          <a:chExt cx="0" cy="0"/>
        </a:xfrm>
      </p:grpSpPr>
      <p:sp>
        <p:nvSpPr>
          <p:cNvPr id="9" name="直角三角形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等腰三角形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日期版面配置區 3"/>
          <p:cNvSpPr>
            <a:spLocks noGrp="1"/>
          </p:cNvSpPr>
          <p:nvPr>
            <p:ph type="dt" sz="half" idx="10"/>
          </p:nvPr>
        </p:nvSpPr>
        <p:spPr>
          <a:xfrm>
            <a:off x="6955632" y="6477000"/>
            <a:ext cx="2133600" cy="304800"/>
          </a:xfrm>
        </p:spPr>
        <p:txBody>
          <a:bodyPr/>
          <a:lstStyle/>
          <a:p>
            <a:fld id="{BB7C895C-838A-4002-9990-62953396FF7E}" type="datetimeFigureOut">
              <a:rPr lang="zh-TW" altLang="en-US" smtClean="0"/>
              <a:pPr/>
              <a:t>2011/10/18</a:t>
            </a:fld>
            <a:endParaRPr lang="zh-TW" altLang="en-US"/>
          </a:p>
        </p:txBody>
      </p:sp>
      <p:sp>
        <p:nvSpPr>
          <p:cNvPr id="5" name="頁尾版面配置區 4"/>
          <p:cNvSpPr>
            <a:spLocks noGrp="1"/>
          </p:cNvSpPr>
          <p:nvPr>
            <p:ph type="ftr" sz="quarter" idx="11"/>
          </p:nvPr>
        </p:nvSpPr>
        <p:spPr>
          <a:xfrm>
            <a:off x="2619376" y="6480969"/>
            <a:ext cx="4260056" cy="300831"/>
          </a:xfrm>
        </p:spPr>
        <p:txBody>
          <a:bodyPr/>
          <a:lstStyle/>
          <a:p>
            <a:endParaRPr lang="zh-TW" altLang="en-US"/>
          </a:p>
        </p:txBody>
      </p:sp>
      <p:sp>
        <p:nvSpPr>
          <p:cNvPr id="6" name="投影片編號版面配置區 5"/>
          <p:cNvSpPr>
            <a:spLocks noGrp="1"/>
          </p:cNvSpPr>
          <p:nvPr>
            <p:ph type="sldNum" sz="quarter" idx="12"/>
          </p:nvPr>
        </p:nvSpPr>
        <p:spPr>
          <a:xfrm>
            <a:off x="8451056" y="809624"/>
            <a:ext cx="502920" cy="300831"/>
          </a:xfrm>
        </p:spPr>
        <p:txBody>
          <a:bodyPr/>
          <a:lstStyle/>
          <a:p>
            <a:fld id="{8EE17441-9294-496E-BBD9-527138437D59}" type="slidenum">
              <a:rPr lang="zh-TW" altLang="en-US" smtClean="0"/>
              <a:pPr/>
              <a:t>‹#›</a:t>
            </a:fld>
            <a:endParaRPr lang="zh-TW" altLang="en-US"/>
          </a:p>
        </p:txBody>
      </p:sp>
      <p:cxnSp>
        <p:nvCxnSpPr>
          <p:cNvPr id="11" name="直線接點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直線接點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標題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TW" altLang="en-US" smtClean="0"/>
              <a:t>按一下以編輯母片文字樣式</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marL="0" algn="l">
              <a:defRPr/>
            </a:lvl1pPr>
          </a:lstStyle>
          <a:p>
            <a:r>
              <a:rPr kumimoji="0" lang="zh-TW" altLang="en-US" smtClean="0"/>
              <a:t>按一下以編輯母片標題樣式</a:t>
            </a:r>
            <a:endParaRPr kumimoji="0" lang="en-US"/>
          </a:p>
        </p:txBody>
      </p:sp>
      <p:sp>
        <p:nvSpPr>
          <p:cNvPr id="3" name="內容版面配置區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內容版面配置區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a:xfrm>
            <a:off x="4791456" y="6480969"/>
            <a:ext cx="2133600" cy="301752"/>
          </a:xfrm>
        </p:spPr>
        <p:txBody>
          <a:bodyPr/>
          <a:lstStyle/>
          <a:p>
            <a:fld id="{BB7C895C-838A-4002-9990-62953396FF7E}" type="datetimeFigureOut">
              <a:rPr lang="zh-TW" altLang="en-US" smtClean="0"/>
              <a:pPr/>
              <a:t>2011/10/18</a:t>
            </a:fld>
            <a:endParaRPr lang="zh-TW" altLang="en-US"/>
          </a:p>
        </p:txBody>
      </p:sp>
      <p:sp>
        <p:nvSpPr>
          <p:cNvPr id="6" name="頁尾版面配置區 5"/>
          <p:cNvSpPr>
            <a:spLocks noGrp="1"/>
          </p:cNvSpPr>
          <p:nvPr>
            <p:ph type="ftr" sz="quarter" idx="11"/>
          </p:nvPr>
        </p:nvSpPr>
        <p:spPr>
          <a:xfrm>
            <a:off x="457200" y="6480969"/>
            <a:ext cx="4260056" cy="301752"/>
          </a:xfrm>
        </p:spPr>
        <p:txBody>
          <a:bodyPr/>
          <a:lstStyle/>
          <a:p>
            <a:endParaRPr lang="zh-TW" altLang="en-US"/>
          </a:p>
        </p:txBody>
      </p:sp>
      <p:sp>
        <p:nvSpPr>
          <p:cNvPr id="7" name="投影片編號版面配置區 6"/>
          <p:cNvSpPr>
            <a:spLocks noGrp="1"/>
          </p:cNvSpPr>
          <p:nvPr>
            <p:ph type="sldNum" sz="quarter" idx="12"/>
          </p:nvPr>
        </p:nvSpPr>
        <p:spPr>
          <a:xfrm>
            <a:off x="7589520" y="6480969"/>
            <a:ext cx="502920" cy="301752"/>
          </a:xfrm>
        </p:spPr>
        <p:txBody>
          <a:bodyPr/>
          <a:lstStyle/>
          <a:p>
            <a:fld id="{8EE17441-9294-496E-BBD9-527138437D59}" type="slidenum">
              <a:rPr lang="zh-TW" altLang="en-US" smtClean="0"/>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對">
    <p:bg>
      <p:bgRef idx="1002">
        <a:schemeClr val="bg2"/>
      </p:bgRef>
    </p:bg>
    <p:spTree>
      <p:nvGrpSpPr>
        <p:cNvPr id="1" name=""/>
        <p:cNvGrpSpPr/>
        <p:nvPr/>
      </p:nvGrpSpPr>
      <p:grpSpPr>
        <a:xfrm>
          <a:off x="0" y="0"/>
          <a:ext cx="0" cy="0"/>
          <a:chOff x="0" y="0"/>
          <a:chExt cx="0" cy="0"/>
        </a:xfrm>
      </p:grpSpPr>
      <p:sp>
        <p:nvSpPr>
          <p:cNvPr id="2" name="標題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4" name="文字版面配置區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5" name="內容版面配置區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6" name="內容版面配置區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7" name="日期版面配置區 6"/>
          <p:cNvSpPr>
            <a:spLocks noGrp="1"/>
          </p:cNvSpPr>
          <p:nvPr>
            <p:ph type="dt" sz="half" idx="10"/>
          </p:nvPr>
        </p:nvSpPr>
        <p:spPr>
          <a:xfrm>
            <a:off x="4791456" y="6480969"/>
            <a:ext cx="2130552" cy="301752"/>
          </a:xfrm>
        </p:spPr>
        <p:txBody>
          <a:bodyPr/>
          <a:lstStyle/>
          <a:p>
            <a:fld id="{BB7C895C-838A-4002-9990-62953396FF7E}" type="datetimeFigureOut">
              <a:rPr lang="zh-TW" altLang="en-US" smtClean="0"/>
              <a:pPr/>
              <a:t>2011/10/18</a:t>
            </a:fld>
            <a:endParaRPr lang="zh-TW" altLang="en-US"/>
          </a:p>
        </p:txBody>
      </p:sp>
      <p:sp>
        <p:nvSpPr>
          <p:cNvPr id="8" name="頁尾版面配置區 7"/>
          <p:cNvSpPr>
            <a:spLocks noGrp="1"/>
          </p:cNvSpPr>
          <p:nvPr>
            <p:ph type="ftr" sz="quarter" idx="11"/>
          </p:nvPr>
        </p:nvSpPr>
        <p:spPr>
          <a:xfrm>
            <a:off x="457200" y="6480969"/>
            <a:ext cx="4261104" cy="301752"/>
          </a:xfrm>
        </p:spPr>
        <p:txBody>
          <a:bodyPr/>
          <a:lstStyle/>
          <a:p>
            <a:endParaRPr lang="zh-TW" altLang="en-US"/>
          </a:p>
        </p:txBody>
      </p:sp>
      <p:sp>
        <p:nvSpPr>
          <p:cNvPr id="9" name="投影片編號版面配置區 8"/>
          <p:cNvSpPr>
            <a:spLocks noGrp="1"/>
          </p:cNvSpPr>
          <p:nvPr>
            <p:ph type="sldNum" sz="quarter" idx="12"/>
          </p:nvPr>
        </p:nvSpPr>
        <p:spPr>
          <a:xfrm>
            <a:off x="7589520" y="6483096"/>
            <a:ext cx="502920" cy="301752"/>
          </a:xfrm>
        </p:spPr>
        <p:txBody>
          <a:bodyPr/>
          <a:lstStyle>
            <a:lvl1pPr algn="ctr">
              <a:defRPr/>
            </a:lvl1pPr>
          </a:lstStyle>
          <a:p>
            <a:fld id="{8EE17441-9294-496E-BBD9-527138437D59}" type="slidenum">
              <a:rPr lang="zh-TW" altLang="en-US" smtClean="0"/>
              <a:pPr/>
              <a:t>‹#›</a:t>
            </a:fld>
            <a:endParaRPr lang="zh-TW"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b="0"/>
            </a:lvl1pPr>
          </a:lstStyle>
          <a:p>
            <a:r>
              <a:rPr kumimoji="0" lang="zh-TW" altLang="en-US" smtClean="0"/>
              <a:t>按一下以編輯母片標題樣式</a:t>
            </a:r>
            <a:endParaRPr kumimoji="0" lang="en-US"/>
          </a:p>
        </p:txBody>
      </p:sp>
      <p:sp>
        <p:nvSpPr>
          <p:cNvPr id="3" name="日期版面配置區 2"/>
          <p:cNvSpPr>
            <a:spLocks noGrp="1"/>
          </p:cNvSpPr>
          <p:nvPr>
            <p:ph type="dt" sz="half" idx="10"/>
          </p:nvPr>
        </p:nvSpPr>
        <p:spPr/>
        <p:txBody>
          <a:bodyPr/>
          <a:lstStyle/>
          <a:p>
            <a:fld id="{BB7C895C-838A-4002-9990-62953396FF7E}" type="datetimeFigureOut">
              <a:rPr lang="zh-TW" altLang="en-US" smtClean="0"/>
              <a:pPr/>
              <a:t>2011/10/18</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8EE17441-9294-496E-BBD9-527138437D59}" type="slidenum">
              <a:rPr lang="zh-TW" altLang="en-US" smtClean="0"/>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a:xfrm>
            <a:off x="4791456" y="6480969"/>
            <a:ext cx="2133600" cy="301752"/>
          </a:xfrm>
        </p:spPr>
        <p:txBody>
          <a:bodyPr/>
          <a:lstStyle/>
          <a:p>
            <a:fld id="{BB7C895C-838A-4002-9990-62953396FF7E}" type="datetimeFigureOut">
              <a:rPr lang="zh-TW" altLang="en-US" smtClean="0"/>
              <a:pPr/>
              <a:t>2011/10/18</a:t>
            </a:fld>
            <a:endParaRPr lang="zh-TW" altLang="en-US"/>
          </a:p>
        </p:txBody>
      </p:sp>
      <p:sp>
        <p:nvSpPr>
          <p:cNvPr id="3" name="頁尾版面配置區 2"/>
          <p:cNvSpPr>
            <a:spLocks noGrp="1"/>
          </p:cNvSpPr>
          <p:nvPr>
            <p:ph type="ftr" sz="quarter" idx="11"/>
          </p:nvPr>
        </p:nvSpPr>
        <p:spPr>
          <a:xfrm>
            <a:off x="457200" y="6481890"/>
            <a:ext cx="4260056" cy="300831"/>
          </a:xfrm>
        </p:spPr>
        <p:txBody>
          <a:bodyPr/>
          <a:lstStyle/>
          <a:p>
            <a:endParaRPr lang="zh-TW" altLang="en-US"/>
          </a:p>
        </p:txBody>
      </p:sp>
      <p:sp>
        <p:nvSpPr>
          <p:cNvPr id="4" name="投影片編號版面配置區 3"/>
          <p:cNvSpPr>
            <a:spLocks noGrp="1"/>
          </p:cNvSpPr>
          <p:nvPr>
            <p:ph type="sldNum" sz="quarter" idx="12"/>
          </p:nvPr>
        </p:nvSpPr>
        <p:spPr>
          <a:xfrm>
            <a:off x="7589520" y="6480969"/>
            <a:ext cx="502920" cy="301752"/>
          </a:xfrm>
        </p:spPr>
        <p:txBody>
          <a:bodyPr/>
          <a:lstStyle/>
          <a:p>
            <a:fld id="{8EE17441-9294-496E-BBD9-527138437D59}"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bg>
      <p:bgRef idx="1002">
        <a:schemeClr val="bg2"/>
      </p:bgRef>
    </p:bg>
    <p:spTree>
      <p:nvGrpSpPr>
        <p:cNvPr id="1" name=""/>
        <p:cNvGrpSpPr/>
        <p:nvPr/>
      </p:nvGrpSpPr>
      <p:grpSpPr>
        <a:xfrm>
          <a:off x="0" y="0"/>
          <a:ext cx="0" cy="0"/>
          <a:chOff x="0" y="0"/>
          <a:chExt cx="0" cy="0"/>
        </a:xfrm>
      </p:grpSpPr>
      <p:sp>
        <p:nvSpPr>
          <p:cNvPr id="2" name="標題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zh-TW" altLang="en-US" smtClean="0"/>
              <a:t>按一下以編輯母片標題樣式</a:t>
            </a:r>
            <a:endParaRPr kumimoji="0" lang="en-US"/>
          </a:p>
        </p:txBody>
      </p:sp>
      <p:sp>
        <p:nvSpPr>
          <p:cNvPr id="3" name="文字版面配置區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zh-TW" altLang="en-US" smtClean="0"/>
              <a:t>按一下以編輯母片文字樣式</a:t>
            </a:r>
          </a:p>
        </p:txBody>
      </p:sp>
      <p:sp>
        <p:nvSpPr>
          <p:cNvPr id="4" name="內容版面配置區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a:xfrm>
            <a:off x="6278976" y="6556248"/>
            <a:ext cx="2133600" cy="301752"/>
          </a:xfrm>
        </p:spPr>
        <p:txBody>
          <a:bodyPr/>
          <a:lstStyle>
            <a:lvl1pPr>
              <a:defRPr sz="900"/>
            </a:lvl1pPr>
          </a:lstStyle>
          <a:p>
            <a:fld id="{BB7C895C-838A-4002-9990-62953396FF7E}" type="datetimeFigureOut">
              <a:rPr lang="zh-TW" altLang="en-US" smtClean="0"/>
              <a:pPr/>
              <a:t>2011/10/18</a:t>
            </a:fld>
            <a:endParaRPr lang="zh-TW" altLang="en-US"/>
          </a:p>
        </p:txBody>
      </p:sp>
      <p:sp>
        <p:nvSpPr>
          <p:cNvPr id="6" name="頁尾版面配置區 5"/>
          <p:cNvSpPr>
            <a:spLocks noGrp="1"/>
          </p:cNvSpPr>
          <p:nvPr>
            <p:ph type="ftr" sz="quarter" idx="11"/>
          </p:nvPr>
        </p:nvSpPr>
        <p:spPr>
          <a:xfrm>
            <a:off x="1135856" y="6556248"/>
            <a:ext cx="5143120" cy="301752"/>
          </a:xfrm>
        </p:spPr>
        <p:txBody>
          <a:bodyPr/>
          <a:lstStyle>
            <a:lvl1pPr>
              <a:defRPr sz="900"/>
            </a:lvl1pPr>
          </a:lstStyle>
          <a:p>
            <a:endParaRPr lang="zh-TW" altLang="en-US"/>
          </a:p>
        </p:txBody>
      </p:sp>
      <p:sp>
        <p:nvSpPr>
          <p:cNvPr id="7" name="投影片編號版面配置區 6"/>
          <p:cNvSpPr>
            <a:spLocks noGrp="1"/>
          </p:cNvSpPr>
          <p:nvPr>
            <p:ph type="sldNum" sz="quarter" idx="12"/>
          </p:nvPr>
        </p:nvSpPr>
        <p:spPr>
          <a:xfrm>
            <a:off x="8410576" y="6556248"/>
            <a:ext cx="502920" cy="301752"/>
          </a:xfrm>
        </p:spPr>
        <p:txBody>
          <a:bodyPr/>
          <a:lstStyle>
            <a:lvl1pPr>
              <a:defRPr sz="900"/>
            </a:lvl1pPr>
          </a:lstStyle>
          <a:p>
            <a:fld id="{8EE17441-9294-496E-BBD9-527138437D59}" type="slidenum">
              <a:rPr lang="zh-TW" altLang="en-US" smtClean="0"/>
              <a:pPr/>
              <a:t>‹#›</a:t>
            </a:fld>
            <a:endParaRPr lang="zh-TW"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bg>
      <p:bgRef idx="1002">
        <a:schemeClr val="bg1"/>
      </p:bgRef>
    </p:bg>
    <p:spTree>
      <p:nvGrpSpPr>
        <p:cNvPr id="1" name=""/>
        <p:cNvGrpSpPr/>
        <p:nvPr/>
      </p:nvGrpSpPr>
      <p:grpSpPr>
        <a:xfrm>
          <a:off x="0" y="0"/>
          <a:ext cx="0" cy="0"/>
          <a:chOff x="0" y="0"/>
          <a:chExt cx="0" cy="0"/>
        </a:xfrm>
      </p:grpSpPr>
      <p:sp>
        <p:nvSpPr>
          <p:cNvPr id="2" name="標題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zh-TW" altLang="en-US" smtClean="0"/>
              <a:t>按一下以編輯母片標題樣式</a:t>
            </a:r>
            <a:endParaRPr kumimoji="0" lang="en-US"/>
          </a:p>
        </p:txBody>
      </p:sp>
      <p:sp>
        <p:nvSpPr>
          <p:cNvPr id="3" name="圖片版面配置區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zh-TW" altLang="en-US" smtClean="0"/>
              <a:t>按一下圖示以新增圖片</a:t>
            </a:r>
            <a:endParaRPr kumimoji="0" lang="en-US" dirty="0"/>
          </a:p>
        </p:txBody>
      </p:sp>
      <p:sp>
        <p:nvSpPr>
          <p:cNvPr id="4" name="文字版面配置區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zh-TW" altLang="en-US" smtClean="0"/>
              <a:t>按一下以編輯母片文字樣式</a:t>
            </a:r>
          </a:p>
        </p:txBody>
      </p:sp>
      <p:sp>
        <p:nvSpPr>
          <p:cNvPr id="5" name="日期版面配置區 4"/>
          <p:cNvSpPr>
            <a:spLocks noGrp="1"/>
          </p:cNvSpPr>
          <p:nvPr>
            <p:ph type="dt" sz="half" idx="10"/>
          </p:nvPr>
        </p:nvSpPr>
        <p:spPr>
          <a:xfrm>
            <a:off x="6108192" y="6556248"/>
            <a:ext cx="2103120" cy="301752"/>
          </a:xfrm>
        </p:spPr>
        <p:txBody>
          <a:bodyPr/>
          <a:lstStyle>
            <a:lvl1pPr>
              <a:defRPr sz="900"/>
            </a:lvl1pPr>
          </a:lstStyle>
          <a:p>
            <a:fld id="{BB7C895C-838A-4002-9990-62953396FF7E}" type="datetimeFigureOut">
              <a:rPr lang="zh-TW" altLang="en-US" smtClean="0"/>
              <a:pPr/>
              <a:t>2011/10/18</a:t>
            </a:fld>
            <a:endParaRPr lang="zh-TW" altLang="en-US"/>
          </a:p>
        </p:txBody>
      </p:sp>
      <p:sp>
        <p:nvSpPr>
          <p:cNvPr id="6" name="頁尾版面配置區 5"/>
          <p:cNvSpPr>
            <a:spLocks noGrp="1"/>
          </p:cNvSpPr>
          <p:nvPr>
            <p:ph type="ftr" sz="quarter" idx="11"/>
          </p:nvPr>
        </p:nvSpPr>
        <p:spPr>
          <a:xfrm>
            <a:off x="1170432" y="6557169"/>
            <a:ext cx="4948072" cy="301752"/>
          </a:xfrm>
        </p:spPr>
        <p:txBody>
          <a:bodyPr/>
          <a:lstStyle>
            <a:lvl1pPr>
              <a:defRPr sz="900"/>
            </a:lvl1pPr>
          </a:lstStyle>
          <a:p>
            <a:endParaRPr lang="zh-TW" altLang="en-US"/>
          </a:p>
        </p:txBody>
      </p:sp>
      <p:sp>
        <p:nvSpPr>
          <p:cNvPr id="7" name="投影片編號版面配置區 6"/>
          <p:cNvSpPr>
            <a:spLocks noGrp="1"/>
          </p:cNvSpPr>
          <p:nvPr>
            <p:ph type="sldNum" sz="quarter" idx="12"/>
          </p:nvPr>
        </p:nvSpPr>
        <p:spPr>
          <a:xfrm>
            <a:off x="8217192" y="6556248"/>
            <a:ext cx="365760" cy="301752"/>
          </a:xfrm>
        </p:spPr>
        <p:txBody>
          <a:bodyPr/>
          <a:lstStyle>
            <a:lvl1pPr algn="ctr">
              <a:defRPr sz="900"/>
            </a:lvl1pPr>
          </a:lstStyle>
          <a:p>
            <a:fld id="{8EE17441-9294-496E-BBD9-527138437D59}" type="slidenum">
              <a:rPr lang="zh-TW" altLang="en-US" smtClean="0"/>
              <a:pPr/>
              <a:t>‹#›</a:t>
            </a:fld>
            <a:endParaRPr lang="zh-TW" alt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直角三角形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直線接點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直線接點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標題版面配置區 21"/>
          <p:cNvSpPr>
            <a:spLocks noGrp="1"/>
          </p:cNvSpPr>
          <p:nvPr>
            <p:ph type="title"/>
          </p:nvPr>
        </p:nvSpPr>
        <p:spPr>
          <a:xfrm>
            <a:off x="457200" y="267494"/>
            <a:ext cx="8229600" cy="1399032"/>
          </a:xfrm>
          <a:prstGeom prst="rect">
            <a:avLst/>
          </a:prstGeom>
        </p:spPr>
        <p:txBody>
          <a:bodyPr vert="horz" anchor="ctr">
            <a:normAutofit/>
          </a:bodyPr>
          <a:lstStyle/>
          <a:p>
            <a:r>
              <a:rPr kumimoji="0" lang="zh-TW" altLang="en-US" smtClean="0"/>
              <a:t>按一下以編輯母片標題樣式</a:t>
            </a:r>
            <a:endParaRPr kumimoji="0" lang="en-US"/>
          </a:p>
        </p:txBody>
      </p:sp>
      <p:sp>
        <p:nvSpPr>
          <p:cNvPr id="13" name="文字版面配置區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14" name="日期版面配置區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BB7C895C-838A-4002-9990-62953396FF7E}" type="datetimeFigureOut">
              <a:rPr lang="zh-TW" altLang="en-US" smtClean="0"/>
              <a:pPr/>
              <a:t>2011/10/18</a:t>
            </a:fld>
            <a:endParaRPr lang="zh-TW" altLang="en-US"/>
          </a:p>
        </p:txBody>
      </p:sp>
      <p:sp>
        <p:nvSpPr>
          <p:cNvPr id="3" name="頁尾版面配置區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zh-TW" altLang="en-US"/>
          </a:p>
        </p:txBody>
      </p:sp>
      <p:sp>
        <p:nvSpPr>
          <p:cNvPr id="23" name="投影片編號版面配置區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8EE17441-9294-496E-BBD9-527138437D59}" type="slidenum">
              <a:rPr lang="zh-TW" altLang="en-US" smtClean="0"/>
              <a:pPr/>
              <a:t>‹#›</a:t>
            </a:fld>
            <a:endParaRPr lang="zh-TW" altLang="en-US"/>
          </a:p>
        </p:txBody>
      </p:sp>
    </p:spTree>
  </p:cSld>
  <p:clrMap bg1="dk1" tx1="lt1" bg2="dk2" tx2="lt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vm.nthu.edu.tw/science/shows/nuclear/safety/content8-4.html" TargetMode="External"/><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highscope.ch.ntu.edu.tw/wordpress/?p=29447" TargetMode="External"/><Relationship Id="rId2" Type="http://schemas.openxmlformats.org/officeDocument/2006/relationships/hyperlink" Target="http://zh.wikipedia.org/wiki/%E5%9C%8B%E9%9A%9B%E6%A0%B8%E4%BA%8B%E4%BB%B6%E5%88%86%E7%B4%9A%E8%A1%A8"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lstStyle/>
          <a:p>
            <a:r>
              <a:rPr lang="zh-TW" altLang="en-US" dirty="0" smtClean="0"/>
              <a:t>工程與社會專題</a:t>
            </a:r>
            <a:endParaRPr lang="zh-TW" altLang="en-US" dirty="0"/>
          </a:p>
        </p:txBody>
      </p:sp>
      <p:sp>
        <p:nvSpPr>
          <p:cNvPr id="3" name="副標題 2"/>
          <p:cNvSpPr>
            <a:spLocks noGrp="1"/>
          </p:cNvSpPr>
          <p:nvPr>
            <p:ph type="subTitle" idx="1"/>
          </p:nvPr>
        </p:nvSpPr>
        <p:spPr/>
        <p:txBody>
          <a:bodyPr/>
          <a:lstStyle/>
          <a:p>
            <a:r>
              <a:rPr lang="zh-TW" altLang="en-US" dirty="0" smtClean="0"/>
              <a:t>科技災害安全討論</a:t>
            </a:r>
            <a:endParaRPr lang="zh-TW" alt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28596" y="285728"/>
            <a:ext cx="8715404" cy="3500462"/>
          </a:xfrm>
        </p:spPr>
        <p:txBody>
          <a:bodyPr>
            <a:normAutofit fontScale="90000"/>
          </a:bodyPr>
          <a:lstStyle/>
          <a:p>
            <a:r>
              <a:rPr lang="zh-TW" altLang="en-US" dirty="0" smtClean="0"/>
              <a:t/>
            </a:r>
            <a:br>
              <a:rPr lang="zh-TW" altLang="en-US" dirty="0" smtClean="0"/>
            </a:br>
            <a:r>
              <a:rPr lang="zh-TW" altLang="en-US" dirty="0" smtClean="0"/>
              <a:t> </a:t>
            </a:r>
            <a:br>
              <a:rPr lang="zh-TW" altLang="en-US" dirty="0" smtClean="0"/>
            </a:br>
            <a:r>
              <a:rPr lang="en-US" altLang="zh-TW" dirty="0" smtClean="0">
                <a:solidFill>
                  <a:schemeClr val="tx1">
                    <a:lumMod val="95000"/>
                  </a:schemeClr>
                </a:solidFill>
              </a:rPr>
              <a:t> 4.</a:t>
            </a:r>
            <a:r>
              <a:rPr lang="zh-TW" altLang="en-US" dirty="0" smtClean="0">
                <a:solidFill>
                  <a:schemeClr val="tx1">
                    <a:lumMod val="95000"/>
                  </a:schemeClr>
                </a:solidFill>
              </a:rPr>
              <a:t>   多名網友再</a:t>
            </a:r>
            <a:r>
              <a:rPr lang="en-US" altLang="zh-TW" dirty="0" err="1" smtClean="0">
                <a:solidFill>
                  <a:schemeClr val="tx1">
                    <a:lumMod val="95000"/>
                  </a:schemeClr>
                </a:solidFill>
              </a:rPr>
              <a:t>Facebook</a:t>
            </a:r>
            <a:r>
              <a:rPr lang="zh-TW" altLang="en-US" dirty="0" smtClean="0">
                <a:solidFill>
                  <a:schemeClr val="tx1">
                    <a:lumMod val="95000"/>
                  </a:schemeClr>
                </a:solidFill>
              </a:rPr>
              <a:t>呼籲「希望大家盡量減少去日本的網頁，把頻寬留給日本市民使用」請使用自己的觀念與知識嘗試解說正確性為何？ </a:t>
            </a:r>
            <a:r>
              <a:rPr lang="zh-TW" altLang="en-US" dirty="0" smtClean="0"/>
              <a:t/>
            </a:r>
            <a:br>
              <a:rPr lang="zh-TW" altLang="en-US" dirty="0" smtClean="0"/>
            </a:br>
            <a:r>
              <a:rPr lang="zh-TW" altLang="en-US" dirty="0" smtClean="0"/>
              <a:t/>
            </a:r>
            <a:br>
              <a:rPr lang="zh-TW" altLang="en-US" dirty="0" smtClean="0"/>
            </a:br>
            <a:r>
              <a:rPr lang="zh-TW" altLang="en-US" dirty="0" smtClean="0"/>
              <a:t/>
            </a:r>
            <a:br>
              <a:rPr lang="zh-TW" altLang="en-US" dirty="0" smtClean="0"/>
            </a:br>
            <a:endParaRPr lang="zh-TW"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357158" y="214290"/>
            <a:ext cx="8429684" cy="6429420"/>
          </a:xfrm>
        </p:spPr>
        <p:txBody>
          <a:bodyPr>
            <a:normAutofit fontScale="85000" lnSpcReduction="20000"/>
          </a:bodyPr>
          <a:lstStyle/>
          <a:p>
            <a:r>
              <a:rPr lang="zh-TW" altLang="en-US" dirty="0" smtClean="0"/>
              <a:t>日本東北發生芮氏規模</a:t>
            </a:r>
            <a:r>
              <a:rPr lang="en-US" altLang="zh-TW" dirty="0" smtClean="0"/>
              <a:t>9.0</a:t>
            </a:r>
            <a:r>
              <a:rPr lang="zh-TW" altLang="en-US" dirty="0" smtClean="0"/>
              <a:t>強震後，不但引發海嘯，如今更有核安危機。社群網站上除了出現各國網友為災民祈福的留言外，更有網友呼籲應少上日本網頁，把頻寬留給當地人使用的發文；但有民眾指出，對伺服器僅有極微小的影響，不致佔用頻寬。 </a:t>
            </a:r>
            <a:br>
              <a:rPr lang="zh-TW" altLang="en-US" dirty="0" smtClean="0"/>
            </a:br>
            <a:r>
              <a:rPr lang="zh-TW" altLang="en-US" dirty="0" smtClean="0"/>
              <a:t/>
            </a:r>
            <a:br>
              <a:rPr lang="zh-TW" altLang="en-US" dirty="0" smtClean="0"/>
            </a:br>
            <a:r>
              <a:rPr lang="zh-TW" altLang="en-US" dirty="0" smtClean="0"/>
              <a:t>據了解，社群網站臉書（</a:t>
            </a:r>
            <a:r>
              <a:rPr lang="en-US" altLang="zh-TW" dirty="0" err="1" smtClean="0"/>
              <a:t>facebook</a:t>
            </a:r>
            <a:r>
              <a:rPr lang="zh-TW" altLang="en-US" dirty="0" smtClean="0"/>
              <a:t>）上出現「希望大家盡量減少去日本的網頁，把頻寬留給日本市民使用，他們需要收到自己國家的最新資訊！拜託各位傳下去，多一秒的時間，可以救出更多的生命（然後不要只按讚，請大家複製並分享出去）」的發文。 </a:t>
            </a:r>
            <a:br>
              <a:rPr lang="zh-TW" altLang="en-US" dirty="0" smtClean="0"/>
            </a:br>
            <a:r>
              <a:rPr lang="zh-TW" altLang="en-US" dirty="0" smtClean="0"/>
              <a:t/>
            </a:r>
            <a:br>
              <a:rPr lang="zh-TW" altLang="en-US" dirty="0" smtClean="0"/>
            </a:br>
            <a:r>
              <a:rPr lang="zh-TW" altLang="en-US" dirty="0" smtClean="0"/>
              <a:t>對此，有民眾表示，應該是說要減少以日本為跳板的網頁伺服器負荷量，不然除非是有數萬名網友同時登入小型入口網站才有可能發生頻寬不夠的情形；雖然對於頻寬問題民眾持不同意見，但相信轉貼此發文的網友皆是希望能為受地震災情所苦的日本民眾盡一份心力。</a:t>
            </a:r>
            <a:endParaRPr lang="zh-TW" alt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67494"/>
            <a:ext cx="8229600" cy="3947324"/>
          </a:xfrm>
        </p:spPr>
        <p:txBody>
          <a:bodyPr>
            <a:normAutofit fontScale="90000"/>
          </a:bodyPr>
          <a:lstStyle/>
          <a:p>
            <a:r>
              <a:rPr lang="en-US" altLang="zh-TW" dirty="0" smtClean="0">
                <a:solidFill>
                  <a:schemeClr val="tx1">
                    <a:lumMod val="95000"/>
                  </a:schemeClr>
                </a:solidFill>
              </a:rPr>
              <a:t>5.</a:t>
            </a:r>
            <a:r>
              <a:rPr lang="zh-TW" altLang="en-US" dirty="0" smtClean="0">
                <a:solidFill>
                  <a:schemeClr val="tx1">
                    <a:lumMod val="95000"/>
                  </a:schemeClr>
                </a:solidFill>
              </a:rPr>
              <a:t>   經過這次日本核災事件，了解核災的恐怖後，對於我們一座小小的台灣目前就有三座核能發電廠正在運作中，許多民眾開始覺得應該要減少核能發電廠的數量，達到安全的節能減碳。小組討論有何看法？</a:t>
            </a:r>
            <a:endParaRPr lang="zh-TW" altLang="en-US" dirty="0">
              <a:solidFill>
                <a:schemeClr val="tx1">
                  <a:lumMod val="95000"/>
                </a:schemeClr>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457200" y="357166"/>
            <a:ext cx="8229600" cy="6097642"/>
          </a:xfrm>
        </p:spPr>
        <p:txBody>
          <a:bodyPr>
            <a:normAutofit/>
          </a:bodyPr>
          <a:lstStyle/>
          <a:p>
            <a:r>
              <a:rPr lang="zh-TW" altLang="en-US" dirty="0" smtClean="0"/>
              <a:t>我覺得減少核能廠的運作 對台灣是有幫助的</a:t>
            </a:r>
            <a:r>
              <a:rPr lang="en-US" altLang="zh-TW" dirty="0" smtClean="0"/>
              <a:t>.</a:t>
            </a:r>
            <a:r>
              <a:rPr lang="zh-TW" altLang="en-US" dirty="0" smtClean="0"/>
              <a:t>核子事件真的有夠恐怖</a:t>
            </a:r>
            <a:r>
              <a:rPr lang="en-US" altLang="zh-TW" dirty="0" smtClean="0"/>
              <a:t>.</a:t>
            </a:r>
            <a:r>
              <a:rPr lang="zh-TW" altLang="en-US" dirty="0" smtClean="0"/>
              <a:t>車</a:t>
            </a:r>
            <a:r>
              <a:rPr lang="zh-TW" altLang="en-US" dirty="0" smtClean="0"/>
              <a:t>諾</a:t>
            </a:r>
            <a:r>
              <a:rPr lang="zh-TW" altLang="en-US" dirty="0" smtClean="0"/>
              <a:t>比</a:t>
            </a:r>
            <a:r>
              <a:rPr lang="zh-TW" altLang="en-US" dirty="0" smtClean="0"/>
              <a:t>跟</a:t>
            </a:r>
            <a:r>
              <a:rPr lang="zh-TW" altLang="en-US" dirty="0" smtClean="0"/>
              <a:t>福島核災顯是出來</a:t>
            </a:r>
            <a:r>
              <a:rPr lang="en-US" altLang="zh-TW" dirty="0" smtClean="0"/>
              <a:t>.</a:t>
            </a:r>
            <a:r>
              <a:rPr lang="zh-TW" altLang="en-US" dirty="0" smtClean="0"/>
              <a:t>許多婦女生出畸形兒</a:t>
            </a:r>
            <a:r>
              <a:rPr lang="en-US" altLang="zh-TW" dirty="0" smtClean="0"/>
              <a:t>.</a:t>
            </a:r>
            <a:r>
              <a:rPr lang="zh-TW" altLang="en-US" dirty="0" smtClean="0"/>
              <a:t>植物也產生病變</a:t>
            </a:r>
            <a:r>
              <a:rPr lang="en-US" altLang="zh-TW" dirty="0" smtClean="0"/>
              <a:t>.</a:t>
            </a:r>
            <a:r>
              <a:rPr lang="zh-TW" altLang="en-US" dirty="0" smtClean="0"/>
              <a:t>核廢料的處理根本沒有真正的對策</a:t>
            </a:r>
            <a:r>
              <a:rPr lang="en-US" altLang="zh-TW" dirty="0" smtClean="0"/>
              <a:t>.</a:t>
            </a:r>
            <a:r>
              <a:rPr lang="zh-TW" altLang="en-US" dirty="0" smtClean="0"/>
              <a:t>如果廢掉核電也不用思考核廢料需要放哪裡</a:t>
            </a:r>
            <a:r>
              <a:rPr lang="en-US" altLang="zh-TW" dirty="0" smtClean="0"/>
              <a:t>.</a:t>
            </a:r>
            <a:r>
              <a:rPr lang="zh-TW" altLang="en-US" dirty="0" smtClean="0"/>
              <a:t>但是廢棄核電廠我們的電力資源開從哪裡發電</a:t>
            </a:r>
            <a:r>
              <a:rPr lang="en-US" altLang="zh-TW" dirty="0" smtClean="0"/>
              <a:t>.</a:t>
            </a:r>
            <a:r>
              <a:rPr lang="zh-TW" altLang="en-US" dirty="0" smtClean="0"/>
              <a:t>台灣的水力發電 因為河流湍急很難儲存電力 火力發電又會產生環境污染 我覺得還是維持現狀 做好防震防災的演練 做好安全措施才是最重要的</a:t>
            </a:r>
            <a:r>
              <a:rPr lang="en-US" altLang="zh-TW" dirty="0" smtClean="0"/>
              <a:t>.</a:t>
            </a:r>
            <a:r>
              <a:rPr lang="zh-TW" altLang="en-US" dirty="0" smtClean="0"/>
              <a:t>緊急疏散災區民眾是嚴重核子災變時必需執行的救災工作。</a:t>
            </a:r>
            <a:endParaRPr lang="zh-TW" alt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67494"/>
            <a:ext cx="8229600" cy="3661572"/>
          </a:xfrm>
        </p:spPr>
        <p:txBody>
          <a:bodyPr>
            <a:normAutofit fontScale="90000"/>
          </a:bodyPr>
          <a:lstStyle/>
          <a:p>
            <a:r>
              <a:rPr lang="en-US" altLang="zh-TW" dirty="0" smtClean="0">
                <a:solidFill>
                  <a:schemeClr val="tx1">
                    <a:lumMod val="95000"/>
                  </a:schemeClr>
                </a:solidFill>
              </a:rPr>
              <a:t>6.</a:t>
            </a:r>
            <a:r>
              <a:rPr lang="zh-TW" altLang="en-US" dirty="0" smtClean="0">
                <a:solidFill>
                  <a:schemeClr val="tx1">
                    <a:lumMod val="95000"/>
                  </a:schemeClr>
                </a:solidFill>
              </a:rPr>
              <a:t>   對於日本這次核能事件，有人認為是天然災害，有人認為是人為的科技災害，小組的看法為何？是否其實日本是可以避免這樣的科技災害發生？我們台灣應該要怎麼樣做為借鏡？</a:t>
            </a:r>
            <a:endParaRPr lang="zh-TW" altLang="en-US" dirty="0">
              <a:solidFill>
                <a:schemeClr val="tx1">
                  <a:lumMod val="95000"/>
                </a:schemeClr>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457200" y="214290"/>
            <a:ext cx="8229600" cy="6240518"/>
          </a:xfrm>
        </p:spPr>
        <p:txBody>
          <a:bodyPr>
            <a:normAutofit/>
          </a:bodyPr>
          <a:lstStyle/>
          <a:p>
            <a:r>
              <a:rPr lang="en-US" altLang="zh-TW" dirty="0" smtClean="0"/>
              <a:t>1.</a:t>
            </a:r>
            <a:r>
              <a:rPr lang="zh-TW" altLang="en-US" dirty="0" smtClean="0"/>
              <a:t>認為這不是「天災」，而是東京電力公司釀成的「人禍。但不管是天災或人禍，核能的災害，早在人們的預料之中，只是其作為能源的一種，發展至今，已具有不可輕易取代的地位。</a:t>
            </a:r>
          </a:p>
          <a:p>
            <a:r>
              <a:rPr lang="en-US" altLang="zh-TW" dirty="0" smtClean="0"/>
              <a:t>2.</a:t>
            </a:r>
            <a:r>
              <a:rPr lang="zh-TW" altLang="en-US" dirty="0" smtClean="0"/>
              <a:t>經過討論認為</a:t>
            </a:r>
            <a:r>
              <a:rPr lang="en-US" altLang="zh-TW" dirty="0" smtClean="0"/>
              <a:t>,</a:t>
            </a:r>
            <a:r>
              <a:rPr lang="zh-TW" altLang="en-US" dirty="0" smtClean="0"/>
              <a:t>天有不測風雲</a:t>
            </a:r>
            <a:r>
              <a:rPr lang="en-US" altLang="zh-TW" dirty="0" smtClean="0"/>
              <a:t>,</a:t>
            </a:r>
            <a:r>
              <a:rPr lang="zh-TW" altLang="en-US" dirty="0" smtClean="0"/>
              <a:t>無法想像天災帶給人類多大的影響力</a:t>
            </a:r>
            <a:r>
              <a:rPr lang="en-US" altLang="zh-TW" dirty="0" smtClean="0"/>
              <a:t>,</a:t>
            </a:r>
            <a:r>
              <a:rPr lang="zh-TW" altLang="en-US" dirty="0" smtClean="0"/>
              <a:t>我們只能做到預防的動作</a:t>
            </a:r>
            <a:r>
              <a:rPr lang="en-US" altLang="zh-TW" dirty="0" smtClean="0"/>
              <a:t>,</a:t>
            </a:r>
            <a:r>
              <a:rPr lang="zh-TW" altLang="en-US" dirty="0" smtClean="0"/>
              <a:t>降低天災帶給人們的殺傷力</a:t>
            </a:r>
            <a:r>
              <a:rPr lang="en-US" altLang="zh-TW" dirty="0" smtClean="0"/>
              <a:t>.</a:t>
            </a:r>
          </a:p>
          <a:p>
            <a:r>
              <a:rPr lang="en-US" altLang="zh-TW" dirty="0" smtClean="0"/>
              <a:t>3.</a:t>
            </a:r>
            <a:r>
              <a:rPr lang="zh-TW" altLang="en-US" dirty="0" smtClean="0"/>
              <a:t>因這次日核災</a:t>
            </a:r>
            <a:r>
              <a:rPr lang="en-US" altLang="zh-TW" dirty="0" smtClean="0"/>
              <a:t>,</a:t>
            </a:r>
            <a:r>
              <a:rPr lang="zh-TW" altLang="en-US" dirty="0" smtClean="0"/>
              <a:t>台灣有</a:t>
            </a:r>
            <a:r>
              <a:rPr lang="en-US" altLang="zh-TW" dirty="0" smtClean="0"/>
              <a:t>"</a:t>
            </a:r>
            <a:r>
              <a:rPr lang="zh-TW" altLang="en-US" dirty="0" smtClean="0"/>
              <a:t>緊急應變計畫區</a:t>
            </a:r>
            <a:r>
              <a:rPr lang="en-US" altLang="zh-TW" dirty="0" smtClean="0"/>
              <a:t>"</a:t>
            </a:r>
            <a:r>
              <a:rPr lang="zh-TW" altLang="en-US" dirty="0" smtClean="0"/>
              <a:t>的應變措施</a:t>
            </a:r>
          </a:p>
          <a:p>
            <a:endParaRPr lang="zh-TW" alt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457200" y="285728"/>
            <a:ext cx="8229600" cy="6169080"/>
          </a:xfrm>
        </p:spPr>
        <p:txBody>
          <a:bodyPr>
            <a:normAutofit fontScale="92500"/>
          </a:bodyPr>
          <a:lstStyle/>
          <a:p>
            <a:r>
              <a:rPr lang="zh-TW" altLang="en-US" dirty="0" smtClean="0"/>
              <a:t>為了有效的規劃及執行核子事故中的民眾防護措施，首先必須在核能電廠外圍設定「緊急應變計畫區」</a:t>
            </a:r>
            <a:r>
              <a:rPr lang="en-US" altLang="zh-TW" dirty="0" smtClean="0"/>
              <a:t>(</a:t>
            </a:r>
            <a:r>
              <a:rPr lang="zh-TW" altLang="en-US" dirty="0" smtClean="0"/>
              <a:t>如下圖所示</a:t>
            </a:r>
            <a:r>
              <a:rPr lang="en-US" altLang="zh-TW" dirty="0" smtClean="0"/>
              <a:t>)</a:t>
            </a:r>
            <a:r>
              <a:rPr lang="zh-TW" altLang="en-US" dirty="0" smtClean="0"/>
              <a:t>。「緊急應變計畫區」是指核子事故發生時，必須實施緊急應變計畫及民眾防護措施之區域。若能在此區域內，預先規劃防護行動並演練各項應變措施，將可大量減少民眾輻射劑量，使民眾安全多一分保障。通常在緊急應變計畫區外，尚有一較大的「放射污染管制區」。核能電廠嚴重核子事故發生後，放射污染管制區內的劑量不會達到需要疏散的程度，所以居民不需要採取防護措施。但是為了避免此區域內受污染的食物或物品，間接的造成民眾的輻射傷害，須對這一區的環境劑量做較嚴密的監控。</a:t>
            </a:r>
            <a:endParaRPr lang="zh-TW" alt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內容版面配置區 3" descr="image8-3-2-1.gif"/>
          <p:cNvPicPr>
            <a:picLocks noGrp="1" noChangeAspect="1"/>
          </p:cNvPicPr>
          <p:nvPr>
            <p:ph idx="1"/>
          </p:nvPr>
        </p:nvPicPr>
        <p:blipFill>
          <a:blip r:embed="rId2"/>
          <a:stretch>
            <a:fillRect/>
          </a:stretch>
        </p:blipFill>
        <p:spPr>
          <a:xfrm>
            <a:off x="2143108" y="0"/>
            <a:ext cx="4429156" cy="2714620"/>
          </a:xfrm>
        </p:spPr>
      </p:pic>
      <p:sp>
        <p:nvSpPr>
          <p:cNvPr id="5" name="矩形 4"/>
          <p:cNvSpPr/>
          <p:nvPr/>
        </p:nvSpPr>
        <p:spPr>
          <a:xfrm>
            <a:off x="214282" y="2786058"/>
            <a:ext cx="8929718" cy="3416320"/>
          </a:xfrm>
          <a:prstGeom prst="rect">
            <a:avLst/>
          </a:prstGeom>
        </p:spPr>
        <p:txBody>
          <a:bodyPr wrap="square">
            <a:spAutoFit/>
          </a:bodyPr>
          <a:lstStyle/>
          <a:p>
            <a:r>
              <a:rPr lang="zh-TW" altLang="en-US" dirty="0"/>
              <a:t>緊急計畫區域劃分示意圖</a:t>
            </a:r>
          </a:p>
          <a:p>
            <a:r>
              <a:rPr lang="zh-TW" altLang="en-US" dirty="0"/>
              <a:t>　　「緊急應變計畫區」的大小須經過詳細的計算。分析核能電廠發生各類型事故的機會、事故中放射性物質外釋環境的程度、放射性物質於大氣中的擴散、以及在地表的沉積，再根據這些結果，計算民眾的劑量與健康效應，得到的是民眾因核能電廠事故而喪命及致癌的風險。住得離核能電廠愈遠的居民其風險愈低。後再依既定的可以承受的風險值設定「緊急應變計畫區」。</a:t>
            </a:r>
          </a:p>
          <a:p>
            <a:r>
              <a:rPr lang="zh-TW" altLang="en-US" dirty="0"/>
              <a:t>　　中央政府、地方政府、以及電力公司會預先規劃緊急應變計畫區內的防護行動：例如疏散道路的規劃、環境輻射偵測規劃、緊急通告系統、疏散措施執行規劃等，並定期演練各項應變措施。以備萬一發生核子事故時，可以迅速通知緊急計畫區內居民，執行掩蔽或疏散等防護行動，減少民眾的輻射劑量。</a:t>
            </a:r>
          </a:p>
          <a:p>
            <a:r>
              <a:rPr lang="zh-TW" altLang="en-US" dirty="0"/>
              <a:t> </a:t>
            </a:r>
          </a:p>
          <a:p>
            <a:r>
              <a:rPr lang="zh-TW" altLang="en-US" dirty="0"/>
              <a:t>參考自</a:t>
            </a:r>
            <a:r>
              <a:rPr lang="en-US" dirty="0">
                <a:hlinkClick r:id="rId3"/>
              </a:rPr>
              <a:t>http://vm.nthu.edu.tw/science/shows/nuclear/safety/content8-4.html</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67494"/>
            <a:ext cx="8229600" cy="4518828"/>
          </a:xfrm>
        </p:spPr>
        <p:txBody>
          <a:bodyPr>
            <a:normAutofit/>
          </a:bodyPr>
          <a:lstStyle/>
          <a:p>
            <a:r>
              <a:rPr lang="en-US" altLang="zh-TW" dirty="0" smtClean="0">
                <a:solidFill>
                  <a:schemeClr val="tx1">
                    <a:lumMod val="95000"/>
                  </a:schemeClr>
                </a:solidFill>
              </a:rPr>
              <a:t>7.</a:t>
            </a:r>
            <a:r>
              <a:rPr lang="zh-TW" altLang="en-US" dirty="0" smtClean="0">
                <a:solidFill>
                  <a:schemeClr val="tx1">
                    <a:lumMod val="95000"/>
                  </a:schemeClr>
                </a:solidFill>
              </a:rPr>
              <a:t> 在供電不足的情況下，日本政府選擇各地區輪流停電的方式供給電源，每次停電範圍約為</a:t>
            </a:r>
            <a:r>
              <a:rPr lang="en-US" altLang="zh-TW" dirty="0" smtClean="0">
                <a:solidFill>
                  <a:schemeClr val="tx1">
                    <a:lumMod val="95000"/>
                  </a:schemeClr>
                </a:solidFill>
              </a:rPr>
              <a:t>150</a:t>
            </a:r>
            <a:r>
              <a:rPr lang="zh-TW" altLang="en-US" dirty="0" smtClean="0">
                <a:solidFill>
                  <a:schemeClr val="tx1">
                    <a:lumMod val="95000"/>
                  </a:schemeClr>
                </a:solidFill>
              </a:rPr>
              <a:t>萬戶家庭，時間約</a:t>
            </a:r>
            <a:r>
              <a:rPr lang="en-US" altLang="zh-TW" dirty="0" smtClean="0">
                <a:solidFill>
                  <a:schemeClr val="tx1">
                    <a:lumMod val="95000"/>
                  </a:schemeClr>
                </a:solidFill>
              </a:rPr>
              <a:t>3</a:t>
            </a:r>
            <a:r>
              <a:rPr lang="zh-TW" altLang="en-US" dirty="0" smtClean="0">
                <a:solidFill>
                  <a:schemeClr val="tx1">
                    <a:lumMod val="95000"/>
                  </a:schemeClr>
                </a:solidFill>
              </a:rPr>
              <a:t>小時。對於這樣的決策有何看法？若是你會想出什麼方法解決供電問題？</a:t>
            </a:r>
            <a:endParaRPr lang="zh-TW" altLang="en-US" dirty="0">
              <a:solidFill>
                <a:schemeClr val="tx1">
                  <a:lumMod val="95000"/>
                </a:schemeClr>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lstStyle/>
          <a:p>
            <a:r>
              <a:rPr lang="zh-TW" altLang="en-US" b="1" dirty="0" smtClean="0"/>
              <a:t>我滿認同日本政府實施這種輪流供電的方式，除了交通方面必須全天候供應電力外，其他民生方面的電量可以依地區的重要性來分配多寡，給日本人民感受短暫的能源危機，就像老師提供的資料說的 </a:t>
            </a:r>
            <a:r>
              <a:rPr lang="en-US" altLang="zh-TW" b="1" dirty="0" smtClean="0"/>
              <a:t>"</a:t>
            </a:r>
            <a:r>
              <a:rPr lang="zh-TW" altLang="en-US" b="1" dirty="0" smtClean="0"/>
              <a:t>能源並不是那麼廉價的</a:t>
            </a:r>
            <a:r>
              <a:rPr lang="en-US" altLang="zh-TW" b="1" dirty="0" smtClean="0"/>
              <a:t>!"</a:t>
            </a:r>
            <a:endParaRPr lang="zh-TW"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67494"/>
            <a:ext cx="8229600" cy="3661572"/>
          </a:xfrm>
        </p:spPr>
        <p:txBody>
          <a:bodyPr>
            <a:normAutofit fontScale="90000"/>
          </a:bodyPr>
          <a:lstStyle/>
          <a:p>
            <a:r>
              <a:rPr lang="en-US" altLang="zh-TW" dirty="0" smtClean="0">
                <a:solidFill>
                  <a:schemeClr val="tx1">
                    <a:lumMod val="95000"/>
                  </a:schemeClr>
                </a:solidFill>
              </a:rPr>
              <a:t>1.</a:t>
            </a:r>
            <a:r>
              <a:rPr lang="zh-TW" altLang="en-US" dirty="0" smtClean="0">
                <a:solidFill>
                  <a:schemeClr val="tx1">
                    <a:lumMod val="95000"/>
                  </a:schemeClr>
                </a:solidFill>
              </a:rPr>
              <a:t>   此次福島核電廠事故事第二個評為「國際核事件分級」第七級事件的事故，所謂的「國際核事件分級」為何？若是台灣也發生高達七級的事件，台灣可能會變成什麼情況？</a:t>
            </a:r>
            <a:endParaRPr lang="zh-TW" altLang="en-US" dirty="0">
              <a:solidFill>
                <a:schemeClr val="tx1">
                  <a:lumMod val="95000"/>
                </a:schemeClr>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pic>
        <p:nvPicPr>
          <p:cNvPr id="4" name="內容版面配置區 3" descr="d1c0bfb6933ccc1909d4a79e18b5939a.jpg"/>
          <p:cNvPicPr>
            <a:picLocks noGrp="1" noChangeAspect="1"/>
          </p:cNvPicPr>
          <p:nvPr>
            <p:ph idx="1"/>
          </p:nvPr>
        </p:nvPicPr>
        <p:blipFill>
          <a:blip r:embed="rId2"/>
          <a:stretch>
            <a:fillRect/>
          </a:stretch>
        </p:blipFill>
        <p:spPr>
          <a:xfrm>
            <a:off x="428596" y="714356"/>
            <a:ext cx="8454046" cy="5381598"/>
          </a:xfr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67494"/>
            <a:ext cx="8229600" cy="446862"/>
          </a:xfrm>
        </p:spPr>
        <p:txBody>
          <a:bodyPr>
            <a:normAutofit fontScale="90000"/>
          </a:bodyPr>
          <a:lstStyle/>
          <a:p>
            <a:r>
              <a:rPr lang="zh-TW" altLang="en-US" dirty="0" smtClean="0"/>
              <a:t>事故</a:t>
            </a:r>
            <a:endParaRPr lang="zh-TW" altLang="en-US" dirty="0"/>
          </a:p>
        </p:txBody>
      </p:sp>
      <p:graphicFrame>
        <p:nvGraphicFramePr>
          <p:cNvPr id="4" name="內容版面配置區 3"/>
          <p:cNvGraphicFramePr>
            <a:graphicFrameLocks noGrp="1"/>
          </p:cNvGraphicFramePr>
          <p:nvPr>
            <p:ph idx="1"/>
          </p:nvPr>
        </p:nvGraphicFramePr>
        <p:xfrm>
          <a:off x="457200" y="857232"/>
          <a:ext cx="8472520" cy="5786477"/>
        </p:xfrm>
        <a:graphic>
          <a:graphicData uri="http://schemas.openxmlformats.org/drawingml/2006/table">
            <a:tbl>
              <a:tblPr firstRow="1" bandRow="1">
                <a:tableStyleId>{5C22544A-7EE6-4342-B048-85BDC9FD1C3A}</a:tableStyleId>
              </a:tblPr>
              <a:tblGrid>
                <a:gridCol w="1471594"/>
                <a:gridCol w="3500462"/>
                <a:gridCol w="1714512"/>
                <a:gridCol w="1785952"/>
              </a:tblGrid>
              <a:tr h="784476">
                <a:tc>
                  <a:txBody>
                    <a:bodyPr/>
                    <a:lstStyle/>
                    <a:p>
                      <a:pPr algn="ctr">
                        <a:spcAft>
                          <a:spcPts val="0"/>
                        </a:spcAft>
                      </a:pPr>
                      <a:r>
                        <a:rPr lang="zh-TW" sz="1800" b="1" kern="0" dirty="0">
                          <a:latin typeface="Calibri"/>
                          <a:ea typeface="新細明體"/>
                          <a:cs typeface="新細明體"/>
                        </a:rPr>
                        <a:t>分級</a:t>
                      </a:r>
                      <a:endParaRPr lang="zh-TW" sz="1800" kern="100" dirty="0">
                        <a:latin typeface="Calibri"/>
                        <a:ea typeface="新細明體"/>
                        <a:cs typeface="Times New Roman"/>
                      </a:endParaRPr>
                    </a:p>
                  </a:txBody>
                  <a:tcPr marL="9525" marR="9525" marT="9525" marB="9525" anchor="ctr"/>
                </a:tc>
                <a:tc>
                  <a:txBody>
                    <a:bodyPr/>
                    <a:lstStyle/>
                    <a:p>
                      <a:pPr algn="ctr">
                        <a:spcAft>
                          <a:spcPts val="0"/>
                        </a:spcAft>
                      </a:pPr>
                      <a:r>
                        <a:rPr lang="zh-TW" sz="1800" b="1" kern="0" dirty="0">
                          <a:latin typeface="Calibri"/>
                          <a:ea typeface="新細明體"/>
                          <a:cs typeface="新細明體"/>
                        </a:rPr>
                        <a:t>建議</a:t>
                      </a:r>
                      <a:endParaRPr lang="zh-TW" sz="1800" kern="100" dirty="0">
                        <a:latin typeface="Calibri"/>
                        <a:ea typeface="新細明體"/>
                        <a:cs typeface="Times New Roman"/>
                      </a:endParaRPr>
                    </a:p>
                  </a:txBody>
                  <a:tcPr marL="9525" marR="9525" marT="9525" marB="9525" anchor="ctr"/>
                </a:tc>
                <a:tc>
                  <a:txBody>
                    <a:bodyPr/>
                    <a:lstStyle/>
                    <a:p>
                      <a:pPr algn="ctr">
                        <a:spcAft>
                          <a:spcPts val="0"/>
                        </a:spcAft>
                      </a:pPr>
                      <a:r>
                        <a:rPr lang="zh-TW" sz="1800" b="1" kern="0">
                          <a:latin typeface="Calibri"/>
                          <a:ea typeface="新細明體"/>
                          <a:cs typeface="新細明體"/>
                        </a:rPr>
                        <a:t>放射性物質釋放程度</a:t>
                      </a:r>
                      <a:endParaRPr lang="zh-TW" sz="1800" kern="100">
                        <a:latin typeface="Calibri"/>
                        <a:ea typeface="新細明體"/>
                        <a:cs typeface="Times New Roman"/>
                      </a:endParaRPr>
                    </a:p>
                  </a:txBody>
                  <a:tcPr marL="9525" marR="9525" marT="9525" marB="9525" anchor="ctr"/>
                </a:tc>
                <a:tc>
                  <a:txBody>
                    <a:bodyPr/>
                    <a:lstStyle/>
                    <a:p>
                      <a:pPr algn="ctr">
                        <a:spcAft>
                          <a:spcPts val="0"/>
                        </a:spcAft>
                      </a:pPr>
                      <a:r>
                        <a:rPr lang="zh-TW" sz="1800" b="1" kern="0">
                          <a:latin typeface="Calibri"/>
                          <a:ea typeface="新細明體"/>
                          <a:cs typeface="新細明體"/>
                        </a:rPr>
                        <a:t>核反應爐堆芯</a:t>
                      </a:r>
                      <a:r>
                        <a:rPr lang="en-US" sz="1800" b="1" kern="0">
                          <a:latin typeface="Calibri"/>
                          <a:ea typeface="新細明體"/>
                          <a:cs typeface="新細明體"/>
                        </a:rPr>
                        <a:t>/</a:t>
                      </a:r>
                      <a:r>
                        <a:rPr lang="zh-TW" sz="1800" b="1" kern="0">
                          <a:latin typeface="Calibri"/>
                          <a:ea typeface="新細明體"/>
                          <a:cs typeface="新細明體"/>
                        </a:rPr>
                        <a:t>輻射屏障損壞程度</a:t>
                      </a:r>
                      <a:endParaRPr lang="zh-TW" sz="1800" kern="100">
                        <a:latin typeface="Calibri"/>
                        <a:ea typeface="新細明體"/>
                        <a:cs typeface="Times New Roman"/>
                      </a:endParaRPr>
                    </a:p>
                  </a:txBody>
                  <a:tcPr marL="9525" marR="9525" marT="9525" marB="9525" anchor="ctr"/>
                </a:tc>
              </a:tr>
              <a:tr h="784476">
                <a:tc>
                  <a:txBody>
                    <a:bodyPr/>
                    <a:lstStyle/>
                    <a:p>
                      <a:pPr algn="ctr">
                        <a:spcAft>
                          <a:spcPts val="0"/>
                        </a:spcAft>
                      </a:pPr>
                      <a:r>
                        <a:rPr lang="en-US" sz="1800" kern="0" dirty="0">
                          <a:latin typeface="新細明體"/>
                          <a:ea typeface="新細明體"/>
                          <a:cs typeface="新細明體"/>
                        </a:rPr>
                        <a:t>7</a:t>
                      </a:r>
                      <a:endParaRPr lang="zh-TW" sz="1800" kern="100" dirty="0">
                        <a:latin typeface="Calibri"/>
                        <a:ea typeface="新細明體"/>
                        <a:cs typeface="Times New Roman"/>
                      </a:endParaRPr>
                    </a:p>
                  </a:txBody>
                  <a:tcPr marL="9525" marR="9525" marT="9525" marB="9525" anchor="ctr"/>
                </a:tc>
                <a:tc>
                  <a:txBody>
                    <a:bodyPr/>
                    <a:lstStyle/>
                    <a:p>
                      <a:pPr algn="ctr">
                        <a:spcAft>
                          <a:spcPts val="0"/>
                        </a:spcAft>
                      </a:pPr>
                      <a:r>
                        <a:rPr lang="zh-TW" sz="1800" kern="0">
                          <a:latin typeface="Calibri"/>
                          <a:ea typeface="新細明體"/>
                          <a:cs typeface="新細明體"/>
                        </a:rPr>
                        <a:t>大量核污染泄漏到工廠以外，造成巨大健康和環境影響</a:t>
                      </a:r>
                      <a:endParaRPr lang="zh-TW" sz="1800" kern="100">
                        <a:latin typeface="Calibri"/>
                        <a:ea typeface="新細明體"/>
                        <a:cs typeface="Times New Roman"/>
                      </a:endParaRPr>
                    </a:p>
                  </a:txBody>
                  <a:tcPr marL="9525" marR="9525" marT="9525" marB="9525" anchor="ctr"/>
                </a:tc>
                <a:tc>
                  <a:txBody>
                    <a:bodyPr/>
                    <a:lstStyle/>
                    <a:p>
                      <a:pPr algn="ctr">
                        <a:spcAft>
                          <a:spcPts val="0"/>
                        </a:spcAft>
                      </a:pPr>
                      <a:r>
                        <a:rPr lang="zh-TW" sz="1800" kern="0" dirty="0">
                          <a:latin typeface="Calibri"/>
                          <a:ea typeface="新細明體"/>
                          <a:cs typeface="新細明體"/>
                        </a:rPr>
                        <a:t>大量</a:t>
                      </a:r>
                      <a:endParaRPr lang="zh-TW" sz="1800" kern="100" dirty="0">
                        <a:latin typeface="Calibri"/>
                        <a:ea typeface="新細明體"/>
                        <a:cs typeface="Times New Roman"/>
                      </a:endParaRPr>
                    </a:p>
                  </a:txBody>
                  <a:tcPr marL="9525" marR="9525" marT="9525" marB="9525" anchor="ctr"/>
                </a:tc>
                <a:tc>
                  <a:txBody>
                    <a:bodyPr/>
                    <a:lstStyle/>
                    <a:p>
                      <a:pPr algn="ctr">
                        <a:spcAft>
                          <a:spcPts val="0"/>
                        </a:spcAft>
                      </a:pPr>
                      <a:r>
                        <a:rPr lang="zh-TW" sz="1800" kern="0">
                          <a:latin typeface="Calibri"/>
                          <a:ea typeface="新細明體"/>
                          <a:cs typeface="新細明體"/>
                        </a:rPr>
                        <a:t>融毀</a:t>
                      </a:r>
                      <a:endParaRPr lang="zh-TW" sz="1800" kern="100">
                        <a:latin typeface="Calibri"/>
                        <a:ea typeface="新細明體"/>
                        <a:cs typeface="Times New Roman"/>
                      </a:endParaRPr>
                    </a:p>
                  </a:txBody>
                  <a:tcPr marL="9525" marR="9525" marT="9525" marB="9525" anchor="ctr"/>
                </a:tc>
              </a:tr>
              <a:tr h="1157295">
                <a:tc>
                  <a:txBody>
                    <a:bodyPr/>
                    <a:lstStyle/>
                    <a:p>
                      <a:pPr algn="ctr">
                        <a:spcAft>
                          <a:spcPts val="0"/>
                        </a:spcAft>
                      </a:pPr>
                      <a:r>
                        <a:rPr lang="en-US" sz="1800" kern="0">
                          <a:latin typeface="新細明體"/>
                          <a:ea typeface="新細明體"/>
                          <a:cs typeface="新細明體"/>
                        </a:rPr>
                        <a:t>6</a:t>
                      </a:r>
                      <a:endParaRPr lang="zh-TW" sz="1800" kern="100">
                        <a:latin typeface="Calibri"/>
                        <a:ea typeface="新細明體"/>
                        <a:cs typeface="Times New Roman"/>
                      </a:endParaRPr>
                    </a:p>
                  </a:txBody>
                  <a:tcPr marL="9525" marR="9525" marT="9525" marB="9525" anchor="ctr"/>
                </a:tc>
                <a:tc>
                  <a:txBody>
                    <a:bodyPr/>
                    <a:lstStyle/>
                    <a:p>
                      <a:pPr algn="ctr">
                        <a:spcAft>
                          <a:spcPts val="0"/>
                        </a:spcAft>
                      </a:pPr>
                      <a:r>
                        <a:rPr lang="zh-TW" sz="1800" kern="0" dirty="0">
                          <a:latin typeface="Calibri"/>
                          <a:ea typeface="新細明體"/>
                          <a:cs typeface="新細明體"/>
                        </a:rPr>
                        <a:t>一部分核污染泄漏到工廠外，需要立即採取措施來挽救各種損失</a:t>
                      </a:r>
                      <a:endParaRPr lang="zh-TW" sz="1800" kern="100" dirty="0">
                        <a:latin typeface="Calibri"/>
                        <a:ea typeface="新細明體"/>
                        <a:cs typeface="Times New Roman"/>
                      </a:endParaRPr>
                    </a:p>
                  </a:txBody>
                  <a:tcPr marL="9525" marR="9525" marT="9525" marB="9525" anchor="ctr"/>
                </a:tc>
                <a:tc>
                  <a:txBody>
                    <a:bodyPr/>
                    <a:lstStyle/>
                    <a:p>
                      <a:pPr algn="ctr">
                        <a:spcAft>
                          <a:spcPts val="0"/>
                        </a:spcAft>
                      </a:pPr>
                      <a:r>
                        <a:rPr lang="zh-TW" sz="1800" kern="0" dirty="0">
                          <a:latin typeface="Calibri"/>
                          <a:ea typeface="新細明體"/>
                          <a:cs typeface="新細明體"/>
                        </a:rPr>
                        <a:t>顯著</a:t>
                      </a:r>
                      <a:endParaRPr lang="zh-TW" sz="1800" kern="100" dirty="0">
                        <a:latin typeface="Calibri"/>
                        <a:ea typeface="新細明體"/>
                        <a:cs typeface="Times New Roman"/>
                      </a:endParaRPr>
                    </a:p>
                  </a:txBody>
                  <a:tcPr marL="9525" marR="9525" marT="9525" marB="9525" anchor="ctr"/>
                </a:tc>
                <a:tc>
                  <a:txBody>
                    <a:bodyPr/>
                    <a:lstStyle/>
                    <a:p>
                      <a:pPr algn="ctr">
                        <a:spcAft>
                          <a:spcPts val="0"/>
                        </a:spcAft>
                      </a:pPr>
                      <a:r>
                        <a:rPr lang="zh-TW" sz="1800" kern="0" dirty="0">
                          <a:latin typeface="Calibri"/>
                          <a:ea typeface="新細明體"/>
                          <a:cs typeface="新細明體"/>
                        </a:rPr>
                        <a:t>融毀</a:t>
                      </a:r>
                      <a:endParaRPr lang="zh-TW" sz="1800" kern="100" dirty="0">
                        <a:latin typeface="Calibri"/>
                        <a:ea typeface="新細明體"/>
                        <a:cs typeface="Times New Roman"/>
                      </a:endParaRPr>
                    </a:p>
                  </a:txBody>
                  <a:tcPr marL="9525" marR="9525" marT="9525" marB="9525" anchor="ctr"/>
                </a:tc>
              </a:tr>
              <a:tr h="1157295">
                <a:tc>
                  <a:txBody>
                    <a:bodyPr/>
                    <a:lstStyle/>
                    <a:p>
                      <a:pPr algn="ctr">
                        <a:spcAft>
                          <a:spcPts val="0"/>
                        </a:spcAft>
                      </a:pPr>
                      <a:r>
                        <a:rPr lang="en-US" sz="1800" kern="0">
                          <a:latin typeface="新細明體"/>
                          <a:ea typeface="新細明體"/>
                          <a:cs typeface="新細明體"/>
                        </a:rPr>
                        <a:t>5</a:t>
                      </a:r>
                      <a:endParaRPr lang="zh-TW" sz="1800" kern="100">
                        <a:latin typeface="Calibri"/>
                        <a:ea typeface="新細明體"/>
                        <a:cs typeface="Times New Roman"/>
                      </a:endParaRPr>
                    </a:p>
                  </a:txBody>
                  <a:tcPr marL="9525" marR="9525" marT="9525" marB="9525" anchor="ctr"/>
                </a:tc>
                <a:tc>
                  <a:txBody>
                    <a:bodyPr/>
                    <a:lstStyle/>
                    <a:p>
                      <a:pPr algn="ctr">
                        <a:spcAft>
                          <a:spcPts val="0"/>
                        </a:spcAft>
                      </a:pPr>
                      <a:r>
                        <a:rPr lang="zh-TW" sz="1800" kern="0">
                          <a:latin typeface="Calibri"/>
                          <a:ea typeface="新細明體"/>
                          <a:cs typeface="新細明體"/>
                        </a:rPr>
                        <a:t>放射性物質有限釋放，此時核反應爐堆芯和輻射屏障出現嚴重損壞</a:t>
                      </a:r>
                      <a:endParaRPr lang="zh-TW" sz="1800" kern="100">
                        <a:latin typeface="Calibri"/>
                        <a:ea typeface="新細明體"/>
                        <a:cs typeface="Times New Roman"/>
                      </a:endParaRPr>
                    </a:p>
                  </a:txBody>
                  <a:tcPr marL="9525" marR="9525" marT="9525" marB="9525" anchor="ctr"/>
                </a:tc>
                <a:tc>
                  <a:txBody>
                    <a:bodyPr/>
                    <a:lstStyle/>
                    <a:p>
                      <a:pPr algn="ctr">
                        <a:spcAft>
                          <a:spcPts val="0"/>
                        </a:spcAft>
                      </a:pPr>
                      <a:r>
                        <a:rPr lang="zh-TW" sz="1800" kern="0">
                          <a:latin typeface="Calibri"/>
                          <a:ea typeface="新細明體"/>
                          <a:cs typeface="新細明體"/>
                        </a:rPr>
                        <a:t>有限</a:t>
                      </a:r>
                      <a:endParaRPr lang="zh-TW" sz="1800" kern="100">
                        <a:latin typeface="Calibri"/>
                        <a:ea typeface="新細明體"/>
                        <a:cs typeface="Times New Roman"/>
                      </a:endParaRPr>
                    </a:p>
                  </a:txBody>
                  <a:tcPr marL="9525" marR="9525" marT="9525" marB="9525" anchor="ctr"/>
                </a:tc>
                <a:tc>
                  <a:txBody>
                    <a:bodyPr/>
                    <a:lstStyle/>
                    <a:p>
                      <a:pPr algn="ctr">
                        <a:spcAft>
                          <a:spcPts val="0"/>
                        </a:spcAft>
                      </a:pPr>
                      <a:r>
                        <a:rPr lang="zh-TW" sz="1800" kern="0" dirty="0">
                          <a:latin typeface="Calibri"/>
                          <a:ea typeface="新細明體"/>
                          <a:cs typeface="新細明體"/>
                        </a:rPr>
                        <a:t>嚴重</a:t>
                      </a:r>
                      <a:endParaRPr lang="zh-TW" sz="1800" kern="100" dirty="0">
                        <a:latin typeface="Calibri"/>
                        <a:ea typeface="新細明體"/>
                        <a:cs typeface="Times New Roman"/>
                      </a:endParaRPr>
                    </a:p>
                  </a:txBody>
                  <a:tcPr marL="9525" marR="9525" marT="9525" marB="9525" anchor="ctr"/>
                </a:tc>
              </a:tr>
              <a:tr h="1902935">
                <a:tc>
                  <a:txBody>
                    <a:bodyPr/>
                    <a:lstStyle/>
                    <a:p>
                      <a:pPr algn="ctr">
                        <a:spcAft>
                          <a:spcPts val="0"/>
                        </a:spcAft>
                      </a:pPr>
                      <a:r>
                        <a:rPr lang="en-US" sz="1800" kern="0">
                          <a:latin typeface="新細明體"/>
                          <a:ea typeface="新細明體"/>
                          <a:cs typeface="新細明體"/>
                        </a:rPr>
                        <a:t>4</a:t>
                      </a:r>
                      <a:endParaRPr lang="zh-TW" sz="1800" kern="100">
                        <a:latin typeface="Calibri"/>
                        <a:ea typeface="新細明體"/>
                        <a:cs typeface="Times New Roman"/>
                      </a:endParaRPr>
                    </a:p>
                  </a:txBody>
                  <a:tcPr marL="9525" marR="9525" marT="9525" marB="9525" anchor="ctr"/>
                </a:tc>
                <a:tc>
                  <a:txBody>
                    <a:bodyPr/>
                    <a:lstStyle/>
                    <a:p>
                      <a:pPr algn="ctr">
                        <a:spcAft>
                          <a:spcPts val="0"/>
                        </a:spcAft>
                      </a:pPr>
                      <a:r>
                        <a:rPr lang="zh-TW" sz="1800" kern="0">
                          <a:latin typeface="Calibri"/>
                          <a:ea typeface="新細明體"/>
                          <a:cs typeface="新細明體"/>
                        </a:rPr>
                        <a:t>放射性物質小量釋放，公眾遭受相當於規定限值的輻射影響，</a:t>
                      </a:r>
                      <a:r>
                        <a:rPr lang="en-US" sz="1800" kern="0">
                          <a:latin typeface="Calibri"/>
                          <a:ea typeface="新細明體"/>
                          <a:cs typeface="新細明體"/>
                        </a:rPr>
                        <a:t/>
                      </a:r>
                      <a:br>
                        <a:rPr lang="en-US" sz="1800" kern="0">
                          <a:latin typeface="Calibri"/>
                          <a:ea typeface="新細明體"/>
                          <a:cs typeface="新細明體"/>
                        </a:rPr>
                      </a:br>
                      <a:r>
                        <a:rPr lang="zh-TW" sz="1800" kern="0">
                          <a:latin typeface="Calibri"/>
                          <a:ea typeface="新細明體"/>
                          <a:cs typeface="新細明體"/>
                        </a:rPr>
                        <a:t>同時，核反應爐堆芯和輻射屏障出現顯著損壞，並可能出現工作人員遭受致命輻射的情況</a:t>
                      </a:r>
                      <a:endParaRPr lang="zh-TW" sz="1800" kern="100">
                        <a:latin typeface="Calibri"/>
                        <a:ea typeface="新細明體"/>
                        <a:cs typeface="Times New Roman"/>
                      </a:endParaRPr>
                    </a:p>
                  </a:txBody>
                  <a:tcPr marL="9525" marR="9525" marT="9525" marB="9525" anchor="ctr"/>
                </a:tc>
                <a:tc>
                  <a:txBody>
                    <a:bodyPr/>
                    <a:lstStyle/>
                    <a:p>
                      <a:pPr algn="ctr">
                        <a:spcAft>
                          <a:spcPts val="0"/>
                        </a:spcAft>
                      </a:pPr>
                      <a:r>
                        <a:rPr lang="zh-TW" sz="1800" kern="0">
                          <a:latin typeface="Calibri"/>
                          <a:ea typeface="新細明體"/>
                          <a:cs typeface="新細明體"/>
                        </a:rPr>
                        <a:t>小量</a:t>
                      </a:r>
                      <a:endParaRPr lang="zh-TW" sz="1800" kern="100">
                        <a:latin typeface="Calibri"/>
                        <a:ea typeface="新細明體"/>
                        <a:cs typeface="Times New Roman"/>
                      </a:endParaRPr>
                    </a:p>
                  </a:txBody>
                  <a:tcPr marL="9525" marR="9525" marT="9525" marB="9525" anchor="ctr"/>
                </a:tc>
                <a:tc>
                  <a:txBody>
                    <a:bodyPr/>
                    <a:lstStyle/>
                    <a:p>
                      <a:pPr algn="ctr">
                        <a:spcAft>
                          <a:spcPts val="0"/>
                        </a:spcAft>
                      </a:pPr>
                      <a:r>
                        <a:rPr lang="zh-TW" sz="1800" kern="0" dirty="0">
                          <a:latin typeface="Calibri"/>
                          <a:ea typeface="新細明體"/>
                          <a:cs typeface="新細明體"/>
                        </a:rPr>
                        <a:t>顯著</a:t>
                      </a:r>
                      <a:endParaRPr lang="zh-TW" sz="1800" kern="100" dirty="0">
                        <a:latin typeface="Calibri"/>
                        <a:ea typeface="新細明體"/>
                        <a:cs typeface="Times New Roman"/>
                      </a:endParaRPr>
                    </a:p>
                  </a:txBody>
                  <a:tcPr marL="9525" marR="9525" marT="9525" marB="9525" anchor="ct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57158" y="0"/>
            <a:ext cx="8229600" cy="661176"/>
          </a:xfrm>
        </p:spPr>
        <p:txBody>
          <a:bodyPr>
            <a:normAutofit fontScale="90000"/>
          </a:bodyPr>
          <a:lstStyle/>
          <a:p>
            <a:r>
              <a:rPr lang="zh-TW" altLang="en-US" dirty="0" smtClean="0"/>
              <a:t>事件</a:t>
            </a:r>
            <a:endParaRPr lang="zh-TW" altLang="en-US" dirty="0"/>
          </a:p>
        </p:txBody>
      </p:sp>
      <p:graphicFrame>
        <p:nvGraphicFramePr>
          <p:cNvPr id="4" name="內容版面配置區 3"/>
          <p:cNvGraphicFramePr>
            <a:graphicFrameLocks noGrp="1"/>
          </p:cNvGraphicFramePr>
          <p:nvPr>
            <p:ph idx="1"/>
          </p:nvPr>
        </p:nvGraphicFramePr>
        <p:xfrm>
          <a:off x="428596" y="857233"/>
          <a:ext cx="8229600" cy="2928959"/>
        </p:xfrm>
        <a:graphic>
          <a:graphicData uri="http://schemas.openxmlformats.org/drawingml/2006/table">
            <a:tbl>
              <a:tblPr firstRow="1" bandRow="1">
                <a:tableStyleId>{5C22544A-7EE6-4342-B048-85BDC9FD1C3A}</a:tableStyleId>
              </a:tblPr>
              <a:tblGrid>
                <a:gridCol w="1285884"/>
                <a:gridCol w="2214578"/>
                <a:gridCol w="2428892"/>
                <a:gridCol w="2300246"/>
              </a:tblGrid>
              <a:tr h="619751">
                <a:tc>
                  <a:txBody>
                    <a:bodyPr/>
                    <a:lstStyle/>
                    <a:p>
                      <a:r>
                        <a:rPr lang="zh-TW" altLang="en-US" sz="2000" b="1" dirty="0">
                          <a:latin typeface="細明體" pitchFamily="49" charset="-120"/>
                          <a:ea typeface="細明體" pitchFamily="49" charset="-120"/>
                        </a:rPr>
                        <a:t>分級</a:t>
                      </a:r>
                      <a:endParaRPr lang="zh-TW" altLang="en-US" sz="2000" dirty="0">
                        <a:latin typeface="細明體" pitchFamily="49" charset="-120"/>
                        <a:ea typeface="細明體" pitchFamily="49" charset="-120"/>
                      </a:endParaRPr>
                    </a:p>
                  </a:txBody>
                  <a:tcPr anchor="ctr"/>
                </a:tc>
                <a:tc>
                  <a:txBody>
                    <a:bodyPr/>
                    <a:lstStyle/>
                    <a:p>
                      <a:r>
                        <a:rPr lang="zh-TW" altLang="en-US" sz="2000" b="1" dirty="0">
                          <a:latin typeface="細明體" pitchFamily="49" charset="-120"/>
                          <a:ea typeface="細明體" pitchFamily="49" charset="-120"/>
                        </a:rPr>
                        <a:t>污染擴散程度</a:t>
                      </a:r>
                      <a:endParaRPr lang="zh-TW" altLang="en-US" sz="2000" dirty="0">
                        <a:latin typeface="細明體" pitchFamily="49" charset="-120"/>
                        <a:ea typeface="細明體" pitchFamily="49" charset="-120"/>
                      </a:endParaRPr>
                    </a:p>
                  </a:txBody>
                  <a:tcPr anchor="ctr"/>
                </a:tc>
                <a:tc>
                  <a:txBody>
                    <a:bodyPr/>
                    <a:lstStyle/>
                    <a:p>
                      <a:r>
                        <a:rPr lang="zh-TW" altLang="en-US" sz="2000" b="1" dirty="0">
                          <a:latin typeface="細明體" pitchFamily="49" charset="-120"/>
                          <a:ea typeface="細明體" pitchFamily="49" charset="-120"/>
                        </a:rPr>
                        <a:t>工作人員污染程度</a:t>
                      </a:r>
                      <a:endParaRPr lang="zh-TW" altLang="en-US" sz="2000" dirty="0">
                        <a:latin typeface="細明體" pitchFamily="49" charset="-120"/>
                        <a:ea typeface="細明體" pitchFamily="49" charset="-120"/>
                      </a:endParaRPr>
                    </a:p>
                  </a:txBody>
                  <a:tcPr anchor="ctr"/>
                </a:tc>
                <a:tc>
                  <a:txBody>
                    <a:bodyPr/>
                    <a:lstStyle/>
                    <a:p>
                      <a:r>
                        <a:rPr lang="zh-TW" altLang="en-US" sz="2000" b="1" dirty="0">
                          <a:latin typeface="細明體" pitchFamily="49" charset="-120"/>
                          <a:ea typeface="細明體" pitchFamily="49" charset="-120"/>
                        </a:rPr>
                        <a:t>評斷標準</a:t>
                      </a:r>
                      <a:endParaRPr lang="zh-TW" altLang="en-US" sz="2000" dirty="0">
                        <a:latin typeface="細明體" pitchFamily="49" charset="-120"/>
                        <a:ea typeface="細明體" pitchFamily="49" charset="-120"/>
                      </a:endParaRPr>
                    </a:p>
                  </a:txBody>
                  <a:tcPr anchor="ctr"/>
                </a:tc>
              </a:tr>
              <a:tr h="1069706">
                <a:tc>
                  <a:txBody>
                    <a:bodyPr/>
                    <a:lstStyle/>
                    <a:p>
                      <a:r>
                        <a:rPr lang="en-US" altLang="zh-TW" sz="2000">
                          <a:latin typeface="細明體" pitchFamily="49" charset="-120"/>
                          <a:ea typeface="細明體" pitchFamily="49" charset="-120"/>
                        </a:rPr>
                        <a:t>3</a:t>
                      </a:r>
                    </a:p>
                  </a:txBody>
                  <a:tcPr anchor="ctr"/>
                </a:tc>
                <a:tc>
                  <a:txBody>
                    <a:bodyPr/>
                    <a:lstStyle/>
                    <a:p>
                      <a:r>
                        <a:rPr lang="zh-TW" altLang="en-US" sz="2000" dirty="0">
                          <a:latin typeface="細明體" pitchFamily="49" charset="-120"/>
                          <a:ea typeface="細明體" pitchFamily="49" charset="-120"/>
                        </a:rPr>
                        <a:t>嚴重</a:t>
                      </a:r>
                    </a:p>
                  </a:txBody>
                  <a:tcPr anchor="ctr"/>
                </a:tc>
                <a:tc>
                  <a:txBody>
                    <a:bodyPr/>
                    <a:lstStyle/>
                    <a:p>
                      <a:r>
                        <a:rPr lang="zh-TW" altLang="en-US" sz="2000" dirty="0">
                          <a:latin typeface="細明體" pitchFamily="49" charset="-120"/>
                          <a:ea typeface="細明體" pitchFamily="49" charset="-120"/>
                        </a:rPr>
                        <a:t>嚴重</a:t>
                      </a:r>
                    </a:p>
                  </a:txBody>
                  <a:tcPr anchor="ctr"/>
                </a:tc>
                <a:tc>
                  <a:txBody>
                    <a:bodyPr/>
                    <a:lstStyle/>
                    <a:p>
                      <a:r>
                        <a:rPr lang="zh-TW" altLang="en-US" sz="2000" dirty="0">
                          <a:latin typeface="細明體" pitchFamily="49" charset="-120"/>
                          <a:ea typeface="細明體" pitchFamily="49" charset="-120"/>
                        </a:rPr>
                        <a:t>沒有剩餘的安全保護層</a:t>
                      </a:r>
                    </a:p>
                  </a:txBody>
                  <a:tcPr anchor="ctr"/>
                </a:tc>
              </a:tr>
              <a:tr h="619751">
                <a:tc>
                  <a:txBody>
                    <a:bodyPr/>
                    <a:lstStyle/>
                    <a:p>
                      <a:r>
                        <a:rPr lang="en-US" altLang="zh-TW" sz="2000">
                          <a:latin typeface="細明體" pitchFamily="49" charset="-120"/>
                          <a:ea typeface="細明體" pitchFamily="49" charset="-120"/>
                        </a:rPr>
                        <a:t>2</a:t>
                      </a:r>
                    </a:p>
                  </a:txBody>
                  <a:tcPr anchor="ctr"/>
                </a:tc>
                <a:tc>
                  <a:txBody>
                    <a:bodyPr/>
                    <a:lstStyle/>
                    <a:p>
                      <a:r>
                        <a:rPr lang="zh-TW" altLang="en-US" sz="2000" dirty="0">
                          <a:latin typeface="細明體" pitchFamily="49" charset="-120"/>
                          <a:ea typeface="細明體" pitchFamily="49" charset="-120"/>
                        </a:rPr>
                        <a:t>顯著</a:t>
                      </a:r>
                    </a:p>
                  </a:txBody>
                  <a:tcPr anchor="ctr"/>
                </a:tc>
                <a:tc>
                  <a:txBody>
                    <a:bodyPr/>
                    <a:lstStyle/>
                    <a:p>
                      <a:r>
                        <a:rPr lang="zh-TW" altLang="en-US" sz="2000">
                          <a:latin typeface="細明體" pitchFamily="49" charset="-120"/>
                          <a:ea typeface="細明體" pitchFamily="49" charset="-120"/>
                        </a:rPr>
                        <a:t>過量</a:t>
                      </a:r>
                    </a:p>
                  </a:txBody>
                  <a:tcPr anchor="ctr"/>
                </a:tc>
                <a:tc>
                  <a:txBody>
                    <a:bodyPr/>
                    <a:lstStyle/>
                    <a:p>
                      <a:r>
                        <a:rPr lang="zh-TW" altLang="en-US" sz="2000" dirty="0">
                          <a:latin typeface="細明體" pitchFamily="49" charset="-120"/>
                          <a:ea typeface="細明體" pitchFamily="49" charset="-120"/>
                        </a:rPr>
                        <a:t>安全設備顯著失效</a:t>
                      </a:r>
                    </a:p>
                  </a:txBody>
                  <a:tcPr anchor="ctr"/>
                </a:tc>
              </a:tr>
              <a:tr h="619751">
                <a:tc>
                  <a:txBody>
                    <a:bodyPr/>
                    <a:lstStyle/>
                    <a:p>
                      <a:r>
                        <a:rPr lang="en-US" altLang="zh-TW" sz="2000">
                          <a:latin typeface="細明體" pitchFamily="49" charset="-120"/>
                          <a:ea typeface="細明體" pitchFamily="49" charset="-120"/>
                        </a:rPr>
                        <a:t>1</a:t>
                      </a:r>
                    </a:p>
                  </a:txBody>
                  <a:tcPr anchor="ctr"/>
                </a:tc>
                <a:tc>
                  <a:txBody>
                    <a:bodyPr/>
                    <a:lstStyle/>
                    <a:p>
                      <a:r>
                        <a:rPr lang="zh-TW" altLang="en-US" sz="2000">
                          <a:latin typeface="細明體" pitchFamily="49" charset="-120"/>
                          <a:ea typeface="細明體" pitchFamily="49" charset="-120"/>
                        </a:rPr>
                        <a:t>特定範圍</a:t>
                      </a:r>
                    </a:p>
                  </a:txBody>
                  <a:tcPr anchor="ctr"/>
                </a:tc>
                <a:tc>
                  <a:txBody>
                    <a:bodyPr/>
                    <a:lstStyle/>
                    <a:p>
                      <a:r>
                        <a:rPr lang="zh-TW" altLang="en-US" sz="2000">
                          <a:latin typeface="細明體" pitchFamily="49" charset="-120"/>
                          <a:ea typeface="細明體" pitchFamily="49" charset="-120"/>
                        </a:rPr>
                        <a:t>高於平均水準</a:t>
                      </a:r>
                    </a:p>
                  </a:txBody>
                  <a:tcPr anchor="ctr"/>
                </a:tc>
                <a:tc>
                  <a:txBody>
                    <a:bodyPr/>
                    <a:lstStyle/>
                    <a:p>
                      <a:r>
                        <a:rPr lang="zh-TW" altLang="en-US" sz="2000" dirty="0">
                          <a:latin typeface="細明體" pitchFamily="49" charset="-120"/>
                          <a:ea typeface="細明體" pitchFamily="49" charset="-120"/>
                        </a:rPr>
                        <a:t>超出許可運行範圍</a:t>
                      </a:r>
                    </a:p>
                  </a:txBody>
                  <a:tcPr anchor="ctr"/>
                </a:tc>
              </a:tr>
            </a:tbl>
          </a:graphicData>
        </a:graphic>
      </p:graphicFrame>
      <p:sp>
        <p:nvSpPr>
          <p:cNvPr id="5" name="矩形 4"/>
          <p:cNvSpPr/>
          <p:nvPr/>
        </p:nvSpPr>
        <p:spPr>
          <a:xfrm>
            <a:off x="500034" y="4071942"/>
            <a:ext cx="8286808" cy="2308324"/>
          </a:xfrm>
          <a:prstGeom prst="rect">
            <a:avLst/>
          </a:prstGeom>
        </p:spPr>
        <p:txBody>
          <a:bodyPr wrap="square">
            <a:spAutoFit/>
          </a:bodyPr>
          <a:lstStyle/>
          <a:p>
            <a:r>
              <a:rPr lang="zh-TW" altLang="en-US" dirty="0"/>
              <a:t>轉載於</a:t>
            </a:r>
            <a:r>
              <a:rPr lang="en-US" altLang="zh-TW" dirty="0"/>
              <a:t>:</a:t>
            </a:r>
            <a:endParaRPr lang="zh-TW" altLang="en-US" dirty="0"/>
          </a:p>
          <a:p>
            <a:r>
              <a:rPr lang="en-US" dirty="0">
                <a:hlinkClick r:id="rId2"/>
              </a:rPr>
              <a:t>http://zh.wikipedia.org/wiki/%E5%9C%8B%E9%9A%9B%E6%A0%B8%E4%BA%8B%E4%BB%B6%E5%88%86%E7%B4%9A%E8%A1%A8</a:t>
            </a:r>
            <a:endParaRPr lang="en-US" dirty="0"/>
          </a:p>
          <a:p>
            <a:r>
              <a:rPr lang="en-US" dirty="0">
                <a:hlinkClick r:id="rId3"/>
              </a:rPr>
              <a:t>http://highscope.ch.ntu.edu.tw/wordpress/?p=29447</a:t>
            </a:r>
            <a:endParaRPr lang="en-US" dirty="0"/>
          </a:p>
          <a:p>
            <a:r>
              <a:rPr lang="en-US" dirty="0"/>
              <a:t> </a:t>
            </a:r>
          </a:p>
          <a:p>
            <a:r>
              <a:rPr lang="zh-TW" altLang="en-US" dirty="0"/>
              <a:t>由於台灣土地面積較小，所以一旦發生像是日本的核災情況，將會無法收拾，可能全台灣都會壟罩在核災的威脅下，所以提早做好工作安全的宣導，致使事件不要發生才是最好的處理之道。</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67494"/>
            <a:ext cx="8229600" cy="4447390"/>
          </a:xfrm>
        </p:spPr>
        <p:txBody>
          <a:bodyPr>
            <a:normAutofit/>
          </a:bodyPr>
          <a:lstStyle/>
          <a:p>
            <a:r>
              <a:rPr lang="en-US" altLang="zh-TW" dirty="0" smtClean="0">
                <a:solidFill>
                  <a:schemeClr val="tx1">
                    <a:lumMod val="95000"/>
                  </a:schemeClr>
                </a:solidFill>
              </a:rPr>
              <a:t>2.</a:t>
            </a:r>
            <a:r>
              <a:rPr lang="zh-TW" altLang="en-US" dirty="0" smtClean="0">
                <a:solidFill>
                  <a:schemeClr val="tx1">
                    <a:lumMod val="95000"/>
                  </a:schemeClr>
                </a:solidFill>
              </a:rPr>
              <a:t>   日本經過地震與核災，資訊資源受到的損害相當的大，為什麼日本可以在資源受限的情況下，短短的時間內就把最新的核災資訊與防範措施傳達給日本的各個國民？</a:t>
            </a:r>
            <a:endParaRPr lang="zh-TW" altLang="en-US" dirty="0">
              <a:solidFill>
                <a:schemeClr val="tx1">
                  <a:lumMod val="95000"/>
                </a:schemeClr>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500034" y="500042"/>
            <a:ext cx="8286808" cy="5286412"/>
          </a:xfrm>
        </p:spPr>
        <p:txBody>
          <a:bodyPr/>
          <a:lstStyle/>
          <a:p>
            <a:r>
              <a:rPr lang="zh-TW" altLang="en-US" dirty="0" smtClean="0"/>
              <a:t>日本人面對這次震災與核災，資訊傳達部分除了電視台即時播報最新災情及防災資訊，網路方面是政府架設的災情網站也能夠迅速提供正確且即時的災難狀況，甚至也有人民主動架設網站整合資訊使日本人民能隨時獲取關於震災及核災的相關訊息。此外日本社會也展現高度冷靜，沒有趁亂搶劫、暴亂，浪費社會資源，使政府能順利運作效率高，資訊傳達也能透明。</a:t>
            </a:r>
            <a:endParaRPr lang="zh-TW"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內容版面配置區 2"/>
          <p:cNvSpPr>
            <a:spLocks noGrp="1"/>
          </p:cNvSpPr>
          <p:nvPr>
            <p:ph type="title"/>
          </p:nvPr>
        </p:nvSpPr>
        <p:spPr>
          <a:xfrm>
            <a:off x="457200" y="267494"/>
            <a:ext cx="8229600" cy="4661704"/>
          </a:xfrm>
        </p:spPr>
        <p:txBody>
          <a:bodyPr>
            <a:normAutofit/>
          </a:bodyPr>
          <a:lstStyle/>
          <a:p>
            <a:r>
              <a:rPr lang="en-US" altLang="zh-TW" dirty="0" smtClean="0">
                <a:solidFill>
                  <a:schemeClr val="tx1">
                    <a:lumMod val="95000"/>
                  </a:schemeClr>
                </a:solidFill>
              </a:rPr>
              <a:t>3.</a:t>
            </a:r>
            <a:r>
              <a:rPr lang="zh-TW" altLang="en-US" dirty="0" smtClean="0">
                <a:solidFill>
                  <a:schemeClr val="tx1">
                    <a:lumMod val="95000"/>
                  </a:schemeClr>
                </a:solidFill>
              </a:rPr>
              <a:t>   在各種資源受限制的情況下，日本民眾挺身而出，自行架設傳統線路電話供給民眾打電話報平安。身為資訊工程系的我們，若遇到類似災害，我們可以提供什麼技術工程，與什麼服務，來嘗試著分擔解決民眾的問題？</a:t>
            </a:r>
            <a:endParaRPr lang="zh-TW" altLang="en-US" dirty="0">
              <a:solidFill>
                <a:schemeClr val="tx1">
                  <a:lumMod val="95000"/>
                </a:schemeClr>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1"/>
          <p:cNvSpPr>
            <a:spLocks noGrp="1"/>
          </p:cNvSpPr>
          <p:nvPr>
            <p:ph idx="1"/>
          </p:nvPr>
        </p:nvSpPr>
        <p:spPr>
          <a:xfrm>
            <a:off x="428596" y="571480"/>
            <a:ext cx="8229600" cy="4572000"/>
          </a:xfrm>
        </p:spPr>
        <p:txBody>
          <a:bodyPr/>
          <a:lstStyle/>
          <a:p>
            <a:r>
              <a:rPr lang="zh-TW" altLang="en-US" dirty="0" smtClean="0"/>
              <a:t>在災區的人一定會想要跟在別的地方的家人報平安</a:t>
            </a:r>
            <a:br>
              <a:rPr lang="zh-TW" altLang="en-US" dirty="0" smtClean="0"/>
            </a:br>
            <a:r>
              <a:rPr lang="zh-TW" altLang="en-US" dirty="0" smtClean="0"/>
              <a:t>可以架設一個留言板類的東西</a:t>
            </a:r>
            <a:r>
              <a:rPr lang="en-US" altLang="zh-TW" dirty="0" smtClean="0"/>
              <a:t>,</a:t>
            </a:r>
            <a:r>
              <a:rPr lang="zh-TW" altLang="en-US" dirty="0" smtClean="0"/>
              <a:t>讓大家留言</a:t>
            </a:r>
            <a:r>
              <a:rPr lang="en-US" altLang="zh-TW" dirty="0" smtClean="0"/>
              <a:t>,</a:t>
            </a:r>
            <a:br>
              <a:rPr lang="en-US" altLang="zh-TW" dirty="0" smtClean="0"/>
            </a:br>
            <a:r>
              <a:rPr lang="zh-TW" altLang="en-US" dirty="0" smtClean="0"/>
              <a:t>或許有短暫的時間突然有網路</a:t>
            </a:r>
            <a:r>
              <a:rPr lang="en-US" altLang="zh-TW" dirty="0" smtClean="0"/>
              <a:t>,</a:t>
            </a:r>
            <a:r>
              <a:rPr lang="zh-TW" altLang="en-US" dirty="0" smtClean="0"/>
              <a:t>那麼在那短暫時間 </a:t>
            </a:r>
            <a:br>
              <a:rPr lang="zh-TW" altLang="en-US" dirty="0" smtClean="0"/>
            </a:br>
            <a:r>
              <a:rPr lang="zh-TW" altLang="en-US" dirty="0" smtClean="0"/>
              <a:t>就可以直接幫大家的訊息送出</a:t>
            </a:r>
            <a:r>
              <a:rPr lang="en-US" altLang="zh-TW" dirty="0" smtClean="0"/>
              <a:t>.</a:t>
            </a:r>
          </a:p>
          <a:p>
            <a:endParaRPr lang="zh-TW" alt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神韻">
  <a:themeElements>
    <a:clrScheme name="都會">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神韻">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神韻">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46</TotalTime>
  <Words>867</Words>
  <Application>Microsoft Office PowerPoint</Application>
  <PresentationFormat>如螢幕大小 (4:3)</PresentationFormat>
  <Paragraphs>66</Paragraphs>
  <Slides>19</Slides>
  <Notes>0</Notes>
  <HiddenSlides>0</HiddenSlides>
  <MMClips>0</MMClips>
  <ScaleCrop>false</ScaleCrop>
  <HeadingPairs>
    <vt:vector size="4" baseType="variant">
      <vt:variant>
        <vt:lpstr>佈景主題</vt:lpstr>
      </vt:variant>
      <vt:variant>
        <vt:i4>1</vt:i4>
      </vt:variant>
      <vt:variant>
        <vt:lpstr>投影片標題</vt:lpstr>
      </vt:variant>
      <vt:variant>
        <vt:i4>19</vt:i4>
      </vt:variant>
    </vt:vector>
  </HeadingPairs>
  <TitlesOfParts>
    <vt:vector size="20" baseType="lpstr">
      <vt:lpstr>神韻</vt:lpstr>
      <vt:lpstr>工程與社會專題</vt:lpstr>
      <vt:lpstr>1.   此次福島核電廠事故事第二個評為「國際核事件分級」第七級事件的事故，所謂的「國際核事件分級」為何？若是台灣也發生高達七級的事件，台灣可能會變成什麼情況？</vt:lpstr>
      <vt:lpstr>投影片 3</vt:lpstr>
      <vt:lpstr>事故</vt:lpstr>
      <vt:lpstr>事件</vt:lpstr>
      <vt:lpstr>2.   日本經過地震與核災，資訊資源受到的損害相當的大，為什麼日本可以在資源受限的情況下，短短的時間內就把最新的核災資訊與防範措施傳達給日本的各個國民？</vt:lpstr>
      <vt:lpstr>投影片 7</vt:lpstr>
      <vt:lpstr>3.   在各種資源受限制的情況下，日本民眾挺身而出，自行架設傳統線路電話供給民眾打電話報平安。身為資訊工程系的我們，若遇到類似災害，我們可以提供什麼技術工程，與什麼服務，來嘗試著分擔解決民眾的問題？</vt:lpstr>
      <vt:lpstr>投影片 9</vt:lpstr>
      <vt:lpstr>    4.   多名網友再Facebook呼籲「希望大家盡量減少去日本的網頁，把頻寬留給日本市民使用」請使用自己的觀念與知識嘗試解說正確性為何？    </vt:lpstr>
      <vt:lpstr>投影片 11</vt:lpstr>
      <vt:lpstr>5.   經過這次日本核災事件，了解核災的恐怖後，對於我們一座小小的台灣目前就有三座核能發電廠正在運作中，許多民眾開始覺得應該要減少核能發電廠的數量，達到安全的節能減碳。小組討論有何看法？</vt:lpstr>
      <vt:lpstr>投影片 13</vt:lpstr>
      <vt:lpstr>6.   對於日本這次核能事件，有人認為是天然災害，有人認為是人為的科技災害，小組的看法為何？是否其實日本是可以避免這樣的科技災害發生？我們台灣應該要怎麼樣做為借鏡？</vt:lpstr>
      <vt:lpstr>投影片 15</vt:lpstr>
      <vt:lpstr>投影片 16</vt:lpstr>
      <vt:lpstr>投影片 17</vt:lpstr>
      <vt:lpstr>7. 在供電不足的情況下，日本政府選擇各地區輪流停電的方式供給電源，每次停電範圍約為150萬戶家庭，時間約3小時。對於這樣的決策有何看法？若是你會想出什麼方法解決供電問題？</vt:lpstr>
      <vt:lpstr>投影片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工程與社會專題</dc:title>
  <dc:creator>user</dc:creator>
  <cp:lastModifiedBy>SHIN</cp:lastModifiedBy>
  <cp:revision>7</cp:revision>
  <dcterms:created xsi:type="dcterms:W3CDTF">2011-10-17T14:31:20Z</dcterms:created>
  <dcterms:modified xsi:type="dcterms:W3CDTF">2011-10-18T03:25:15Z</dcterms:modified>
</cp:coreProperties>
</file>