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7" r:id="rId2"/>
    <p:sldId id="258" r:id="rId3"/>
    <p:sldId id="259" r:id="rId4"/>
    <p:sldId id="261" r:id="rId5"/>
    <p:sldId id="263" r:id="rId6"/>
    <p:sldId id="264" r:id="rId7"/>
    <p:sldId id="265" r:id="rId8"/>
    <p:sldId id="262" r:id="rId9"/>
    <p:sldId id="266" r:id="rId10"/>
    <p:sldId id="260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3390"/>
    <a:srgbClr val="1B4D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34" autoAdjust="0"/>
  </p:normalViewPr>
  <p:slideViewPr>
    <p:cSldViewPr>
      <p:cViewPr varScale="1">
        <p:scale>
          <a:sx n="83" d="100"/>
          <a:sy n="83" d="100"/>
        </p:scale>
        <p:origin x="-1397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3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3D593-CDAA-4E36-B98E-4E563A03B91F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746E863-FCCF-4014-B781-84C45E9B18D7}">
      <dgm:prSet/>
      <dgm:spPr/>
      <dgm:t>
        <a:bodyPr/>
        <a:lstStyle/>
        <a:p>
          <a:pPr rtl="0"/>
          <a:r>
            <a:rPr lang="zh-TW" b="1" dirty="0" smtClean="0"/>
            <a:t>起莊</a:t>
          </a:r>
          <a:endParaRPr lang="zh-TW" dirty="0"/>
        </a:p>
      </dgm:t>
    </dgm:pt>
    <dgm:pt modelId="{582957E5-EB0C-47CC-B801-15260578804F}" type="parTrans" cxnId="{34525263-823A-44D3-B1FF-B71FC0BBA51C}">
      <dgm:prSet/>
      <dgm:spPr/>
      <dgm:t>
        <a:bodyPr/>
        <a:lstStyle/>
        <a:p>
          <a:endParaRPr lang="zh-TW" altLang="en-US"/>
        </a:p>
      </dgm:t>
    </dgm:pt>
    <dgm:pt modelId="{5E47935B-7CF1-4668-A3FF-D4FC7866622C}" type="sibTrans" cxnId="{34525263-823A-44D3-B1FF-B71FC0BBA51C}">
      <dgm:prSet/>
      <dgm:spPr/>
      <dgm:t>
        <a:bodyPr/>
        <a:lstStyle/>
        <a:p>
          <a:endParaRPr lang="zh-TW" altLang="en-US"/>
        </a:p>
      </dgm:t>
    </dgm:pt>
    <dgm:pt modelId="{C98741C0-FF01-47C1-9FEA-3F3E72C806EE}">
      <dgm:prSet/>
      <dgm:spPr/>
      <dgm:t>
        <a:bodyPr/>
        <a:lstStyle/>
        <a:p>
          <a:pPr rtl="0"/>
          <a:r>
            <a:rPr lang="zh-TW" b="1" dirty="0" smtClean="0"/>
            <a:t>開牌配牌</a:t>
          </a:r>
          <a:endParaRPr lang="zh-TW" dirty="0"/>
        </a:p>
      </dgm:t>
    </dgm:pt>
    <dgm:pt modelId="{40332645-7696-4D6E-BB00-A258E8C86C00}" type="parTrans" cxnId="{7AF2A2B1-9547-4D3A-B2C4-8218639BAEF6}">
      <dgm:prSet/>
      <dgm:spPr/>
      <dgm:t>
        <a:bodyPr/>
        <a:lstStyle/>
        <a:p>
          <a:endParaRPr lang="zh-TW" altLang="en-US"/>
        </a:p>
      </dgm:t>
    </dgm:pt>
    <dgm:pt modelId="{15B88F94-63DE-4AAC-A509-FBFD6306B2E6}" type="sibTrans" cxnId="{7AF2A2B1-9547-4D3A-B2C4-8218639BAEF6}">
      <dgm:prSet/>
      <dgm:spPr/>
      <dgm:t>
        <a:bodyPr/>
        <a:lstStyle/>
        <a:p>
          <a:endParaRPr lang="zh-TW" altLang="en-US"/>
        </a:p>
      </dgm:t>
    </dgm:pt>
    <dgm:pt modelId="{BC05BE24-8271-407C-891A-500B62D4356F}">
      <dgm:prSet/>
      <dgm:spPr/>
      <dgm:t>
        <a:bodyPr/>
        <a:lstStyle/>
        <a:p>
          <a:pPr rtl="0"/>
          <a:r>
            <a:rPr lang="zh-TW" b="1" dirty="0" smtClean="0"/>
            <a:t>補花</a:t>
          </a:r>
          <a:endParaRPr lang="zh-TW" dirty="0"/>
        </a:p>
      </dgm:t>
    </dgm:pt>
    <dgm:pt modelId="{C07C1634-B81E-4782-8277-2B83B303CDB9}" type="parTrans" cxnId="{AB9D4B66-BBAB-496E-AB2A-92C9FD4FE559}">
      <dgm:prSet/>
      <dgm:spPr/>
      <dgm:t>
        <a:bodyPr/>
        <a:lstStyle/>
        <a:p>
          <a:endParaRPr lang="zh-TW" altLang="en-US"/>
        </a:p>
      </dgm:t>
    </dgm:pt>
    <dgm:pt modelId="{088EB4F5-00C3-4C1E-8201-D43E0C89127A}" type="sibTrans" cxnId="{AB9D4B66-BBAB-496E-AB2A-92C9FD4FE559}">
      <dgm:prSet/>
      <dgm:spPr/>
      <dgm:t>
        <a:bodyPr/>
        <a:lstStyle/>
        <a:p>
          <a:endParaRPr lang="zh-TW" altLang="en-US"/>
        </a:p>
      </dgm:t>
    </dgm:pt>
    <dgm:pt modelId="{F756EBAC-E175-4854-9895-F9B3FC06BA2F}">
      <dgm:prSet/>
      <dgm:spPr/>
      <dgm:t>
        <a:bodyPr/>
        <a:lstStyle/>
        <a:p>
          <a:pPr rtl="0"/>
          <a:r>
            <a:rPr lang="zh-TW" b="1" dirty="0" smtClean="0"/>
            <a:t>理牌</a:t>
          </a:r>
          <a:endParaRPr lang="zh-TW" dirty="0"/>
        </a:p>
      </dgm:t>
    </dgm:pt>
    <dgm:pt modelId="{477A4EA1-CE49-4068-A5A9-05E6D865DD52}" type="parTrans" cxnId="{08EC861F-5CAC-43EB-AE23-E41EB53FEF4E}">
      <dgm:prSet/>
      <dgm:spPr/>
      <dgm:t>
        <a:bodyPr/>
        <a:lstStyle/>
        <a:p>
          <a:endParaRPr lang="zh-TW" altLang="en-US"/>
        </a:p>
      </dgm:t>
    </dgm:pt>
    <dgm:pt modelId="{C887852E-5A95-4924-9568-2827AF63D64E}" type="sibTrans" cxnId="{08EC861F-5CAC-43EB-AE23-E41EB53FEF4E}">
      <dgm:prSet/>
      <dgm:spPr/>
      <dgm:t>
        <a:bodyPr/>
        <a:lstStyle/>
        <a:p>
          <a:endParaRPr lang="zh-TW" altLang="en-US"/>
        </a:p>
      </dgm:t>
    </dgm:pt>
    <dgm:pt modelId="{9B0F9D24-6286-4199-9C0D-A7E4FA36D3A7}">
      <dgm:prSet/>
      <dgm:spPr/>
      <dgm:t>
        <a:bodyPr/>
        <a:lstStyle/>
        <a:p>
          <a:pPr rtl="0"/>
          <a:r>
            <a:rPr lang="zh-TW" b="1" dirty="0" smtClean="0"/>
            <a:t>摸牌打牌</a:t>
          </a:r>
          <a:endParaRPr lang="zh-TW" dirty="0"/>
        </a:p>
      </dgm:t>
    </dgm:pt>
    <dgm:pt modelId="{E512DE95-E9E1-4F4F-BC36-0F0EC66A5504}" type="parTrans" cxnId="{326820E2-CE01-40DC-A421-D8441E2B30DB}">
      <dgm:prSet/>
      <dgm:spPr/>
      <dgm:t>
        <a:bodyPr/>
        <a:lstStyle/>
        <a:p>
          <a:endParaRPr lang="zh-TW" altLang="en-US"/>
        </a:p>
      </dgm:t>
    </dgm:pt>
    <dgm:pt modelId="{B575BDE5-3C98-4D71-BC39-4C230FE10248}" type="sibTrans" cxnId="{326820E2-CE01-40DC-A421-D8441E2B30DB}">
      <dgm:prSet/>
      <dgm:spPr/>
      <dgm:t>
        <a:bodyPr/>
        <a:lstStyle/>
        <a:p>
          <a:endParaRPr lang="zh-TW" altLang="en-US"/>
        </a:p>
      </dgm:t>
    </dgm:pt>
    <dgm:pt modelId="{10F5C723-8A1B-4EB8-A2E9-DFD644804315}">
      <dgm:prSet/>
      <dgm:spPr/>
      <dgm:t>
        <a:bodyPr/>
        <a:lstStyle/>
        <a:p>
          <a:pPr rtl="0"/>
          <a:r>
            <a:rPr lang="zh-TW" b="1" dirty="0" smtClean="0"/>
            <a:t>吃牌碰牌槓牌</a:t>
          </a:r>
          <a:endParaRPr lang="zh-TW" dirty="0"/>
        </a:p>
      </dgm:t>
    </dgm:pt>
    <dgm:pt modelId="{3ABF019A-D807-4012-A5AD-0B1441A66360}" type="parTrans" cxnId="{7E2BF061-7199-4AD3-917E-61326B019DC5}">
      <dgm:prSet/>
      <dgm:spPr/>
      <dgm:t>
        <a:bodyPr/>
        <a:lstStyle/>
        <a:p>
          <a:endParaRPr lang="zh-TW" altLang="en-US"/>
        </a:p>
      </dgm:t>
    </dgm:pt>
    <dgm:pt modelId="{A788E583-EB23-49C1-9C6E-FC39285A6D11}" type="sibTrans" cxnId="{7E2BF061-7199-4AD3-917E-61326B019DC5}">
      <dgm:prSet/>
      <dgm:spPr/>
      <dgm:t>
        <a:bodyPr/>
        <a:lstStyle/>
        <a:p>
          <a:endParaRPr lang="zh-TW" altLang="en-US"/>
        </a:p>
      </dgm:t>
    </dgm:pt>
    <dgm:pt modelId="{5BC19050-1E7E-44F1-AC75-DBD552021263}">
      <dgm:prSet/>
      <dgm:spPr/>
      <dgm:t>
        <a:bodyPr/>
        <a:lstStyle/>
        <a:p>
          <a:pPr rtl="0"/>
          <a:r>
            <a:rPr lang="zh-TW" b="1" dirty="0" smtClean="0"/>
            <a:t>聽牌</a:t>
          </a:r>
          <a:endParaRPr lang="zh-TW" dirty="0"/>
        </a:p>
      </dgm:t>
    </dgm:pt>
    <dgm:pt modelId="{5A74B730-0DC7-4120-B3C6-B4E6F7030B9E}" type="parTrans" cxnId="{6F41121B-4167-4DE3-9192-B2F9D2DFC7FA}">
      <dgm:prSet/>
      <dgm:spPr/>
      <dgm:t>
        <a:bodyPr/>
        <a:lstStyle/>
        <a:p>
          <a:endParaRPr lang="zh-TW" altLang="en-US"/>
        </a:p>
      </dgm:t>
    </dgm:pt>
    <dgm:pt modelId="{124E9D7D-D4E8-4BD5-8557-D21D1627BC65}" type="sibTrans" cxnId="{6F41121B-4167-4DE3-9192-B2F9D2DFC7FA}">
      <dgm:prSet/>
      <dgm:spPr/>
      <dgm:t>
        <a:bodyPr/>
        <a:lstStyle/>
        <a:p>
          <a:endParaRPr lang="zh-TW" altLang="en-US"/>
        </a:p>
      </dgm:t>
    </dgm:pt>
    <dgm:pt modelId="{025E8965-71D3-4473-8601-297F3625D2D2}">
      <dgm:prSet/>
      <dgm:spPr/>
      <dgm:t>
        <a:bodyPr/>
        <a:lstStyle/>
        <a:p>
          <a:pPr rtl="0"/>
          <a:r>
            <a:rPr lang="zh-TW" b="1" dirty="0" smtClean="0"/>
            <a:t>胡牌自摸</a:t>
          </a:r>
          <a:endParaRPr lang="zh-TW" dirty="0"/>
        </a:p>
      </dgm:t>
    </dgm:pt>
    <dgm:pt modelId="{26F570C3-A05B-42B4-8072-254E3143A8B9}" type="parTrans" cxnId="{61FC4C9B-50B1-437E-90FB-3AE943557228}">
      <dgm:prSet/>
      <dgm:spPr/>
      <dgm:t>
        <a:bodyPr/>
        <a:lstStyle/>
        <a:p>
          <a:endParaRPr lang="zh-TW" altLang="en-US"/>
        </a:p>
      </dgm:t>
    </dgm:pt>
    <dgm:pt modelId="{2B7A3219-EA51-4346-9B9F-C39EDF558117}" type="sibTrans" cxnId="{61FC4C9B-50B1-437E-90FB-3AE943557228}">
      <dgm:prSet/>
      <dgm:spPr/>
      <dgm:t>
        <a:bodyPr/>
        <a:lstStyle/>
        <a:p>
          <a:endParaRPr lang="zh-TW" altLang="en-US"/>
        </a:p>
      </dgm:t>
    </dgm:pt>
    <dgm:pt modelId="{9F552B0C-96C5-4F01-B718-6943A2E66CB7}">
      <dgm:prSet/>
      <dgm:spPr/>
      <dgm:t>
        <a:bodyPr/>
        <a:lstStyle/>
        <a:p>
          <a:pPr rtl="0"/>
          <a:r>
            <a:rPr lang="zh-TW" b="1" smtClean="0"/>
            <a:t>流</a:t>
          </a:r>
          <a:r>
            <a:rPr lang="zh-TW" b="1" dirty="0" smtClean="0"/>
            <a:t>局</a:t>
          </a:r>
          <a:endParaRPr lang="zh-TW" dirty="0"/>
        </a:p>
      </dgm:t>
    </dgm:pt>
    <dgm:pt modelId="{E0350F28-B476-42EF-96C4-FB2F51BF8C31}" type="parTrans" cxnId="{04213928-2A65-44FA-8224-FCF5DDDDCD4D}">
      <dgm:prSet/>
      <dgm:spPr/>
      <dgm:t>
        <a:bodyPr/>
        <a:lstStyle/>
        <a:p>
          <a:endParaRPr lang="zh-TW" altLang="en-US"/>
        </a:p>
      </dgm:t>
    </dgm:pt>
    <dgm:pt modelId="{8EBA62BF-8406-4D13-9711-4BF3DD712403}" type="sibTrans" cxnId="{04213928-2A65-44FA-8224-FCF5DDDDCD4D}">
      <dgm:prSet/>
      <dgm:spPr/>
      <dgm:t>
        <a:bodyPr/>
        <a:lstStyle/>
        <a:p>
          <a:endParaRPr lang="zh-TW" altLang="en-US"/>
        </a:p>
      </dgm:t>
    </dgm:pt>
    <dgm:pt modelId="{D50032E1-83FD-4012-BAE4-35CBE916A54B}">
      <dgm:prSet/>
      <dgm:spPr/>
      <dgm:t>
        <a:bodyPr/>
        <a:lstStyle/>
        <a:p>
          <a:pPr rtl="0"/>
          <a:r>
            <a:rPr lang="zh-TW" b="1" smtClean="0"/>
            <a:t>輸贏</a:t>
          </a:r>
          <a:r>
            <a:rPr lang="zh-TW" b="1" dirty="0" smtClean="0"/>
            <a:t>之算計</a:t>
          </a:r>
          <a:endParaRPr lang="zh-TW" dirty="0"/>
        </a:p>
      </dgm:t>
    </dgm:pt>
    <dgm:pt modelId="{0363FDD2-1805-4367-BDA0-A3ED91FDD377}" type="parTrans" cxnId="{EE488019-C6B0-4AC7-B51A-199DCD4F5CF7}">
      <dgm:prSet/>
      <dgm:spPr/>
      <dgm:t>
        <a:bodyPr/>
        <a:lstStyle/>
        <a:p>
          <a:endParaRPr lang="zh-TW" altLang="en-US"/>
        </a:p>
      </dgm:t>
    </dgm:pt>
    <dgm:pt modelId="{B1A154BE-E9DA-46F2-A8D4-6283731BC892}" type="sibTrans" cxnId="{EE488019-C6B0-4AC7-B51A-199DCD4F5CF7}">
      <dgm:prSet/>
      <dgm:spPr/>
      <dgm:t>
        <a:bodyPr/>
        <a:lstStyle/>
        <a:p>
          <a:endParaRPr lang="zh-TW" altLang="en-US"/>
        </a:p>
      </dgm:t>
    </dgm:pt>
    <dgm:pt modelId="{686D9898-E9A5-4B7D-9003-B614F92D4677}" type="pres">
      <dgm:prSet presAssocID="{C053D593-CDAA-4E36-B98E-4E563A03B91F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41DDF48-03F5-457E-84EF-86C6C4A27435}" type="pres">
      <dgm:prSet presAssocID="{C053D593-CDAA-4E36-B98E-4E563A03B91F}" presName="arrow" presStyleLbl="bgShp" presStyleIdx="0" presStyleCnt="1" custLinFactNeighborX="230" custLinFactNeighborY="8694"/>
      <dgm:spPr/>
    </dgm:pt>
    <dgm:pt modelId="{977FCFE6-7A3C-4124-A700-7BED255F956C}" type="pres">
      <dgm:prSet presAssocID="{C053D593-CDAA-4E36-B98E-4E563A03B91F}" presName="linearProcess" presStyleCnt="0"/>
      <dgm:spPr/>
    </dgm:pt>
    <dgm:pt modelId="{473F1939-1651-4C69-BB2E-7C30E57037B1}" type="pres">
      <dgm:prSet presAssocID="{B746E863-FCCF-4014-B781-84C45E9B18D7}" presName="text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3F2D0E-13B0-444D-9A50-E3BA64108421}" type="pres">
      <dgm:prSet presAssocID="{5E47935B-7CF1-4668-A3FF-D4FC7866622C}" presName="sibTrans" presStyleCnt="0"/>
      <dgm:spPr/>
    </dgm:pt>
    <dgm:pt modelId="{1F1A181B-8484-4D49-ABF3-8F11A4FF0F6C}" type="pres">
      <dgm:prSet presAssocID="{C98741C0-FF01-47C1-9FEA-3F3E72C806EE}" presName="text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0A304B-91FF-43F0-83E1-EBFF31ECC18F}" type="pres">
      <dgm:prSet presAssocID="{15B88F94-63DE-4AAC-A509-FBFD6306B2E6}" presName="sibTrans" presStyleCnt="0"/>
      <dgm:spPr/>
    </dgm:pt>
    <dgm:pt modelId="{2E1FF495-57E3-4FD4-9A84-D2C40F61CAE7}" type="pres">
      <dgm:prSet presAssocID="{BC05BE24-8271-407C-891A-500B62D4356F}" presName="text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6AAF36-12D8-42F2-8624-EECF415B8675}" type="pres">
      <dgm:prSet presAssocID="{088EB4F5-00C3-4C1E-8201-D43E0C89127A}" presName="sibTrans" presStyleCnt="0"/>
      <dgm:spPr/>
    </dgm:pt>
    <dgm:pt modelId="{B7ADBA1C-188D-411F-8D32-862D5004340C}" type="pres">
      <dgm:prSet presAssocID="{F756EBAC-E175-4854-9895-F9B3FC06BA2F}" presName="text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704D88-3EC6-4D1C-9481-794A36E1B8BB}" type="pres">
      <dgm:prSet presAssocID="{C887852E-5A95-4924-9568-2827AF63D64E}" presName="sibTrans" presStyleCnt="0"/>
      <dgm:spPr/>
    </dgm:pt>
    <dgm:pt modelId="{0C64A405-B717-4B30-AFEE-49AF331D5429}" type="pres">
      <dgm:prSet presAssocID="{9B0F9D24-6286-4199-9C0D-A7E4FA36D3A7}" presName="text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CB4778-F5B8-4437-B31C-A1CCAE72D43A}" type="pres">
      <dgm:prSet presAssocID="{B575BDE5-3C98-4D71-BC39-4C230FE10248}" presName="sibTrans" presStyleCnt="0"/>
      <dgm:spPr/>
    </dgm:pt>
    <dgm:pt modelId="{DEA527C3-C670-4883-A12B-AF9BB15701E0}" type="pres">
      <dgm:prSet presAssocID="{10F5C723-8A1B-4EB8-A2E9-DFD644804315}" presName="text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85DF85-BF60-4092-B80C-8F4E34B090A1}" type="pres">
      <dgm:prSet presAssocID="{A788E583-EB23-49C1-9C6E-FC39285A6D11}" presName="sibTrans" presStyleCnt="0"/>
      <dgm:spPr/>
    </dgm:pt>
    <dgm:pt modelId="{0E2FE7E0-CDA2-4B89-B25B-255824DAB12D}" type="pres">
      <dgm:prSet presAssocID="{5BC19050-1E7E-44F1-AC75-DBD552021263}" presName="text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167850-9F00-4881-A535-9F3CF8709ADF}" type="pres">
      <dgm:prSet presAssocID="{124E9D7D-D4E8-4BD5-8557-D21D1627BC65}" presName="sibTrans" presStyleCnt="0"/>
      <dgm:spPr/>
    </dgm:pt>
    <dgm:pt modelId="{CE3C182A-EA43-4F24-9506-753CA569C01A}" type="pres">
      <dgm:prSet presAssocID="{025E8965-71D3-4473-8601-297F3625D2D2}" presName="text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1B69CD-F51F-48E2-B807-3226533F85F4}" type="pres">
      <dgm:prSet presAssocID="{2B7A3219-EA51-4346-9B9F-C39EDF558117}" presName="sibTrans" presStyleCnt="0"/>
      <dgm:spPr/>
    </dgm:pt>
    <dgm:pt modelId="{710D01E2-D7FF-40B0-AC7E-32D116599C9D}" type="pres">
      <dgm:prSet presAssocID="{9F552B0C-96C5-4F01-B718-6943A2E66CB7}" presName="text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61013E-7FCC-42AE-A6FF-637B87000B88}" type="pres">
      <dgm:prSet presAssocID="{8EBA62BF-8406-4D13-9711-4BF3DD712403}" presName="sibTrans" presStyleCnt="0"/>
      <dgm:spPr/>
    </dgm:pt>
    <dgm:pt modelId="{369C8554-B7D7-45C2-9DB8-04E8D57856E9}" type="pres">
      <dgm:prSet presAssocID="{D50032E1-83FD-4012-BAE4-35CBE916A54B}" presName="text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E488019-C6B0-4AC7-B51A-199DCD4F5CF7}" srcId="{C053D593-CDAA-4E36-B98E-4E563A03B91F}" destId="{D50032E1-83FD-4012-BAE4-35CBE916A54B}" srcOrd="9" destOrd="0" parTransId="{0363FDD2-1805-4367-BDA0-A3ED91FDD377}" sibTransId="{B1A154BE-E9DA-46F2-A8D4-6283731BC892}"/>
    <dgm:cxn modelId="{326820E2-CE01-40DC-A421-D8441E2B30DB}" srcId="{C053D593-CDAA-4E36-B98E-4E563A03B91F}" destId="{9B0F9D24-6286-4199-9C0D-A7E4FA36D3A7}" srcOrd="4" destOrd="0" parTransId="{E512DE95-E9E1-4F4F-BC36-0F0EC66A5504}" sibTransId="{B575BDE5-3C98-4D71-BC39-4C230FE10248}"/>
    <dgm:cxn modelId="{AAD6C2D2-DCF3-4AD6-921B-12F445A0BA13}" type="presOf" srcId="{BC05BE24-8271-407C-891A-500B62D4356F}" destId="{2E1FF495-57E3-4FD4-9A84-D2C40F61CAE7}" srcOrd="0" destOrd="0" presId="urn:microsoft.com/office/officeart/2005/8/layout/hProcess9"/>
    <dgm:cxn modelId="{6F41121B-4167-4DE3-9192-B2F9D2DFC7FA}" srcId="{C053D593-CDAA-4E36-B98E-4E563A03B91F}" destId="{5BC19050-1E7E-44F1-AC75-DBD552021263}" srcOrd="6" destOrd="0" parTransId="{5A74B730-0DC7-4120-B3C6-B4E6F7030B9E}" sibTransId="{124E9D7D-D4E8-4BD5-8557-D21D1627BC65}"/>
    <dgm:cxn modelId="{B6D6188D-0D8D-447B-8B77-B489BA27673C}" type="presOf" srcId="{9B0F9D24-6286-4199-9C0D-A7E4FA36D3A7}" destId="{0C64A405-B717-4B30-AFEE-49AF331D5429}" srcOrd="0" destOrd="0" presId="urn:microsoft.com/office/officeart/2005/8/layout/hProcess9"/>
    <dgm:cxn modelId="{B2B2E162-080B-4D5C-B2D4-3B8D9745A804}" type="presOf" srcId="{5BC19050-1E7E-44F1-AC75-DBD552021263}" destId="{0E2FE7E0-CDA2-4B89-B25B-255824DAB12D}" srcOrd="0" destOrd="0" presId="urn:microsoft.com/office/officeart/2005/8/layout/hProcess9"/>
    <dgm:cxn modelId="{7AF2A2B1-9547-4D3A-B2C4-8218639BAEF6}" srcId="{C053D593-CDAA-4E36-B98E-4E563A03B91F}" destId="{C98741C0-FF01-47C1-9FEA-3F3E72C806EE}" srcOrd="1" destOrd="0" parTransId="{40332645-7696-4D6E-BB00-A258E8C86C00}" sibTransId="{15B88F94-63DE-4AAC-A509-FBFD6306B2E6}"/>
    <dgm:cxn modelId="{6D90F64B-F292-49C3-A63D-3AC0AB637C59}" type="presOf" srcId="{F756EBAC-E175-4854-9895-F9B3FC06BA2F}" destId="{B7ADBA1C-188D-411F-8D32-862D5004340C}" srcOrd="0" destOrd="0" presId="urn:microsoft.com/office/officeart/2005/8/layout/hProcess9"/>
    <dgm:cxn modelId="{34525263-823A-44D3-B1FF-B71FC0BBA51C}" srcId="{C053D593-CDAA-4E36-B98E-4E563A03B91F}" destId="{B746E863-FCCF-4014-B781-84C45E9B18D7}" srcOrd="0" destOrd="0" parTransId="{582957E5-EB0C-47CC-B801-15260578804F}" sibTransId="{5E47935B-7CF1-4668-A3FF-D4FC7866622C}"/>
    <dgm:cxn modelId="{61FC4C9B-50B1-437E-90FB-3AE943557228}" srcId="{C053D593-CDAA-4E36-B98E-4E563A03B91F}" destId="{025E8965-71D3-4473-8601-297F3625D2D2}" srcOrd="7" destOrd="0" parTransId="{26F570C3-A05B-42B4-8072-254E3143A8B9}" sibTransId="{2B7A3219-EA51-4346-9B9F-C39EDF558117}"/>
    <dgm:cxn modelId="{CB1D6001-F1DD-4C1A-94A2-EDAFFD9CD050}" type="presOf" srcId="{C98741C0-FF01-47C1-9FEA-3F3E72C806EE}" destId="{1F1A181B-8484-4D49-ABF3-8F11A4FF0F6C}" srcOrd="0" destOrd="0" presId="urn:microsoft.com/office/officeart/2005/8/layout/hProcess9"/>
    <dgm:cxn modelId="{ABC7939C-B48C-4503-99D9-506BEB29D73C}" type="presOf" srcId="{9F552B0C-96C5-4F01-B718-6943A2E66CB7}" destId="{710D01E2-D7FF-40B0-AC7E-32D116599C9D}" srcOrd="0" destOrd="0" presId="urn:microsoft.com/office/officeart/2005/8/layout/hProcess9"/>
    <dgm:cxn modelId="{1FA8126C-0818-4CD7-A971-0ED8FBFDDF66}" type="presOf" srcId="{025E8965-71D3-4473-8601-297F3625D2D2}" destId="{CE3C182A-EA43-4F24-9506-753CA569C01A}" srcOrd="0" destOrd="0" presId="urn:microsoft.com/office/officeart/2005/8/layout/hProcess9"/>
    <dgm:cxn modelId="{04213928-2A65-44FA-8224-FCF5DDDDCD4D}" srcId="{C053D593-CDAA-4E36-B98E-4E563A03B91F}" destId="{9F552B0C-96C5-4F01-B718-6943A2E66CB7}" srcOrd="8" destOrd="0" parTransId="{E0350F28-B476-42EF-96C4-FB2F51BF8C31}" sibTransId="{8EBA62BF-8406-4D13-9711-4BF3DD712403}"/>
    <dgm:cxn modelId="{7E2BF061-7199-4AD3-917E-61326B019DC5}" srcId="{C053D593-CDAA-4E36-B98E-4E563A03B91F}" destId="{10F5C723-8A1B-4EB8-A2E9-DFD644804315}" srcOrd="5" destOrd="0" parTransId="{3ABF019A-D807-4012-A5AD-0B1441A66360}" sibTransId="{A788E583-EB23-49C1-9C6E-FC39285A6D11}"/>
    <dgm:cxn modelId="{AB9D4B66-BBAB-496E-AB2A-92C9FD4FE559}" srcId="{C053D593-CDAA-4E36-B98E-4E563A03B91F}" destId="{BC05BE24-8271-407C-891A-500B62D4356F}" srcOrd="2" destOrd="0" parTransId="{C07C1634-B81E-4782-8277-2B83B303CDB9}" sibTransId="{088EB4F5-00C3-4C1E-8201-D43E0C89127A}"/>
    <dgm:cxn modelId="{2E8F8F9B-9522-4BC9-A059-F41C8996F787}" type="presOf" srcId="{10F5C723-8A1B-4EB8-A2E9-DFD644804315}" destId="{DEA527C3-C670-4883-A12B-AF9BB15701E0}" srcOrd="0" destOrd="0" presId="urn:microsoft.com/office/officeart/2005/8/layout/hProcess9"/>
    <dgm:cxn modelId="{83B94CBD-B182-4807-9CF2-7E2450233011}" type="presOf" srcId="{D50032E1-83FD-4012-BAE4-35CBE916A54B}" destId="{369C8554-B7D7-45C2-9DB8-04E8D57856E9}" srcOrd="0" destOrd="0" presId="urn:microsoft.com/office/officeart/2005/8/layout/hProcess9"/>
    <dgm:cxn modelId="{F247A9D9-6750-41EA-8EC0-CCCB8E96EA02}" type="presOf" srcId="{C053D593-CDAA-4E36-B98E-4E563A03B91F}" destId="{686D9898-E9A5-4B7D-9003-B614F92D4677}" srcOrd="0" destOrd="0" presId="urn:microsoft.com/office/officeart/2005/8/layout/hProcess9"/>
    <dgm:cxn modelId="{11822244-07EA-4705-AC31-C05C0FD1F645}" type="presOf" srcId="{B746E863-FCCF-4014-B781-84C45E9B18D7}" destId="{473F1939-1651-4C69-BB2E-7C30E57037B1}" srcOrd="0" destOrd="0" presId="urn:microsoft.com/office/officeart/2005/8/layout/hProcess9"/>
    <dgm:cxn modelId="{08EC861F-5CAC-43EB-AE23-E41EB53FEF4E}" srcId="{C053D593-CDAA-4E36-B98E-4E563A03B91F}" destId="{F756EBAC-E175-4854-9895-F9B3FC06BA2F}" srcOrd="3" destOrd="0" parTransId="{477A4EA1-CE49-4068-A5A9-05E6D865DD52}" sibTransId="{C887852E-5A95-4924-9568-2827AF63D64E}"/>
    <dgm:cxn modelId="{522721F7-951A-4458-81A5-DF30DFBEA2F2}" type="presParOf" srcId="{686D9898-E9A5-4B7D-9003-B614F92D4677}" destId="{241DDF48-03F5-457E-84EF-86C6C4A27435}" srcOrd="0" destOrd="0" presId="urn:microsoft.com/office/officeart/2005/8/layout/hProcess9"/>
    <dgm:cxn modelId="{27FF917F-7A26-469A-A80C-866684392DF8}" type="presParOf" srcId="{686D9898-E9A5-4B7D-9003-B614F92D4677}" destId="{977FCFE6-7A3C-4124-A700-7BED255F956C}" srcOrd="1" destOrd="0" presId="urn:microsoft.com/office/officeart/2005/8/layout/hProcess9"/>
    <dgm:cxn modelId="{21B59FC1-0564-4651-A684-61DB6691D507}" type="presParOf" srcId="{977FCFE6-7A3C-4124-A700-7BED255F956C}" destId="{473F1939-1651-4C69-BB2E-7C30E57037B1}" srcOrd="0" destOrd="0" presId="urn:microsoft.com/office/officeart/2005/8/layout/hProcess9"/>
    <dgm:cxn modelId="{7715A3F2-2319-44BD-AF93-102268DEEBCC}" type="presParOf" srcId="{977FCFE6-7A3C-4124-A700-7BED255F956C}" destId="{E43F2D0E-13B0-444D-9A50-E3BA64108421}" srcOrd="1" destOrd="0" presId="urn:microsoft.com/office/officeart/2005/8/layout/hProcess9"/>
    <dgm:cxn modelId="{05060FF2-F9DB-4544-9C55-6067E9401C16}" type="presParOf" srcId="{977FCFE6-7A3C-4124-A700-7BED255F956C}" destId="{1F1A181B-8484-4D49-ABF3-8F11A4FF0F6C}" srcOrd="2" destOrd="0" presId="urn:microsoft.com/office/officeart/2005/8/layout/hProcess9"/>
    <dgm:cxn modelId="{ACC5CFD6-E504-4422-9F76-D81657AAC041}" type="presParOf" srcId="{977FCFE6-7A3C-4124-A700-7BED255F956C}" destId="{C70A304B-91FF-43F0-83E1-EBFF31ECC18F}" srcOrd="3" destOrd="0" presId="urn:microsoft.com/office/officeart/2005/8/layout/hProcess9"/>
    <dgm:cxn modelId="{45A324A8-E3D6-47AA-B934-B0B89C0847B2}" type="presParOf" srcId="{977FCFE6-7A3C-4124-A700-7BED255F956C}" destId="{2E1FF495-57E3-4FD4-9A84-D2C40F61CAE7}" srcOrd="4" destOrd="0" presId="urn:microsoft.com/office/officeart/2005/8/layout/hProcess9"/>
    <dgm:cxn modelId="{A2FCEABD-580F-4A5C-8046-AD2413841844}" type="presParOf" srcId="{977FCFE6-7A3C-4124-A700-7BED255F956C}" destId="{FA6AAF36-12D8-42F2-8624-EECF415B8675}" srcOrd="5" destOrd="0" presId="urn:microsoft.com/office/officeart/2005/8/layout/hProcess9"/>
    <dgm:cxn modelId="{F0381C39-B1CC-4707-88AE-D9B43E9257F0}" type="presParOf" srcId="{977FCFE6-7A3C-4124-A700-7BED255F956C}" destId="{B7ADBA1C-188D-411F-8D32-862D5004340C}" srcOrd="6" destOrd="0" presId="urn:microsoft.com/office/officeart/2005/8/layout/hProcess9"/>
    <dgm:cxn modelId="{C1D981AE-1765-4DA5-A50F-17AA4ED6667D}" type="presParOf" srcId="{977FCFE6-7A3C-4124-A700-7BED255F956C}" destId="{E6704D88-3EC6-4D1C-9481-794A36E1B8BB}" srcOrd="7" destOrd="0" presId="urn:microsoft.com/office/officeart/2005/8/layout/hProcess9"/>
    <dgm:cxn modelId="{17D2F339-7EE7-490A-9B10-6CD7A3341299}" type="presParOf" srcId="{977FCFE6-7A3C-4124-A700-7BED255F956C}" destId="{0C64A405-B717-4B30-AFEE-49AF331D5429}" srcOrd="8" destOrd="0" presId="urn:microsoft.com/office/officeart/2005/8/layout/hProcess9"/>
    <dgm:cxn modelId="{824C9059-6AC6-4864-921F-698DFEE7A584}" type="presParOf" srcId="{977FCFE6-7A3C-4124-A700-7BED255F956C}" destId="{2BCB4778-F5B8-4437-B31C-A1CCAE72D43A}" srcOrd="9" destOrd="0" presId="urn:microsoft.com/office/officeart/2005/8/layout/hProcess9"/>
    <dgm:cxn modelId="{773CACBA-96D8-49BF-96C9-D3A3DECC8704}" type="presParOf" srcId="{977FCFE6-7A3C-4124-A700-7BED255F956C}" destId="{DEA527C3-C670-4883-A12B-AF9BB15701E0}" srcOrd="10" destOrd="0" presId="urn:microsoft.com/office/officeart/2005/8/layout/hProcess9"/>
    <dgm:cxn modelId="{4ADD48A4-790F-4EEC-8F82-D6EDCDC95AE3}" type="presParOf" srcId="{977FCFE6-7A3C-4124-A700-7BED255F956C}" destId="{2885DF85-BF60-4092-B80C-8F4E34B090A1}" srcOrd="11" destOrd="0" presId="urn:microsoft.com/office/officeart/2005/8/layout/hProcess9"/>
    <dgm:cxn modelId="{AAADB0D6-4B56-460E-AAAA-D987509A7D29}" type="presParOf" srcId="{977FCFE6-7A3C-4124-A700-7BED255F956C}" destId="{0E2FE7E0-CDA2-4B89-B25B-255824DAB12D}" srcOrd="12" destOrd="0" presId="urn:microsoft.com/office/officeart/2005/8/layout/hProcess9"/>
    <dgm:cxn modelId="{202332E7-50D0-47E0-8B9D-488FEDBC1695}" type="presParOf" srcId="{977FCFE6-7A3C-4124-A700-7BED255F956C}" destId="{8D167850-9F00-4881-A535-9F3CF8709ADF}" srcOrd="13" destOrd="0" presId="urn:microsoft.com/office/officeart/2005/8/layout/hProcess9"/>
    <dgm:cxn modelId="{19D69F88-6A95-4521-AA5E-4D61FEDF8396}" type="presParOf" srcId="{977FCFE6-7A3C-4124-A700-7BED255F956C}" destId="{CE3C182A-EA43-4F24-9506-753CA569C01A}" srcOrd="14" destOrd="0" presId="urn:microsoft.com/office/officeart/2005/8/layout/hProcess9"/>
    <dgm:cxn modelId="{2B3448FB-AE9D-415D-9F2A-D47B9DF8047B}" type="presParOf" srcId="{977FCFE6-7A3C-4124-A700-7BED255F956C}" destId="{DF1B69CD-F51F-48E2-B807-3226533F85F4}" srcOrd="15" destOrd="0" presId="urn:microsoft.com/office/officeart/2005/8/layout/hProcess9"/>
    <dgm:cxn modelId="{64350F21-FFFD-4BAB-8E3E-43CD149981FA}" type="presParOf" srcId="{977FCFE6-7A3C-4124-A700-7BED255F956C}" destId="{710D01E2-D7FF-40B0-AC7E-32D116599C9D}" srcOrd="16" destOrd="0" presId="urn:microsoft.com/office/officeart/2005/8/layout/hProcess9"/>
    <dgm:cxn modelId="{53A8480A-A146-4ED1-8F98-30C6C42C8C8C}" type="presParOf" srcId="{977FCFE6-7A3C-4124-A700-7BED255F956C}" destId="{2861013E-7FCC-42AE-A6FF-637B87000B88}" srcOrd="17" destOrd="0" presId="urn:microsoft.com/office/officeart/2005/8/layout/hProcess9"/>
    <dgm:cxn modelId="{D88B2386-384D-4B1A-BB57-C4A3F5BFBD32}" type="presParOf" srcId="{977FCFE6-7A3C-4124-A700-7BED255F956C}" destId="{369C8554-B7D7-45C2-9DB8-04E8D57856E9}" srcOrd="1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1DDF48-03F5-457E-84EF-86C6C4A27435}">
      <dsp:nvSpPr>
        <dsp:cNvPr id="0" name=""/>
        <dsp:cNvSpPr/>
      </dsp:nvSpPr>
      <dsp:spPr>
        <a:xfrm>
          <a:off x="653882" y="0"/>
          <a:ext cx="7222402" cy="4392488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3F1939-1651-4C69-BB2E-7C30E57037B1}">
      <dsp:nvSpPr>
        <dsp:cNvPr id="0" name=""/>
        <dsp:cNvSpPr/>
      </dsp:nvSpPr>
      <dsp:spPr>
        <a:xfrm>
          <a:off x="806" y="1317746"/>
          <a:ext cx="787922" cy="175699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dirty="0" smtClean="0"/>
            <a:t>起莊</a:t>
          </a:r>
          <a:endParaRPr lang="zh-TW" sz="2100" kern="1200" dirty="0"/>
        </a:p>
      </dsp:txBody>
      <dsp:txXfrm>
        <a:off x="39269" y="1356209"/>
        <a:ext cx="710996" cy="1680069"/>
      </dsp:txXfrm>
    </dsp:sp>
    <dsp:sp modelId="{1F1A181B-8484-4D49-ABF3-8F11A4FF0F6C}">
      <dsp:nvSpPr>
        <dsp:cNvPr id="0" name=""/>
        <dsp:cNvSpPr/>
      </dsp:nvSpPr>
      <dsp:spPr>
        <a:xfrm>
          <a:off x="857185" y="1317746"/>
          <a:ext cx="787922" cy="1756995"/>
        </a:xfrm>
        <a:prstGeom prst="roundRect">
          <a:avLst/>
        </a:prstGeom>
        <a:solidFill>
          <a:schemeClr val="accent4">
            <a:hueOff val="-1444796"/>
            <a:satOff val="6854"/>
            <a:lumOff val="-1481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dirty="0" smtClean="0"/>
            <a:t>開牌配牌</a:t>
          </a:r>
          <a:endParaRPr lang="zh-TW" sz="2100" kern="1200" dirty="0"/>
        </a:p>
      </dsp:txBody>
      <dsp:txXfrm>
        <a:off x="895648" y="1356209"/>
        <a:ext cx="710996" cy="1680069"/>
      </dsp:txXfrm>
    </dsp:sp>
    <dsp:sp modelId="{2E1FF495-57E3-4FD4-9A84-D2C40F61CAE7}">
      <dsp:nvSpPr>
        <dsp:cNvPr id="0" name=""/>
        <dsp:cNvSpPr/>
      </dsp:nvSpPr>
      <dsp:spPr>
        <a:xfrm>
          <a:off x="1713563" y="1317746"/>
          <a:ext cx="787922" cy="1756995"/>
        </a:xfrm>
        <a:prstGeom prst="roundRect">
          <a:avLst/>
        </a:prstGeom>
        <a:solidFill>
          <a:schemeClr val="accent4">
            <a:hueOff val="-2889592"/>
            <a:satOff val="13709"/>
            <a:lumOff val="-2963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dirty="0" smtClean="0"/>
            <a:t>補花</a:t>
          </a:r>
          <a:endParaRPr lang="zh-TW" sz="2100" kern="1200" dirty="0"/>
        </a:p>
      </dsp:txBody>
      <dsp:txXfrm>
        <a:off x="1752026" y="1356209"/>
        <a:ext cx="710996" cy="1680069"/>
      </dsp:txXfrm>
    </dsp:sp>
    <dsp:sp modelId="{B7ADBA1C-188D-411F-8D32-862D5004340C}">
      <dsp:nvSpPr>
        <dsp:cNvPr id="0" name=""/>
        <dsp:cNvSpPr/>
      </dsp:nvSpPr>
      <dsp:spPr>
        <a:xfrm>
          <a:off x="2569942" y="1317746"/>
          <a:ext cx="787922" cy="1756995"/>
        </a:xfrm>
        <a:prstGeom prst="roundRect">
          <a:avLst/>
        </a:prstGeom>
        <a:solidFill>
          <a:schemeClr val="accent4">
            <a:hueOff val="-4334388"/>
            <a:satOff val="20563"/>
            <a:lumOff val="-4444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dirty="0" smtClean="0"/>
            <a:t>理牌</a:t>
          </a:r>
          <a:endParaRPr lang="zh-TW" sz="2100" kern="1200" dirty="0"/>
        </a:p>
      </dsp:txBody>
      <dsp:txXfrm>
        <a:off x="2608405" y="1356209"/>
        <a:ext cx="710996" cy="1680069"/>
      </dsp:txXfrm>
    </dsp:sp>
    <dsp:sp modelId="{0C64A405-B717-4B30-AFEE-49AF331D5429}">
      <dsp:nvSpPr>
        <dsp:cNvPr id="0" name=""/>
        <dsp:cNvSpPr/>
      </dsp:nvSpPr>
      <dsp:spPr>
        <a:xfrm>
          <a:off x="3426321" y="1317746"/>
          <a:ext cx="787922" cy="1756995"/>
        </a:xfrm>
        <a:prstGeom prst="roundRect">
          <a:avLst/>
        </a:prstGeom>
        <a:solidFill>
          <a:schemeClr val="accent4">
            <a:hueOff val="-5779183"/>
            <a:satOff val="27417"/>
            <a:lumOff val="-5926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dirty="0" smtClean="0"/>
            <a:t>摸牌打牌</a:t>
          </a:r>
          <a:endParaRPr lang="zh-TW" sz="2100" kern="1200" dirty="0"/>
        </a:p>
      </dsp:txBody>
      <dsp:txXfrm>
        <a:off x="3464784" y="1356209"/>
        <a:ext cx="710996" cy="1680069"/>
      </dsp:txXfrm>
    </dsp:sp>
    <dsp:sp modelId="{DEA527C3-C670-4883-A12B-AF9BB15701E0}">
      <dsp:nvSpPr>
        <dsp:cNvPr id="0" name=""/>
        <dsp:cNvSpPr/>
      </dsp:nvSpPr>
      <dsp:spPr>
        <a:xfrm>
          <a:off x="4282700" y="1317746"/>
          <a:ext cx="787922" cy="1756995"/>
        </a:xfrm>
        <a:prstGeom prst="roundRect">
          <a:avLst/>
        </a:prstGeom>
        <a:solidFill>
          <a:schemeClr val="accent4">
            <a:hueOff val="-7223979"/>
            <a:satOff val="34272"/>
            <a:lumOff val="-7407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dirty="0" smtClean="0"/>
            <a:t>吃牌碰牌槓牌</a:t>
          </a:r>
          <a:endParaRPr lang="zh-TW" sz="2100" kern="1200" dirty="0"/>
        </a:p>
      </dsp:txBody>
      <dsp:txXfrm>
        <a:off x="4321163" y="1356209"/>
        <a:ext cx="710996" cy="1680069"/>
      </dsp:txXfrm>
    </dsp:sp>
    <dsp:sp modelId="{0E2FE7E0-CDA2-4B89-B25B-255824DAB12D}">
      <dsp:nvSpPr>
        <dsp:cNvPr id="0" name=""/>
        <dsp:cNvSpPr/>
      </dsp:nvSpPr>
      <dsp:spPr>
        <a:xfrm>
          <a:off x="5139079" y="1317746"/>
          <a:ext cx="787922" cy="1756995"/>
        </a:xfrm>
        <a:prstGeom prst="roundRect">
          <a:avLst/>
        </a:prstGeom>
        <a:solidFill>
          <a:schemeClr val="accent4">
            <a:hueOff val="-8668775"/>
            <a:satOff val="41126"/>
            <a:lumOff val="-8889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dirty="0" smtClean="0"/>
            <a:t>聽牌</a:t>
          </a:r>
          <a:endParaRPr lang="zh-TW" sz="2100" kern="1200" dirty="0"/>
        </a:p>
      </dsp:txBody>
      <dsp:txXfrm>
        <a:off x="5177542" y="1356209"/>
        <a:ext cx="710996" cy="1680069"/>
      </dsp:txXfrm>
    </dsp:sp>
    <dsp:sp modelId="{CE3C182A-EA43-4F24-9506-753CA569C01A}">
      <dsp:nvSpPr>
        <dsp:cNvPr id="0" name=""/>
        <dsp:cNvSpPr/>
      </dsp:nvSpPr>
      <dsp:spPr>
        <a:xfrm>
          <a:off x="5995458" y="1317746"/>
          <a:ext cx="787922" cy="1756995"/>
        </a:xfrm>
        <a:prstGeom prst="roundRect">
          <a:avLst/>
        </a:prstGeom>
        <a:solidFill>
          <a:schemeClr val="accent4">
            <a:hueOff val="-10113571"/>
            <a:satOff val="47980"/>
            <a:lumOff val="-1037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dirty="0" smtClean="0"/>
            <a:t>胡牌自摸</a:t>
          </a:r>
          <a:endParaRPr lang="zh-TW" sz="2100" kern="1200" dirty="0"/>
        </a:p>
      </dsp:txBody>
      <dsp:txXfrm>
        <a:off x="6033921" y="1356209"/>
        <a:ext cx="710996" cy="1680069"/>
      </dsp:txXfrm>
    </dsp:sp>
    <dsp:sp modelId="{710D01E2-D7FF-40B0-AC7E-32D116599C9D}">
      <dsp:nvSpPr>
        <dsp:cNvPr id="0" name=""/>
        <dsp:cNvSpPr/>
      </dsp:nvSpPr>
      <dsp:spPr>
        <a:xfrm>
          <a:off x="6851836" y="1317746"/>
          <a:ext cx="787922" cy="1756995"/>
        </a:xfrm>
        <a:prstGeom prst="roundRect">
          <a:avLst/>
        </a:prstGeom>
        <a:solidFill>
          <a:schemeClr val="accent4">
            <a:hueOff val="-11558366"/>
            <a:satOff val="54835"/>
            <a:lumOff val="-11852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smtClean="0"/>
            <a:t>流</a:t>
          </a:r>
          <a:r>
            <a:rPr lang="zh-TW" sz="2100" b="1" kern="1200" dirty="0" smtClean="0"/>
            <a:t>局</a:t>
          </a:r>
          <a:endParaRPr lang="zh-TW" sz="2100" kern="1200" dirty="0"/>
        </a:p>
      </dsp:txBody>
      <dsp:txXfrm>
        <a:off x="6890299" y="1356209"/>
        <a:ext cx="710996" cy="1680069"/>
      </dsp:txXfrm>
    </dsp:sp>
    <dsp:sp modelId="{369C8554-B7D7-45C2-9DB8-04E8D57856E9}">
      <dsp:nvSpPr>
        <dsp:cNvPr id="0" name=""/>
        <dsp:cNvSpPr/>
      </dsp:nvSpPr>
      <dsp:spPr>
        <a:xfrm>
          <a:off x="7708215" y="1317746"/>
          <a:ext cx="787922" cy="1756995"/>
        </a:xfrm>
        <a:prstGeom prst="roundRect">
          <a:avLst/>
        </a:prstGeom>
        <a:solidFill>
          <a:schemeClr val="accent4">
            <a:hueOff val="-13003162"/>
            <a:satOff val="61689"/>
            <a:lumOff val="-13333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b="1" kern="1200" smtClean="0"/>
            <a:t>輸贏</a:t>
          </a:r>
          <a:r>
            <a:rPr lang="zh-TW" sz="2100" b="1" kern="1200" dirty="0" smtClean="0"/>
            <a:t>之算計</a:t>
          </a:r>
          <a:endParaRPr lang="zh-TW" sz="2100" kern="1200" dirty="0"/>
        </a:p>
      </dsp:txBody>
      <dsp:txXfrm>
        <a:off x="7746678" y="1356209"/>
        <a:ext cx="710996" cy="16800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ADC2D90-565C-40A4-B370-8653701298EB}" type="datetimeFigureOut">
              <a:rPr lang="zh-TW" altLang="en-US" smtClean="0"/>
              <a:t>2016/11/18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F2E89A2-4294-4510-B544-C7DA7C5CF17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.tw/upload/133/2015011414464365235.pdf" TargetMode="External"/><Relationship Id="rId2" Type="http://schemas.openxmlformats.org/officeDocument/2006/relationships/hyperlink" Target="http://www.pidc.org.tw/zh-tw/DIV14/div3/32/321/Pages/PBN2016040201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pPr algn="r"/>
            <a:r>
              <a:rPr lang="zh-TW" altLang="en-US" sz="5400" baseline="0" dirty="0" smtClean="0">
                <a:ea typeface="標楷體" pitchFamily="65" charset="-120"/>
              </a:rPr>
              <a:t>課 程 進 度 報 告</a:t>
            </a:r>
            <a:endParaRPr lang="zh-TW" altLang="en-US" sz="5400" baseline="0" dirty="0">
              <a:ea typeface="標楷體" pitchFamily="65" charset="-12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221088"/>
            <a:ext cx="3240360" cy="2312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396819"/>
              </p:ext>
            </p:extLst>
          </p:nvPr>
        </p:nvGraphicFramePr>
        <p:xfrm>
          <a:off x="4644008" y="1988840"/>
          <a:ext cx="3816423" cy="4248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628"/>
                <a:gridCol w="1563219"/>
                <a:gridCol w="1017576"/>
              </a:tblGrid>
              <a:tr h="381409">
                <a:tc>
                  <a:txBody>
                    <a:bodyPr/>
                    <a:lstStyle/>
                    <a:p>
                      <a:r>
                        <a:rPr lang="zh-TW" altLang="en-US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產設四甲</a:t>
                      </a:r>
                      <a:endParaRPr lang="zh-TW" altLang="en-US" sz="1800" b="1" i="0" kern="1200" dirty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4A21C031</a:t>
                      </a:r>
                      <a:endParaRPr lang="zh-TW" altLang="en-US" sz="1800" b="1" i="0" kern="1200" dirty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陳又銘</a:t>
                      </a:r>
                      <a:endParaRPr lang="en-US" altLang="zh-TW" sz="1800" b="1" i="0" kern="1200" dirty="0" smtClean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r>
                        <a:rPr lang="zh-TW" altLang="en-US" b="1" i="0" dirty="0" smtClean="0">
                          <a:ea typeface="標楷體" pitchFamily="65" charset="-120"/>
                        </a:rPr>
                        <a:t>電資三甲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i="0" dirty="0" smtClean="0">
                          <a:ea typeface="標楷體" pitchFamily="65" charset="-120"/>
                        </a:rPr>
                        <a:t>4A328034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張柏翔</a:t>
                      </a:r>
                      <a:endParaRPr lang="en-US" altLang="zh-TW" b="1" i="0" dirty="0" smtClean="0">
                        <a:ea typeface="標楷體" pitchFamily="65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動畫三甲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i="0" dirty="0" smtClean="0">
                          <a:ea typeface="標楷體" pitchFamily="65" charset="-120"/>
                        </a:rPr>
                        <a:t>4A3J3046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趙翊任</a:t>
                      </a:r>
                      <a:endParaRPr lang="en-US" altLang="zh-TW" b="1" i="0" dirty="0" smtClean="0">
                        <a:ea typeface="標楷體" pitchFamily="65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多樂三甲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i="0" dirty="0" smtClean="0">
                          <a:ea typeface="標楷體" pitchFamily="65" charset="-120"/>
                        </a:rPr>
                        <a:t>4A3K0004 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李姿瑩</a:t>
                      </a:r>
                      <a:endParaRPr lang="en-US" altLang="zh-TW" b="1" i="0" dirty="0" smtClean="0">
                        <a:ea typeface="標楷體" pitchFamily="65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應日三乙</a:t>
                      </a:r>
                      <a:endParaRPr lang="en-US" altLang="zh-TW" b="1" i="0" dirty="0" smtClean="0">
                        <a:ea typeface="標楷體" pitchFamily="65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i="0" dirty="0" smtClean="0">
                          <a:ea typeface="標楷體" pitchFamily="65" charset="-120"/>
                        </a:rPr>
                        <a:t>4A3E0097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i="0" dirty="0" smtClean="0">
                          <a:ea typeface="標楷體" pitchFamily="65" charset="-120"/>
                        </a:rPr>
                        <a:t>邱薏樺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奈米</a:t>
                      </a:r>
                      <a:r>
                        <a:rPr lang="zh-TW" altLang="en-US" b="1" i="0" dirty="0" smtClean="0">
                          <a:ea typeface="標楷體" pitchFamily="65" charset="-120"/>
                        </a:rPr>
                        <a:t>三乙</a:t>
                      </a:r>
                      <a:endParaRPr lang="en-US" altLang="zh-TW" b="1" i="0" dirty="0" smtClean="0">
                        <a:ea typeface="標楷體" pitchFamily="65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i="0" dirty="0" smtClean="0">
                          <a:ea typeface="標楷體" pitchFamily="65" charset="-120"/>
                        </a:rPr>
                        <a:t>4A314013 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b="1" i="0" dirty="0" smtClean="0">
                          <a:ea typeface="標楷體" pitchFamily="65" charset="-120"/>
                        </a:rPr>
                        <a:t>張愷仁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餐旅二甲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i="0" dirty="0" smtClean="0">
                          <a:ea typeface="標楷體" pitchFamily="65" charset="-120"/>
                        </a:rPr>
                        <a:t>4A4M0010 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陳姿霖</a:t>
                      </a:r>
                      <a:endParaRPr lang="en-US" altLang="zh-TW" b="1" i="0" dirty="0" smtClean="0">
                        <a:ea typeface="標楷體" pitchFamily="65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企管二乙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b="1" i="0" dirty="0" smtClean="0">
                          <a:ea typeface="標楷體" pitchFamily="65" charset="-120"/>
                        </a:rPr>
                        <a:t>4A470024</a:t>
                      </a:r>
                      <a:r>
                        <a:rPr lang="zh-TW" altLang="en-US" b="1" i="0" dirty="0" smtClean="0">
                          <a:ea typeface="標楷體" pitchFamily="65" charset="-120"/>
                        </a:rPr>
                        <a:t> </a:t>
                      </a:r>
                      <a:endParaRPr lang="zh-TW" altLang="en-US" b="1" i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="1" i="0" dirty="0" smtClean="0">
                          <a:ea typeface="標楷體" pitchFamily="65" charset="-120"/>
                        </a:rPr>
                        <a:t>林佩穎</a:t>
                      </a:r>
                      <a:endParaRPr lang="en-US" altLang="zh-TW" b="1" i="0" dirty="0" smtClean="0">
                        <a:ea typeface="標楷體" pitchFamily="65" charset="-12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資管二乙</a:t>
                      </a:r>
                      <a:endParaRPr lang="zh-TW" altLang="en-US" sz="1800" b="1" i="0" kern="1200" dirty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4A490142 </a:t>
                      </a:r>
                      <a:endParaRPr lang="zh-TW" altLang="en-US" sz="1800" b="1" i="0" kern="1200" dirty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王雅樟 </a:t>
                      </a:r>
                      <a:endParaRPr lang="zh-TW" altLang="en-US" sz="1800" b="1" i="0" kern="1200" dirty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化材二乙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4A440062</a:t>
                      </a:r>
                      <a:endParaRPr lang="zh-TW" altLang="en-US" sz="1800" b="1" i="0" kern="1200" dirty="0" smtClean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黃奕勳</a:t>
                      </a:r>
                      <a:endParaRPr lang="en-US" altLang="zh-TW" sz="1800" b="1" i="0" kern="1200" dirty="0" smtClean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67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高服二甲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4A41E032</a:t>
                      </a:r>
                      <a:endParaRPr lang="zh-TW" altLang="en-US" sz="1800" b="1" i="0" kern="1200" dirty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陳彥宇</a:t>
                      </a:r>
                      <a:endParaRPr lang="en-US" altLang="zh-TW" sz="1800" b="1" i="0" kern="1200" dirty="0" smtClean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809916"/>
              </p:ext>
            </p:extLst>
          </p:nvPr>
        </p:nvGraphicFramePr>
        <p:xfrm>
          <a:off x="395536" y="3140968"/>
          <a:ext cx="374441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1872208"/>
              </a:tblGrid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指導老師：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標楷體" pitchFamily="65" charset="-120"/>
                          <a:cs typeface="+mn-cs"/>
                        </a:rPr>
                        <a:t>許宏賓 老師</a:t>
                      </a:r>
                      <a:endParaRPr lang="en-US" altLang="zh-TW" sz="2400" b="1" i="0" kern="1200" dirty="0" smtClean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400" b="1" i="0" kern="1200" dirty="0">
                        <a:solidFill>
                          <a:schemeClr val="dk1"/>
                        </a:solidFill>
                        <a:latin typeface="+mn-lt"/>
                        <a:ea typeface="標楷體" pitchFamily="65" charset="-12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611560" y="2137211"/>
            <a:ext cx="345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第三組 </a:t>
            </a:r>
            <a:r>
              <a:rPr lang="en-US" altLang="zh-TW" sz="32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sz="32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 三缺一</a:t>
            </a:r>
            <a:endParaRPr lang="zh-TW" altLang="en-US" sz="3200" b="1" dirty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462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35878"/>
          </a:xfrm>
        </p:spPr>
        <p:txBody>
          <a:bodyPr>
            <a:normAutofit/>
          </a:bodyPr>
          <a:lstStyle/>
          <a:p>
            <a:r>
              <a:rPr lang="zh-TW" altLang="en-US" baseline="0" dirty="0" smtClean="0">
                <a:ea typeface="標楷體" pitchFamily="65" charset="-120"/>
              </a:rPr>
              <a:t>參考文獻</a:t>
            </a:r>
            <a:endParaRPr lang="zh-TW" altLang="en-US" baseline="0" dirty="0"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aseline="0" dirty="0" smtClean="0">
                <a:ea typeface="標楷體" pitchFamily="65" charset="-120"/>
              </a:rPr>
              <a:t>塑料價格</a:t>
            </a:r>
            <a:r>
              <a:rPr lang="en-US" altLang="zh-TW" baseline="0" dirty="0" smtClean="0"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en-US" altLang="zh-TW" baseline="0" dirty="0" smtClean="0">
                <a:ea typeface="標楷體" pitchFamily="65" charset="-120"/>
              </a:rPr>
              <a:t>1.</a:t>
            </a:r>
            <a:r>
              <a:rPr lang="zh-TW" altLang="en-US" baseline="0" dirty="0" smtClean="0">
                <a:ea typeface="標楷體" pitchFamily="65" charset="-120"/>
              </a:rPr>
              <a:t>王聖雄業師提供的產品價目表</a:t>
            </a:r>
            <a:endParaRPr lang="en-US" altLang="zh-TW" baseline="0" dirty="0" smtClean="0"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aseline="0" dirty="0" smtClean="0">
                <a:ea typeface="標楷體" pitchFamily="65" charset="-120"/>
              </a:rPr>
              <a:t>2.</a:t>
            </a:r>
            <a:r>
              <a:rPr lang="zh-TW" altLang="en-US" baseline="0" dirty="0" smtClean="0">
                <a:ea typeface="標楷體" pitchFamily="65" charset="-120"/>
              </a:rPr>
              <a:t>財團法人塑膠工業技術發展中心</a:t>
            </a:r>
            <a:r>
              <a:rPr lang="en-US" altLang="zh-TW" baseline="0" dirty="0" smtClean="0"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2000" baseline="0" dirty="0" smtClean="0">
                <a:ea typeface="標楷體" pitchFamily="65" charset="-120"/>
                <a:hlinkClick r:id="rId2"/>
              </a:rPr>
              <a:t>http://www.pidc.org.tw/zh-tw/DIV14/div3/32/321/Pages/PBN2016040201.aspx</a:t>
            </a:r>
            <a:endParaRPr lang="en-US" altLang="zh-TW" sz="2000" baseline="0" dirty="0" smtClean="0"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baseline="0" dirty="0" smtClean="0">
                <a:ea typeface="標楷體" pitchFamily="65" charset="-120"/>
              </a:rPr>
              <a:t>塑膠特性</a:t>
            </a:r>
            <a:r>
              <a:rPr lang="en-US" altLang="zh-TW" baseline="0" dirty="0" smtClean="0">
                <a:ea typeface="標楷體" pitchFamily="65" charset="-120"/>
              </a:rPr>
              <a:t>:</a:t>
            </a:r>
          </a:p>
          <a:p>
            <a:pPr marL="0" indent="0">
              <a:buNone/>
            </a:pPr>
            <a:r>
              <a:rPr lang="en-US" altLang="zh-TW" baseline="0" dirty="0" smtClean="0">
                <a:ea typeface="標楷體" pitchFamily="65" charset="-120"/>
              </a:rPr>
              <a:t>1.</a:t>
            </a:r>
            <a:r>
              <a:rPr lang="zh-TW" altLang="en-US" baseline="0" dirty="0" smtClean="0">
                <a:ea typeface="標楷體" pitchFamily="65" charset="-120"/>
              </a:rPr>
              <a:t>維基百科</a:t>
            </a:r>
            <a:endParaRPr lang="en-US" altLang="zh-TW" baseline="0" dirty="0" smtClean="0"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baseline="0" dirty="0" smtClean="0">
                <a:ea typeface="標楷體" pitchFamily="65" charset="-120"/>
              </a:rPr>
              <a:t>2.</a:t>
            </a:r>
            <a:r>
              <a:rPr lang="zh-TW" altLang="en-US" baseline="0" dirty="0" smtClean="0">
                <a:ea typeface="標楷體" pitchFamily="65" charset="-120"/>
              </a:rPr>
              <a:t> </a:t>
            </a:r>
            <a:r>
              <a:rPr lang="en-US" altLang="zh-TW" sz="2000" baseline="0" dirty="0" smtClean="0">
                <a:ea typeface="標楷體" pitchFamily="65" charset="-120"/>
                <a:hlinkClick r:id="rId3"/>
              </a:rPr>
              <a:t>http://www.fda.gov.tw/upload/133/2015011414464365235.pdf</a:t>
            </a:r>
            <a:endParaRPr lang="en-US" altLang="zh-TW" sz="2000" baseline="0" dirty="0" smtClean="0"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000" baseline="0" dirty="0" smtClean="0"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2000" baseline="0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436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72026"/>
          </a:xfrm>
        </p:spPr>
        <p:txBody>
          <a:bodyPr>
            <a:normAutofit/>
          </a:bodyPr>
          <a:lstStyle/>
          <a:p>
            <a:r>
              <a:rPr lang="zh-TW" altLang="en-US" sz="4000" baseline="0" dirty="0" smtClean="0">
                <a:ea typeface="標楷體" pitchFamily="65" charset="-120"/>
              </a:rPr>
              <a:t>材料選擇</a:t>
            </a:r>
            <a:endParaRPr lang="zh-TW" altLang="en-US" sz="4000" baseline="0" dirty="0"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>
          <a:xfrm>
            <a:off x="755576" y="1196752"/>
            <a:ext cx="7620000" cy="4373563"/>
          </a:xfrm>
        </p:spPr>
        <p:txBody>
          <a:bodyPr/>
          <a:lstStyle/>
          <a:p>
            <a:pPr algn="l"/>
            <a:r>
              <a:rPr lang="zh-TW" altLang="en-US" baseline="0" dirty="0" smtClean="0">
                <a:ea typeface="標楷體" pitchFamily="65" charset="-120"/>
              </a:rPr>
              <a:t>我們材料一開始想過用紙類，但後來考慮到要有牌面的凹痕，而選擇塑膠。而現代石化產業發達，常見塑膠的種類非常多種，而我們選擇使用壓克力</a:t>
            </a:r>
            <a:r>
              <a:rPr lang="en-US" altLang="zh-TW" baseline="0" dirty="0" smtClean="0">
                <a:ea typeface="標楷體" pitchFamily="65" charset="-120"/>
              </a:rPr>
              <a:t>(</a:t>
            </a:r>
            <a:r>
              <a:rPr lang="zh-TW" altLang="en-US" baseline="0" dirty="0">
                <a:ea typeface="標楷體" pitchFamily="65" charset="-120"/>
              </a:rPr>
              <a:t>聚甲基丙烯酸甲</a:t>
            </a:r>
            <a:r>
              <a:rPr lang="zh-TW" altLang="en-US" baseline="0" dirty="0" smtClean="0">
                <a:ea typeface="標楷體" pitchFamily="65" charset="-120"/>
              </a:rPr>
              <a:t>酯，</a:t>
            </a:r>
            <a:r>
              <a:rPr lang="en-US" altLang="zh-TW" baseline="0" dirty="0" smtClean="0">
                <a:ea typeface="標楷體" pitchFamily="65" charset="-120"/>
              </a:rPr>
              <a:t>PMMA)</a:t>
            </a:r>
            <a:r>
              <a:rPr lang="zh-TW" altLang="en-US" baseline="0" dirty="0" smtClean="0">
                <a:ea typeface="標楷體" pitchFamily="65" charset="-120"/>
              </a:rPr>
              <a:t>，其原因如下表各種塑膠比較。</a:t>
            </a:r>
            <a:endParaRPr lang="en-US" altLang="zh-TW" baseline="0" dirty="0" smtClean="0">
              <a:ea typeface="標楷體" pitchFamily="65" charset="-120"/>
            </a:endParaRPr>
          </a:p>
          <a:p>
            <a:pPr algn="l"/>
            <a:endParaRPr lang="en-US" altLang="zh-TW" baseline="0" dirty="0">
              <a:ea typeface="標楷體" pitchFamily="65" charset="-120"/>
            </a:endParaRPr>
          </a:p>
          <a:p>
            <a:pPr algn="l"/>
            <a:endParaRPr lang="zh-TW" altLang="en-US" baseline="0" dirty="0">
              <a:ea typeface="標楷體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320893"/>
              </p:ext>
            </p:extLst>
          </p:nvPr>
        </p:nvGraphicFramePr>
        <p:xfrm>
          <a:off x="827584" y="2636912"/>
          <a:ext cx="7468735" cy="3657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38534"/>
                <a:gridCol w="1238534"/>
                <a:gridCol w="2088107"/>
                <a:gridCol w="996891"/>
                <a:gridCol w="966602"/>
                <a:gridCol w="940067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塑膠種類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常用方式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特性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耐熱程度</a:t>
                      </a:r>
                      <a:r>
                        <a:rPr lang="zh-TW" altLang="en-US" baseline="0" dirty="0" smtClean="0">
                          <a:latin typeface="標楷體" pitchFamily="65" charset="-120"/>
                          <a:ea typeface="標楷體" pitchFamily="65" charset="-120"/>
                        </a:rPr>
                        <a:t>℃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抗摩強度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價格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aseline="0" dirty="0" smtClean="0">
                          <a:ea typeface="標楷體" pitchFamily="65" charset="-120"/>
                        </a:rPr>
                        <a:t>聚氯乙烯</a:t>
                      </a:r>
                      <a:endParaRPr lang="en-US" altLang="zh-TW" baseline="0" dirty="0" smtClean="0"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aseline="0" dirty="0" smtClean="0">
                          <a:ea typeface="標楷體" pitchFamily="65" charset="-120"/>
                        </a:rPr>
                        <a:t> </a:t>
                      </a:r>
                      <a:r>
                        <a:rPr lang="en-US" altLang="zh-TW" baseline="0" dirty="0" smtClean="0">
                          <a:ea typeface="標楷體" pitchFamily="65" charset="-120"/>
                        </a:rPr>
                        <a:t>(PVC)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baseline="0" dirty="0" smtClean="0">
                          <a:ea typeface="標楷體" pitchFamily="65" charset="-120"/>
                        </a:rPr>
                        <a:t>半透明或不透明的 塑膠瓶等 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透過</a:t>
                      </a:r>
                      <a:r>
                        <a:rPr lang="zh-TW" altLang="en-US" b="1" baseline="0" dirty="0" smtClean="0">
                          <a:solidFill>
                            <a:srgbClr val="FF0000"/>
                          </a:solidFill>
                          <a:ea typeface="標楷體" pitchFamily="65" charset="-120"/>
                        </a:rPr>
                        <a:t>添加塑化劑</a:t>
                      </a:r>
                      <a:r>
                        <a:rPr lang="zh-TW" altLang="en-US" baseline="0" dirty="0" smtClean="0">
                          <a:ea typeface="標楷體" pitchFamily="65" charset="-120"/>
                        </a:rPr>
                        <a:t>多寡可決定其硬度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aseline="0" dirty="0" smtClean="0">
                          <a:ea typeface="標楷體" pitchFamily="65" charset="-120"/>
                        </a:rPr>
                        <a:t>70~90</a:t>
                      </a:r>
                      <a:r>
                        <a:rPr lang="zh-TW" altLang="en-US" baseline="0" dirty="0" smtClean="0">
                          <a:latin typeface="新細明體" panose="02020500000000000000" pitchFamily="18" charset="-120"/>
                          <a:ea typeface="標楷體" pitchFamily="65" charset="-120"/>
                        </a:rPr>
                        <a:t>℃</a:t>
                      </a:r>
                      <a:endParaRPr lang="zh-TW" altLang="en-US" baseline="0" dirty="0" smtClean="0">
                        <a:ea typeface="標楷體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baseline="0" dirty="0" smtClean="0">
                        <a:ea typeface="標楷體" pitchFamily="65" charset="-120"/>
                      </a:endParaRPr>
                    </a:p>
                    <a:p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強</a:t>
                      </a:r>
                      <a:r>
                        <a:rPr lang="en-US" altLang="zh-TW" baseline="0" dirty="0" smtClean="0">
                          <a:ea typeface="標楷體" pitchFamily="65" charset="-120"/>
                        </a:rPr>
                        <a:t>~</a:t>
                      </a:r>
                      <a:r>
                        <a:rPr lang="zh-TW" altLang="en-US" baseline="0" dirty="0" smtClean="0">
                          <a:ea typeface="標楷體" pitchFamily="65" charset="-120"/>
                        </a:rPr>
                        <a:t>差 都有</a:t>
                      </a:r>
                      <a:endParaRPr lang="en-US" altLang="zh-TW" baseline="0" dirty="0" smtClean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altLang="zh-TW" baseline="0" dirty="0" smtClean="0">
                          <a:ea typeface="標楷體" pitchFamily="65" charset="-120"/>
                        </a:rPr>
                        <a:t>28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聚苯乙烯 </a:t>
                      </a:r>
                      <a:endParaRPr lang="en-US" altLang="zh-TW" baseline="0" dirty="0" smtClean="0">
                        <a:ea typeface="標楷體" pitchFamily="65" charset="-120"/>
                      </a:endParaRPr>
                    </a:p>
                    <a:p>
                      <a:r>
                        <a:rPr lang="en-US" altLang="zh-TW" baseline="0" dirty="0" smtClean="0">
                          <a:ea typeface="標楷體" pitchFamily="65" charset="-120"/>
                        </a:rPr>
                        <a:t>(PS) 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保麗龍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受紫外光照射後，容易變色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aseline="0" dirty="0" smtClean="0">
                          <a:ea typeface="標楷體" pitchFamily="65" charset="-120"/>
                        </a:rPr>
                        <a:t>70~90</a:t>
                      </a:r>
                      <a:r>
                        <a:rPr lang="zh-TW" altLang="en-US" baseline="0" dirty="0" smtClean="0">
                          <a:latin typeface="新細明體" panose="02020500000000000000" pitchFamily="18" charset="-120"/>
                          <a:ea typeface="標楷體" pitchFamily="65" charset="-120"/>
                        </a:rPr>
                        <a:t>℃</a:t>
                      </a:r>
                      <a:endParaRPr lang="en-US" altLang="zh-TW" baseline="0" dirty="0" smtClean="0">
                        <a:ea typeface="標楷體" pitchFamily="65" charset="-120"/>
                      </a:endParaRPr>
                    </a:p>
                    <a:p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="1" baseline="0" dirty="0" smtClean="0">
                          <a:solidFill>
                            <a:srgbClr val="FF0000"/>
                          </a:solidFill>
                          <a:ea typeface="標楷體" pitchFamily="65" charset="-120"/>
                        </a:rPr>
                        <a:t>硬而脆</a:t>
                      </a:r>
                      <a:endParaRPr lang="zh-TW" altLang="en-US" b="1" baseline="0" dirty="0">
                        <a:solidFill>
                          <a:srgbClr val="FF0000"/>
                        </a:solidFill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aseline="0" dirty="0" smtClean="0">
                          <a:ea typeface="標楷體" pitchFamily="65" charset="-120"/>
                        </a:rPr>
                        <a:t>44.5~45.5</a:t>
                      </a:r>
                      <a:endParaRPr lang="zh-TW" altLang="en-US" baseline="0" dirty="0" smtClean="0">
                        <a:ea typeface="標楷體" pitchFamily="65" charset="-120"/>
                      </a:endParaRPr>
                    </a:p>
                    <a:p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</a:tr>
              <a:tr h="267067">
                <a:tc>
                  <a:txBody>
                    <a:bodyPr/>
                    <a:lstStyle/>
                    <a:p>
                      <a:r>
                        <a:rPr lang="zh-TW" altLang="en-US" b="1" baseline="0" dirty="0" smtClean="0">
                          <a:solidFill>
                            <a:schemeClr val="tx1"/>
                          </a:solidFill>
                          <a:ea typeface="標楷體" pitchFamily="65" charset="-120"/>
                        </a:rPr>
                        <a:t>壓克力</a:t>
                      </a:r>
                      <a:r>
                        <a:rPr lang="en-US" altLang="zh-TW" b="1" baseline="0" dirty="0" smtClean="0">
                          <a:solidFill>
                            <a:schemeClr val="tx1"/>
                          </a:solidFill>
                          <a:ea typeface="標楷體" pitchFamily="65" charset="-120"/>
                        </a:rPr>
                        <a:t>(PMMA)</a:t>
                      </a:r>
                      <a:endParaRPr lang="zh-TW" altLang="en-US" b="1" baseline="0" dirty="0">
                        <a:solidFill>
                          <a:schemeClr val="tx1"/>
                        </a:solidFill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aseline="0" dirty="0" smtClean="0">
                          <a:ea typeface="標楷體" pitchFamily="65" charset="-120"/>
                        </a:rPr>
                        <a:t>家具、招牌、</a:t>
                      </a:r>
                      <a:r>
                        <a:rPr lang="zh-TW" altLang="en-US" b="1" baseline="0" dirty="0" smtClean="0">
                          <a:solidFill>
                            <a:srgbClr val="FF0000"/>
                          </a:solidFill>
                          <a:ea typeface="標楷體" pitchFamily="65" charset="-120"/>
                        </a:rPr>
                        <a:t>玻璃替代品</a:t>
                      </a:r>
                      <a:endParaRPr lang="zh-TW" altLang="en-US" b="1" baseline="0" dirty="0">
                        <a:solidFill>
                          <a:srgbClr val="FF0000"/>
                        </a:solidFill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="1" baseline="0" dirty="0" smtClean="0">
                          <a:solidFill>
                            <a:srgbClr val="FF0000"/>
                          </a:solidFill>
                          <a:ea typeface="標楷體" pitchFamily="65" charset="-120"/>
                        </a:rPr>
                        <a:t>高透光性、耐高溫</a:t>
                      </a:r>
                      <a:endParaRPr lang="zh-TW" altLang="en-US" b="1" baseline="0" dirty="0">
                        <a:solidFill>
                          <a:srgbClr val="FF0000"/>
                        </a:solidFill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baseline="0" dirty="0" smtClean="0">
                          <a:ea typeface="標楷體" pitchFamily="65" charset="-120"/>
                        </a:rPr>
                        <a:t>130~140</a:t>
                      </a:r>
                      <a:r>
                        <a:rPr lang="zh-TW" altLang="en-US" baseline="0" dirty="0" smtClean="0">
                          <a:latin typeface="新細明體" panose="02020500000000000000" pitchFamily="18" charset="-120"/>
                          <a:ea typeface="標楷體" pitchFamily="65" charset="-120"/>
                        </a:rPr>
                        <a:t>℃</a:t>
                      </a:r>
                      <a:endParaRPr lang="zh-TW" altLang="en-US" baseline="0" dirty="0" smtClean="0"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zh-TW" altLang="en-US" b="1" baseline="0" dirty="0" smtClean="0">
                          <a:solidFill>
                            <a:srgbClr val="FF0000"/>
                          </a:solidFill>
                          <a:ea typeface="標楷體" pitchFamily="65" charset="-120"/>
                        </a:rPr>
                        <a:t>強韌</a:t>
                      </a:r>
                      <a:endParaRPr lang="zh-TW" altLang="en-US" b="1" baseline="0" dirty="0">
                        <a:solidFill>
                          <a:srgbClr val="FF0000"/>
                        </a:solidFill>
                        <a:ea typeface="標楷體" pitchFamily="65" charset="-12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altLang="zh-TW" baseline="0" dirty="0" smtClean="0">
                          <a:ea typeface="標楷體" pitchFamily="65" charset="-120"/>
                        </a:rPr>
                        <a:t>84.5</a:t>
                      </a:r>
                      <a:endParaRPr lang="zh-TW" altLang="en-US" baseline="0" dirty="0">
                        <a:ea typeface="標楷體" pitchFamily="65" charset="-120"/>
                      </a:endParaRPr>
                    </a:p>
                  </a:txBody>
                  <a:tcPr marL="68580" marR="685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706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aseline="0" dirty="0" smtClean="0">
                <a:ea typeface="標楷體" pitchFamily="65" charset="-120"/>
              </a:rPr>
              <a:t>我們紙牌麻將需要的 耐磨性、無毒性、耐高溫</a:t>
            </a:r>
            <a:r>
              <a:rPr lang="en-US" altLang="zh-TW" baseline="0" dirty="0" smtClean="0">
                <a:ea typeface="標楷體" pitchFamily="65" charset="-120"/>
              </a:rPr>
              <a:t>(</a:t>
            </a:r>
            <a:r>
              <a:rPr lang="zh-TW" altLang="en-US" baseline="0" dirty="0" smtClean="0">
                <a:ea typeface="標楷體" pitchFamily="65" charset="-120"/>
              </a:rPr>
              <a:t>塑膠遇熱會產稱毒氣</a:t>
            </a:r>
            <a:r>
              <a:rPr lang="en-US" altLang="zh-TW" baseline="0" dirty="0" smtClean="0">
                <a:ea typeface="標楷體" pitchFamily="65" charset="-120"/>
              </a:rPr>
              <a:t>)</a:t>
            </a:r>
            <a:r>
              <a:rPr lang="zh-TW" altLang="en-US" baseline="0" dirty="0" smtClean="0">
                <a:ea typeface="標楷體" pitchFamily="65" charset="-120"/>
              </a:rPr>
              <a:t>，壓克力都相較於其他塑料適合。</a:t>
            </a:r>
            <a:endParaRPr lang="en-US" altLang="zh-TW" baseline="0" dirty="0" smtClean="0">
              <a:ea typeface="標楷體" pitchFamily="65" charset="-120"/>
            </a:endParaRPr>
          </a:p>
          <a:p>
            <a:r>
              <a:rPr lang="zh-TW" altLang="en-US" baseline="0" dirty="0" smtClean="0">
                <a:ea typeface="標楷體" pitchFamily="65" charset="-120"/>
              </a:rPr>
              <a:t>雖然價格上較高一點，但其高透光率如同玻璃一般的質感，是其他塑料無法做到的。</a:t>
            </a:r>
            <a:endParaRPr lang="en-US" altLang="zh-TW" baseline="0" dirty="0" smtClean="0">
              <a:ea typeface="標楷體" pitchFamily="65" charset="-120"/>
            </a:endParaRPr>
          </a:p>
          <a:p>
            <a:r>
              <a:rPr lang="zh-TW" altLang="en-US" baseline="0" dirty="0" smtClean="0">
                <a:ea typeface="標楷體" pitchFamily="65" charset="-120"/>
              </a:rPr>
              <a:t>因此，壓克力是我們最佳的選擇</a:t>
            </a:r>
            <a:r>
              <a:rPr lang="zh-TW" altLang="en-US" baseline="0" dirty="0">
                <a:ea typeface="標楷體" pitchFamily="65" charset="-120"/>
              </a:rPr>
              <a:t>！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920" y="3821373"/>
            <a:ext cx="2884979" cy="21541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72026"/>
          </a:xfrm>
        </p:spPr>
        <p:txBody>
          <a:bodyPr>
            <a:normAutofit/>
          </a:bodyPr>
          <a:lstStyle/>
          <a:p>
            <a:r>
              <a:rPr lang="zh-TW" altLang="en-US" sz="4000" baseline="0" dirty="0" smtClean="0">
                <a:ea typeface="標楷體" pitchFamily="65" charset="-120"/>
              </a:rPr>
              <a:t>材料選擇</a:t>
            </a:r>
            <a:endParaRPr lang="zh-TW" altLang="en-US" sz="4000" baseline="0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357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00018"/>
          </a:xfrm>
        </p:spPr>
        <p:txBody>
          <a:bodyPr>
            <a:normAutofit/>
          </a:bodyPr>
          <a:lstStyle/>
          <a:p>
            <a:r>
              <a:rPr lang="zh-TW" altLang="en-US" sz="4000" baseline="0" dirty="0" smtClean="0">
                <a:ea typeface="標楷體" pitchFamily="65" charset="-120"/>
              </a:rPr>
              <a:t>麻將規則及玩法</a:t>
            </a:r>
            <a:endParaRPr lang="zh-TW" altLang="en-US" sz="4000" baseline="0" dirty="0">
              <a:ea typeface="標楷體" pitchFamily="65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001419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zh-TW" altLang="zh-TW" sz="2800" dirty="0" smtClean="0">
                <a:solidFill>
                  <a:srgbClr val="0070C0"/>
                </a:solidFill>
                <a:ea typeface="標楷體" pitchFamily="65" charset="-120"/>
              </a:rPr>
              <a:t>座位</a:t>
            </a:r>
            <a:r>
              <a:rPr lang="zh-TW" altLang="zh-TW" sz="2800" dirty="0">
                <a:solidFill>
                  <a:srgbClr val="0070C0"/>
                </a:solidFill>
                <a:ea typeface="標楷體" pitchFamily="65" charset="-120"/>
              </a:rPr>
              <a:t>的決定</a:t>
            </a:r>
          </a:p>
          <a:p>
            <a:pPr>
              <a:lnSpc>
                <a:spcPct val="150000"/>
              </a:lnSpc>
            </a:pPr>
            <a:r>
              <a:rPr lang="zh-TW" altLang="zh-TW" dirty="0">
                <a:ea typeface="標楷體" pitchFamily="65" charset="-120"/>
              </a:rPr>
              <a:t>大部分一開始大家會先隨便坐在適當的位置上，然後取出東、西、南、北與前後兩端一張奇數一張偶數牌排成一列，然後由主人將三個骰子擲出，合計擲出的點數由右算起，點到的方位就是「東」。由坐在此位的人再擲一次骰子，數骰子點數而輪到者依順序往裡取牌。若骰子點數為奇數，由奇數排的一端開始取牌。偶數也是。拿到東的人就坐在東的位置</a:t>
            </a:r>
            <a:r>
              <a:rPr lang="en-US" altLang="zh-TW" dirty="0">
                <a:ea typeface="標楷體" pitchFamily="65" charset="-120"/>
              </a:rPr>
              <a:t>, </a:t>
            </a:r>
            <a:r>
              <a:rPr lang="zh-TW" altLang="zh-TW" dirty="0">
                <a:ea typeface="標楷體" pitchFamily="65" charset="-120"/>
              </a:rPr>
              <a:t>取到南的人就坐在東家的右方。取到北的人則坐於東家的左方，逆時針方向坐。運氣是贏麻將的一大主因，座位的風水也是大家認為會影響到運氣的原因之一</a:t>
            </a:r>
            <a:r>
              <a:rPr lang="zh-TW" altLang="zh-TW" dirty="0" smtClean="0">
                <a:ea typeface="標楷體" pitchFamily="65" charset="-120"/>
              </a:rPr>
              <a:t>。</a:t>
            </a:r>
            <a:endParaRPr lang="zh-TW" altLang="zh-TW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986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00018"/>
          </a:xfrm>
        </p:spPr>
        <p:txBody>
          <a:bodyPr>
            <a:normAutofit/>
          </a:bodyPr>
          <a:lstStyle/>
          <a:p>
            <a:r>
              <a:rPr lang="zh-TW" altLang="en-US" sz="4000" baseline="0" dirty="0" smtClean="0">
                <a:ea typeface="標楷體" pitchFamily="65" charset="-120"/>
              </a:rPr>
              <a:t>麻將規則及玩法</a:t>
            </a:r>
            <a:endParaRPr lang="zh-TW" altLang="en-US" sz="4000" baseline="0" dirty="0">
              <a:ea typeface="標楷體" pitchFamily="65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485740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zh-TW" sz="2800" dirty="0">
                <a:solidFill>
                  <a:srgbClr val="0070C0"/>
                </a:solidFill>
                <a:ea typeface="標楷體" pitchFamily="65" charset="-120"/>
              </a:rPr>
              <a:t>起莊的決定</a:t>
            </a:r>
          </a:p>
          <a:p>
            <a:pPr>
              <a:lnSpc>
                <a:spcPct val="150000"/>
              </a:lnSpc>
            </a:pPr>
            <a:r>
              <a:rPr lang="zh-TW" altLang="zh-TW" dirty="0" smtClean="0">
                <a:ea typeface="標楷體" pitchFamily="65" charset="-120"/>
              </a:rPr>
              <a:t>與決定座位的方法相近，由坐在東位的人率先擲骰子，數到骰子點數的人再擲一次，此次數到骰子點數的人就是正式的莊家。</a:t>
            </a:r>
          </a:p>
          <a:p>
            <a:pPr marL="457200" indent="-457200">
              <a:lnSpc>
                <a:spcPct val="160000"/>
              </a:lnSpc>
              <a:buFont typeface="Arial" pitchFamily="34" charset="0"/>
              <a:buChar char="•"/>
            </a:pPr>
            <a:r>
              <a:rPr lang="zh-TW" altLang="zh-TW" sz="2800" dirty="0">
                <a:solidFill>
                  <a:srgbClr val="0070C0"/>
                </a:solidFill>
                <a:ea typeface="標楷體" pitchFamily="65" charset="-120"/>
              </a:rPr>
              <a:t>拿牌</a:t>
            </a:r>
          </a:p>
          <a:p>
            <a:pPr>
              <a:lnSpc>
                <a:spcPct val="150000"/>
              </a:lnSpc>
            </a:pPr>
            <a:r>
              <a:rPr lang="zh-TW" altLang="zh-TW" dirty="0" smtClean="0">
                <a:ea typeface="標楷體" pitchFamily="65" charset="-120"/>
              </a:rPr>
              <a:t>首先莊家擲骰子，依照點數來決定捉牌的地方。假如骰子點數是</a:t>
            </a:r>
            <a:r>
              <a:rPr lang="en-US" altLang="zh-TW" dirty="0" smtClean="0">
                <a:ea typeface="標楷體" pitchFamily="65" charset="-120"/>
              </a:rPr>
              <a:t>7</a:t>
            </a:r>
            <a:r>
              <a:rPr lang="zh-TW" altLang="zh-TW" dirty="0" smtClean="0">
                <a:ea typeface="標楷體" pitchFamily="65" charset="-120"/>
              </a:rPr>
              <a:t>，則從莊家的左家面前右側留下</a:t>
            </a:r>
            <a:r>
              <a:rPr lang="en-US" altLang="zh-TW" dirty="0" smtClean="0">
                <a:ea typeface="標楷體" pitchFamily="65" charset="-120"/>
              </a:rPr>
              <a:t>7</a:t>
            </a:r>
            <a:r>
              <a:rPr lang="zh-TW" altLang="zh-TW" dirty="0" smtClean="0">
                <a:ea typeface="標楷體" pitchFamily="65" charset="-120"/>
              </a:rPr>
              <a:t>幢，從第</a:t>
            </a:r>
            <a:r>
              <a:rPr lang="en-US" altLang="zh-TW" dirty="0" smtClean="0">
                <a:ea typeface="標楷體" pitchFamily="65" charset="-120"/>
              </a:rPr>
              <a:t>8</a:t>
            </a:r>
            <a:r>
              <a:rPr lang="zh-TW" altLang="zh-TW" dirty="0" smtClean="0">
                <a:ea typeface="標楷體" pitchFamily="65" charset="-120"/>
              </a:rPr>
              <a:t>幢開始拿牌。牌一次會拿</a:t>
            </a:r>
            <a:r>
              <a:rPr lang="en-US" altLang="zh-TW" dirty="0" smtClean="0">
                <a:ea typeface="標楷體" pitchFamily="65" charset="-120"/>
              </a:rPr>
              <a:t>2</a:t>
            </a:r>
            <a:r>
              <a:rPr lang="zh-TW" altLang="zh-TW" dirty="0" smtClean="0">
                <a:ea typeface="標楷體" pitchFamily="65" charset="-120"/>
              </a:rPr>
              <a:t>幢</a:t>
            </a:r>
            <a:r>
              <a:rPr lang="en-US" altLang="zh-TW" dirty="0" smtClean="0">
                <a:ea typeface="標楷體" pitchFamily="65" charset="-120"/>
              </a:rPr>
              <a:t>(4</a:t>
            </a:r>
            <a:r>
              <a:rPr lang="zh-TW" altLang="zh-TW" dirty="0" smtClean="0">
                <a:ea typeface="標楷體" pitchFamily="65" charset="-120"/>
              </a:rPr>
              <a:t>張</a:t>
            </a:r>
            <a:r>
              <a:rPr lang="en-US" altLang="zh-TW" dirty="0" smtClean="0">
                <a:ea typeface="標楷體" pitchFamily="65" charset="-120"/>
              </a:rPr>
              <a:t>)</a:t>
            </a:r>
            <a:r>
              <a:rPr lang="zh-TW" altLang="zh-TW" dirty="0" smtClean="0">
                <a:ea typeface="標楷體" pitchFamily="65" charset="-120"/>
              </a:rPr>
              <a:t>，輪流各拿四次，每人共有</a:t>
            </a:r>
            <a:r>
              <a:rPr lang="en-US" altLang="zh-TW" dirty="0" smtClean="0">
                <a:ea typeface="標楷體" pitchFamily="65" charset="-120"/>
              </a:rPr>
              <a:t>16</a:t>
            </a:r>
            <a:r>
              <a:rPr lang="zh-TW" altLang="zh-TW" dirty="0" smtClean="0">
                <a:ea typeface="標楷體" pitchFamily="65" charset="-120"/>
              </a:rPr>
              <a:t>張牌，最後莊家再拿門牌</a:t>
            </a:r>
            <a:r>
              <a:rPr lang="en-US" altLang="zh-TW" dirty="0" smtClean="0">
                <a:ea typeface="標楷體" pitchFamily="65" charset="-120"/>
              </a:rPr>
              <a:t>(</a:t>
            </a:r>
            <a:r>
              <a:rPr lang="zh-TW" altLang="zh-TW" dirty="0" smtClean="0">
                <a:ea typeface="標楷體" pitchFamily="65" charset="-120"/>
              </a:rPr>
              <a:t>第一自摸牌</a:t>
            </a:r>
            <a:r>
              <a:rPr lang="en-US" altLang="zh-TW" dirty="0" smtClean="0">
                <a:ea typeface="標楷體" pitchFamily="65" charset="-120"/>
              </a:rPr>
              <a:t>)</a:t>
            </a:r>
            <a:r>
              <a:rPr lang="zh-TW" altLang="zh-TW" dirty="0" smtClean="0">
                <a:ea typeface="標楷體" pitchFamily="65" charset="-120"/>
              </a:rPr>
              <a:t>，共</a:t>
            </a:r>
            <a:r>
              <a:rPr lang="en-US" altLang="zh-TW" dirty="0" smtClean="0">
                <a:ea typeface="標楷體" pitchFamily="65" charset="-120"/>
              </a:rPr>
              <a:t>17</a:t>
            </a:r>
            <a:r>
              <a:rPr lang="zh-TW" altLang="zh-TW" dirty="0" smtClean="0">
                <a:ea typeface="標楷體" pitchFamily="65" charset="-120"/>
              </a:rPr>
              <a:t>張牌後就可以打出第一張牌。</a:t>
            </a:r>
          </a:p>
          <a:p>
            <a:endParaRPr lang="en-US" altLang="zh-TW" baseline="0" dirty="0" smtClean="0">
              <a:ea typeface="標楷體" pitchFamily="65" charset="-120"/>
            </a:endParaRPr>
          </a:p>
          <a:p>
            <a:endParaRPr lang="en-US" altLang="zh-TW" dirty="0" smtClean="0">
              <a:ea typeface="標楷體" pitchFamily="65" charset="-120"/>
            </a:endParaRPr>
          </a:p>
          <a:p>
            <a:endParaRPr lang="zh-TW" altLang="zh-TW" baseline="0" dirty="0" smtClean="0">
              <a:ea typeface="標楷體" pitchFamily="65" charset="-120"/>
            </a:endParaRPr>
          </a:p>
          <a:p>
            <a:endParaRPr lang="en-US" altLang="zh-TW" baseline="0" dirty="0" smtClean="0">
              <a:ea typeface="標楷體" pitchFamily="65" charset="-120"/>
            </a:endParaRPr>
          </a:p>
          <a:p>
            <a:endParaRPr lang="en-US" altLang="zh-TW" dirty="0">
              <a:ea typeface="標楷體" pitchFamily="65" charset="-120"/>
            </a:endParaRPr>
          </a:p>
          <a:p>
            <a:endParaRPr lang="zh-TW" altLang="zh-TW" baseline="0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088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00018"/>
          </a:xfrm>
        </p:spPr>
        <p:txBody>
          <a:bodyPr>
            <a:normAutofit/>
          </a:bodyPr>
          <a:lstStyle/>
          <a:p>
            <a:r>
              <a:rPr lang="zh-TW" altLang="en-US" sz="4000" baseline="0" dirty="0" smtClean="0">
                <a:ea typeface="標楷體" pitchFamily="65" charset="-120"/>
              </a:rPr>
              <a:t>麻將規則及玩法</a:t>
            </a:r>
            <a:endParaRPr lang="zh-TW" altLang="en-US" sz="4000" baseline="0" dirty="0">
              <a:ea typeface="標楷體" pitchFamily="65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4641379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40000"/>
              </a:lnSpc>
              <a:buFont typeface="Arial" pitchFamily="34" charset="0"/>
              <a:buChar char="•"/>
            </a:pPr>
            <a:r>
              <a:rPr lang="zh-TW" altLang="zh-TW" sz="2600" dirty="0">
                <a:solidFill>
                  <a:srgbClr val="0070C0"/>
                </a:solidFill>
                <a:ea typeface="標楷體" pitchFamily="65" charset="-120"/>
              </a:rPr>
              <a:t>補花牌</a:t>
            </a:r>
          </a:p>
          <a:p>
            <a:pPr>
              <a:lnSpc>
                <a:spcPct val="150000"/>
              </a:lnSpc>
            </a:pPr>
            <a:r>
              <a:rPr lang="zh-TW" altLang="zh-TW" dirty="0">
                <a:ea typeface="標楷體" pitchFamily="65" charset="-120"/>
              </a:rPr>
              <a:t>由莊家開始，會將手中的花牌拿出，由後面</a:t>
            </a:r>
            <a:r>
              <a:rPr lang="en-US" altLang="zh-TW" dirty="0">
                <a:ea typeface="標楷體" pitchFamily="65" charset="-120"/>
              </a:rPr>
              <a:t>(</a:t>
            </a:r>
            <a:r>
              <a:rPr lang="zh-TW" altLang="zh-TW" dirty="0">
                <a:ea typeface="標楷體" pitchFamily="65" charset="-120"/>
              </a:rPr>
              <a:t>開門的人右側當初拿牌時所剩餘的牌，補牌方向為順時鐘</a:t>
            </a:r>
            <a:r>
              <a:rPr lang="en-US" altLang="zh-TW" dirty="0">
                <a:ea typeface="標楷體" pitchFamily="65" charset="-120"/>
              </a:rPr>
              <a:t>)</a:t>
            </a:r>
            <a:r>
              <a:rPr lang="zh-TW" altLang="zh-TW" dirty="0">
                <a:ea typeface="標楷體" pitchFamily="65" charset="-120"/>
              </a:rPr>
              <a:t>補牌，補完牌者會喊「過補」以示下家繼續補牌。若補來的牌中仍有花牌需要等到四家都補完後才可以再補。</a:t>
            </a:r>
            <a:endParaRPr lang="en-US" altLang="zh-TW" dirty="0">
              <a:ea typeface="標楷體" pitchFamily="65" charset="-120"/>
            </a:endParaRPr>
          </a:p>
          <a:p>
            <a:endParaRPr lang="en-US" altLang="zh-TW" dirty="0">
              <a:ea typeface="標楷體" pitchFamily="65" charset="-120"/>
            </a:endParaRPr>
          </a:p>
          <a:p>
            <a:endParaRPr lang="zh-TW" altLang="zh-TW" baseline="0" dirty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931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aseline="0" dirty="0" smtClean="0">
                <a:ea typeface="標楷體" pitchFamily="65" charset="-120"/>
              </a:rPr>
              <a:t>麻將規則及玩法</a:t>
            </a:r>
            <a:endParaRPr lang="zh-TW" altLang="en-US" sz="4000" baseline="0" dirty="0">
              <a:ea typeface="標楷體" pitchFamily="65" charset="-120"/>
            </a:endParaRP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626118"/>
              </p:ext>
            </p:extLst>
          </p:nvPr>
        </p:nvGraphicFramePr>
        <p:xfrm>
          <a:off x="107504" y="2226998"/>
          <a:ext cx="849694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467544" y="1677474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dirty="0">
                <a:solidFill>
                  <a:srgbClr val="0070C0"/>
                </a:solidFill>
                <a:ea typeface="標楷體" pitchFamily="65" charset="-120"/>
              </a:rPr>
              <a:t>麻將流程</a:t>
            </a:r>
            <a:r>
              <a:rPr lang="zh-TW" altLang="en-US" sz="2800" dirty="0">
                <a:solidFill>
                  <a:srgbClr val="0070C0"/>
                </a:solidFill>
                <a:ea typeface="標楷體" pitchFamily="65" charset="-120"/>
              </a:rPr>
              <a:t>：</a:t>
            </a:r>
            <a:endParaRPr lang="zh-TW" altLang="zh-TW" sz="2800" dirty="0">
              <a:solidFill>
                <a:srgbClr val="0070C0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931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baseline="0" dirty="0" smtClean="0">
                <a:ea typeface="標楷體" pitchFamily="65" charset="-120"/>
              </a:rPr>
              <a:t>與業師有約</a:t>
            </a:r>
            <a:endParaRPr lang="zh-TW" altLang="en-US" sz="4000" baseline="0" dirty="0">
              <a:ea typeface="標楷體" pitchFamily="65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 smtClean="0">
                <a:solidFill>
                  <a:srgbClr val="0070C0"/>
                </a:solidFill>
                <a:ea typeface="標楷體" pitchFamily="65" charset="-120"/>
              </a:rPr>
              <a:t>我們整理一些和業師對談的重點：</a:t>
            </a:r>
            <a:endParaRPr lang="en-US" altLang="zh-TW" sz="2400" dirty="0" smtClean="0">
              <a:solidFill>
                <a:srgbClr val="0070C0"/>
              </a:solidFill>
              <a:ea typeface="標楷體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dirty="0" smtClean="0">
                <a:ea typeface="標楷體" pitchFamily="65" charset="-120"/>
              </a:rPr>
              <a:t>我們的產品最大優勢與劣勢</a:t>
            </a:r>
            <a:endParaRPr lang="en-US" altLang="zh-TW" dirty="0" smtClean="0">
              <a:ea typeface="標楷體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dirty="0" smtClean="0">
                <a:ea typeface="標楷體" pitchFamily="65" charset="-120"/>
              </a:rPr>
              <a:t>產品的材料選用上是否合適</a:t>
            </a:r>
            <a:endParaRPr lang="en-US" altLang="zh-TW" dirty="0" smtClean="0">
              <a:ea typeface="標楷體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dirty="0" smtClean="0">
                <a:ea typeface="標楷體" pitchFamily="65" charset="-120"/>
              </a:rPr>
              <a:t>我們該如何衡量本項產品的價值</a:t>
            </a:r>
            <a:endParaRPr lang="en-US" altLang="zh-TW" dirty="0" smtClean="0">
              <a:ea typeface="標楷體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dirty="0">
                <a:ea typeface="標楷體" pitchFamily="65" charset="-120"/>
              </a:rPr>
              <a:t>行銷的方面可以</a:t>
            </a:r>
            <a:r>
              <a:rPr lang="zh-TW" altLang="en-US" dirty="0" smtClean="0">
                <a:ea typeface="標楷體" pitchFamily="65" charset="-120"/>
              </a:rPr>
              <a:t>著重在哪</a:t>
            </a:r>
            <a:r>
              <a:rPr lang="zh-TW" altLang="en-US" dirty="0">
                <a:ea typeface="標楷體" pitchFamily="65" charset="-120"/>
              </a:rPr>
              <a:t>個</a:t>
            </a:r>
            <a:r>
              <a:rPr lang="zh-TW" altLang="en-US" dirty="0" smtClean="0">
                <a:ea typeface="標楷體" pitchFamily="65" charset="-120"/>
              </a:rPr>
              <a:t>部分</a:t>
            </a:r>
            <a:endParaRPr lang="en-US" altLang="zh-TW" dirty="0" smtClean="0">
              <a:ea typeface="標楷體" pitchFamily="65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dirty="0" smtClean="0">
                <a:ea typeface="標楷體" pitchFamily="65" charset="-120"/>
              </a:rPr>
              <a:t>如何</a:t>
            </a:r>
            <a:r>
              <a:rPr lang="zh-TW" altLang="en-US" dirty="0">
                <a:ea typeface="標楷體" pitchFamily="65" charset="-120"/>
              </a:rPr>
              <a:t>堅固</a:t>
            </a:r>
            <a:r>
              <a:rPr lang="zh-TW" altLang="en-US" dirty="0" smtClean="0">
                <a:ea typeface="標楷體" pitchFamily="65" charset="-120"/>
              </a:rPr>
              <a:t>傳統</a:t>
            </a:r>
            <a:r>
              <a:rPr lang="zh-TW" altLang="en-US" dirty="0">
                <a:ea typeface="標楷體" pitchFamily="65" charset="-120"/>
              </a:rPr>
              <a:t>麻將的碰撞聲及觸</a:t>
            </a:r>
            <a:r>
              <a:rPr lang="zh-TW" altLang="en-US" dirty="0" smtClean="0">
                <a:ea typeface="標楷體" pitchFamily="65" charset="-120"/>
              </a:rPr>
              <a:t>感，以及如何開發傳統麻將的使用群</a:t>
            </a:r>
            <a:endParaRPr lang="en-US" altLang="zh-TW" dirty="0" smtClean="0">
              <a:ea typeface="標楷體" pitchFamily="65" charset="-120"/>
            </a:endParaRPr>
          </a:p>
          <a:p>
            <a:endParaRPr lang="en-US" altLang="zh-TW" dirty="0" smtClean="0"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986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00018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ea typeface="標楷體" pitchFamily="65" charset="-120"/>
              </a:rPr>
              <a:t>粉絲專頁</a:t>
            </a:r>
            <a:endParaRPr lang="zh-TW" altLang="en-US" sz="4000" dirty="0">
              <a:ea typeface="標楷體" pitchFamily="65" charset="-120"/>
            </a:endParaRPr>
          </a:p>
        </p:txBody>
      </p:sp>
      <p:pic>
        <p:nvPicPr>
          <p:cNvPr id="4" name="內容版面配置區 3"/>
          <p:cNvPicPr>
            <a:picLocks noGrp="1"/>
          </p:cNvPicPr>
          <p:nvPr>
            <p:ph idx="1"/>
          </p:nvPr>
        </p:nvPicPr>
        <p:blipFill rotWithShape="1">
          <a:blip r:embed="rId2"/>
          <a:srcRect t="7800" r="14920" b="4521"/>
          <a:stretch/>
        </p:blipFill>
        <p:spPr bwMode="auto">
          <a:xfrm>
            <a:off x="107504" y="1340768"/>
            <a:ext cx="8784976" cy="551723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矩形 4"/>
          <p:cNvSpPr/>
          <p:nvPr/>
        </p:nvSpPr>
        <p:spPr>
          <a:xfrm>
            <a:off x="5595714" y="1383128"/>
            <a:ext cx="646452" cy="217072"/>
          </a:xfrm>
          <a:prstGeom prst="rect">
            <a:avLst/>
          </a:prstGeom>
          <a:solidFill>
            <a:srgbClr val="123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4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基本">
  <a:themeElements>
    <a:clrScheme name="基本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基本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164</TotalTime>
  <Words>848</Words>
  <Application>Microsoft Office PowerPoint</Application>
  <PresentationFormat>如螢幕大小 (4:3)</PresentationFormat>
  <Paragraphs>112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基本</vt:lpstr>
      <vt:lpstr>課 程 進 度 報 告</vt:lpstr>
      <vt:lpstr>材料選擇</vt:lpstr>
      <vt:lpstr>材料選擇</vt:lpstr>
      <vt:lpstr>麻將規則及玩法</vt:lpstr>
      <vt:lpstr>麻將規則及玩法</vt:lpstr>
      <vt:lpstr>麻將規則及玩法</vt:lpstr>
      <vt:lpstr>麻將規則及玩法</vt:lpstr>
      <vt:lpstr>與業師有約</vt:lpstr>
      <vt:lpstr>粉絲專頁</vt:lpstr>
      <vt:lpstr>參考文獻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Pei Ying</dc:creator>
  <cp:lastModifiedBy>Pei Ying</cp:lastModifiedBy>
  <cp:revision>30</cp:revision>
  <dcterms:created xsi:type="dcterms:W3CDTF">2016-11-18T02:28:19Z</dcterms:created>
  <dcterms:modified xsi:type="dcterms:W3CDTF">2016-11-18T06:04:41Z</dcterms:modified>
</cp:coreProperties>
</file>