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69" r:id="rId2"/>
    <p:sldId id="380" r:id="rId3"/>
    <p:sldId id="382" r:id="rId4"/>
    <p:sldId id="383" r:id="rId5"/>
    <p:sldId id="384" r:id="rId6"/>
    <p:sldId id="420" r:id="rId7"/>
    <p:sldId id="422" r:id="rId8"/>
    <p:sldId id="421" r:id="rId9"/>
    <p:sldId id="385" r:id="rId10"/>
    <p:sldId id="386" r:id="rId11"/>
    <p:sldId id="389" r:id="rId12"/>
    <p:sldId id="390" r:id="rId13"/>
    <p:sldId id="391"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07" r:id="rId30"/>
    <p:sldId id="408" r:id="rId31"/>
    <p:sldId id="409" r:id="rId32"/>
    <p:sldId id="410" r:id="rId33"/>
    <p:sldId id="411" r:id="rId34"/>
    <p:sldId id="412" r:id="rId35"/>
    <p:sldId id="413" r:id="rId36"/>
    <p:sldId id="414" r:id="rId37"/>
    <p:sldId id="415" r:id="rId38"/>
    <p:sldId id="416" r:id="rId39"/>
    <p:sldId id="417" r:id="rId40"/>
    <p:sldId id="418" r:id="rId41"/>
    <p:sldId id="419" r:id="rId42"/>
    <p:sldId id="427" r:id="rId43"/>
    <p:sldId id="424" r:id="rId44"/>
    <p:sldId id="425" r:id="rId45"/>
    <p:sldId id="428" r:id="rId46"/>
    <p:sldId id="429" r:id="rId4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標題投影片">
    <p:spTree>
      <p:nvGrpSpPr>
        <p:cNvPr id="1" name=""/>
        <p:cNvGrpSpPr/>
        <p:nvPr/>
      </p:nvGrpSpPr>
      <p:grpSpPr>
        <a:xfrm>
          <a:off x="0" y="0"/>
          <a:ext cx="0" cy="0"/>
          <a:chOff x="0" y="0"/>
          <a:chExt cx="0" cy="0"/>
        </a:xfrm>
      </p:grpSpPr>
      <p:sp>
        <p:nvSpPr>
          <p:cNvPr id="203778" name="Rectangle 2"/>
          <p:cNvSpPr>
            <a:spLocks noGrp="1"/>
          </p:cNvSpPr>
          <p:nvPr/>
        </p:nvSpPr>
        <p:spPr bwMode="auto">
          <a:xfrm>
            <a:off x="457200" y="274638"/>
            <a:ext cx="7467600" cy="1143000"/>
          </a:xfrm>
          <a:prstGeom prst="rect">
            <a:avLst/>
          </a:prstGeom>
        </p:spPr>
        <p:txBody>
          <a:bodyPr lIns="45720" rIns="45720" anchor="ctr"/>
          <a:lstStyle/>
          <a:p>
            <a:endParaRPr kumimoji="0" lang="zh-TW" altLang="en-US" sz="4600">
              <a:latin typeface="Franklin Gothic Book" pitchFamily="34" charset="0"/>
              <a:ea typeface="微軟正黑體" pitchFamily="34" charset="-120"/>
            </a:endParaRPr>
          </a:p>
        </p:txBody>
      </p:sp>
      <p:sp>
        <p:nvSpPr>
          <p:cNvPr id="203779" name="Rectangle 3"/>
          <p:cNvSpPr>
            <a:spLocks noGrp="1"/>
          </p:cNvSpPr>
          <p:nvPr/>
        </p:nvSpPr>
        <p:spPr bwMode="auto">
          <a:xfrm>
            <a:off x="457200" y="1600200"/>
            <a:ext cx="7467600" cy="4525963"/>
          </a:xfrm>
          <a:prstGeom prst="rect">
            <a:avLst/>
          </a:prstGeom>
        </p:spPr>
        <p:txBody>
          <a:bodyPr/>
          <a:lstStyle/>
          <a:p>
            <a:pPr marL="419100" indent="-382588">
              <a:spcBef>
                <a:spcPct val="20000"/>
              </a:spcBef>
              <a:buClr>
                <a:schemeClr val="accent1"/>
              </a:buClr>
              <a:buSzPct val="80000"/>
              <a:buFont typeface="Wingdings 2" pitchFamily="18" charset="2"/>
              <a:buChar char=""/>
            </a:pPr>
            <a:endParaRPr kumimoji="0" lang="zh-TW" altLang="en-US" sz="3000">
              <a:ea typeface="微軟正黑體" pitchFamily="34" charset="-12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0C6F4FBE-66D6-4ED5-A62C-AD4F1A4E5F81}"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294E925B-6483-4E73-979E-E36A9486F2A1}"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7467600" cy="4525963"/>
          </a:xfrm>
        </p:spPr>
        <p:txBody>
          <a:bodyPr/>
          <a:lstStyle/>
          <a:p>
            <a:endParaRPr lang="zh-TW" altLang="en-US"/>
          </a:p>
        </p:txBody>
      </p:sp>
      <p:sp>
        <p:nvSpPr>
          <p:cNvPr id="4" name="日期版面配置區 3"/>
          <p:cNvSpPr>
            <a:spLocks noGrp="1"/>
          </p:cNvSpPr>
          <p:nvPr>
            <p:ph type="dt" sz="half" idx="10"/>
          </p:nvPr>
        </p:nvSpPr>
        <p:spPr>
          <a:xfrm>
            <a:off x="457200" y="6421438"/>
            <a:ext cx="2133600" cy="365125"/>
          </a:xfrm>
        </p:spPr>
        <p:txBody>
          <a:bodyPr/>
          <a:lstStyle>
            <a:lvl1pPr>
              <a:defRPr/>
            </a:lvl1pPr>
          </a:lstStyle>
          <a:p>
            <a:pPr>
              <a:defRPr/>
            </a:pPr>
            <a:endParaRPr lang="en-US" altLang="zh-TW"/>
          </a:p>
        </p:txBody>
      </p:sp>
      <p:sp>
        <p:nvSpPr>
          <p:cNvPr id="5" name="頁尾版面配置區 4"/>
          <p:cNvSpPr>
            <a:spLocks noGrp="1"/>
          </p:cNvSpPr>
          <p:nvPr>
            <p:ph type="ftr" sz="quarter" idx="11"/>
          </p:nvPr>
        </p:nvSpPr>
        <p:spPr>
          <a:xfrm>
            <a:off x="3124200" y="6421438"/>
            <a:ext cx="2895600" cy="365125"/>
          </a:xfrm>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a:xfrm>
            <a:off x="8153400" y="6421438"/>
            <a:ext cx="762000" cy="365125"/>
          </a:xfrm>
        </p:spPr>
        <p:txBody>
          <a:bodyPr/>
          <a:lstStyle>
            <a:lvl1pPr>
              <a:defRPr/>
            </a:lvl1pPr>
          </a:lstStyle>
          <a:p>
            <a:pPr>
              <a:defRPr/>
            </a:pPr>
            <a:fld id="{B442D27B-1012-4CE2-A7A6-CDD037522089}"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sp>
        <p:nvSpPr>
          <p:cNvPr id="201730" name="Rectangle 2"/>
          <p:cNvSpPr>
            <a:spLocks noGrp="1"/>
          </p:cNvSpPr>
          <p:nvPr/>
        </p:nvSpPr>
        <p:spPr bwMode="auto">
          <a:xfrm>
            <a:off x="457200" y="274638"/>
            <a:ext cx="7467600" cy="1143000"/>
          </a:xfrm>
          <a:prstGeom prst="rect">
            <a:avLst/>
          </a:prstGeom>
        </p:spPr>
        <p:txBody>
          <a:bodyPr lIns="45720" rIns="45720" anchor="ctr"/>
          <a:lstStyle/>
          <a:p>
            <a:endParaRPr kumimoji="0" lang="zh-TW" altLang="en-US" sz="4600">
              <a:latin typeface="Franklin Gothic Book" pitchFamily="34" charset="0"/>
              <a:ea typeface="微軟正黑體" pitchFamily="34" charset="-120"/>
            </a:endParaRPr>
          </a:p>
        </p:txBody>
      </p:sp>
      <p:sp>
        <p:nvSpPr>
          <p:cNvPr id="201731" name="Rectangle 3"/>
          <p:cNvSpPr>
            <a:spLocks noGrp="1"/>
          </p:cNvSpPr>
          <p:nvPr/>
        </p:nvSpPr>
        <p:spPr bwMode="auto">
          <a:xfrm>
            <a:off x="457200" y="1600200"/>
            <a:ext cx="7467600" cy="4525963"/>
          </a:xfrm>
          <a:prstGeom prst="rect">
            <a:avLst/>
          </a:prstGeom>
        </p:spPr>
        <p:txBody>
          <a:bodyPr/>
          <a:lstStyle/>
          <a:p>
            <a:pPr marL="419100" indent="-382588">
              <a:spcBef>
                <a:spcPct val="20000"/>
              </a:spcBef>
              <a:buClr>
                <a:schemeClr val="accent1"/>
              </a:buClr>
              <a:buSzPct val="80000"/>
              <a:buFont typeface="Wingdings 2" pitchFamily="18" charset="2"/>
              <a:buChar char=""/>
            </a:pPr>
            <a:endParaRPr kumimoji="0" lang="zh-TW" altLang="en-US" sz="3000">
              <a:ea typeface="微軟正黑體" pitchFamily="34" charset="-12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標題投影片">
    <p:spTree>
      <p:nvGrpSpPr>
        <p:cNvPr id="1" name=""/>
        <p:cNvGrpSpPr/>
        <p:nvPr/>
      </p:nvGrpSpPr>
      <p:grpSpPr>
        <a:xfrm>
          <a:off x="0" y="0"/>
          <a:ext cx="0" cy="0"/>
          <a:chOff x="0" y="0"/>
          <a:chExt cx="0" cy="0"/>
        </a:xfrm>
      </p:grpSpPr>
      <p:sp>
        <p:nvSpPr>
          <p:cNvPr id="202754" name="Rectangle 2"/>
          <p:cNvSpPr>
            <a:spLocks noGrp="1"/>
          </p:cNvSpPr>
          <p:nvPr/>
        </p:nvSpPr>
        <p:spPr bwMode="auto">
          <a:xfrm>
            <a:off x="457200" y="274638"/>
            <a:ext cx="7467600" cy="1143000"/>
          </a:xfrm>
          <a:prstGeom prst="rect">
            <a:avLst/>
          </a:prstGeom>
        </p:spPr>
        <p:txBody>
          <a:bodyPr lIns="45720" rIns="45720" anchor="ctr"/>
          <a:lstStyle/>
          <a:p>
            <a:endParaRPr kumimoji="0" lang="zh-TW" altLang="en-US" sz="4600">
              <a:latin typeface="Franklin Gothic Book" pitchFamily="34" charset="0"/>
              <a:ea typeface="微軟正黑體" pitchFamily="34" charset="-120"/>
            </a:endParaRPr>
          </a:p>
        </p:txBody>
      </p:sp>
      <p:sp>
        <p:nvSpPr>
          <p:cNvPr id="202755" name="Rectangle 3"/>
          <p:cNvSpPr>
            <a:spLocks noGrp="1"/>
          </p:cNvSpPr>
          <p:nvPr/>
        </p:nvSpPr>
        <p:spPr bwMode="auto">
          <a:xfrm>
            <a:off x="457200" y="1600200"/>
            <a:ext cx="7467600" cy="4525963"/>
          </a:xfrm>
          <a:prstGeom prst="rect">
            <a:avLst/>
          </a:prstGeom>
        </p:spPr>
        <p:txBody>
          <a:bodyPr/>
          <a:lstStyle/>
          <a:p>
            <a:pPr marL="419100" indent="-382588">
              <a:spcBef>
                <a:spcPct val="20000"/>
              </a:spcBef>
              <a:buClr>
                <a:schemeClr val="accent1"/>
              </a:buClr>
              <a:buSzPct val="80000"/>
              <a:buFont typeface="Wingdings 2" pitchFamily="18" charset="2"/>
              <a:buChar char=""/>
            </a:pPr>
            <a:endParaRPr kumimoji="0" lang="zh-TW" altLang="en-US" sz="3000">
              <a:ea typeface="微軟正黑體" pitchFamily="34" charset="-12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標題投影片">
    <p:spTree>
      <p:nvGrpSpPr>
        <p:cNvPr id="1" name=""/>
        <p:cNvGrpSpPr/>
        <p:nvPr/>
      </p:nvGrpSpPr>
      <p:grpSpPr>
        <a:xfrm>
          <a:off x="0" y="0"/>
          <a:ext cx="0" cy="0"/>
          <a:chOff x="0" y="0"/>
          <a:chExt cx="0" cy="0"/>
        </a:xfrm>
      </p:grpSpPr>
      <p:sp>
        <p:nvSpPr>
          <p:cNvPr id="200706" name="Rectangle 2"/>
          <p:cNvSpPr>
            <a:spLocks noGrp="1"/>
          </p:cNvSpPr>
          <p:nvPr/>
        </p:nvSpPr>
        <p:spPr bwMode="auto">
          <a:xfrm>
            <a:off x="457200" y="274638"/>
            <a:ext cx="7467600" cy="1143000"/>
          </a:xfrm>
          <a:prstGeom prst="rect">
            <a:avLst/>
          </a:prstGeom>
        </p:spPr>
        <p:txBody>
          <a:bodyPr lIns="45720" rIns="45720" anchor="ctr"/>
          <a:lstStyle/>
          <a:p>
            <a:endParaRPr kumimoji="0" lang="zh-TW" altLang="en-US" sz="4600">
              <a:latin typeface="Franklin Gothic Book" pitchFamily="34" charset="0"/>
              <a:ea typeface="微軟正黑體" pitchFamily="34" charset="-120"/>
            </a:endParaRPr>
          </a:p>
        </p:txBody>
      </p:sp>
      <p:sp>
        <p:nvSpPr>
          <p:cNvPr id="200707" name="Rectangle 3"/>
          <p:cNvSpPr>
            <a:spLocks noGrp="1"/>
          </p:cNvSpPr>
          <p:nvPr/>
        </p:nvSpPr>
        <p:spPr bwMode="auto">
          <a:xfrm>
            <a:off x="457200" y="1600200"/>
            <a:ext cx="7467600" cy="4525963"/>
          </a:xfrm>
          <a:prstGeom prst="rect">
            <a:avLst/>
          </a:prstGeom>
        </p:spPr>
        <p:txBody>
          <a:bodyPr/>
          <a:lstStyle/>
          <a:p>
            <a:pPr marL="419100" indent="-382588">
              <a:spcBef>
                <a:spcPct val="20000"/>
              </a:spcBef>
              <a:buClr>
                <a:schemeClr val="accent1"/>
              </a:buClr>
              <a:buSzPct val="80000"/>
              <a:buFont typeface="Wingdings 2" pitchFamily="18" charset="2"/>
              <a:buChar char=""/>
            </a:pPr>
            <a:endParaRPr kumimoji="0" lang="zh-TW" altLang="en-US" sz="3000">
              <a:ea typeface="微軟正黑體" pitchFamily="34" charset="-12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04802" name="Rectangle 2"/>
          <p:cNvSpPr>
            <a:spLocks noGrp="1"/>
          </p:cNvSpPr>
          <p:nvPr/>
        </p:nvSpPr>
        <p:spPr bwMode="auto">
          <a:xfrm>
            <a:off x="457200" y="274638"/>
            <a:ext cx="7467600" cy="1143000"/>
          </a:xfrm>
          <a:prstGeom prst="rect">
            <a:avLst/>
          </a:prstGeom>
        </p:spPr>
        <p:txBody>
          <a:bodyPr lIns="45720" rIns="45720" anchor="ctr"/>
          <a:lstStyle/>
          <a:p>
            <a:endParaRPr kumimoji="0" lang="zh-TW" altLang="en-US" sz="4600">
              <a:latin typeface="Franklin Gothic Book" pitchFamily="34" charset="0"/>
              <a:ea typeface="微軟正黑體" pitchFamily="34" charset="-120"/>
            </a:endParaRPr>
          </a:p>
        </p:txBody>
      </p:sp>
      <p:sp>
        <p:nvSpPr>
          <p:cNvPr id="204803" name="Rectangle 3"/>
          <p:cNvSpPr>
            <a:spLocks noGrp="1"/>
          </p:cNvSpPr>
          <p:nvPr/>
        </p:nvSpPr>
        <p:spPr bwMode="auto">
          <a:xfrm>
            <a:off x="457200" y="1600200"/>
            <a:ext cx="7467600" cy="4525963"/>
          </a:xfrm>
          <a:prstGeom prst="rect">
            <a:avLst/>
          </a:prstGeom>
        </p:spPr>
        <p:txBody>
          <a:bodyPr/>
          <a:lstStyle/>
          <a:p>
            <a:pPr marL="419100" indent="-382588">
              <a:spcBef>
                <a:spcPct val="20000"/>
              </a:spcBef>
              <a:buClr>
                <a:schemeClr val="accent1"/>
              </a:buClr>
              <a:buSzPct val="80000"/>
              <a:buFont typeface="Wingdings 2" pitchFamily="18" charset="2"/>
              <a:buChar char=""/>
            </a:pPr>
            <a:endParaRPr kumimoji="0" lang="zh-TW" altLang="en-US" sz="3000">
              <a:ea typeface="微軟正黑體" pitchFamily="34" charset="-12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l">
              <a:defRPr/>
            </a:lvl1pPr>
          </a:lstStyle>
          <a:p>
            <a:r>
              <a:rPr lang="zh-TW" altLang="en-US" smtClean="0"/>
              <a:t>按一下以編輯母片標題樣式</a:t>
            </a:r>
            <a:endParaRPr 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9"/>
          <p:cNvSpPr>
            <a:spLocks noGrp="1"/>
          </p:cNvSpPr>
          <p:nvPr>
            <p:ph type="dt" sz="half" idx="10"/>
          </p:nvPr>
        </p:nvSpPr>
        <p:spPr/>
        <p:txBody>
          <a:bodyPr/>
          <a:lstStyle>
            <a:lvl1pPr>
              <a:defRPr/>
            </a:lvl1pPr>
          </a:lstStyle>
          <a:p>
            <a:pPr>
              <a:defRPr/>
            </a:pPr>
            <a:endParaRPr lang="en-US" altLang="zh-TW"/>
          </a:p>
        </p:txBody>
      </p:sp>
      <p:sp>
        <p:nvSpPr>
          <p:cNvPr id="5" name="頁尾版面配置區 21"/>
          <p:cNvSpPr>
            <a:spLocks noGrp="1"/>
          </p:cNvSpPr>
          <p:nvPr>
            <p:ph type="ftr" sz="quarter" idx="11"/>
          </p:nvPr>
        </p:nvSpPr>
        <p:spPr/>
        <p:txBody>
          <a:bodyPr/>
          <a:lstStyle>
            <a:lvl1pPr>
              <a:defRPr/>
            </a:lvl1pPr>
          </a:lstStyle>
          <a:p>
            <a:pPr>
              <a:defRPr/>
            </a:pPr>
            <a:endParaRPr lang="en-US" altLang="zh-TW"/>
          </a:p>
        </p:txBody>
      </p:sp>
      <p:sp>
        <p:nvSpPr>
          <p:cNvPr id="6" name="投影片編號版面配置區 17"/>
          <p:cNvSpPr>
            <a:spLocks noGrp="1"/>
          </p:cNvSpPr>
          <p:nvPr>
            <p:ph type="sldNum" sz="quarter" idx="12"/>
          </p:nvPr>
        </p:nvSpPr>
        <p:spPr/>
        <p:txBody>
          <a:bodyPr/>
          <a:lstStyle>
            <a:lvl1pPr>
              <a:defRPr/>
            </a:lvl1pPr>
          </a:lstStyle>
          <a:p>
            <a:pPr>
              <a:defRPr/>
            </a:pPr>
            <a:fld id="{86E94C74-953A-4F4F-8C74-F889A24ACF21}"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7467600" cy="1143000"/>
          </a:xfrm>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9"/>
          <p:cNvSpPr>
            <a:spLocks noGrp="1"/>
          </p:cNvSpPr>
          <p:nvPr>
            <p:ph type="dt" sz="half" idx="10"/>
          </p:nvPr>
        </p:nvSpPr>
        <p:spPr/>
        <p:txBody>
          <a:bodyPr/>
          <a:lstStyle>
            <a:lvl1pPr>
              <a:defRPr/>
            </a:lvl1pPr>
          </a:lstStyle>
          <a:p>
            <a:pPr>
              <a:defRPr/>
            </a:pPr>
            <a:endParaRPr lang="en-US" altLang="zh-TW"/>
          </a:p>
        </p:txBody>
      </p:sp>
      <p:sp>
        <p:nvSpPr>
          <p:cNvPr id="6" name="頁尾版面配置區 21"/>
          <p:cNvSpPr>
            <a:spLocks noGrp="1"/>
          </p:cNvSpPr>
          <p:nvPr>
            <p:ph type="ftr" sz="quarter" idx="11"/>
          </p:nvPr>
        </p:nvSpPr>
        <p:spPr/>
        <p:txBody>
          <a:bodyPr/>
          <a:lstStyle>
            <a:lvl1pPr>
              <a:defRPr/>
            </a:lvl1pPr>
          </a:lstStyle>
          <a:p>
            <a:pPr>
              <a:defRPr/>
            </a:pPr>
            <a:endParaRPr lang="en-US" altLang="zh-TW"/>
          </a:p>
        </p:txBody>
      </p:sp>
      <p:sp>
        <p:nvSpPr>
          <p:cNvPr id="7" name="投影片編號版面配置區 17"/>
          <p:cNvSpPr>
            <a:spLocks noGrp="1"/>
          </p:cNvSpPr>
          <p:nvPr>
            <p:ph type="sldNum" sz="quarter" idx="12"/>
          </p:nvPr>
        </p:nvSpPr>
        <p:spPr/>
        <p:txBody>
          <a:bodyPr/>
          <a:lstStyle>
            <a:lvl1pPr>
              <a:defRPr/>
            </a:lvl1pPr>
          </a:lstStyle>
          <a:p>
            <a:pPr>
              <a:defRPr/>
            </a:pPr>
            <a:fld id="{D3531622-4048-4290-9CFB-5F0969C5EABF}"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320"/>
            <a:ext cx="7470648" cy="1143000"/>
          </a:xfrm>
        </p:spPr>
        <p:txBody>
          <a:bodyPr/>
          <a:lstStyle>
            <a:lvl1pPr algn="l">
              <a:defRPr sz="4600"/>
            </a:lvl1pPr>
          </a:lstStyle>
          <a:p>
            <a:r>
              <a:rPr lang="zh-TW" altLang="en-US" smtClean="0"/>
              <a:t>按一下以編輯母片標題樣式</a:t>
            </a:r>
            <a:endParaRPr lang="en-US"/>
          </a:p>
        </p:txBody>
      </p:sp>
      <p:sp>
        <p:nvSpPr>
          <p:cNvPr id="3" name="日期版面配置區 9"/>
          <p:cNvSpPr>
            <a:spLocks noGrp="1"/>
          </p:cNvSpPr>
          <p:nvPr>
            <p:ph type="dt" sz="half" idx="10"/>
          </p:nvPr>
        </p:nvSpPr>
        <p:spPr/>
        <p:txBody>
          <a:bodyPr/>
          <a:lstStyle>
            <a:lvl1pPr>
              <a:defRPr/>
            </a:lvl1pPr>
          </a:lstStyle>
          <a:p>
            <a:pPr>
              <a:defRPr/>
            </a:pPr>
            <a:endParaRPr lang="en-US" altLang="zh-TW"/>
          </a:p>
        </p:txBody>
      </p:sp>
      <p:sp>
        <p:nvSpPr>
          <p:cNvPr id="4" name="頁尾版面配置區 21"/>
          <p:cNvSpPr>
            <a:spLocks noGrp="1"/>
          </p:cNvSpPr>
          <p:nvPr>
            <p:ph type="ftr" sz="quarter" idx="11"/>
          </p:nvPr>
        </p:nvSpPr>
        <p:spPr/>
        <p:txBody>
          <a:bodyPr/>
          <a:lstStyle>
            <a:lvl1pPr>
              <a:defRPr/>
            </a:lvl1pPr>
          </a:lstStyle>
          <a:p>
            <a:pPr>
              <a:defRPr/>
            </a:pPr>
            <a:endParaRPr lang="en-US" altLang="zh-TW"/>
          </a:p>
        </p:txBody>
      </p:sp>
      <p:sp>
        <p:nvSpPr>
          <p:cNvPr id="5" name="投影片編號版面配置區 17"/>
          <p:cNvSpPr>
            <a:spLocks noGrp="1"/>
          </p:cNvSpPr>
          <p:nvPr>
            <p:ph type="sldNum" sz="quarter" idx="12"/>
          </p:nvPr>
        </p:nvSpPr>
        <p:spPr/>
        <p:txBody>
          <a:bodyPr/>
          <a:lstStyle>
            <a:lvl1pPr>
              <a:defRPr/>
            </a:lvl1pPr>
          </a:lstStyle>
          <a:p>
            <a:pPr>
              <a:defRPr/>
            </a:pPr>
            <a:fld id="{AAF18EAA-E50B-4F5A-B0E6-9EA0D26741F8}"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9"/>
          <p:cNvSpPr>
            <a:spLocks noGrp="1"/>
          </p:cNvSpPr>
          <p:nvPr>
            <p:ph type="dt" sz="half" idx="10"/>
          </p:nvPr>
        </p:nvSpPr>
        <p:spPr/>
        <p:txBody>
          <a:bodyPr/>
          <a:lstStyle>
            <a:lvl1pPr>
              <a:defRPr/>
            </a:lvl1pPr>
          </a:lstStyle>
          <a:p>
            <a:pPr>
              <a:defRPr/>
            </a:pPr>
            <a:endParaRPr lang="en-US" altLang="zh-TW"/>
          </a:p>
        </p:txBody>
      </p:sp>
      <p:sp>
        <p:nvSpPr>
          <p:cNvPr id="3" name="頁尾版面配置區 21"/>
          <p:cNvSpPr>
            <a:spLocks noGrp="1"/>
          </p:cNvSpPr>
          <p:nvPr>
            <p:ph type="ftr" sz="quarter" idx="11"/>
          </p:nvPr>
        </p:nvSpPr>
        <p:spPr/>
        <p:txBody>
          <a:bodyPr/>
          <a:lstStyle>
            <a:lvl1pPr>
              <a:defRPr/>
            </a:lvl1pPr>
          </a:lstStyle>
          <a:p>
            <a:pPr>
              <a:defRPr/>
            </a:pPr>
            <a:endParaRPr lang="en-US" altLang="zh-TW"/>
          </a:p>
        </p:txBody>
      </p:sp>
      <p:sp>
        <p:nvSpPr>
          <p:cNvPr id="4" name="投影片編號版面配置區 17"/>
          <p:cNvSpPr>
            <a:spLocks noGrp="1"/>
          </p:cNvSpPr>
          <p:nvPr>
            <p:ph type="sldNum" sz="quarter" idx="12"/>
          </p:nvPr>
        </p:nvSpPr>
        <p:spPr/>
        <p:txBody>
          <a:bodyPr/>
          <a:lstStyle>
            <a:lvl1pPr>
              <a:defRPr/>
            </a:lvl1pPr>
          </a:lstStyle>
          <a:p>
            <a:pPr>
              <a:defRPr/>
            </a:pPr>
            <a:fld id="{CD42483C-15C2-4695-9F35-EC11A066571E}"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手繪多邊形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kumimoji="0" lang="en-US">
              <a:ea typeface="新細明體" charset="-120"/>
            </a:endParaRPr>
          </a:p>
        </p:txBody>
      </p:sp>
      <p:sp>
        <p:nvSpPr>
          <p:cNvPr id="16" name="手繪多邊形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kumimoji="0" lang="en-US">
              <a:ea typeface="新細明體" charset="-120"/>
            </a:endParaRPr>
          </a:p>
        </p:txBody>
      </p:sp>
      <p:sp>
        <p:nvSpPr>
          <p:cNvPr id="1028" name="標題版面配置區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1029" name="文字版面配置區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
        <p:nvSpPr>
          <p:cNvPr id="10" name="日期版面配置區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ea typeface="新細明體" charset="-120"/>
              </a:defRPr>
            </a:lvl1pPr>
          </a:lstStyle>
          <a:p>
            <a:pPr>
              <a:defRPr/>
            </a:pPr>
            <a:endParaRPr lang="en-US" altLang="zh-TW"/>
          </a:p>
        </p:txBody>
      </p:sp>
      <p:sp>
        <p:nvSpPr>
          <p:cNvPr id="22" name="頁尾版面配置區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ea typeface="新細明體" charset="-120"/>
              </a:defRPr>
            </a:lvl1pPr>
          </a:lstStyle>
          <a:p>
            <a:pPr>
              <a:defRPr/>
            </a:pPr>
            <a:endParaRPr lang="en-US" altLang="zh-TW"/>
          </a:p>
        </p:txBody>
      </p:sp>
      <p:sp>
        <p:nvSpPr>
          <p:cNvPr id="18" name="投影片編號版面配置區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latinLnBrk="0" hangingPunct="1">
              <a:defRPr kumimoji="0" sz="1000" smtClean="0">
                <a:solidFill>
                  <a:schemeClr val="tx2">
                    <a:shade val="50000"/>
                  </a:schemeClr>
                </a:solidFill>
                <a:ea typeface="新細明體" charset="-120"/>
              </a:defRPr>
            </a:lvl1pPr>
          </a:lstStyle>
          <a:p>
            <a:pPr>
              <a:defRPr/>
            </a:pPr>
            <a:fld id="{09ACA6CB-42F1-4764-957A-4F1E20D58EE9}" type="slidenum">
              <a:rPr lang="en-US" altLang="zh-TW"/>
              <a:pPr>
                <a:defRPr/>
              </a:pPr>
              <a:t>‹#›</a:t>
            </a:fld>
            <a:endParaRPr lang="en-US" altLang="zh-TW"/>
          </a:p>
        </p:txBody>
      </p:sp>
    </p:spTree>
  </p:cSld>
  <p:clrMap bg1="dk1" tx1="lt1" bg2="dk2" tx2="lt2" accent1="accent1" accent2="accent2" accent3="accent3" accent4="accent4" accent5="accent5" accent6="accent6" hlink="hlink" folHlink="folHlink"/>
  <p:sldLayoutIdLst>
    <p:sldLayoutId id="2147483747" r:id="rId1"/>
    <p:sldLayoutId id="2147483745" r:id="rId2"/>
    <p:sldLayoutId id="2147483746" r:id="rId3"/>
    <p:sldLayoutId id="2147483744" r:id="rId4"/>
    <p:sldLayoutId id="2147483748" r:id="rId5"/>
    <p:sldLayoutId id="2147483754" r:id="rId6"/>
    <p:sldLayoutId id="2147483753" r:id="rId7"/>
    <p:sldLayoutId id="2147483752" r:id="rId8"/>
    <p:sldLayoutId id="2147483751" r:id="rId9"/>
    <p:sldLayoutId id="2147483750" r:id="rId10"/>
    <p:sldLayoutId id="2147483749" r:id="rId11"/>
    <p:sldLayoutId id="2147483755" r:id="rId12"/>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ea typeface="微軟正黑體" pitchFamily="34" charset="-120"/>
        </a:defRPr>
      </a:lvl2pPr>
      <a:lvl3pPr algn="l" rtl="0" fontAlgn="base">
        <a:spcBef>
          <a:spcPct val="0"/>
        </a:spcBef>
        <a:spcAft>
          <a:spcPct val="0"/>
        </a:spcAft>
        <a:defRPr sz="4600">
          <a:solidFill>
            <a:schemeClr val="tx1"/>
          </a:solidFill>
          <a:latin typeface="Franklin Gothic Book" pitchFamily="34" charset="0"/>
          <a:ea typeface="微軟正黑體" pitchFamily="34" charset="-120"/>
        </a:defRPr>
      </a:lvl3pPr>
      <a:lvl4pPr algn="l" rtl="0" fontAlgn="base">
        <a:spcBef>
          <a:spcPct val="0"/>
        </a:spcBef>
        <a:spcAft>
          <a:spcPct val="0"/>
        </a:spcAft>
        <a:defRPr sz="4600">
          <a:solidFill>
            <a:schemeClr val="tx1"/>
          </a:solidFill>
          <a:latin typeface="Franklin Gothic Book" pitchFamily="34" charset="0"/>
          <a:ea typeface="微軟正黑體" pitchFamily="34" charset="-120"/>
        </a:defRPr>
      </a:lvl4pPr>
      <a:lvl5pPr algn="l" rtl="0" fontAlgn="base">
        <a:spcBef>
          <a:spcPct val="0"/>
        </a:spcBef>
        <a:spcAft>
          <a:spcPct val="0"/>
        </a:spcAft>
        <a:defRPr sz="4600">
          <a:solidFill>
            <a:schemeClr val="tx1"/>
          </a:solidFill>
          <a:latin typeface="Franklin Gothic Book" pitchFamily="34" charset="0"/>
          <a:ea typeface="微軟正黑體" pitchFamily="34" charset="-120"/>
        </a:defRPr>
      </a:lvl5pPr>
      <a:lvl6pPr marL="457200" algn="l" rtl="0" fontAlgn="base">
        <a:spcBef>
          <a:spcPct val="0"/>
        </a:spcBef>
        <a:spcAft>
          <a:spcPct val="0"/>
        </a:spcAft>
        <a:defRPr sz="4600">
          <a:solidFill>
            <a:schemeClr val="tx1"/>
          </a:solidFill>
          <a:latin typeface="Franklin Gothic Book" pitchFamily="34" charset="0"/>
          <a:ea typeface="微軟正黑體" pitchFamily="34" charset="-120"/>
        </a:defRPr>
      </a:lvl6pPr>
      <a:lvl7pPr marL="914400" algn="l" rtl="0" fontAlgn="base">
        <a:spcBef>
          <a:spcPct val="0"/>
        </a:spcBef>
        <a:spcAft>
          <a:spcPct val="0"/>
        </a:spcAft>
        <a:defRPr sz="4600">
          <a:solidFill>
            <a:schemeClr val="tx1"/>
          </a:solidFill>
          <a:latin typeface="Franklin Gothic Book" pitchFamily="34" charset="0"/>
          <a:ea typeface="微軟正黑體" pitchFamily="34" charset="-120"/>
        </a:defRPr>
      </a:lvl7pPr>
      <a:lvl8pPr marL="1371600" algn="l" rtl="0" fontAlgn="base">
        <a:spcBef>
          <a:spcPct val="0"/>
        </a:spcBef>
        <a:spcAft>
          <a:spcPct val="0"/>
        </a:spcAft>
        <a:defRPr sz="4600">
          <a:solidFill>
            <a:schemeClr val="tx1"/>
          </a:solidFill>
          <a:latin typeface="Franklin Gothic Book" pitchFamily="34" charset="0"/>
          <a:ea typeface="微軟正黑體" pitchFamily="34" charset="-120"/>
        </a:defRPr>
      </a:lvl8pPr>
      <a:lvl9pPr marL="1828800" algn="l" rtl="0" fontAlgn="base">
        <a:spcBef>
          <a:spcPct val="0"/>
        </a:spcBef>
        <a:spcAft>
          <a:spcPct val="0"/>
        </a:spcAft>
        <a:defRPr sz="4600">
          <a:solidFill>
            <a:schemeClr val="tx1"/>
          </a:solidFill>
          <a:latin typeface="Franklin Gothic Book" pitchFamily="34" charset="0"/>
          <a:ea typeface="微軟正黑體" pitchFamily="34" charset="-12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7B9B57"/>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8B8D8C"/>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2010taipeiexpo.tw/"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cdict.freetcp.com/" TargetMode="Externa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hyperlink" Target="http://cdict.freetcp.com/" TargetMode="External"/><Relationship Id="rId2" Type="http://schemas.openxmlformats.org/officeDocument/2006/relationships/slideLayout" Target="../slideLayouts/slideLayout6.xml"/><Relationship Id="rId1" Type="http://schemas.openxmlformats.org/officeDocument/2006/relationships/audio" Target="../media/audio1.wav"/><Relationship Id="rId5" Type="http://schemas.openxmlformats.org/officeDocument/2006/relationships/image" Target="../media/image12.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translate.google.com.tw/"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tw.dictionary.yahoo.com/" TargetMode="External"/><Relationship Id="rId1" Type="http://schemas.openxmlformats.org/officeDocument/2006/relationships/slideLayout" Target="../slideLayouts/slideLayout1.xml"/><Relationship Id="rId4" Type="http://schemas.openxmlformats.org/officeDocument/2006/relationships/hyperlink" Target="http://tw.dictionary.yahoo.com/dictionary?p=Colloquiu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8" name="Picture 4" descr="IMG_1525"/>
          <p:cNvPicPr>
            <a:picLocks noGrp="1" noChangeAspect="1" noChangeArrowheads="1"/>
          </p:cNvPicPr>
          <p:nvPr>
            <p:ph type="body" idx="1"/>
          </p:nvPr>
        </p:nvPicPr>
        <p:blipFill>
          <a:blip r:embed="rId2" cstate="print"/>
          <a:srcRect/>
          <a:stretch>
            <a:fillRect/>
          </a:stretch>
        </p:blipFill>
        <p:spPr bwMode="auto">
          <a:xfrm>
            <a:off x="0" y="0"/>
            <a:ext cx="9144000" cy="6858000"/>
          </a:xfrm>
          <a:prstGeom prst="rect">
            <a:avLst/>
          </a:prstGeom>
          <a:noFill/>
        </p:spPr>
      </p:pic>
      <p:sp>
        <p:nvSpPr>
          <p:cNvPr id="134150" name="Rectangle 6"/>
          <p:cNvSpPr>
            <a:spLocks noChangeArrowheads="1"/>
          </p:cNvSpPr>
          <p:nvPr/>
        </p:nvSpPr>
        <p:spPr bwMode="auto">
          <a:xfrm>
            <a:off x="3311525" y="5373688"/>
            <a:ext cx="5832475" cy="1738312"/>
          </a:xfrm>
          <a:prstGeom prst="rect">
            <a:avLst/>
          </a:prstGeom>
          <a:noFill/>
          <a:ln w="9525">
            <a:noFill/>
            <a:miter lim="800000"/>
            <a:headEnd/>
            <a:tailEnd/>
          </a:ln>
          <a:effectLst/>
        </p:spPr>
        <p:txBody>
          <a:bodyPr>
            <a:spAutoFit/>
          </a:bodyPr>
          <a:lstStyle/>
          <a:p>
            <a:r>
              <a:rPr kumimoji="0" lang="zh-TW" altLang="en-US" sz="3600">
                <a:solidFill>
                  <a:srgbClr val="FFFF66"/>
                </a:solidFill>
              </a:rPr>
              <a:t>授課</a:t>
            </a:r>
            <a:r>
              <a:rPr kumimoji="0" lang="en-US" altLang="zh-TW" sz="3600">
                <a:solidFill>
                  <a:srgbClr val="FFFF66"/>
                </a:solidFill>
              </a:rPr>
              <a:t>:</a:t>
            </a:r>
            <a:r>
              <a:rPr kumimoji="0" lang="zh-TW" altLang="en-US" sz="3600">
                <a:solidFill>
                  <a:srgbClr val="FFFF66"/>
                </a:solidFill>
              </a:rPr>
              <a:t>楊 智 晶 老師</a:t>
            </a:r>
          </a:p>
          <a:p>
            <a:r>
              <a:rPr kumimoji="0" lang="zh-TW" altLang="en-US" sz="2000" b="1">
                <a:solidFill>
                  <a:srgbClr val="FFFF66"/>
                </a:solidFill>
              </a:rPr>
              <a:t>～</a:t>
            </a:r>
            <a:r>
              <a:rPr kumimoji="0" lang="en-US" altLang="zh-TW" sz="2000" b="1">
                <a:solidFill>
                  <a:srgbClr val="FFFF66"/>
                </a:solidFill>
              </a:rPr>
              <a:t>(</a:t>
            </a:r>
            <a:r>
              <a:rPr kumimoji="0" lang="zh-TW" altLang="en-US" sz="2000" b="1">
                <a:solidFill>
                  <a:srgbClr val="FFFF66"/>
                </a:solidFill>
              </a:rPr>
              <a:t>七道彩虹</a:t>
            </a:r>
            <a:r>
              <a:rPr kumimoji="0" lang="en-US" altLang="zh-TW" sz="2000" b="1">
                <a:solidFill>
                  <a:srgbClr val="FFFF66"/>
                </a:solidFill>
              </a:rPr>
              <a:t>) </a:t>
            </a:r>
            <a:r>
              <a:rPr kumimoji="0" lang="zh-TW" altLang="en-US" sz="2000">
                <a:solidFill>
                  <a:srgbClr val="FFFF66"/>
                </a:solidFill>
              </a:rPr>
              <a:t>攝於 </a:t>
            </a:r>
            <a:r>
              <a:rPr kumimoji="0" lang="en-US" altLang="zh-TW" sz="2000" u="sng">
                <a:solidFill>
                  <a:srgbClr val="FFFF66"/>
                </a:solidFill>
                <a:hlinkClick r:id="rId3"/>
              </a:rPr>
              <a:t>2010 </a:t>
            </a:r>
            <a:r>
              <a:rPr kumimoji="0" lang="zh-TW" altLang="en-US" sz="2000" u="sng">
                <a:solidFill>
                  <a:srgbClr val="FFFF66"/>
                </a:solidFill>
                <a:hlinkClick r:id="rId3"/>
              </a:rPr>
              <a:t>臺北國際花卉博覽會</a:t>
            </a:r>
            <a:endParaRPr kumimoji="0" lang="zh-TW" altLang="en-US" sz="2000" u="sng">
              <a:solidFill>
                <a:srgbClr val="FFFF66"/>
              </a:solidFill>
            </a:endParaRPr>
          </a:p>
          <a:p>
            <a:endParaRPr kumimoji="0" lang="zh-TW" altLang="en-US" sz="2000">
              <a:solidFill>
                <a:srgbClr val="FFFF66"/>
              </a:solidFill>
            </a:endParaRPr>
          </a:p>
          <a:p>
            <a:endParaRPr kumimoji="0" lang="zh-TW" altLang="en-US" sz="3200">
              <a:solidFill>
                <a:srgbClr val="FFFF66"/>
              </a:solidFill>
            </a:endParaRPr>
          </a:p>
        </p:txBody>
      </p:sp>
      <p:sp>
        <p:nvSpPr>
          <p:cNvPr id="134151" name="Rectangle 7"/>
          <p:cNvSpPr>
            <a:spLocks noChangeArrowheads="1"/>
          </p:cNvSpPr>
          <p:nvPr/>
        </p:nvSpPr>
        <p:spPr bwMode="auto">
          <a:xfrm>
            <a:off x="3851275" y="188913"/>
            <a:ext cx="5292725" cy="707886"/>
          </a:xfrm>
          <a:prstGeom prst="rect">
            <a:avLst/>
          </a:prstGeom>
          <a:noFill/>
          <a:ln w="9525">
            <a:noFill/>
            <a:miter lim="800000"/>
            <a:headEnd/>
            <a:tailEnd/>
          </a:ln>
          <a:effectLst/>
        </p:spPr>
        <p:txBody>
          <a:bodyPr>
            <a:spAutoFit/>
          </a:bodyPr>
          <a:lstStyle/>
          <a:p>
            <a:r>
              <a:rPr kumimoji="0" lang="zh-TW" altLang="en-US" sz="4000" b="1" dirty="0" smtClean="0">
                <a:solidFill>
                  <a:srgbClr val="FF3300"/>
                </a:solidFill>
              </a:rPr>
              <a:t>會</a:t>
            </a:r>
            <a:r>
              <a:rPr kumimoji="0" lang="zh-TW" altLang="en-US" sz="4000" b="1" dirty="0">
                <a:solidFill>
                  <a:srgbClr val="FF3300"/>
                </a:solidFill>
              </a:rPr>
              <a:t>展英語補充教材</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p:nvPr>
        </p:nvSpPr>
        <p:spPr/>
        <p:txBody>
          <a:bodyPr/>
          <a:lstStyle/>
          <a:p>
            <a:r>
              <a:rPr kumimoji="1" lang="zh-TW" altLang="en-US" u="sng" smtClean="0">
                <a:solidFill>
                  <a:srgbClr val="FF9900"/>
                </a:solidFill>
              </a:rPr>
              <a:t>●專業會議籌組人</a:t>
            </a:r>
          </a:p>
        </p:txBody>
      </p:sp>
      <p:sp>
        <p:nvSpPr>
          <p:cNvPr id="157699" name="Rectangle 3"/>
          <p:cNvSpPr>
            <a:spLocks noGrp="1"/>
          </p:cNvSpPr>
          <p:nvPr>
            <p:ph type="body" idx="1"/>
          </p:nvPr>
        </p:nvSpPr>
        <p:spPr>
          <a:xfrm>
            <a:off x="468313" y="1341438"/>
            <a:ext cx="8291512" cy="4895850"/>
          </a:xfrm>
        </p:spPr>
        <p:txBody>
          <a:bodyPr/>
          <a:lstStyle/>
          <a:p>
            <a:pPr>
              <a:lnSpc>
                <a:spcPct val="90000"/>
              </a:lnSpc>
            </a:pPr>
            <a:r>
              <a:rPr lang="en-US" altLang="zh-TW" smtClean="0"/>
              <a:t>2001</a:t>
            </a:r>
            <a:r>
              <a:rPr lang="zh-TW" altLang="en-US" smtClean="0"/>
              <a:t>年</a:t>
            </a:r>
            <a:r>
              <a:rPr lang="en-US" altLang="zh-TW" smtClean="0"/>
              <a:t>Taipei </a:t>
            </a:r>
            <a:r>
              <a:rPr lang="zh-TW" altLang="en-US" smtClean="0"/>
              <a:t>在全球大會議城市排名中</a:t>
            </a:r>
            <a:r>
              <a:rPr lang="en-US" altLang="zh-TW" smtClean="0"/>
              <a:t>,</a:t>
            </a:r>
            <a:r>
              <a:rPr lang="zh-TW" altLang="en-US" smtClean="0"/>
              <a:t>被列為全球第</a:t>
            </a:r>
            <a:r>
              <a:rPr lang="en-US" altLang="zh-TW" smtClean="0"/>
              <a:t>20</a:t>
            </a:r>
            <a:r>
              <a:rPr lang="zh-TW" altLang="en-US" smtClean="0"/>
              <a:t>名、亞洲第三大國際會議城市。</a:t>
            </a:r>
          </a:p>
          <a:p>
            <a:pPr>
              <a:lnSpc>
                <a:spcPct val="90000"/>
              </a:lnSpc>
            </a:pPr>
            <a:r>
              <a:rPr lang="zh-TW" altLang="en-US" smtClean="0"/>
              <a:t>近幾年各國 </a:t>
            </a:r>
            <a:r>
              <a:rPr lang="en-US" altLang="zh-TW" b="1" smtClean="0">
                <a:solidFill>
                  <a:srgbClr val="FF3300"/>
                </a:solidFill>
              </a:rPr>
              <a:t>MICE (Meeting, Incentives, Convention &amp; Exhibition )</a:t>
            </a:r>
            <a:r>
              <a:rPr lang="zh-TW" altLang="en-US" smtClean="0"/>
              <a:t>產業成熟發展。</a:t>
            </a:r>
          </a:p>
          <a:p>
            <a:pPr>
              <a:lnSpc>
                <a:spcPct val="90000"/>
              </a:lnSpc>
            </a:pPr>
            <a:r>
              <a:rPr lang="zh-TW" altLang="en-US" smtClean="0"/>
              <a:t>籌辦一場國際會議中</a:t>
            </a:r>
            <a:r>
              <a:rPr lang="en-US" altLang="zh-TW" smtClean="0"/>
              <a:t>, </a:t>
            </a:r>
            <a:r>
              <a:rPr lang="zh-TW" altLang="en-US" smtClean="0"/>
              <a:t>需要多方面的專業人才結合。</a:t>
            </a:r>
          </a:p>
          <a:p>
            <a:pPr>
              <a:lnSpc>
                <a:spcPct val="90000"/>
              </a:lnSpc>
            </a:pPr>
            <a:r>
              <a:rPr lang="en-US" altLang="zh-TW" b="1" smtClean="0">
                <a:solidFill>
                  <a:srgbClr val="FF3300"/>
                </a:solidFill>
              </a:rPr>
              <a:t>PCO ( Professional Conference Organizer)</a:t>
            </a:r>
            <a:r>
              <a:rPr kumimoji="1" lang="zh-TW" altLang="en-US" smtClean="0">
                <a:solidFill>
                  <a:srgbClr val="FF9900"/>
                </a:solidFill>
              </a:rPr>
              <a:t>專業會議籌組人</a:t>
            </a:r>
            <a:r>
              <a:rPr kumimoji="1" lang="zh-TW" altLang="en-US" u="sng" smtClean="0"/>
              <a:t>必須具有純熟的資源整合能力、協調溝通技巧</a:t>
            </a:r>
            <a:r>
              <a:rPr kumimoji="1" lang="en-US" altLang="zh-TW" u="sng" smtClean="0"/>
              <a:t>, </a:t>
            </a:r>
            <a:r>
              <a:rPr kumimoji="1" lang="zh-TW" altLang="en-US" u="sng" smtClean="0"/>
              <a:t>讓主、 協辦單位、贊助團體、分項工作承包廠商等</a:t>
            </a:r>
            <a:r>
              <a:rPr kumimoji="1" lang="en-US" altLang="zh-TW" u="sng" smtClean="0"/>
              <a:t>, </a:t>
            </a:r>
            <a:r>
              <a:rPr kumimoji="1" lang="zh-TW" altLang="en-US" u="sng" smtClean="0"/>
              <a:t>都可以有依循的作業規範來完成會議專案。</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Grp="1" noChangeAspect="1" noChangeArrowheads="1"/>
          </p:cNvPicPr>
          <p:nvPr>
            <p:ph type="body" idx="1"/>
          </p:nvPr>
        </p:nvPicPr>
        <p:blipFill>
          <a:blip r:embed="rId2" cstate="print"/>
          <a:srcRect/>
          <a:stretch>
            <a:fillRect/>
          </a:stretch>
        </p:blipFill>
        <p:spPr>
          <a:xfrm>
            <a:off x="0" y="0"/>
            <a:ext cx="8939213" cy="65976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p:cNvSpPr>
          <p:nvPr>
            <p:ph type="title"/>
          </p:nvPr>
        </p:nvSpPr>
        <p:spPr>
          <a:xfrm>
            <a:off x="468313" y="476250"/>
            <a:ext cx="7467600" cy="1143000"/>
          </a:xfrm>
        </p:spPr>
        <p:txBody>
          <a:bodyPr/>
          <a:lstStyle/>
          <a:p>
            <a:pPr marL="800100" indent="-800100"/>
            <a:r>
              <a:rPr kumimoji="1" lang="en-US" altLang="zh-TW" sz="4800" smtClean="0">
                <a:solidFill>
                  <a:srgbClr val="FF9900"/>
                </a:solidFill>
                <a:latin typeface="Arial" charset="0"/>
              </a:rPr>
              <a:t>● </a:t>
            </a:r>
            <a:r>
              <a:rPr kumimoji="1" lang="zh-TW" altLang="en-US" sz="4800" smtClean="0">
                <a:solidFill>
                  <a:srgbClr val="FF9900"/>
                </a:solidFill>
                <a:latin typeface="Arial" charset="0"/>
              </a:rPr>
              <a:t>會議的種類</a:t>
            </a:r>
            <a:br>
              <a:rPr kumimoji="1" lang="zh-TW" altLang="en-US" sz="4800" smtClean="0">
                <a:solidFill>
                  <a:srgbClr val="FF9900"/>
                </a:solidFill>
                <a:latin typeface="Arial" charset="0"/>
              </a:rPr>
            </a:br>
            <a:r>
              <a:rPr kumimoji="1" lang="en-US" altLang="zh-TW" sz="4800" b="1" u="sng" smtClean="0">
                <a:solidFill>
                  <a:srgbClr val="FF3300"/>
                </a:solidFill>
                <a:latin typeface="Arial" charset="0"/>
              </a:rPr>
              <a:t>1.</a:t>
            </a:r>
            <a:r>
              <a:rPr kumimoji="1" lang="en-US" altLang="zh-TW" sz="4200" b="1" u="sng" smtClean="0">
                <a:solidFill>
                  <a:srgbClr val="FF3300"/>
                </a:solidFill>
                <a:latin typeface="Arial" charset="0"/>
              </a:rPr>
              <a:t>Conference(</a:t>
            </a:r>
            <a:r>
              <a:rPr kumimoji="1" lang="zh-TW" altLang="en-US" sz="4200" b="1" u="sng" smtClean="0">
                <a:solidFill>
                  <a:srgbClr val="FF3300"/>
                </a:solidFill>
                <a:latin typeface="Arial" charset="0"/>
              </a:rPr>
              <a:t>會議</a:t>
            </a:r>
            <a:r>
              <a:rPr kumimoji="1" lang="en-US" altLang="zh-TW" sz="4200" b="1" u="sng" smtClean="0">
                <a:solidFill>
                  <a:srgbClr val="FF3300"/>
                </a:solidFill>
                <a:latin typeface="Arial" charset="0"/>
              </a:rPr>
              <a:t>)</a:t>
            </a:r>
            <a:br>
              <a:rPr kumimoji="1" lang="en-US" altLang="zh-TW" sz="4200" b="1" u="sng" smtClean="0">
                <a:solidFill>
                  <a:srgbClr val="FF3300"/>
                </a:solidFill>
                <a:latin typeface="Arial" charset="0"/>
              </a:rPr>
            </a:br>
            <a:endParaRPr kumimoji="1" lang="zh-TW" altLang="en-US" sz="4200" b="1" u="sng" smtClean="0">
              <a:solidFill>
                <a:srgbClr val="FF3300"/>
              </a:solidFill>
              <a:latin typeface="Arial" charset="0"/>
            </a:endParaRPr>
          </a:p>
        </p:txBody>
      </p:sp>
      <p:sp>
        <p:nvSpPr>
          <p:cNvPr id="162819" name="Rectangle 3"/>
          <p:cNvSpPr>
            <a:spLocks noGrp="1"/>
          </p:cNvSpPr>
          <p:nvPr>
            <p:ph type="body" idx="1"/>
          </p:nvPr>
        </p:nvSpPr>
        <p:spPr>
          <a:xfrm>
            <a:off x="179388" y="1484313"/>
            <a:ext cx="8713787" cy="4525962"/>
          </a:xfrm>
        </p:spPr>
        <p:txBody>
          <a:bodyPr/>
          <a:lstStyle/>
          <a:p>
            <a:pPr marL="608013" indent="-571500">
              <a:lnSpc>
                <a:spcPct val="90000"/>
              </a:lnSpc>
              <a:spcBef>
                <a:spcPct val="0"/>
              </a:spcBef>
              <a:buClrTx/>
              <a:buSzTx/>
              <a:buFontTx/>
              <a:buNone/>
            </a:pPr>
            <a:r>
              <a:rPr kumimoji="1" lang="zh-TW" altLang="en-US" sz="3600" smtClean="0"/>
              <a:t>◎在英國</a:t>
            </a:r>
            <a:r>
              <a:rPr kumimoji="1" lang="en-US" altLang="zh-TW" sz="3600" smtClean="0"/>
              <a:t>, Conference (</a:t>
            </a:r>
            <a:r>
              <a:rPr kumimoji="1" lang="zh-TW" altLang="en-US" sz="3600" smtClean="0"/>
              <a:t>會議</a:t>
            </a:r>
            <a:r>
              <a:rPr kumimoji="1" lang="en-US" altLang="zh-TW" sz="3600" smtClean="0"/>
              <a:t>)</a:t>
            </a:r>
            <a:r>
              <a:rPr lang="zh-TW" altLang="en-US" sz="3600" smtClean="0"/>
              <a:t>一詞幾乎拿來行形容所有型態的</a:t>
            </a:r>
            <a:r>
              <a:rPr kumimoji="1" lang="zh-TW" altLang="en-US" sz="3600" smtClean="0"/>
              <a:t>會議。</a:t>
            </a:r>
            <a:r>
              <a:rPr kumimoji="1" lang="en-US" altLang="zh-TW" sz="3600" smtClean="0"/>
              <a:t> </a:t>
            </a:r>
          </a:p>
          <a:p>
            <a:pPr marL="608013" indent="-571500">
              <a:lnSpc>
                <a:spcPct val="90000"/>
              </a:lnSpc>
              <a:spcBef>
                <a:spcPct val="0"/>
              </a:spcBef>
              <a:buClrTx/>
              <a:buSzTx/>
              <a:buFontTx/>
              <a:buNone/>
            </a:pPr>
            <a:r>
              <a:rPr kumimoji="1" lang="zh-TW" altLang="en-US" sz="3600" smtClean="0"/>
              <a:t>◎但</a:t>
            </a:r>
            <a:r>
              <a:rPr lang="en-US" altLang="zh-TW" sz="3600" smtClean="0"/>
              <a:t>PCO ( Professional Conference Organizer)</a:t>
            </a:r>
            <a:r>
              <a:rPr kumimoji="1" lang="zh-TW" altLang="en-US" sz="3600" smtClean="0">
                <a:solidFill>
                  <a:srgbClr val="FF9900"/>
                </a:solidFill>
              </a:rPr>
              <a:t>專業會議籌組人</a:t>
            </a:r>
            <a:r>
              <a:rPr kumimoji="1" lang="zh-TW" altLang="en-US" sz="3600" smtClean="0"/>
              <a:t>習慣稱大</a:t>
            </a:r>
            <a:r>
              <a:rPr lang="zh-TW" altLang="en-US" sz="3600" smtClean="0"/>
              <a:t>型</a:t>
            </a:r>
            <a:r>
              <a:rPr kumimoji="1" lang="zh-TW" altLang="en-US" sz="3600" smtClean="0"/>
              <a:t>會議為</a:t>
            </a:r>
            <a:r>
              <a:rPr kumimoji="1" lang="en-US" altLang="zh-TW" sz="3600" smtClean="0"/>
              <a:t>Conference</a:t>
            </a:r>
            <a:r>
              <a:rPr kumimoji="1" lang="zh-TW" altLang="en-US" sz="3600" smtClean="0"/>
              <a:t>。</a:t>
            </a:r>
            <a:r>
              <a:rPr kumimoji="1" lang="en-US" altLang="zh-TW" sz="3600" smtClean="0"/>
              <a:t> Conference</a:t>
            </a:r>
            <a:r>
              <a:rPr kumimoji="1" lang="zh-TW" altLang="en-US" sz="3600" smtClean="0"/>
              <a:t>通常是連續好幾天</a:t>
            </a:r>
            <a:r>
              <a:rPr kumimoji="1" lang="en-US" altLang="zh-TW" sz="3600" smtClean="0"/>
              <a:t>, </a:t>
            </a:r>
            <a:r>
              <a:rPr kumimoji="1" lang="zh-TW" altLang="en-US" sz="3600" smtClean="0"/>
              <a:t>吸引上百或千名會議代表</a:t>
            </a:r>
            <a:r>
              <a:rPr kumimoji="1" lang="en-US" altLang="zh-TW" sz="3600" smtClean="0"/>
              <a:t>, </a:t>
            </a:r>
            <a:r>
              <a:rPr kumimoji="1" lang="zh-TW" altLang="en-US" sz="3600" smtClean="0"/>
              <a:t>其中可能涉及相當複雜的社交活動、展示或陳列。許多較大</a:t>
            </a:r>
            <a:r>
              <a:rPr lang="zh-TW" altLang="en-US" sz="3600" smtClean="0"/>
              <a:t>型</a:t>
            </a:r>
            <a:r>
              <a:rPr kumimoji="1" lang="zh-TW" altLang="en-US" sz="3600" smtClean="0"/>
              <a:t>的</a:t>
            </a:r>
            <a:r>
              <a:rPr kumimoji="1" lang="en-US" altLang="zh-TW" sz="3600" smtClean="0"/>
              <a:t>Conference </a:t>
            </a:r>
            <a:r>
              <a:rPr kumimoji="1" lang="zh-TW" altLang="en-US" sz="3600" smtClean="0"/>
              <a:t>有外國來的與會者</a:t>
            </a:r>
            <a:r>
              <a:rPr kumimoji="1" lang="en-US" altLang="zh-TW" sz="3600" smtClean="0"/>
              <a:t>, </a:t>
            </a:r>
            <a:r>
              <a:rPr kumimoji="1" lang="zh-TW" altLang="en-US" sz="3600" smtClean="0"/>
              <a:t>因而常會安排一些本國或外國特色的活動。</a:t>
            </a:r>
            <a:r>
              <a:rPr kumimoji="1" lang="en-US" altLang="zh-TW" sz="3600" smtClean="0"/>
              <a:t> </a:t>
            </a:r>
            <a:endParaRPr kumimoji="1" lang="zh-TW" altLang="en-US" sz="3600" smtClean="0"/>
          </a:p>
          <a:p>
            <a:pPr marL="608013" indent="-571500">
              <a:lnSpc>
                <a:spcPct val="90000"/>
              </a:lnSpc>
            </a:pPr>
            <a:endParaRPr lang="zh-TW" altLang="en-US" sz="3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p:cNvSpPr>
          <p:nvPr>
            <p:ph type="body" idx="1"/>
          </p:nvPr>
        </p:nvSpPr>
        <p:spPr>
          <a:xfrm>
            <a:off x="0" y="765175"/>
            <a:ext cx="8964613" cy="4525963"/>
          </a:xfrm>
        </p:spPr>
        <p:txBody>
          <a:bodyPr/>
          <a:lstStyle/>
          <a:p>
            <a:r>
              <a:rPr lang="en-US" altLang="zh-TW" sz="4400" smtClean="0"/>
              <a:t>Convention </a:t>
            </a:r>
            <a:r>
              <a:rPr lang="zh-TW" altLang="en-US" sz="4400" smtClean="0"/>
              <a:t>在美國較為普遍使用</a:t>
            </a:r>
            <a:r>
              <a:rPr lang="en-US" altLang="zh-TW" sz="4400" smtClean="0"/>
              <a:t>;</a:t>
            </a:r>
          </a:p>
          <a:p>
            <a:r>
              <a:rPr lang="en-US" altLang="zh-TW" sz="4400" smtClean="0"/>
              <a:t>Convention </a:t>
            </a:r>
            <a:r>
              <a:rPr lang="zh-TW" altLang="en-US" sz="4400" smtClean="0"/>
              <a:t>意味較重大規模、正式型集會、 制定方針、選拔企業代表</a:t>
            </a:r>
            <a:r>
              <a:rPr lang="en-US" altLang="zh-TW" sz="4400" smtClean="0"/>
              <a:t>, </a:t>
            </a:r>
            <a:r>
              <a:rPr lang="zh-TW" altLang="en-US" sz="4400" smtClean="0"/>
              <a:t>例</a:t>
            </a:r>
            <a:r>
              <a:rPr lang="en-US" altLang="zh-TW" sz="4400" smtClean="0"/>
              <a:t>: </a:t>
            </a:r>
            <a:r>
              <a:rPr lang="zh-TW" altLang="en-US" sz="4400" smtClean="0"/>
              <a:t>英國政黨年度會議便適合稱為 </a:t>
            </a:r>
            <a:r>
              <a:rPr lang="en-US" altLang="zh-TW" sz="4400" smtClean="0"/>
              <a:t>Convention</a:t>
            </a:r>
            <a:r>
              <a:rPr lang="zh-TW" altLang="en-US" sz="4400" smtClean="0"/>
              <a:t> 。</a:t>
            </a:r>
          </a:p>
          <a:p>
            <a:r>
              <a:rPr lang="zh-TW" altLang="en-US" sz="4400" smtClean="0"/>
              <a:t>歐洲大陸常用 </a:t>
            </a:r>
            <a:r>
              <a:rPr lang="en-US" altLang="zh-TW" sz="4400" smtClean="0"/>
              <a:t>Congress</a:t>
            </a:r>
            <a:r>
              <a:rPr lang="zh-TW" altLang="en-US" sz="4400" smtClean="0"/>
              <a:t> 。</a:t>
            </a:r>
            <a:endParaRPr lang="en-US" altLang="zh-TW" sz="4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p:cNvSpPr>
          <p:nvPr>
            <p:ph type="title"/>
          </p:nvPr>
        </p:nvSpPr>
        <p:spPr>
          <a:xfrm>
            <a:off x="468313" y="476250"/>
            <a:ext cx="7467600" cy="1143000"/>
          </a:xfrm>
        </p:spPr>
        <p:txBody>
          <a:bodyPr/>
          <a:lstStyle/>
          <a:p>
            <a:pPr marL="800100" indent="-800100"/>
            <a:r>
              <a:rPr kumimoji="1" lang="en-US" altLang="zh-TW" sz="4800" dirty="0" smtClean="0">
                <a:solidFill>
                  <a:srgbClr val="FF9900"/>
                </a:solidFill>
                <a:latin typeface="Arial" charset="0"/>
              </a:rPr>
              <a:t>● </a:t>
            </a:r>
            <a:r>
              <a:rPr kumimoji="1" lang="zh-TW" altLang="en-US" sz="4800" dirty="0" smtClean="0">
                <a:solidFill>
                  <a:srgbClr val="FF9900"/>
                </a:solidFill>
                <a:latin typeface="Arial" charset="0"/>
              </a:rPr>
              <a:t>會議的種類</a:t>
            </a:r>
            <a:br>
              <a:rPr kumimoji="1" lang="zh-TW" altLang="en-US" sz="4800" dirty="0" smtClean="0">
                <a:solidFill>
                  <a:srgbClr val="FF9900"/>
                </a:solidFill>
                <a:latin typeface="Arial" charset="0"/>
              </a:rPr>
            </a:br>
            <a:r>
              <a:rPr kumimoji="1" lang="zh-TW" altLang="en-US" sz="4800" dirty="0" smtClean="0">
                <a:solidFill>
                  <a:srgbClr val="FF9900"/>
                </a:solidFill>
                <a:latin typeface="Arial" charset="0"/>
              </a:rPr>
              <a:t> </a:t>
            </a:r>
            <a:r>
              <a:rPr kumimoji="1" lang="en-US" altLang="zh-TW" sz="4800" b="1" u="sng" dirty="0" smtClean="0">
                <a:solidFill>
                  <a:srgbClr val="FF3300"/>
                </a:solidFill>
                <a:latin typeface="Arial" charset="0"/>
              </a:rPr>
              <a:t>2. </a:t>
            </a:r>
            <a:r>
              <a:rPr kumimoji="1" lang="en-US" altLang="zh-TW" sz="4200" b="1" u="sng" dirty="0" smtClean="0">
                <a:solidFill>
                  <a:srgbClr val="FF3300"/>
                </a:solidFill>
                <a:latin typeface="Arial" charset="0"/>
              </a:rPr>
              <a:t>Meeting(</a:t>
            </a:r>
            <a:r>
              <a:rPr kumimoji="1" lang="zh-TW" altLang="en-US" sz="4200" b="1" u="sng" dirty="0" smtClean="0">
                <a:solidFill>
                  <a:srgbClr val="FF3300"/>
                </a:solidFill>
                <a:latin typeface="Arial" charset="0"/>
              </a:rPr>
              <a:t>集會</a:t>
            </a:r>
            <a:r>
              <a:rPr kumimoji="1" lang="en-US" altLang="zh-TW" sz="4200" b="1" u="sng" dirty="0" smtClean="0">
                <a:solidFill>
                  <a:srgbClr val="FF3300"/>
                </a:solidFill>
                <a:latin typeface="Arial" charset="0"/>
              </a:rPr>
              <a:t>)</a:t>
            </a:r>
            <a:r>
              <a:rPr kumimoji="1" lang="zh-TW" altLang="en-US" sz="4200" u="sng" dirty="0" smtClean="0">
                <a:solidFill>
                  <a:srgbClr val="FF3300"/>
                </a:solidFill>
                <a:latin typeface="Arial" charset="0"/>
              </a:rPr>
              <a:t> </a:t>
            </a:r>
            <a:r>
              <a:rPr kumimoji="1" lang="en-US" altLang="zh-TW" sz="4200" b="1" u="sng" dirty="0" smtClean="0">
                <a:solidFill>
                  <a:srgbClr val="FF3300"/>
                </a:solidFill>
                <a:latin typeface="Arial" charset="0"/>
              </a:rPr>
              <a:t/>
            </a:r>
            <a:br>
              <a:rPr kumimoji="1" lang="en-US" altLang="zh-TW" sz="4200" b="1" u="sng" dirty="0" smtClean="0">
                <a:solidFill>
                  <a:srgbClr val="FF3300"/>
                </a:solidFill>
                <a:latin typeface="Arial" charset="0"/>
              </a:rPr>
            </a:br>
            <a:endParaRPr kumimoji="1" lang="zh-TW" altLang="en-US" sz="4200" b="1" u="sng" dirty="0" smtClean="0">
              <a:solidFill>
                <a:srgbClr val="FF3300"/>
              </a:solidFill>
              <a:latin typeface="Arial" charset="0"/>
            </a:endParaRPr>
          </a:p>
        </p:txBody>
      </p:sp>
      <p:sp>
        <p:nvSpPr>
          <p:cNvPr id="164867" name="Rectangle 3"/>
          <p:cNvSpPr>
            <a:spLocks noGrp="1"/>
          </p:cNvSpPr>
          <p:nvPr>
            <p:ph type="body" idx="1"/>
          </p:nvPr>
        </p:nvSpPr>
        <p:spPr>
          <a:xfrm>
            <a:off x="179388" y="1412875"/>
            <a:ext cx="8137525" cy="4525963"/>
          </a:xfrm>
        </p:spPr>
        <p:txBody>
          <a:bodyPr/>
          <a:lstStyle/>
          <a:p>
            <a:pPr marL="608013" indent="-571500">
              <a:lnSpc>
                <a:spcPct val="90000"/>
              </a:lnSpc>
              <a:spcBef>
                <a:spcPct val="0"/>
              </a:spcBef>
              <a:buClrTx/>
              <a:buSzTx/>
              <a:buFontTx/>
              <a:buNone/>
            </a:pPr>
            <a:r>
              <a:rPr kumimoji="1" lang="zh-TW" altLang="en-US" sz="3600" smtClean="0"/>
              <a:t>◎通常指小型會議</a:t>
            </a:r>
            <a:r>
              <a:rPr kumimoji="1" lang="en-US" altLang="zh-TW" sz="3600" smtClean="0"/>
              <a:t>, </a:t>
            </a:r>
            <a:r>
              <a:rPr kumimoji="1" lang="zh-TW" altLang="en-US" sz="3600" smtClean="0"/>
              <a:t>幾個商業人士圍著圓桌進行討論。</a:t>
            </a:r>
          </a:p>
          <a:p>
            <a:pPr marL="608013" indent="-571500">
              <a:lnSpc>
                <a:spcPct val="90000"/>
              </a:lnSpc>
              <a:spcBef>
                <a:spcPct val="0"/>
              </a:spcBef>
              <a:buClrTx/>
              <a:buSzTx/>
              <a:buFontTx/>
              <a:buNone/>
            </a:pPr>
            <a:endParaRPr kumimoji="1" lang="zh-TW" altLang="en-US" sz="3600" smtClean="0"/>
          </a:p>
          <a:p>
            <a:pPr marL="608013" indent="-571500">
              <a:lnSpc>
                <a:spcPct val="90000"/>
              </a:lnSpc>
              <a:spcBef>
                <a:spcPct val="0"/>
              </a:spcBef>
              <a:buClrTx/>
              <a:buSzTx/>
              <a:buFontTx/>
              <a:buNone/>
            </a:pPr>
            <a:r>
              <a:rPr kumimoji="1" lang="zh-TW" altLang="en-US" sz="3600" smtClean="0"/>
              <a:t>◎ </a:t>
            </a:r>
            <a:r>
              <a:rPr kumimoji="1" lang="en-US" altLang="zh-TW" sz="3600" smtClean="0"/>
              <a:t>Meeting </a:t>
            </a:r>
            <a:r>
              <a:rPr kumimoji="1" lang="zh-TW" altLang="en-US" sz="3600" smtClean="0"/>
              <a:t>也可廣義的用來形容各種會議的綜合用語。</a:t>
            </a:r>
          </a:p>
          <a:p>
            <a:pPr marL="608013" indent="-571500">
              <a:lnSpc>
                <a:spcPct val="90000"/>
              </a:lnSpc>
            </a:pPr>
            <a:endParaRPr lang="zh-TW" altLang="en-US" sz="3600" smtClean="0"/>
          </a:p>
        </p:txBody>
      </p:sp>
      <p:pic>
        <p:nvPicPr>
          <p:cNvPr id="164868" name="Picture 4" descr="j0233018"/>
          <p:cNvPicPr>
            <a:picLocks noChangeAspect="1" noChangeArrowheads="1"/>
          </p:cNvPicPr>
          <p:nvPr/>
        </p:nvPicPr>
        <p:blipFill>
          <a:blip r:embed="rId2" cstate="print"/>
          <a:srcRect/>
          <a:stretch>
            <a:fillRect/>
          </a:stretch>
        </p:blipFill>
        <p:spPr bwMode="auto">
          <a:xfrm>
            <a:off x="5003800" y="3473450"/>
            <a:ext cx="3333750" cy="33845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p:cNvSpPr>
          <p:nvPr>
            <p:ph type="title"/>
          </p:nvPr>
        </p:nvSpPr>
        <p:spPr>
          <a:xfrm>
            <a:off x="684213" y="260350"/>
            <a:ext cx="7467600" cy="1143000"/>
          </a:xfrm>
        </p:spPr>
        <p:txBody>
          <a:bodyPr/>
          <a:lstStyle/>
          <a:p>
            <a:pPr marL="800100" indent="-800100"/>
            <a:r>
              <a:rPr kumimoji="1" lang="en-US" altLang="zh-TW" sz="4800" dirty="0" smtClean="0">
                <a:solidFill>
                  <a:srgbClr val="FF9900"/>
                </a:solidFill>
                <a:latin typeface="Arial" charset="0"/>
              </a:rPr>
              <a:t>● </a:t>
            </a:r>
            <a:r>
              <a:rPr kumimoji="1" lang="zh-TW" altLang="en-US" sz="4800" dirty="0" smtClean="0">
                <a:solidFill>
                  <a:srgbClr val="FF9900"/>
                </a:solidFill>
                <a:latin typeface="Arial" charset="0"/>
              </a:rPr>
              <a:t>會議的種類</a:t>
            </a:r>
            <a:br>
              <a:rPr kumimoji="1" lang="zh-TW" altLang="en-US" sz="4800" dirty="0" smtClean="0">
                <a:solidFill>
                  <a:srgbClr val="FF9900"/>
                </a:solidFill>
                <a:latin typeface="Arial" charset="0"/>
              </a:rPr>
            </a:br>
            <a:r>
              <a:rPr kumimoji="1" lang="en-US" altLang="zh-TW" sz="4400" b="1" u="sng" dirty="0" smtClean="0">
                <a:solidFill>
                  <a:srgbClr val="FF3300"/>
                </a:solidFill>
                <a:latin typeface="Arial" charset="0"/>
              </a:rPr>
              <a:t>3. Seminar(</a:t>
            </a:r>
            <a:r>
              <a:rPr kumimoji="1" lang="zh-TW" altLang="en-US" sz="4400" b="1" u="sng" dirty="0" smtClean="0">
                <a:solidFill>
                  <a:srgbClr val="FF3300"/>
                </a:solidFill>
                <a:latin typeface="Arial" charset="0"/>
              </a:rPr>
              <a:t>進修會</a:t>
            </a:r>
            <a:r>
              <a:rPr kumimoji="1" lang="en-US" altLang="zh-TW" sz="4400" b="1" u="sng" dirty="0" smtClean="0">
                <a:solidFill>
                  <a:srgbClr val="FF3300"/>
                </a:solidFill>
                <a:latin typeface="Arial" charset="0"/>
              </a:rPr>
              <a:t>)</a:t>
            </a:r>
            <a:endParaRPr kumimoji="1" lang="zh-TW" altLang="en-US" sz="4400" b="1" u="sng" dirty="0" smtClean="0">
              <a:solidFill>
                <a:srgbClr val="FF3300"/>
              </a:solidFill>
              <a:latin typeface="Arial" charset="0"/>
            </a:endParaRPr>
          </a:p>
        </p:txBody>
      </p:sp>
      <p:sp>
        <p:nvSpPr>
          <p:cNvPr id="165891" name="Rectangle 3"/>
          <p:cNvSpPr>
            <a:spLocks noGrp="1"/>
          </p:cNvSpPr>
          <p:nvPr>
            <p:ph type="body" idx="1"/>
          </p:nvPr>
        </p:nvSpPr>
        <p:spPr>
          <a:xfrm>
            <a:off x="0" y="1557338"/>
            <a:ext cx="8713788" cy="4525962"/>
          </a:xfrm>
        </p:spPr>
        <p:txBody>
          <a:bodyPr/>
          <a:lstStyle/>
          <a:p>
            <a:pPr marL="608013" indent="-571500">
              <a:lnSpc>
                <a:spcPct val="90000"/>
              </a:lnSpc>
              <a:spcBef>
                <a:spcPct val="0"/>
              </a:spcBef>
              <a:buClrTx/>
              <a:buSzTx/>
              <a:buFontTx/>
              <a:buNone/>
            </a:pPr>
            <a:r>
              <a:rPr kumimoji="1" lang="zh-TW" altLang="en-US" sz="3600" smtClean="0"/>
              <a:t>◎ </a:t>
            </a:r>
            <a:r>
              <a:rPr kumimoji="1" lang="en-US" altLang="zh-TW" sz="3200" smtClean="0"/>
              <a:t>Seminar(</a:t>
            </a:r>
            <a:r>
              <a:rPr kumimoji="1" lang="zh-TW" altLang="en-US" sz="3200" smtClean="0"/>
              <a:t>進修會</a:t>
            </a:r>
            <a:r>
              <a:rPr kumimoji="1" lang="en-US" altLang="zh-TW" sz="3200" smtClean="0"/>
              <a:t>)</a:t>
            </a:r>
            <a:r>
              <a:rPr kumimoji="1" lang="zh-TW" altLang="en-US" sz="3200" smtClean="0"/>
              <a:t>是為期一</a:t>
            </a:r>
            <a:r>
              <a:rPr kumimoji="1" lang="en-US" altLang="zh-TW" sz="3200" smtClean="0"/>
              <a:t>~</a:t>
            </a:r>
            <a:r>
              <a:rPr kumimoji="1" lang="zh-TW" altLang="en-US" sz="3200" smtClean="0"/>
              <a:t>二天</a:t>
            </a:r>
            <a:r>
              <a:rPr kumimoji="1" lang="en-US" altLang="zh-TW" sz="3200" smtClean="0"/>
              <a:t>, </a:t>
            </a:r>
            <a:r>
              <a:rPr kumimoji="1" lang="zh-TW" altLang="en-US" sz="3200" smtClean="0">
                <a:solidFill>
                  <a:srgbClr val="FF3300"/>
                </a:solidFill>
              </a:rPr>
              <a:t>籌辦目的通常是教育或佈達</a:t>
            </a:r>
            <a:r>
              <a:rPr kumimoji="1" lang="en-US" altLang="zh-TW" sz="3200" smtClean="0">
                <a:solidFill>
                  <a:srgbClr val="FF3300"/>
                </a:solidFill>
              </a:rPr>
              <a:t>,</a:t>
            </a:r>
            <a:r>
              <a:rPr kumimoji="1" lang="en-US" altLang="zh-TW" sz="3200" smtClean="0"/>
              <a:t> </a:t>
            </a:r>
            <a:r>
              <a:rPr kumimoji="1" lang="zh-TW" altLang="en-US" sz="3200" smtClean="0"/>
              <a:t>以及討論共同關切的議題</a:t>
            </a:r>
            <a:r>
              <a:rPr kumimoji="1" lang="en-US" altLang="zh-TW" sz="3200" smtClean="0"/>
              <a:t>, </a:t>
            </a:r>
            <a:r>
              <a:rPr kumimoji="1" lang="zh-TW" altLang="en-US" sz="3200" smtClean="0"/>
              <a:t>過程中會有一位 </a:t>
            </a:r>
            <a:r>
              <a:rPr kumimoji="1" lang="en-US" altLang="zh-TW" sz="3200" smtClean="0"/>
              <a:t>Section Chairman ; Moderator (</a:t>
            </a:r>
            <a:r>
              <a:rPr kumimoji="1" lang="zh-TW" altLang="en-US" sz="3200" smtClean="0"/>
              <a:t>引言人</a:t>
            </a:r>
            <a:r>
              <a:rPr kumimoji="1" lang="en-US" altLang="zh-TW" sz="3200" smtClean="0"/>
              <a:t>)</a:t>
            </a:r>
            <a:r>
              <a:rPr kumimoji="1" lang="zh-TW" altLang="en-US" sz="3200" smtClean="0"/>
              <a:t>來主持</a:t>
            </a:r>
            <a:r>
              <a:rPr kumimoji="1" lang="en-US" altLang="zh-TW" sz="3200" smtClean="0"/>
              <a:t>, </a:t>
            </a:r>
            <a:r>
              <a:rPr kumimoji="1" lang="zh-TW" altLang="en-US" sz="3200" smtClean="0"/>
              <a:t>論文有時會經過評選</a:t>
            </a:r>
            <a:r>
              <a:rPr kumimoji="1" lang="en-US" altLang="zh-TW" sz="3200" smtClean="0"/>
              <a:t>, </a:t>
            </a:r>
            <a:r>
              <a:rPr kumimoji="1" lang="zh-TW" altLang="en-US" sz="3200" smtClean="0"/>
              <a:t>可分為口頭報告及論文展示兩種。</a:t>
            </a:r>
          </a:p>
          <a:p>
            <a:pPr marL="608013" indent="-571500">
              <a:lnSpc>
                <a:spcPct val="90000"/>
              </a:lnSpc>
              <a:spcBef>
                <a:spcPct val="0"/>
              </a:spcBef>
              <a:buClrTx/>
              <a:buSzTx/>
              <a:buFontTx/>
              <a:buNone/>
            </a:pPr>
            <a:r>
              <a:rPr kumimoji="1" lang="zh-TW" altLang="en-US" sz="3200" smtClean="0"/>
              <a:t>◎ 該領域的專家們</a:t>
            </a:r>
            <a:r>
              <a:rPr kumimoji="1" lang="en-US" altLang="zh-TW" sz="3200" smtClean="0"/>
              <a:t>, </a:t>
            </a:r>
            <a:r>
              <a:rPr kumimoji="1" lang="zh-TW" altLang="en-US" sz="3200" smtClean="0"/>
              <a:t>藉由參與討論來分享其經驗和知識。</a:t>
            </a:r>
          </a:p>
          <a:p>
            <a:pPr marL="608013" indent="-571500">
              <a:lnSpc>
                <a:spcPct val="90000"/>
              </a:lnSpc>
            </a:pPr>
            <a:endParaRPr lang="zh-TW" altLang="en-US" sz="32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p:cNvSpPr>
          <p:nvPr>
            <p:ph type="title"/>
          </p:nvPr>
        </p:nvSpPr>
        <p:spPr>
          <a:xfrm>
            <a:off x="684212" y="260350"/>
            <a:ext cx="8208267" cy="1143000"/>
          </a:xfrm>
        </p:spPr>
        <p:txBody>
          <a:bodyPr/>
          <a:lstStyle/>
          <a:p>
            <a:pPr marL="800100" indent="-800100"/>
            <a:r>
              <a:rPr kumimoji="1" lang="en-US" altLang="zh-TW" sz="4800" dirty="0" smtClean="0">
                <a:solidFill>
                  <a:srgbClr val="FF9900"/>
                </a:solidFill>
                <a:latin typeface="Arial" charset="0"/>
              </a:rPr>
              <a:t>● </a:t>
            </a:r>
            <a:r>
              <a:rPr kumimoji="1" lang="zh-TW" altLang="en-US" sz="4800" dirty="0" smtClean="0">
                <a:solidFill>
                  <a:srgbClr val="FF9900"/>
                </a:solidFill>
                <a:latin typeface="Arial" charset="0"/>
              </a:rPr>
              <a:t>會議的種類</a:t>
            </a:r>
            <a:br>
              <a:rPr kumimoji="1" lang="zh-TW" altLang="en-US" sz="4800" dirty="0" smtClean="0">
                <a:solidFill>
                  <a:srgbClr val="FF9900"/>
                </a:solidFill>
                <a:latin typeface="Arial" charset="0"/>
              </a:rPr>
            </a:br>
            <a:r>
              <a:rPr kumimoji="1" lang="en-US" altLang="zh-TW" sz="4400" b="1" u="sng" dirty="0" smtClean="0">
                <a:solidFill>
                  <a:srgbClr val="FF3300"/>
                </a:solidFill>
                <a:latin typeface="Arial" charset="0"/>
              </a:rPr>
              <a:t>4.  Symposium(</a:t>
            </a:r>
            <a:r>
              <a:rPr kumimoji="1" lang="zh-TW" altLang="en-US" sz="4400" b="1" u="sng" dirty="0" smtClean="0">
                <a:solidFill>
                  <a:srgbClr val="FF3300"/>
                </a:solidFill>
                <a:latin typeface="Arial" charset="0"/>
              </a:rPr>
              <a:t>專題討論會</a:t>
            </a:r>
            <a:r>
              <a:rPr kumimoji="1" lang="en-US" altLang="zh-TW" sz="4400" b="1" u="sng" dirty="0" smtClean="0">
                <a:solidFill>
                  <a:srgbClr val="FF3300"/>
                </a:solidFill>
                <a:latin typeface="Arial" charset="0"/>
              </a:rPr>
              <a:t>)</a:t>
            </a:r>
            <a:r>
              <a:rPr kumimoji="1" lang="en-US" altLang="zh-TW" sz="4200" dirty="0" smtClean="0"/>
              <a:t> </a:t>
            </a:r>
            <a:endParaRPr kumimoji="1" lang="zh-TW" altLang="en-US" sz="4400" b="1" u="sng" dirty="0" smtClean="0">
              <a:solidFill>
                <a:srgbClr val="FF3300"/>
              </a:solidFill>
              <a:latin typeface="Arial" charset="0"/>
            </a:endParaRPr>
          </a:p>
        </p:txBody>
      </p:sp>
      <p:sp>
        <p:nvSpPr>
          <p:cNvPr id="166915" name="Rectangle 3"/>
          <p:cNvSpPr>
            <a:spLocks noGrp="1"/>
          </p:cNvSpPr>
          <p:nvPr>
            <p:ph type="body" idx="1"/>
          </p:nvPr>
        </p:nvSpPr>
        <p:spPr>
          <a:xfrm>
            <a:off x="395288" y="1557338"/>
            <a:ext cx="8569325" cy="4525962"/>
          </a:xfrm>
        </p:spPr>
        <p:txBody>
          <a:bodyPr/>
          <a:lstStyle/>
          <a:p>
            <a:pPr marL="608013" indent="-571500">
              <a:lnSpc>
                <a:spcPct val="90000"/>
              </a:lnSpc>
              <a:spcBef>
                <a:spcPct val="0"/>
              </a:spcBef>
              <a:buClrTx/>
              <a:buSzTx/>
              <a:buFontTx/>
              <a:buNone/>
            </a:pPr>
            <a:r>
              <a:rPr kumimoji="1" lang="zh-TW" altLang="en-US" sz="4000" smtClean="0"/>
              <a:t>◎ 與 </a:t>
            </a:r>
            <a:r>
              <a:rPr kumimoji="1" lang="en-US" altLang="zh-TW" sz="4000" smtClean="0"/>
              <a:t>Seminar </a:t>
            </a:r>
            <a:r>
              <a:rPr lang="zh-TW" altLang="en-US" sz="4000" smtClean="0"/>
              <a:t>頗為相似</a:t>
            </a:r>
            <a:r>
              <a:rPr lang="en-US" altLang="zh-TW" sz="4000" smtClean="0"/>
              <a:t>, </a:t>
            </a:r>
            <a:r>
              <a:rPr lang="zh-TW" altLang="en-US" sz="4000" smtClean="0"/>
              <a:t>但是多為針對單一主題</a:t>
            </a:r>
            <a:r>
              <a:rPr kumimoji="1" lang="zh-TW" altLang="en-US" sz="4000" smtClean="0"/>
              <a:t>。</a:t>
            </a:r>
          </a:p>
          <a:p>
            <a:pPr marL="608013" indent="-571500">
              <a:lnSpc>
                <a:spcPct val="90000"/>
              </a:lnSpc>
              <a:buFont typeface="Wingdings 2" pitchFamily="18" charset="2"/>
              <a:buNone/>
            </a:pPr>
            <a:r>
              <a:rPr kumimoji="1" lang="zh-TW" altLang="en-US" sz="4000" smtClean="0"/>
              <a:t>◎ 交流方式為雙向的</a:t>
            </a:r>
            <a:r>
              <a:rPr kumimoji="1" lang="en-US" altLang="zh-TW" sz="4000" smtClean="0"/>
              <a:t>, </a:t>
            </a:r>
            <a:r>
              <a:rPr kumimoji="1" lang="zh-TW" altLang="en-US" sz="4000" smtClean="0"/>
              <a:t>會議型式不是很正式。</a:t>
            </a:r>
          </a:p>
          <a:p>
            <a:pPr marL="608013" indent="-571500">
              <a:lnSpc>
                <a:spcPct val="90000"/>
              </a:lnSpc>
              <a:buFont typeface="Wingdings 2" pitchFamily="18" charset="2"/>
              <a:buNone/>
            </a:pPr>
            <a:r>
              <a:rPr kumimoji="1" lang="zh-TW" altLang="en-US" sz="4000" smtClean="0"/>
              <a:t>◎ 也可解釋為在特定領域裡的一群專家們的集會</a:t>
            </a:r>
            <a:r>
              <a:rPr kumimoji="1" lang="en-US" altLang="zh-TW" sz="4000" smtClean="0"/>
              <a:t>, </a:t>
            </a:r>
            <a:r>
              <a:rPr kumimoji="1" lang="zh-TW" altLang="en-US" sz="4000" smtClean="0"/>
              <a:t>並就特定的主題請特定的專家發表論文</a:t>
            </a:r>
            <a:r>
              <a:rPr kumimoji="1" lang="en-US" altLang="zh-TW" sz="4000" smtClean="0"/>
              <a:t>, </a:t>
            </a:r>
            <a:r>
              <a:rPr kumimoji="1" lang="zh-TW" altLang="en-US" sz="4000" smtClean="0"/>
              <a:t>共同對問題的本身進行討論而做出建議。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p:cNvSpPr>
          <p:nvPr>
            <p:ph type="title"/>
          </p:nvPr>
        </p:nvSpPr>
        <p:spPr>
          <a:xfrm>
            <a:off x="611188" y="549275"/>
            <a:ext cx="7467600" cy="1143000"/>
          </a:xfrm>
        </p:spPr>
        <p:txBody>
          <a:bodyPr/>
          <a:lstStyle/>
          <a:p>
            <a:pPr marL="800100" indent="-800100"/>
            <a:r>
              <a:rPr kumimoji="1" lang="en-US" altLang="zh-TW" sz="4800" smtClean="0">
                <a:solidFill>
                  <a:srgbClr val="FF9900"/>
                </a:solidFill>
                <a:latin typeface="Arial" charset="0"/>
              </a:rPr>
              <a:t>● </a:t>
            </a:r>
            <a:r>
              <a:rPr kumimoji="1" lang="zh-TW" altLang="en-US" sz="4800" smtClean="0">
                <a:solidFill>
                  <a:srgbClr val="FF9900"/>
                </a:solidFill>
                <a:latin typeface="Arial" charset="0"/>
              </a:rPr>
              <a:t>會議的種類</a:t>
            </a:r>
            <a:br>
              <a:rPr kumimoji="1" lang="zh-TW" altLang="en-US" sz="4800" smtClean="0">
                <a:solidFill>
                  <a:srgbClr val="FF9900"/>
                </a:solidFill>
                <a:latin typeface="Arial" charset="0"/>
              </a:rPr>
            </a:br>
            <a:r>
              <a:rPr kumimoji="1" lang="en-US" altLang="zh-TW" sz="4800" b="1" smtClean="0">
                <a:solidFill>
                  <a:srgbClr val="FF3300"/>
                </a:solidFill>
                <a:latin typeface="Arial" charset="0"/>
              </a:rPr>
              <a:t>5. </a:t>
            </a:r>
            <a:r>
              <a:rPr kumimoji="1" lang="en-US" altLang="zh-TW" sz="4200" b="1" smtClean="0">
                <a:solidFill>
                  <a:srgbClr val="FF3300"/>
                </a:solidFill>
                <a:latin typeface="Arial" charset="0"/>
              </a:rPr>
              <a:t>Colloquium(</a:t>
            </a:r>
            <a:r>
              <a:rPr kumimoji="1" lang="zh-TW" altLang="en-US" sz="4200" b="1" smtClean="0">
                <a:solidFill>
                  <a:srgbClr val="FF3300"/>
                </a:solidFill>
                <a:latin typeface="Arial" charset="0"/>
              </a:rPr>
              <a:t>專題會議</a:t>
            </a:r>
            <a:r>
              <a:rPr kumimoji="1" lang="en-US" altLang="zh-TW" sz="4200" b="1" smtClean="0">
                <a:solidFill>
                  <a:srgbClr val="FF3300"/>
                </a:solidFill>
                <a:latin typeface="Arial" charset="0"/>
              </a:rPr>
              <a:t>)</a:t>
            </a:r>
            <a:r>
              <a:rPr kumimoji="1" lang="en-US" altLang="zh-TW" sz="4200" smtClean="0">
                <a:solidFill>
                  <a:srgbClr val="FF3300"/>
                </a:solidFill>
                <a:latin typeface="Arial" charset="0"/>
              </a:rPr>
              <a:t/>
            </a:r>
            <a:br>
              <a:rPr kumimoji="1" lang="en-US" altLang="zh-TW" sz="4200" smtClean="0">
                <a:solidFill>
                  <a:srgbClr val="FF3300"/>
                </a:solidFill>
                <a:latin typeface="Arial" charset="0"/>
              </a:rPr>
            </a:br>
            <a:endParaRPr kumimoji="1" lang="zh-TW" altLang="en-US" sz="4200" smtClean="0">
              <a:solidFill>
                <a:srgbClr val="FF3300"/>
              </a:solidFill>
              <a:latin typeface="Arial" charset="0"/>
            </a:endParaRPr>
          </a:p>
        </p:txBody>
      </p:sp>
      <p:sp>
        <p:nvSpPr>
          <p:cNvPr id="167939" name="Rectangle 3"/>
          <p:cNvSpPr>
            <a:spLocks noGrp="1"/>
          </p:cNvSpPr>
          <p:nvPr>
            <p:ph type="body" idx="1"/>
          </p:nvPr>
        </p:nvSpPr>
        <p:spPr>
          <a:xfrm>
            <a:off x="971550" y="1916113"/>
            <a:ext cx="7561263" cy="4167187"/>
          </a:xfrm>
        </p:spPr>
        <p:txBody>
          <a:bodyPr/>
          <a:lstStyle/>
          <a:p>
            <a:pPr marL="608013" indent="-571500">
              <a:lnSpc>
                <a:spcPct val="90000"/>
              </a:lnSpc>
              <a:spcBef>
                <a:spcPct val="0"/>
              </a:spcBef>
              <a:buClrTx/>
              <a:buSzTx/>
              <a:buFontTx/>
              <a:buNone/>
            </a:pPr>
            <a:r>
              <a:rPr kumimoji="1" lang="zh-TW" altLang="en-US" sz="4400" smtClean="0"/>
              <a:t>◎由一位或多位學術專家進行專題演講，並在現場回答與會者的詢問，全然屬於學術性的聚會。</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p:cNvSpPr>
          <p:nvPr>
            <p:ph type="title"/>
          </p:nvPr>
        </p:nvSpPr>
        <p:spPr>
          <a:xfrm>
            <a:off x="611188" y="549275"/>
            <a:ext cx="7467600" cy="1143000"/>
          </a:xfrm>
        </p:spPr>
        <p:txBody>
          <a:bodyPr/>
          <a:lstStyle/>
          <a:p>
            <a:pPr marL="800100" indent="-800100"/>
            <a:r>
              <a:rPr kumimoji="1" lang="en-US" altLang="zh-TW" sz="3200" smtClean="0">
                <a:solidFill>
                  <a:srgbClr val="FF9900"/>
                </a:solidFill>
                <a:latin typeface="Arial" charset="0"/>
              </a:rPr>
              <a:t>● </a:t>
            </a:r>
            <a:r>
              <a:rPr kumimoji="1" lang="zh-TW" altLang="en-US" sz="3200" smtClean="0">
                <a:solidFill>
                  <a:srgbClr val="FF9900"/>
                </a:solidFill>
                <a:latin typeface="Arial" charset="0"/>
              </a:rPr>
              <a:t>會議的種類</a:t>
            </a:r>
            <a:r>
              <a:rPr kumimoji="1" lang="zh-TW" altLang="en-US" sz="4800" smtClean="0">
                <a:solidFill>
                  <a:srgbClr val="FF9900"/>
                </a:solidFill>
                <a:latin typeface="Arial" charset="0"/>
              </a:rPr>
              <a:t/>
            </a:r>
            <a:br>
              <a:rPr kumimoji="1" lang="zh-TW" altLang="en-US" sz="4800" smtClean="0">
                <a:solidFill>
                  <a:srgbClr val="FF9900"/>
                </a:solidFill>
                <a:latin typeface="Arial" charset="0"/>
              </a:rPr>
            </a:br>
            <a:r>
              <a:rPr kumimoji="1" lang="en-US" altLang="zh-TW" sz="4800" smtClean="0">
                <a:solidFill>
                  <a:srgbClr val="FF3300"/>
                </a:solidFill>
                <a:latin typeface="Arial" charset="0"/>
              </a:rPr>
              <a:t>6</a:t>
            </a:r>
            <a:r>
              <a:rPr kumimoji="1" lang="en-US" altLang="zh-TW" sz="4800" b="1" smtClean="0">
                <a:solidFill>
                  <a:srgbClr val="FF3300"/>
                </a:solidFill>
                <a:latin typeface="Arial" charset="0"/>
              </a:rPr>
              <a:t>.</a:t>
            </a:r>
            <a:r>
              <a:rPr kumimoji="1" lang="zh-TW" altLang="en-US" b="1" smtClean="0">
                <a:solidFill>
                  <a:srgbClr val="FF3300"/>
                </a:solidFill>
                <a:latin typeface="Arial" charset="0"/>
              </a:rPr>
              <a:t>研習坊</a:t>
            </a:r>
            <a:r>
              <a:rPr kumimoji="1" lang="en-US" altLang="zh-TW" b="1" smtClean="0">
                <a:solidFill>
                  <a:srgbClr val="FF3300"/>
                </a:solidFill>
                <a:latin typeface="Arial" charset="0"/>
              </a:rPr>
              <a:t>(Workshop)</a:t>
            </a:r>
            <a:r>
              <a:rPr kumimoji="1" lang="en-US" altLang="zh-TW" smtClean="0">
                <a:solidFill>
                  <a:srgbClr val="FF3300"/>
                </a:solidFill>
                <a:latin typeface="Arial" charset="0"/>
              </a:rPr>
              <a:t> </a:t>
            </a:r>
            <a:r>
              <a:rPr kumimoji="1" lang="en-US" altLang="zh-TW" sz="4200" smtClean="0">
                <a:solidFill>
                  <a:srgbClr val="FF3300"/>
                </a:solidFill>
                <a:latin typeface="Arial" charset="0"/>
              </a:rPr>
              <a:t/>
            </a:r>
            <a:br>
              <a:rPr kumimoji="1" lang="en-US" altLang="zh-TW" sz="4200" smtClean="0">
                <a:solidFill>
                  <a:srgbClr val="FF3300"/>
                </a:solidFill>
                <a:latin typeface="Arial" charset="0"/>
              </a:rPr>
            </a:br>
            <a:endParaRPr kumimoji="1" lang="zh-TW" altLang="en-US" sz="4200" smtClean="0">
              <a:solidFill>
                <a:srgbClr val="FF3300"/>
              </a:solidFill>
              <a:latin typeface="Arial" charset="0"/>
            </a:endParaRPr>
          </a:p>
        </p:txBody>
      </p:sp>
      <p:sp>
        <p:nvSpPr>
          <p:cNvPr id="168963" name="Rectangle 3"/>
          <p:cNvSpPr>
            <a:spLocks noGrp="1"/>
          </p:cNvSpPr>
          <p:nvPr>
            <p:ph type="body" idx="1"/>
          </p:nvPr>
        </p:nvSpPr>
        <p:spPr>
          <a:xfrm>
            <a:off x="0" y="1341438"/>
            <a:ext cx="9144000" cy="4741862"/>
          </a:xfrm>
        </p:spPr>
        <p:txBody>
          <a:bodyPr/>
          <a:lstStyle/>
          <a:p>
            <a:pPr marL="608013" indent="-571500"/>
            <a:r>
              <a:rPr kumimoji="1" lang="zh-TW" altLang="en-US" sz="2400" smtClean="0"/>
              <a:t>與</a:t>
            </a:r>
            <a:r>
              <a:rPr kumimoji="1" lang="en-US" altLang="zh-TW" sz="2400" smtClean="0"/>
              <a:t>Symposium</a:t>
            </a:r>
            <a:r>
              <a:rPr kumimoji="1" lang="zh-TW" altLang="en-US" sz="2400" smtClean="0"/>
              <a:t>類似，與會出席者聚集討論特定的議題、交換意見或是解決問題。特別要留意以下會議形式的區別：</a:t>
            </a:r>
          </a:p>
          <a:p>
            <a:pPr marL="608013" indent="-571500"/>
            <a:r>
              <a:rPr kumimoji="1" lang="en-US" altLang="zh-TW" sz="2400" b="1" smtClean="0">
                <a:solidFill>
                  <a:srgbClr val="FF3300"/>
                </a:solidFill>
              </a:rPr>
              <a:t>Workshop </a:t>
            </a:r>
            <a:r>
              <a:rPr kumimoji="1" lang="zh-TW" altLang="en-US" sz="2400" b="1" smtClean="0">
                <a:solidFill>
                  <a:srgbClr val="FF3300"/>
                </a:solidFill>
              </a:rPr>
              <a:t>和 </a:t>
            </a:r>
            <a:r>
              <a:rPr kumimoji="1" lang="en-US" altLang="zh-TW" sz="2400" b="1" smtClean="0">
                <a:solidFill>
                  <a:srgbClr val="FF3300"/>
                </a:solidFill>
              </a:rPr>
              <a:t>Symposium</a:t>
            </a:r>
            <a:r>
              <a:rPr kumimoji="1" lang="zh-TW" altLang="en-US" sz="2400" b="1" smtClean="0">
                <a:solidFill>
                  <a:srgbClr val="FF3300"/>
                </a:solidFill>
              </a:rPr>
              <a:t>－會議代表相互交流資訊。</a:t>
            </a:r>
          </a:p>
          <a:p>
            <a:pPr marL="608013" indent="-571500"/>
            <a:r>
              <a:rPr kumimoji="1" lang="en-US" altLang="zh-TW" sz="2400" b="1" smtClean="0">
                <a:solidFill>
                  <a:srgbClr val="FF3300"/>
                </a:solidFill>
              </a:rPr>
              <a:t>Seminar </a:t>
            </a:r>
            <a:r>
              <a:rPr kumimoji="1" lang="zh-TW" altLang="en-US" sz="2400" b="1" smtClean="0">
                <a:solidFill>
                  <a:srgbClr val="FF3300"/>
                </a:solidFill>
              </a:rPr>
              <a:t>和 </a:t>
            </a:r>
            <a:r>
              <a:rPr kumimoji="1" lang="en-US" altLang="zh-TW" sz="2400" b="1" smtClean="0">
                <a:solidFill>
                  <a:srgbClr val="FF3300"/>
                </a:solidFill>
              </a:rPr>
              <a:t>Colloquium</a:t>
            </a:r>
            <a:r>
              <a:rPr kumimoji="1" lang="zh-TW" altLang="en-US" sz="2400" b="1" smtClean="0">
                <a:solidFill>
                  <a:srgbClr val="FF3300"/>
                </a:solidFill>
              </a:rPr>
              <a:t>－資訊由演講桌流向會議代表。</a:t>
            </a:r>
          </a:p>
          <a:p>
            <a:pPr marL="608013" indent="-571500"/>
            <a:r>
              <a:rPr kumimoji="1" lang="en-US" altLang="zh-TW" sz="2400" b="1" smtClean="0">
                <a:solidFill>
                  <a:srgbClr val="FF3300"/>
                </a:solidFill>
              </a:rPr>
              <a:t>Meeting</a:t>
            </a:r>
            <a:r>
              <a:rPr kumimoji="1" lang="zh-TW" altLang="en-US" sz="2400" b="1" smtClean="0">
                <a:solidFill>
                  <a:srgbClr val="FF3300"/>
                </a:solidFill>
              </a:rPr>
              <a:t>－主要用來討論事項已達成共同的約定。　</a:t>
            </a:r>
            <a:r>
              <a:rPr kumimoji="1" lang="zh-TW" altLang="en-US" sz="2800" smtClean="0"/>
              <a:t>　</a:t>
            </a:r>
          </a:p>
          <a:p>
            <a:pPr marL="608013" indent="-571500"/>
            <a:r>
              <a:rPr kumimoji="1" lang="zh-TW" altLang="en-US" sz="2800" smtClean="0"/>
              <a:t>    </a:t>
            </a:r>
            <a:r>
              <a:rPr kumimoji="1" lang="zh-TW" altLang="en-US" sz="2400" smtClean="0"/>
              <a:t>當公共事務會議以</a:t>
            </a:r>
            <a:r>
              <a:rPr kumimoji="1" lang="en-US" altLang="zh-TW" sz="2400" smtClean="0"/>
              <a:t>Workshop</a:t>
            </a:r>
            <a:r>
              <a:rPr kumimoji="1" lang="zh-TW" altLang="en-US" sz="2400" smtClean="0"/>
              <a:t>和</a:t>
            </a:r>
            <a:r>
              <a:rPr kumimoji="1" lang="en-US" altLang="zh-TW" sz="2400" smtClean="0"/>
              <a:t>Seminar</a:t>
            </a:r>
            <a:r>
              <a:rPr kumimoji="1" lang="zh-TW" altLang="en-US" sz="2400" smtClean="0"/>
              <a:t>稱呼時，常被投以懷疑的眼光，這主要是由於很多掛上這樣名稱的公共事務會議多半結構鬆散且意義淺薄，然而，這並不意味者此類會議形式已失去其意義。事實上，一個國際會議的</a:t>
            </a:r>
            <a:r>
              <a:rPr kumimoji="1" lang="en-US" altLang="zh-TW" sz="2400" smtClean="0"/>
              <a:t>Workshop</a:t>
            </a:r>
            <a:r>
              <a:rPr kumimoji="1" lang="zh-TW" altLang="en-US" sz="2400" smtClean="0"/>
              <a:t>部份如果成功的執行，往往會更進一步的導致後續定期舉行的</a:t>
            </a:r>
            <a:r>
              <a:rPr kumimoji="1" lang="en-US" altLang="zh-TW" sz="2400" smtClean="0"/>
              <a:t>Workshop</a:t>
            </a:r>
            <a:r>
              <a:rPr kumimoji="1" lang="zh-TW" altLang="en-US" sz="2400" smtClean="0"/>
              <a:t>，用以更深入地探討議題。</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p:cNvSpPr>
          <p:nvPr>
            <p:ph type="title"/>
          </p:nvPr>
        </p:nvSpPr>
        <p:spPr>
          <a:xfrm>
            <a:off x="457200" y="274638"/>
            <a:ext cx="7467600" cy="490537"/>
          </a:xfrm>
        </p:spPr>
        <p:txBody>
          <a:bodyPr/>
          <a:lstStyle/>
          <a:p>
            <a:r>
              <a:rPr lang="zh-TW" altLang="en-US" sz="4200" smtClean="0">
                <a:latin typeface="Arial" charset="0"/>
              </a:rPr>
              <a:t>會展英文習作 </a:t>
            </a:r>
            <a:r>
              <a:rPr lang="en-US" altLang="zh-TW" sz="4200" smtClean="0">
                <a:latin typeface="Arial" charset="0"/>
              </a:rPr>
              <a:t>1</a:t>
            </a:r>
            <a:r>
              <a:rPr lang="en-US" altLang="zh-TW" sz="4200" smtClean="0"/>
              <a:t> </a:t>
            </a:r>
            <a:r>
              <a:rPr lang="zh-TW" altLang="en-US" sz="4200" smtClean="0"/>
              <a:t>解答</a:t>
            </a:r>
          </a:p>
        </p:txBody>
      </p:sp>
      <p:sp>
        <p:nvSpPr>
          <p:cNvPr id="150532" name="Rectangle 4"/>
          <p:cNvSpPr>
            <a:spLocks noChangeArrowheads="1"/>
          </p:cNvSpPr>
          <p:nvPr/>
        </p:nvSpPr>
        <p:spPr bwMode="auto">
          <a:xfrm>
            <a:off x="1452563" y="1495425"/>
            <a:ext cx="5607050" cy="579438"/>
          </a:xfrm>
          <a:prstGeom prst="rect">
            <a:avLst/>
          </a:prstGeom>
          <a:noFill/>
          <a:ln w="9525">
            <a:noFill/>
            <a:miter lim="800000"/>
            <a:headEnd/>
            <a:tailEnd/>
          </a:ln>
          <a:effectLst/>
        </p:spPr>
        <p:txBody>
          <a:bodyPr wrap="none" anchor="ctr">
            <a:spAutoFit/>
          </a:bodyPr>
          <a:lstStyle/>
          <a:p>
            <a:pPr eaLnBrk="0" hangingPunct="0"/>
            <a:r>
              <a:rPr lang="zh-TW" altLang="en-US" sz="1400">
                <a:solidFill>
                  <a:srgbClr val="000F3C"/>
                </a:solidFill>
              </a:rPr>
              <a:t>一、請同學先查查以下「會議展覽專業人員會展及會議英文」用字 </a:t>
            </a:r>
            <a:r>
              <a:rPr lang="en-US" altLang="zh-TW" sz="1400">
                <a:solidFill>
                  <a:srgbClr val="000F3C"/>
                </a:solidFill>
              </a:rPr>
              <a:t>: </a:t>
            </a:r>
            <a:endParaRPr lang="en-US" altLang="zh-TW" sz="1100"/>
          </a:p>
          <a:p>
            <a:pPr eaLnBrk="0" hangingPunct="0"/>
            <a:endParaRPr lang="en-US" altLang="zh-TW"/>
          </a:p>
        </p:txBody>
      </p:sp>
      <p:graphicFrame>
        <p:nvGraphicFramePr>
          <p:cNvPr id="150771" name="Group 243"/>
          <p:cNvGraphicFramePr>
            <a:graphicFrameLocks noGrp="1"/>
          </p:cNvGraphicFramePr>
          <p:nvPr>
            <p:ph idx="1"/>
          </p:nvPr>
        </p:nvGraphicFramePr>
        <p:xfrm>
          <a:off x="179388" y="908050"/>
          <a:ext cx="8964612" cy="5761039"/>
        </p:xfrm>
        <a:graphic>
          <a:graphicData uri="http://schemas.openxmlformats.org/drawingml/2006/table">
            <a:tbl>
              <a:tblPr/>
              <a:tblGrid>
                <a:gridCol w="2736428"/>
                <a:gridCol w="6228184"/>
              </a:tblGrid>
              <a:tr h="762000">
                <a:tc>
                  <a:txBody>
                    <a:bodyPr/>
                    <a:lstStyle/>
                    <a:p>
                      <a:pPr marL="419100" marR="0" lvl="0" indent="-382588" algn="ctr"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FFFF66"/>
                          </a:solidFill>
                          <a:effectLst/>
                          <a:latin typeface="Arial" charset="0"/>
                          <a:ea typeface="新細明體" pitchFamily="18" charset="-120"/>
                        </a:rPr>
                        <a:t>英文</a:t>
                      </a:r>
                      <a:r>
                        <a:rPr kumimoji="1" lang="en-US" altLang="zh-TW" sz="2400" b="0" i="0" u="none" strike="noStrike" cap="none" normalizeH="0" baseline="0" smtClean="0">
                          <a:ln>
                            <a:noFill/>
                          </a:ln>
                          <a:solidFill>
                            <a:srgbClr val="FFFF66"/>
                          </a:solidFill>
                          <a:effectLst/>
                          <a:latin typeface="Arial" charset="0"/>
                          <a:ea typeface="新細明體" pitchFamily="18" charset="-120"/>
                        </a:rPr>
                        <a:t>or </a:t>
                      </a:r>
                      <a:r>
                        <a:rPr kumimoji="1" lang="zh-TW" altLang="en-US" sz="2400" b="0" i="0" u="none" strike="noStrike" cap="none" normalizeH="0" baseline="0" smtClean="0">
                          <a:ln>
                            <a:noFill/>
                          </a:ln>
                          <a:solidFill>
                            <a:srgbClr val="FFFF66"/>
                          </a:solidFill>
                          <a:effectLst/>
                          <a:latin typeface="Arial" charset="0"/>
                          <a:ea typeface="新細明體" pitchFamily="18" charset="-120"/>
                        </a:rPr>
                        <a:t>縮寫</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ctr" defTabSz="914400" rtl="0" eaLnBrk="0" fontAlgn="base" latinLnBrk="0" hangingPunct="0">
                        <a:lnSpc>
                          <a:spcPct val="100000"/>
                        </a:lnSpc>
                        <a:spcBef>
                          <a:spcPct val="0"/>
                        </a:spcBef>
                        <a:spcAft>
                          <a:spcPct val="0"/>
                        </a:spcAft>
                        <a:buClrTx/>
                        <a:buSzTx/>
                        <a:buFontTx/>
                        <a:buNone/>
                        <a:tabLst/>
                      </a:pPr>
                      <a:r>
                        <a:rPr kumimoji="1" lang="zh-TW" altLang="en-US" sz="2400" b="0" i="0" u="none" strike="noStrike" cap="none" normalizeH="0" baseline="0" smtClean="0">
                          <a:ln>
                            <a:noFill/>
                          </a:ln>
                          <a:solidFill>
                            <a:srgbClr val="FFFF66"/>
                          </a:solidFill>
                          <a:effectLst/>
                          <a:latin typeface="Arial" charset="0"/>
                          <a:ea typeface="新細明體" pitchFamily="18" charset="-120"/>
                        </a:rPr>
                        <a:t>全稱與說明</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0413">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1.Conference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Arial" charset="0"/>
                          <a:ea typeface="新細明體" pitchFamily="18" charset="-120"/>
                        </a:rPr>
                        <a:t>會議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2463">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2. Meeting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Arial" charset="0"/>
                          <a:ea typeface="新細明體" pitchFamily="18" charset="-120"/>
                        </a:rPr>
                        <a:t>集會</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3.Seminar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Arial" charset="0"/>
                          <a:ea typeface="新細明體" pitchFamily="18" charset="-120"/>
                        </a:rPr>
                        <a:t>進修會</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4. Symposium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Arial" charset="0"/>
                          <a:ea typeface="新細明體" pitchFamily="18" charset="-120"/>
                        </a:rPr>
                        <a:t>專題討論會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en-US" altLang="zh-TW" sz="2800" b="1" i="0" u="none" strike="noStrike" cap="none" normalizeH="0" baseline="0" smtClean="0">
                          <a:ln>
                            <a:noFill/>
                          </a:ln>
                          <a:solidFill>
                            <a:srgbClr val="FFFF66"/>
                          </a:solidFill>
                          <a:effectLst/>
                          <a:latin typeface="Arial" charset="0"/>
                          <a:ea typeface="新細明體" pitchFamily="18" charset="-120"/>
                        </a:rPr>
                        <a:t>5. Colloquium</a:t>
                      </a:r>
                      <a:endParaRPr kumimoji="1" lang="en-US" altLang="zh-TW" sz="2800" b="0" i="0" u="none" strike="noStrike" cap="none" normalizeH="0" baseline="0" smtClean="0">
                        <a:ln>
                          <a:noFill/>
                        </a:ln>
                        <a:solidFill>
                          <a:srgbClr val="FFFF66"/>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rgbClr val="FFFF66"/>
                          </a:solidFill>
                          <a:effectLst/>
                          <a:latin typeface="Arial" charset="0"/>
                          <a:ea typeface="新細明體" pitchFamily="18" charset="-120"/>
                        </a:rPr>
                        <a:t>專題會議</a:t>
                      </a:r>
                      <a:endParaRPr kumimoji="1" lang="zh-TW" altLang="en-US" sz="2800" b="0" i="0" u="none" strike="noStrike" cap="none" normalizeH="0" baseline="0" smtClean="0">
                        <a:ln>
                          <a:noFill/>
                        </a:ln>
                        <a:solidFill>
                          <a:srgbClr val="FFFF66"/>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6</a:t>
                      </a:r>
                      <a:r>
                        <a:rPr kumimoji="1" lang="en-US" altLang="zh-TW" sz="2800" b="1" i="0" u="none" strike="noStrike" cap="none" normalizeH="0" baseline="0" smtClean="0">
                          <a:ln>
                            <a:noFill/>
                          </a:ln>
                          <a:solidFill>
                            <a:srgbClr val="FFFF66"/>
                          </a:solidFill>
                          <a:effectLst/>
                          <a:latin typeface="Arial" charset="0"/>
                          <a:ea typeface="新細明體" pitchFamily="18" charset="-120"/>
                        </a:rPr>
                        <a:t>. Workshop</a:t>
                      </a:r>
                      <a:r>
                        <a:rPr kumimoji="1" lang="en-US" altLang="zh-TW" sz="2800" b="0" i="0" u="none" strike="noStrike" cap="none" normalizeH="0" baseline="0" smtClean="0">
                          <a:ln>
                            <a:noFill/>
                          </a:ln>
                          <a:solidFill>
                            <a:srgbClr val="FFFF66"/>
                          </a:solidFill>
                          <a:effectLst/>
                          <a:latin typeface="Arial" charset="0"/>
                          <a:ea typeface="新細明體" pitchFamily="18" charset="-12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rgbClr val="FFFF66"/>
                          </a:solidFill>
                          <a:effectLst/>
                          <a:latin typeface="Arial" charset="0"/>
                          <a:ea typeface="新細明體" pitchFamily="18" charset="-120"/>
                        </a:rPr>
                        <a:t>研習坊</a:t>
                      </a:r>
                      <a:r>
                        <a:rPr kumimoji="1" lang="zh-TW" altLang="en-US" sz="2800" b="0" i="0" u="none" strike="noStrike" cap="none" normalizeH="0" baseline="0" smtClean="0">
                          <a:ln>
                            <a:noFill/>
                          </a:ln>
                          <a:solidFill>
                            <a:srgbClr val="FFFF66"/>
                          </a:solidFill>
                          <a:effectLst/>
                          <a:latin typeface="Arial" charset="0"/>
                          <a:ea typeface="新細明體" pitchFamily="18" charset="-12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4250">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en-US" altLang="zh-TW" sz="2800" b="1" i="0" u="none" strike="noStrike" cap="none" normalizeH="0" baseline="0" smtClean="0">
                          <a:ln>
                            <a:noFill/>
                          </a:ln>
                          <a:solidFill>
                            <a:srgbClr val="FFFF66"/>
                          </a:solidFill>
                          <a:effectLst/>
                          <a:latin typeface="Arial" charset="0"/>
                          <a:ea typeface="新細明體" pitchFamily="18" charset="-120"/>
                        </a:rPr>
                        <a:t>7. Training Programs</a:t>
                      </a:r>
                      <a:r>
                        <a:rPr kumimoji="1" lang="en-US" altLang="zh-TW" sz="2800" b="0" i="0" u="none" strike="noStrike" cap="none" normalizeH="0" baseline="0" smtClean="0">
                          <a:ln>
                            <a:noFill/>
                          </a:ln>
                          <a:solidFill>
                            <a:srgbClr val="FFFF66"/>
                          </a:solidFill>
                          <a:effectLst/>
                          <a:latin typeface="Arial" charset="0"/>
                          <a:ea typeface="新細明體" pitchFamily="18" charset="-12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9100" marR="0" lvl="0" indent="-382588" algn="l" defTabSz="914400" rtl="0" eaLnBrk="0" fontAlgn="base" latinLnBrk="0" hangingPunct="0">
                        <a:lnSpc>
                          <a:spcPct val="100000"/>
                        </a:lnSpc>
                        <a:spcBef>
                          <a:spcPct val="0"/>
                        </a:spcBef>
                        <a:spcAft>
                          <a:spcPct val="0"/>
                        </a:spcAft>
                        <a:buClrTx/>
                        <a:buSzTx/>
                        <a:buFontTx/>
                        <a:buNone/>
                        <a:tabLst/>
                      </a:pPr>
                      <a:r>
                        <a:rPr kumimoji="1" lang="zh-TW" altLang="en-US" sz="2800" b="1" i="0" u="none" strike="noStrike" cap="none" normalizeH="0" baseline="0" dirty="0" smtClean="0">
                          <a:ln>
                            <a:noFill/>
                          </a:ln>
                          <a:solidFill>
                            <a:srgbClr val="FFFF66"/>
                          </a:solidFill>
                          <a:effectLst/>
                          <a:latin typeface="Arial" charset="0"/>
                          <a:ea typeface="新細明體" pitchFamily="18" charset="-120"/>
                        </a:rPr>
                        <a:t>訓練會</a:t>
                      </a:r>
                      <a:r>
                        <a:rPr kumimoji="1" lang="zh-TW" altLang="en-US" sz="2800" b="0" i="0" u="none" strike="noStrike" cap="none" normalizeH="0" baseline="0" dirty="0" smtClean="0">
                          <a:ln>
                            <a:noFill/>
                          </a:ln>
                          <a:solidFill>
                            <a:srgbClr val="FFFF66"/>
                          </a:solidFill>
                          <a:effectLst/>
                          <a:latin typeface="Arial" charset="0"/>
                          <a:ea typeface="新細明體" pitchFamily="18" charset="-12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p:cNvSpPr>
          <p:nvPr>
            <p:ph type="title"/>
          </p:nvPr>
        </p:nvSpPr>
        <p:spPr>
          <a:xfrm>
            <a:off x="250825" y="549275"/>
            <a:ext cx="8713788" cy="1143000"/>
          </a:xfrm>
        </p:spPr>
        <p:txBody>
          <a:bodyPr/>
          <a:lstStyle/>
          <a:p>
            <a:pPr marL="800100" indent="-800100"/>
            <a:r>
              <a:rPr kumimoji="1" lang="en-US" altLang="zh-TW" sz="4000" smtClean="0">
                <a:solidFill>
                  <a:srgbClr val="FF9900"/>
                </a:solidFill>
                <a:latin typeface="Arial" charset="0"/>
              </a:rPr>
              <a:t>● </a:t>
            </a:r>
            <a:r>
              <a:rPr kumimoji="1" lang="zh-TW" altLang="en-US" sz="4000" smtClean="0">
                <a:solidFill>
                  <a:srgbClr val="FF9900"/>
                </a:solidFill>
                <a:latin typeface="Arial" charset="0"/>
              </a:rPr>
              <a:t>會議的種類</a:t>
            </a:r>
            <a:br>
              <a:rPr kumimoji="1" lang="zh-TW" altLang="en-US" sz="4000" smtClean="0">
                <a:solidFill>
                  <a:srgbClr val="FF9900"/>
                </a:solidFill>
                <a:latin typeface="Arial" charset="0"/>
              </a:rPr>
            </a:br>
            <a:r>
              <a:rPr kumimoji="1" lang="en-US" altLang="zh-TW" b="1" smtClean="0">
                <a:solidFill>
                  <a:srgbClr val="FF3300"/>
                </a:solidFill>
                <a:latin typeface="Arial" charset="0"/>
              </a:rPr>
              <a:t>7.</a:t>
            </a:r>
            <a:r>
              <a:rPr kumimoji="1" lang="zh-TW" altLang="en-US" b="1" smtClean="0">
                <a:solidFill>
                  <a:srgbClr val="FF3300"/>
                </a:solidFill>
                <a:latin typeface="Arial" charset="0"/>
              </a:rPr>
              <a:t>訓練會</a:t>
            </a:r>
            <a:r>
              <a:rPr kumimoji="1" lang="en-US" altLang="zh-TW" b="1" smtClean="0">
                <a:solidFill>
                  <a:srgbClr val="FF3300"/>
                </a:solidFill>
                <a:latin typeface="Arial" charset="0"/>
              </a:rPr>
              <a:t>(Training Programs)</a:t>
            </a:r>
            <a:r>
              <a:rPr kumimoji="1" lang="en-US" altLang="zh-TW" smtClean="0"/>
              <a:t> </a:t>
            </a:r>
            <a:r>
              <a:rPr kumimoji="1" lang="en-US" altLang="zh-TW" sz="4200" smtClean="0">
                <a:solidFill>
                  <a:srgbClr val="FF3300"/>
                </a:solidFill>
                <a:latin typeface="Arial" charset="0"/>
              </a:rPr>
              <a:t/>
            </a:r>
            <a:br>
              <a:rPr kumimoji="1" lang="en-US" altLang="zh-TW" sz="4200" smtClean="0">
                <a:solidFill>
                  <a:srgbClr val="FF3300"/>
                </a:solidFill>
                <a:latin typeface="Arial" charset="0"/>
              </a:rPr>
            </a:br>
            <a:endParaRPr kumimoji="1" lang="zh-TW" altLang="en-US" sz="4200" smtClean="0">
              <a:solidFill>
                <a:srgbClr val="FF3300"/>
              </a:solidFill>
              <a:latin typeface="Arial" charset="0"/>
            </a:endParaRPr>
          </a:p>
        </p:txBody>
      </p:sp>
      <p:sp>
        <p:nvSpPr>
          <p:cNvPr id="169987" name="Rectangle 3"/>
          <p:cNvSpPr>
            <a:spLocks noGrp="1"/>
          </p:cNvSpPr>
          <p:nvPr>
            <p:ph type="body" idx="1"/>
          </p:nvPr>
        </p:nvSpPr>
        <p:spPr>
          <a:xfrm>
            <a:off x="395288" y="1557338"/>
            <a:ext cx="8569325" cy="4525962"/>
          </a:xfrm>
        </p:spPr>
        <p:txBody>
          <a:bodyPr/>
          <a:lstStyle/>
          <a:p>
            <a:pPr marL="608013" indent="-571500">
              <a:lnSpc>
                <a:spcPct val="90000"/>
              </a:lnSpc>
              <a:spcBef>
                <a:spcPct val="0"/>
              </a:spcBef>
              <a:buClrTx/>
              <a:buSzTx/>
              <a:buFontTx/>
              <a:buNone/>
            </a:pPr>
            <a:r>
              <a:rPr kumimoji="1" lang="zh-TW" altLang="en-US" sz="4000" smtClean="0"/>
              <a:t>◎許多人或許不會把</a:t>
            </a:r>
            <a:r>
              <a:rPr kumimoji="1" lang="en-US" altLang="zh-TW" sz="4000" smtClean="0"/>
              <a:t>Training Programs</a:t>
            </a:r>
            <a:r>
              <a:rPr kumimoji="1" lang="zh-TW" altLang="en-US" sz="4000" smtClean="0"/>
              <a:t>和會議聯想在一起，但是由於地區性專業會議中心的短缺現象嚴重，此類活動多半和一般會議相同常在飯店裡舉行，而且需要同等詳細的計畫與籌備，因而也歸納在此。一般來說，</a:t>
            </a:r>
            <a:r>
              <a:rPr kumimoji="1" lang="en-US" altLang="zh-TW" sz="4000" smtClean="0"/>
              <a:t>Training Programs</a:t>
            </a:r>
            <a:r>
              <a:rPr kumimoji="1" lang="zh-TW" altLang="en-US" sz="4000" smtClean="0"/>
              <a:t>通常有</a:t>
            </a:r>
            <a:r>
              <a:rPr kumimoji="1" lang="en-US" altLang="zh-TW" sz="4000" smtClean="0"/>
              <a:t>15</a:t>
            </a:r>
            <a:r>
              <a:rPr kumimoji="1" lang="zh-TW" altLang="en-US" sz="4000" smtClean="0"/>
              <a:t>到</a:t>
            </a:r>
            <a:r>
              <a:rPr kumimoji="1" lang="en-US" altLang="zh-TW" sz="4000" smtClean="0"/>
              <a:t>20</a:t>
            </a:r>
            <a:r>
              <a:rPr kumimoji="1" lang="zh-TW" altLang="en-US" sz="4000" smtClean="0"/>
              <a:t>位與會者，為期</a:t>
            </a:r>
            <a:r>
              <a:rPr kumimoji="1" lang="en-US" altLang="zh-TW" sz="4000" smtClean="0"/>
              <a:t>5</a:t>
            </a:r>
            <a:r>
              <a:rPr kumimoji="1" lang="zh-TW" altLang="en-US" sz="4000" smtClean="0"/>
              <a:t>個工作天。</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p:cNvSpPr>
          <p:nvPr>
            <p:ph type="title"/>
          </p:nvPr>
        </p:nvSpPr>
        <p:spPr>
          <a:xfrm>
            <a:off x="0" y="549275"/>
            <a:ext cx="8893175" cy="1143000"/>
          </a:xfrm>
        </p:spPr>
        <p:txBody>
          <a:bodyPr/>
          <a:lstStyle/>
          <a:p>
            <a:pPr marL="800100" indent="-800100"/>
            <a:r>
              <a:rPr kumimoji="1" lang="en-US" altLang="zh-TW" sz="4000" smtClean="0">
                <a:solidFill>
                  <a:srgbClr val="FF9900"/>
                </a:solidFill>
                <a:latin typeface="Arial" charset="0"/>
              </a:rPr>
              <a:t>● </a:t>
            </a:r>
            <a:r>
              <a:rPr kumimoji="1" lang="zh-TW" altLang="en-US" sz="4000" smtClean="0">
                <a:solidFill>
                  <a:srgbClr val="FF9900"/>
                </a:solidFill>
                <a:latin typeface="Arial" charset="0"/>
              </a:rPr>
              <a:t>會議的種類</a:t>
            </a:r>
            <a:br>
              <a:rPr kumimoji="1" lang="zh-TW" altLang="en-US" sz="4000" smtClean="0">
                <a:solidFill>
                  <a:srgbClr val="FF9900"/>
                </a:solidFill>
                <a:latin typeface="Arial" charset="0"/>
              </a:rPr>
            </a:br>
            <a:r>
              <a:rPr kumimoji="1" lang="en-US" altLang="zh-TW" sz="4000" b="1" smtClean="0">
                <a:solidFill>
                  <a:srgbClr val="FF3300"/>
                </a:solidFill>
                <a:latin typeface="Arial" charset="0"/>
              </a:rPr>
              <a:t>8.</a:t>
            </a:r>
            <a:r>
              <a:rPr kumimoji="1" lang="zh-TW" altLang="en-US" sz="4000" b="1" smtClean="0">
                <a:solidFill>
                  <a:srgbClr val="FF3300"/>
                </a:solidFill>
                <a:latin typeface="Arial" charset="0"/>
              </a:rPr>
              <a:t>產品發表會、發表會</a:t>
            </a:r>
            <a:r>
              <a:rPr kumimoji="1" lang="en-US" altLang="zh-TW" sz="4000" b="1" smtClean="0">
                <a:solidFill>
                  <a:srgbClr val="FF3300"/>
                </a:solidFill>
                <a:latin typeface="Arial" charset="0"/>
              </a:rPr>
              <a:t>(Launch</a:t>
            </a:r>
            <a:r>
              <a:rPr kumimoji="1" lang="zh-TW" altLang="en-US" sz="4000" b="1" smtClean="0">
                <a:solidFill>
                  <a:srgbClr val="FF3300"/>
                </a:solidFill>
                <a:latin typeface="Arial" charset="0"/>
              </a:rPr>
              <a:t>；</a:t>
            </a:r>
            <a:r>
              <a:rPr kumimoji="1" lang="en-US" altLang="zh-TW" sz="4000" b="1" smtClean="0">
                <a:solidFill>
                  <a:srgbClr val="FF3300"/>
                </a:solidFill>
                <a:latin typeface="Arial" charset="0"/>
              </a:rPr>
              <a:t>Product Launch</a:t>
            </a:r>
            <a:r>
              <a:rPr kumimoji="1" lang="zh-TW" altLang="en-US" sz="4000" b="1" smtClean="0">
                <a:solidFill>
                  <a:srgbClr val="FF3300"/>
                </a:solidFill>
                <a:latin typeface="Arial" charset="0"/>
              </a:rPr>
              <a:t>，</a:t>
            </a:r>
            <a:r>
              <a:rPr kumimoji="1" lang="en-US" altLang="zh-TW" sz="4000" b="1" smtClean="0">
                <a:solidFill>
                  <a:srgbClr val="FF3300"/>
                </a:solidFill>
                <a:latin typeface="Arial" charset="0"/>
              </a:rPr>
              <a:t>New Product Launch)</a:t>
            </a:r>
            <a:endParaRPr kumimoji="1" lang="zh-TW" altLang="en-US" sz="4000" smtClean="0">
              <a:solidFill>
                <a:srgbClr val="FF3300"/>
              </a:solidFill>
              <a:latin typeface="Arial" charset="0"/>
            </a:endParaRPr>
          </a:p>
        </p:txBody>
      </p:sp>
      <p:sp>
        <p:nvSpPr>
          <p:cNvPr id="171011" name="Rectangle 3"/>
          <p:cNvSpPr>
            <a:spLocks noGrp="1"/>
          </p:cNvSpPr>
          <p:nvPr>
            <p:ph type="body" idx="1"/>
          </p:nvPr>
        </p:nvSpPr>
        <p:spPr>
          <a:xfrm>
            <a:off x="250825" y="2781300"/>
            <a:ext cx="8893175" cy="3113088"/>
          </a:xfrm>
        </p:spPr>
        <p:txBody>
          <a:bodyPr/>
          <a:lstStyle/>
          <a:p>
            <a:pPr marL="608013" indent="-571500">
              <a:lnSpc>
                <a:spcPct val="90000"/>
              </a:lnSpc>
              <a:spcBef>
                <a:spcPct val="0"/>
              </a:spcBef>
              <a:buClrTx/>
              <a:buSzTx/>
              <a:buFontTx/>
              <a:buNone/>
            </a:pPr>
            <a:r>
              <a:rPr kumimoji="1" lang="zh-TW" altLang="en-US" sz="4000" smtClean="0"/>
              <a:t>◎將新的產品活服務介紹給一群觀眾，無論是內部管理階層、員工、銷售團隊或是外部的經銷商和客戶的展示說明活動。</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p:nvPr>
        </p:nvSpPr>
        <p:spPr>
          <a:xfrm>
            <a:off x="395288" y="549275"/>
            <a:ext cx="8280400" cy="1143000"/>
          </a:xfrm>
        </p:spPr>
        <p:txBody>
          <a:bodyPr/>
          <a:lstStyle/>
          <a:p>
            <a:pPr marL="800100" indent="-800100"/>
            <a:r>
              <a:rPr kumimoji="1" lang="en-US" altLang="zh-TW" sz="4000" smtClean="0">
                <a:solidFill>
                  <a:srgbClr val="FF9900"/>
                </a:solidFill>
                <a:latin typeface="Arial" charset="0"/>
              </a:rPr>
              <a:t>● </a:t>
            </a:r>
            <a:r>
              <a:rPr kumimoji="1" lang="zh-TW" altLang="en-US" sz="4000" smtClean="0">
                <a:solidFill>
                  <a:srgbClr val="FF9900"/>
                </a:solidFill>
                <a:latin typeface="Arial" charset="0"/>
              </a:rPr>
              <a:t>會議的種類</a:t>
            </a:r>
            <a:br>
              <a:rPr kumimoji="1" lang="zh-TW" altLang="en-US" sz="4000" smtClean="0">
                <a:solidFill>
                  <a:srgbClr val="FF9900"/>
                </a:solidFill>
                <a:latin typeface="Arial" charset="0"/>
              </a:rPr>
            </a:br>
            <a:r>
              <a:rPr kumimoji="1" lang="en-US" altLang="zh-TW" b="1" smtClean="0">
                <a:solidFill>
                  <a:srgbClr val="FF3300"/>
                </a:solidFill>
                <a:latin typeface="Arial" charset="0"/>
              </a:rPr>
              <a:t>9.</a:t>
            </a:r>
            <a:r>
              <a:rPr kumimoji="1" lang="zh-TW" altLang="en-US" b="1" smtClean="0">
                <a:solidFill>
                  <a:srgbClr val="FF3300"/>
                </a:solidFill>
                <a:latin typeface="Arial" charset="0"/>
              </a:rPr>
              <a:t>秀或活動</a:t>
            </a:r>
            <a:r>
              <a:rPr kumimoji="1" lang="en-US" altLang="zh-TW" sz="3600" b="1" smtClean="0">
                <a:solidFill>
                  <a:srgbClr val="FF3300"/>
                </a:solidFill>
                <a:latin typeface="Arial" charset="0"/>
              </a:rPr>
              <a:t>(Show or Production)</a:t>
            </a:r>
            <a:endParaRPr kumimoji="1" lang="zh-TW" altLang="en-US" sz="3600" b="1" smtClean="0">
              <a:solidFill>
                <a:srgbClr val="FF3300"/>
              </a:solidFill>
              <a:latin typeface="Arial" charset="0"/>
            </a:endParaRPr>
          </a:p>
        </p:txBody>
      </p:sp>
      <p:sp>
        <p:nvSpPr>
          <p:cNvPr id="172035" name="Rectangle 3"/>
          <p:cNvSpPr>
            <a:spLocks noGrp="1"/>
          </p:cNvSpPr>
          <p:nvPr>
            <p:ph type="body" idx="1"/>
          </p:nvPr>
        </p:nvSpPr>
        <p:spPr>
          <a:xfrm>
            <a:off x="395288" y="2492375"/>
            <a:ext cx="8569325" cy="3617913"/>
          </a:xfrm>
        </p:spPr>
        <p:txBody>
          <a:bodyPr/>
          <a:lstStyle/>
          <a:p>
            <a:pPr marL="608013" indent="-571500">
              <a:lnSpc>
                <a:spcPct val="90000"/>
              </a:lnSpc>
              <a:spcBef>
                <a:spcPct val="0"/>
              </a:spcBef>
              <a:buClrTx/>
              <a:buSzTx/>
              <a:buFontTx/>
              <a:buNone/>
            </a:pPr>
            <a:r>
              <a:rPr kumimoji="1" lang="zh-TW" altLang="en-US" sz="4000" smtClean="0"/>
              <a:t>◎</a:t>
            </a:r>
            <a:r>
              <a:rPr kumimoji="1" lang="zh-TW" altLang="en-US" sz="4400" smtClean="0"/>
              <a:t>這些名詞用來形容運用影音、多媒體、甚至現場藝人表演的大型隆重的展示活動，也常用在紙會議進行中穿插的較小規模的視聽</a:t>
            </a:r>
            <a:r>
              <a:rPr kumimoji="1" lang="en-US" altLang="zh-TW" sz="4400" smtClean="0"/>
              <a:t>(AV)</a:t>
            </a:r>
            <a:r>
              <a:rPr kumimoji="1" lang="zh-TW" altLang="en-US" sz="4400" smtClean="0"/>
              <a:t>展示演出。</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p:nvPr>
        </p:nvSpPr>
        <p:spPr>
          <a:xfrm>
            <a:off x="0" y="692696"/>
            <a:ext cx="8892480" cy="1143000"/>
          </a:xfrm>
        </p:spPr>
        <p:txBody>
          <a:bodyPr/>
          <a:lstStyle/>
          <a:p>
            <a:pPr marL="800100" indent="-800100"/>
            <a:r>
              <a:rPr kumimoji="1" lang="en-US" altLang="zh-TW" sz="4000" dirty="0" smtClean="0">
                <a:solidFill>
                  <a:srgbClr val="FF9900"/>
                </a:solidFill>
                <a:latin typeface="Arial" charset="0"/>
              </a:rPr>
              <a:t>● </a:t>
            </a:r>
            <a:r>
              <a:rPr kumimoji="1" lang="zh-TW" altLang="en-US" sz="4000" dirty="0" smtClean="0">
                <a:solidFill>
                  <a:srgbClr val="FF9900"/>
                </a:solidFill>
                <a:latin typeface="Arial" charset="0"/>
              </a:rPr>
              <a:t>會議的種類</a:t>
            </a:r>
            <a:br>
              <a:rPr kumimoji="1" lang="zh-TW" altLang="en-US" sz="4000" dirty="0" smtClean="0">
                <a:solidFill>
                  <a:srgbClr val="FF9900"/>
                </a:solidFill>
                <a:latin typeface="Arial" charset="0"/>
              </a:rPr>
            </a:br>
            <a:r>
              <a:rPr kumimoji="1" lang="en-US" altLang="zh-TW" dirty="0" smtClean="0">
                <a:solidFill>
                  <a:srgbClr val="FF3300"/>
                </a:solidFill>
                <a:latin typeface="Arial" charset="0"/>
              </a:rPr>
              <a:t>10.</a:t>
            </a:r>
            <a:r>
              <a:rPr kumimoji="1" lang="zh-TW" altLang="en-US" dirty="0" smtClean="0">
                <a:solidFill>
                  <a:srgbClr val="FF3300"/>
                </a:solidFill>
                <a:latin typeface="Arial" charset="0"/>
              </a:rPr>
              <a:t>獎勵會議</a:t>
            </a:r>
            <a:r>
              <a:rPr kumimoji="1" lang="en-US" altLang="zh-TW" dirty="0" smtClean="0">
                <a:solidFill>
                  <a:srgbClr val="FF3300"/>
                </a:solidFill>
                <a:latin typeface="Arial" charset="0"/>
              </a:rPr>
              <a:t>(Incentive Meeting)</a:t>
            </a:r>
            <a:endParaRPr kumimoji="1" lang="zh-TW" altLang="en-US" sz="4200" dirty="0" smtClean="0">
              <a:solidFill>
                <a:srgbClr val="FF3300"/>
              </a:solidFill>
              <a:latin typeface="Arial" charset="0"/>
            </a:endParaRPr>
          </a:p>
        </p:txBody>
      </p:sp>
      <p:sp>
        <p:nvSpPr>
          <p:cNvPr id="173059" name="Rectangle 3"/>
          <p:cNvSpPr>
            <a:spLocks noGrp="1"/>
          </p:cNvSpPr>
          <p:nvPr>
            <p:ph type="body" idx="1"/>
          </p:nvPr>
        </p:nvSpPr>
        <p:spPr>
          <a:xfrm>
            <a:off x="395288" y="2205038"/>
            <a:ext cx="8569325" cy="3878262"/>
          </a:xfrm>
        </p:spPr>
        <p:txBody>
          <a:bodyPr/>
          <a:lstStyle/>
          <a:p>
            <a:pPr marL="608013" indent="-571500">
              <a:lnSpc>
                <a:spcPct val="90000"/>
              </a:lnSpc>
              <a:spcBef>
                <a:spcPct val="0"/>
              </a:spcBef>
              <a:buClrTx/>
              <a:buSzTx/>
              <a:buFontTx/>
              <a:buNone/>
            </a:pPr>
            <a:r>
              <a:rPr kumimoji="1" lang="zh-TW" altLang="en-US" sz="4000" smtClean="0"/>
              <a:t>◎特別設計用以激勵或嘉獎與會者的活動</a:t>
            </a:r>
            <a:r>
              <a:rPr kumimoji="1" lang="en-US" altLang="zh-TW" sz="4000" smtClean="0"/>
              <a:t>(</a:t>
            </a:r>
            <a:r>
              <a:rPr kumimoji="1" lang="zh-TW" altLang="en-US" sz="4000" smtClean="0"/>
              <a:t>常在國外舉行</a:t>
            </a:r>
            <a:r>
              <a:rPr kumimoji="1" lang="en-US" altLang="zh-TW" sz="4000" smtClean="0"/>
              <a:t>)</a:t>
            </a:r>
            <a:r>
              <a:rPr kumimoji="1" lang="zh-TW" altLang="en-US" sz="4000" smtClean="0"/>
              <a:t>。雖然，此類活動內容有漸趨嚴肅的走向，但其主要目的仍在激勵人心。通常</a:t>
            </a:r>
            <a:r>
              <a:rPr kumimoji="1" lang="en-US" altLang="zh-TW" sz="4000" smtClean="0"/>
              <a:t>Incentive</a:t>
            </a:r>
            <a:r>
              <a:rPr kumimoji="1" lang="zh-TW" altLang="en-US" sz="4000" smtClean="0"/>
              <a:t>是為業務員或其合作夥伴因為達到業務上或目標上的成績而舉辦的獎勵活動。</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p:cNvSpPr>
          <p:nvPr>
            <p:ph type="title"/>
          </p:nvPr>
        </p:nvSpPr>
        <p:spPr>
          <a:xfrm>
            <a:off x="611188" y="549275"/>
            <a:ext cx="7467600" cy="1143000"/>
          </a:xfrm>
        </p:spPr>
        <p:txBody>
          <a:bodyPr/>
          <a:lstStyle/>
          <a:p>
            <a:pPr marL="800100" indent="-800100"/>
            <a:r>
              <a:rPr kumimoji="1" lang="en-US" altLang="zh-TW" sz="4000" smtClean="0">
                <a:solidFill>
                  <a:srgbClr val="FF9900"/>
                </a:solidFill>
                <a:latin typeface="Arial" charset="0"/>
              </a:rPr>
              <a:t>● </a:t>
            </a:r>
            <a:r>
              <a:rPr kumimoji="1" lang="zh-TW" altLang="en-US" sz="4000" smtClean="0">
                <a:solidFill>
                  <a:srgbClr val="FF9900"/>
                </a:solidFill>
                <a:latin typeface="Arial" charset="0"/>
              </a:rPr>
              <a:t>會議的種類</a:t>
            </a:r>
            <a:br>
              <a:rPr kumimoji="1" lang="zh-TW" altLang="en-US" sz="4000" smtClean="0">
                <a:solidFill>
                  <a:srgbClr val="FF9900"/>
                </a:solidFill>
                <a:latin typeface="Arial" charset="0"/>
              </a:rPr>
            </a:br>
            <a:r>
              <a:rPr kumimoji="1" lang="en-US" altLang="zh-TW" smtClean="0">
                <a:solidFill>
                  <a:srgbClr val="FF3300"/>
                </a:solidFill>
                <a:latin typeface="Arial" charset="0"/>
              </a:rPr>
              <a:t>11.</a:t>
            </a:r>
            <a:r>
              <a:rPr kumimoji="1" lang="zh-TW" altLang="en-US" smtClean="0">
                <a:solidFill>
                  <a:srgbClr val="FF3300"/>
                </a:solidFill>
                <a:latin typeface="Arial" charset="0"/>
              </a:rPr>
              <a:t>娛賓活動</a:t>
            </a:r>
            <a:r>
              <a:rPr kumimoji="1" lang="en-US" altLang="zh-TW" smtClean="0">
                <a:solidFill>
                  <a:srgbClr val="FF3300"/>
                </a:solidFill>
                <a:latin typeface="Arial" charset="0"/>
              </a:rPr>
              <a:t>(Corporate Hospitality)</a:t>
            </a:r>
            <a:r>
              <a:rPr kumimoji="1" lang="en-US" altLang="zh-TW" smtClean="0"/>
              <a:t> </a:t>
            </a:r>
            <a:endParaRPr kumimoji="1" lang="zh-TW" altLang="en-US" smtClean="0"/>
          </a:p>
        </p:txBody>
      </p:sp>
      <p:sp>
        <p:nvSpPr>
          <p:cNvPr id="174083" name="Rectangle 3"/>
          <p:cNvSpPr>
            <a:spLocks noGrp="1"/>
          </p:cNvSpPr>
          <p:nvPr>
            <p:ph type="body" idx="1"/>
          </p:nvPr>
        </p:nvSpPr>
        <p:spPr>
          <a:xfrm>
            <a:off x="395288" y="2205038"/>
            <a:ext cx="8569325" cy="3878262"/>
          </a:xfrm>
        </p:spPr>
        <p:txBody>
          <a:bodyPr/>
          <a:lstStyle/>
          <a:p>
            <a:pPr marL="608013" indent="-571500">
              <a:lnSpc>
                <a:spcPct val="90000"/>
              </a:lnSpc>
              <a:spcBef>
                <a:spcPct val="0"/>
              </a:spcBef>
              <a:buClrTx/>
              <a:buSzTx/>
              <a:buFontTx/>
              <a:buNone/>
            </a:pPr>
            <a:r>
              <a:rPr kumimoji="1" lang="zh-TW" altLang="en-US" sz="4000" smtClean="0"/>
              <a:t>◎</a:t>
            </a:r>
            <a:r>
              <a:rPr kumimoji="1" lang="zh-TW" altLang="en-US" sz="3600" smtClean="0"/>
              <a:t>嚴格來說並不是會議，</a:t>
            </a:r>
            <a:r>
              <a:rPr kumimoji="1" lang="en-US" altLang="zh-TW" sz="3600" smtClean="0"/>
              <a:t>Corporate Hospitality(</a:t>
            </a:r>
            <a:r>
              <a:rPr kumimoji="1" lang="zh-TW" altLang="en-US" sz="3600" smtClean="0"/>
              <a:t>或稱</a:t>
            </a:r>
            <a:r>
              <a:rPr kumimoji="1" lang="en-US" altLang="zh-TW" sz="3600" smtClean="0"/>
              <a:t>Corporate Entertaining)</a:t>
            </a:r>
            <a:r>
              <a:rPr kumimoji="1" lang="zh-TW" altLang="en-US" sz="3600" smtClean="0"/>
              <a:t>是邀請一群人</a:t>
            </a:r>
            <a:r>
              <a:rPr kumimoji="1" lang="en-US" altLang="zh-TW" sz="3600" smtClean="0"/>
              <a:t>(</a:t>
            </a:r>
            <a:r>
              <a:rPr kumimoji="1" lang="zh-TW" altLang="en-US" sz="3600" smtClean="0"/>
              <a:t>通常為客戶</a:t>
            </a:r>
            <a:r>
              <a:rPr kumimoji="1" lang="en-US" altLang="zh-TW" sz="3600" smtClean="0"/>
              <a:t>)</a:t>
            </a:r>
            <a:r>
              <a:rPr kumimoji="1" lang="zh-TW" altLang="en-US" sz="3600" smtClean="0"/>
              <a:t>參加公開的活動，如划船比賽、觀看球賽或是私人的聚會安排，如乘坐熱氣球、駕駛遊艇或射擊．．．等，達到賓主盡歡的目的。近年來，大型的五星級飯店也會舉辦類似的活動與年度的重要客戶交誼。</a:t>
            </a:r>
            <a:endParaRPr kumimoji="1" lang="zh-TW" altLang="en-US" sz="40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p:cNvSpPr>
          <p:nvPr>
            <p:ph type="title"/>
          </p:nvPr>
        </p:nvSpPr>
        <p:spPr>
          <a:xfrm>
            <a:off x="611188" y="549275"/>
            <a:ext cx="7467600" cy="1143000"/>
          </a:xfrm>
        </p:spPr>
        <p:txBody>
          <a:bodyPr/>
          <a:lstStyle/>
          <a:p>
            <a:pPr marL="800100" indent="-800100"/>
            <a:r>
              <a:rPr kumimoji="1" lang="en-US" altLang="zh-TW" sz="4000" smtClean="0">
                <a:solidFill>
                  <a:srgbClr val="FF9900"/>
                </a:solidFill>
                <a:latin typeface="Arial" charset="0"/>
              </a:rPr>
              <a:t>● </a:t>
            </a:r>
            <a:r>
              <a:rPr kumimoji="1" lang="zh-TW" altLang="en-US" sz="4000" smtClean="0">
                <a:solidFill>
                  <a:srgbClr val="FF9900"/>
                </a:solidFill>
                <a:latin typeface="Arial" charset="0"/>
              </a:rPr>
              <a:t>會議的種類</a:t>
            </a:r>
            <a:br>
              <a:rPr kumimoji="1" lang="zh-TW" altLang="en-US" sz="4000" smtClean="0">
                <a:solidFill>
                  <a:srgbClr val="FF9900"/>
                </a:solidFill>
                <a:latin typeface="Arial" charset="0"/>
              </a:rPr>
            </a:br>
            <a:r>
              <a:rPr lang="en-US" altLang="zh-TW" sz="4800" smtClean="0">
                <a:solidFill>
                  <a:srgbClr val="FF3300"/>
                </a:solidFill>
                <a:latin typeface="Arial" charset="0"/>
              </a:rPr>
              <a:t>12.</a:t>
            </a:r>
            <a:r>
              <a:rPr lang="zh-TW" altLang="en-US" sz="4800" smtClean="0">
                <a:solidFill>
                  <a:srgbClr val="FF3300"/>
                </a:solidFill>
                <a:latin typeface="Arial" charset="0"/>
              </a:rPr>
              <a:t>商展</a:t>
            </a:r>
            <a:r>
              <a:rPr lang="en-US" altLang="zh-TW" sz="4800" smtClean="0">
                <a:solidFill>
                  <a:srgbClr val="FF3300"/>
                </a:solidFill>
                <a:latin typeface="Arial" charset="0"/>
              </a:rPr>
              <a:t>(Trade Fair)</a:t>
            </a:r>
            <a:r>
              <a:rPr lang="zh-TW" altLang="en-US" sz="4800" smtClean="0">
                <a:solidFill>
                  <a:srgbClr val="FF3300"/>
                </a:solidFill>
                <a:latin typeface="Arial" charset="0"/>
              </a:rPr>
              <a:t/>
            </a:r>
            <a:br>
              <a:rPr lang="zh-TW" altLang="en-US" sz="4800" smtClean="0">
                <a:solidFill>
                  <a:srgbClr val="FF3300"/>
                </a:solidFill>
                <a:latin typeface="Arial" charset="0"/>
              </a:rPr>
            </a:br>
            <a:endParaRPr lang="zh-TW" altLang="en-US" sz="4800" smtClean="0">
              <a:solidFill>
                <a:srgbClr val="FF3300"/>
              </a:solidFill>
              <a:latin typeface="Arial" charset="0"/>
            </a:endParaRPr>
          </a:p>
        </p:txBody>
      </p:sp>
      <p:sp>
        <p:nvSpPr>
          <p:cNvPr id="175107" name="Rectangle 3"/>
          <p:cNvSpPr>
            <a:spLocks noGrp="1"/>
          </p:cNvSpPr>
          <p:nvPr>
            <p:ph type="body" idx="1"/>
          </p:nvPr>
        </p:nvSpPr>
        <p:spPr>
          <a:xfrm>
            <a:off x="395288" y="1844675"/>
            <a:ext cx="8569325" cy="3878263"/>
          </a:xfrm>
        </p:spPr>
        <p:txBody>
          <a:bodyPr/>
          <a:lstStyle/>
          <a:p>
            <a:pPr marL="608013" indent="-571500">
              <a:lnSpc>
                <a:spcPct val="90000"/>
              </a:lnSpc>
              <a:spcBef>
                <a:spcPct val="0"/>
              </a:spcBef>
              <a:buClrTx/>
              <a:buSzTx/>
              <a:buFontTx/>
              <a:buNone/>
            </a:pPr>
            <a:r>
              <a:rPr kumimoji="1" lang="zh-TW" altLang="en-US" sz="4000" smtClean="0"/>
              <a:t>◎一般指針對採購商和零售商舉辦的活動，用以促成買家和賣家交易或提高競爭優勢的展示。通常伴隨著社交活動、會議、研習和餘興節目。</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p:cNvSpPr>
          <p:nvPr>
            <p:ph type="title"/>
          </p:nvPr>
        </p:nvSpPr>
        <p:spPr>
          <a:xfrm>
            <a:off x="611188" y="549275"/>
            <a:ext cx="7467600" cy="1143000"/>
          </a:xfrm>
        </p:spPr>
        <p:txBody>
          <a:bodyPr/>
          <a:lstStyle/>
          <a:p>
            <a:pPr marL="800100" indent="-800100"/>
            <a:r>
              <a:rPr kumimoji="1" lang="en-US" altLang="zh-TW" sz="4400" smtClean="0">
                <a:solidFill>
                  <a:srgbClr val="FF9900"/>
                </a:solidFill>
                <a:latin typeface="Arial" charset="0"/>
              </a:rPr>
              <a:t>● </a:t>
            </a:r>
            <a:r>
              <a:rPr kumimoji="1" lang="zh-TW" altLang="en-US" sz="4400" smtClean="0">
                <a:solidFill>
                  <a:srgbClr val="FF9900"/>
                </a:solidFill>
                <a:latin typeface="Arial" charset="0"/>
              </a:rPr>
              <a:t>會議的種類</a:t>
            </a:r>
            <a:br>
              <a:rPr kumimoji="1" lang="zh-TW" altLang="en-US" sz="4400" smtClean="0">
                <a:solidFill>
                  <a:srgbClr val="FF9900"/>
                </a:solidFill>
                <a:latin typeface="Arial" charset="0"/>
              </a:rPr>
            </a:br>
            <a:r>
              <a:rPr kumimoji="1" lang="en-US" altLang="zh-TW" smtClean="0">
                <a:solidFill>
                  <a:srgbClr val="FF3300"/>
                </a:solidFill>
                <a:latin typeface="Arial" charset="0"/>
              </a:rPr>
              <a:t>13.</a:t>
            </a:r>
            <a:r>
              <a:rPr kumimoji="1" lang="zh-TW" altLang="en-US" smtClean="0">
                <a:solidFill>
                  <a:srgbClr val="FF3300"/>
                </a:solidFill>
                <a:latin typeface="Arial" charset="0"/>
              </a:rPr>
              <a:t>大會會程</a:t>
            </a:r>
            <a:r>
              <a:rPr kumimoji="1" lang="en-US" altLang="zh-TW" smtClean="0">
                <a:solidFill>
                  <a:srgbClr val="FF3300"/>
                </a:solidFill>
                <a:latin typeface="Arial" charset="0"/>
              </a:rPr>
              <a:t>(Program)</a:t>
            </a:r>
            <a:r>
              <a:rPr lang="zh-TW" altLang="en-US" smtClean="0">
                <a:solidFill>
                  <a:srgbClr val="FF3300"/>
                </a:solidFill>
                <a:latin typeface="Arial" charset="0"/>
              </a:rPr>
              <a:t/>
            </a:r>
            <a:br>
              <a:rPr lang="zh-TW" altLang="en-US" smtClean="0">
                <a:solidFill>
                  <a:srgbClr val="FF3300"/>
                </a:solidFill>
                <a:latin typeface="Arial" charset="0"/>
              </a:rPr>
            </a:br>
            <a:endParaRPr lang="zh-TW" altLang="en-US" smtClean="0">
              <a:solidFill>
                <a:srgbClr val="FF3300"/>
              </a:solidFill>
              <a:latin typeface="Arial" charset="0"/>
            </a:endParaRPr>
          </a:p>
        </p:txBody>
      </p:sp>
      <p:sp>
        <p:nvSpPr>
          <p:cNvPr id="176131" name="Rectangle 3"/>
          <p:cNvSpPr>
            <a:spLocks noGrp="1"/>
          </p:cNvSpPr>
          <p:nvPr>
            <p:ph type="body" idx="1"/>
          </p:nvPr>
        </p:nvSpPr>
        <p:spPr>
          <a:xfrm>
            <a:off x="395288" y="1989138"/>
            <a:ext cx="8569325" cy="3878262"/>
          </a:xfrm>
        </p:spPr>
        <p:txBody>
          <a:bodyPr/>
          <a:lstStyle/>
          <a:p>
            <a:pPr marL="608013" indent="-571500">
              <a:lnSpc>
                <a:spcPct val="90000"/>
              </a:lnSpc>
              <a:spcBef>
                <a:spcPct val="0"/>
              </a:spcBef>
              <a:buClrTx/>
              <a:buSzTx/>
              <a:buFontTx/>
              <a:buNone/>
            </a:pPr>
            <a:r>
              <a:rPr kumimoji="1" lang="zh-TW" altLang="en-US" sz="4000" smtClean="0"/>
              <a:t>◎此語是指會議進行期間的內容與流程。有時也用來稱呼一個訓練課程</a:t>
            </a:r>
            <a:r>
              <a:rPr kumimoji="1" lang="en-US" altLang="zh-TW" sz="4000" smtClean="0"/>
              <a:t>(Training Program)</a:t>
            </a:r>
            <a:r>
              <a:rPr kumimoji="1" lang="zh-TW" altLang="en-US" sz="4000" smtClean="0"/>
              <a:t>或一系列發表活動</a:t>
            </a:r>
            <a:r>
              <a:rPr kumimoji="1" lang="en-US" altLang="zh-TW" sz="4000" smtClean="0"/>
              <a:t>(Launch</a:t>
            </a:r>
            <a:r>
              <a:rPr kumimoji="1" lang="zh-TW" altLang="en-US" sz="4000" smtClean="0"/>
              <a:t>；</a:t>
            </a:r>
            <a:r>
              <a:rPr kumimoji="1" lang="en-US" altLang="zh-TW" sz="4000" smtClean="0"/>
              <a:t>Program)</a:t>
            </a:r>
            <a:r>
              <a:rPr kumimoji="1" lang="zh-TW" altLang="en-US" sz="400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p:cNvSpPr>
          <p:nvPr>
            <p:ph type="title"/>
          </p:nvPr>
        </p:nvSpPr>
        <p:spPr>
          <a:xfrm>
            <a:off x="611188" y="549275"/>
            <a:ext cx="7467600" cy="1143000"/>
          </a:xfrm>
        </p:spPr>
        <p:txBody>
          <a:bodyPr/>
          <a:lstStyle/>
          <a:p>
            <a:pPr marL="800100" indent="-800100"/>
            <a:r>
              <a:rPr kumimoji="1" lang="en-US" altLang="zh-TW" sz="2800" smtClean="0">
                <a:solidFill>
                  <a:srgbClr val="FF9900"/>
                </a:solidFill>
                <a:latin typeface="Arial" charset="0"/>
              </a:rPr>
              <a:t>● </a:t>
            </a:r>
            <a:r>
              <a:rPr kumimoji="1" lang="zh-TW" altLang="en-US" sz="2800" smtClean="0">
                <a:solidFill>
                  <a:srgbClr val="FF9900"/>
                </a:solidFill>
                <a:latin typeface="Arial" charset="0"/>
              </a:rPr>
              <a:t>會議的種類</a:t>
            </a:r>
            <a:br>
              <a:rPr kumimoji="1" lang="zh-TW" altLang="en-US" sz="2800" smtClean="0">
                <a:solidFill>
                  <a:srgbClr val="FF9900"/>
                </a:solidFill>
                <a:latin typeface="Arial" charset="0"/>
              </a:rPr>
            </a:br>
            <a:r>
              <a:rPr kumimoji="1" lang="en-US" altLang="zh-TW" smtClean="0">
                <a:solidFill>
                  <a:srgbClr val="FF3300"/>
                </a:solidFill>
                <a:latin typeface="Arial" charset="0"/>
              </a:rPr>
              <a:t>14.</a:t>
            </a:r>
            <a:r>
              <a:rPr kumimoji="1" lang="zh-TW" altLang="en-US" smtClean="0">
                <a:solidFill>
                  <a:srgbClr val="FF3300"/>
                </a:solidFill>
                <a:latin typeface="Arial" charset="0"/>
              </a:rPr>
              <a:t>巡迴秀</a:t>
            </a:r>
            <a:r>
              <a:rPr kumimoji="1" lang="en-US" altLang="zh-TW" smtClean="0">
                <a:solidFill>
                  <a:srgbClr val="FF3300"/>
                </a:solidFill>
                <a:latin typeface="Arial" charset="0"/>
              </a:rPr>
              <a:t>(Road Show)</a:t>
            </a:r>
            <a:r>
              <a:rPr lang="zh-TW" altLang="en-US" smtClean="0">
                <a:solidFill>
                  <a:srgbClr val="FF3300"/>
                </a:solidFill>
                <a:latin typeface="Arial" charset="0"/>
              </a:rPr>
              <a:t/>
            </a:r>
            <a:br>
              <a:rPr lang="zh-TW" altLang="en-US" smtClean="0">
                <a:solidFill>
                  <a:srgbClr val="FF3300"/>
                </a:solidFill>
                <a:latin typeface="Arial" charset="0"/>
              </a:rPr>
            </a:br>
            <a:endParaRPr lang="zh-TW" altLang="en-US" smtClean="0">
              <a:solidFill>
                <a:srgbClr val="FF3300"/>
              </a:solidFill>
              <a:latin typeface="Arial" charset="0"/>
            </a:endParaRPr>
          </a:p>
        </p:txBody>
      </p:sp>
      <p:sp>
        <p:nvSpPr>
          <p:cNvPr id="177155" name="Rectangle 3"/>
          <p:cNvSpPr>
            <a:spLocks noGrp="1"/>
          </p:cNvSpPr>
          <p:nvPr>
            <p:ph type="body" idx="1"/>
          </p:nvPr>
        </p:nvSpPr>
        <p:spPr>
          <a:xfrm>
            <a:off x="323850" y="1412875"/>
            <a:ext cx="8569325" cy="1152525"/>
          </a:xfrm>
        </p:spPr>
        <p:txBody>
          <a:bodyPr/>
          <a:lstStyle/>
          <a:p>
            <a:pPr marL="608013" indent="-571500">
              <a:lnSpc>
                <a:spcPct val="90000"/>
              </a:lnSpc>
              <a:spcBef>
                <a:spcPct val="0"/>
              </a:spcBef>
              <a:buClrTx/>
              <a:buSzTx/>
              <a:buFontTx/>
              <a:buNone/>
            </a:pPr>
            <a:r>
              <a:rPr kumimoji="1" lang="zh-TW" altLang="en-US" sz="4000" smtClean="0"/>
              <a:t>◎指同一產品內容在多地輪流舉行的展示或發表活動。 </a:t>
            </a:r>
          </a:p>
        </p:txBody>
      </p:sp>
      <p:sp>
        <p:nvSpPr>
          <p:cNvPr id="177156" name="Rectangle 4"/>
          <p:cNvSpPr>
            <a:spLocks noChangeArrowheads="1"/>
          </p:cNvSpPr>
          <p:nvPr/>
        </p:nvSpPr>
        <p:spPr bwMode="auto">
          <a:xfrm>
            <a:off x="1116013" y="2781300"/>
            <a:ext cx="7169150" cy="762000"/>
          </a:xfrm>
          <a:prstGeom prst="rect">
            <a:avLst/>
          </a:prstGeom>
          <a:noFill/>
          <a:ln w="9525">
            <a:noFill/>
            <a:miter lim="800000"/>
            <a:headEnd/>
            <a:tailEnd/>
          </a:ln>
          <a:effectLst/>
        </p:spPr>
        <p:txBody>
          <a:bodyPr wrap="none" anchor="ctr">
            <a:spAutoFit/>
          </a:bodyPr>
          <a:lstStyle/>
          <a:p>
            <a:pPr eaLnBrk="0" hangingPunct="0"/>
            <a:r>
              <a:rPr lang="en-US" altLang="zh-TW" sz="4400">
                <a:solidFill>
                  <a:srgbClr val="FF3300"/>
                </a:solidFill>
              </a:rPr>
              <a:t>15.</a:t>
            </a:r>
            <a:r>
              <a:rPr lang="zh-TW" altLang="en-US" sz="4400">
                <a:solidFill>
                  <a:srgbClr val="FF3300"/>
                </a:solidFill>
              </a:rPr>
              <a:t>口頭報告</a:t>
            </a:r>
            <a:r>
              <a:rPr lang="en-US" altLang="zh-TW" sz="4400">
                <a:solidFill>
                  <a:srgbClr val="FF3300"/>
                </a:solidFill>
              </a:rPr>
              <a:t>(Presentation)</a:t>
            </a:r>
          </a:p>
        </p:txBody>
      </p:sp>
      <p:sp>
        <p:nvSpPr>
          <p:cNvPr id="177157" name="Rectangle 5"/>
          <p:cNvSpPr>
            <a:spLocks noChangeArrowheads="1"/>
          </p:cNvSpPr>
          <p:nvPr/>
        </p:nvSpPr>
        <p:spPr bwMode="auto">
          <a:xfrm>
            <a:off x="468313" y="3470275"/>
            <a:ext cx="8351837" cy="2838450"/>
          </a:xfrm>
          <a:prstGeom prst="rect">
            <a:avLst/>
          </a:prstGeom>
          <a:noFill/>
          <a:ln w="9525">
            <a:noFill/>
            <a:miter lim="800000"/>
            <a:headEnd/>
            <a:tailEnd/>
          </a:ln>
          <a:effectLst/>
        </p:spPr>
        <p:txBody>
          <a:bodyPr>
            <a:spAutoFit/>
          </a:bodyPr>
          <a:lstStyle/>
          <a:p>
            <a:pPr>
              <a:lnSpc>
                <a:spcPct val="90000"/>
              </a:lnSpc>
            </a:pPr>
            <a:r>
              <a:rPr lang="zh-TW" altLang="en-US" sz="4000"/>
              <a:t>◎ 此語有時用來代替</a:t>
            </a:r>
            <a:r>
              <a:rPr lang="en-US" altLang="zh-TW" sz="4000"/>
              <a:t>Conference</a:t>
            </a:r>
            <a:r>
              <a:rPr lang="zh-TW" altLang="en-US" sz="4000"/>
              <a:t>或</a:t>
            </a:r>
            <a:r>
              <a:rPr lang="en-US" altLang="zh-TW" sz="4000"/>
              <a:t>Meeting</a:t>
            </a:r>
            <a:r>
              <a:rPr lang="zh-TW" altLang="en-US" sz="4000"/>
              <a:t>使用，但通常形容告知聽眾某種訊息的過程。演講者都會以口述的方式來闡述理論與學說，偶爾佐以視聽器材輔助來達到生動的演說。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p:cNvSpPr>
          <p:nvPr>
            <p:ph type="title"/>
          </p:nvPr>
        </p:nvSpPr>
        <p:spPr>
          <a:xfrm>
            <a:off x="468313" y="549275"/>
            <a:ext cx="8675687" cy="1143000"/>
          </a:xfrm>
        </p:spPr>
        <p:txBody>
          <a:bodyPr/>
          <a:lstStyle/>
          <a:p>
            <a:pPr marL="800100" indent="-800100"/>
            <a:r>
              <a:rPr kumimoji="1" lang="en-US" altLang="zh-TW" sz="4400" smtClean="0">
                <a:solidFill>
                  <a:srgbClr val="FF9900"/>
                </a:solidFill>
                <a:latin typeface="Arial" charset="0"/>
              </a:rPr>
              <a:t>● </a:t>
            </a:r>
            <a:r>
              <a:rPr kumimoji="1" lang="zh-TW" altLang="en-US" sz="4400" smtClean="0">
                <a:solidFill>
                  <a:srgbClr val="FF9900"/>
                </a:solidFill>
                <a:latin typeface="Arial" charset="0"/>
              </a:rPr>
              <a:t>會議的種類</a:t>
            </a:r>
            <a:br>
              <a:rPr kumimoji="1" lang="zh-TW" altLang="en-US" sz="4400" smtClean="0">
                <a:solidFill>
                  <a:srgbClr val="FF9900"/>
                </a:solidFill>
                <a:latin typeface="Arial" charset="0"/>
              </a:rPr>
            </a:br>
            <a:r>
              <a:rPr kumimoji="1" lang="en-US" altLang="zh-TW" sz="4400" smtClean="0">
                <a:solidFill>
                  <a:srgbClr val="FF3300"/>
                </a:solidFill>
                <a:latin typeface="Arial" charset="0"/>
              </a:rPr>
              <a:t>16.</a:t>
            </a:r>
            <a:r>
              <a:rPr kumimoji="1" lang="zh-TW" altLang="en-US" sz="4400" smtClean="0">
                <a:solidFill>
                  <a:srgbClr val="FF3300"/>
                </a:solidFill>
                <a:latin typeface="Arial" charset="0"/>
              </a:rPr>
              <a:t>公眾活動</a:t>
            </a:r>
            <a:r>
              <a:rPr kumimoji="1" lang="en-US" altLang="zh-TW" sz="4400" smtClean="0">
                <a:solidFill>
                  <a:srgbClr val="FF3300"/>
                </a:solidFill>
                <a:latin typeface="Arial" charset="0"/>
              </a:rPr>
              <a:t>(Public Events)</a:t>
            </a:r>
            <a:r>
              <a:rPr lang="zh-TW" altLang="en-US" sz="4400" smtClean="0">
                <a:solidFill>
                  <a:srgbClr val="FF3300"/>
                </a:solidFill>
                <a:latin typeface="Arial" charset="0"/>
              </a:rPr>
              <a:t/>
            </a:r>
            <a:br>
              <a:rPr lang="zh-TW" altLang="en-US" sz="4400" smtClean="0">
                <a:solidFill>
                  <a:srgbClr val="FF3300"/>
                </a:solidFill>
                <a:latin typeface="Arial" charset="0"/>
              </a:rPr>
            </a:br>
            <a:endParaRPr lang="zh-TW" altLang="en-US" sz="4400" smtClean="0">
              <a:solidFill>
                <a:srgbClr val="FF3300"/>
              </a:solidFill>
              <a:latin typeface="Arial" charset="0"/>
            </a:endParaRPr>
          </a:p>
        </p:txBody>
      </p:sp>
      <p:sp>
        <p:nvSpPr>
          <p:cNvPr id="178179" name="Rectangle 3"/>
          <p:cNvSpPr>
            <a:spLocks noGrp="1"/>
          </p:cNvSpPr>
          <p:nvPr>
            <p:ph type="body" idx="1"/>
          </p:nvPr>
        </p:nvSpPr>
        <p:spPr>
          <a:xfrm>
            <a:off x="323850" y="1341438"/>
            <a:ext cx="8569325" cy="1728787"/>
          </a:xfrm>
        </p:spPr>
        <p:txBody>
          <a:bodyPr/>
          <a:lstStyle/>
          <a:p>
            <a:pPr marL="608013" indent="-571500">
              <a:lnSpc>
                <a:spcPct val="90000"/>
              </a:lnSpc>
              <a:spcBef>
                <a:spcPct val="0"/>
              </a:spcBef>
              <a:buClrTx/>
              <a:buSzTx/>
              <a:buFontTx/>
              <a:buNone/>
            </a:pPr>
            <a:r>
              <a:rPr kumimoji="1" lang="zh-TW" altLang="en-US" sz="4000" smtClean="0"/>
              <a:t>◎</a:t>
            </a:r>
            <a:r>
              <a:rPr kumimoji="1" lang="zh-TW" altLang="en-US" sz="3600" smtClean="0"/>
              <a:t>指一般大眾</a:t>
            </a:r>
            <a:r>
              <a:rPr kumimoji="1" lang="en-US" altLang="zh-TW" sz="3600" smtClean="0"/>
              <a:t>(</a:t>
            </a:r>
            <a:r>
              <a:rPr kumimoji="1" lang="zh-TW" altLang="en-US" sz="3600" smtClean="0"/>
              <a:t>雖然可能來自特定的市場區隔或團體</a:t>
            </a:r>
            <a:r>
              <a:rPr kumimoji="1" lang="en-US" altLang="zh-TW" sz="3600" smtClean="0"/>
              <a:t>)</a:t>
            </a:r>
            <a:r>
              <a:rPr kumimoji="1" lang="zh-TW" altLang="en-US" sz="3600" smtClean="0"/>
              <a:t>參予的活動。通常由公益團體或政府機關主導。 </a:t>
            </a:r>
          </a:p>
        </p:txBody>
      </p:sp>
      <p:sp>
        <p:nvSpPr>
          <p:cNvPr id="178180" name="Rectangle 4"/>
          <p:cNvSpPr>
            <a:spLocks noChangeArrowheads="1"/>
          </p:cNvSpPr>
          <p:nvPr/>
        </p:nvSpPr>
        <p:spPr bwMode="auto">
          <a:xfrm>
            <a:off x="1258888" y="3357563"/>
            <a:ext cx="7296150" cy="1311275"/>
          </a:xfrm>
          <a:prstGeom prst="rect">
            <a:avLst/>
          </a:prstGeom>
          <a:noFill/>
          <a:ln w="9525">
            <a:noFill/>
            <a:miter lim="800000"/>
            <a:headEnd/>
            <a:tailEnd/>
          </a:ln>
          <a:effectLst/>
        </p:spPr>
        <p:txBody>
          <a:bodyPr wrap="none">
            <a:spAutoFit/>
          </a:bodyPr>
          <a:lstStyle/>
          <a:p>
            <a:r>
              <a:rPr lang="en-US" altLang="zh-TW" sz="4000">
                <a:solidFill>
                  <a:srgbClr val="FF3300"/>
                </a:solidFill>
              </a:rPr>
              <a:t>17.</a:t>
            </a:r>
            <a:r>
              <a:rPr lang="zh-TW" altLang="en-US" sz="4000">
                <a:solidFill>
                  <a:srgbClr val="FF3300"/>
                </a:solidFill>
              </a:rPr>
              <a:t>外部活動</a:t>
            </a:r>
            <a:r>
              <a:rPr lang="en-US" altLang="zh-TW" sz="4000">
                <a:solidFill>
                  <a:srgbClr val="FF3300"/>
                </a:solidFill>
              </a:rPr>
              <a:t>(External Events)</a:t>
            </a:r>
            <a:r>
              <a:rPr kumimoji="0" lang="zh-TW" altLang="en-US" sz="4000">
                <a:solidFill>
                  <a:srgbClr val="FF3300"/>
                </a:solidFill>
              </a:rPr>
              <a:t/>
            </a:r>
            <a:br>
              <a:rPr kumimoji="0" lang="zh-TW" altLang="en-US" sz="4000">
                <a:solidFill>
                  <a:srgbClr val="FF3300"/>
                </a:solidFill>
              </a:rPr>
            </a:br>
            <a:endParaRPr kumimoji="0" lang="zh-TW" altLang="en-US" sz="4000">
              <a:solidFill>
                <a:srgbClr val="FF3300"/>
              </a:solidFill>
            </a:endParaRPr>
          </a:p>
        </p:txBody>
      </p:sp>
      <p:sp>
        <p:nvSpPr>
          <p:cNvPr id="178181" name="Rectangle 5"/>
          <p:cNvSpPr>
            <a:spLocks noChangeArrowheads="1"/>
          </p:cNvSpPr>
          <p:nvPr/>
        </p:nvSpPr>
        <p:spPr bwMode="auto">
          <a:xfrm>
            <a:off x="539750" y="4076700"/>
            <a:ext cx="8135938" cy="2530475"/>
          </a:xfrm>
          <a:prstGeom prst="rect">
            <a:avLst/>
          </a:prstGeom>
          <a:noFill/>
          <a:ln w="9525">
            <a:noFill/>
            <a:miter lim="800000"/>
            <a:headEnd/>
            <a:tailEnd/>
          </a:ln>
          <a:effectLst/>
        </p:spPr>
        <p:txBody>
          <a:bodyPr>
            <a:spAutoFit/>
          </a:bodyPr>
          <a:lstStyle/>
          <a:p>
            <a:r>
              <a:rPr lang="zh-TW" altLang="en-US" sz="4000"/>
              <a:t>◎由特定組織</a:t>
            </a:r>
            <a:r>
              <a:rPr lang="en-US" altLang="zh-TW" sz="4000"/>
              <a:t>(</a:t>
            </a:r>
            <a:r>
              <a:rPr lang="zh-TW" altLang="en-US" sz="4000"/>
              <a:t>特別是指企業</a:t>
            </a:r>
            <a:r>
              <a:rPr lang="en-US" altLang="zh-TW" sz="4000"/>
              <a:t>)</a:t>
            </a:r>
            <a:r>
              <a:rPr lang="zh-TW" altLang="en-US" sz="4000"/>
              <a:t>籌辦，用以傳遞訊息給組織外部的對象，例如批發商、經銷商、消費者以及媒體。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p:cNvSpPr>
          <p:nvPr>
            <p:ph type="title"/>
          </p:nvPr>
        </p:nvSpPr>
        <p:spPr>
          <a:xfrm>
            <a:off x="323850" y="981075"/>
            <a:ext cx="8569325" cy="1143000"/>
          </a:xfrm>
        </p:spPr>
        <p:txBody>
          <a:bodyPr/>
          <a:lstStyle/>
          <a:p>
            <a:pPr marL="800100" indent="-800100"/>
            <a:r>
              <a:rPr kumimoji="1" lang="en-US" altLang="zh-TW" sz="4400" smtClean="0">
                <a:solidFill>
                  <a:srgbClr val="FF9900"/>
                </a:solidFill>
                <a:latin typeface="Arial" charset="0"/>
              </a:rPr>
              <a:t>● </a:t>
            </a:r>
            <a:r>
              <a:rPr kumimoji="1" lang="zh-TW" altLang="en-US" sz="4400" smtClean="0">
                <a:solidFill>
                  <a:srgbClr val="FF9900"/>
                </a:solidFill>
                <a:latin typeface="Arial" charset="0"/>
              </a:rPr>
              <a:t>會議的種類</a:t>
            </a:r>
            <a:br>
              <a:rPr kumimoji="1" lang="zh-TW" altLang="en-US" sz="4400" smtClean="0">
                <a:solidFill>
                  <a:srgbClr val="FF9900"/>
                </a:solidFill>
                <a:latin typeface="Arial" charset="0"/>
              </a:rPr>
            </a:br>
            <a:r>
              <a:rPr kumimoji="1" lang="en-US" altLang="zh-TW" smtClean="0">
                <a:solidFill>
                  <a:srgbClr val="FF3300"/>
                </a:solidFill>
                <a:latin typeface="Arial" charset="0"/>
              </a:rPr>
              <a:t>18.</a:t>
            </a:r>
            <a:r>
              <a:rPr kumimoji="1" lang="zh-TW" altLang="en-US" smtClean="0">
                <a:solidFill>
                  <a:srgbClr val="FF3300"/>
                </a:solidFill>
                <a:latin typeface="Arial" charset="0"/>
              </a:rPr>
              <a:t>內部活動或訓練－</a:t>
            </a:r>
            <a:r>
              <a:rPr kumimoji="1" lang="en-US" altLang="zh-TW" sz="4000" smtClean="0">
                <a:solidFill>
                  <a:srgbClr val="FF3300"/>
                </a:solidFill>
                <a:latin typeface="Arial" charset="0"/>
              </a:rPr>
              <a:t>Internal Events (in-house</a:t>
            </a:r>
            <a:r>
              <a:rPr kumimoji="1" lang="zh-TW" altLang="en-US" sz="4000" smtClean="0">
                <a:solidFill>
                  <a:srgbClr val="FF3300"/>
                </a:solidFill>
                <a:latin typeface="Arial" charset="0"/>
              </a:rPr>
              <a:t>，</a:t>
            </a:r>
            <a:r>
              <a:rPr kumimoji="1" lang="en-US" altLang="zh-TW" sz="4000" smtClean="0">
                <a:solidFill>
                  <a:srgbClr val="FF3300"/>
                </a:solidFill>
                <a:latin typeface="Arial" charset="0"/>
              </a:rPr>
              <a:t>in-company)</a:t>
            </a:r>
            <a:endParaRPr kumimoji="1" lang="zh-TW" altLang="en-US" sz="4000" smtClean="0">
              <a:solidFill>
                <a:srgbClr val="FF3300"/>
              </a:solidFill>
              <a:latin typeface="Arial" charset="0"/>
            </a:endParaRPr>
          </a:p>
        </p:txBody>
      </p:sp>
      <p:sp>
        <p:nvSpPr>
          <p:cNvPr id="179203" name="Rectangle 3"/>
          <p:cNvSpPr>
            <a:spLocks noGrp="1"/>
          </p:cNvSpPr>
          <p:nvPr>
            <p:ph type="body" idx="1"/>
          </p:nvPr>
        </p:nvSpPr>
        <p:spPr>
          <a:xfrm>
            <a:off x="395288" y="2492375"/>
            <a:ext cx="8569325" cy="1873250"/>
          </a:xfrm>
        </p:spPr>
        <p:txBody>
          <a:bodyPr/>
          <a:lstStyle/>
          <a:p>
            <a:pPr marL="608013" indent="-571500">
              <a:lnSpc>
                <a:spcPct val="90000"/>
              </a:lnSpc>
              <a:spcBef>
                <a:spcPct val="0"/>
              </a:spcBef>
              <a:buClrTx/>
              <a:buSzTx/>
              <a:buFontTx/>
              <a:buNone/>
            </a:pPr>
            <a:r>
              <a:rPr kumimoji="1" lang="zh-TW" altLang="en-US" sz="4000" smtClean="0"/>
              <a:t>◎僅限組織內部人員參加的活動，例如業務員、生產人員或部門參加的訓練課程。</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82" name="Group 82"/>
          <p:cNvGraphicFramePr>
            <a:graphicFrameLocks noGrp="1"/>
          </p:cNvGraphicFramePr>
          <p:nvPr/>
        </p:nvGraphicFramePr>
        <p:xfrm>
          <a:off x="250825" y="476250"/>
          <a:ext cx="8642350" cy="5976939"/>
        </p:xfrm>
        <a:graphic>
          <a:graphicData uri="http://schemas.openxmlformats.org/drawingml/2006/table">
            <a:tbl>
              <a:tblPr/>
              <a:tblGrid>
                <a:gridCol w="4033838"/>
                <a:gridCol w="4608512"/>
              </a:tblGrid>
              <a:tr h="18684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1" i="0" u="none" strike="noStrike" cap="none" normalizeH="0" baseline="0" dirty="0" smtClean="0">
                          <a:ln>
                            <a:noFill/>
                          </a:ln>
                          <a:solidFill>
                            <a:srgbClr val="FFFF66"/>
                          </a:solidFill>
                          <a:effectLst/>
                          <a:latin typeface="Arial" charset="0"/>
                          <a:ea typeface="新細明體" pitchFamily="18" charset="-120"/>
                        </a:rPr>
                        <a:t>8. Launch</a:t>
                      </a:r>
                      <a:r>
                        <a:rPr kumimoji="1" lang="zh-TW" altLang="en-US" sz="2800" b="1" i="0" u="none" strike="noStrike" cap="none" normalizeH="0" baseline="0" dirty="0" smtClean="0">
                          <a:ln>
                            <a:noFill/>
                          </a:ln>
                          <a:solidFill>
                            <a:srgbClr val="FFFF66"/>
                          </a:solidFill>
                          <a:effectLst/>
                          <a:latin typeface="Arial" charset="0"/>
                          <a:ea typeface="新細明體" pitchFamily="18" charset="-120"/>
                        </a:rPr>
                        <a:t>；</a:t>
                      </a:r>
                      <a:r>
                        <a:rPr kumimoji="1" lang="en-US" altLang="zh-TW" sz="2800" b="1" i="0" u="none" strike="noStrike" cap="none" normalizeH="0" baseline="0" dirty="0" smtClean="0">
                          <a:ln>
                            <a:noFill/>
                          </a:ln>
                          <a:solidFill>
                            <a:srgbClr val="FFFF66"/>
                          </a:solidFill>
                          <a:effectLst/>
                          <a:latin typeface="Arial" charset="0"/>
                          <a:ea typeface="新細明體" pitchFamily="18" charset="-120"/>
                        </a:rPr>
                        <a:t>Product Launch</a:t>
                      </a:r>
                      <a:r>
                        <a:rPr kumimoji="1" lang="zh-TW" altLang="en-US" sz="2800" b="1" i="0" u="none" strike="noStrike" cap="none" normalizeH="0" baseline="0" dirty="0" smtClean="0">
                          <a:ln>
                            <a:noFill/>
                          </a:ln>
                          <a:solidFill>
                            <a:srgbClr val="FFFF66"/>
                          </a:solidFill>
                          <a:effectLst/>
                          <a:latin typeface="Arial" charset="0"/>
                          <a:ea typeface="新細明體" pitchFamily="18" charset="-120"/>
                        </a:rPr>
                        <a:t>，</a:t>
                      </a:r>
                      <a:r>
                        <a:rPr kumimoji="1" lang="en-US" altLang="zh-TW" sz="2800" b="1" i="0" u="none" strike="noStrike" cap="none" normalizeH="0" baseline="0" dirty="0" smtClean="0">
                          <a:ln>
                            <a:noFill/>
                          </a:ln>
                          <a:solidFill>
                            <a:srgbClr val="FFFF66"/>
                          </a:solidFill>
                          <a:effectLst/>
                          <a:latin typeface="Arial" charset="0"/>
                          <a:ea typeface="新細明體" pitchFamily="18" charset="-120"/>
                        </a:rPr>
                        <a:t>New Product Launch</a:t>
                      </a:r>
                      <a:endParaRPr kumimoji="1" lang="en-US" altLang="zh-TW" sz="2800" b="0" i="0" u="none" strike="noStrike" cap="none" normalizeH="0" baseline="0" dirty="0" smtClean="0">
                        <a:ln>
                          <a:noFill/>
                        </a:ln>
                        <a:solidFill>
                          <a:srgbClr val="FFFF66"/>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rgbClr val="FFFF66"/>
                          </a:solidFill>
                          <a:effectLst/>
                          <a:latin typeface="Arial" charset="0"/>
                          <a:ea typeface="新細明體" pitchFamily="18" charset="-120"/>
                        </a:rPr>
                        <a:t>產品發表會、發表會</a:t>
                      </a:r>
                      <a:endParaRPr kumimoji="1" lang="zh-TW" altLang="en-US" sz="2800" b="0" i="0" u="none" strike="noStrike" cap="none" normalizeH="0" baseline="0" smtClean="0">
                        <a:ln>
                          <a:noFill/>
                        </a:ln>
                        <a:solidFill>
                          <a:srgbClr val="FFFF66"/>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1" i="0" u="none" strike="noStrike" cap="none" normalizeH="0" baseline="0" smtClean="0">
                          <a:ln>
                            <a:noFill/>
                          </a:ln>
                          <a:solidFill>
                            <a:srgbClr val="FFFF66"/>
                          </a:solidFill>
                          <a:effectLst/>
                          <a:latin typeface="Arial" charset="0"/>
                          <a:ea typeface="新細明體" pitchFamily="18" charset="-120"/>
                        </a:rPr>
                        <a:t>9. Show or Production</a:t>
                      </a:r>
                      <a:endParaRPr kumimoji="1" lang="en-US" altLang="zh-TW" sz="2800" b="0" i="0" u="none" strike="noStrike" cap="none" normalizeH="0" baseline="0" smtClean="0">
                        <a:ln>
                          <a:noFill/>
                        </a:ln>
                        <a:solidFill>
                          <a:srgbClr val="FFFF66"/>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1" i="0" u="none" strike="noStrike" cap="none" normalizeH="0" baseline="0" smtClean="0">
                          <a:ln>
                            <a:noFill/>
                          </a:ln>
                          <a:solidFill>
                            <a:srgbClr val="FFFF66"/>
                          </a:solidFill>
                          <a:effectLst/>
                          <a:latin typeface="Arial" charset="0"/>
                          <a:ea typeface="新細明體" pitchFamily="18" charset="-120"/>
                        </a:rPr>
                        <a:t>秀或活動</a:t>
                      </a:r>
                      <a:endParaRPr kumimoji="1" lang="zh-TW" altLang="en-US" sz="2800" b="0" i="0" u="none" strike="noStrike" cap="none" normalizeH="0" baseline="0" smtClean="0">
                        <a:ln>
                          <a:noFill/>
                        </a:ln>
                        <a:solidFill>
                          <a:srgbClr val="FFFF66"/>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10. Incentive Meeting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Arial" charset="0"/>
                          <a:ea typeface="新細明體" pitchFamily="18" charset="-120"/>
                        </a:rPr>
                        <a:t>獎勵會議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74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11. Corporate Hospitality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Arial" charset="0"/>
                          <a:ea typeface="新細明體" pitchFamily="18" charset="-120"/>
                        </a:rPr>
                        <a:t>娛賓活動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dirty="0" smtClean="0">
                          <a:ln>
                            <a:noFill/>
                          </a:ln>
                          <a:solidFill>
                            <a:srgbClr val="FFFF66"/>
                          </a:solidFill>
                          <a:effectLst/>
                          <a:latin typeface="Arial" charset="0"/>
                          <a:ea typeface="新細明體" pitchFamily="18" charset="-120"/>
                        </a:rPr>
                        <a:t>12. Trade Fair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Arial" charset="0"/>
                          <a:ea typeface="新細明體" pitchFamily="18" charset="-120"/>
                        </a:rPr>
                        <a:t>商展</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13. Program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Arial" charset="0"/>
                          <a:ea typeface="新細明體" pitchFamily="18" charset="-120"/>
                        </a:rPr>
                        <a:t>大會會程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p:cNvSpPr>
          <p:nvPr>
            <p:ph type="title"/>
          </p:nvPr>
        </p:nvSpPr>
        <p:spPr>
          <a:xfrm>
            <a:off x="611188" y="549275"/>
            <a:ext cx="7467600" cy="1143000"/>
          </a:xfrm>
        </p:spPr>
        <p:txBody>
          <a:bodyPr/>
          <a:lstStyle/>
          <a:p>
            <a:pPr marL="800100" indent="-800100"/>
            <a:r>
              <a:rPr kumimoji="1" lang="en-US" altLang="zh-TW" sz="4400" smtClean="0">
                <a:solidFill>
                  <a:srgbClr val="FF9900"/>
                </a:solidFill>
                <a:latin typeface="Arial" charset="0"/>
              </a:rPr>
              <a:t>● </a:t>
            </a:r>
            <a:r>
              <a:rPr kumimoji="1" lang="zh-TW" altLang="en-US" sz="4400" smtClean="0">
                <a:solidFill>
                  <a:srgbClr val="FF9900"/>
                </a:solidFill>
                <a:latin typeface="Arial" charset="0"/>
              </a:rPr>
              <a:t>會議的種類</a:t>
            </a:r>
            <a:br>
              <a:rPr kumimoji="1" lang="zh-TW" altLang="en-US" sz="4400" smtClean="0">
                <a:solidFill>
                  <a:srgbClr val="FF9900"/>
                </a:solidFill>
                <a:latin typeface="Arial" charset="0"/>
              </a:rPr>
            </a:br>
            <a:r>
              <a:rPr kumimoji="1" lang="en-US" altLang="zh-TW" smtClean="0">
                <a:solidFill>
                  <a:srgbClr val="FF3300"/>
                </a:solidFill>
                <a:latin typeface="Arial" charset="0"/>
              </a:rPr>
              <a:t>19.</a:t>
            </a:r>
            <a:r>
              <a:rPr kumimoji="1" lang="zh-TW" altLang="en-US" smtClean="0">
                <a:solidFill>
                  <a:srgbClr val="FF3300"/>
                </a:solidFill>
                <a:latin typeface="Arial" charset="0"/>
              </a:rPr>
              <a:t>博覽會</a:t>
            </a:r>
            <a:r>
              <a:rPr kumimoji="1" lang="en-US" altLang="zh-TW" smtClean="0">
                <a:solidFill>
                  <a:srgbClr val="FF3300"/>
                </a:solidFill>
                <a:latin typeface="Arial" charset="0"/>
              </a:rPr>
              <a:t>—Exposition (</a:t>
            </a:r>
            <a:r>
              <a:rPr kumimoji="1" lang="zh-TW" altLang="en-US" smtClean="0">
                <a:solidFill>
                  <a:srgbClr val="FF3300"/>
                </a:solidFill>
                <a:latin typeface="Arial" charset="0"/>
              </a:rPr>
              <a:t>簡稱</a:t>
            </a:r>
            <a:r>
              <a:rPr kumimoji="1" lang="en-US" altLang="zh-TW" smtClean="0">
                <a:solidFill>
                  <a:srgbClr val="FF3300"/>
                </a:solidFill>
                <a:latin typeface="Arial" charset="0"/>
              </a:rPr>
              <a:t>EXPO.)</a:t>
            </a:r>
            <a:endParaRPr kumimoji="1" lang="zh-TW" altLang="en-US" smtClean="0">
              <a:solidFill>
                <a:srgbClr val="FF3300"/>
              </a:solidFill>
              <a:latin typeface="Arial" charset="0"/>
            </a:endParaRPr>
          </a:p>
        </p:txBody>
      </p:sp>
      <p:sp>
        <p:nvSpPr>
          <p:cNvPr id="180227" name="Rectangle 3"/>
          <p:cNvSpPr>
            <a:spLocks noGrp="1"/>
          </p:cNvSpPr>
          <p:nvPr>
            <p:ph type="body" idx="1"/>
          </p:nvPr>
        </p:nvSpPr>
        <p:spPr>
          <a:xfrm>
            <a:off x="395288" y="2205038"/>
            <a:ext cx="8569325" cy="3878262"/>
          </a:xfrm>
        </p:spPr>
        <p:txBody>
          <a:bodyPr/>
          <a:lstStyle/>
          <a:p>
            <a:pPr marL="608013" indent="-571500">
              <a:lnSpc>
                <a:spcPct val="90000"/>
              </a:lnSpc>
              <a:spcBef>
                <a:spcPct val="0"/>
              </a:spcBef>
              <a:buClrTx/>
              <a:buSzTx/>
              <a:buFontTx/>
              <a:buNone/>
            </a:pPr>
            <a:r>
              <a:rPr kumimoji="1" lang="zh-TW" altLang="en-US" sz="4000" smtClean="0"/>
              <a:t>◎</a:t>
            </a:r>
            <a:r>
              <a:rPr kumimoji="1" lang="zh-TW" altLang="en-US" sz="4400" smtClean="0"/>
              <a:t>通常注重於教育觀摩或者其他商業性目的。</a:t>
            </a:r>
          </a:p>
          <a:p>
            <a:pPr marL="608013" indent="-571500">
              <a:lnSpc>
                <a:spcPct val="90000"/>
              </a:lnSpc>
              <a:spcBef>
                <a:spcPct val="0"/>
              </a:spcBef>
              <a:buClrTx/>
              <a:buSzTx/>
              <a:buFontTx/>
              <a:buNone/>
            </a:pPr>
            <a:endParaRPr kumimoji="1" lang="zh-TW" altLang="en-US" sz="4400" smtClean="0"/>
          </a:p>
          <a:p>
            <a:pPr marL="608013" indent="-571500">
              <a:lnSpc>
                <a:spcPct val="90000"/>
              </a:lnSpc>
              <a:spcBef>
                <a:spcPct val="0"/>
              </a:spcBef>
              <a:buClrTx/>
              <a:buSzTx/>
              <a:buFontTx/>
              <a:buNone/>
            </a:pPr>
            <a:r>
              <a:rPr kumimoji="1" lang="zh-TW" altLang="en-US" sz="3600" smtClean="0"/>
              <a:t>例</a:t>
            </a:r>
            <a:r>
              <a:rPr kumimoji="1" lang="en-US" altLang="zh-TW" sz="3600" smtClean="0"/>
              <a:t>: </a:t>
            </a:r>
            <a:r>
              <a:rPr kumimoji="1" lang="zh-TW" altLang="en-US" sz="3600" smtClean="0"/>
              <a:t>萬國博覽會、花卉博覽會</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p:cNvSpPr>
          <p:nvPr>
            <p:ph type="title"/>
          </p:nvPr>
        </p:nvSpPr>
        <p:spPr>
          <a:xfrm>
            <a:off x="611188" y="549275"/>
            <a:ext cx="7467600" cy="1143000"/>
          </a:xfrm>
        </p:spPr>
        <p:txBody>
          <a:bodyPr/>
          <a:lstStyle/>
          <a:p>
            <a:pPr marL="800100" indent="-800100"/>
            <a:r>
              <a:rPr kumimoji="1" lang="en-US" altLang="zh-TW" sz="4400" smtClean="0">
                <a:solidFill>
                  <a:srgbClr val="FF9900"/>
                </a:solidFill>
                <a:latin typeface="Arial" charset="0"/>
              </a:rPr>
              <a:t>● </a:t>
            </a:r>
            <a:r>
              <a:rPr kumimoji="1" lang="zh-TW" altLang="en-US" sz="4400" smtClean="0">
                <a:solidFill>
                  <a:srgbClr val="FF9900"/>
                </a:solidFill>
                <a:latin typeface="Arial" charset="0"/>
              </a:rPr>
              <a:t>會議的種類</a:t>
            </a:r>
            <a:br>
              <a:rPr kumimoji="1" lang="zh-TW" altLang="en-US" sz="4400" smtClean="0">
                <a:solidFill>
                  <a:srgbClr val="FF9900"/>
                </a:solidFill>
                <a:latin typeface="Arial" charset="0"/>
              </a:rPr>
            </a:br>
            <a:r>
              <a:rPr lang="en-US" altLang="zh-TW" smtClean="0">
                <a:solidFill>
                  <a:srgbClr val="FF3300"/>
                </a:solidFill>
                <a:latin typeface="Arial" charset="0"/>
              </a:rPr>
              <a:t>20.</a:t>
            </a:r>
            <a:r>
              <a:rPr lang="zh-TW" altLang="en-US" smtClean="0">
                <a:solidFill>
                  <a:srgbClr val="FF3300"/>
                </a:solidFill>
                <a:latin typeface="Arial" charset="0"/>
              </a:rPr>
              <a:t>大會 </a:t>
            </a:r>
            <a:r>
              <a:rPr lang="en-US" altLang="zh-TW" smtClean="0">
                <a:solidFill>
                  <a:srgbClr val="FF3300"/>
                </a:solidFill>
                <a:latin typeface="Arial" charset="0"/>
              </a:rPr>
              <a:t>(Assembly) </a:t>
            </a:r>
            <a:r>
              <a:rPr lang="zh-TW" altLang="en-US" smtClean="0">
                <a:solidFill>
                  <a:srgbClr val="FF3300"/>
                </a:solidFill>
                <a:latin typeface="Arial" charset="0"/>
              </a:rPr>
              <a:t/>
            </a:r>
            <a:br>
              <a:rPr lang="zh-TW" altLang="en-US" smtClean="0">
                <a:solidFill>
                  <a:srgbClr val="FF3300"/>
                </a:solidFill>
                <a:latin typeface="Arial" charset="0"/>
              </a:rPr>
            </a:br>
            <a:endParaRPr lang="zh-TW" altLang="en-US" smtClean="0">
              <a:solidFill>
                <a:srgbClr val="FF3300"/>
              </a:solidFill>
              <a:latin typeface="Arial" charset="0"/>
            </a:endParaRPr>
          </a:p>
        </p:txBody>
      </p:sp>
      <p:sp>
        <p:nvSpPr>
          <p:cNvPr id="181251" name="Rectangle 3"/>
          <p:cNvSpPr>
            <a:spLocks noGrp="1"/>
          </p:cNvSpPr>
          <p:nvPr>
            <p:ph type="body" idx="1"/>
          </p:nvPr>
        </p:nvSpPr>
        <p:spPr>
          <a:xfrm>
            <a:off x="323850" y="1773238"/>
            <a:ext cx="8569325" cy="3878262"/>
          </a:xfrm>
        </p:spPr>
        <p:txBody>
          <a:bodyPr/>
          <a:lstStyle/>
          <a:p>
            <a:pPr marL="608013" indent="-571500">
              <a:lnSpc>
                <a:spcPct val="90000"/>
              </a:lnSpc>
              <a:spcBef>
                <a:spcPct val="0"/>
              </a:spcBef>
              <a:buClrTx/>
              <a:buSzTx/>
              <a:buFontTx/>
              <a:buNone/>
            </a:pPr>
            <a:r>
              <a:rPr kumimoji="1" lang="zh-TW" altLang="en-US" sz="4000" smtClean="0"/>
              <a:t>◎一個協會、俱樂部、組織、或公司的正式全體集會。參加者以其成員為主，其目的在制訂辦法、政策、內部選舉、同意預算、財務計畫甚或聯誼娛樂</a:t>
            </a:r>
            <a:r>
              <a:rPr kumimoji="1" lang="en-US" altLang="zh-TW" sz="4000" smtClean="0"/>
              <a:t>….</a:t>
            </a:r>
            <a:r>
              <a:rPr kumimoji="1" lang="zh-TW" altLang="en-US" sz="4000" smtClean="0"/>
              <a:t>等。所以</a:t>
            </a:r>
            <a:r>
              <a:rPr kumimoji="1" lang="en-US" altLang="zh-TW" sz="4000" smtClean="0"/>
              <a:t>Assembly</a:t>
            </a:r>
            <a:r>
              <a:rPr kumimoji="1" lang="zh-TW" altLang="en-US" sz="4000" smtClean="0"/>
              <a:t>通常是在固定的時間及地點定期舉行，也有一定的會議程序。</a:t>
            </a:r>
            <a:r>
              <a:rPr kumimoji="1" lang="zh-TW" altLang="en-US"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p:cNvSpPr>
          <p:nvPr>
            <p:ph type="title"/>
          </p:nvPr>
        </p:nvSpPr>
        <p:spPr>
          <a:xfrm>
            <a:off x="611188" y="549275"/>
            <a:ext cx="7467600" cy="1143000"/>
          </a:xfrm>
        </p:spPr>
        <p:txBody>
          <a:bodyPr/>
          <a:lstStyle/>
          <a:p>
            <a:pPr marL="800100" indent="-800100"/>
            <a:r>
              <a:rPr kumimoji="1" lang="en-US" altLang="zh-TW" sz="4400" smtClean="0">
                <a:solidFill>
                  <a:srgbClr val="FF9900"/>
                </a:solidFill>
                <a:latin typeface="Arial" charset="0"/>
              </a:rPr>
              <a:t>● </a:t>
            </a:r>
            <a:r>
              <a:rPr kumimoji="1" lang="zh-TW" altLang="en-US" sz="4400" smtClean="0">
                <a:solidFill>
                  <a:srgbClr val="FF9900"/>
                </a:solidFill>
                <a:latin typeface="Arial" charset="0"/>
              </a:rPr>
              <a:t>會議的種類</a:t>
            </a:r>
            <a:br>
              <a:rPr kumimoji="1" lang="zh-TW" altLang="en-US" sz="4400" smtClean="0">
                <a:solidFill>
                  <a:srgbClr val="FF9900"/>
                </a:solidFill>
                <a:latin typeface="Arial" charset="0"/>
              </a:rPr>
            </a:br>
            <a:r>
              <a:rPr kumimoji="1" lang="en-US" altLang="zh-TW" smtClean="0">
                <a:solidFill>
                  <a:srgbClr val="FF3300"/>
                </a:solidFill>
                <a:latin typeface="Arial" charset="0"/>
              </a:rPr>
              <a:t>21.</a:t>
            </a:r>
            <a:r>
              <a:rPr kumimoji="1" lang="zh-TW" altLang="en-US" smtClean="0">
                <a:solidFill>
                  <a:srgbClr val="FF3300"/>
                </a:solidFill>
                <a:latin typeface="Arial" charset="0"/>
              </a:rPr>
              <a:t>演講 </a:t>
            </a:r>
            <a:r>
              <a:rPr kumimoji="1" lang="en-US" altLang="zh-TW" smtClean="0">
                <a:solidFill>
                  <a:srgbClr val="FF3300"/>
                </a:solidFill>
                <a:latin typeface="Arial" charset="0"/>
              </a:rPr>
              <a:t>(Lecture)</a:t>
            </a:r>
            <a:r>
              <a:rPr lang="en-US" altLang="zh-TW" smtClean="0">
                <a:solidFill>
                  <a:srgbClr val="FF3300"/>
                </a:solidFill>
                <a:latin typeface="Arial" charset="0"/>
              </a:rPr>
              <a:t> </a:t>
            </a:r>
            <a:r>
              <a:rPr lang="zh-TW" altLang="en-US" smtClean="0">
                <a:solidFill>
                  <a:srgbClr val="FF3300"/>
                </a:solidFill>
                <a:latin typeface="Arial" charset="0"/>
              </a:rPr>
              <a:t/>
            </a:r>
            <a:br>
              <a:rPr lang="zh-TW" altLang="en-US" smtClean="0">
                <a:solidFill>
                  <a:srgbClr val="FF3300"/>
                </a:solidFill>
                <a:latin typeface="Arial" charset="0"/>
              </a:rPr>
            </a:br>
            <a:endParaRPr lang="zh-TW" altLang="en-US" smtClean="0">
              <a:solidFill>
                <a:srgbClr val="FF3300"/>
              </a:solidFill>
              <a:latin typeface="Arial" charset="0"/>
            </a:endParaRPr>
          </a:p>
        </p:txBody>
      </p:sp>
      <p:sp>
        <p:nvSpPr>
          <p:cNvPr id="182275" name="Rectangle 3"/>
          <p:cNvSpPr>
            <a:spLocks noGrp="1"/>
          </p:cNvSpPr>
          <p:nvPr>
            <p:ph type="body" idx="1"/>
          </p:nvPr>
        </p:nvSpPr>
        <p:spPr>
          <a:xfrm>
            <a:off x="323850" y="1700213"/>
            <a:ext cx="8569325" cy="1800225"/>
          </a:xfrm>
        </p:spPr>
        <p:txBody>
          <a:bodyPr/>
          <a:lstStyle/>
          <a:p>
            <a:pPr marL="608013" indent="-571500">
              <a:lnSpc>
                <a:spcPct val="90000"/>
              </a:lnSpc>
              <a:spcBef>
                <a:spcPct val="0"/>
              </a:spcBef>
              <a:buClrTx/>
              <a:buSzTx/>
              <a:buFontTx/>
              <a:buNone/>
            </a:pPr>
            <a:r>
              <a:rPr kumimoji="1" lang="zh-TW" altLang="en-US" sz="4000" smtClean="0"/>
              <a:t>◎通常由一位專家或講員來做教育性的演講和簡報，會後不一定會有</a:t>
            </a:r>
            <a:r>
              <a:rPr kumimoji="1" lang="en-US" altLang="zh-TW" sz="4000" smtClean="0"/>
              <a:t>Q&amp;A</a:t>
            </a:r>
            <a:r>
              <a:rPr kumimoji="1" lang="zh-TW" altLang="en-US" sz="4000" smtClean="0"/>
              <a:t>的時段。</a:t>
            </a:r>
            <a:r>
              <a:rPr kumimoji="1" lang="zh-TW" altLang="en-US"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p:cNvSpPr>
          <p:nvPr>
            <p:ph type="title"/>
          </p:nvPr>
        </p:nvSpPr>
        <p:spPr>
          <a:xfrm>
            <a:off x="611188" y="549275"/>
            <a:ext cx="8208962" cy="1143000"/>
          </a:xfrm>
        </p:spPr>
        <p:txBody>
          <a:bodyPr/>
          <a:lstStyle/>
          <a:p>
            <a:pPr marL="800100" indent="-800100"/>
            <a:r>
              <a:rPr kumimoji="1" lang="en-US" altLang="zh-TW" sz="4400" smtClean="0">
                <a:solidFill>
                  <a:srgbClr val="FF9900"/>
                </a:solidFill>
                <a:latin typeface="Arial" charset="0"/>
              </a:rPr>
              <a:t>● </a:t>
            </a:r>
            <a:r>
              <a:rPr kumimoji="1" lang="zh-TW" altLang="en-US" sz="4400" smtClean="0">
                <a:solidFill>
                  <a:srgbClr val="FF9900"/>
                </a:solidFill>
                <a:latin typeface="Arial" charset="0"/>
              </a:rPr>
              <a:t>會議的種類</a:t>
            </a:r>
            <a:br>
              <a:rPr kumimoji="1" lang="zh-TW" altLang="en-US" sz="4400" smtClean="0">
                <a:solidFill>
                  <a:srgbClr val="FF9900"/>
                </a:solidFill>
                <a:latin typeface="Arial" charset="0"/>
              </a:rPr>
            </a:br>
            <a:r>
              <a:rPr kumimoji="1" lang="en-US" altLang="zh-TW" smtClean="0">
                <a:solidFill>
                  <a:srgbClr val="FF3300"/>
                </a:solidFill>
                <a:latin typeface="Arial" charset="0"/>
              </a:rPr>
              <a:t>22.</a:t>
            </a:r>
            <a:r>
              <a:rPr kumimoji="1" lang="zh-TW" altLang="en-US" smtClean="0">
                <a:solidFill>
                  <a:srgbClr val="FF3300"/>
                </a:solidFill>
                <a:latin typeface="Arial" charset="0"/>
              </a:rPr>
              <a:t>座談 </a:t>
            </a:r>
            <a:r>
              <a:rPr kumimoji="1" lang="en-US" altLang="zh-TW" smtClean="0">
                <a:solidFill>
                  <a:srgbClr val="FF3300"/>
                </a:solidFill>
                <a:latin typeface="Arial" charset="0"/>
              </a:rPr>
              <a:t>(Panel Discussion</a:t>
            </a:r>
            <a:r>
              <a:rPr kumimoji="1" lang="en-US" altLang="zh-TW" smtClean="0"/>
              <a:t>)</a:t>
            </a:r>
            <a:r>
              <a:rPr lang="en-US" altLang="zh-TW" smtClean="0">
                <a:solidFill>
                  <a:srgbClr val="FF3300"/>
                </a:solidFill>
                <a:latin typeface="Arial" charset="0"/>
              </a:rPr>
              <a:t> </a:t>
            </a:r>
            <a:r>
              <a:rPr lang="zh-TW" altLang="en-US" smtClean="0">
                <a:solidFill>
                  <a:srgbClr val="FF3300"/>
                </a:solidFill>
                <a:latin typeface="Arial" charset="0"/>
              </a:rPr>
              <a:t/>
            </a:r>
            <a:br>
              <a:rPr lang="zh-TW" altLang="en-US" smtClean="0">
                <a:solidFill>
                  <a:srgbClr val="FF3300"/>
                </a:solidFill>
                <a:latin typeface="Arial" charset="0"/>
              </a:rPr>
            </a:br>
            <a:endParaRPr lang="zh-TW" altLang="en-US" smtClean="0">
              <a:solidFill>
                <a:srgbClr val="FF3300"/>
              </a:solidFill>
              <a:latin typeface="Arial" charset="0"/>
            </a:endParaRPr>
          </a:p>
        </p:txBody>
      </p:sp>
      <p:sp>
        <p:nvSpPr>
          <p:cNvPr id="183299" name="Rectangle 3"/>
          <p:cNvSpPr>
            <a:spLocks noGrp="1"/>
          </p:cNvSpPr>
          <p:nvPr>
            <p:ph type="body" idx="1"/>
          </p:nvPr>
        </p:nvSpPr>
        <p:spPr>
          <a:xfrm>
            <a:off x="323850" y="1773238"/>
            <a:ext cx="8135938" cy="3878262"/>
          </a:xfrm>
        </p:spPr>
        <p:txBody>
          <a:bodyPr/>
          <a:lstStyle/>
          <a:p>
            <a:pPr marL="608013" indent="-571500">
              <a:lnSpc>
                <a:spcPct val="90000"/>
              </a:lnSpc>
              <a:spcBef>
                <a:spcPct val="0"/>
              </a:spcBef>
              <a:buClrTx/>
              <a:buSzTx/>
              <a:buFontTx/>
              <a:buNone/>
            </a:pPr>
            <a:r>
              <a:rPr kumimoji="1" lang="zh-TW" altLang="en-US" sz="4400" dirty="0" smtClean="0"/>
              <a:t>◎每一時段會一位</a:t>
            </a:r>
            <a:r>
              <a:rPr kumimoji="1" lang="en-US" altLang="zh-TW" sz="4400" dirty="0" smtClean="0">
                <a:solidFill>
                  <a:srgbClr val="FF3300"/>
                </a:solidFill>
              </a:rPr>
              <a:t>Section Chairman(</a:t>
            </a:r>
            <a:r>
              <a:rPr kumimoji="1" lang="zh-TW" altLang="en-US" sz="4400" dirty="0" smtClean="0">
                <a:solidFill>
                  <a:srgbClr val="FF3300"/>
                </a:solidFill>
              </a:rPr>
              <a:t>分段主席</a:t>
            </a:r>
            <a:r>
              <a:rPr kumimoji="1" lang="en-US" altLang="zh-TW" sz="4400" dirty="0" smtClean="0">
                <a:solidFill>
                  <a:srgbClr val="FF3300"/>
                </a:solidFill>
              </a:rPr>
              <a:t>)</a:t>
            </a:r>
            <a:r>
              <a:rPr kumimoji="1" lang="en-US" altLang="zh-TW" sz="4400" dirty="0" smtClean="0"/>
              <a:t> </a:t>
            </a:r>
            <a:r>
              <a:rPr kumimoji="1" lang="zh-TW" altLang="en-US" sz="4400" dirty="0" smtClean="0"/>
              <a:t>或 </a:t>
            </a:r>
            <a:r>
              <a:rPr kumimoji="1" lang="en-US" altLang="zh-TW" sz="4400" dirty="0" smtClean="0">
                <a:solidFill>
                  <a:srgbClr val="FF3300"/>
                </a:solidFill>
              </a:rPr>
              <a:t>Moderator (</a:t>
            </a:r>
            <a:r>
              <a:rPr kumimoji="1" lang="zh-TW" altLang="en-US" sz="4400" dirty="0" smtClean="0">
                <a:solidFill>
                  <a:srgbClr val="FF3300"/>
                </a:solidFill>
              </a:rPr>
              <a:t>引言人</a:t>
            </a:r>
            <a:r>
              <a:rPr kumimoji="1" lang="en-US" altLang="zh-TW" sz="4400" dirty="0" smtClean="0">
                <a:solidFill>
                  <a:srgbClr val="FF3300"/>
                </a:solidFill>
              </a:rPr>
              <a:t>)</a:t>
            </a:r>
            <a:r>
              <a:rPr kumimoji="1" lang="en-US" altLang="zh-TW" sz="4400" dirty="0" smtClean="0"/>
              <a:t> </a:t>
            </a:r>
            <a:r>
              <a:rPr kumimoji="1" lang="zh-TW" altLang="en-US" sz="4400" dirty="0" smtClean="0"/>
              <a:t>主持，針對專題或問題提出論點加以討論。有時由座談來賓自行討論，有時也開放時間給聽眾做雙向溝通問答。</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p:cNvSpPr>
          <p:nvPr>
            <p:ph type="title"/>
          </p:nvPr>
        </p:nvSpPr>
        <p:spPr>
          <a:xfrm>
            <a:off x="323850" y="765175"/>
            <a:ext cx="7467600" cy="1143000"/>
          </a:xfrm>
        </p:spPr>
        <p:txBody>
          <a:bodyPr/>
          <a:lstStyle/>
          <a:p>
            <a:pPr marL="800100" indent="-800100"/>
            <a:r>
              <a:rPr kumimoji="1" lang="en-US" altLang="zh-TW" sz="4400" dirty="0" smtClean="0">
                <a:solidFill>
                  <a:srgbClr val="FF9900"/>
                </a:solidFill>
                <a:latin typeface="Arial" charset="0"/>
              </a:rPr>
              <a:t>● </a:t>
            </a:r>
            <a:r>
              <a:rPr kumimoji="1" lang="zh-TW" altLang="en-US" sz="4400" dirty="0" smtClean="0">
                <a:solidFill>
                  <a:srgbClr val="FF9900"/>
                </a:solidFill>
                <a:latin typeface="Arial" charset="0"/>
              </a:rPr>
              <a:t>會議的種類</a:t>
            </a:r>
            <a:br>
              <a:rPr kumimoji="1" lang="zh-TW" altLang="en-US" sz="4400" dirty="0" smtClean="0">
                <a:solidFill>
                  <a:srgbClr val="FF9900"/>
                </a:solidFill>
                <a:latin typeface="Arial" charset="0"/>
              </a:rPr>
            </a:br>
            <a:r>
              <a:rPr kumimoji="1" lang="en-US" altLang="zh-TW" dirty="0" smtClean="0">
                <a:solidFill>
                  <a:srgbClr val="FF3300"/>
                </a:solidFill>
                <a:latin typeface="Arial" charset="0"/>
              </a:rPr>
              <a:t>23.</a:t>
            </a:r>
            <a:r>
              <a:rPr kumimoji="1" lang="zh-TW" altLang="en-US" dirty="0" smtClean="0">
                <a:solidFill>
                  <a:srgbClr val="FF3300"/>
                </a:solidFill>
                <a:latin typeface="Arial" charset="0"/>
              </a:rPr>
              <a:t>聚會 </a:t>
            </a:r>
            <a:r>
              <a:rPr kumimoji="1" lang="en-US" altLang="zh-TW" dirty="0" smtClean="0">
                <a:solidFill>
                  <a:srgbClr val="FF3300"/>
                </a:solidFill>
                <a:latin typeface="Arial" charset="0"/>
              </a:rPr>
              <a:t>(Conclave)</a:t>
            </a:r>
            <a:r>
              <a:rPr lang="en-US" altLang="zh-TW" dirty="0" smtClean="0">
                <a:solidFill>
                  <a:srgbClr val="FF3300"/>
                </a:solidFill>
                <a:latin typeface="Arial" charset="0"/>
              </a:rPr>
              <a:t> </a:t>
            </a:r>
            <a:r>
              <a:rPr lang="zh-TW" altLang="en-US" dirty="0" smtClean="0">
                <a:solidFill>
                  <a:srgbClr val="FF3300"/>
                </a:solidFill>
                <a:latin typeface="Arial" charset="0"/>
              </a:rPr>
              <a:t/>
            </a:r>
            <a:br>
              <a:rPr lang="zh-TW" altLang="en-US" dirty="0" smtClean="0">
                <a:solidFill>
                  <a:srgbClr val="FF3300"/>
                </a:solidFill>
                <a:latin typeface="Arial" charset="0"/>
              </a:rPr>
            </a:br>
            <a:endParaRPr lang="zh-TW" altLang="en-US" dirty="0" smtClean="0">
              <a:solidFill>
                <a:srgbClr val="FF3300"/>
              </a:solidFill>
              <a:latin typeface="Arial" charset="0"/>
            </a:endParaRPr>
          </a:p>
        </p:txBody>
      </p:sp>
      <p:sp>
        <p:nvSpPr>
          <p:cNvPr id="184323" name="Rectangle 3"/>
          <p:cNvSpPr>
            <a:spLocks noGrp="1"/>
          </p:cNvSpPr>
          <p:nvPr>
            <p:ph type="body" idx="1"/>
          </p:nvPr>
        </p:nvSpPr>
        <p:spPr>
          <a:xfrm>
            <a:off x="539750" y="1916113"/>
            <a:ext cx="8316913" cy="1295400"/>
          </a:xfrm>
        </p:spPr>
        <p:txBody>
          <a:bodyPr/>
          <a:lstStyle/>
          <a:p>
            <a:pPr marL="608013" indent="-571500">
              <a:lnSpc>
                <a:spcPct val="90000"/>
              </a:lnSpc>
              <a:spcBef>
                <a:spcPct val="0"/>
              </a:spcBef>
              <a:buClrTx/>
              <a:buSzTx/>
              <a:buFontTx/>
              <a:buNone/>
            </a:pPr>
            <a:r>
              <a:rPr kumimoji="1" lang="zh-TW" altLang="en-US" sz="4000" smtClean="0"/>
              <a:t>◎私人性質的聚會，通常歐洲較為盛行。</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p:cNvSpPr>
          <p:nvPr>
            <p:ph type="title"/>
          </p:nvPr>
        </p:nvSpPr>
        <p:spPr>
          <a:xfrm>
            <a:off x="323850" y="549275"/>
            <a:ext cx="7467600" cy="1143000"/>
          </a:xfrm>
        </p:spPr>
        <p:txBody>
          <a:bodyPr/>
          <a:lstStyle/>
          <a:p>
            <a:pPr marL="800100" indent="-800100"/>
            <a:r>
              <a:rPr kumimoji="1" lang="en-US" altLang="zh-TW" sz="4400" smtClean="0">
                <a:solidFill>
                  <a:srgbClr val="FF9900"/>
                </a:solidFill>
                <a:latin typeface="Arial" charset="0"/>
              </a:rPr>
              <a:t>● </a:t>
            </a:r>
            <a:r>
              <a:rPr kumimoji="1" lang="zh-TW" altLang="en-US" sz="4400" smtClean="0">
                <a:solidFill>
                  <a:srgbClr val="FF9900"/>
                </a:solidFill>
                <a:latin typeface="Arial" charset="0"/>
              </a:rPr>
              <a:t>會議的種類</a:t>
            </a:r>
            <a:br>
              <a:rPr kumimoji="1" lang="zh-TW" altLang="en-US" sz="4400" smtClean="0">
                <a:solidFill>
                  <a:srgbClr val="FF9900"/>
                </a:solidFill>
                <a:latin typeface="Arial" charset="0"/>
              </a:rPr>
            </a:br>
            <a:endParaRPr lang="zh-TW" altLang="en-US" smtClean="0">
              <a:solidFill>
                <a:srgbClr val="FF3300"/>
              </a:solidFill>
              <a:latin typeface="Arial" charset="0"/>
            </a:endParaRPr>
          </a:p>
        </p:txBody>
      </p:sp>
      <p:sp>
        <p:nvSpPr>
          <p:cNvPr id="185347" name="Rectangle 3"/>
          <p:cNvSpPr>
            <a:spLocks noChangeArrowheads="1"/>
          </p:cNvSpPr>
          <p:nvPr/>
        </p:nvSpPr>
        <p:spPr bwMode="auto">
          <a:xfrm>
            <a:off x="1042988" y="1196975"/>
            <a:ext cx="6610350" cy="762000"/>
          </a:xfrm>
          <a:prstGeom prst="rect">
            <a:avLst/>
          </a:prstGeom>
          <a:noFill/>
          <a:ln w="9525">
            <a:noFill/>
            <a:miter lim="800000"/>
            <a:headEnd/>
            <a:tailEnd/>
          </a:ln>
          <a:effectLst/>
        </p:spPr>
        <p:txBody>
          <a:bodyPr wrap="none" anchor="ctr">
            <a:spAutoFit/>
          </a:bodyPr>
          <a:lstStyle/>
          <a:p>
            <a:pPr eaLnBrk="0" hangingPunct="0"/>
            <a:r>
              <a:rPr lang="en-US" altLang="zh-TW" sz="4400">
                <a:solidFill>
                  <a:srgbClr val="FF3300"/>
                </a:solidFill>
              </a:rPr>
              <a:t>24.</a:t>
            </a:r>
            <a:r>
              <a:rPr lang="zh-TW" altLang="en-US" sz="4400">
                <a:solidFill>
                  <a:srgbClr val="FF3300"/>
                </a:solidFill>
              </a:rPr>
              <a:t>討論會或論壇 </a:t>
            </a:r>
            <a:r>
              <a:rPr lang="en-US" altLang="zh-TW" sz="4400">
                <a:solidFill>
                  <a:srgbClr val="FF3300"/>
                </a:solidFill>
              </a:rPr>
              <a:t>(Forum)</a:t>
            </a:r>
          </a:p>
        </p:txBody>
      </p:sp>
      <p:sp>
        <p:nvSpPr>
          <p:cNvPr id="185348" name="Rectangle 4"/>
          <p:cNvSpPr>
            <a:spLocks noChangeArrowheads="1"/>
          </p:cNvSpPr>
          <p:nvPr/>
        </p:nvSpPr>
        <p:spPr bwMode="auto">
          <a:xfrm>
            <a:off x="468313" y="2205038"/>
            <a:ext cx="8280400" cy="3140075"/>
          </a:xfrm>
          <a:prstGeom prst="rect">
            <a:avLst/>
          </a:prstGeom>
          <a:noFill/>
          <a:ln w="9525">
            <a:noFill/>
            <a:miter lim="800000"/>
            <a:headEnd/>
            <a:tailEnd/>
          </a:ln>
          <a:effectLst/>
        </p:spPr>
        <p:txBody>
          <a:bodyPr>
            <a:spAutoFit/>
          </a:bodyPr>
          <a:lstStyle/>
          <a:p>
            <a:r>
              <a:rPr lang="zh-TW" altLang="en-US" sz="4000"/>
              <a:t>◎會議中針對共同興趣的某一部份或某一些專題進行公開討論。與會者出席是經過特定篩選的，其建議的意見或看法可持正反面，最後請主席或引言人作出總結。</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p:cNvSpPr>
          <p:nvPr>
            <p:ph type="title"/>
          </p:nvPr>
        </p:nvSpPr>
        <p:spPr>
          <a:xfrm>
            <a:off x="611188" y="549275"/>
            <a:ext cx="7467600" cy="1143000"/>
          </a:xfrm>
        </p:spPr>
        <p:txBody>
          <a:bodyPr/>
          <a:lstStyle/>
          <a:p>
            <a:pPr marL="800100" indent="-800100"/>
            <a:r>
              <a:rPr kumimoji="1" lang="en-US" altLang="zh-TW" sz="4400" smtClean="0">
                <a:solidFill>
                  <a:srgbClr val="FF9900"/>
                </a:solidFill>
                <a:latin typeface="Arial" charset="0"/>
              </a:rPr>
              <a:t>● </a:t>
            </a:r>
            <a:r>
              <a:rPr kumimoji="1" lang="zh-TW" altLang="en-US" sz="4400" smtClean="0">
                <a:solidFill>
                  <a:srgbClr val="FF9900"/>
                </a:solidFill>
                <a:latin typeface="Arial" charset="0"/>
              </a:rPr>
              <a:t>會議的種類</a:t>
            </a:r>
            <a:br>
              <a:rPr kumimoji="1" lang="zh-TW" altLang="en-US" sz="4400" smtClean="0">
                <a:solidFill>
                  <a:srgbClr val="FF9900"/>
                </a:solidFill>
                <a:latin typeface="Arial" charset="0"/>
              </a:rPr>
            </a:br>
            <a:r>
              <a:rPr kumimoji="1" lang="en-US" altLang="zh-TW" smtClean="0">
                <a:solidFill>
                  <a:srgbClr val="FF3300"/>
                </a:solidFill>
                <a:latin typeface="Arial" charset="0"/>
              </a:rPr>
              <a:t>25.</a:t>
            </a:r>
            <a:r>
              <a:rPr kumimoji="1" lang="zh-TW" altLang="en-US" smtClean="0">
                <a:solidFill>
                  <a:srgbClr val="FF3300"/>
                </a:solidFill>
                <a:latin typeface="Arial" charset="0"/>
              </a:rPr>
              <a:t>高峰會議 </a:t>
            </a:r>
            <a:r>
              <a:rPr kumimoji="1" lang="en-US" altLang="zh-TW" smtClean="0">
                <a:solidFill>
                  <a:srgbClr val="FF3300"/>
                </a:solidFill>
                <a:latin typeface="Arial" charset="0"/>
              </a:rPr>
              <a:t>(Summit)</a:t>
            </a:r>
            <a:r>
              <a:rPr lang="zh-TW" altLang="en-US" smtClean="0">
                <a:solidFill>
                  <a:srgbClr val="FF3300"/>
                </a:solidFill>
                <a:latin typeface="Arial" charset="0"/>
              </a:rPr>
              <a:t/>
            </a:r>
            <a:br>
              <a:rPr lang="zh-TW" altLang="en-US" smtClean="0">
                <a:solidFill>
                  <a:srgbClr val="FF3300"/>
                </a:solidFill>
                <a:latin typeface="Arial" charset="0"/>
              </a:rPr>
            </a:br>
            <a:endParaRPr lang="zh-TW" altLang="en-US" smtClean="0">
              <a:solidFill>
                <a:srgbClr val="FF3300"/>
              </a:solidFill>
              <a:latin typeface="Arial" charset="0"/>
            </a:endParaRPr>
          </a:p>
        </p:txBody>
      </p:sp>
      <p:sp>
        <p:nvSpPr>
          <p:cNvPr id="186371" name="Rectangle 3"/>
          <p:cNvSpPr>
            <a:spLocks noGrp="1"/>
          </p:cNvSpPr>
          <p:nvPr>
            <p:ph type="body" idx="1"/>
          </p:nvPr>
        </p:nvSpPr>
        <p:spPr>
          <a:xfrm>
            <a:off x="323850" y="1773238"/>
            <a:ext cx="8569325" cy="3878262"/>
          </a:xfrm>
        </p:spPr>
        <p:txBody>
          <a:bodyPr/>
          <a:lstStyle/>
          <a:p>
            <a:pPr marL="608013" indent="-571500">
              <a:lnSpc>
                <a:spcPct val="90000"/>
              </a:lnSpc>
              <a:spcBef>
                <a:spcPct val="0"/>
              </a:spcBef>
              <a:buClrTx/>
              <a:buSzTx/>
              <a:buFontTx/>
              <a:buNone/>
            </a:pPr>
            <a:r>
              <a:rPr kumimoji="1" lang="zh-TW" altLang="en-US" sz="4000" smtClean="0"/>
              <a:t>◎</a:t>
            </a:r>
            <a:r>
              <a:rPr kumimoji="1" lang="zh-TW" altLang="en-US" sz="4400" smtClean="0"/>
              <a:t>政府高階主管或專業領域的高階人士所參與的會議。</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p:cNvSpPr>
          <p:nvPr>
            <p:ph type="title"/>
          </p:nvPr>
        </p:nvSpPr>
        <p:spPr>
          <a:xfrm>
            <a:off x="179388" y="476250"/>
            <a:ext cx="8820150" cy="1143000"/>
          </a:xfrm>
        </p:spPr>
        <p:txBody>
          <a:bodyPr/>
          <a:lstStyle/>
          <a:p>
            <a:pPr marL="800100" indent="-800100"/>
            <a:r>
              <a:rPr kumimoji="1" lang="en-US" altLang="zh-TW" sz="4400" smtClean="0">
                <a:solidFill>
                  <a:srgbClr val="FF9900"/>
                </a:solidFill>
                <a:latin typeface="Arial" charset="0"/>
              </a:rPr>
              <a:t>● </a:t>
            </a:r>
            <a:r>
              <a:rPr kumimoji="1" lang="zh-TW" altLang="en-US" sz="4400" smtClean="0">
                <a:solidFill>
                  <a:srgbClr val="FF9900"/>
                </a:solidFill>
                <a:latin typeface="Arial" charset="0"/>
              </a:rPr>
              <a:t>會議的種類</a:t>
            </a:r>
            <a:br>
              <a:rPr kumimoji="1" lang="zh-TW" altLang="en-US" sz="4400" smtClean="0">
                <a:solidFill>
                  <a:srgbClr val="FF9900"/>
                </a:solidFill>
                <a:latin typeface="Arial" charset="0"/>
              </a:rPr>
            </a:br>
            <a:r>
              <a:rPr kumimoji="1" lang="en-US" altLang="zh-TW" smtClean="0">
                <a:solidFill>
                  <a:srgbClr val="FF3300"/>
                </a:solidFill>
                <a:latin typeface="Arial" charset="0"/>
              </a:rPr>
              <a:t>26.</a:t>
            </a:r>
            <a:r>
              <a:rPr kumimoji="1" lang="zh-TW" altLang="en-US" smtClean="0">
                <a:solidFill>
                  <a:srgbClr val="FF3300"/>
                </a:solidFill>
                <a:latin typeface="Arial" charset="0"/>
              </a:rPr>
              <a:t>視訊會議 </a:t>
            </a:r>
            <a:r>
              <a:rPr kumimoji="1" lang="en-US" altLang="zh-TW" sz="4000" smtClean="0">
                <a:solidFill>
                  <a:srgbClr val="FF3300"/>
                </a:solidFill>
                <a:latin typeface="Arial" charset="0"/>
              </a:rPr>
              <a:t>(Video Conference)</a:t>
            </a:r>
            <a:r>
              <a:rPr lang="en-US" altLang="zh-TW" smtClean="0">
                <a:solidFill>
                  <a:srgbClr val="FF3300"/>
                </a:solidFill>
                <a:latin typeface="Arial" charset="0"/>
              </a:rPr>
              <a:t> </a:t>
            </a:r>
            <a:r>
              <a:rPr lang="zh-TW" altLang="en-US" smtClean="0">
                <a:solidFill>
                  <a:srgbClr val="FF3300"/>
                </a:solidFill>
                <a:latin typeface="Arial" charset="0"/>
              </a:rPr>
              <a:t/>
            </a:r>
            <a:br>
              <a:rPr lang="zh-TW" altLang="en-US" smtClean="0">
                <a:solidFill>
                  <a:srgbClr val="FF3300"/>
                </a:solidFill>
                <a:latin typeface="Arial" charset="0"/>
              </a:rPr>
            </a:br>
            <a:endParaRPr lang="zh-TW" altLang="en-US" smtClean="0">
              <a:solidFill>
                <a:srgbClr val="FF3300"/>
              </a:solidFill>
              <a:latin typeface="Arial" charset="0"/>
            </a:endParaRPr>
          </a:p>
        </p:txBody>
      </p:sp>
      <p:sp>
        <p:nvSpPr>
          <p:cNvPr id="187395" name="Rectangle 3"/>
          <p:cNvSpPr>
            <a:spLocks noGrp="1"/>
          </p:cNvSpPr>
          <p:nvPr>
            <p:ph type="body" idx="1"/>
          </p:nvPr>
        </p:nvSpPr>
        <p:spPr>
          <a:xfrm>
            <a:off x="323850" y="1557338"/>
            <a:ext cx="8569325" cy="3878262"/>
          </a:xfrm>
        </p:spPr>
        <p:txBody>
          <a:bodyPr/>
          <a:lstStyle/>
          <a:p>
            <a:pPr marL="608013" indent="-571500">
              <a:lnSpc>
                <a:spcPct val="90000"/>
              </a:lnSpc>
              <a:spcBef>
                <a:spcPct val="0"/>
              </a:spcBef>
              <a:buClrTx/>
              <a:buSzTx/>
              <a:buFontTx/>
              <a:buNone/>
            </a:pPr>
            <a:r>
              <a:rPr kumimoji="1" lang="zh-TW" altLang="en-US" sz="4000" smtClean="0"/>
              <a:t>◎</a:t>
            </a:r>
            <a:r>
              <a:rPr kumimoji="1" lang="en-US" altLang="zh-TW" sz="4000" smtClean="0"/>
              <a:t>911</a:t>
            </a:r>
            <a:r>
              <a:rPr kumimoji="1" lang="zh-TW" altLang="en-US" sz="4000" smtClean="0"/>
              <a:t>過後，這種透過電信網路及視訊會議相關設備相當熱門，促使在不同空間、國家、地點的人可以透過視訊在相同的時間裡參加會議。透過先進的設備及科技，不但可以使與會者看參與會議的來賓，同時也可以聽到聲音及相關資料。</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p:nvPr>
        </p:nvSpPr>
        <p:spPr>
          <a:xfrm>
            <a:off x="611188" y="333375"/>
            <a:ext cx="8137525" cy="1143000"/>
          </a:xfrm>
        </p:spPr>
        <p:txBody>
          <a:bodyPr/>
          <a:lstStyle/>
          <a:p>
            <a:pPr marL="800100" indent="-800100"/>
            <a:r>
              <a:rPr kumimoji="1" lang="en-US" altLang="zh-TW" sz="4400" smtClean="0">
                <a:solidFill>
                  <a:srgbClr val="FF9900"/>
                </a:solidFill>
                <a:latin typeface="Arial" charset="0"/>
              </a:rPr>
              <a:t>● </a:t>
            </a:r>
            <a:r>
              <a:rPr kumimoji="1" lang="zh-TW" altLang="en-US" smtClean="0"/>
              <a:t>其他與會議相關的專有名詞</a:t>
            </a:r>
            <a:r>
              <a:rPr kumimoji="1" lang="en-US" altLang="zh-TW" smtClean="0"/>
              <a:t>:</a:t>
            </a:r>
            <a:r>
              <a:rPr lang="zh-TW" altLang="en-US" smtClean="0">
                <a:solidFill>
                  <a:srgbClr val="FF3300"/>
                </a:solidFill>
                <a:latin typeface="Arial" charset="0"/>
              </a:rPr>
              <a:t/>
            </a:r>
            <a:br>
              <a:rPr lang="zh-TW" altLang="en-US" smtClean="0">
                <a:solidFill>
                  <a:srgbClr val="FF3300"/>
                </a:solidFill>
                <a:latin typeface="Arial" charset="0"/>
              </a:rPr>
            </a:br>
            <a:endParaRPr lang="zh-TW" altLang="en-US" smtClean="0">
              <a:solidFill>
                <a:srgbClr val="FF3300"/>
              </a:solidFill>
              <a:latin typeface="Arial" charset="0"/>
            </a:endParaRPr>
          </a:p>
        </p:txBody>
      </p:sp>
      <p:sp>
        <p:nvSpPr>
          <p:cNvPr id="188419" name="Rectangle 3"/>
          <p:cNvSpPr>
            <a:spLocks noGrp="1"/>
          </p:cNvSpPr>
          <p:nvPr>
            <p:ph type="body" idx="1"/>
          </p:nvPr>
        </p:nvSpPr>
        <p:spPr>
          <a:xfrm>
            <a:off x="323850" y="1700213"/>
            <a:ext cx="8569325" cy="4392612"/>
          </a:xfrm>
        </p:spPr>
        <p:txBody>
          <a:bodyPr/>
          <a:lstStyle/>
          <a:p>
            <a:pPr marL="608013" indent="-571500">
              <a:lnSpc>
                <a:spcPct val="90000"/>
              </a:lnSpc>
            </a:pPr>
            <a:r>
              <a:rPr kumimoji="1" lang="en-US" altLang="zh-TW" sz="3600" smtClean="0">
                <a:solidFill>
                  <a:srgbClr val="FF3300"/>
                </a:solidFill>
              </a:rPr>
              <a:t>Delegate (</a:t>
            </a:r>
            <a:r>
              <a:rPr kumimoji="1" lang="zh-TW" altLang="en-US" sz="3600" smtClean="0">
                <a:solidFill>
                  <a:srgbClr val="FF3300"/>
                </a:solidFill>
              </a:rPr>
              <a:t>與會者</a:t>
            </a:r>
            <a:r>
              <a:rPr kumimoji="1" lang="en-US" altLang="zh-TW" sz="3600" smtClean="0">
                <a:solidFill>
                  <a:srgbClr val="FF3300"/>
                </a:solidFill>
              </a:rPr>
              <a:t>) </a:t>
            </a:r>
          </a:p>
          <a:p>
            <a:pPr marL="608013" indent="-571500">
              <a:lnSpc>
                <a:spcPct val="90000"/>
              </a:lnSpc>
              <a:buFont typeface="Wingdings 2" pitchFamily="18" charset="2"/>
              <a:buNone/>
            </a:pPr>
            <a:r>
              <a:rPr kumimoji="1" lang="zh-TW" altLang="en-US" sz="3600" smtClean="0"/>
              <a:t>  ～參與會議者的用語簡稱之一。</a:t>
            </a:r>
          </a:p>
          <a:p>
            <a:pPr marL="608013" indent="-571500">
              <a:lnSpc>
                <a:spcPct val="90000"/>
              </a:lnSpc>
            </a:pPr>
            <a:r>
              <a:rPr kumimoji="1" lang="en-US" altLang="zh-TW" sz="3600" smtClean="0">
                <a:solidFill>
                  <a:srgbClr val="FF3300"/>
                </a:solidFill>
              </a:rPr>
              <a:t>Participant (</a:t>
            </a:r>
            <a:r>
              <a:rPr kumimoji="1" lang="zh-TW" altLang="en-US" sz="3600" smtClean="0">
                <a:solidFill>
                  <a:srgbClr val="FF3300"/>
                </a:solidFill>
              </a:rPr>
              <a:t>出席者</a:t>
            </a:r>
            <a:r>
              <a:rPr kumimoji="1" lang="en-US" altLang="zh-TW" sz="3600" smtClean="0">
                <a:solidFill>
                  <a:srgbClr val="FF3300"/>
                </a:solidFill>
              </a:rPr>
              <a:t>)</a:t>
            </a:r>
          </a:p>
          <a:p>
            <a:pPr marL="608013" indent="-571500">
              <a:lnSpc>
                <a:spcPct val="90000"/>
              </a:lnSpc>
              <a:buFont typeface="Wingdings 2" pitchFamily="18" charset="2"/>
              <a:buNone/>
            </a:pPr>
            <a:r>
              <a:rPr kumimoji="1" lang="zh-TW" altLang="en-US" sz="3600" smtClean="0"/>
              <a:t>  ～和</a:t>
            </a:r>
            <a:r>
              <a:rPr kumimoji="1" lang="en-US" altLang="zh-TW" sz="3600" smtClean="0"/>
              <a:t>delegate</a:t>
            </a:r>
            <a:r>
              <a:rPr kumimoji="1" lang="zh-TW" altLang="en-US" sz="3600" smtClean="0"/>
              <a:t>同義。但是也被特別用來指參加</a:t>
            </a:r>
            <a:r>
              <a:rPr kumimoji="1" lang="en-US" altLang="zh-TW" sz="3600" smtClean="0"/>
              <a:t>Training Program</a:t>
            </a:r>
            <a:r>
              <a:rPr kumimoji="1" lang="zh-TW" altLang="en-US" sz="3600" smtClean="0"/>
              <a:t>的人員。</a:t>
            </a:r>
          </a:p>
          <a:p>
            <a:pPr marL="608013" indent="-571500">
              <a:lnSpc>
                <a:spcPct val="90000"/>
              </a:lnSpc>
            </a:pPr>
            <a:r>
              <a:rPr kumimoji="1" lang="en-US" altLang="zh-TW" sz="3600" smtClean="0">
                <a:solidFill>
                  <a:srgbClr val="FF3300"/>
                </a:solidFill>
              </a:rPr>
              <a:t>Session (</a:t>
            </a:r>
            <a:r>
              <a:rPr kumimoji="1" lang="zh-TW" altLang="en-US" sz="3600" smtClean="0">
                <a:solidFill>
                  <a:srgbClr val="FF3300"/>
                </a:solidFill>
              </a:rPr>
              <a:t>時段</a:t>
            </a:r>
            <a:r>
              <a:rPr kumimoji="1" lang="en-US" altLang="zh-TW" sz="3600" smtClean="0">
                <a:solidFill>
                  <a:srgbClr val="FF3300"/>
                </a:solidFill>
              </a:rPr>
              <a:t>)</a:t>
            </a:r>
          </a:p>
          <a:p>
            <a:pPr marL="608013" indent="-571500">
              <a:lnSpc>
                <a:spcPct val="90000"/>
              </a:lnSpc>
              <a:buFont typeface="Wingdings 2" pitchFamily="18" charset="2"/>
              <a:buNone/>
            </a:pPr>
            <a:r>
              <a:rPr kumimoji="1" lang="zh-TW" altLang="en-US" sz="3600" smtClean="0"/>
              <a:t>  ～指會議沒有中斷的時段。</a:t>
            </a:r>
          </a:p>
        </p:txBody>
      </p:sp>
      <p:sp>
        <p:nvSpPr>
          <p:cNvPr id="188420" name="Text Box 4"/>
          <p:cNvSpPr txBox="1">
            <a:spLocks noChangeArrowheads="1"/>
          </p:cNvSpPr>
          <p:nvPr/>
        </p:nvSpPr>
        <p:spPr bwMode="auto">
          <a:xfrm>
            <a:off x="7019925" y="981075"/>
            <a:ext cx="1871663" cy="457200"/>
          </a:xfrm>
          <a:prstGeom prst="rect">
            <a:avLst/>
          </a:prstGeom>
          <a:noFill/>
          <a:ln w="9525">
            <a:noFill/>
            <a:miter lim="800000"/>
            <a:headEnd/>
            <a:tailEnd/>
          </a:ln>
          <a:effectLst/>
        </p:spPr>
        <p:txBody>
          <a:bodyPr>
            <a:spAutoFit/>
          </a:bodyPr>
          <a:lstStyle/>
          <a:p>
            <a:pPr>
              <a:spcBef>
                <a:spcPct val="50000"/>
              </a:spcBef>
            </a:pPr>
            <a:r>
              <a:rPr lang="en-US" altLang="zh-TW" sz="2400"/>
              <a:t>Page 1/2</a:t>
            </a:r>
            <a:endParaRPr lang="zh-TW" altLang="en-US" sz="24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p:cNvSpPr>
          <p:nvPr>
            <p:ph type="title"/>
          </p:nvPr>
        </p:nvSpPr>
        <p:spPr>
          <a:xfrm>
            <a:off x="395288" y="333375"/>
            <a:ext cx="8137525" cy="1143000"/>
          </a:xfrm>
        </p:spPr>
        <p:txBody>
          <a:bodyPr/>
          <a:lstStyle/>
          <a:p>
            <a:pPr marL="800100" indent="-800100"/>
            <a:r>
              <a:rPr kumimoji="1" lang="en-US" altLang="zh-TW" sz="4400" smtClean="0">
                <a:solidFill>
                  <a:srgbClr val="FF9900"/>
                </a:solidFill>
                <a:latin typeface="Arial" charset="0"/>
              </a:rPr>
              <a:t>● </a:t>
            </a:r>
            <a:r>
              <a:rPr kumimoji="1" lang="zh-TW" altLang="en-US" smtClean="0"/>
              <a:t>其他與會議相關的專有名詞</a:t>
            </a:r>
            <a:r>
              <a:rPr kumimoji="1" lang="en-US" altLang="zh-TW" smtClean="0"/>
              <a:t>:</a:t>
            </a:r>
            <a:r>
              <a:rPr lang="zh-TW" altLang="en-US" smtClean="0">
                <a:solidFill>
                  <a:srgbClr val="FF3300"/>
                </a:solidFill>
                <a:latin typeface="Arial" charset="0"/>
              </a:rPr>
              <a:t/>
            </a:r>
            <a:br>
              <a:rPr lang="zh-TW" altLang="en-US" smtClean="0">
                <a:solidFill>
                  <a:srgbClr val="FF3300"/>
                </a:solidFill>
                <a:latin typeface="Arial" charset="0"/>
              </a:rPr>
            </a:br>
            <a:endParaRPr lang="zh-TW" altLang="en-US" smtClean="0">
              <a:solidFill>
                <a:srgbClr val="FF3300"/>
              </a:solidFill>
              <a:latin typeface="Arial" charset="0"/>
            </a:endParaRPr>
          </a:p>
        </p:txBody>
      </p:sp>
      <p:sp>
        <p:nvSpPr>
          <p:cNvPr id="189443" name="Rectangle 3"/>
          <p:cNvSpPr>
            <a:spLocks noGrp="1"/>
          </p:cNvSpPr>
          <p:nvPr>
            <p:ph type="body" idx="1"/>
          </p:nvPr>
        </p:nvSpPr>
        <p:spPr>
          <a:xfrm>
            <a:off x="395288" y="1341438"/>
            <a:ext cx="8569325" cy="4392612"/>
          </a:xfrm>
        </p:spPr>
        <p:txBody>
          <a:bodyPr/>
          <a:lstStyle/>
          <a:p>
            <a:pPr marL="608013" indent="-571500">
              <a:lnSpc>
                <a:spcPct val="80000"/>
              </a:lnSpc>
            </a:pPr>
            <a:r>
              <a:rPr kumimoji="1" lang="en-US" altLang="zh-TW" sz="3200" smtClean="0">
                <a:solidFill>
                  <a:srgbClr val="FF3300"/>
                </a:solidFill>
              </a:rPr>
              <a:t>Plenary Session (</a:t>
            </a:r>
            <a:r>
              <a:rPr kumimoji="1" lang="zh-TW" altLang="en-US" sz="3200" smtClean="0">
                <a:solidFill>
                  <a:srgbClr val="FF3300"/>
                </a:solidFill>
              </a:rPr>
              <a:t>大會堂時段</a:t>
            </a:r>
            <a:r>
              <a:rPr kumimoji="1" lang="en-US" altLang="zh-TW" sz="3200" smtClean="0">
                <a:solidFill>
                  <a:srgbClr val="FF3300"/>
                </a:solidFill>
              </a:rPr>
              <a:t>)</a:t>
            </a:r>
          </a:p>
          <a:p>
            <a:pPr marL="608013" indent="-571500">
              <a:lnSpc>
                <a:spcPct val="80000"/>
              </a:lnSpc>
              <a:buFont typeface="Wingdings 2" pitchFamily="18" charset="2"/>
              <a:buNone/>
            </a:pPr>
            <a:r>
              <a:rPr kumimoji="1" lang="zh-TW" altLang="en-US" sz="3200" smtClean="0"/>
              <a:t>   ～指所有會議代表全都出席的時段。</a:t>
            </a:r>
          </a:p>
          <a:p>
            <a:pPr marL="608013" indent="-571500">
              <a:lnSpc>
                <a:spcPct val="80000"/>
              </a:lnSpc>
            </a:pPr>
            <a:r>
              <a:rPr kumimoji="1" lang="en-US" altLang="zh-TW" sz="3200" smtClean="0">
                <a:solidFill>
                  <a:srgbClr val="FF3300"/>
                </a:solidFill>
              </a:rPr>
              <a:t>Syndicate or Break-down/Break-out Sessions (</a:t>
            </a:r>
            <a:r>
              <a:rPr kumimoji="1" lang="zh-TW" altLang="en-US" sz="3200" smtClean="0">
                <a:solidFill>
                  <a:srgbClr val="FF3300"/>
                </a:solidFill>
              </a:rPr>
              <a:t>分組討論時段</a:t>
            </a:r>
            <a:r>
              <a:rPr kumimoji="1" lang="en-US" altLang="zh-TW" sz="3200" smtClean="0">
                <a:solidFill>
                  <a:srgbClr val="FF3300"/>
                </a:solidFill>
              </a:rPr>
              <a:t>)</a:t>
            </a:r>
          </a:p>
          <a:p>
            <a:pPr marL="608013" indent="-571500">
              <a:lnSpc>
                <a:spcPct val="80000"/>
              </a:lnSpc>
              <a:buFont typeface="Wingdings 2" pitchFamily="18" charset="2"/>
              <a:buNone/>
            </a:pPr>
            <a:r>
              <a:rPr kumimoji="1" lang="zh-TW" altLang="en-US" sz="3200" smtClean="0"/>
              <a:t>   ～會議進行中，會議代表因為討論的題目及項目不同，而打散分為若干小組進行討論或專業研討的時段。</a:t>
            </a:r>
          </a:p>
          <a:p>
            <a:pPr marL="608013" indent="-571500">
              <a:lnSpc>
                <a:spcPct val="80000"/>
              </a:lnSpc>
            </a:pPr>
            <a:r>
              <a:rPr kumimoji="1" lang="en-US" altLang="zh-TW" sz="3200" smtClean="0">
                <a:solidFill>
                  <a:srgbClr val="FF3300"/>
                </a:solidFill>
              </a:rPr>
              <a:t>Poster Session (</a:t>
            </a:r>
            <a:r>
              <a:rPr kumimoji="1" lang="zh-TW" altLang="en-US" sz="3200" smtClean="0">
                <a:solidFill>
                  <a:srgbClr val="FF3300"/>
                </a:solidFill>
              </a:rPr>
              <a:t>論文展示區</a:t>
            </a:r>
            <a:r>
              <a:rPr kumimoji="1" lang="en-US" altLang="zh-TW" sz="3200" smtClean="0">
                <a:solidFill>
                  <a:srgbClr val="FF3300"/>
                </a:solidFill>
              </a:rPr>
              <a:t>)</a:t>
            </a:r>
          </a:p>
          <a:p>
            <a:pPr marL="608013" indent="-571500">
              <a:lnSpc>
                <a:spcPct val="80000"/>
              </a:lnSpc>
              <a:buFont typeface="Wingdings 2" pitchFamily="18" charset="2"/>
              <a:buNone/>
            </a:pPr>
            <a:r>
              <a:rPr kumimoji="1" lang="zh-TW" altLang="en-US" sz="3200" smtClean="0"/>
              <a:t>   ～指一些大型會議裡，作者站在寫論文或報告 </a:t>
            </a:r>
            <a:r>
              <a:rPr kumimoji="1" lang="en-US" altLang="zh-TW" sz="3200" smtClean="0"/>
              <a:t>(</a:t>
            </a:r>
            <a:r>
              <a:rPr kumimoji="1" lang="zh-TW" altLang="en-US" sz="3200" smtClean="0"/>
              <a:t>並沒有發給所有與會者</a:t>
            </a:r>
            <a:r>
              <a:rPr kumimoji="1" lang="en-US" altLang="zh-TW" sz="3200" smtClean="0"/>
              <a:t>) </a:t>
            </a:r>
            <a:r>
              <a:rPr kumimoji="1" lang="zh-TW" altLang="en-US" sz="3200" smtClean="0"/>
              <a:t>摘要的大看板旁，與會議代表見面並回答問題的時段。 </a:t>
            </a:r>
            <a:endParaRPr kumimoji="1" lang="en-US" altLang="zh-TW" sz="3200" smtClean="0">
              <a:solidFill>
                <a:srgbClr val="FF3300"/>
              </a:solidFill>
            </a:endParaRPr>
          </a:p>
          <a:p>
            <a:pPr marL="608013" indent="-571500">
              <a:lnSpc>
                <a:spcPct val="80000"/>
              </a:lnSpc>
              <a:buFont typeface="Wingdings 2" pitchFamily="18" charset="2"/>
              <a:buNone/>
            </a:pPr>
            <a:endParaRPr kumimoji="1" lang="zh-TW" altLang="en-US" sz="3200" smtClean="0"/>
          </a:p>
        </p:txBody>
      </p:sp>
      <p:sp>
        <p:nvSpPr>
          <p:cNvPr id="189444" name="Rectangle 4"/>
          <p:cNvSpPr>
            <a:spLocks noChangeArrowheads="1"/>
          </p:cNvSpPr>
          <p:nvPr/>
        </p:nvSpPr>
        <p:spPr bwMode="auto">
          <a:xfrm>
            <a:off x="7380288" y="979488"/>
            <a:ext cx="1404937" cy="457200"/>
          </a:xfrm>
          <a:prstGeom prst="rect">
            <a:avLst/>
          </a:prstGeom>
          <a:noFill/>
          <a:ln w="9525">
            <a:noFill/>
            <a:miter lim="800000"/>
            <a:headEnd/>
            <a:tailEnd/>
          </a:ln>
          <a:effectLst/>
        </p:spPr>
        <p:txBody>
          <a:bodyPr wrap="none">
            <a:spAutoFit/>
          </a:bodyPr>
          <a:lstStyle/>
          <a:p>
            <a:pPr>
              <a:spcBef>
                <a:spcPct val="50000"/>
              </a:spcBef>
            </a:pPr>
            <a:r>
              <a:rPr lang="en-US" altLang="zh-TW" sz="2400"/>
              <a:t>Page 2/2</a:t>
            </a:r>
            <a:endParaRPr lang="zh-TW" alt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708" name="Group 84"/>
          <p:cNvGraphicFramePr>
            <a:graphicFrameLocks noGrp="1"/>
          </p:cNvGraphicFramePr>
          <p:nvPr/>
        </p:nvGraphicFramePr>
        <p:xfrm>
          <a:off x="179388" y="476250"/>
          <a:ext cx="8713787" cy="6096000"/>
        </p:xfrm>
        <a:graphic>
          <a:graphicData uri="http://schemas.openxmlformats.org/drawingml/2006/table">
            <a:tbl>
              <a:tblPr/>
              <a:tblGrid>
                <a:gridCol w="1439862"/>
                <a:gridCol w="7273925"/>
              </a:tblGrid>
              <a:tr h="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MICE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1" i="0" u="none" strike="noStrike" cap="none" normalizeH="0" baseline="0" smtClean="0">
                          <a:ln>
                            <a:noFill/>
                          </a:ln>
                          <a:solidFill>
                            <a:srgbClr val="FFFF66"/>
                          </a:solidFill>
                          <a:effectLst/>
                          <a:latin typeface="Arial" charset="0"/>
                          <a:ea typeface="新細明體" pitchFamily="18" charset="-120"/>
                        </a:rPr>
                        <a:t>MICE (Meeting, Incentives, Convention &amp; Exhibition )</a:t>
                      </a:r>
                      <a:endParaRPr kumimoji="1" lang="en-US" altLang="zh-TW" sz="2800" b="0" i="0" u="none" strike="noStrike" cap="none" normalizeH="0" baseline="0" smtClean="0">
                        <a:ln>
                          <a:noFill/>
                        </a:ln>
                        <a:solidFill>
                          <a:srgbClr val="FFFF66"/>
                        </a:solidFill>
                        <a:effectLst/>
                        <a:latin typeface="Arial" charset="0"/>
                        <a:ea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MICE: Meetings(</a:t>
                      </a:r>
                      <a:r>
                        <a:rPr kumimoji="1" lang="zh-TW" altLang="en-US" sz="2800" b="0" i="0" u="none" strike="noStrike" cap="none" normalizeH="0" baseline="0" smtClean="0">
                          <a:ln>
                            <a:noFill/>
                          </a:ln>
                          <a:solidFill>
                            <a:srgbClr val="FFFF66"/>
                          </a:solidFill>
                          <a:effectLst/>
                          <a:latin typeface="Arial" charset="0"/>
                          <a:ea typeface="新細明體" pitchFamily="18" charset="-120"/>
                        </a:rPr>
                        <a:t>一般會議</a:t>
                      </a:r>
                      <a:r>
                        <a:rPr kumimoji="1" lang="en-US" altLang="zh-TW" sz="2800" b="0" i="0" u="none" strike="noStrike" cap="none" normalizeH="0" baseline="0" smtClean="0">
                          <a:ln>
                            <a:noFill/>
                          </a:ln>
                          <a:solidFill>
                            <a:srgbClr val="FFFF66"/>
                          </a:solidFill>
                          <a:effectLst/>
                          <a:latin typeface="Arial" charset="0"/>
                          <a:ea typeface="新細明體" pitchFamily="18" charset="-120"/>
                        </a:rPr>
                        <a:t>) Incentive</a:t>
                      </a:r>
                      <a:r>
                        <a:rPr kumimoji="1" lang="zh-TW" altLang="en-US" sz="2800" b="0" i="0" u="none" strike="noStrike" cap="none" normalizeH="0" baseline="0" smtClean="0">
                          <a:ln>
                            <a:noFill/>
                          </a:ln>
                          <a:solidFill>
                            <a:srgbClr val="FFFF66"/>
                          </a:solidFill>
                          <a:effectLst/>
                          <a:latin typeface="Arial" charset="0"/>
                          <a:ea typeface="新細明體" pitchFamily="18" charset="-120"/>
                        </a:rPr>
                        <a:t>（獎勵旅遊） </a:t>
                      </a:r>
                      <a:r>
                        <a:rPr kumimoji="1" lang="en-US" altLang="zh-TW" sz="2800" b="0" i="0" u="none" strike="noStrike" cap="none" normalizeH="0" baseline="0" smtClean="0">
                          <a:ln>
                            <a:noFill/>
                          </a:ln>
                          <a:solidFill>
                            <a:srgbClr val="FFFF66"/>
                          </a:solidFill>
                          <a:effectLst/>
                          <a:latin typeface="Arial" charset="0"/>
                          <a:ea typeface="新細明體" pitchFamily="18" charset="-120"/>
                        </a:rPr>
                        <a:t>Convention</a:t>
                      </a:r>
                      <a:r>
                        <a:rPr kumimoji="1" lang="zh-TW" altLang="en-US" sz="2800" b="0" i="0" u="none" strike="noStrike" cap="none" normalizeH="0" baseline="0" smtClean="0">
                          <a:ln>
                            <a:noFill/>
                          </a:ln>
                          <a:solidFill>
                            <a:srgbClr val="FFFF66"/>
                          </a:solidFill>
                          <a:effectLst/>
                          <a:latin typeface="Arial" charset="0"/>
                          <a:ea typeface="新細明體" pitchFamily="18" charset="-120"/>
                        </a:rPr>
                        <a:t>（大型會議） </a:t>
                      </a:r>
                      <a:r>
                        <a:rPr kumimoji="1" lang="en-US" altLang="zh-TW" sz="2800" b="0" i="0" u="none" strike="noStrike" cap="none" normalizeH="0" baseline="0" smtClean="0">
                          <a:ln>
                            <a:noFill/>
                          </a:ln>
                          <a:solidFill>
                            <a:srgbClr val="FFFF66"/>
                          </a:solidFill>
                          <a:effectLst/>
                          <a:latin typeface="Arial" charset="0"/>
                          <a:ea typeface="新細明體" pitchFamily="18" charset="-120"/>
                        </a:rPr>
                        <a:t>&amp; Exhibition</a:t>
                      </a:r>
                      <a:r>
                        <a:rPr kumimoji="1" lang="zh-TW" altLang="en-US" sz="2800" b="0" i="0" u="none" strike="noStrike" cap="none" normalizeH="0" baseline="0" smtClean="0">
                          <a:ln>
                            <a:noFill/>
                          </a:ln>
                          <a:solidFill>
                            <a:srgbClr val="FFFF66"/>
                          </a:solidFill>
                          <a:effectLst/>
                          <a:latin typeface="Arial" charset="0"/>
                          <a:ea typeface="新細明體" pitchFamily="18" charset="-120"/>
                        </a:rPr>
                        <a:t>（展覽）</a:t>
                      </a:r>
                      <a:endParaRPr kumimoji="1" lang="zh-TW" altLang="en-US" sz="2800" b="0" i="0" u="none" strike="noStrike" cap="none" normalizeH="0" baseline="0" smtClean="0">
                        <a:ln>
                          <a:noFill/>
                        </a:ln>
                        <a:solidFill>
                          <a:srgbClr val="FFFF66"/>
                        </a:solidFill>
                        <a:effectLst/>
                        <a:latin typeface="Arial"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1" i="0" u="none" strike="noStrike" cap="none" normalizeH="0" baseline="0" smtClean="0">
                          <a:ln>
                            <a:noFill/>
                          </a:ln>
                          <a:solidFill>
                            <a:srgbClr val="FFFF66"/>
                          </a:solidFill>
                          <a:effectLst/>
                          <a:latin typeface="Arial" charset="0"/>
                          <a:ea typeface="新細明體" pitchFamily="18" charset="-120"/>
                        </a:rPr>
                        <a:t>PCO</a:t>
                      </a:r>
                      <a:endParaRPr kumimoji="1" lang="en-US" altLang="zh-TW" sz="2800" b="0" i="0" u="none" strike="noStrike" cap="none" normalizeH="0" baseline="0" smtClean="0">
                        <a:ln>
                          <a:noFill/>
                        </a:ln>
                        <a:solidFill>
                          <a:srgbClr val="FFFF66"/>
                        </a:solidFill>
                        <a:effectLst/>
                        <a:latin typeface="Arial" charset="0"/>
                        <a:ea typeface="新細明體"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1" i="0" u="none" strike="noStrike" cap="none" normalizeH="0" baseline="0" smtClean="0">
                          <a:ln>
                            <a:noFill/>
                          </a:ln>
                          <a:solidFill>
                            <a:srgbClr val="FFFF66"/>
                          </a:solidFill>
                          <a:effectLst/>
                          <a:latin typeface="Arial" charset="0"/>
                          <a:ea typeface="新細明體" pitchFamily="18" charset="-120"/>
                        </a:rPr>
                        <a:t>PCO ( Professional Conference Organizer)</a:t>
                      </a:r>
                      <a:r>
                        <a:rPr kumimoji="1" lang="zh-TW" altLang="en-US" sz="2800" b="0" i="0" u="none" strike="noStrike" cap="none" normalizeH="0" baseline="0" smtClean="0">
                          <a:ln>
                            <a:noFill/>
                          </a:ln>
                          <a:solidFill>
                            <a:srgbClr val="FFFF66"/>
                          </a:solidFill>
                          <a:effectLst/>
                          <a:latin typeface="Arial" charset="0"/>
                          <a:ea typeface="新細明體" pitchFamily="18" charset="-120"/>
                        </a:rPr>
                        <a:t>專業會議籌組人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PEO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PEO: Professional Exhibition Organizer </a:t>
                      </a:r>
                      <a:r>
                        <a:rPr kumimoji="1" lang="zh-TW" altLang="en-US" sz="2800" b="0" i="0" u="none" strike="noStrike" cap="none" normalizeH="0" baseline="0" smtClean="0">
                          <a:ln>
                            <a:noFill/>
                          </a:ln>
                          <a:solidFill>
                            <a:srgbClr val="FFFF66"/>
                          </a:solidFill>
                          <a:effectLst/>
                          <a:latin typeface="Arial" charset="0"/>
                          <a:ea typeface="新細明體" pitchFamily="18" charset="-120"/>
                        </a:rPr>
                        <a:t>專業展覽規劃公司（師）</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LCC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LCC</a:t>
                      </a:r>
                      <a:r>
                        <a:rPr kumimoji="1" lang="zh-TW" altLang="en-US" sz="2800" b="0" i="0" u="none" strike="noStrike" cap="none" normalizeH="0" baseline="0" smtClean="0">
                          <a:ln>
                            <a:noFill/>
                          </a:ln>
                          <a:solidFill>
                            <a:srgbClr val="FFFF66"/>
                          </a:solidFill>
                          <a:effectLst/>
                          <a:latin typeface="Arial" charset="0"/>
                          <a:ea typeface="新細明體" pitchFamily="18" charset="-120"/>
                        </a:rPr>
                        <a:t>：</a:t>
                      </a:r>
                      <a:r>
                        <a:rPr kumimoji="1" lang="en-US" altLang="zh-TW" sz="2800" b="0" i="0" u="none" strike="noStrike" cap="none" normalizeH="0" baseline="0" smtClean="0">
                          <a:ln>
                            <a:noFill/>
                          </a:ln>
                          <a:solidFill>
                            <a:srgbClr val="FFFF66"/>
                          </a:solidFill>
                          <a:effectLst/>
                          <a:latin typeface="Arial" charset="0"/>
                          <a:ea typeface="新細明體" pitchFamily="18" charset="-120"/>
                        </a:rPr>
                        <a:t>Low Cost Carrier</a:t>
                      </a:r>
                      <a:r>
                        <a:rPr kumimoji="1" lang="zh-TW" altLang="en-US" sz="2800" b="0" i="0" u="none" strike="noStrike" cap="none" normalizeH="0" baseline="0" smtClean="0">
                          <a:ln>
                            <a:noFill/>
                          </a:ln>
                          <a:solidFill>
                            <a:srgbClr val="FFFF66"/>
                          </a:solidFill>
                          <a:effectLst/>
                          <a:latin typeface="Arial" charset="0"/>
                          <a:ea typeface="新細明體" pitchFamily="18" charset="-120"/>
                        </a:rPr>
                        <a:t>低消費行程</a:t>
                      </a:r>
                      <a:endParaRPr kumimoji="1" lang="zh-TW" altLang="en-US" sz="2800" b="0" i="0" u="none" strike="noStrike" cap="none" normalizeH="0" baseline="0" smtClean="0">
                        <a:ln>
                          <a:noFill/>
                        </a:ln>
                        <a:solidFill>
                          <a:srgbClr val="FFFF66"/>
                        </a:solidFill>
                        <a:effectLst/>
                        <a:latin typeface="Arial"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EXPO.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rgbClr val="FFFF66"/>
                          </a:solidFill>
                          <a:effectLst/>
                          <a:latin typeface="Arial" charset="0"/>
                          <a:ea typeface="新細明體" pitchFamily="18" charset="-120"/>
                        </a:rPr>
                        <a:t>博覽會</a:t>
                      </a:r>
                      <a:r>
                        <a:rPr kumimoji="1" lang="en-US" altLang="zh-TW" sz="2800" b="0" i="0" u="none" strike="noStrike" cap="none" normalizeH="0" baseline="0" smtClean="0">
                          <a:ln>
                            <a:noFill/>
                          </a:ln>
                          <a:solidFill>
                            <a:srgbClr val="FFFF66"/>
                          </a:solidFill>
                          <a:effectLst/>
                          <a:latin typeface="Arial" charset="0"/>
                          <a:ea typeface="新細明體" pitchFamily="18" charset="-120"/>
                        </a:rPr>
                        <a:t>—Exposition (</a:t>
                      </a:r>
                      <a:r>
                        <a:rPr kumimoji="1" lang="zh-TW" altLang="en-US" sz="2800" b="0" i="0" u="none" strike="noStrike" cap="none" normalizeH="0" baseline="0" smtClean="0">
                          <a:ln>
                            <a:noFill/>
                          </a:ln>
                          <a:solidFill>
                            <a:srgbClr val="FFFF66"/>
                          </a:solidFill>
                          <a:effectLst/>
                          <a:latin typeface="Arial" charset="0"/>
                          <a:ea typeface="新細明體" pitchFamily="18" charset="-120"/>
                        </a:rPr>
                        <a:t>簡稱</a:t>
                      </a:r>
                      <a:r>
                        <a:rPr kumimoji="1" lang="en-US" altLang="zh-TW" sz="2800" b="0" i="0" u="none" strike="noStrike" cap="none" normalizeH="0" baseline="0" smtClean="0">
                          <a:ln>
                            <a:noFill/>
                          </a:ln>
                          <a:solidFill>
                            <a:srgbClr val="FFFF66"/>
                          </a:solidFill>
                          <a:effectLst/>
                          <a:latin typeface="Arial" charset="0"/>
                          <a:ea typeface="新細明體" pitchFamily="18" charset="-120"/>
                        </a:rPr>
                        <a:t>EXPO.)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DMC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DMC</a:t>
                      </a:r>
                      <a:r>
                        <a:rPr kumimoji="1" lang="zh-TW" altLang="en-US" sz="2800" b="0" i="0" u="none" strike="noStrike" cap="none" normalizeH="0" baseline="0" smtClean="0">
                          <a:ln>
                            <a:noFill/>
                          </a:ln>
                          <a:solidFill>
                            <a:srgbClr val="FFFF66"/>
                          </a:solidFill>
                          <a:effectLst/>
                          <a:latin typeface="Arial" charset="0"/>
                          <a:ea typeface="新細明體" pitchFamily="18" charset="-120"/>
                        </a:rPr>
                        <a:t>：</a:t>
                      </a:r>
                      <a:r>
                        <a:rPr kumimoji="1" lang="en-US" altLang="zh-TW" sz="2800" b="0" i="0" u="none" strike="noStrike" cap="none" normalizeH="0" baseline="0" smtClean="0">
                          <a:ln>
                            <a:noFill/>
                          </a:ln>
                          <a:solidFill>
                            <a:srgbClr val="FFFF66"/>
                          </a:solidFill>
                          <a:effectLst/>
                          <a:latin typeface="Arial" charset="0"/>
                          <a:ea typeface="新細明體" pitchFamily="18" charset="-120"/>
                        </a:rPr>
                        <a:t>Destination Manager Company</a:t>
                      </a:r>
                      <a:r>
                        <a:rPr kumimoji="1" lang="zh-TW" altLang="en-US" sz="2800" b="0" i="0" u="none" strike="noStrike" cap="none" normalizeH="0" baseline="0" smtClean="0">
                          <a:ln>
                            <a:noFill/>
                          </a:ln>
                          <a:solidFill>
                            <a:srgbClr val="FFFF66"/>
                          </a:solidFill>
                          <a:effectLst/>
                          <a:latin typeface="Arial" charset="0"/>
                          <a:ea typeface="新細明體" pitchFamily="18" charset="-120"/>
                        </a:rPr>
                        <a:t>旅遊目的地管理公司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3"/>
          <p:cNvSpPr txBox="1">
            <a:spLocks noChangeArrowheads="1"/>
          </p:cNvSpPr>
          <p:nvPr/>
        </p:nvSpPr>
        <p:spPr bwMode="auto">
          <a:xfrm>
            <a:off x="1476375" y="1557338"/>
            <a:ext cx="6264275" cy="4483100"/>
          </a:xfrm>
          <a:prstGeom prst="rect">
            <a:avLst/>
          </a:prstGeom>
          <a:noFill/>
          <a:ln w="9525">
            <a:noFill/>
            <a:miter lim="800000"/>
            <a:headEnd/>
            <a:tailEnd/>
          </a:ln>
        </p:spPr>
        <p:txBody>
          <a:bodyPr>
            <a:spAutoFit/>
          </a:bodyPr>
          <a:lstStyle/>
          <a:p>
            <a:pPr marL="342900" indent="-342900">
              <a:buFontTx/>
              <a:buAutoNum type="arabicPeriod"/>
            </a:pPr>
            <a:r>
              <a:rPr lang="en-US" altLang="zh-TW" sz="4800" b="1"/>
              <a:t>Meeting (</a:t>
            </a:r>
            <a:r>
              <a:rPr lang="zh-TW" altLang="en-US" sz="4800" b="1"/>
              <a:t>集會</a:t>
            </a:r>
            <a:r>
              <a:rPr lang="en-US" altLang="zh-TW" sz="4800" b="1"/>
              <a:t>)</a:t>
            </a:r>
          </a:p>
          <a:p>
            <a:pPr marL="342900" indent="-342900">
              <a:buFontTx/>
              <a:buAutoNum type="arabicPeriod"/>
            </a:pPr>
            <a:r>
              <a:rPr lang="en-US" altLang="zh-TW" sz="4800" b="1"/>
              <a:t>Assembly(</a:t>
            </a:r>
            <a:r>
              <a:rPr lang="zh-TW" altLang="en-US" sz="4800" b="1"/>
              <a:t>大會</a:t>
            </a:r>
            <a:r>
              <a:rPr lang="en-US" altLang="zh-TW" sz="4800" b="1"/>
              <a:t>)</a:t>
            </a:r>
          </a:p>
          <a:p>
            <a:pPr marL="342900" indent="-342900"/>
            <a:r>
              <a:rPr lang="en-US" altLang="zh-TW" sz="4800" b="1"/>
              <a:t>3.Conference(</a:t>
            </a:r>
            <a:r>
              <a:rPr lang="zh-TW" altLang="en-US" sz="4800" b="1"/>
              <a:t>會議</a:t>
            </a:r>
            <a:r>
              <a:rPr lang="en-US" altLang="zh-TW" sz="4800" b="1"/>
              <a:t>)</a:t>
            </a:r>
          </a:p>
          <a:p>
            <a:pPr marL="342900" indent="-342900"/>
            <a:r>
              <a:rPr lang="en-US" altLang="zh-TW" sz="4800" b="1"/>
              <a:t>4.Congress(</a:t>
            </a:r>
            <a:r>
              <a:rPr lang="zh-TW" altLang="en-US" sz="4800" b="1"/>
              <a:t>會議</a:t>
            </a:r>
            <a:r>
              <a:rPr lang="en-US" altLang="zh-TW" sz="4800" b="1"/>
              <a:t>)</a:t>
            </a:r>
          </a:p>
          <a:p>
            <a:pPr marL="342900" indent="-342900"/>
            <a:r>
              <a:rPr lang="en-US" altLang="zh-TW" sz="4800" b="1"/>
              <a:t>5.Convention(</a:t>
            </a:r>
            <a:r>
              <a:rPr lang="zh-TW" altLang="en-US" sz="4800" b="1"/>
              <a:t>會議</a:t>
            </a:r>
            <a:r>
              <a:rPr lang="en-US" altLang="zh-TW" sz="4800" b="1"/>
              <a:t>)</a:t>
            </a:r>
          </a:p>
          <a:p>
            <a:pPr marL="342900" indent="-342900"/>
            <a:r>
              <a:rPr lang="en-US" altLang="zh-TW" sz="4800" b="1"/>
              <a:t>6.Colloquium(</a:t>
            </a:r>
            <a:r>
              <a:rPr lang="zh-TW" altLang="en-US" sz="4800" b="1"/>
              <a:t>會議</a:t>
            </a:r>
            <a:r>
              <a:rPr lang="en-US" altLang="zh-TW" sz="4800" b="1"/>
              <a:t>)</a:t>
            </a:r>
          </a:p>
        </p:txBody>
      </p:sp>
      <p:sp>
        <p:nvSpPr>
          <p:cNvPr id="190467" name="WordArt 3"/>
          <p:cNvSpPr>
            <a:spLocks noChangeArrowheads="1" noChangeShapeType="1" noTextEdit="1"/>
          </p:cNvSpPr>
          <p:nvPr/>
        </p:nvSpPr>
        <p:spPr bwMode="auto">
          <a:xfrm>
            <a:off x="1116013" y="404813"/>
            <a:ext cx="5400675" cy="1008062"/>
          </a:xfrm>
          <a:prstGeom prst="rect">
            <a:avLst/>
          </a:prstGeom>
        </p:spPr>
        <p:txBody>
          <a:bodyPr wrap="none" fromWordArt="1">
            <a:prstTxWarp prst="textPlain">
              <a:avLst>
                <a:gd name="adj" fmla="val 50000"/>
              </a:avLst>
            </a:prstTxWarp>
          </a:bodyPr>
          <a:lstStyle/>
          <a:p>
            <a:pPr algn="ctr"/>
            <a:r>
              <a:rPr lang="zh-TW" alt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標楷體"/>
                <a:ea typeface="標楷體"/>
              </a:rPr>
              <a:t>常見的國際會議種類</a:t>
            </a:r>
            <a:r>
              <a:rPr lang="en-US" altLang="zh-TW"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標楷體"/>
                <a:ea typeface="標楷體"/>
              </a:rPr>
              <a:t>:</a:t>
            </a:r>
            <a:endParaRPr lang="zh-TW" alt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標楷體"/>
              <a:ea typeface="標楷體"/>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ext Box 3"/>
          <p:cNvSpPr txBox="1">
            <a:spLocks noChangeArrowheads="1"/>
          </p:cNvSpPr>
          <p:nvPr/>
        </p:nvSpPr>
        <p:spPr bwMode="auto">
          <a:xfrm>
            <a:off x="755650" y="1844675"/>
            <a:ext cx="7920038" cy="4483100"/>
          </a:xfrm>
          <a:prstGeom prst="rect">
            <a:avLst/>
          </a:prstGeom>
          <a:noFill/>
          <a:ln w="9525">
            <a:noFill/>
            <a:miter lim="800000"/>
            <a:headEnd/>
            <a:tailEnd/>
          </a:ln>
        </p:spPr>
        <p:txBody>
          <a:bodyPr>
            <a:spAutoFit/>
          </a:bodyPr>
          <a:lstStyle/>
          <a:p>
            <a:pPr marL="342900" indent="-342900">
              <a:buFontTx/>
              <a:buAutoNum type="arabicPeriod"/>
            </a:pPr>
            <a:r>
              <a:rPr lang="en-US" altLang="zh-TW" sz="4800" b="1" dirty="0">
                <a:solidFill>
                  <a:srgbClr val="FF3300"/>
                </a:solidFill>
              </a:rPr>
              <a:t>Lecture(</a:t>
            </a:r>
            <a:r>
              <a:rPr lang="zh-TW" altLang="en-US" sz="4800" b="1" dirty="0">
                <a:solidFill>
                  <a:srgbClr val="FF3300"/>
                </a:solidFill>
              </a:rPr>
              <a:t>演講</a:t>
            </a:r>
            <a:r>
              <a:rPr lang="en-US" altLang="zh-TW" sz="4800" b="1" dirty="0">
                <a:solidFill>
                  <a:srgbClr val="FF3300"/>
                </a:solidFill>
              </a:rPr>
              <a:t>)</a:t>
            </a:r>
          </a:p>
          <a:p>
            <a:pPr marL="342900" indent="-342900">
              <a:buFontTx/>
              <a:buAutoNum type="arabicPeriod"/>
            </a:pPr>
            <a:r>
              <a:rPr lang="en-US" altLang="zh-TW" sz="4800" b="1" dirty="0">
                <a:solidFill>
                  <a:srgbClr val="FF3300"/>
                </a:solidFill>
              </a:rPr>
              <a:t>Panel discussion (</a:t>
            </a:r>
            <a:r>
              <a:rPr lang="zh-TW" altLang="en-US" sz="4800" b="1" dirty="0">
                <a:solidFill>
                  <a:srgbClr val="FF3300"/>
                </a:solidFill>
              </a:rPr>
              <a:t>座談</a:t>
            </a:r>
            <a:r>
              <a:rPr lang="en-US" altLang="zh-TW" sz="4800" b="1" dirty="0">
                <a:solidFill>
                  <a:srgbClr val="FF3300"/>
                </a:solidFill>
              </a:rPr>
              <a:t>)</a:t>
            </a:r>
          </a:p>
          <a:p>
            <a:pPr marL="342900" indent="-342900">
              <a:buFontTx/>
              <a:buAutoNum type="arabicPeriod"/>
            </a:pPr>
            <a:r>
              <a:rPr lang="en-US" altLang="zh-TW" sz="4800" b="1" dirty="0">
                <a:solidFill>
                  <a:srgbClr val="FF3300"/>
                </a:solidFill>
              </a:rPr>
              <a:t>Seminar(</a:t>
            </a:r>
            <a:r>
              <a:rPr lang="zh-TW" altLang="en-US" sz="4800" b="1" dirty="0">
                <a:solidFill>
                  <a:srgbClr val="FF3300"/>
                </a:solidFill>
              </a:rPr>
              <a:t>進修會</a:t>
            </a:r>
            <a:r>
              <a:rPr lang="en-US" altLang="zh-TW" sz="4800" b="1" dirty="0">
                <a:solidFill>
                  <a:srgbClr val="FF3300"/>
                </a:solidFill>
              </a:rPr>
              <a:t>)</a:t>
            </a:r>
          </a:p>
          <a:p>
            <a:pPr marL="342900" indent="-342900">
              <a:buFontTx/>
              <a:buAutoNum type="arabicPeriod"/>
            </a:pPr>
            <a:r>
              <a:rPr lang="en-US" altLang="zh-TW" sz="4800" b="1" dirty="0">
                <a:solidFill>
                  <a:srgbClr val="FF3300"/>
                </a:solidFill>
              </a:rPr>
              <a:t>Forum(</a:t>
            </a:r>
            <a:r>
              <a:rPr lang="zh-TW" altLang="en-US" sz="4800" b="1" dirty="0" smtClean="0">
                <a:solidFill>
                  <a:srgbClr val="FF3300"/>
                </a:solidFill>
              </a:rPr>
              <a:t>討論會</a:t>
            </a:r>
            <a:r>
              <a:rPr lang="en-US" altLang="zh-TW" sz="4800" b="1" dirty="0" smtClean="0">
                <a:solidFill>
                  <a:srgbClr val="FF3300"/>
                </a:solidFill>
              </a:rPr>
              <a:t>,</a:t>
            </a:r>
            <a:r>
              <a:rPr lang="zh-TW" altLang="zh-TW" sz="4800" dirty="0" smtClean="0">
                <a:solidFill>
                  <a:srgbClr val="C00000"/>
                </a:solidFill>
              </a:rPr>
              <a:t>論壇</a:t>
            </a:r>
            <a:r>
              <a:rPr lang="en-US" altLang="zh-TW" sz="4800" b="1" dirty="0" smtClean="0">
                <a:solidFill>
                  <a:srgbClr val="FF3300"/>
                </a:solidFill>
              </a:rPr>
              <a:t>)</a:t>
            </a:r>
            <a:endParaRPr lang="en-US" altLang="zh-TW" sz="4800" b="1" dirty="0">
              <a:solidFill>
                <a:srgbClr val="FF3300"/>
              </a:solidFill>
            </a:endParaRPr>
          </a:p>
          <a:p>
            <a:pPr marL="342900" indent="-342900">
              <a:buFontTx/>
              <a:buAutoNum type="arabicPeriod"/>
            </a:pPr>
            <a:r>
              <a:rPr lang="en-US" altLang="zh-TW" sz="4800" b="1" dirty="0">
                <a:solidFill>
                  <a:srgbClr val="FF3300"/>
                </a:solidFill>
              </a:rPr>
              <a:t>Symposium(</a:t>
            </a:r>
            <a:r>
              <a:rPr lang="zh-TW" altLang="en-US" sz="4800" b="1" dirty="0">
                <a:solidFill>
                  <a:srgbClr val="FF3300"/>
                </a:solidFill>
              </a:rPr>
              <a:t>專題討論會</a:t>
            </a:r>
            <a:r>
              <a:rPr lang="en-US" altLang="zh-TW" sz="4800" b="1" dirty="0">
                <a:solidFill>
                  <a:srgbClr val="FF3300"/>
                </a:solidFill>
              </a:rPr>
              <a:t>)</a:t>
            </a:r>
          </a:p>
          <a:p>
            <a:pPr marL="342900" indent="-342900">
              <a:buFontTx/>
              <a:buAutoNum type="arabicPeriod"/>
            </a:pPr>
            <a:r>
              <a:rPr lang="en-US" altLang="zh-TW" sz="4800" b="1" dirty="0">
                <a:solidFill>
                  <a:srgbClr val="FF3300"/>
                </a:solidFill>
              </a:rPr>
              <a:t>Workshop(</a:t>
            </a:r>
            <a:r>
              <a:rPr lang="zh-TW" altLang="en-US" sz="4800" b="1" dirty="0">
                <a:solidFill>
                  <a:srgbClr val="FF3300"/>
                </a:solidFill>
              </a:rPr>
              <a:t>講習會</a:t>
            </a:r>
            <a:r>
              <a:rPr lang="en-US" altLang="zh-TW" sz="4800" b="1" dirty="0">
                <a:solidFill>
                  <a:srgbClr val="FF3300"/>
                </a:solidFill>
              </a:rPr>
              <a:t>)</a:t>
            </a:r>
          </a:p>
        </p:txBody>
      </p:sp>
      <p:sp>
        <p:nvSpPr>
          <p:cNvPr id="191491" name="WordArt 3"/>
          <p:cNvSpPr>
            <a:spLocks noChangeArrowheads="1" noChangeShapeType="1" noTextEdit="1"/>
          </p:cNvSpPr>
          <p:nvPr/>
        </p:nvSpPr>
        <p:spPr bwMode="auto">
          <a:xfrm>
            <a:off x="1258888" y="476250"/>
            <a:ext cx="4465637" cy="1008063"/>
          </a:xfrm>
          <a:prstGeom prst="rect">
            <a:avLst/>
          </a:prstGeom>
        </p:spPr>
        <p:txBody>
          <a:bodyPr wrap="none" fromWordArt="1">
            <a:prstTxWarp prst="textPlain">
              <a:avLst>
                <a:gd name="adj" fmla="val 50000"/>
              </a:avLst>
            </a:prstTxWarp>
          </a:bodyPr>
          <a:lstStyle/>
          <a:p>
            <a:pPr algn="ctr"/>
            <a:r>
              <a:rPr lang="zh-TW" alt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標楷體"/>
                <a:ea typeface="標楷體"/>
              </a:rPr>
              <a:t>常見的研討會種類</a:t>
            </a:r>
            <a:r>
              <a:rPr lang="en-US" altLang="zh-TW"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標楷體"/>
                <a:ea typeface="標楷體"/>
              </a:rPr>
              <a:t>:</a:t>
            </a:r>
            <a:endParaRPr lang="zh-TW" alt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標楷體"/>
              <a:ea typeface="標楷體"/>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頁尾版面配置區 4"/>
          <p:cNvSpPr txBox="1">
            <a:spLocks noGrp="1"/>
          </p:cNvSpPr>
          <p:nvPr/>
        </p:nvSpPr>
        <p:spPr bwMode="auto">
          <a:xfrm>
            <a:off x="6248400" y="6629400"/>
            <a:ext cx="2895600" cy="228600"/>
          </a:xfrm>
          <a:prstGeom prst="rect">
            <a:avLst/>
          </a:prstGeom>
          <a:noFill/>
          <a:ln w="9525">
            <a:noFill/>
            <a:miter lim="800000"/>
            <a:headEnd/>
            <a:tailEnd/>
          </a:ln>
        </p:spPr>
        <p:txBody>
          <a:bodyPr/>
          <a:lstStyle/>
          <a:p>
            <a:pPr eaLnBrk="0" hangingPunct="0"/>
            <a:r>
              <a:rPr kumimoji="0" lang="zh-TW" altLang="en-US"/>
              <a:t>五南圖書出版股份有限公司  製作</a:t>
            </a:r>
            <a:endParaRPr kumimoji="0" lang="en-US" altLang="zh-TW"/>
          </a:p>
        </p:txBody>
      </p:sp>
      <p:sp>
        <p:nvSpPr>
          <p:cNvPr id="22531" name="Rectangle 4"/>
          <p:cNvSpPr>
            <a:spLocks noGrp="1" noChangeArrowheads="1"/>
          </p:cNvSpPr>
          <p:nvPr>
            <p:ph type="title" idx="4294967295"/>
          </p:nvPr>
        </p:nvSpPr>
        <p:spPr>
          <a:xfrm>
            <a:off x="0" y="0"/>
            <a:ext cx="9144000" cy="457200"/>
          </a:xfrm>
        </p:spPr>
        <p:txBody>
          <a:bodyPr lIns="91440" rIns="91440"/>
          <a:lstStyle/>
          <a:p>
            <a:r>
              <a:rPr lang="zh-TW" altLang="en-US" sz="2100" smtClean="0">
                <a:solidFill>
                  <a:srgbClr val="000099"/>
                </a:solidFill>
                <a:effectLst>
                  <a:outerShdw blurRad="38100" dist="38100" dir="2700000" algn="tl">
                    <a:srgbClr val="000000"/>
                  </a:outerShdw>
                </a:effectLst>
              </a:rPr>
              <a:t>表</a:t>
            </a:r>
            <a:r>
              <a:rPr lang="en-US" altLang="zh-TW" sz="2100" smtClean="0">
                <a:solidFill>
                  <a:srgbClr val="000099"/>
                </a:solidFill>
                <a:effectLst>
                  <a:outerShdw blurRad="38100" dist="38100" dir="2700000" algn="tl">
                    <a:srgbClr val="000000"/>
                  </a:outerShdw>
                </a:effectLst>
              </a:rPr>
              <a:t>1-4</a:t>
            </a:r>
            <a:r>
              <a:rPr lang="zh-TW" altLang="en-US" sz="2100" smtClean="0">
                <a:solidFill>
                  <a:srgbClr val="000099"/>
                </a:solidFill>
                <a:effectLst>
                  <a:outerShdw blurRad="38100" dist="38100" dir="2700000" algn="tl">
                    <a:srgbClr val="000000"/>
                  </a:outerShdw>
                </a:effectLst>
              </a:rPr>
              <a:t>　簽約類別的內涵說明</a:t>
            </a:r>
          </a:p>
        </p:txBody>
      </p:sp>
      <p:pic>
        <p:nvPicPr>
          <p:cNvPr id="199684" name="Picture 6"/>
          <p:cNvPicPr>
            <a:picLocks noGrp="1" noChangeAspect="1" noChangeArrowheads="1"/>
          </p:cNvPicPr>
          <p:nvPr>
            <p:ph idx="4294967295"/>
          </p:nvPr>
        </p:nvPicPr>
        <p:blipFill>
          <a:blip r:embed="rId2" cstate="print"/>
          <a:srcRect/>
          <a:stretch>
            <a:fillRect/>
          </a:stretch>
        </p:blipFill>
        <p:spPr>
          <a:xfrm>
            <a:off x="0" y="381000"/>
            <a:ext cx="9144000" cy="6477000"/>
          </a:xfrm>
          <a:noFill/>
        </p:spPr>
      </p:pic>
      <p:sp>
        <p:nvSpPr>
          <p:cNvPr id="5" name="上彎箭號 4">
            <a:hlinkClick r:id="rId3" action="ppaction://hlinksldjump"/>
          </p:cNvPr>
          <p:cNvSpPr/>
          <p:nvPr/>
        </p:nvSpPr>
        <p:spPr bwMode="auto">
          <a:xfrm>
            <a:off x="8839200" y="6477000"/>
            <a:ext cx="304800" cy="381000"/>
          </a:xfrm>
          <a:prstGeom prst="bentUpArrow">
            <a:avLst/>
          </a:prstGeom>
          <a:solidFill>
            <a:srgbClr val="FF0066"/>
          </a:solidFill>
          <a:ln w="9525" cap="flat" cmpd="sng" algn="ctr">
            <a:solidFill>
              <a:schemeClr val="tx1"/>
            </a:solidFill>
            <a:prstDash val="solid"/>
            <a:round/>
            <a:headEnd type="none" w="med" len="med"/>
            <a:tailEnd type="none" w="med" len="med"/>
          </a:ln>
          <a:effectLst/>
        </p:spPr>
        <p:txBody>
          <a:bodyPr/>
          <a:lstStyle/>
          <a:p>
            <a:pPr eaLnBrk="0" hangingPunct="0">
              <a:defRPr/>
            </a:pPr>
            <a:endParaRPr kumimoji="0" lang="zh-TW" altLang="en-US" dirty="0">
              <a:ea typeface="華康細黑體" pitchFamily="49"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Text Box 3"/>
          <p:cNvSpPr txBox="1">
            <a:spLocks noChangeArrowheads="1"/>
          </p:cNvSpPr>
          <p:nvPr/>
        </p:nvSpPr>
        <p:spPr bwMode="auto">
          <a:xfrm>
            <a:off x="0" y="0"/>
            <a:ext cx="9144000" cy="1569660"/>
          </a:xfrm>
          <a:prstGeom prst="rect">
            <a:avLst/>
          </a:prstGeom>
          <a:solidFill>
            <a:srgbClr val="FF9900"/>
          </a:solidFill>
          <a:ln w="9525">
            <a:noFill/>
            <a:miter lim="800000"/>
            <a:headEnd/>
            <a:tailEnd/>
          </a:ln>
          <a:effectLst/>
        </p:spPr>
        <p:txBody>
          <a:bodyPr>
            <a:spAutoFit/>
          </a:bodyPr>
          <a:lstStyle/>
          <a:p>
            <a:pPr>
              <a:spcBef>
                <a:spcPct val="50000"/>
              </a:spcBef>
            </a:pPr>
            <a:r>
              <a:rPr lang="en-US" altLang="zh-TW" sz="2400" dirty="0"/>
              <a:t>Internet </a:t>
            </a:r>
            <a:r>
              <a:rPr lang="zh-TW" altLang="en-US" sz="2400" dirty="0"/>
              <a:t>網際網路上的電子字典</a:t>
            </a:r>
          </a:p>
          <a:p>
            <a:pPr>
              <a:spcBef>
                <a:spcPct val="50000"/>
              </a:spcBef>
            </a:pPr>
            <a:r>
              <a:rPr lang="zh-TW" altLang="en-US" sz="3200" dirty="0"/>
              <a:t>英漢</a:t>
            </a:r>
            <a:r>
              <a:rPr lang="en-US" altLang="zh-TW" sz="3200" dirty="0"/>
              <a:t>/</a:t>
            </a:r>
            <a:r>
              <a:rPr lang="zh-TW" altLang="en-US" sz="3200" dirty="0"/>
              <a:t>漢英</a:t>
            </a:r>
            <a:r>
              <a:rPr lang="en-US" altLang="zh-TW" sz="3200" dirty="0"/>
              <a:t>/</a:t>
            </a:r>
            <a:r>
              <a:rPr lang="zh-TW" altLang="en-US" sz="3200" dirty="0"/>
              <a:t>英英</a:t>
            </a:r>
            <a:r>
              <a:rPr lang="en-US" altLang="zh-TW" sz="3200" dirty="0"/>
              <a:t>/</a:t>
            </a:r>
            <a:r>
              <a:rPr lang="zh-TW" altLang="en-US" sz="3200" dirty="0"/>
              <a:t>中日</a:t>
            </a:r>
            <a:r>
              <a:rPr lang="en-US" altLang="zh-TW" sz="3200" dirty="0"/>
              <a:t>/</a:t>
            </a:r>
            <a:r>
              <a:rPr lang="zh-TW" altLang="en-US" sz="3200" dirty="0"/>
              <a:t>英日 線上電子字典</a:t>
            </a:r>
            <a:r>
              <a:rPr lang="zh-TW" altLang="en-US" sz="2400" dirty="0"/>
              <a:t>  </a:t>
            </a:r>
            <a:r>
              <a:rPr lang="en-US" altLang="zh-TW" sz="2400" dirty="0" smtClean="0">
                <a:hlinkClick r:id="rId2"/>
              </a:rPr>
              <a:t>http://cdict.freetcp.com/</a:t>
            </a:r>
            <a:r>
              <a:rPr lang="en-US" altLang="zh-TW" sz="2400" dirty="0" smtClean="0"/>
              <a:t> </a:t>
            </a:r>
            <a:endParaRPr lang="en-US" altLang="zh-TW" sz="2400" dirty="0"/>
          </a:p>
        </p:txBody>
      </p:sp>
      <p:pic>
        <p:nvPicPr>
          <p:cNvPr id="1027" name="Picture 3"/>
          <p:cNvPicPr>
            <a:picLocks noChangeAspect="1" noChangeArrowheads="1"/>
          </p:cNvPicPr>
          <p:nvPr/>
        </p:nvPicPr>
        <p:blipFill>
          <a:blip r:embed="rId3" cstate="print"/>
          <a:srcRect/>
          <a:stretch>
            <a:fillRect/>
          </a:stretch>
        </p:blipFill>
        <p:spPr bwMode="auto">
          <a:xfrm>
            <a:off x="107504" y="1628800"/>
            <a:ext cx="5288136" cy="4230509"/>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499992" y="3140968"/>
            <a:ext cx="4352032" cy="3481626"/>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p:cNvSpPr>
          <p:nvPr>
            <p:ph type="title"/>
          </p:nvPr>
        </p:nvSpPr>
        <p:spPr>
          <a:xfrm>
            <a:off x="827088" y="0"/>
            <a:ext cx="8137525" cy="1143000"/>
          </a:xfrm>
        </p:spPr>
        <p:txBody>
          <a:bodyPr/>
          <a:lstStyle/>
          <a:p>
            <a:pPr>
              <a:lnSpc>
                <a:spcPts val="3000"/>
              </a:lnSpc>
            </a:pPr>
            <a:r>
              <a:rPr kumimoji="1" lang="zh-TW" altLang="en-US" sz="2000" dirty="0" smtClean="0">
                <a:latin typeface="+mj-ea"/>
              </a:rPr>
              <a:t>英漢</a:t>
            </a:r>
            <a:r>
              <a:rPr kumimoji="1" lang="en-US" altLang="zh-TW" sz="2000" dirty="0" smtClean="0">
                <a:latin typeface="+mj-ea"/>
              </a:rPr>
              <a:t>/</a:t>
            </a:r>
            <a:r>
              <a:rPr kumimoji="1" lang="zh-TW" altLang="en-US" sz="2000" dirty="0" smtClean="0">
                <a:latin typeface="+mj-ea"/>
              </a:rPr>
              <a:t>漢英</a:t>
            </a:r>
            <a:r>
              <a:rPr kumimoji="1" lang="en-US" altLang="zh-TW" sz="2000" dirty="0" smtClean="0">
                <a:latin typeface="+mj-ea"/>
              </a:rPr>
              <a:t>/</a:t>
            </a:r>
            <a:r>
              <a:rPr kumimoji="1" lang="zh-TW" altLang="en-US" sz="2000" dirty="0" smtClean="0">
                <a:latin typeface="+mj-ea"/>
              </a:rPr>
              <a:t>英英</a:t>
            </a:r>
            <a:r>
              <a:rPr kumimoji="1" lang="en-US" altLang="zh-TW" sz="2000" dirty="0" smtClean="0">
                <a:latin typeface="+mj-ea"/>
              </a:rPr>
              <a:t>/</a:t>
            </a:r>
            <a:r>
              <a:rPr kumimoji="1" lang="zh-TW" altLang="en-US" sz="2000" dirty="0" smtClean="0">
                <a:latin typeface="+mj-ea"/>
              </a:rPr>
              <a:t>中日</a:t>
            </a:r>
            <a:r>
              <a:rPr kumimoji="1" lang="en-US" altLang="zh-TW" sz="2000" dirty="0" smtClean="0">
                <a:latin typeface="+mj-ea"/>
              </a:rPr>
              <a:t>/</a:t>
            </a:r>
            <a:r>
              <a:rPr kumimoji="1" lang="zh-TW" altLang="en-US" sz="2000" dirty="0" smtClean="0">
                <a:latin typeface="+mj-ea"/>
              </a:rPr>
              <a:t>英日 線上電子字典  </a:t>
            </a:r>
            <a:r>
              <a:rPr kumimoji="1" lang="en-US" altLang="zh-TW" sz="1800" dirty="0" smtClean="0">
                <a:hlinkClick r:id="rId3"/>
              </a:rPr>
              <a:t>http://cdict.freetcp.com/</a:t>
            </a:r>
            <a:r>
              <a:rPr kumimoji="1" lang="en-US" altLang="zh-TW" sz="1800" dirty="0" smtClean="0"/>
              <a:t> </a:t>
            </a:r>
            <a:r>
              <a:rPr lang="en-US" altLang="zh-TW" sz="4200" dirty="0" smtClean="0"/>
              <a:t/>
            </a:r>
            <a:br>
              <a:rPr lang="en-US" altLang="zh-TW" sz="4200" dirty="0" smtClean="0"/>
            </a:br>
            <a:r>
              <a:rPr lang="en-US" altLang="zh-TW" sz="4200" dirty="0" smtClean="0"/>
              <a:t> </a:t>
            </a:r>
            <a:r>
              <a:rPr lang="en-US" altLang="zh-TW" sz="1400" dirty="0" smtClean="0"/>
              <a:t>http://cdict.freetcp.com/wwwcdict.php?word=Colloquium</a:t>
            </a:r>
            <a:endParaRPr lang="zh-TW" altLang="en-US" sz="1400" dirty="0" smtClean="0"/>
          </a:p>
        </p:txBody>
      </p:sp>
      <p:pic>
        <p:nvPicPr>
          <p:cNvPr id="197636" name="Picture 4">
            <a:hlinkClick r:id="" action="ppaction://media"/>
          </p:cNvPr>
          <p:cNvPicPr>
            <a:picLocks noRot="1" noChangeAspect="1" noChangeArrowheads="1"/>
          </p:cNvPicPr>
          <p:nvPr>
            <a:wavAudioFile r:embed="rId1" name="Colloquium.wav"/>
          </p:nvPr>
        </p:nvPicPr>
        <p:blipFill>
          <a:blip r:embed="rId4" cstate="print"/>
          <a:srcRect/>
          <a:stretch>
            <a:fillRect/>
          </a:stretch>
        </p:blipFill>
        <p:spPr bwMode="auto">
          <a:xfrm>
            <a:off x="6227763" y="5876925"/>
            <a:ext cx="792162" cy="792163"/>
          </a:xfrm>
          <a:prstGeom prst="rect">
            <a:avLst/>
          </a:prstGeom>
          <a:noFill/>
        </p:spPr>
      </p:pic>
      <p:sp>
        <p:nvSpPr>
          <p:cNvPr id="197637" name="Rectangle 5"/>
          <p:cNvSpPr>
            <a:spLocks noChangeArrowheads="1"/>
          </p:cNvSpPr>
          <p:nvPr/>
        </p:nvSpPr>
        <p:spPr bwMode="auto">
          <a:xfrm>
            <a:off x="900113" y="5913438"/>
            <a:ext cx="4248150" cy="944562"/>
          </a:xfrm>
          <a:prstGeom prst="rect">
            <a:avLst/>
          </a:prstGeom>
          <a:noFill/>
          <a:ln w="9525">
            <a:noFill/>
            <a:miter lim="800000"/>
            <a:headEnd/>
            <a:tailEnd/>
          </a:ln>
          <a:effectLst/>
        </p:spPr>
        <p:txBody>
          <a:bodyPr wrap="none">
            <a:spAutoFit/>
          </a:bodyPr>
          <a:lstStyle/>
          <a:p>
            <a:r>
              <a:rPr lang="en-US" altLang="zh-TW" sz="3200" b="1" dirty="0">
                <a:solidFill>
                  <a:srgbClr val="FF3300"/>
                </a:solidFill>
              </a:rPr>
              <a:t>Colloquium(</a:t>
            </a:r>
            <a:r>
              <a:rPr lang="zh-TW" altLang="en-US" sz="3200" b="1" dirty="0">
                <a:solidFill>
                  <a:srgbClr val="FF3300"/>
                </a:solidFill>
              </a:rPr>
              <a:t>專題會議</a:t>
            </a:r>
            <a:r>
              <a:rPr lang="en-US" altLang="zh-TW" sz="3200" b="1" dirty="0">
                <a:solidFill>
                  <a:srgbClr val="FF3300"/>
                </a:solidFill>
              </a:rPr>
              <a:t>)</a:t>
            </a:r>
            <a:r>
              <a:rPr lang="en-US" altLang="zh-TW" sz="2400" dirty="0">
                <a:solidFill>
                  <a:srgbClr val="FF3300"/>
                </a:solidFill>
              </a:rPr>
              <a:t/>
            </a:r>
            <a:br>
              <a:rPr lang="en-US" altLang="zh-TW" sz="2400" dirty="0">
                <a:solidFill>
                  <a:srgbClr val="FF3300"/>
                </a:solidFill>
              </a:rPr>
            </a:br>
            <a:endParaRPr lang="zh-TW" altLang="en-US" sz="2400" dirty="0">
              <a:solidFill>
                <a:srgbClr val="FF3300"/>
              </a:solidFill>
            </a:endParaRPr>
          </a:p>
        </p:txBody>
      </p:sp>
      <p:pic>
        <p:nvPicPr>
          <p:cNvPr id="197638" name="Picture 6"/>
          <p:cNvPicPr>
            <a:picLocks noChangeAspect="1" noChangeArrowheads="1"/>
          </p:cNvPicPr>
          <p:nvPr/>
        </p:nvPicPr>
        <p:blipFill>
          <a:blip r:embed="rId5" cstate="print"/>
          <a:srcRect/>
          <a:stretch>
            <a:fillRect/>
          </a:stretch>
        </p:blipFill>
        <p:spPr bwMode="auto">
          <a:xfrm>
            <a:off x="683567" y="1196752"/>
            <a:ext cx="7687525" cy="4608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763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59" fill="hold"/>
                                        <p:tgtEl>
                                          <p:spTgt spid="197636"/>
                                        </p:tgtEl>
                                      </p:cBhvr>
                                    </p:cmd>
                                  </p:childTnLst>
                                </p:cTn>
                              </p:par>
                            </p:childTnLst>
                          </p:cTn>
                        </p:par>
                      </p:childTnLst>
                    </p:cTn>
                  </p:par>
                </p:childTnLst>
              </p:cTn>
              <p:nextCondLst>
                <p:cond evt="onClick" delay="0">
                  <p:tgtEl>
                    <p:spTgt spid="19763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7636"/>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332656"/>
            <a:ext cx="3530924" cy="707886"/>
          </a:xfrm>
          <a:prstGeom prst="rect">
            <a:avLst/>
          </a:prstGeom>
        </p:spPr>
        <p:txBody>
          <a:bodyPr wrap="square">
            <a:spAutoFit/>
          </a:bodyPr>
          <a:lstStyle/>
          <a:p>
            <a:r>
              <a:rPr lang="en-US" altLang="zh-TW" sz="4000" i="1" dirty="0" smtClean="0">
                <a:latin typeface="+mj-ea"/>
                <a:ea typeface="+mj-ea"/>
                <a:hlinkClick r:id="rId2"/>
              </a:rPr>
              <a:t>Google</a:t>
            </a:r>
            <a:r>
              <a:rPr lang="en-US" altLang="zh-TW" sz="4000" dirty="0" smtClean="0">
                <a:latin typeface="+mj-ea"/>
                <a:ea typeface="+mj-ea"/>
                <a:hlinkClick r:id="rId2"/>
              </a:rPr>
              <a:t> </a:t>
            </a:r>
            <a:r>
              <a:rPr lang="zh-TW" altLang="en-US" sz="4000" dirty="0" smtClean="0">
                <a:latin typeface="+mj-ea"/>
                <a:ea typeface="+mj-ea"/>
                <a:hlinkClick r:id="rId2"/>
              </a:rPr>
              <a:t>翻譯</a:t>
            </a:r>
            <a:endParaRPr lang="zh-TW" altLang="en-US" sz="4000" dirty="0">
              <a:latin typeface="+mj-ea"/>
              <a:ea typeface="+mj-ea"/>
            </a:endParaRPr>
          </a:p>
        </p:txBody>
      </p:sp>
      <p:sp>
        <p:nvSpPr>
          <p:cNvPr id="4" name="矩形 3"/>
          <p:cNvSpPr/>
          <p:nvPr/>
        </p:nvSpPr>
        <p:spPr>
          <a:xfrm>
            <a:off x="3851920" y="548680"/>
            <a:ext cx="4980851" cy="800219"/>
          </a:xfrm>
          <a:prstGeom prst="rect">
            <a:avLst/>
          </a:prstGeom>
        </p:spPr>
        <p:txBody>
          <a:bodyPr wrap="none">
            <a:spAutoFit/>
          </a:bodyPr>
          <a:lstStyle/>
          <a:p>
            <a:r>
              <a:rPr lang="en-US" altLang="zh-TW" sz="2800" dirty="0" smtClean="0">
                <a:hlinkClick r:id="rId2"/>
              </a:rPr>
              <a:t>http://translate.google.com.tw/</a:t>
            </a:r>
            <a:endParaRPr lang="en-US" altLang="zh-TW" sz="2800" dirty="0" smtClean="0"/>
          </a:p>
          <a:p>
            <a:endParaRPr lang="zh-TW" altLang="en-US" dirty="0"/>
          </a:p>
        </p:txBody>
      </p:sp>
      <p:pic>
        <p:nvPicPr>
          <p:cNvPr id="2050" name="Picture 2"/>
          <p:cNvPicPr>
            <a:picLocks noChangeAspect="1" noChangeArrowheads="1"/>
          </p:cNvPicPr>
          <p:nvPr/>
        </p:nvPicPr>
        <p:blipFill>
          <a:blip r:embed="rId3" cstate="print"/>
          <a:srcRect/>
          <a:stretch>
            <a:fillRect/>
          </a:stretch>
        </p:blipFill>
        <p:spPr bwMode="auto">
          <a:xfrm>
            <a:off x="1403648" y="1196752"/>
            <a:ext cx="6696744" cy="535739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5596" y="620688"/>
            <a:ext cx="8802218" cy="584775"/>
          </a:xfrm>
          <a:prstGeom prst="rect">
            <a:avLst/>
          </a:prstGeom>
        </p:spPr>
        <p:txBody>
          <a:bodyPr wrap="none">
            <a:spAutoFit/>
          </a:bodyPr>
          <a:lstStyle/>
          <a:p>
            <a:r>
              <a:rPr lang="en-US" altLang="zh-TW" sz="3200" i="1" dirty="0" smtClean="0">
                <a:hlinkClick r:id="rId2"/>
              </a:rPr>
              <a:t>Yahoo</a:t>
            </a:r>
            <a:r>
              <a:rPr lang="zh-TW" altLang="en-US" sz="3200" dirty="0" smtClean="0">
                <a:hlinkClick r:id="rId2"/>
              </a:rPr>
              <a:t>奇摩</a:t>
            </a:r>
            <a:r>
              <a:rPr lang="zh-TW" altLang="en-US" sz="3200" i="1" dirty="0" smtClean="0">
                <a:hlinkClick r:id="rId2"/>
              </a:rPr>
              <a:t>字典</a:t>
            </a:r>
            <a:r>
              <a:rPr lang="zh-TW" altLang="en-US" sz="3200" i="1" dirty="0" smtClean="0"/>
              <a:t>  </a:t>
            </a:r>
            <a:r>
              <a:rPr lang="en-US" altLang="zh-TW" sz="3200" i="1" dirty="0" smtClean="0">
                <a:hlinkClick r:id="rId2"/>
              </a:rPr>
              <a:t>http://tw.dictionary.yahoo.com/</a:t>
            </a:r>
            <a:r>
              <a:rPr lang="en-US" altLang="zh-TW" sz="3200" i="1" dirty="0" smtClean="0"/>
              <a:t> </a:t>
            </a:r>
            <a:endParaRPr lang="zh-TW" altLang="en-US" sz="3200" dirty="0"/>
          </a:p>
        </p:txBody>
      </p:sp>
      <p:pic>
        <p:nvPicPr>
          <p:cNvPr id="3074" name="Picture 2"/>
          <p:cNvPicPr>
            <a:picLocks noChangeAspect="1" noChangeArrowheads="1"/>
          </p:cNvPicPr>
          <p:nvPr/>
        </p:nvPicPr>
        <p:blipFill>
          <a:blip r:embed="rId3" cstate="print"/>
          <a:srcRect/>
          <a:stretch>
            <a:fillRect/>
          </a:stretch>
        </p:blipFill>
        <p:spPr bwMode="auto">
          <a:xfrm>
            <a:off x="971600" y="1412776"/>
            <a:ext cx="7118185" cy="4536503"/>
          </a:xfrm>
          <a:prstGeom prst="rect">
            <a:avLst/>
          </a:prstGeom>
          <a:noFill/>
          <a:ln w="9525">
            <a:noFill/>
            <a:miter lim="800000"/>
            <a:headEnd/>
            <a:tailEnd/>
          </a:ln>
        </p:spPr>
      </p:pic>
      <p:sp>
        <p:nvSpPr>
          <p:cNvPr id="4" name="矩形 3"/>
          <p:cNvSpPr/>
          <p:nvPr/>
        </p:nvSpPr>
        <p:spPr>
          <a:xfrm>
            <a:off x="1403648" y="6093296"/>
            <a:ext cx="6480720" cy="369332"/>
          </a:xfrm>
          <a:prstGeom prst="rect">
            <a:avLst/>
          </a:prstGeom>
        </p:spPr>
        <p:txBody>
          <a:bodyPr wrap="square">
            <a:spAutoFit/>
          </a:bodyPr>
          <a:lstStyle/>
          <a:p>
            <a:r>
              <a:rPr lang="en-US" altLang="zh-TW" dirty="0" smtClean="0">
                <a:hlinkClick r:id="rId4"/>
              </a:rPr>
              <a:t>http://tw.dictionary.yahoo.com/dictionary?p=Colloquium</a:t>
            </a:r>
            <a:r>
              <a:rPr lang="en-US" altLang="zh-TW" dirty="0" smtClean="0"/>
              <a:t> </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5707" name="Group 59"/>
          <p:cNvGraphicFramePr>
            <a:graphicFrameLocks noGrp="1"/>
          </p:cNvGraphicFramePr>
          <p:nvPr/>
        </p:nvGraphicFramePr>
        <p:xfrm>
          <a:off x="250825" y="476250"/>
          <a:ext cx="8893175" cy="5832476"/>
        </p:xfrm>
        <a:graphic>
          <a:graphicData uri="http://schemas.openxmlformats.org/drawingml/2006/table">
            <a:tbl>
              <a:tblPr/>
              <a:tblGrid>
                <a:gridCol w="2376488"/>
                <a:gridCol w="6516687"/>
              </a:tblGrid>
              <a:tr h="172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CVB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CVB</a:t>
                      </a:r>
                      <a:r>
                        <a:rPr kumimoji="1" lang="zh-TW" altLang="en-US" sz="2800" b="0" i="0" u="none" strike="noStrike" cap="none" normalizeH="0" baseline="0" smtClean="0">
                          <a:ln>
                            <a:noFill/>
                          </a:ln>
                          <a:solidFill>
                            <a:srgbClr val="FFFF66"/>
                          </a:solidFill>
                          <a:effectLst/>
                          <a:latin typeface="Arial" charset="0"/>
                          <a:ea typeface="新細明體" pitchFamily="18" charset="-120"/>
                        </a:rPr>
                        <a:t>：</a:t>
                      </a:r>
                      <a:r>
                        <a:rPr kumimoji="1" lang="en-US" altLang="zh-TW" sz="2800" b="0" i="0" u="none" strike="noStrike" cap="none" normalizeH="0" baseline="0" smtClean="0">
                          <a:ln>
                            <a:noFill/>
                          </a:ln>
                          <a:solidFill>
                            <a:srgbClr val="FFFF66"/>
                          </a:solidFill>
                          <a:effectLst/>
                          <a:latin typeface="Arial" charset="0"/>
                          <a:ea typeface="新細明體" pitchFamily="18" charset="-120"/>
                        </a:rPr>
                        <a:t>Convention Bureau/Convention &amp; Visitor Bureau/Civil Visitor Bureau </a:t>
                      </a:r>
                      <a:r>
                        <a:rPr kumimoji="1" lang="zh-TW" altLang="en-US" sz="2800" b="0" i="0" u="none" strike="noStrike" cap="none" normalizeH="0" baseline="0" smtClean="0">
                          <a:ln>
                            <a:noFill/>
                          </a:ln>
                          <a:solidFill>
                            <a:srgbClr val="FFFF66"/>
                          </a:solidFill>
                          <a:effectLst/>
                          <a:latin typeface="Arial" charset="0"/>
                          <a:ea typeface="新細明體" pitchFamily="18" charset="-120"/>
                        </a:rPr>
                        <a:t>會議旅遊局</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9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Exhibitor’s Manual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Exhibitor’s Manual:</a:t>
                      </a:r>
                      <a:r>
                        <a:rPr kumimoji="1" lang="zh-TW" altLang="en-US" sz="2800" b="0" i="0" u="none" strike="noStrike" cap="none" normalizeH="0" baseline="0" smtClean="0">
                          <a:ln>
                            <a:noFill/>
                          </a:ln>
                          <a:solidFill>
                            <a:srgbClr val="FFFF66"/>
                          </a:solidFill>
                          <a:effectLst/>
                          <a:latin typeface="Arial" charset="0"/>
                          <a:ea typeface="新細明體" pitchFamily="18" charset="-120"/>
                        </a:rPr>
                        <a:t>參展手冊</a:t>
                      </a:r>
                      <a:endParaRPr kumimoji="1" lang="zh-TW" altLang="en-US" sz="2800" b="0" i="0" u="none" strike="noStrike" cap="none" normalizeH="0" baseline="0" smtClean="0">
                        <a:ln>
                          <a:noFill/>
                        </a:ln>
                        <a:solidFill>
                          <a:srgbClr val="FFFF66"/>
                        </a:solidFill>
                        <a:effectLst/>
                        <a:latin typeface="Arial"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2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Green Meeting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Green Meeting:</a:t>
                      </a:r>
                      <a:r>
                        <a:rPr kumimoji="1" lang="zh-TW" altLang="en-US" sz="2800" b="0" i="0" u="none" strike="noStrike" cap="none" normalizeH="0" baseline="0" smtClean="0">
                          <a:ln>
                            <a:noFill/>
                          </a:ln>
                          <a:solidFill>
                            <a:srgbClr val="FFFF66"/>
                          </a:solidFill>
                          <a:effectLst/>
                          <a:latin typeface="Arial" charset="0"/>
                          <a:ea typeface="新細明體" pitchFamily="18" charset="-120"/>
                        </a:rPr>
                        <a:t>綠色會議，意義是重視地球暖化問題，能做到節能減碳，環保應用，綠色能源等</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90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Registration Counte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800" b="0" i="0" u="none" strike="noStrike" cap="none" normalizeH="0" baseline="0" smtClean="0">
                          <a:ln>
                            <a:noFill/>
                          </a:ln>
                          <a:solidFill>
                            <a:srgbClr val="FFFF66"/>
                          </a:solidFill>
                          <a:effectLst/>
                          <a:latin typeface="Arial" charset="0"/>
                          <a:ea typeface="新細明體" pitchFamily="18" charset="-120"/>
                        </a:rPr>
                        <a:t>Registration Counter:</a:t>
                      </a:r>
                      <a:r>
                        <a:rPr kumimoji="1" lang="zh-TW" altLang="en-US" sz="2800" b="0" i="0" u="none" strike="noStrike" cap="none" normalizeH="0" baseline="0" smtClean="0">
                          <a:ln>
                            <a:noFill/>
                          </a:ln>
                          <a:solidFill>
                            <a:srgbClr val="FFFF66"/>
                          </a:solidFill>
                          <a:effectLst/>
                          <a:latin typeface="Arial" charset="0"/>
                          <a:ea typeface="新細明體" pitchFamily="18" charset="-120"/>
                        </a:rPr>
                        <a:t>註冊報到處</a:t>
                      </a:r>
                      <a:endParaRPr kumimoji="1" lang="zh-TW" altLang="en-US" sz="2800" b="0" i="0" u="none" strike="noStrike" cap="none" normalizeH="0" baseline="0" smtClean="0">
                        <a:ln>
                          <a:noFill/>
                        </a:ln>
                        <a:solidFill>
                          <a:srgbClr val="FFFF66"/>
                        </a:solidFill>
                        <a:effectLst/>
                        <a:latin typeface="Arial" charset="0"/>
                        <a:ea typeface="微軟正黑體" pitchFamily="34"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5703" name="Rectangle 55"/>
          <p:cNvSpPr>
            <a:spLocks noChangeArrowheads="1"/>
          </p:cNvSpPr>
          <p:nvPr/>
        </p:nvSpPr>
        <p:spPr bwMode="auto">
          <a:xfrm>
            <a:off x="0" y="4189413"/>
            <a:ext cx="9144000" cy="0"/>
          </a:xfrm>
          <a:prstGeom prst="rect">
            <a:avLst/>
          </a:prstGeom>
          <a:noFill/>
          <a:ln w="9525">
            <a:noFill/>
            <a:miter lim="800000"/>
            <a:headEnd/>
            <a:tailEnd/>
          </a:ln>
          <a:effectLst/>
        </p:spPr>
        <p:txBody>
          <a:bodyPr wrap="none" anchor="ctr">
            <a:spAutoFit/>
          </a:bodyPr>
          <a:lstStyle/>
          <a:p>
            <a:pPr eaLnBrk="0" hangingPunct="0"/>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6" name="Picture 4" descr="會展概論 SCAN 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會展概論 SCAN 322"/>
          <p:cNvPicPr>
            <a:picLocks noChangeAspect="1" noChangeArrowheads="1"/>
          </p:cNvPicPr>
          <p:nvPr/>
        </p:nvPicPr>
        <p:blipFill>
          <a:blip r:embed="rId2" cstate="print"/>
          <a:srcRect/>
          <a:stretch>
            <a:fillRect/>
          </a:stretch>
        </p:blipFill>
        <p:spPr bwMode="auto">
          <a:xfrm>
            <a:off x="0" y="-34925"/>
            <a:ext cx="9144000" cy="68929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p:cNvSpPr>
          <p:nvPr>
            <p:ph type="title"/>
          </p:nvPr>
        </p:nvSpPr>
        <p:spPr/>
        <p:txBody>
          <a:bodyPr/>
          <a:lstStyle/>
          <a:p>
            <a:endParaRPr lang="zh-TW" altLang="en-US" smtClean="0"/>
          </a:p>
        </p:txBody>
      </p:sp>
      <p:sp>
        <p:nvSpPr>
          <p:cNvPr id="193540" name="WordArt 4"/>
          <p:cNvSpPr>
            <a:spLocks noChangeArrowheads="1" noChangeShapeType="1" noTextEdit="1"/>
          </p:cNvSpPr>
          <p:nvPr/>
        </p:nvSpPr>
        <p:spPr bwMode="auto">
          <a:xfrm>
            <a:off x="1835150" y="2420938"/>
            <a:ext cx="4895850" cy="2025650"/>
          </a:xfrm>
          <a:prstGeom prst="rect">
            <a:avLst/>
          </a:prstGeom>
        </p:spPr>
        <p:txBody>
          <a:bodyPr wrap="none" fromWordArt="1">
            <a:prstTxWarp prst="textPlain">
              <a:avLst>
                <a:gd name="adj" fmla="val 50000"/>
              </a:avLst>
            </a:prstTxWarp>
          </a:bodyPr>
          <a:lstStyle/>
          <a:p>
            <a:pPr algn="ctr"/>
            <a:r>
              <a:rPr lang="zh-TW" altLang="en-US" sz="3600" kern="1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標楷體"/>
                <a:ea typeface="標楷體"/>
              </a:rPr>
              <a:t>補充資料</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56675" name="Rectangle 3"/>
          <p:cNvSpPr>
            <a:spLocks noChangeArrowheads="1"/>
          </p:cNvSpPr>
          <p:nvPr/>
        </p:nvSpPr>
        <p:spPr bwMode="auto">
          <a:xfrm>
            <a:off x="2195513" y="6237288"/>
            <a:ext cx="4572000" cy="396875"/>
          </a:xfrm>
          <a:prstGeom prst="rect">
            <a:avLst/>
          </a:prstGeom>
          <a:noFill/>
          <a:ln w="9525">
            <a:noFill/>
            <a:miter lim="800000"/>
            <a:headEnd/>
            <a:tailEnd/>
          </a:ln>
          <a:effectLst/>
        </p:spPr>
        <p:txBody>
          <a:bodyPr>
            <a:spAutoFit/>
          </a:bodyPr>
          <a:lstStyle/>
          <a:p>
            <a:r>
              <a:rPr lang="zh-TW" altLang="en-US" sz="2000" b="1">
                <a:solidFill>
                  <a:schemeClr val="bg1"/>
                </a:solidFill>
              </a:rPr>
              <a:t>資料來源</a:t>
            </a:r>
            <a:r>
              <a:rPr lang="en-US" altLang="zh-TW" sz="2000" b="1">
                <a:solidFill>
                  <a:schemeClr val="bg1"/>
                </a:solidFill>
              </a:rPr>
              <a:t>:  </a:t>
            </a:r>
            <a:r>
              <a:rPr lang="zh-TW" altLang="en-US" sz="2000" b="1">
                <a:solidFill>
                  <a:schemeClr val="bg1"/>
                </a:solidFill>
              </a:rPr>
              <a:t>集思會展事業群</a:t>
            </a:r>
          </a:p>
        </p:txBody>
      </p:sp>
      <p:sp>
        <p:nvSpPr>
          <p:cNvPr id="156676" name="Rectangle 4"/>
          <p:cNvSpPr>
            <a:spLocks noChangeArrowheads="1"/>
          </p:cNvSpPr>
          <p:nvPr/>
        </p:nvSpPr>
        <p:spPr bwMode="auto">
          <a:xfrm>
            <a:off x="6877050" y="4076700"/>
            <a:ext cx="1784350" cy="366713"/>
          </a:xfrm>
          <a:prstGeom prst="rect">
            <a:avLst/>
          </a:prstGeom>
          <a:noFill/>
          <a:ln w="9525">
            <a:noFill/>
            <a:miter lim="800000"/>
            <a:headEnd/>
            <a:tailEnd/>
          </a:ln>
          <a:effectLst/>
        </p:spPr>
        <p:txBody>
          <a:bodyPr wrap="none">
            <a:spAutoFit/>
          </a:bodyPr>
          <a:lstStyle/>
          <a:p>
            <a:pPr eaLnBrk="0" hangingPunct="0"/>
            <a:r>
              <a:rPr lang="zh-TW" altLang="en-US">
                <a:solidFill>
                  <a:srgbClr val="FF3300"/>
                </a:solidFill>
              </a:rPr>
              <a:t>專業會議籌組人</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科技">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科技">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觀點">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3165</TotalTime>
  <Words>2027</Words>
  <Application>Microsoft Office PowerPoint</Application>
  <PresentationFormat>如螢幕大小 (4:3)</PresentationFormat>
  <Paragraphs>170</Paragraphs>
  <Slides>46</Slides>
  <Notes>0</Notes>
  <HiddenSlides>0</HiddenSlides>
  <MMClips>1</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46</vt:i4>
      </vt:variant>
    </vt:vector>
  </HeadingPairs>
  <TitlesOfParts>
    <vt:vector size="54" baseType="lpstr">
      <vt:lpstr>微軟正黑體</vt:lpstr>
      <vt:lpstr>新細明體</vt:lpstr>
      <vt:lpstr>標楷體</vt:lpstr>
      <vt:lpstr>華康細黑體</vt:lpstr>
      <vt:lpstr>Arial</vt:lpstr>
      <vt:lpstr>Franklin Gothic Book</vt:lpstr>
      <vt:lpstr>Wingdings 2</vt:lpstr>
      <vt:lpstr>科技</vt:lpstr>
      <vt:lpstr>PowerPoint 簡報</vt:lpstr>
      <vt:lpstr>會展英文習作 1 解答</vt:lpstr>
      <vt:lpstr>PowerPoint 簡報</vt:lpstr>
      <vt:lpstr>PowerPoint 簡報</vt:lpstr>
      <vt:lpstr>PowerPoint 簡報</vt:lpstr>
      <vt:lpstr>PowerPoint 簡報</vt:lpstr>
      <vt:lpstr>PowerPoint 簡報</vt:lpstr>
      <vt:lpstr>PowerPoint 簡報</vt:lpstr>
      <vt:lpstr>PowerPoint 簡報</vt:lpstr>
      <vt:lpstr>●專業會議籌組人</vt:lpstr>
      <vt:lpstr>PowerPoint 簡報</vt:lpstr>
      <vt:lpstr>PowerPoint 簡報</vt:lpstr>
      <vt:lpstr>● 會議的種類 1.Conference(會議) </vt:lpstr>
      <vt:lpstr>PowerPoint 簡報</vt:lpstr>
      <vt:lpstr>● 會議的種類  2. Meeting(集會)  </vt:lpstr>
      <vt:lpstr>● 會議的種類 3. Seminar(進修會)</vt:lpstr>
      <vt:lpstr>● 會議的種類 4.  Symposium(專題討論會) </vt:lpstr>
      <vt:lpstr>● 會議的種類 5. Colloquium(專題會議) </vt:lpstr>
      <vt:lpstr>● 會議的種類 6.研習坊(Workshop)  </vt:lpstr>
      <vt:lpstr>● 會議的種類 7.訓練會(Training Programs)  </vt:lpstr>
      <vt:lpstr>● 會議的種類 8.產品發表會、發表會(Launch；Product Launch，New Product Launch)</vt:lpstr>
      <vt:lpstr>● 會議的種類 9.秀或活動(Show or Production)</vt:lpstr>
      <vt:lpstr>● 會議的種類 10.獎勵會議(Incentive Meeting)</vt:lpstr>
      <vt:lpstr>● 會議的種類 11.娛賓活動(Corporate Hospitality) </vt:lpstr>
      <vt:lpstr>● 會議的種類 12.商展(Trade Fair) </vt:lpstr>
      <vt:lpstr>● 會議的種類 13.大會會程(Program) </vt:lpstr>
      <vt:lpstr>● 會議的種類 14.巡迴秀(Road Show) </vt:lpstr>
      <vt:lpstr>● 會議的種類 16.公眾活動(Public Events) </vt:lpstr>
      <vt:lpstr>● 會議的種類 18.內部活動或訓練－Internal Events (in-house，in-company)</vt:lpstr>
      <vt:lpstr>● 會議的種類 19.博覽會—Exposition (簡稱EXPO.)</vt:lpstr>
      <vt:lpstr>● 會議的種類 20.大會 (Assembly)  </vt:lpstr>
      <vt:lpstr>● 會議的種類 21.演講 (Lecture)  </vt:lpstr>
      <vt:lpstr>● 會議的種類 22.座談 (Panel Discussion)  </vt:lpstr>
      <vt:lpstr>● 會議的種類 23.聚會 (Conclave)  </vt:lpstr>
      <vt:lpstr>● 會議的種類 </vt:lpstr>
      <vt:lpstr>● 會議的種類 25.高峰會議 (Summit) </vt:lpstr>
      <vt:lpstr>● 會議的種類 26.視訊會議 (Video Conference)  </vt:lpstr>
      <vt:lpstr>● 其他與會議相關的專有名詞: </vt:lpstr>
      <vt:lpstr>● 其他與會議相關的專有名詞: </vt:lpstr>
      <vt:lpstr>PowerPoint 簡報</vt:lpstr>
      <vt:lpstr>PowerPoint 簡報</vt:lpstr>
      <vt:lpstr>表1-4　簽約類別的內涵說明</vt:lpstr>
      <vt:lpstr>PowerPoint 簡報</vt:lpstr>
      <vt:lpstr>英漢/漢英/英英/中日/英日 線上電子字典  http://cdict.freetcp.com/   http://cdict.freetcp.com/wwwcdict.php?word=Colloquium</vt:lpstr>
      <vt:lpstr>PowerPoint 簡報</vt:lpstr>
      <vt:lpstr>PowerPoint 簡報</vt:lpstr>
    </vt:vector>
  </TitlesOfParts>
  <Company>mychat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國際會議規劃與管理</dc:title>
  <dc:creator>SuperXP</dc:creator>
  <cp:lastModifiedBy>fantastic</cp:lastModifiedBy>
  <cp:revision>135</cp:revision>
  <dcterms:created xsi:type="dcterms:W3CDTF">2007-09-27T04:25:33Z</dcterms:created>
  <dcterms:modified xsi:type="dcterms:W3CDTF">2016-10-01T16:31:42Z</dcterms:modified>
</cp:coreProperties>
</file>