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1"/>
  </p:notesMasterIdLst>
  <p:sldIdLst>
    <p:sldId id="256" r:id="rId2"/>
    <p:sldId id="257" r:id="rId3"/>
    <p:sldId id="258" r:id="rId4"/>
    <p:sldId id="277" r:id="rId5"/>
    <p:sldId id="259" r:id="rId6"/>
    <p:sldId id="260" r:id="rId7"/>
    <p:sldId id="262" r:id="rId8"/>
    <p:sldId id="263" r:id="rId9"/>
    <p:sldId id="278" r:id="rId10"/>
    <p:sldId id="261" r:id="rId11"/>
    <p:sldId id="264" r:id="rId12"/>
    <p:sldId id="265" r:id="rId13"/>
    <p:sldId id="266" r:id="rId14"/>
    <p:sldId id="281" r:id="rId15"/>
    <p:sldId id="267" r:id="rId16"/>
    <p:sldId id="268" r:id="rId17"/>
    <p:sldId id="272" r:id="rId18"/>
    <p:sldId id="274" r:id="rId19"/>
    <p:sldId id="275" r:id="rId20"/>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31" autoAdjust="0"/>
    <p:restoredTop sz="94660"/>
  </p:normalViewPr>
  <p:slideViewPr>
    <p:cSldViewPr snapToGrid="0">
      <p:cViewPr>
        <p:scale>
          <a:sx n="70" d="100"/>
          <a:sy n="70" d="100"/>
        </p:scale>
        <p:origin x="192" y="3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52AE62-86EB-4DBB-B4DF-79120266374B}" type="datetimeFigureOut">
              <a:rPr lang="zh-TW" altLang="en-US" smtClean="0"/>
              <a:pPr/>
              <a:t>2014/4/15</a:t>
            </a:fld>
            <a:endParaRPr lang="zh-TW" altLang="en-US"/>
          </a:p>
        </p:txBody>
      </p:sp>
      <p:sp>
        <p:nvSpPr>
          <p:cNvPr id="4" name="投影片圖像版面配置區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6E1561-54A5-4589-8425-A0BEEA83865B}"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056E1561-54A5-4589-8425-A0BEEA83865B}" type="slidenum">
              <a:rPr lang="zh-TW" altLang="en-US" smtClean="0"/>
              <a:pPr/>
              <a:t>1</a:t>
            </a:fld>
            <a:endParaRPr lang="zh-TW"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056E1561-54A5-4589-8425-A0BEEA83865B}" type="slidenum">
              <a:rPr lang="zh-TW" altLang="en-US" smtClean="0"/>
              <a:pPr/>
              <a:t>10</a:t>
            </a:fld>
            <a:endParaRPr lang="zh-TW"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056E1561-54A5-4589-8425-A0BEEA83865B}" type="slidenum">
              <a:rPr lang="zh-TW" altLang="en-US" smtClean="0"/>
              <a:pPr/>
              <a:t>11</a:t>
            </a:fld>
            <a:endParaRPr lang="zh-TW"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056E1561-54A5-4589-8425-A0BEEA83865B}" type="slidenum">
              <a:rPr lang="zh-TW" altLang="en-US" smtClean="0"/>
              <a:pPr/>
              <a:t>12</a:t>
            </a:fld>
            <a:endParaRPr lang="zh-TW"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056E1561-54A5-4589-8425-A0BEEA83865B}" type="slidenum">
              <a:rPr lang="zh-TW" altLang="en-US" smtClean="0"/>
              <a:pPr/>
              <a:t>13</a:t>
            </a:fld>
            <a:endParaRPr lang="zh-TW"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056E1561-54A5-4589-8425-A0BEEA83865B}" type="slidenum">
              <a:rPr lang="zh-TW" altLang="en-US" smtClean="0"/>
              <a:pPr/>
              <a:t>14</a:t>
            </a:fld>
            <a:endParaRPr lang="zh-TW"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056E1561-54A5-4589-8425-A0BEEA83865B}" type="slidenum">
              <a:rPr lang="zh-TW" altLang="en-US" smtClean="0"/>
              <a:pPr/>
              <a:t>15</a:t>
            </a:fld>
            <a:endParaRPr lang="zh-TW"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056E1561-54A5-4589-8425-A0BEEA83865B}" type="slidenum">
              <a:rPr lang="zh-TW" altLang="en-US" smtClean="0"/>
              <a:pPr/>
              <a:t>16</a:t>
            </a:fld>
            <a:endParaRPr lang="zh-TW"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056E1561-54A5-4589-8425-A0BEEA83865B}" type="slidenum">
              <a:rPr lang="zh-TW" altLang="en-US" smtClean="0"/>
              <a:pPr/>
              <a:t>17</a:t>
            </a:fld>
            <a:endParaRPr lang="zh-TW"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056E1561-54A5-4589-8425-A0BEEA83865B}" type="slidenum">
              <a:rPr lang="zh-TW" altLang="en-US" smtClean="0"/>
              <a:pPr/>
              <a:t>18</a:t>
            </a:fld>
            <a:endParaRPr lang="zh-TW"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056E1561-54A5-4589-8425-A0BEEA83865B}" type="slidenum">
              <a:rPr lang="zh-TW" altLang="en-US" smtClean="0"/>
              <a:pPr/>
              <a:t>19</a:t>
            </a:fld>
            <a:endParaRPr lang="zh-TW"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056E1561-54A5-4589-8425-A0BEEA83865B}" type="slidenum">
              <a:rPr lang="zh-TW" altLang="en-US" smtClean="0"/>
              <a:pPr/>
              <a:t>2</a:t>
            </a:fld>
            <a:endParaRPr lang="zh-TW"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056E1561-54A5-4589-8425-A0BEEA83865B}" type="slidenum">
              <a:rPr lang="zh-TW" altLang="en-US" smtClean="0"/>
              <a:pPr/>
              <a:t>3</a:t>
            </a:fld>
            <a:endParaRPr lang="zh-TW"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056E1561-54A5-4589-8425-A0BEEA83865B}" type="slidenum">
              <a:rPr lang="zh-TW" altLang="en-US" smtClean="0"/>
              <a:pPr/>
              <a:t>4</a:t>
            </a:fld>
            <a:endParaRPr lang="zh-TW"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056E1561-54A5-4589-8425-A0BEEA83865B}" type="slidenum">
              <a:rPr lang="zh-TW" altLang="en-US" smtClean="0"/>
              <a:pPr/>
              <a:t>5</a:t>
            </a:fld>
            <a:endParaRPr lang="zh-TW"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056E1561-54A5-4589-8425-A0BEEA83865B}" type="slidenum">
              <a:rPr lang="zh-TW" altLang="en-US" smtClean="0"/>
              <a:pPr/>
              <a:t>6</a:t>
            </a:fld>
            <a:endParaRPr lang="zh-TW"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056E1561-54A5-4589-8425-A0BEEA83865B}" type="slidenum">
              <a:rPr lang="zh-TW" altLang="en-US" smtClean="0"/>
              <a:pPr/>
              <a:t>7</a:t>
            </a:fld>
            <a:endParaRPr lang="zh-TW"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056E1561-54A5-4589-8425-A0BEEA83865B}" type="slidenum">
              <a:rPr lang="zh-TW" altLang="en-US" smtClean="0"/>
              <a:pPr/>
              <a:t>8</a:t>
            </a:fld>
            <a:endParaRPr lang="zh-TW"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056E1561-54A5-4589-8425-A0BEEA83865B}" type="slidenum">
              <a:rPr lang="zh-TW" altLang="en-US" smtClean="0"/>
              <a:pPr/>
              <a:t>9</a:t>
            </a:fld>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524000" y="1122363"/>
            <a:ext cx="9144000" cy="2387600"/>
          </a:xfrm>
        </p:spPr>
        <p:txBody>
          <a:bodyPr anchor="b"/>
          <a:lstStyle>
            <a:lvl1pPr algn="ctr">
              <a:defRPr sz="6000"/>
            </a:lvl1p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6CC79B67-4AD3-42D2-8531-93B71649C674}" type="datetimeFigureOut">
              <a:rPr lang="zh-TW" altLang="en-US" smtClean="0"/>
              <a:pPr/>
              <a:t>2014/4/15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FFDFFFA-5322-4F60-802A-2F58B0CBD7FD}" type="slidenum">
              <a:rPr lang="zh-TW" altLang="en-US" smtClean="0"/>
              <a:pPr/>
              <a:t>‹#›</a:t>
            </a:fld>
            <a:endParaRPr lang="zh-TW" altLang="en-US"/>
          </a:p>
        </p:txBody>
      </p:sp>
    </p:spTree>
    <p:extLst>
      <p:ext uri="{BB962C8B-B14F-4D97-AF65-F5344CB8AC3E}">
        <p14:creationId xmlns:p14="http://schemas.microsoft.com/office/powerpoint/2010/main" xmlns="" val="2750104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6CC79B67-4AD3-42D2-8531-93B71649C674}" type="datetimeFigureOut">
              <a:rPr lang="zh-TW" altLang="en-US" smtClean="0"/>
              <a:pPr/>
              <a:t>2014/4/15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FFDFFFA-5322-4F60-802A-2F58B0CBD7FD}" type="slidenum">
              <a:rPr lang="zh-TW" altLang="en-US" smtClean="0"/>
              <a:pPr/>
              <a:t>‹#›</a:t>
            </a:fld>
            <a:endParaRPr lang="zh-TW" altLang="en-US"/>
          </a:p>
        </p:txBody>
      </p:sp>
    </p:spTree>
    <p:extLst>
      <p:ext uri="{BB962C8B-B14F-4D97-AF65-F5344CB8AC3E}">
        <p14:creationId xmlns:p14="http://schemas.microsoft.com/office/powerpoint/2010/main" xmlns="" val="340832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8724900" y="365125"/>
            <a:ext cx="2628900" cy="5811838"/>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838200" y="365125"/>
            <a:ext cx="7734300" cy="5811838"/>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6CC79B67-4AD3-42D2-8531-93B71649C674}" type="datetimeFigureOut">
              <a:rPr lang="zh-TW" altLang="en-US" smtClean="0"/>
              <a:pPr/>
              <a:t>2014/4/15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FFDFFFA-5322-4F60-802A-2F58B0CBD7FD}" type="slidenum">
              <a:rPr lang="zh-TW" altLang="en-US" smtClean="0"/>
              <a:pPr/>
              <a:t>‹#›</a:t>
            </a:fld>
            <a:endParaRPr lang="zh-TW" altLang="en-US"/>
          </a:p>
        </p:txBody>
      </p:sp>
    </p:spTree>
    <p:extLst>
      <p:ext uri="{BB962C8B-B14F-4D97-AF65-F5344CB8AC3E}">
        <p14:creationId xmlns:p14="http://schemas.microsoft.com/office/powerpoint/2010/main" xmlns="" val="4174877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6CC79B67-4AD3-42D2-8531-93B71649C674}" type="datetimeFigureOut">
              <a:rPr lang="zh-TW" altLang="en-US" smtClean="0"/>
              <a:pPr/>
              <a:t>2014/4/15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FFDFFFA-5322-4F60-802A-2F58B0CBD7FD}" type="slidenum">
              <a:rPr lang="zh-TW" altLang="en-US" smtClean="0"/>
              <a:pPr/>
              <a:t>‹#›</a:t>
            </a:fld>
            <a:endParaRPr lang="zh-TW" altLang="en-US"/>
          </a:p>
        </p:txBody>
      </p:sp>
    </p:spTree>
    <p:extLst>
      <p:ext uri="{BB962C8B-B14F-4D97-AF65-F5344CB8AC3E}">
        <p14:creationId xmlns:p14="http://schemas.microsoft.com/office/powerpoint/2010/main" xmlns="" val="1551614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831850" y="1709738"/>
            <a:ext cx="10515600" cy="2852737"/>
          </a:xfrm>
        </p:spPr>
        <p:txBody>
          <a:bodyPr anchor="b"/>
          <a:lstStyle>
            <a:lvl1pPr>
              <a:defRPr sz="6000"/>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6CC79B67-4AD3-42D2-8531-93B71649C674}" type="datetimeFigureOut">
              <a:rPr lang="zh-TW" altLang="en-US" smtClean="0"/>
              <a:pPr/>
              <a:t>2014/4/15</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0FFDFFFA-5322-4F60-802A-2F58B0CBD7FD}" type="slidenum">
              <a:rPr lang="zh-TW" altLang="en-US" smtClean="0"/>
              <a:pPr/>
              <a:t>‹#›</a:t>
            </a:fld>
            <a:endParaRPr lang="zh-TW" altLang="en-US"/>
          </a:p>
        </p:txBody>
      </p:sp>
    </p:spTree>
    <p:extLst>
      <p:ext uri="{BB962C8B-B14F-4D97-AF65-F5344CB8AC3E}">
        <p14:creationId xmlns:p14="http://schemas.microsoft.com/office/powerpoint/2010/main" xmlns="" val="2569529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838200" y="1825625"/>
            <a:ext cx="51816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6172200" y="1825625"/>
            <a:ext cx="51816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6CC79B67-4AD3-42D2-8531-93B71649C674}" type="datetimeFigureOut">
              <a:rPr lang="zh-TW" altLang="en-US" smtClean="0"/>
              <a:pPr/>
              <a:t>2014/4/15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0FFDFFFA-5322-4F60-802A-2F58B0CBD7FD}" type="slidenum">
              <a:rPr lang="zh-TW" altLang="en-US" smtClean="0"/>
              <a:pPr/>
              <a:t>‹#›</a:t>
            </a:fld>
            <a:endParaRPr lang="zh-TW" altLang="en-US"/>
          </a:p>
        </p:txBody>
      </p:sp>
    </p:spTree>
    <p:extLst>
      <p:ext uri="{BB962C8B-B14F-4D97-AF65-F5344CB8AC3E}">
        <p14:creationId xmlns:p14="http://schemas.microsoft.com/office/powerpoint/2010/main" xmlns="" val="3041103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839788" y="365125"/>
            <a:ext cx="10515600" cy="1325563"/>
          </a:xfrm>
        </p:spPr>
        <p:txBody>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839788" y="2505075"/>
            <a:ext cx="5157787"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6172200" y="2505075"/>
            <a:ext cx="5183188"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6CC79B67-4AD3-42D2-8531-93B71649C674}" type="datetimeFigureOut">
              <a:rPr lang="zh-TW" altLang="en-US" smtClean="0"/>
              <a:pPr/>
              <a:t>2014/4/15</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0FFDFFFA-5322-4F60-802A-2F58B0CBD7FD}" type="slidenum">
              <a:rPr lang="zh-TW" altLang="en-US" smtClean="0"/>
              <a:pPr/>
              <a:t>‹#›</a:t>
            </a:fld>
            <a:endParaRPr lang="zh-TW" altLang="en-US"/>
          </a:p>
        </p:txBody>
      </p:sp>
    </p:spTree>
    <p:extLst>
      <p:ext uri="{BB962C8B-B14F-4D97-AF65-F5344CB8AC3E}">
        <p14:creationId xmlns:p14="http://schemas.microsoft.com/office/powerpoint/2010/main" xmlns="" val="3494135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6CC79B67-4AD3-42D2-8531-93B71649C674}" type="datetimeFigureOut">
              <a:rPr lang="zh-TW" altLang="en-US" smtClean="0"/>
              <a:pPr/>
              <a:t>2014/4/15</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0FFDFFFA-5322-4F60-802A-2F58B0CBD7FD}" type="slidenum">
              <a:rPr lang="zh-TW" altLang="en-US" smtClean="0"/>
              <a:pPr/>
              <a:t>‹#›</a:t>
            </a:fld>
            <a:endParaRPr lang="zh-TW" altLang="en-US"/>
          </a:p>
        </p:txBody>
      </p:sp>
    </p:spTree>
    <p:extLst>
      <p:ext uri="{BB962C8B-B14F-4D97-AF65-F5344CB8AC3E}">
        <p14:creationId xmlns:p14="http://schemas.microsoft.com/office/powerpoint/2010/main" xmlns="" val="4171527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6CC79B67-4AD3-42D2-8531-93B71649C674}" type="datetimeFigureOut">
              <a:rPr lang="zh-TW" altLang="en-US" smtClean="0"/>
              <a:pPr/>
              <a:t>2014/4/15</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0FFDFFFA-5322-4F60-802A-2F58B0CBD7FD}" type="slidenum">
              <a:rPr lang="zh-TW" altLang="en-US" smtClean="0"/>
              <a:pPr/>
              <a:t>‹#›</a:t>
            </a:fld>
            <a:endParaRPr lang="zh-TW" altLang="en-US"/>
          </a:p>
        </p:txBody>
      </p:sp>
    </p:spTree>
    <p:extLst>
      <p:ext uri="{BB962C8B-B14F-4D97-AF65-F5344CB8AC3E}">
        <p14:creationId xmlns:p14="http://schemas.microsoft.com/office/powerpoint/2010/main" xmlns="" val="821716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6CC79B67-4AD3-42D2-8531-93B71649C674}" type="datetimeFigureOut">
              <a:rPr lang="zh-TW" altLang="en-US" smtClean="0"/>
              <a:pPr/>
              <a:t>2014/4/15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0FFDFFFA-5322-4F60-802A-2F58B0CBD7FD}" type="slidenum">
              <a:rPr lang="zh-TW" altLang="en-US" smtClean="0"/>
              <a:pPr/>
              <a:t>‹#›</a:t>
            </a:fld>
            <a:endParaRPr lang="zh-TW" altLang="en-US"/>
          </a:p>
        </p:txBody>
      </p:sp>
    </p:spTree>
    <p:extLst>
      <p:ext uri="{BB962C8B-B14F-4D97-AF65-F5344CB8AC3E}">
        <p14:creationId xmlns:p14="http://schemas.microsoft.com/office/powerpoint/2010/main" xmlns="" val="3017530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839788" y="457200"/>
            <a:ext cx="3932237" cy="1600200"/>
          </a:xfrm>
        </p:spPr>
        <p:txBody>
          <a:bodyPr anchor="b"/>
          <a:lstStyle>
            <a:lvl1pPr>
              <a:defRPr sz="3200"/>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6CC79B67-4AD3-42D2-8531-93B71649C674}" type="datetimeFigureOut">
              <a:rPr lang="zh-TW" altLang="en-US" smtClean="0"/>
              <a:pPr/>
              <a:t>2014/4/15</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0FFDFFFA-5322-4F60-802A-2F58B0CBD7FD}" type="slidenum">
              <a:rPr lang="zh-TW" altLang="en-US" smtClean="0"/>
              <a:pPr/>
              <a:t>‹#›</a:t>
            </a:fld>
            <a:endParaRPr lang="zh-TW" altLang="en-US"/>
          </a:p>
        </p:txBody>
      </p:sp>
    </p:spTree>
    <p:extLst>
      <p:ext uri="{BB962C8B-B14F-4D97-AF65-F5344CB8AC3E}">
        <p14:creationId xmlns:p14="http://schemas.microsoft.com/office/powerpoint/2010/main" xmlns="" val="810275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C79B67-4AD3-42D2-8531-93B71649C674}" type="datetimeFigureOut">
              <a:rPr lang="zh-TW" altLang="en-US" smtClean="0"/>
              <a:pPr/>
              <a:t>2014/4/15</a:t>
            </a:fld>
            <a:endParaRPr lang="zh-TW" altLang="en-US"/>
          </a:p>
        </p:txBody>
      </p:sp>
      <p:sp>
        <p:nvSpPr>
          <p:cNvPr id="5" name="頁尾版面配置區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FDFFFA-5322-4F60-802A-2F58B0CBD7FD}" type="slidenum">
              <a:rPr lang="zh-TW" altLang="en-US" smtClean="0"/>
              <a:pPr/>
              <a:t>‹#›</a:t>
            </a:fld>
            <a:endParaRPr lang="zh-TW" altLang="en-US"/>
          </a:p>
        </p:txBody>
      </p:sp>
    </p:spTree>
    <p:extLst>
      <p:ext uri="{BB962C8B-B14F-4D97-AF65-F5344CB8AC3E}">
        <p14:creationId xmlns:p14="http://schemas.microsoft.com/office/powerpoint/2010/main" xmlns="" val="15809036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547750" y="979860"/>
            <a:ext cx="9144000" cy="1234470"/>
          </a:xfrm>
        </p:spPr>
        <p:txBody>
          <a:bodyPr>
            <a:normAutofit fontScale="90000"/>
          </a:bodyPr>
          <a:lstStyle/>
          <a:p>
            <a:r>
              <a:rPr lang="zh-TW" altLang="en-US" dirty="0" smtClean="0"/>
              <a:t>第一版</a:t>
            </a:r>
            <a:r>
              <a:rPr lang="en-US" altLang="zh-TW" dirty="0" smtClean="0"/>
              <a:t>Rubric(</a:t>
            </a:r>
            <a:r>
              <a:rPr lang="zh-TW" altLang="en-US" dirty="0" smtClean="0"/>
              <a:t>從前陳執行長</a:t>
            </a:r>
            <a:r>
              <a:rPr lang="en-US" altLang="zh-TW" dirty="0" smtClean="0"/>
              <a:t>)</a:t>
            </a:r>
            <a:endParaRPr lang="zh-TW" altLang="en-US" dirty="0"/>
          </a:p>
        </p:txBody>
      </p:sp>
      <p:sp>
        <p:nvSpPr>
          <p:cNvPr id="3" name="副標題 2"/>
          <p:cNvSpPr>
            <a:spLocks noGrp="1"/>
          </p:cNvSpPr>
          <p:nvPr>
            <p:ph type="subTitle" idx="1"/>
          </p:nvPr>
        </p:nvSpPr>
        <p:spPr>
          <a:xfrm>
            <a:off x="1476498" y="2559885"/>
            <a:ext cx="9389423" cy="3647941"/>
          </a:xfrm>
        </p:spPr>
        <p:txBody>
          <a:bodyPr>
            <a:normAutofit/>
          </a:bodyPr>
          <a:lstStyle/>
          <a:p>
            <a:pPr algn="l"/>
            <a:r>
              <a:rPr lang="zh-TW" altLang="en-US" sz="3200" dirty="0" smtClean="0"/>
              <a:t>去年六月挑選</a:t>
            </a:r>
            <a:r>
              <a:rPr lang="zh-TW" altLang="en-US" sz="3200" dirty="0" smtClean="0">
                <a:solidFill>
                  <a:srgbClr val="FF0000"/>
                </a:solidFill>
              </a:rPr>
              <a:t>幾個科目</a:t>
            </a:r>
            <a:r>
              <a:rPr lang="zh-TW" altLang="en-US" sz="3200" dirty="0" smtClean="0"/>
              <a:t>做，非常費事。</a:t>
            </a:r>
            <a:endParaRPr lang="en-US" altLang="zh-TW" sz="3200" dirty="0" smtClean="0"/>
          </a:p>
          <a:p>
            <a:pPr algn="l"/>
            <a:endParaRPr lang="en-US" altLang="zh-TW" sz="3200" dirty="0" smtClean="0"/>
          </a:p>
          <a:p>
            <a:pPr algn="l"/>
            <a:r>
              <a:rPr lang="zh-TW" altLang="en-US" sz="3200" dirty="0" smtClean="0"/>
              <a:t>去年九月向系上同仁宣告每個科目都要做</a:t>
            </a:r>
            <a:r>
              <a:rPr lang="en-US" altLang="zh-TW" sz="3200" dirty="0" smtClean="0"/>
              <a:t>Rubric</a:t>
            </a:r>
          </a:p>
          <a:p>
            <a:pPr algn="l"/>
            <a:endParaRPr lang="en-US" altLang="zh-TW" sz="3200" dirty="0" smtClean="0"/>
          </a:p>
          <a:p>
            <a:pPr algn="l"/>
            <a:r>
              <a:rPr lang="zh-TW" altLang="en-US" sz="3200" dirty="0" smtClean="0"/>
              <a:t>去年十月向陳執行長請教</a:t>
            </a:r>
            <a:r>
              <a:rPr lang="en-US" altLang="zh-TW" sz="3200" dirty="0" smtClean="0"/>
              <a:t>: </a:t>
            </a:r>
            <a:r>
              <a:rPr lang="zh-TW" altLang="en-US" sz="3200" dirty="0" smtClean="0"/>
              <a:t>經院長與周副等決定</a:t>
            </a:r>
            <a:endParaRPr lang="en-US" altLang="zh-TW" sz="3200" dirty="0" smtClean="0"/>
          </a:p>
          <a:p>
            <a:pPr algn="l"/>
            <a:r>
              <a:rPr lang="zh-TW" altLang="en-US" sz="3200" dirty="0" smtClean="0"/>
              <a:t>整個</a:t>
            </a:r>
            <a:r>
              <a:rPr lang="en-US" altLang="zh-TW" sz="3200" dirty="0" smtClean="0"/>
              <a:t>Program</a:t>
            </a:r>
            <a:r>
              <a:rPr lang="zh-TW" altLang="en-US" sz="3200" dirty="0" smtClean="0"/>
              <a:t>做</a:t>
            </a:r>
            <a:r>
              <a:rPr lang="en-US" altLang="zh-TW" sz="3200" dirty="0" smtClean="0"/>
              <a:t>assessment</a:t>
            </a:r>
          </a:p>
          <a:p>
            <a:pPr algn="l"/>
            <a:endParaRPr lang="zh-TW" altLang="en-US" dirty="0"/>
          </a:p>
        </p:txBody>
      </p:sp>
      <p:sp>
        <p:nvSpPr>
          <p:cNvPr id="4" name="向右箭號 3"/>
          <p:cNvSpPr/>
          <p:nvPr/>
        </p:nvSpPr>
        <p:spPr>
          <a:xfrm>
            <a:off x="1073239" y="2873305"/>
            <a:ext cx="450761" cy="283335"/>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zh-TW" altLang="en-US" dirty="0"/>
          </a:p>
        </p:txBody>
      </p:sp>
    </p:spTree>
    <p:extLst>
      <p:ext uri="{BB962C8B-B14F-4D97-AF65-F5344CB8AC3E}">
        <p14:creationId xmlns:p14="http://schemas.microsoft.com/office/powerpoint/2010/main" xmlns="" val="5512568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pPr lvl="0" eaLnBrk="0" fontAlgn="base" hangingPunct="0">
              <a:lnSpc>
                <a:spcPct val="100000"/>
              </a:lnSpc>
              <a:spcAft>
                <a:spcPct val="0"/>
              </a:spcAft>
            </a:pPr>
            <a:r>
              <a:rPr lang="en-US" altLang="zh-TW" sz="2000" b="1" dirty="0">
                <a:latin typeface="Calibri" panose="020F0502020204030204" pitchFamily="34" charset="0"/>
                <a:cs typeface="Times New Roman" panose="02020603050405020304" pitchFamily="18" charset="0"/>
              </a:rPr>
              <a:t>Goal U4: </a:t>
            </a:r>
            <a:r>
              <a:rPr lang="en-US" altLang="zh-TW" sz="2000" dirty="0">
                <a:latin typeface="Calibri" panose="020F0502020204030204" pitchFamily="34" charset="0"/>
                <a:cs typeface="Times New Roman" panose="02020603050405020304" pitchFamily="18" charset="0"/>
              </a:rPr>
              <a:t>Student will understand business ethics and social responsibility</a:t>
            </a:r>
            <a:r>
              <a:rPr lang="en-US" altLang="zh-TW" sz="2000" dirty="0" smtClean="0">
                <a:latin typeface="Calibri" panose="020F0502020204030204" pitchFamily="34" charset="0"/>
                <a:cs typeface="Times New Roman" panose="02020603050405020304" pitchFamily="18" charset="0"/>
              </a:rPr>
              <a:t>.</a:t>
            </a:r>
            <a:r>
              <a:rPr lang="zh-TW" altLang="en-US" sz="2000" dirty="0" smtClean="0">
                <a:latin typeface="Calibri" panose="020F0502020204030204" pitchFamily="34" charset="0"/>
                <a:cs typeface="Times New Roman" panose="02020603050405020304" pitchFamily="18" charset="0"/>
              </a:rPr>
              <a:t> </a:t>
            </a:r>
            <a:r>
              <a:rPr lang="en-US" altLang="zh-TW" sz="2000" dirty="0" smtClean="0">
                <a:latin typeface="Calibri" panose="020F0502020204030204" pitchFamily="34" charset="0"/>
                <a:cs typeface="Times New Roman" panose="02020603050405020304" pitchFamily="18" charset="0"/>
              </a:rPr>
              <a:t>(</a:t>
            </a:r>
            <a:r>
              <a:rPr lang="zh-TW" altLang="en-US" sz="2000" dirty="0" smtClean="0">
                <a:latin typeface="Calibri" panose="020F0502020204030204" pitchFamily="34" charset="0"/>
                <a:cs typeface="Times New Roman" panose="02020603050405020304" pitchFamily="18" charset="0"/>
              </a:rPr>
              <a:t>研究所</a:t>
            </a:r>
            <a:r>
              <a:rPr lang="en-US" altLang="zh-TW" sz="2000" dirty="0" smtClean="0">
                <a:latin typeface="Calibri" panose="020F0502020204030204" pitchFamily="34" charset="0"/>
                <a:cs typeface="Times New Roman" panose="02020603050405020304" pitchFamily="18" charset="0"/>
              </a:rPr>
              <a:t>)</a:t>
            </a:r>
            <a:r>
              <a:rPr kumimoji="0" lang="en-US" altLang="zh-TW" sz="2000" b="0" i="0" u="none" strike="noStrike" cap="none" normalizeH="0" baseline="0" dirty="0" smtClean="0">
                <a:ln>
                  <a:noFill/>
                </a:ln>
                <a:solidFill>
                  <a:schemeClr val="tx1"/>
                </a:solidFill>
                <a:effectLst/>
              </a:rPr>
              <a:t/>
            </a:r>
            <a:br>
              <a:rPr kumimoji="0" lang="en-US" altLang="zh-TW" sz="2000" b="0" i="0" u="none" strike="noStrike" cap="none" normalizeH="0" baseline="0" dirty="0" smtClean="0">
                <a:ln>
                  <a:noFill/>
                </a:ln>
                <a:solidFill>
                  <a:schemeClr val="tx1"/>
                </a:solidFill>
                <a:effectLst/>
              </a:rPr>
            </a:br>
            <a:r>
              <a:rPr lang="en-US" altLang="zh-TW" sz="2000" b="1" dirty="0">
                <a:latin typeface="Calibri" panose="020F0502020204030204" pitchFamily="34" charset="0"/>
                <a:cs typeface="Times New Roman" panose="02020603050405020304" pitchFamily="18" charset="0"/>
              </a:rPr>
              <a:t>Objectives U4.1: </a:t>
            </a:r>
            <a:r>
              <a:rPr lang="en-US" altLang="zh-TW" sz="2000" dirty="0">
                <a:latin typeface="Calibri" panose="020F0502020204030204" pitchFamily="34" charset="0"/>
                <a:cs typeface="Times New Roman" panose="02020603050405020304" pitchFamily="18" charset="0"/>
              </a:rPr>
              <a:t>Student will understand business ethics and social responsibility, and their effects on corporate decision and public benefits.</a:t>
            </a:r>
            <a:r>
              <a:rPr kumimoji="0" lang="en-US" altLang="zh-TW" sz="2000" b="0" i="0" u="none" strike="noStrike" cap="none" normalizeH="0" baseline="0" dirty="0" smtClean="0">
                <a:ln>
                  <a:noFill/>
                </a:ln>
                <a:solidFill>
                  <a:schemeClr val="tx1"/>
                </a:solidFill>
                <a:effectLst/>
              </a:rPr>
              <a:t/>
            </a:r>
            <a:br>
              <a:rPr kumimoji="0" lang="en-US" altLang="zh-TW" sz="2000" b="0" i="0" u="none" strike="noStrike" cap="none" normalizeH="0" baseline="0" dirty="0" smtClean="0">
                <a:ln>
                  <a:noFill/>
                </a:ln>
                <a:solidFill>
                  <a:schemeClr val="tx1"/>
                </a:solidFill>
                <a:effectLst/>
              </a:rPr>
            </a:br>
            <a:r>
              <a:rPr lang="en-US" altLang="zh-TW" sz="2000" b="1" dirty="0">
                <a:solidFill>
                  <a:srgbClr val="FF0000"/>
                </a:solidFill>
                <a:latin typeface="Calibri" panose="020F0502020204030204" pitchFamily="34" charset="0"/>
                <a:cs typeface="Times New Roman" panose="02020603050405020304" pitchFamily="18" charset="0"/>
              </a:rPr>
              <a:t>Ethic </a:t>
            </a:r>
            <a:r>
              <a:rPr lang="en-US" altLang="zh-TW" sz="2000" b="1" dirty="0" smtClean="0">
                <a:solidFill>
                  <a:srgbClr val="FF0000"/>
                </a:solidFill>
                <a:latin typeface="Calibri" panose="020F0502020204030204" pitchFamily="34" charset="0"/>
                <a:cs typeface="Times New Roman" panose="02020603050405020304" pitchFamily="18" charset="0"/>
              </a:rPr>
              <a:t>Rubric</a:t>
            </a:r>
            <a:endParaRPr lang="zh-TW" altLang="en-US" sz="2000" dirty="0"/>
          </a:p>
        </p:txBody>
      </p:sp>
      <p:graphicFrame>
        <p:nvGraphicFramePr>
          <p:cNvPr id="4" name="內容版面配置區 3"/>
          <p:cNvGraphicFramePr>
            <a:graphicFrameLocks noGrp="1"/>
          </p:cNvGraphicFramePr>
          <p:nvPr>
            <p:ph idx="1"/>
          </p:nvPr>
        </p:nvGraphicFramePr>
        <p:xfrm>
          <a:off x="1542194" y="1674405"/>
          <a:ext cx="9457900" cy="5084825"/>
        </p:xfrm>
        <a:graphic>
          <a:graphicData uri="http://schemas.openxmlformats.org/drawingml/2006/table">
            <a:tbl>
              <a:tblPr firstRow="1" firstCol="1" bandRow="1">
                <a:tableStyleId>{5C22544A-7EE6-4342-B048-85BDC9FD1C3A}</a:tableStyleId>
              </a:tblPr>
              <a:tblGrid>
                <a:gridCol w="2364137"/>
                <a:gridCol w="2364137"/>
                <a:gridCol w="2364813"/>
                <a:gridCol w="2364813"/>
              </a:tblGrid>
              <a:tr h="372759">
                <a:tc>
                  <a:txBody>
                    <a:bodyPr/>
                    <a:lstStyle/>
                    <a:p>
                      <a:pPr algn="ctr">
                        <a:spcAft>
                          <a:spcPts val="0"/>
                        </a:spcAft>
                      </a:pPr>
                      <a:r>
                        <a:rPr lang="en-US" sz="1400" kern="100" dirty="0">
                          <a:effectLst/>
                        </a:rPr>
                        <a:t>Trait</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709" marR="48709" marT="0" marB="0" anchor="ctr"/>
                </a:tc>
                <a:tc>
                  <a:txBody>
                    <a:bodyPr/>
                    <a:lstStyle/>
                    <a:p>
                      <a:pPr algn="ctr">
                        <a:spcAft>
                          <a:spcPts val="0"/>
                        </a:spcAft>
                      </a:pPr>
                      <a:r>
                        <a:rPr lang="en-US" sz="1400" kern="100" dirty="0">
                          <a:effectLst/>
                        </a:rPr>
                        <a:t>Below Expectation</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709" marR="48709" marT="0" marB="0" anchor="ctr"/>
                </a:tc>
                <a:tc>
                  <a:txBody>
                    <a:bodyPr/>
                    <a:lstStyle/>
                    <a:p>
                      <a:pPr algn="ctr">
                        <a:spcAft>
                          <a:spcPts val="0"/>
                        </a:spcAft>
                      </a:pPr>
                      <a:r>
                        <a:rPr lang="en-US" sz="1400" kern="100" dirty="0">
                          <a:effectLst/>
                        </a:rPr>
                        <a:t>Meet Expectation</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709" marR="48709" marT="0" marB="0" anchor="ctr"/>
                </a:tc>
                <a:tc>
                  <a:txBody>
                    <a:bodyPr/>
                    <a:lstStyle/>
                    <a:p>
                      <a:pPr algn="ctr">
                        <a:spcAft>
                          <a:spcPts val="0"/>
                        </a:spcAft>
                      </a:pPr>
                      <a:r>
                        <a:rPr lang="en-US" sz="1400" kern="100" dirty="0">
                          <a:effectLst/>
                        </a:rPr>
                        <a:t>More than Expectation</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709" marR="48709" marT="0" marB="0" anchor="ctr"/>
                </a:tc>
              </a:tr>
              <a:tr h="734426">
                <a:tc>
                  <a:txBody>
                    <a:bodyPr/>
                    <a:lstStyle/>
                    <a:p>
                      <a:pPr>
                        <a:spcAft>
                          <a:spcPts val="0"/>
                        </a:spcAft>
                      </a:pPr>
                      <a:r>
                        <a:rPr lang="en-US" sz="1400" kern="100" dirty="0">
                          <a:effectLst/>
                        </a:rPr>
                        <a:t>Ethical Self-Awareness</a:t>
                      </a:r>
                      <a:endParaRPr lang="zh-TW" sz="1400" kern="100" dirty="0">
                        <a:solidFill>
                          <a:srgbClr val="000000"/>
                        </a:solidFill>
                        <a:effectLst/>
                        <a:latin typeface="Garamond" panose="02020404030301010803" pitchFamily="18" charset="0"/>
                        <a:ea typeface="新細明體" panose="02020500000000000000" pitchFamily="18" charset="-120"/>
                        <a:cs typeface="Garamond" panose="02020404030301010803" pitchFamily="18" charset="0"/>
                      </a:endParaRPr>
                    </a:p>
                  </a:txBody>
                  <a:tcPr marL="48709" marR="48709" marT="0" marB="0" anchor="ctr"/>
                </a:tc>
                <a:tc>
                  <a:txBody>
                    <a:bodyPr/>
                    <a:lstStyle/>
                    <a:p>
                      <a:pPr>
                        <a:spcAft>
                          <a:spcPts val="0"/>
                        </a:spcAft>
                      </a:pPr>
                      <a:r>
                        <a:rPr lang="en-US" sz="900" kern="100" dirty="0">
                          <a:effectLst/>
                        </a:rPr>
                        <a:t>Student states either their core beliefs or articulates the origins of the core beliefs but not both. </a:t>
                      </a:r>
                      <a:endParaRPr lang="zh-TW" sz="900" kern="100" dirty="0">
                        <a:effectLst/>
                      </a:endParaRPr>
                    </a:p>
                    <a:p>
                      <a:pPr>
                        <a:spcAft>
                          <a:spcPts val="0"/>
                        </a:spcAft>
                      </a:pPr>
                      <a:r>
                        <a:rPr lang="en-US" sz="900" kern="0" dirty="0">
                          <a:effectLst/>
                        </a:rPr>
                        <a:t> </a:t>
                      </a:r>
                      <a:endParaRPr lang="zh-TW" sz="9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709" marR="48709" marT="0" marB="0"/>
                </a:tc>
                <a:tc>
                  <a:txBody>
                    <a:bodyPr/>
                    <a:lstStyle/>
                    <a:p>
                      <a:pPr>
                        <a:spcAft>
                          <a:spcPts val="0"/>
                        </a:spcAft>
                      </a:pPr>
                      <a:r>
                        <a:rPr lang="en-US" sz="900" kern="100">
                          <a:effectLst/>
                        </a:rPr>
                        <a:t>Student discusses in detail/analyzes both core beliefs and the origins of the core beliefs. </a:t>
                      </a:r>
                      <a:endParaRPr lang="zh-TW" sz="900" kern="100">
                        <a:effectLst/>
                      </a:endParaRPr>
                    </a:p>
                    <a:p>
                      <a:pPr>
                        <a:spcAft>
                          <a:spcPts val="0"/>
                        </a:spcAft>
                      </a:pPr>
                      <a:r>
                        <a:rPr lang="en-US" sz="900" kern="0">
                          <a:effectLst/>
                        </a:rPr>
                        <a:t> </a:t>
                      </a:r>
                      <a:endParaRPr lang="zh-TW" sz="9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48709" marR="48709" marT="0" marB="0"/>
                </a:tc>
                <a:tc>
                  <a:txBody>
                    <a:bodyPr/>
                    <a:lstStyle/>
                    <a:p>
                      <a:pPr>
                        <a:spcAft>
                          <a:spcPts val="0"/>
                        </a:spcAft>
                      </a:pPr>
                      <a:r>
                        <a:rPr lang="en-US" sz="900" kern="100">
                          <a:effectLst/>
                        </a:rPr>
                        <a:t>Student discusses in detail/analyzes both core beliefs and the origins of the core beliefs and discussion has greater depth and clarity </a:t>
                      </a:r>
                      <a:endParaRPr lang="zh-TW" sz="900" kern="100">
                        <a:effectLst/>
                      </a:endParaRPr>
                    </a:p>
                    <a:p>
                      <a:pPr>
                        <a:spcAft>
                          <a:spcPts val="0"/>
                        </a:spcAft>
                      </a:pPr>
                      <a:r>
                        <a:rPr lang="en-US" sz="900" kern="0">
                          <a:effectLst/>
                        </a:rPr>
                        <a:t> </a:t>
                      </a:r>
                      <a:endParaRPr lang="zh-TW" sz="900" kern="100">
                        <a:effectLst/>
                      </a:endParaRPr>
                    </a:p>
                    <a:p>
                      <a:pPr>
                        <a:spcAft>
                          <a:spcPts val="0"/>
                        </a:spcAft>
                      </a:pPr>
                      <a:r>
                        <a:rPr lang="en-US" sz="900" kern="0">
                          <a:effectLst/>
                        </a:rPr>
                        <a:t> </a:t>
                      </a:r>
                      <a:endParaRPr lang="zh-TW" sz="9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48709" marR="48709" marT="0" marB="0"/>
                </a:tc>
              </a:tr>
              <a:tr h="852882">
                <a:tc>
                  <a:txBody>
                    <a:bodyPr/>
                    <a:lstStyle/>
                    <a:p>
                      <a:pPr algn="just">
                        <a:spcAft>
                          <a:spcPts val="0"/>
                        </a:spcAft>
                      </a:pPr>
                      <a:r>
                        <a:rPr lang="en-US" sz="1400" kern="100" dirty="0">
                          <a:effectLst/>
                        </a:rPr>
                        <a:t>Understanding Different Ethical Perspectives/Concepts </a:t>
                      </a:r>
                      <a:endParaRPr lang="zh-TW" sz="1400" kern="100" dirty="0">
                        <a:solidFill>
                          <a:srgbClr val="000000"/>
                        </a:solidFill>
                        <a:effectLst/>
                        <a:latin typeface="Garamond" panose="02020404030301010803" pitchFamily="18" charset="0"/>
                        <a:ea typeface="新細明體" panose="02020500000000000000" pitchFamily="18" charset="-120"/>
                        <a:cs typeface="Garamond" panose="02020404030301010803" pitchFamily="18" charset="0"/>
                      </a:endParaRPr>
                    </a:p>
                  </a:txBody>
                  <a:tcPr marL="48709" marR="48709" marT="0" marB="0" anchor="ctr"/>
                </a:tc>
                <a:tc>
                  <a:txBody>
                    <a:bodyPr/>
                    <a:lstStyle/>
                    <a:p>
                      <a:pPr>
                        <a:spcAft>
                          <a:spcPts val="0"/>
                        </a:spcAft>
                      </a:pPr>
                      <a:r>
                        <a:rPr lang="en-US" sz="900" kern="100">
                          <a:effectLst/>
                        </a:rPr>
                        <a:t>Student only names the major theory she/he uses. </a:t>
                      </a:r>
                      <a:endParaRPr lang="zh-TW" sz="900" kern="100">
                        <a:effectLst/>
                      </a:endParaRPr>
                    </a:p>
                    <a:p>
                      <a:pPr>
                        <a:spcAft>
                          <a:spcPts val="0"/>
                        </a:spcAft>
                      </a:pPr>
                      <a:r>
                        <a:rPr lang="en-US" sz="900" kern="0">
                          <a:effectLst/>
                        </a:rPr>
                        <a:t> </a:t>
                      </a:r>
                      <a:endParaRPr lang="zh-TW" sz="9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48709" marR="48709" marT="0" marB="0"/>
                </a:tc>
                <a:tc>
                  <a:txBody>
                    <a:bodyPr/>
                    <a:lstStyle/>
                    <a:p>
                      <a:pPr>
                        <a:spcAft>
                          <a:spcPts val="0"/>
                        </a:spcAft>
                      </a:pPr>
                      <a:r>
                        <a:rPr lang="en-US" sz="900" kern="100">
                          <a:effectLst/>
                        </a:rPr>
                        <a:t>Student can name the major theory or theories she/he uses, can present the gist of said theory or theories, and attempts to explain the details of the theory or theories used, but has some inaccuracies. </a:t>
                      </a:r>
                      <a:endParaRPr lang="zh-TW" sz="900" kern="100">
                        <a:effectLst/>
                      </a:endParaRPr>
                    </a:p>
                    <a:p>
                      <a:pPr>
                        <a:spcAft>
                          <a:spcPts val="0"/>
                        </a:spcAft>
                      </a:pPr>
                      <a:r>
                        <a:rPr lang="en-US" sz="900" kern="0">
                          <a:effectLst/>
                        </a:rPr>
                        <a:t> </a:t>
                      </a:r>
                      <a:endParaRPr lang="zh-TW" sz="900" kern="100">
                        <a:effectLst/>
                      </a:endParaRPr>
                    </a:p>
                    <a:p>
                      <a:pPr>
                        <a:spcAft>
                          <a:spcPts val="0"/>
                        </a:spcAft>
                      </a:pPr>
                      <a:r>
                        <a:rPr lang="en-US" sz="900" kern="0">
                          <a:effectLst/>
                        </a:rPr>
                        <a:t> </a:t>
                      </a:r>
                      <a:endParaRPr lang="zh-TW" sz="9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48709" marR="48709" marT="0" marB="0"/>
                </a:tc>
                <a:tc>
                  <a:txBody>
                    <a:bodyPr/>
                    <a:lstStyle/>
                    <a:p>
                      <a:pPr>
                        <a:spcAft>
                          <a:spcPts val="0"/>
                        </a:spcAft>
                      </a:pPr>
                      <a:r>
                        <a:rPr lang="en-US" sz="900" kern="100">
                          <a:effectLst/>
                        </a:rPr>
                        <a:t>Student names the theory or theories, can present the gist of said theory or theories, and accurately explains the details of the theory or theories used. </a:t>
                      </a:r>
                      <a:endParaRPr lang="zh-TW" sz="900" kern="100">
                        <a:effectLst/>
                      </a:endParaRPr>
                    </a:p>
                    <a:p>
                      <a:pPr>
                        <a:spcAft>
                          <a:spcPts val="0"/>
                        </a:spcAft>
                      </a:pPr>
                      <a:r>
                        <a:rPr lang="en-US" sz="900" kern="0">
                          <a:effectLst/>
                        </a:rPr>
                        <a:t> </a:t>
                      </a:r>
                      <a:endParaRPr lang="zh-TW" sz="9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48709" marR="48709" marT="0" marB="0"/>
                </a:tc>
              </a:tr>
              <a:tr h="734426">
                <a:tc>
                  <a:txBody>
                    <a:bodyPr/>
                    <a:lstStyle/>
                    <a:p>
                      <a:pPr>
                        <a:spcAft>
                          <a:spcPts val="0"/>
                        </a:spcAft>
                      </a:pPr>
                      <a:r>
                        <a:rPr lang="en-US" sz="1400" kern="100" dirty="0">
                          <a:effectLst/>
                        </a:rPr>
                        <a:t>Ethical Issue Recognition </a:t>
                      </a:r>
                      <a:endParaRPr lang="zh-TW" sz="1400" kern="100" dirty="0">
                        <a:solidFill>
                          <a:srgbClr val="000000"/>
                        </a:solidFill>
                        <a:effectLst/>
                        <a:latin typeface="Garamond" panose="02020404030301010803" pitchFamily="18" charset="0"/>
                        <a:ea typeface="新細明體" panose="02020500000000000000" pitchFamily="18" charset="-120"/>
                        <a:cs typeface="Garamond" panose="02020404030301010803" pitchFamily="18" charset="0"/>
                      </a:endParaRPr>
                    </a:p>
                  </a:txBody>
                  <a:tcPr marL="48709" marR="48709" marT="0" marB="0" anchor="ctr"/>
                </a:tc>
                <a:tc>
                  <a:txBody>
                    <a:bodyPr/>
                    <a:lstStyle/>
                    <a:p>
                      <a:pPr>
                        <a:spcAft>
                          <a:spcPts val="0"/>
                        </a:spcAft>
                      </a:pPr>
                      <a:r>
                        <a:rPr lang="en-US" sz="900" kern="100">
                          <a:effectLst/>
                        </a:rPr>
                        <a:t>Student can recognize basic and obvious ethical issues but fails to grasp complexity or interrelationships. </a:t>
                      </a:r>
                      <a:endParaRPr lang="zh-TW" sz="900" kern="100">
                        <a:solidFill>
                          <a:srgbClr val="000000"/>
                        </a:solidFill>
                        <a:effectLst/>
                        <a:latin typeface="Garamond" panose="02020404030301010803" pitchFamily="18" charset="0"/>
                        <a:ea typeface="新細明體" panose="02020500000000000000" pitchFamily="18" charset="-120"/>
                        <a:cs typeface="Garamond" panose="02020404030301010803" pitchFamily="18" charset="0"/>
                      </a:endParaRPr>
                    </a:p>
                  </a:txBody>
                  <a:tcPr marL="48709" marR="48709" marT="0" marB="0"/>
                </a:tc>
                <a:tc>
                  <a:txBody>
                    <a:bodyPr/>
                    <a:lstStyle/>
                    <a:p>
                      <a:pPr>
                        <a:spcAft>
                          <a:spcPts val="0"/>
                        </a:spcAft>
                      </a:pPr>
                      <a:r>
                        <a:rPr lang="en-US" sz="900" kern="100">
                          <a:effectLst/>
                        </a:rPr>
                        <a:t>Student can recognize ethical issues when issues are presented in a complex, multilayered (gray) context OR can grasp cross-relationships among the issues. </a:t>
                      </a:r>
                      <a:endParaRPr lang="zh-TW" sz="900" kern="100">
                        <a:effectLst/>
                      </a:endParaRPr>
                    </a:p>
                    <a:p>
                      <a:pPr>
                        <a:spcAft>
                          <a:spcPts val="0"/>
                        </a:spcAft>
                      </a:pPr>
                      <a:r>
                        <a:rPr lang="en-US" sz="900" kern="0">
                          <a:effectLst/>
                        </a:rPr>
                        <a:t> </a:t>
                      </a:r>
                      <a:endParaRPr lang="zh-TW" sz="900" kern="100">
                        <a:effectLst/>
                      </a:endParaRPr>
                    </a:p>
                    <a:p>
                      <a:pPr>
                        <a:spcAft>
                          <a:spcPts val="0"/>
                        </a:spcAft>
                      </a:pPr>
                      <a:r>
                        <a:rPr lang="en-US" sz="900" kern="0">
                          <a:effectLst/>
                        </a:rPr>
                        <a:t> </a:t>
                      </a:r>
                      <a:endParaRPr lang="zh-TW" sz="9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48709" marR="48709" marT="0" marB="0"/>
                </a:tc>
                <a:tc>
                  <a:txBody>
                    <a:bodyPr/>
                    <a:lstStyle/>
                    <a:p>
                      <a:pPr>
                        <a:spcAft>
                          <a:spcPts val="0"/>
                        </a:spcAft>
                      </a:pPr>
                      <a:r>
                        <a:rPr lang="en-US" sz="900" kern="100">
                          <a:effectLst/>
                        </a:rPr>
                        <a:t>Student can recognize ethical issues when presented in a complex, multilayered (gray) context AND can recognize cross-relationships among the issues. </a:t>
                      </a:r>
                      <a:endParaRPr lang="zh-TW" sz="900" kern="100">
                        <a:effectLst/>
                      </a:endParaRPr>
                    </a:p>
                    <a:p>
                      <a:pPr>
                        <a:spcAft>
                          <a:spcPts val="0"/>
                        </a:spcAft>
                      </a:pPr>
                      <a:r>
                        <a:rPr lang="en-US" sz="900" kern="0">
                          <a:effectLst/>
                        </a:rPr>
                        <a:t> </a:t>
                      </a:r>
                      <a:endParaRPr lang="zh-TW" sz="9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48709" marR="48709" marT="0" marB="0"/>
                </a:tc>
              </a:tr>
              <a:tr h="993556">
                <a:tc>
                  <a:txBody>
                    <a:bodyPr/>
                    <a:lstStyle/>
                    <a:p>
                      <a:pPr algn="just">
                        <a:spcAft>
                          <a:spcPts val="0"/>
                        </a:spcAft>
                      </a:pPr>
                      <a:r>
                        <a:rPr lang="en-US" sz="1400" kern="100" dirty="0">
                          <a:effectLst/>
                        </a:rPr>
                        <a:t>Application of Ethical Perspectives/Concepts </a:t>
                      </a:r>
                      <a:endParaRPr lang="zh-TW" sz="1400" kern="100" dirty="0">
                        <a:solidFill>
                          <a:srgbClr val="000000"/>
                        </a:solidFill>
                        <a:effectLst/>
                        <a:latin typeface="Garamond" panose="02020404030301010803" pitchFamily="18" charset="0"/>
                        <a:ea typeface="新細明體" panose="02020500000000000000" pitchFamily="18" charset="-120"/>
                        <a:cs typeface="Garamond" panose="02020404030301010803" pitchFamily="18" charset="0"/>
                      </a:endParaRPr>
                    </a:p>
                  </a:txBody>
                  <a:tcPr marL="48709" marR="48709" marT="0" marB="0" anchor="ctr"/>
                </a:tc>
                <a:tc>
                  <a:txBody>
                    <a:bodyPr/>
                    <a:lstStyle/>
                    <a:p>
                      <a:pPr>
                        <a:spcAft>
                          <a:spcPts val="0"/>
                        </a:spcAft>
                      </a:pPr>
                      <a:r>
                        <a:rPr lang="en-US" sz="900" kern="100">
                          <a:effectLst/>
                        </a:rPr>
                        <a:t>Student can apply ethical perspectives/concepts to an ethical question with support (using examples, in a class, in a group, or a fixed-choice setting) but is unable to apply ethical perspectives/concepts independently (to a new example.). </a:t>
                      </a:r>
                      <a:endParaRPr lang="zh-TW" sz="900" kern="100">
                        <a:effectLst/>
                      </a:endParaRPr>
                    </a:p>
                    <a:p>
                      <a:pPr>
                        <a:spcAft>
                          <a:spcPts val="0"/>
                        </a:spcAft>
                      </a:pPr>
                      <a:r>
                        <a:rPr lang="en-US" sz="900" kern="0">
                          <a:effectLst/>
                        </a:rPr>
                        <a:t> </a:t>
                      </a:r>
                      <a:endParaRPr lang="zh-TW" sz="900" kern="100">
                        <a:effectLst/>
                      </a:endParaRPr>
                    </a:p>
                    <a:p>
                      <a:pPr>
                        <a:spcAft>
                          <a:spcPts val="0"/>
                        </a:spcAft>
                      </a:pPr>
                      <a:r>
                        <a:rPr lang="en-US" sz="900" kern="0">
                          <a:effectLst/>
                        </a:rPr>
                        <a:t> </a:t>
                      </a:r>
                      <a:endParaRPr lang="zh-TW" sz="9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48709" marR="48709" marT="0" marB="0"/>
                </a:tc>
                <a:tc>
                  <a:txBody>
                    <a:bodyPr/>
                    <a:lstStyle/>
                    <a:p>
                      <a:pPr>
                        <a:spcAft>
                          <a:spcPts val="0"/>
                        </a:spcAft>
                      </a:pPr>
                      <a:r>
                        <a:rPr lang="en-US" sz="900" kern="100">
                          <a:effectLst/>
                        </a:rPr>
                        <a:t>Student can independently (to a new example) apply ethical perspectives/concepts to an ethical question, accurately, but does not consider the specific implications of the application. </a:t>
                      </a:r>
                      <a:endParaRPr lang="zh-TW" sz="900" kern="100">
                        <a:effectLst/>
                      </a:endParaRPr>
                    </a:p>
                    <a:p>
                      <a:pPr>
                        <a:spcAft>
                          <a:spcPts val="0"/>
                        </a:spcAft>
                      </a:pPr>
                      <a:r>
                        <a:rPr lang="en-US" sz="900" kern="0">
                          <a:effectLst/>
                        </a:rPr>
                        <a:t> </a:t>
                      </a:r>
                      <a:endParaRPr lang="zh-TW" sz="9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48709" marR="48709" marT="0" marB="0"/>
                </a:tc>
                <a:tc>
                  <a:txBody>
                    <a:bodyPr/>
                    <a:lstStyle/>
                    <a:p>
                      <a:pPr>
                        <a:spcAft>
                          <a:spcPts val="0"/>
                        </a:spcAft>
                      </a:pPr>
                      <a:r>
                        <a:rPr lang="en-US" sz="900" kern="100">
                          <a:effectLst/>
                        </a:rPr>
                        <a:t>Student can independently apply ethical perspectives/concepts to an ethical question, accurately, and is able to consider full implications of the application. </a:t>
                      </a:r>
                      <a:endParaRPr lang="zh-TW" sz="900" kern="100">
                        <a:effectLst/>
                      </a:endParaRPr>
                    </a:p>
                    <a:p>
                      <a:pPr>
                        <a:spcAft>
                          <a:spcPts val="0"/>
                        </a:spcAft>
                      </a:pPr>
                      <a:r>
                        <a:rPr lang="en-US" sz="900" kern="0">
                          <a:effectLst/>
                        </a:rPr>
                        <a:t> </a:t>
                      </a:r>
                      <a:endParaRPr lang="zh-TW" sz="9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48709" marR="48709" marT="0" marB="0"/>
                </a:tc>
              </a:tr>
              <a:tr h="1010356">
                <a:tc>
                  <a:txBody>
                    <a:bodyPr/>
                    <a:lstStyle/>
                    <a:p>
                      <a:pPr>
                        <a:spcAft>
                          <a:spcPts val="0"/>
                        </a:spcAft>
                      </a:pPr>
                      <a:r>
                        <a:rPr lang="en-US" sz="1400" kern="100" dirty="0">
                          <a:effectLst/>
                        </a:rPr>
                        <a:t>Evaluation of Different Ethical Perspectives /Concepts </a:t>
                      </a:r>
                      <a:endParaRPr lang="zh-TW" sz="1400" kern="100" dirty="0">
                        <a:effectLst/>
                      </a:endParaRPr>
                    </a:p>
                    <a:p>
                      <a:pPr>
                        <a:spcAft>
                          <a:spcPts val="0"/>
                        </a:spcAft>
                      </a:pPr>
                      <a:r>
                        <a:rPr lang="en-US" sz="1400" kern="100" dirty="0">
                          <a:effectLst/>
                        </a:rPr>
                        <a:t> </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709" marR="48709" marT="0" marB="0"/>
                </a:tc>
                <a:tc>
                  <a:txBody>
                    <a:bodyPr/>
                    <a:lstStyle/>
                    <a:p>
                      <a:pPr>
                        <a:spcAft>
                          <a:spcPts val="0"/>
                        </a:spcAft>
                      </a:pPr>
                      <a:r>
                        <a:rPr lang="en-US" sz="900" kern="100">
                          <a:effectLst/>
                        </a:rPr>
                        <a:t>Student states a position but cannot state the objections to and assumptions and limitations of the different perspectives/concepts. </a:t>
                      </a:r>
                      <a:endParaRPr lang="zh-TW" sz="900" kern="100">
                        <a:effectLst/>
                      </a:endParaRPr>
                    </a:p>
                    <a:p>
                      <a:pPr>
                        <a:spcAft>
                          <a:spcPts val="0"/>
                        </a:spcAft>
                      </a:pPr>
                      <a:r>
                        <a:rPr lang="en-US" sz="900" kern="0">
                          <a:effectLst/>
                        </a:rPr>
                        <a:t> </a:t>
                      </a:r>
                      <a:endParaRPr lang="zh-TW" sz="9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48709" marR="48709" marT="0" marB="0"/>
                </a:tc>
                <a:tc>
                  <a:txBody>
                    <a:bodyPr/>
                    <a:lstStyle/>
                    <a:p>
                      <a:pPr>
                        <a:spcAft>
                          <a:spcPts val="0"/>
                        </a:spcAft>
                      </a:pPr>
                      <a:r>
                        <a:rPr lang="en-US" sz="900" kern="100">
                          <a:effectLst/>
                        </a:rPr>
                        <a:t>Student states a position and can state the objections to, assumptions and implications of, and respond to the objections to, assumptions and implications of different ethical perspectives/concepts, but the student's response is inadequate. </a:t>
                      </a:r>
                      <a:endParaRPr lang="zh-TW" sz="900" kern="100">
                        <a:effectLst/>
                      </a:endParaRPr>
                    </a:p>
                    <a:p>
                      <a:pPr>
                        <a:spcAft>
                          <a:spcPts val="0"/>
                        </a:spcAft>
                      </a:pPr>
                      <a:r>
                        <a:rPr lang="en-US" sz="900" kern="0">
                          <a:effectLst/>
                        </a:rPr>
                        <a:t> </a:t>
                      </a:r>
                      <a:endParaRPr lang="zh-TW" sz="9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48709" marR="48709" marT="0" marB="0"/>
                </a:tc>
                <a:tc>
                  <a:txBody>
                    <a:bodyPr/>
                    <a:lstStyle/>
                    <a:p>
                      <a:pPr>
                        <a:spcAft>
                          <a:spcPts val="0"/>
                        </a:spcAft>
                      </a:pPr>
                      <a:r>
                        <a:rPr lang="en-US" sz="900" kern="100" dirty="0">
                          <a:effectLst/>
                        </a:rPr>
                        <a:t>Student states a position and can state the objections to, assumptions and implications of and can reasonably defend against the objections to, assumptions and implications of different ethical perspectives/concepts, and the student's defense is adequate and effective. </a:t>
                      </a:r>
                      <a:endParaRPr lang="zh-TW" sz="900" kern="100" dirty="0">
                        <a:effectLst/>
                      </a:endParaRPr>
                    </a:p>
                    <a:p>
                      <a:pPr>
                        <a:spcAft>
                          <a:spcPts val="0"/>
                        </a:spcAft>
                      </a:pPr>
                      <a:r>
                        <a:rPr lang="en-US" sz="900" kern="0" dirty="0">
                          <a:effectLst/>
                        </a:rPr>
                        <a:t> </a:t>
                      </a:r>
                      <a:endParaRPr lang="zh-TW" sz="900" kern="100" dirty="0">
                        <a:effectLst/>
                      </a:endParaRPr>
                    </a:p>
                    <a:p>
                      <a:pPr>
                        <a:spcAft>
                          <a:spcPts val="0"/>
                        </a:spcAft>
                      </a:pPr>
                      <a:r>
                        <a:rPr lang="en-US" sz="900" kern="0" dirty="0">
                          <a:effectLst/>
                        </a:rPr>
                        <a:t> </a:t>
                      </a:r>
                      <a:endParaRPr lang="zh-TW" sz="9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8709" marR="48709" marT="0" marB="0"/>
                </a:tc>
              </a:tr>
            </a:tbl>
          </a:graphicData>
        </a:graphic>
      </p:graphicFrame>
    </p:spTree>
    <p:extLst>
      <p:ext uri="{BB962C8B-B14F-4D97-AF65-F5344CB8AC3E}">
        <p14:creationId xmlns:p14="http://schemas.microsoft.com/office/powerpoint/2010/main" xmlns="" val="1389292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365125"/>
            <a:ext cx="10515600" cy="1026947"/>
          </a:xfrm>
        </p:spPr>
        <p:txBody>
          <a:bodyPr/>
          <a:lstStyle/>
          <a:p>
            <a:r>
              <a:rPr lang="zh-TW" altLang="en-US" dirty="0" smtClean="0"/>
              <a:t>目前版</a:t>
            </a:r>
            <a:r>
              <a:rPr lang="en-US" altLang="zh-TW" dirty="0" smtClean="0"/>
              <a:t>Rubric</a:t>
            </a:r>
            <a:endParaRPr lang="zh-TW" altLang="en-US" dirty="0"/>
          </a:p>
        </p:txBody>
      </p:sp>
      <p:sp>
        <p:nvSpPr>
          <p:cNvPr id="3" name="內容版面配置區 2"/>
          <p:cNvSpPr>
            <a:spLocks noGrp="1"/>
          </p:cNvSpPr>
          <p:nvPr>
            <p:ph idx="1"/>
          </p:nvPr>
        </p:nvSpPr>
        <p:spPr>
          <a:xfrm>
            <a:off x="838200" y="1651379"/>
            <a:ext cx="10515600" cy="4681182"/>
          </a:xfrm>
        </p:spPr>
        <p:txBody>
          <a:bodyPr>
            <a:normAutofit/>
          </a:bodyPr>
          <a:lstStyle/>
          <a:p>
            <a:r>
              <a:rPr lang="zh-TW" altLang="en-US" dirty="0" smtClean="0"/>
              <a:t>大學部</a:t>
            </a:r>
            <a:endParaRPr lang="en-US" altLang="zh-TW" dirty="0" smtClean="0"/>
          </a:p>
          <a:p>
            <a:pPr lvl="1"/>
            <a:r>
              <a:rPr lang="en-US" altLang="zh-TW" dirty="0" smtClean="0"/>
              <a:t>Problem solving Rubric </a:t>
            </a:r>
            <a:r>
              <a:rPr lang="zh-TW" altLang="en-US" dirty="0" smtClean="0"/>
              <a:t>簡化為四個 </a:t>
            </a:r>
            <a:r>
              <a:rPr lang="en-US" altLang="zh-TW" dirty="0" smtClean="0"/>
              <a:t>traits</a:t>
            </a:r>
          </a:p>
          <a:p>
            <a:pPr lvl="1"/>
            <a:r>
              <a:rPr lang="en-US" altLang="zh-TW" dirty="0" smtClean="0"/>
              <a:t>Oral communication Rubric </a:t>
            </a:r>
            <a:r>
              <a:rPr lang="zh-TW" altLang="en-US" dirty="0" smtClean="0"/>
              <a:t>簡化為兩個 </a:t>
            </a:r>
            <a:r>
              <a:rPr lang="en-US" altLang="zh-TW" dirty="0" smtClean="0"/>
              <a:t>traits</a:t>
            </a:r>
          </a:p>
          <a:p>
            <a:pPr lvl="1"/>
            <a:r>
              <a:rPr lang="en-US" altLang="zh-TW" dirty="0" smtClean="0"/>
              <a:t>Written communication Rubric </a:t>
            </a:r>
            <a:r>
              <a:rPr lang="zh-TW" altLang="en-US" dirty="0" smtClean="0"/>
              <a:t>簡化為三個 </a:t>
            </a:r>
            <a:r>
              <a:rPr lang="en-US" altLang="zh-TW" dirty="0" smtClean="0"/>
              <a:t>traits</a:t>
            </a:r>
          </a:p>
          <a:p>
            <a:pPr lvl="1"/>
            <a:r>
              <a:rPr lang="en-US" altLang="zh-TW" dirty="0" smtClean="0"/>
              <a:t>Ethic Rubric </a:t>
            </a:r>
          </a:p>
          <a:p>
            <a:pPr lvl="1"/>
            <a:endParaRPr lang="en-US" altLang="zh-TW" dirty="0" smtClean="0"/>
          </a:p>
          <a:p>
            <a:r>
              <a:rPr lang="zh-TW" altLang="en-US" dirty="0" smtClean="0"/>
              <a:t>研究所</a:t>
            </a:r>
            <a:endParaRPr lang="en-US" altLang="zh-TW" dirty="0" smtClean="0"/>
          </a:p>
          <a:p>
            <a:pPr lvl="1"/>
            <a:r>
              <a:rPr lang="zh-TW" altLang="en-US" dirty="0" smtClean="0"/>
              <a:t>專業科目，想做</a:t>
            </a:r>
            <a:r>
              <a:rPr lang="en-US" altLang="zh-TW" dirty="0" smtClean="0"/>
              <a:t>Rubric</a:t>
            </a:r>
            <a:r>
              <a:rPr lang="zh-TW" altLang="en-US" dirty="0" smtClean="0"/>
              <a:t>後來發現會考必修科目比較容易執行</a:t>
            </a:r>
            <a:endParaRPr lang="en-US" altLang="zh-TW" dirty="0" smtClean="0"/>
          </a:p>
          <a:p>
            <a:pPr lvl="1"/>
            <a:r>
              <a:rPr lang="en-US" altLang="zh-TW" dirty="0" smtClean="0"/>
              <a:t>Problem solving Rubric </a:t>
            </a:r>
            <a:r>
              <a:rPr lang="zh-TW" altLang="en-US" dirty="0" smtClean="0"/>
              <a:t>與大學部相同</a:t>
            </a:r>
            <a:endParaRPr lang="en-US" altLang="zh-TW" dirty="0" smtClean="0"/>
          </a:p>
          <a:p>
            <a:pPr lvl="1"/>
            <a:r>
              <a:rPr lang="en-US" altLang="zh-TW" dirty="0" smtClean="0"/>
              <a:t>Communication Rubric</a:t>
            </a:r>
            <a:r>
              <a:rPr lang="zh-TW" altLang="en-US" dirty="0" smtClean="0"/>
              <a:t>與大學部相同</a:t>
            </a:r>
            <a:endParaRPr lang="en-US" altLang="zh-TW" dirty="0" smtClean="0"/>
          </a:p>
          <a:p>
            <a:pPr lvl="1"/>
            <a:r>
              <a:rPr lang="en-US" altLang="zh-TW" dirty="0" smtClean="0"/>
              <a:t>Ethic Rubric</a:t>
            </a:r>
            <a:r>
              <a:rPr lang="zh-TW" altLang="en-US" dirty="0" smtClean="0"/>
              <a:t>與大學部相同</a:t>
            </a:r>
            <a:endParaRPr lang="en-US" altLang="zh-TW" dirty="0" smtClean="0"/>
          </a:p>
        </p:txBody>
      </p:sp>
      <p:sp>
        <p:nvSpPr>
          <p:cNvPr id="4" name="向右箭號 3"/>
          <p:cNvSpPr/>
          <p:nvPr/>
        </p:nvSpPr>
        <p:spPr>
          <a:xfrm>
            <a:off x="400318" y="1825625"/>
            <a:ext cx="437882" cy="309093"/>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zh-TW" altLang="en-US"/>
          </a:p>
        </p:txBody>
      </p:sp>
    </p:spTree>
    <p:extLst>
      <p:ext uri="{BB962C8B-B14F-4D97-AF65-F5344CB8AC3E}">
        <p14:creationId xmlns:p14="http://schemas.microsoft.com/office/powerpoint/2010/main" xmlns="" val="31087054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795647" y="890649"/>
            <a:ext cx="10558153" cy="800039"/>
          </a:xfrm>
        </p:spPr>
        <p:txBody>
          <a:bodyPr>
            <a:noAutofit/>
          </a:bodyPr>
          <a:lstStyle/>
          <a:p>
            <a:pPr lvl="0" eaLnBrk="0" fontAlgn="base" hangingPunct="0">
              <a:lnSpc>
                <a:spcPct val="100000"/>
              </a:lnSpc>
              <a:spcAft>
                <a:spcPct val="0"/>
              </a:spcAft>
            </a:pPr>
            <a:r>
              <a:rPr lang="en-US" altLang="zh-TW" sz="2000" b="1" dirty="0">
                <a:latin typeface="Times New Roman" panose="02020603050405020304" pitchFamily="18" charset="0"/>
                <a:cs typeface="Times New Roman" panose="02020603050405020304" pitchFamily="18" charset="0"/>
              </a:rPr>
              <a:t>Goal U3:</a:t>
            </a:r>
            <a:r>
              <a:rPr lang="en-US" altLang="zh-TW" sz="2000" dirty="0">
                <a:latin typeface="Times New Roman" panose="02020603050405020304" pitchFamily="18" charset="0"/>
                <a:cs typeface="Times New Roman" panose="02020603050405020304" pitchFamily="18" charset="0"/>
              </a:rPr>
              <a:t>Students will </a:t>
            </a:r>
            <a:r>
              <a:rPr lang="en-US" altLang="zh-TW" sz="2000" dirty="0" err="1">
                <a:latin typeface="Times New Roman" panose="02020603050405020304" pitchFamily="18" charset="0"/>
                <a:cs typeface="Times New Roman" panose="02020603050405020304" pitchFamily="18" charset="0"/>
              </a:rPr>
              <a:t>beable</a:t>
            </a:r>
            <a:r>
              <a:rPr lang="en-US" altLang="zh-TW" sz="2000" dirty="0">
                <a:latin typeface="Times New Roman" panose="02020603050405020304" pitchFamily="18" charset="0"/>
                <a:cs typeface="Times New Roman" panose="02020603050405020304" pitchFamily="18" charset="0"/>
              </a:rPr>
              <a:t> to identify and solve problems.</a:t>
            </a:r>
            <a:r>
              <a:rPr lang="zh-TW" altLang="en-US" sz="2000" dirty="0">
                <a:latin typeface="Times New Roman" panose="02020603050405020304" pitchFamily="18" charset="0"/>
                <a:cs typeface="新細明體" panose="02020500000000000000" pitchFamily="18" charset="-120"/>
              </a:rPr>
              <a:t>學生能辨認及解決問題</a:t>
            </a:r>
            <a:r>
              <a:rPr kumimoji="0" lang="zh-TW" altLang="en-US" sz="2000" b="0" i="0" u="none" strike="noStrike" cap="none" normalizeH="0" baseline="0" dirty="0" smtClean="0">
                <a:ln>
                  <a:noFill/>
                </a:ln>
                <a:solidFill>
                  <a:schemeClr val="tx1"/>
                </a:solidFill>
                <a:effectLst/>
              </a:rPr>
              <a:t/>
            </a:r>
            <a:br>
              <a:rPr kumimoji="0" lang="zh-TW" altLang="en-US" sz="2000" b="0" i="0" u="none" strike="noStrike" cap="none" normalizeH="0" baseline="0" dirty="0" smtClean="0">
                <a:ln>
                  <a:noFill/>
                </a:ln>
                <a:solidFill>
                  <a:schemeClr val="tx1"/>
                </a:solidFill>
                <a:effectLst/>
              </a:rPr>
            </a:br>
            <a:r>
              <a:rPr lang="en-US" altLang="zh-TW" sz="2000" b="1" dirty="0">
                <a:latin typeface="Times New Roman" panose="02020603050405020304" pitchFamily="18" charset="0"/>
                <a:cs typeface="Times New Roman" panose="02020603050405020304" pitchFamily="18" charset="0"/>
              </a:rPr>
              <a:t>Objectives U3.1:</a:t>
            </a:r>
            <a:r>
              <a:rPr lang="en-US" altLang="zh-TW" sz="2000" dirty="0">
                <a:latin typeface="Times New Roman" panose="02020603050405020304" pitchFamily="18" charset="0"/>
                <a:cs typeface="Times New Roman" panose="02020603050405020304" pitchFamily="18" charset="0"/>
              </a:rPr>
              <a:t>Students will be able to clearly identify the problem, find alternative solutions and evaluate feasible solutions to solve the problem.</a:t>
            </a:r>
            <a:r>
              <a:rPr lang="zh-TW" altLang="en-US" sz="2000" dirty="0">
                <a:latin typeface="Times New Roman" panose="02020603050405020304" pitchFamily="18" charset="0"/>
                <a:cs typeface="新細明體" panose="02020500000000000000" pitchFamily="18" charset="-120"/>
              </a:rPr>
              <a:t>學生能清楚地辨認問題</a:t>
            </a:r>
            <a:r>
              <a:rPr lang="en-US" altLang="zh-TW" sz="2000" dirty="0">
                <a:latin typeface="Times New Roman" panose="02020603050405020304" pitchFamily="18" charset="0"/>
                <a:cs typeface="Times New Roman" panose="02020603050405020304" pitchFamily="18" charset="0"/>
              </a:rPr>
              <a:t>, </a:t>
            </a:r>
            <a:r>
              <a:rPr lang="zh-TW" altLang="en-US" sz="2000" dirty="0">
                <a:latin typeface="Times New Roman" panose="02020603050405020304" pitchFamily="18" charset="0"/>
                <a:cs typeface="新細明體" panose="02020500000000000000" pitchFamily="18" charset="-120"/>
              </a:rPr>
              <a:t>找出不同的解決方案</a:t>
            </a:r>
            <a:r>
              <a:rPr lang="en-US" altLang="zh-TW" sz="2000" dirty="0">
                <a:latin typeface="Times New Roman" panose="02020603050405020304" pitchFamily="18" charset="0"/>
                <a:cs typeface="Times New Roman" panose="02020603050405020304" pitchFamily="18" charset="0"/>
              </a:rPr>
              <a:t>, </a:t>
            </a:r>
            <a:r>
              <a:rPr lang="zh-TW" altLang="en-US" sz="2000" dirty="0">
                <a:latin typeface="Times New Roman" panose="02020603050405020304" pitchFamily="18" charset="0"/>
                <a:cs typeface="新細明體" panose="02020500000000000000" pitchFamily="18" charset="-120"/>
              </a:rPr>
              <a:t>以及評估可行的解決方案</a:t>
            </a:r>
            <a:r>
              <a:rPr kumimoji="0" lang="zh-TW" altLang="en-US" sz="2000" b="0" i="0" u="none" strike="noStrike" cap="none" normalizeH="0" baseline="0" dirty="0" smtClean="0">
                <a:ln>
                  <a:noFill/>
                </a:ln>
                <a:solidFill>
                  <a:schemeClr val="tx1"/>
                </a:solidFill>
                <a:effectLst/>
              </a:rPr>
              <a:t/>
            </a:r>
            <a:br>
              <a:rPr kumimoji="0" lang="zh-TW" altLang="en-US" sz="2000" b="0" i="0" u="none" strike="noStrike" cap="none" normalizeH="0" baseline="0" dirty="0" smtClean="0">
                <a:ln>
                  <a:noFill/>
                </a:ln>
                <a:solidFill>
                  <a:schemeClr val="tx1"/>
                </a:solidFill>
                <a:effectLst/>
              </a:rPr>
            </a:br>
            <a:r>
              <a:rPr lang="en-US" altLang="zh-TW" sz="2000" b="1" dirty="0">
                <a:solidFill>
                  <a:srgbClr val="FF0000"/>
                </a:solidFill>
                <a:latin typeface="Arial" panose="020B0604020202020204" pitchFamily="34" charset="0"/>
                <a:cs typeface="Calibri" panose="020F0502020204030204" pitchFamily="34" charset="0"/>
              </a:rPr>
              <a:t>Problem Solving </a:t>
            </a:r>
            <a:r>
              <a:rPr lang="en-US" altLang="zh-TW" sz="2000" b="1" dirty="0" smtClean="0">
                <a:solidFill>
                  <a:srgbClr val="FF0000"/>
                </a:solidFill>
                <a:latin typeface="Arial" panose="020B0604020202020204" pitchFamily="34" charset="0"/>
                <a:cs typeface="Calibri" panose="020F0502020204030204" pitchFamily="34" charset="0"/>
              </a:rPr>
              <a:t>Ability</a:t>
            </a:r>
            <a:r>
              <a:rPr lang="zh-TW" altLang="en-US" sz="2000" b="1" dirty="0" smtClean="0">
                <a:solidFill>
                  <a:srgbClr val="FF0000"/>
                </a:solidFill>
                <a:latin typeface="Arial" panose="020B0604020202020204" pitchFamily="34" charset="0"/>
                <a:cs typeface="Calibri" panose="020F0502020204030204" pitchFamily="34" charset="0"/>
              </a:rPr>
              <a:t> </a:t>
            </a:r>
            <a:r>
              <a:rPr lang="en-US" altLang="zh-TW" sz="2000" b="1" dirty="0" smtClean="0">
                <a:solidFill>
                  <a:srgbClr val="FF0000"/>
                </a:solidFill>
                <a:latin typeface="Arial" panose="020B0604020202020204" pitchFamily="34" charset="0"/>
                <a:cs typeface="Calibri" panose="020F0502020204030204" pitchFamily="34" charset="0"/>
              </a:rPr>
              <a:t>Rubric</a:t>
            </a:r>
            <a:r>
              <a:rPr lang="zh-TW" altLang="en-US" sz="2000" b="1" dirty="0" smtClean="0">
                <a:solidFill>
                  <a:srgbClr val="FF0000"/>
                </a:solidFill>
                <a:latin typeface="Arial" panose="020B0604020202020204" pitchFamily="34" charset="0"/>
                <a:cs typeface="Calibri" panose="020F0502020204030204" pitchFamily="34" charset="0"/>
              </a:rPr>
              <a:t> </a:t>
            </a:r>
            <a:r>
              <a:rPr lang="en-US" altLang="zh-TW" sz="2000" b="1" dirty="0" smtClean="0">
                <a:solidFill>
                  <a:srgbClr val="FF0000"/>
                </a:solidFill>
                <a:latin typeface="Arial" panose="020B0604020202020204" pitchFamily="34" charset="0"/>
                <a:cs typeface="Calibri" panose="020F0502020204030204" pitchFamily="34" charset="0"/>
              </a:rPr>
              <a:t>(</a:t>
            </a:r>
            <a:r>
              <a:rPr lang="zh-TW" altLang="en-US" sz="2000" b="1" dirty="0" smtClean="0">
                <a:solidFill>
                  <a:srgbClr val="FF0000"/>
                </a:solidFill>
                <a:latin typeface="Arial" panose="020B0604020202020204" pitchFamily="34" charset="0"/>
                <a:cs typeface="Calibri" panose="020F0502020204030204" pitchFamily="34" charset="0"/>
              </a:rPr>
              <a:t>大學部 </a:t>
            </a:r>
            <a:r>
              <a:rPr lang="en-US" altLang="zh-TW" sz="2000" b="1" dirty="0" smtClean="0">
                <a:solidFill>
                  <a:srgbClr val="FF0000"/>
                </a:solidFill>
                <a:latin typeface="Arial" panose="020B0604020202020204" pitchFamily="34" charset="0"/>
                <a:cs typeface="Calibri" panose="020F0502020204030204" pitchFamily="34" charset="0"/>
              </a:rPr>
              <a:t>&amp; </a:t>
            </a:r>
            <a:r>
              <a:rPr lang="zh-TW" altLang="en-US" sz="2000" b="1" dirty="0" smtClean="0">
                <a:solidFill>
                  <a:srgbClr val="FF0000"/>
                </a:solidFill>
                <a:latin typeface="Arial" panose="020B0604020202020204" pitchFamily="34" charset="0"/>
                <a:cs typeface="Calibri" panose="020F0502020204030204" pitchFamily="34" charset="0"/>
              </a:rPr>
              <a:t>研究所</a:t>
            </a:r>
            <a:r>
              <a:rPr lang="en-US" altLang="zh-TW" sz="2000" b="1" dirty="0" smtClean="0">
                <a:solidFill>
                  <a:srgbClr val="FF0000"/>
                </a:solidFill>
                <a:latin typeface="Arial" panose="020B0604020202020204" pitchFamily="34" charset="0"/>
                <a:cs typeface="Calibri" panose="020F0502020204030204" pitchFamily="34" charset="0"/>
              </a:rPr>
              <a:t>)</a:t>
            </a:r>
            <a:r>
              <a:rPr kumimoji="0" lang="en-US" altLang="zh-TW" sz="2000" b="0" i="0" u="none" strike="noStrike" cap="none" normalizeH="0" baseline="0" dirty="0" smtClean="0">
                <a:ln>
                  <a:noFill/>
                </a:ln>
                <a:solidFill>
                  <a:schemeClr val="tx1"/>
                </a:solidFill>
                <a:effectLst/>
                <a:latin typeface="Arial" panose="020B0604020202020204" pitchFamily="34" charset="0"/>
              </a:rPr>
              <a:t/>
            </a:r>
            <a:br>
              <a:rPr kumimoji="0" lang="en-US" altLang="zh-TW" sz="2000" b="0" i="0" u="none" strike="noStrike" cap="none" normalizeH="0" baseline="0" dirty="0" smtClean="0">
                <a:ln>
                  <a:noFill/>
                </a:ln>
                <a:solidFill>
                  <a:schemeClr val="tx1"/>
                </a:solidFill>
                <a:effectLst/>
                <a:latin typeface="Arial" panose="020B0604020202020204" pitchFamily="34" charset="0"/>
              </a:rPr>
            </a:br>
            <a:r>
              <a:rPr kumimoji="0" lang="en-US" altLang="zh-TW" sz="2000" b="0" i="0" u="none" strike="noStrike" cap="none" normalizeH="0" baseline="0" dirty="0" smtClean="0">
                <a:ln>
                  <a:noFill/>
                </a:ln>
                <a:solidFill>
                  <a:schemeClr val="tx1"/>
                </a:solidFill>
                <a:effectLst/>
                <a:latin typeface="Arial" panose="020B0604020202020204" pitchFamily="34" charset="0"/>
              </a:rPr>
              <a:t/>
            </a:r>
            <a:br>
              <a:rPr kumimoji="0" lang="en-US" altLang="zh-TW" sz="2000" b="0" i="0" u="none" strike="noStrike" cap="none" normalizeH="0" baseline="0" dirty="0" smtClean="0">
                <a:ln>
                  <a:noFill/>
                </a:ln>
                <a:solidFill>
                  <a:schemeClr val="tx1"/>
                </a:solidFill>
                <a:effectLst/>
                <a:latin typeface="Arial" panose="020B0604020202020204" pitchFamily="34" charset="0"/>
              </a:rPr>
            </a:br>
            <a:endParaRPr lang="zh-TW" altLang="en-US" sz="2000"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xmlns="" val="3721965263"/>
              </p:ext>
            </p:extLst>
          </p:nvPr>
        </p:nvGraphicFramePr>
        <p:xfrm>
          <a:off x="1201002" y="1952799"/>
          <a:ext cx="9362364" cy="4639114"/>
        </p:xfrm>
        <a:graphic>
          <a:graphicData uri="http://schemas.openxmlformats.org/drawingml/2006/table">
            <a:tbl>
              <a:tblPr firstRow="1" firstCol="1" bandRow="1" bandCol="1">
                <a:tableStyleId>{5C22544A-7EE6-4342-B048-85BDC9FD1C3A}</a:tableStyleId>
              </a:tblPr>
              <a:tblGrid>
                <a:gridCol w="2130455"/>
                <a:gridCol w="2361797"/>
                <a:gridCol w="2361797"/>
                <a:gridCol w="2508315"/>
              </a:tblGrid>
              <a:tr h="380968">
                <a:tc>
                  <a:txBody>
                    <a:bodyPr/>
                    <a:lstStyle/>
                    <a:p>
                      <a:pPr>
                        <a:spcAft>
                          <a:spcPts val="0"/>
                        </a:spcAft>
                      </a:pPr>
                      <a:r>
                        <a:rPr lang="en-US" sz="1400" kern="100" dirty="0">
                          <a:effectLst/>
                        </a:rPr>
                        <a:t> </a:t>
                      </a:r>
                      <a:r>
                        <a:rPr lang="en-US" altLang="zh-TW" sz="1400" kern="100" dirty="0" smtClean="0">
                          <a:effectLst/>
                        </a:rPr>
                        <a:t>Trait</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7657" marR="27657" marT="0" marB="0"/>
                </a:tc>
                <a:tc>
                  <a:txBody>
                    <a:bodyPr/>
                    <a:lstStyle/>
                    <a:p>
                      <a:pPr algn="ctr">
                        <a:spcAft>
                          <a:spcPts val="0"/>
                        </a:spcAft>
                      </a:pPr>
                      <a:r>
                        <a:rPr lang="en-US" sz="1400" kern="100" dirty="0">
                          <a:effectLst/>
                        </a:rPr>
                        <a:t>Below Expectation</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7657" marR="27657" marT="0" marB="0"/>
                </a:tc>
                <a:tc>
                  <a:txBody>
                    <a:bodyPr/>
                    <a:lstStyle/>
                    <a:p>
                      <a:pPr algn="ctr">
                        <a:spcAft>
                          <a:spcPts val="0"/>
                        </a:spcAft>
                      </a:pPr>
                      <a:r>
                        <a:rPr lang="en-US" sz="1400" kern="100" dirty="0">
                          <a:effectLst/>
                        </a:rPr>
                        <a:t>Meet Expectation</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7657" marR="27657" marT="0" marB="0"/>
                </a:tc>
                <a:tc>
                  <a:txBody>
                    <a:bodyPr/>
                    <a:lstStyle/>
                    <a:p>
                      <a:pPr algn="ctr">
                        <a:spcAft>
                          <a:spcPts val="0"/>
                        </a:spcAft>
                      </a:pPr>
                      <a:r>
                        <a:rPr lang="en-US" sz="1400" kern="100" dirty="0">
                          <a:effectLst/>
                        </a:rPr>
                        <a:t>More than Expectation</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7657" marR="27657" marT="0" marB="0"/>
                </a:tc>
              </a:tr>
              <a:tr h="567236">
                <a:tc>
                  <a:txBody>
                    <a:bodyPr/>
                    <a:lstStyle/>
                    <a:p>
                      <a:pPr algn="just">
                        <a:spcAft>
                          <a:spcPts val="0"/>
                        </a:spcAft>
                      </a:pPr>
                      <a:r>
                        <a:rPr lang="en-US" sz="1400" kern="0" dirty="0">
                          <a:effectLst/>
                        </a:rPr>
                        <a:t>Problem</a:t>
                      </a:r>
                      <a:endParaRPr lang="zh-TW" sz="1400" kern="100" dirty="0">
                        <a:effectLst/>
                      </a:endParaRPr>
                    </a:p>
                    <a:p>
                      <a:pPr algn="just">
                        <a:spcAft>
                          <a:spcPts val="0"/>
                        </a:spcAft>
                      </a:pPr>
                      <a:r>
                        <a:rPr lang="en-US" sz="1400" kern="0" dirty="0">
                          <a:effectLst/>
                        </a:rPr>
                        <a:t>Identification</a:t>
                      </a:r>
                      <a:endParaRPr lang="zh-TW" sz="1400" kern="100" dirty="0">
                        <a:effectLst/>
                      </a:endParaRPr>
                    </a:p>
                    <a:p>
                      <a:pPr algn="just">
                        <a:spcAft>
                          <a:spcPts val="0"/>
                        </a:spcAft>
                      </a:pPr>
                      <a:r>
                        <a:rPr lang="zh-TW" sz="1400" kern="0" dirty="0">
                          <a:effectLst/>
                        </a:rPr>
                        <a:t>辨認問題</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7657" marR="27657" marT="0" marB="0" anchor="ctr"/>
                </a:tc>
                <a:tc>
                  <a:txBody>
                    <a:bodyPr/>
                    <a:lstStyle/>
                    <a:p>
                      <a:pPr>
                        <a:spcAft>
                          <a:spcPts val="0"/>
                        </a:spcAft>
                      </a:pPr>
                      <a:r>
                        <a:rPr lang="en-US" sz="900" kern="0" dirty="0">
                          <a:effectLst/>
                        </a:rPr>
                        <a:t>Has no or a vague idea of what the problems are. </a:t>
                      </a:r>
                      <a:r>
                        <a:rPr lang="zh-TW" sz="900" kern="0" dirty="0">
                          <a:effectLst/>
                        </a:rPr>
                        <a:t>對問題沒有概念或是只有模糊的概念</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7657" marR="27657" marT="0" marB="0"/>
                </a:tc>
                <a:tc>
                  <a:txBody>
                    <a:bodyPr/>
                    <a:lstStyle/>
                    <a:p>
                      <a:pPr>
                        <a:spcAft>
                          <a:spcPts val="0"/>
                        </a:spcAft>
                      </a:pPr>
                      <a:r>
                        <a:rPr lang="en-US" sz="900" kern="0" dirty="0">
                          <a:effectLst/>
                        </a:rPr>
                        <a:t>Identifies at least one main problem facing the organization.</a:t>
                      </a:r>
                      <a:endParaRPr lang="zh-TW" sz="900" kern="100" dirty="0">
                        <a:effectLst/>
                      </a:endParaRPr>
                    </a:p>
                    <a:p>
                      <a:pPr>
                        <a:spcAft>
                          <a:spcPts val="0"/>
                        </a:spcAft>
                      </a:pPr>
                      <a:r>
                        <a:rPr lang="zh-TW" sz="900" kern="0" dirty="0">
                          <a:effectLst/>
                        </a:rPr>
                        <a:t>對於企業組織所面臨的問題</a:t>
                      </a:r>
                      <a:r>
                        <a:rPr lang="en-US" sz="900" kern="0" dirty="0">
                          <a:effectLst/>
                        </a:rPr>
                        <a:t>, </a:t>
                      </a:r>
                      <a:r>
                        <a:rPr lang="zh-TW" sz="900" kern="0" dirty="0">
                          <a:effectLst/>
                        </a:rPr>
                        <a:t>能辯認出至少一項主要的問題</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7657" marR="27657" marT="0" marB="0"/>
                </a:tc>
                <a:tc>
                  <a:txBody>
                    <a:bodyPr/>
                    <a:lstStyle/>
                    <a:p>
                      <a:pPr>
                        <a:spcAft>
                          <a:spcPts val="0"/>
                        </a:spcAft>
                      </a:pPr>
                      <a:r>
                        <a:rPr lang="en-US" sz="900" kern="0">
                          <a:effectLst/>
                        </a:rPr>
                        <a:t>Clearly identifies all pertinent problems facing the organization.</a:t>
                      </a:r>
                      <a:endParaRPr lang="zh-TW" sz="900" kern="100">
                        <a:effectLst/>
                      </a:endParaRPr>
                    </a:p>
                    <a:p>
                      <a:pPr>
                        <a:spcAft>
                          <a:spcPts val="0"/>
                        </a:spcAft>
                      </a:pPr>
                      <a:r>
                        <a:rPr lang="zh-TW" sz="900" kern="0">
                          <a:effectLst/>
                        </a:rPr>
                        <a:t>對於企業組織所面臨的問題</a:t>
                      </a:r>
                      <a:r>
                        <a:rPr lang="en-US" sz="900" kern="0">
                          <a:effectLst/>
                        </a:rPr>
                        <a:t>,</a:t>
                      </a:r>
                      <a:r>
                        <a:rPr lang="zh-TW" sz="900" kern="0">
                          <a:effectLst/>
                        </a:rPr>
                        <a:t>能清楚地辨識出所有恰當的問題</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27657" marR="27657" marT="0" marB="0"/>
                </a:tc>
              </a:tr>
              <a:tr h="638139">
                <a:tc>
                  <a:txBody>
                    <a:bodyPr/>
                    <a:lstStyle/>
                    <a:p>
                      <a:pPr algn="just">
                        <a:spcAft>
                          <a:spcPts val="0"/>
                        </a:spcAft>
                      </a:pPr>
                      <a:r>
                        <a:rPr lang="en-US" sz="1400" kern="0" dirty="0">
                          <a:effectLst/>
                        </a:rPr>
                        <a:t>Facts and Data Generation/Collection </a:t>
                      </a:r>
                      <a:r>
                        <a:rPr lang="zh-TW" sz="1400" kern="0" dirty="0">
                          <a:effectLst/>
                        </a:rPr>
                        <a:t>產生及收集事實與數據</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7657" marR="27657" marT="0" marB="0" anchor="ctr"/>
                </a:tc>
                <a:tc>
                  <a:txBody>
                    <a:bodyPr/>
                    <a:lstStyle/>
                    <a:p>
                      <a:pPr>
                        <a:spcAft>
                          <a:spcPts val="0"/>
                        </a:spcAft>
                      </a:pPr>
                      <a:r>
                        <a:rPr lang="en-US" sz="900" kern="0" dirty="0">
                          <a:effectLst/>
                        </a:rPr>
                        <a:t>Identifies few potentially relevant facts, collects some data on them.</a:t>
                      </a:r>
                      <a:endParaRPr lang="zh-TW" sz="900" kern="100" dirty="0">
                        <a:effectLst/>
                      </a:endParaRPr>
                    </a:p>
                    <a:p>
                      <a:pPr>
                        <a:spcAft>
                          <a:spcPts val="0"/>
                        </a:spcAft>
                      </a:pPr>
                      <a:r>
                        <a:rPr lang="zh-TW" sz="900" kern="0" dirty="0">
                          <a:effectLst/>
                        </a:rPr>
                        <a:t>辨認出少許潛在的相關事實</a:t>
                      </a:r>
                      <a:r>
                        <a:rPr lang="en-US" sz="900" kern="0" dirty="0">
                          <a:effectLst/>
                        </a:rPr>
                        <a:t>, </a:t>
                      </a:r>
                      <a:r>
                        <a:rPr lang="zh-TW" sz="900" kern="0" dirty="0">
                          <a:effectLst/>
                        </a:rPr>
                        <a:t>並收集一些相關資料及數據</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7657" marR="27657" marT="0" marB="0"/>
                </a:tc>
                <a:tc>
                  <a:txBody>
                    <a:bodyPr/>
                    <a:lstStyle/>
                    <a:p>
                      <a:pPr>
                        <a:spcAft>
                          <a:spcPts val="0"/>
                        </a:spcAft>
                      </a:pPr>
                      <a:r>
                        <a:rPr lang="en-US" sz="900" kern="0" dirty="0">
                          <a:effectLst/>
                        </a:rPr>
                        <a:t>Identifies a number of potentially relevant facts, collects some data on them. </a:t>
                      </a:r>
                      <a:r>
                        <a:rPr lang="zh-TW" sz="900" kern="0" dirty="0">
                          <a:effectLst/>
                        </a:rPr>
                        <a:t>辨認出一些潛在的相關事實</a:t>
                      </a:r>
                      <a:r>
                        <a:rPr lang="en-US" sz="900" kern="0" dirty="0">
                          <a:effectLst/>
                        </a:rPr>
                        <a:t>, </a:t>
                      </a:r>
                      <a:r>
                        <a:rPr lang="zh-TW" sz="900" kern="0" dirty="0">
                          <a:effectLst/>
                        </a:rPr>
                        <a:t>並收集一些相關資料及數據</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7657" marR="27657" marT="0" marB="0"/>
                </a:tc>
                <a:tc>
                  <a:txBody>
                    <a:bodyPr/>
                    <a:lstStyle/>
                    <a:p>
                      <a:pPr>
                        <a:spcAft>
                          <a:spcPts val="0"/>
                        </a:spcAft>
                      </a:pPr>
                      <a:r>
                        <a:rPr lang="en-US" sz="900" kern="0">
                          <a:effectLst/>
                        </a:rPr>
                        <a:t>Identifies a number of potentially relevant facts, collects extensive data on each of them. </a:t>
                      </a:r>
                      <a:r>
                        <a:rPr lang="zh-TW" sz="900" kern="0">
                          <a:effectLst/>
                        </a:rPr>
                        <a:t>辨認出一些潛在的相關事實</a:t>
                      </a:r>
                      <a:r>
                        <a:rPr lang="en-US" sz="900" kern="0">
                          <a:effectLst/>
                        </a:rPr>
                        <a:t>, </a:t>
                      </a:r>
                      <a:r>
                        <a:rPr lang="zh-TW" sz="900" kern="0">
                          <a:effectLst/>
                        </a:rPr>
                        <a:t>並收集豐富的相關資料及數據</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27657" marR="27657" marT="0" marB="0"/>
                </a:tc>
              </a:tr>
              <a:tr h="1488993">
                <a:tc>
                  <a:txBody>
                    <a:bodyPr/>
                    <a:lstStyle/>
                    <a:p>
                      <a:pPr algn="just">
                        <a:spcAft>
                          <a:spcPts val="0"/>
                        </a:spcAft>
                      </a:pPr>
                      <a:r>
                        <a:rPr lang="en-US" sz="1400" kern="0" dirty="0">
                          <a:effectLst/>
                        </a:rPr>
                        <a:t>Analysis of the Data, Integration of Facts and Data </a:t>
                      </a:r>
                      <a:r>
                        <a:rPr lang="zh-TW" sz="1400" kern="0" dirty="0">
                          <a:effectLst/>
                        </a:rPr>
                        <a:t>分析資料及數據</a:t>
                      </a:r>
                      <a:r>
                        <a:rPr lang="en-US" sz="1400" kern="0" dirty="0">
                          <a:effectLst/>
                        </a:rPr>
                        <a:t>, </a:t>
                      </a:r>
                      <a:r>
                        <a:rPr lang="zh-TW" sz="1400" kern="0" dirty="0">
                          <a:effectLst/>
                        </a:rPr>
                        <a:t>進而整合事實、資料與數據</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7657" marR="27657" marT="0" marB="0" anchor="ctr"/>
                </a:tc>
                <a:tc>
                  <a:txBody>
                    <a:bodyPr/>
                    <a:lstStyle/>
                    <a:p>
                      <a:pPr>
                        <a:spcAft>
                          <a:spcPts val="0"/>
                        </a:spcAft>
                      </a:pPr>
                      <a:r>
                        <a:rPr lang="en-US" sz="900" kern="0">
                          <a:effectLst/>
                        </a:rPr>
                        <a:t>Confusing/inadequate interpretation of facts and data. Fails to apply frameworks covered in class to integrate the data and facts.</a:t>
                      </a:r>
                      <a:r>
                        <a:rPr lang="zh-TW" sz="900" kern="0">
                          <a:effectLst/>
                        </a:rPr>
                        <a:t>對於事實、資料及數據感到迷惑或無法提出適當的解釋，更無法將課堂上的理論架構應用於整合事實、資料與數據</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27657" marR="27657" marT="0" marB="0"/>
                </a:tc>
                <a:tc>
                  <a:txBody>
                    <a:bodyPr/>
                    <a:lstStyle/>
                    <a:p>
                      <a:pPr>
                        <a:spcAft>
                          <a:spcPts val="0"/>
                        </a:spcAft>
                      </a:pPr>
                      <a:r>
                        <a:rPr lang="en-US" sz="900" kern="0" dirty="0">
                          <a:effectLst/>
                        </a:rPr>
                        <a:t>Proper interpretation of facts, inadequate distinction between relevant and irrelevant data. Uses some frameworks covered in class to integrate the data and interpret the relevant facts.</a:t>
                      </a:r>
                      <a:r>
                        <a:rPr lang="zh-TW" sz="900" kern="0" dirty="0">
                          <a:effectLst/>
                        </a:rPr>
                        <a:t>能適當地解釋事實</a:t>
                      </a:r>
                      <a:r>
                        <a:rPr lang="en-US" sz="900" kern="0" dirty="0">
                          <a:effectLst/>
                        </a:rPr>
                        <a:t>, </a:t>
                      </a:r>
                      <a:r>
                        <a:rPr lang="zh-TW" sz="900" kern="0" dirty="0">
                          <a:effectLst/>
                        </a:rPr>
                        <a:t>但是無法恰當地辨別相關與不相關的資訊，應用課堂上的某些理論架構於整合資料與數據</a:t>
                      </a:r>
                      <a:r>
                        <a:rPr lang="en-US" sz="900" kern="0" dirty="0">
                          <a:effectLst/>
                        </a:rPr>
                        <a:t>, </a:t>
                      </a:r>
                      <a:r>
                        <a:rPr lang="zh-TW" sz="900" kern="0" dirty="0">
                          <a:effectLst/>
                        </a:rPr>
                        <a:t>並能解釋相關的事實</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7657" marR="27657" marT="0" marB="0"/>
                </a:tc>
                <a:tc>
                  <a:txBody>
                    <a:bodyPr/>
                    <a:lstStyle/>
                    <a:p>
                      <a:pPr>
                        <a:spcAft>
                          <a:spcPts val="0"/>
                        </a:spcAft>
                      </a:pPr>
                      <a:r>
                        <a:rPr lang="en-US" sz="900" kern="0" dirty="0">
                          <a:effectLst/>
                        </a:rPr>
                        <a:t>Proper interpretation of facts and data collected, separates relevant from irrelevant data. Use the most appropriate frameworks covered in class to integrate the data and interpret the relevant facts.</a:t>
                      </a:r>
                      <a:r>
                        <a:rPr lang="zh-TW" sz="900" kern="0" dirty="0">
                          <a:effectLst/>
                        </a:rPr>
                        <a:t>能適當地解釋事實及資訊</a:t>
                      </a:r>
                      <a:r>
                        <a:rPr lang="en-US" sz="900" kern="0" dirty="0">
                          <a:effectLst/>
                        </a:rPr>
                        <a:t>, </a:t>
                      </a:r>
                      <a:r>
                        <a:rPr lang="zh-TW" sz="900" kern="0" dirty="0">
                          <a:effectLst/>
                        </a:rPr>
                        <a:t>也能恰當地辨別相關與不相關的資訊。能選用課堂上最恰當的理論架構來整合資料與數據</a:t>
                      </a:r>
                      <a:r>
                        <a:rPr lang="en-US" sz="900" kern="0" dirty="0">
                          <a:effectLst/>
                        </a:rPr>
                        <a:t>, </a:t>
                      </a:r>
                      <a:r>
                        <a:rPr lang="zh-TW" sz="900" kern="0" dirty="0">
                          <a:effectLst/>
                        </a:rPr>
                        <a:t>並能解釋相關的事實</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7657" marR="27657" marT="0" marB="0"/>
                </a:tc>
              </a:tr>
              <a:tr h="1488993">
                <a:tc>
                  <a:txBody>
                    <a:bodyPr/>
                    <a:lstStyle/>
                    <a:p>
                      <a:pPr algn="just">
                        <a:spcAft>
                          <a:spcPts val="0"/>
                        </a:spcAft>
                      </a:pPr>
                      <a:r>
                        <a:rPr lang="en-US" sz="1400" kern="0" dirty="0">
                          <a:effectLst/>
                        </a:rPr>
                        <a:t>Coming up with</a:t>
                      </a:r>
                      <a:endParaRPr lang="zh-TW" sz="1400" kern="100" dirty="0">
                        <a:effectLst/>
                      </a:endParaRPr>
                    </a:p>
                    <a:p>
                      <a:pPr algn="just">
                        <a:spcAft>
                          <a:spcPts val="0"/>
                        </a:spcAft>
                      </a:pPr>
                      <a:r>
                        <a:rPr lang="en-US" sz="1400" kern="0" dirty="0">
                          <a:effectLst/>
                        </a:rPr>
                        <a:t>Alternative Solutions</a:t>
                      </a:r>
                      <a:endParaRPr lang="zh-TW" sz="1400" kern="100" dirty="0">
                        <a:effectLst/>
                      </a:endParaRPr>
                    </a:p>
                    <a:p>
                      <a:pPr marL="76200" indent="-76200" algn="just">
                        <a:spcAft>
                          <a:spcPts val="0"/>
                        </a:spcAft>
                      </a:pPr>
                      <a:r>
                        <a:rPr lang="en-US" sz="1400" kern="0" dirty="0">
                          <a:effectLst/>
                        </a:rPr>
                        <a:t>to the Problem, then making recommendation.</a:t>
                      </a:r>
                      <a:r>
                        <a:rPr lang="zh-TW" sz="1400" kern="0" dirty="0">
                          <a:effectLst/>
                        </a:rPr>
                        <a:t>想出不同的解決方案，給予建議</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7657" marR="27657" marT="0" marB="0" anchor="ctr"/>
                </a:tc>
                <a:tc>
                  <a:txBody>
                    <a:bodyPr/>
                    <a:lstStyle/>
                    <a:p>
                      <a:pPr>
                        <a:spcAft>
                          <a:spcPts val="0"/>
                        </a:spcAft>
                      </a:pPr>
                      <a:r>
                        <a:rPr lang="en-US" sz="900" kern="0" dirty="0">
                          <a:effectLst/>
                        </a:rPr>
                        <a:t>Identifies some alternatives, poor articulation of their potential consequences and trade-offs. Recommendations fail to address the main problems.</a:t>
                      </a:r>
                      <a:endParaRPr lang="zh-TW" sz="900" kern="100" dirty="0">
                        <a:effectLst/>
                      </a:endParaRPr>
                    </a:p>
                    <a:p>
                      <a:pPr>
                        <a:spcAft>
                          <a:spcPts val="0"/>
                        </a:spcAft>
                      </a:pPr>
                      <a:r>
                        <a:rPr lang="zh-TW" sz="900" kern="0" dirty="0">
                          <a:effectLst/>
                        </a:rPr>
                        <a:t>能辨識出一些不同方案</a:t>
                      </a:r>
                      <a:r>
                        <a:rPr lang="en-US" sz="900" kern="0" dirty="0">
                          <a:effectLst/>
                        </a:rPr>
                        <a:t>, </a:t>
                      </a:r>
                      <a:r>
                        <a:rPr lang="zh-TW" sz="900" kern="0" dirty="0">
                          <a:effectLst/>
                        </a:rPr>
                        <a:t>但是對於其可能導致的後果及優缺點卻不清楚，提供的建議無法呈現主要的問題</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7657" marR="27657" marT="0" marB="0"/>
                </a:tc>
                <a:tc>
                  <a:txBody>
                    <a:bodyPr/>
                    <a:lstStyle/>
                    <a:p>
                      <a:pPr>
                        <a:spcAft>
                          <a:spcPts val="0"/>
                        </a:spcAft>
                      </a:pPr>
                      <a:r>
                        <a:rPr lang="en-US" sz="900" kern="0" dirty="0">
                          <a:effectLst/>
                        </a:rPr>
                        <a:t>Clarifies at least two alternatives and predicts their associated consequences. Recommendations address the main problems but are not feasible given the current state of the organization.</a:t>
                      </a:r>
                      <a:r>
                        <a:rPr lang="zh-TW" sz="900" kern="0" dirty="0">
                          <a:effectLst/>
                        </a:rPr>
                        <a:t>能清楚地辨識出至少兩種解決方案</a:t>
                      </a:r>
                      <a:r>
                        <a:rPr lang="en-US" sz="900" kern="0" dirty="0">
                          <a:effectLst/>
                        </a:rPr>
                        <a:t>, </a:t>
                      </a:r>
                      <a:r>
                        <a:rPr lang="zh-TW" sz="900" kern="0" dirty="0">
                          <a:effectLst/>
                        </a:rPr>
                        <a:t>且能清楚地預估相關的後果，能針對主要問題提出建議</a:t>
                      </a:r>
                      <a:r>
                        <a:rPr lang="en-US" sz="900" kern="0" dirty="0">
                          <a:effectLst/>
                        </a:rPr>
                        <a:t>, </a:t>
                      </a:r>
                      <a:r>
                        <a:rPr lang="zh-TW" sz="900" kern="0" dirty="0">
                          <a:effectLst/>
                        </a:rPr>
                        <a:t>但對於現存的組織狀態並不可行</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7657" marR="27657" marT="0" marB="0"/>
                </a:tc>
                <a:tc>
                  <a:txBody>
                    <a:bodyPr/>
                    <a:lstStyle/>
                    <a:p>
                      <a:pPr>
                        <a:spcAft>
                          <a:spcPts val="0"/>
                        </a:spcAft>
                      </a:pPr>
                      <a:r>
                        <a:rPr lang="en-US" sz="900" kern="0" dirty="0">
                          <a:effectLst/>
                        </a:rPr>
                        <a:t>Clarifies a number of alternatives and evaluates the plusses and minuses of each alternative in </a:t>
                      </a:r>
                      <a:r>
                        <a:rPr lang="en-US" sz="900" kern="0" dirty="0" err="1">
                          <a:effectLst/>
                        </a:rPr>
                        <a:t>termsof</a:t>
                      </a:r>
                      <a:r>
                        <a:rPr lang="en-US" sz="900" kern="0" dirty="0">
                          <a:effectLst/>
                        </a:rPr>
                        <a:t> costs and consequences. Recommendations address the main problems and are feasible given the current state of the organization. </a:t>
                      </a:r>
                      <a:r>
                        <a:rPr lang="zh-TW" sz="900" kern="0" dirty="0">
                          <a:effectLst/>
                        </a:rPr>
                        <a:t>能清楚地辨識出數種解決方案</a:t>
                      </a:r>
                      <a:r>
                        <a:rPr lang="en-US" sz="900" kern="0" dirty="0">
                          <a:effectLst/>
                        </a:rPr>
                        <a:t>, </a:t>
                      </a:r>
                      <a:r>
                        <a:rPr lang="zh-TW" sz="900" kern="0" dirty="0">
                          <a:effectLst/>
                        </a:rPr>
                        <a:t>且能清楚地評估各個方案可能產生的後果及成本的優缺點，能針對主要問題提出建議</a:t>
                      </a:r>
                      <a:r>
                        <a:rPr lang="en-US" sz="900" kern="0" dirty="0">
                          <a:effectLst/>
                        </a:rPr>
                        <a:t>, </a:t>
                      </a:r>
                      <a:r>
                        <a:rPr lang="zh-TW" sz="900" kern="0" dirty="0">
                          <a:effectLst/>
                        </a:rPr>
                        <a:t>且對於現存的組織狀態具體可行</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7657" marR="27657" marT="0" marB="0"/>
                </a:tc>
              </a:tr>
            </a:tbl>
          </a:graphicData>
        </a:graphic>
      </p:graphicFrame>
    </p:spTree>
    <p:extLst>
      <p:ext uri="{BB962C8B-B14F-4D97-AF65-F5344CB8AC3E}">
        <p14:creationId xmlns:p14="http://schemas.microsoft.com/office/powerpoint/2010/main" xmlns="" val="8075728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50075" y="482148"/>
            <a:ext cx="10515600" cy="1325563"/>
          </a:xfrm>
        </p:spPr>
        <p:txBody>
          <a:bodyPr>
            <a:noAutofit/>
          </a:bodyPr>
          <a:lstStyle/>
          <a:p>
            <a:pPr lvl="0" eaLnBrk="0" fontAlgn="base" hangingPunct="0">
              <a:lnSpc>
                <a:spcPct val="100000"/>
              </a:lnSpc>
              <a:spcAft>
                <a:spcPct val="0"/>
              </a:spcAft>
            </a:pPr>
            <a:r>
              <a:rPr lang="en-US" altLang="zh-TW" sz="1800" b="1" dirty="0">
                <a:latin typeface="Times New Roman" panose="02020603050405020304" pitchFamily="18" charset="0"/>
                <a:cs typeface="Times New Roman" panose="02020603050405020304" pitchFamily="18" charset="0"/>
              </a:rPr>
              <a:t>Goal U4: </a:t>
            </a:r>
            <a:r>
              <a:rPr lang="en-US" altLang="zh-TW" sz="1800" dirty="0">
                <a:latin typeface="Times New Roman" panose="02020603050405020304" pitchFamily="18" charset="0"/>
                <a:cs typeface="Times New Roman" panose="02020603050405020304" pitchFamily="18" charset="0"/>
              </a:rPr>
              <a:t>Each student will be an effective communicator.</a:t>
            </a:r>
            <a:r>
              <a:rPr kumimoji="0" lang="en-US" altLang="zh-TW" sz="1800" b="0" i="0" u="none" strike="noStrike" cap="none" normalizeH="0" baseline="0" dirty="0" smtClean="0">
                <a:ln>
                  <a:noFill/>
                </a:ln>
                <a:solidFill>
                  <a:schemeClr val="tx1"/>
                </a:solidFill>
                <a:effectLst/>
              </a:rPr>
              <a:t/>
            </a:r>
            <a:br>
              <a:rPr kumimoji="0" lang="en-US" altLang="zh-TW" sz="1800" b="0" i="0" u="none" strike="noStrike" cap="none" normalizeH="0" baseline="0" dirty="0" smtClean="0">
                <a:ln>
                  <a:noFill/>
                </a:ln>
                <a:solidFill>
                  <a:schemeClr val="tx1"/>
                </a:solidFill>
                <a:effectLst/>
              </a:rPr>
            </a:br>
            <a:r>
              <a:rPr lang="en-US" altLang="zh-TW" sz="1800" b="1" dirty="0">
                <a:latin typeface="Times New Roman" panose="02020603050405020304" pitchFamily="18" charset="0"/>
                <a:cs typeface="Times New Roman" panose="02020603050405020304" pitchFamily="18" charset="0"/>
              </a:rPr>
              <a:t>Objectives U4.1: </a:t>
            </a:r>
            <a:r>
              <a:rPr lang="en-US" altLang="zh-TW" sz="1800" dirty="0">
                <a:solidFill>
                  <a:srgbClr val="000099"/>
                </a:solidFill>
                <a:latin typeface="Times New Roman" panose="02020603050405020304" pitchFamily="18" charset="0"/>
                <a:cs typeface="Times New Roman" panose="02020603050405020304" pitchFamily="18" charset="0"/>
              </a:rPr>
              <a:t>Students will demonstrate appropriate </a:t>
            </a:r>
            <a:r>
              <a:rPr lang="en-US" altLang="zh-TW" sz="1800" u="sng" dirty="0">
                <a:solidFill>
                  <a:srgbClr val="000099"/>
                </a:solidFill>
                <a:latin typeface="Times New Roman" panose="02020603050405020304" pitchFamily="18" charset="0"/>
                <a:cs typeface="Times New Roman" panose="02020603050405020304" pitchFamily="18" charset="0"/>
              </a:rPr>
              <a:t>written and oral communication skills</a:t>
            </a:r>
            <a:r>
              <a:rPr lang="en-US" altLang="zh-TW" sz="1800" dirty="0">
                <a:solidFill>
                  <a:srgbClr val="000099"/>
                </a:solidFill>
                <a:latin typeface="Times New Roman" panose="02020603050405020304" pitchFamily="18" charset="0"/>
                <a:cs typeface="Times New Roman" panose="02020603050405020304" pitchFamily="18" charset="0"/>
              </a:rPr>
              <a:t> in academic activities.</a:t>
            </a:r>
            <a:r>
              <a:rPr kumimoji="0" lang="en-US" altLang="zh-TW" sz="1800" b="0" i="0" u="none" strike="noStrike" cap="none" normalizeH="0" baseline="0" dirty="0" smtClean="0">
                <a:ln>
                  <a:noFill/>
                </a:ln>
                <a:solidFill>
                  <a:schemeClr val="tx1"/>
                </a:solidFill>
                <a:effectLst/>
              </a:rPr>
              <a:t/>
            </a:r>
            <a:br>
              <a:rPr kumimoji="0" lang="en-US" altLang="zh-TW" sz="1800" b="0" i="0" u="none" strike="noStrike" cap="none" normalizeH="0" baseline="0" dirty="0" smtClean="0">
                <a:ln>
                  <a:noFill/>
                </a:ln>
                <a:solidFill>
                  <a:schemeClr val="tx1"/>
                </a:solidFill>
                <a:effectLst/>
              </a:rPr>
            </a:br>
            <a:r>
              <a:rPr lang="en-US" altLang="zh-TW" sz="1800" b="1" dirty="0" smtClean="0">
                <a:solidFill>
                  <a:srgbClr val="FF0000"/>
                </a:solidFill>
                <a:latin typeface="Arial" panose="020B0604020202020204" pitchFamily="34" charset="0"/>
                <a:cs typeface="Calibri" panose="020F0502020204030204" pitchFamily="34" charset="0"/>
              </a:rPr>
              <a:t>Oral Communication</a:t>
            </a:r>
            <a:r>
              <a:rPr lang="zh-TW" altLang="en-US" sz="1800" b="1" dirty="0" smtClean="0">
                <a:solidFill>
                  <a:srgbClr val="FF0000"/>
                </a:solidFill>
                <a:latin typeface="Arial" panose="020B0604020202020204" pitchFamily="34" charset="0"/>
                <a:cs typeface="Calibri" panose="020F0502020204030204" pitchFamily="34" charset="0"/>
              </a:rPr>
              <a:t> </a:t>
            </a:r>
            <a:r>
              <a:rPr lang="en-US" altLang="zh-TW" sz="1800" b="1" dirty="0" smtClean="0">
                <a:solidFill>
                  <a:srgbClr val="FF0000"/>
                </a:solidFill>
                <a:latin typeface="Arial" panose="020B0604020202020204" pitchFamily="34" charset="0"/>
                <a:cs typeface="Calibri" panose="020F0502020204030204" pitchFamily="34" charset="0"/>
              </a:rPr>
              <a:t>(</a:t>
            </a:r>
            <a:r>
              <a:rPr lang="zh-TW" altLang="en-US" sz="1800" b="1" dirty="0" smtClean="0">
                <a:solidFill>
                  <a:srgbClr val="FF0000"/>
                </a:solidFill>
                <a:latin typeface="Arial" panose="020B0604020202020204" pitchFamily="34" charset="0"/>
                <a:cs typeface="Calibri" panose="020F0502020204030204" pitchFamily="34" charset="0"/>
              </a:rPr>
              <a:t>大學部 </a:t>
            </a:r>
            <a:r>
              <a:rPr lang="en-US" altLang="zh-TW" sz="1800" b="1" dirty="0" smtClean="0">
                <a:solidFill>
                  <a:srgbClr val="FF0000"/>
                </a:solidFill>
                <a:latin typeface="Arial" panose="020B0604020202020204" pitchFamily="34" charset="0"/>
                <a:cs typeface="Calibri" panose="020F0502020204030204" pitchFamily="34" charset="0"/>
              </a:rPr>
              <a:t>&amp; </a:t>
            </a:r>
            <a:r>
              <a:rPr lang="zh-TW" altLang="en-US" sz="1800" b="1" dirty="0" smtClean="0">
                <a:solidFill>
                  <a:srgbClr val="FF0000"/>
                </a:solidFill>
                <a:latin typeface="Arial" panose="020B0604020202020204" pitchFamily="34" charset="0"/>
                <a:cs typeface="Calibri" panose="020F0502020204030204" pitchFamily="34" charset="0"/>
              </a:rPr>
              <a:t>研究所</a:t>
            </a:r>
            <a:r>
              <a:rPr lang="en-US" altLang="zh-TW" sz="1800" b="1" dirty="0" smtClean="0">
                <a:solidFill>
                  <a:srgbClr val="FF0000"/>
                </a:solidFill>
                <a:latin typeface="Arial" panose="020B0604020202020204" pitchFamily="34" charset="0"/>
                <a:cs typeface="Calibri" panose="020F0502020204030204" pitchFamily="34" charset="0"/>
              </a:rPr>
              <a:t>)</a:t>
            </a:r>
            <a:endParaRPr lang="zh-TW" altLang="en-US" sz="1800" dirty="0">
              <a:solidFill>
                <a:srgbClr val="FF0000"/>
              </a:solidFill>
            </a:endParaRPr>
          </a:p>
        </p:txBody>
      </p:sp>
      <p:graphicFrame>
        <p:nvGraphicFramePr>
          <p:cNvPr id="5" name="表格 4"/>
          <p:cNvGraphicFramePr>
            <a:graphicFrameLocks noGrp="1"/>
          </p:cNvGraphicFramePr>
          <p:nvPr>
            <p:extLst>
              <p:ext uri="{D42A27DB-BD31-4B8C-83A1-F6EECF244321}">
                <p14:modId xmlns:p14="http://schemas.microsoft.com/office/powerpoint/2010/main" xmlns="" val="771853533"/>
              </p:ext>
            </p:extLst>
          </p:nvPr>
        </p:nvGraphicFramePr>
        <p:xfrm>
          <a:off x="1651378" y="1944190"/>
          <a:ext cx="8311488" cy="4238246"/>
        </p:xfrm>
        <a:graphic>
          <a:graphicData uri="http://schemas.openxmlformats.org/drawingml/2006/table">
            <a:tbl>
              <a:tblPr firstRow="1" firstCol="1" bandRow="1" bandCol="1">
                <a:tableStyleId>{5C22544A-7EE6-4342-B048-85BDC9FD1C3A}</a:tableStyleId>
              </a:tblPr>
              <a:tblGrid>
                <a:gridCol w="1490679"/>
                <a:gridCol w="2031528"/>
                <a:gridCol w="2438597"/>
                <a:gridCol w="2350684"/>
              </a:tblGrid>
              <a:tr h="457817">
                <a:tc>
                  <a:txBody>
                    <a:bodyPr/>
                    <a:lstStyle/>
                    <a:p>
                      <a:pPr algn="ctr">
                        <a:spcAft>
                          <a:spcPts val="0"/>
                        </a:spcAft>
                      </a:pPr>
                      <a:r>
                        <a:rPr lang="en-US" sz="1400" kern="100" dirty="0">
                          <a:effectLst/>
                        </a:rPr>
                        <a:t>Trait</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34780" marR="34780" marT="0" marB="0" anchor="ctr"/>
                </a:tc>
                <a:tc>
                  <a:txBody>
                    <a:bodyPr/>
                    <a:lstStyle/>
                    <a:p>
                      <a:pPr algn="ctr">
                        <a:spcAft>
                          <a:spcPts val="0"/>
                        </a:spcAft>
                      </a:pPr>
                      <a:r>
                        <a:rPr lang="en-US" sz="1400" kern="100" dirty="0">
                          <a:effectLst/>
                        </a:rPr>
                        <a:t>Below Expectation</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34780" marR="34780" marT="0" marB="0" anchor="ctr"/>
                </a:tc>
                <a:tc>
                  <a:txBody>
                    <a:bodyPr/>
                    <a:lstStyle/>
                    <a:p>
                      <a:pPr algn="ctr">
                        <a:spcAft>
                          <a:spcPts val="0"/>
                        </a:spcAft>
                      </a:pPr>
                      <a:r>
                        <a:rPr lang="en-US" sz="1400" kern="100" dirty="0">
                          <a:effectLst/>
                        </a:rPr>
                        <a:t>Meet Expectation</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34780" marR="34780" marT="0" marB="0" anchor="ctr"/>
                </a:tc>
                <a:tc>
                  <a:txBody>
                    <a:bodyPr/>
                    <a:lstStyle/>
                    <a:p>
                      <a:pPr algn="ctr">
                        <a:spcAft>
                          <a:spcPts val="0"/>
                        </a:spcAft>
                      </a:pPr>
                      <a:r>
                        <a:rPr lang="en-US" sz="1400" kern="100" dirty="0">
                          <a:effectLst/>
                        </a:rPr>
                        <a:t>More than Expectation</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34780" marR="34780" marT="0" marB="0" anchor="ctr"/>
                </a:tc>
              </a:tr>
              <a:tr h="1828800">
                <a:tc>
                  <a:txBody>
                    <a:bodyPr/>
                    <a:lstStyle/>
                    <a:p>
                      <a:pPr algn="just">
                        <a:spcAft>
                          <a:spcPts val="0"/>
                        </a:spcAft>
                      </a:pPr>
                      <a:r>
                        <a:rPr lang="en-US" sz="1400" kern="0" dirty="0">
                          <a:effectLst/>
                        </a:rPr>
                        <a:t>Organization and Central Message</a:t>
                      </a:r>
                      <a:r>
                        <a:rPr lang="zh-TW" sz="1400" kern="0" dirty="0">
                          <a:effectLst/>
                        </a:rPr>
                        <a:t>有組織及具核心訊息</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34780" marR="34780" marT="0" marB="0" anchor="ctr"/>
                </a:tc>
                <a:tc>
                  <a:txBody>
                    <a:bodyPr/>
                    <a:lstStyle/>
                    <a:p>
                      <a:pPr>
                        <a:spcAft>
                          <a:spcPts val="0"/>
                        </a:spcAft>
                      </a:pPr>
                      <a:r>
                        <a:rPr lang="en-US" sz="900" kern="0" dirty="0">
                          <a:effectLst/>
                        </a:rPr>
                        <a:t>Organizational pattern (specific introduction and conclusion, sequenced material within the body, and transitions) is not observable within the presentation. Central message can be deduced, but is not explicitly stated in the presentation.</a:t>
                      </a:r>
                      <a:r>
                        <a:rPr lang="zh-TW" sz="900" kern="0" dirty="0">
                          <a:effectLst/>
                        </a:rPr>
                        <a:t>口頭報告中看不到具有組織的架構</a:t>
                      </a:r>
                      <a:r>
                        <a:rPr lang="en-US" sz="900" kern="0" dirty="0">
                          <a:effectLst/>
                        </a:rPr>
                        <a:t>(</a:t>
                      </a:r>
                      <a:r>
                        <a:rPr lang="zh-TW" sz="900" kern="0" dirty="0">
                          <a:effectLst/>
                        </a:rPr>
                        <a:t>簡介、結論、主文的順序、轉折點</a:t>
                      </a:r>
                      <a:r>
                        <a:rPr lang="en-US" sz="900" kern="0" dirty="0">
                          <a:effectLst/>
                        </a:rPr>
                        <a:t>)</a:t>
                      </a:r>
                      <a:r>
                        <a:rPr lang="zh-TW" sz="900" kern="0" dirty="0">
                          <a:effectLst/>
                        </a:rPr>
                        <a:t>，核心論點雖然可以推知，卻未能明顯地呈現出來。</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34780" marR="34780" marT="0" marB="0"/>
                </a:tc>
                <a:tc>
                  <a:txBody>
                    <a:bodyPr/>
                    <a:lstStyle/>
                    <a:p>
                      <a:pPr>
                        <a:spcAft>
                          <a:spcPts val="0"/>
                        </a:spcAft>
                      </a:pPr>
                      <a:r>
                        <a:rPr lang="en-US" sz="900" kern="0">
                          <a:effectLst/>
                        </a:rPr>
                        <a:t>Organizational pattern (specific introduction and conclusion, sequenced material within the body, and transitions)is clearly and consistently observable within the presentation. Central message is clear and consistent with the supporting material. </a:t>
                      </a:r>
                      <a:r>
                        <a:rPr lang="zh-TW" sz="900" kern="0">
                          <a:effectLst/>
                        </a:rPr>
                        <a:t>顯而易見其口頭報告具有組織性的架構，。核心論點從頭到尾明顯地呈現，而且提供支持性資訊來支持其核心論點。</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34780" marR="34780" marT="0" marB="0"/>
                </a:tc>
                <a:tc>
                  <a:txBody>
                    <a:bodyPr/>
                    <a:lstStyle/>
                    <a:p>
                      <a:pPr>
                        <a:spcAft>
                          <a:spcPts val="0"/>
                        </a:spcAft>
                      </a:pPr>
                      <a:r>
                        <a:rPr lang="en-US" sz="900" kern="0" dirty="0">
                          <a:effectLst/>
                        </a:rPr>
                        <a:t>Organizational pattern (specific introduction and conclusion, sequenced material within the body, and transitions) is clearly and consistently observable and is skillful and makes the content of the presentation cohesive. Central message is compelling (precisely stated, appropriately repeated, memorable, and strongly supported.) </a:t>
                      </a:r>
                      <a:r>
                        <a:rPr lang="zh-TW" sz="900" kern="0" dirty="0">
                          <a:effectLst/>
                        </a:rPr>
                        <a:t>顯而易見其口頭報告具有組織性的架構，而且有技巧地將內容完整呈現。核心論點引人注目</a:t>
                      </a:r>
                      <a:r>
                        <a:rPr lang="en-US" sz="900" kern="0" dirty="0">
                          <a:effectLst/>
                        </a:rPr>
                        <a:t>(</a:t>
                      </a:r>
                      <a:r>
                        <a:rPr lang="zh-TW" sz="900" kern="0" dirty="0">
                          <a:effectLst/>
                        </a:rPr>
                        <a:t>確切地呈現，恰當地重述以至於令人記憶深刻，而且提供支持性資訊來支持其核心論點。</a:t>
                      </a:r>
                      <a:r>
                        <a:rPr lang="en-US" sz="900" kern="0" dirty="0">
                          <a:effectLst/>
                        </a:rPr>
                        <a:t>)</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34780" marR="34780" marT="0" marB="0"/>
                </a:tc>
              </a:tr>
              <a:tr h="1951629">
                <a:tc>
                  <a:txBody>
                    <a:bodyPr/>
                    <a:lstStyle/>
                    <a:p>
                      <a:pPr algn="just">
                        <a:spcAft>
                          <a:spcPts val="0"/>
                        </a:spcAft>
                      </a:pPr>
                      <a:r>
                        <a:rPr lang="en-US" sz="1400" kern="0" dirty="0">
                          <a:effectLst/>
                        </a:rPr>
                        <a:t>Language and Delivery</a:t>
                      </a:r>
                      <a:endParaRPr lang="zh-TW" sz="1400" kern="100" dirty="0">
                        <a:effectLst/>
                      </a:endParaRPr>
                    </a:p>
                    <a:p>
                      <a:pPr algn="just">
                        <a:spcAft>
                          <a:spcPts val="0"/>
                        </a:spcAft>
                      </a:pPr>
                      <a:r>
                        <a:rPr lang="zh-TW" sz="1400" kern="0" dirty="0">
                          <a:effectLst/>
                        </a:rPr>
                        <a:t>恰當的語彙及表達的技巧</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34780" marR="34780" marT="0" marB="0" anchor="ctr"/>
                </a:tc>
                <a:tc>
                  <a:txBody>
                    <a:bodyPr/>
                    <a:lstStyle/>
                    <a:p>
                      <a:pPr>
                        <a:spcAft>
                          <a:spcPts val="0"/>
                        </a:spcAft>
                      </a:pPr>
                      <a:r>
                        <a:rPr lang="en-US" sz="900" kern="0">
                          <a:effectLst/>
                        </a:rPr>
                        <a:t>Language choices are unclear and minimally support the effectiveness of the presentation. Language in presentation is not appropriate to audience. Delivery techniques (posture, gesture, eye contact, and vocal expressiveness) detract from the understandability of the presentation, and speaker appears uncomfortable.</a:t>
                      </a:r>
                      <a:endParaRPr lang="zh-TW" sz="900" kern="100">
                        <a:effectLst/>
                      </a:endParaRPr>
                    </a:p>
                    <a:p>
                      <a:pPr>
                        <a:spcAft>
                          <a:spcPts val="0"/>
                        </a:spcAft>
                      </a:pPr>
                      <a:r>
                        <a:rPr lang="zh-TW" sz="900" kern="0">
                          <a:effectLst/>
                        </a:rPr>
                        <a:t>語彙的選擇使得報告效果模糊且無效率，也不適合於聽眾。表達的技巧</a:t>
                      </a:r>
                      <a:r>
                        <a:rPr lang="en-US" sz="900" kern="0">
                          <a:effectLst/>
                        </a:rPr>
                        <a:t>(</a:t>
                      </a:r>
                      <a:r>
                        <a:rPr lang="zh-TW" sz="900" kern="0">
                          <a:effectLst/>
                        </a:rPr>
                        <a:t>姿勢、手勢、眼睛的接觸、以及語調</a:t>
                      </a:r>
                      <a:r>
                        <a:rPr lang="en-US" sz="900" kern="0">
                          <a:effectLst/>
                        </a:rPr>
                        <a:t>)</a:t>
                      </a:r>
                      <a:r>
                        <a:rPr lang="zh-TW" sz="900" kern="0">
                          <a:effectLst/>
                        </a:rPr>
                        <a:t>降低聽眾的理解力，報告者本身顯得不自在。</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34780" marR="34780" marT="0" marB="0"/>
                </a:tc>
                <a:tc>
                  <a:txBody>
                    <a:bodyPr/>
                    <a:lstStyle/>
                    <a:p>
                      <a:pPr>
                        <a:spcAft>
                          <a:spcPts val="0"/>
                        </a:spcAft>
                      </a:pPr>
                      <a:r>
                        <a:rPr lang="en-US" sz="900" kern="0" dirty="0">
                          <a:effectLst/>
                        </a:rPr>
                        <a:t>Language choices are thoughtful and generally support the effectiveness of the presentation. Language in presentation is appropriate to audience. Delivery techniques (posture, gesture, eye contact, and vocal expressiveness) make the presentation interesting, and speaker appears comfortable. </a:t>
                      </a:r>
                      <a:r>
                        <a:rPr lang="zh-TW" sz="900" kern="0" dirty="0">
                          <a:effectLst/>
                        </a:rPr>
                        <a:t>語彙的選擇周到能有效達成報告效果，也適合於聽眾。表達的技巧令人感到有趣，報告者本身顯得自在。</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34780" marR="34780" marT="0" marB="0"/>
                </a:tc>
                <a:tc>
                  <a:txBody>
                    <a:bodyPr/>
                    <a:lstStyle/>
                    <a:p>
                      <a:pPr>
                        <a:spcAft>
                          <a:spcPts val="0"/>
                        </a:spcAft>
                      </a:pPr>
                      <a:r>
                        <a:rPr lang="en-US" sz="900" kern="0" dirty="0">
                          <a:effectLst/>
                        </a:rPr>
                        <a:t>Language choices are imaginative, memorable and compelling and enhance the effectiveness of the presentation. Language in presentation is appropriate to audience. Delivery techniques (posture, gesture, eye contact, and vocal expressiveness) make the presentation compelling, and speaker appears polished and confident. </a:t>
                      </a:r>
                      <a:r>
                        <a:rPr lang="zh-TW" sz="900" kern="0" dirty="0">
                          <a:effectLst/>
                        </a:rPr>
                        <a:t>語彙的選擇具有想像力、令人記憶深刻而且引人注目，也適合於聽眾。表達的技巧引人注目，報告者本身顯得經過洗鍊而且自信。</a:t>
                      </a:r>
                      <a:endParaRPr lang="zh-TW" sz="900" kern="100" dirty="0">
                        <a:effectLst/>
                      </a:endParaRPr>
                    </a:p>
                    <a:p>
                      <a:pPr>
                        <a:spcAft>
                          <a:spcPts val="0"/>
                        </a:spcAft>
                      </a:pPr>
                      <a:r>
                        <a:rPr lang="en-US" sz="900" kern="100" dirty="0">
                          <a:effectLst/>
                        </a:rPr>
                        <a:t> </a:t>
                      </a:r>
                      <a:endParaRPr lang="zh-TW" sz="900" kern="100" dirty="0">
                        <a:effectLst/>
                      </a:endParaRPr>
                    </a:p>
                    <a:p>
                      <a:pPr>
                        <a:spcAft>
                          <a:spcPts val="0"/>
                        </a:spcAft>
                      </a:pPr>
                      <a:r>
                        <a:rPr lang="en-US" sz="900" kern="100" dirty="0">
                          <a:effectLst/>
                        </a:rPr>
                        <a:t> </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34780" marR="34780" marT="0" marB="0"/>
                </a:tc>
              </a:tr>
            </a:tbl>
          </a:graphicData>
        </a:graphic>
      </p:graphicFrame>
      <p:sp>
        <p:nvSpPr>
          <p:cNvPr id="6" name="Rectangle 1"/>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zh-TW"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35954955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50075" y="291081"/>
            <a:ext cx="10515600" cy="1114640"/>
          </a:xfrm>
        </p:spPr>
        <p:txBody>
          <a:bodyPr>
            <a:noAutofit/>
          </a:bodyPr>
          <a:lstStyle/>
          <a:p>
            <a:pPr lvl="0" eaLnBrk="0" fontAlgn="base" hangingPunct="0">
              <a:lnSpc>
                <a:spcPct val="100000"/>
              </a:lnSpc>
              <a:spcAft>
                <a:spcPct val="0"/>
              </a:spcAft>
            </a:pPr>
            <a:r>
              <a:rPr lang="en-US" altLang="zh-TW" sz="1800" b="1" dirty="0">
                <a:latin typeface="Times New Roman" panose="02020603050405020304" pitchFamily="18" charset="0"/>
                <a:cs typeface="Times New Roman" panose="02020603050405020304" pitchFamily="18" charset="0"/>
              </a:rPr>
              <a:t>Goal U4: </a:t>
            </a:r>
            <a:r>
              <a:rPr lang="en-US" altLang="zh-TW" sz="1800" dirty="0">
                <a:latin typeface="Times New Roman" panose="02020603050405020304" pitchFamily="18" charset="0"/>
                <a:cs typeface="Times New Roman" panose="02020603050405020304" pitchFamily="18" charset="0"/>
              </a:rPr>
              <a:t>Each student will be an effective communicator.</a:t>
            </a:r>
            <a:r>
              <a:rPr kumimoji="0" lang="en-US" altLang="zh-TW" sz="1800" b="0" i="0" u="none" strike="noStrike" cap="none" normalizeH="0" baseline="0" dirty="0" smtClean="0">
                <a:ln>
                  <a:noFill/>
                </a:ln>
                <a:solidFill>
                  <a:schemeClr val="tx1"/>
                </a:solidFill>
                <a:effectLst/>
              </a:rPr>
              <a:t/>
            </a:r>
            <a:br>
              <a:rPr kumimoji="0" lang="en-US" altLang="zh-TW" sz="1800" b="0" i="0" u="none" strike="noStrike" cap="none" normalizeH="0" baseline="0" dirty="0" smtClean="0">
                <a:ln>
                  <a:noFill/>
                </a:ln>
                <a:solidFill>
                  <a:schemeClr val="tx1"/>
                </a:solidFill>
                <a:effectLst/>
              </a:rPr>
            </a:br>
            <a:r>
              <a:rPr lang="en-US" altLang="zh-TW" sz="1800" b="1" dirty="0">
                <a:latin typeface="Times New Roman" panose="02020603050405020304" pitchFamily="18" charset="0"/>
                <a:cs typeface="Times New Roman" panose="02020603050405020304" pitchFamily="18" charset="0"/>
              </a:rPr>
              <a:t>Objectives U4.1: </a:t>
            </a:r>
            <a:r>
              <a:rPr lang="en-US" altLang="zh-TW" sz="1800" dirty="0">
                <a:solidFill>
                  <a:srgbClr val="000099"/>
                </a:solidFill>
                <a:latin typeface="Times New Roman" panose="02020603050405020304" pitchFamily="18" charset="0"/>
                <a:cs typeface="Times New Roman" panose="02020603050405020304" pitchFamily="18" charset="0"/>
              </a:rPr>
              <a:t>Students will demonstrate appropriate </a:t>
            </a:r>
            <a:r>
              <a:rPr lang="en-US" altLang="zh-TW" sz="1800" u="sng" dirty="0">
                <a:solidFill>
                  <a:srgbClr val="000099"/>
                </a:solidFill>
                <a:latin typeface="Times New Roman" panose="02020603050405020304" pitchFamily="18" charset="0"/>
                <a:cs typeface="Times New Roman" panose="02020603050405020304" pitchFamily="18" charset="0"/>
              </a:rPr>
              <a:t>written and oral communication skills</a:t>
            </a:r>
            <a:r>
              <a:rPr lang="en-US" altLang="zh-TW" sz="1800" dirty="0">
                <a:solidFill>
                  <a:srgbClr val="000099"/>
                </a:solidFill>
                <a:latin typeface="Times New Roman" panose="02020603050405020304" pitchFamily="18" charset="0"/>
                <a:cs typeface="Times New Roman" panose="02020603050405020304" pitchFamily="18" charset="0"/>
              </a:rPr>
              <a:t> in academic </a:t>
            </a:r>
            <a:r>
              <a:rPr lang="en-US" altLang="zh-TW" sz="1800" dirty="0" err="1" smtClean="0">
                <a:solidFill>
                  <a:srgbClr val="000099"/>
                </a:solidFill>
                <a:latin typeface="Times New Roman" panose="02020603050405020304" pitchFamily="18" charset="0"/>
                <a:cs typeface="Times New Roman" panose="02020603050405020304" pitchFamily="18" charset="0"/>
              </a:rPr>
              <a:t>activities.</a:t>
            </a:r>
            <a:r>
              <a:rPr lang="en-US" altLang="zh-TW" sz="1800" b="1" dirty="0" err="1" smtClean="0">
                <a:solidFill>
                  <a:srgbClr val="FF0000"/>
                </a:solidFill>
                <a:latin typeface="Arial" panose="020B0604020202020204" pitchFamily="34" charset="0"/>
                <a:cs typeface="Calibri" panose="020F0502020204030204" pitchFamily="34" charset="0"/>
              </a:rPr>
              <a:t>Written</a:t>
            </a:r>
            <a:r>
              <a:rPr lang="en-US" altLang="zh-TW" sz="1800" b="1" dirty="0" smtClean="0">
                <a:solidFill>
                  <a:srgbClr val="FF0000"/>
                </a:solidFill>
                <a:latin typeface="Arial" panose="020B0604020202020204" pitchFamily="34" charset="0"/>
                <a:cs typeface="Calibri" panose="020F0502020204030204" pitchFamily="34" charset="0"/>
              </a:rPr>
              <a:t> Communication</a:t>
            </a:r>
            <a:r>
              <a:rPr lang="zh-TW" altLang="en-US" sz="1800" b="1" dirty="0" smtClean="0">
                <a:solidFill>
                  <a:srgbClr val="FF0000"/>
                </a:solidFill>
                <a:latin typeface="Arial" panose="020B0604020202020204" pitchFamily="34" charset="0"/>
                <a:cs typeface="Calibri" panose="020F0502020204030204" pitchFamily="34" charset="0"/>
              </a:rPr>
              <a:t> </a:t>
            </a:r>
            <a:r>
              <a:rPr lang="en-US" altLang="zh-TW" sz="1800" b="1" dirty="0" smtClean="0">
                <a:solidFill>
                  <a:srgbClr val="FF0000"/>
                </a:solidFill>
                <a:latin typeface="Arial" panose="020B0604020202020204" pitchFamily="34" charset="0"/>
                <a:cs typeface="Calibri" panose="020F0502020204030204" pitchFamily="34" charset="0"/>
              </a:rPr>
              <a:t>(</a:t>
            </a:r>
            <a:r>
              <a:rPr lang="zh-TW" altLang="en-US" sz="1800" b="1" dirty="0" smtClean="0">
                <a:solidFill>
                  <a:srgbClr val="FF0000"/>
                </a:solidFill>
                <a:latin typeface="Arial" panose="020B0604020202020204" pitchFamily="34" charset="0"/>
                <a:cs typeface="Calibri" panose="020F0502020204030204" pitchFamily="34" charset="0"/>
              </a:rPr>
              <a:t>大學部 </a:t>
            </a:r>
            <a:r>
              <a:rPr lang="en-US" altLang="zh-TW" sz="1800" b="1" dirty="0" smtClean="0">
                <a:solidFill>
                  <a:srgbClr val="FF0000"/>
                </a:solidFill>
                <a:latin typeface="Arial" panose="020B0604020202020204" pitchFamily="34" charset="0"/>
                <a:cs typeface="Calibri" panose="020F0502020204030204" pitchFamily="34" charset="0"/>
              </a:rPr>
              <a:t>&amp; </a:t>
            </a:r>
            <a:r>
              <a:rPr lang="zh-TW" altLang="en-US" sz="1800" b="1" dirty="0" smtClean="0">
                <a:solidFill>
                  <a:srgbClr val="FF0000"/>
                </a:solidFill>
                <a:latin typeface="Arial" panose="020B0604020202020204" pitchFamily="34" charset="0"/>
                <a:cs typeface="Calibri" panose="020F0502020204030204" pitchFamily="34" charset="0"/>
              </a:rPr>
              <a:t>研究所</a:t>
            </a:r>
            <a:r>
              <a:rPr lang="en-US" altLang="zh-TW" sz="1800" b="1" dirty="0" smtClean="0">
                <a:solidFill>
                  <a:srgbClr val="FF0000"/>
                </a:solidFill>
                <a:latin typeface="Arial" panose="020B0604020202020204" pitchFamily="34" charset="0"/>
                <a:cs typeface="Calibri" panose="020F0502020204030204" pitchFamily="34" charset="0"/>
              </a:rPr>
              <a:t>)</a:t>
            </a:r>
            <a:endParaRPr lang="zh-TW" altLang="en-US" sz="1800" dirty="0">
              <a:solidFill>
                <a:srgbClr val="FF0000"/>
              </a:solidFill>
            </a:endParaRPr>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xmlns="" val="4270021345"/>
              </p:ext>
            </p:extLst>
          </p:nvPr>
        </p:nvGraphicFramePr>
        <p:xfrm>
          <a:off x="709684" y="1384630"/>
          <a:ext cx="10077897" cy="5058930"/>
        </p:xfrm>
        <a:graphic>
          <a:graphicData uri="http://schemas.openxmlformats.org/drawingml/2006/table">
            <a:tbl>
              <a:tblPr firstRow="1" firstCol="1" bandRow="1" bandCol="1">
                <a:tableStyleId>{5C22544A-7EE6-4342-B048-85BDC9FD1C3A}</a:tableStyleId>
              </a:tblPr>
              <a:tblGrid>
                <a:gridCol w="2544004"/>
                <a:gridCol w="2466909"/>
                <a:gridCol w="2552181"/>
                <a:gridCol w="2514803"/>
              </a:tblGrid>
              <a:tr h="334988">
                <a:tc>
                  <a:txBody>
                    <a:bodyPr/>
                    <a:lstStyle/>
                    <a:p>
                      <a:pPr algn="ctr">
                        <a:spcAft>
                          <a:spcPts val="0"/>
                        </a:spcAft>
                      </a:pPr>
                      <a:r>
                        <a:rPr lang="en-US" sz="1400" kern="100" dirty="0">
                          <a:effectLst/>
                        </a:rPr>
                        <a:t>Trait</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5008" marR="25008" marT="0" marB="0" anchor="ctr"/>
                </a:tc>
                <a:tc>
                  <a:txBody>
                    <a:bodyPr/>
                    <a:lstStyle/>
                    <a:p>
                      <a:pPr algn="ctr">
                        <a:spcAft>
                          <a:spcPts val="0"/>
                        </a:spcAft>
                      </a:pPr>
                      <a:r>
                        <a:rPr lang="en-US" sz="1400" kern="100" dirty="0">
                          <a:effectLst/>
                        </a:rPr>
                        <a:t>Below Expectation</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5008" marR="25008" marT="0" marB="0" anchor="ctr"/>
                </a:tc>
                <a:tc>
                  <a:txBody>
                    <a:bodyPr/>
                    <a:lstStyle/>
                    <a:p>
                      <a:pPr algn="ctr">
                        <a:spcAft>
                          <a:spcPts val="0"/>
                        </a:spcAft>
                      </a:pPr>
                      <a:r>
                        <a:rPr lang="en-US" sz="1400" kern="100" dirty="0">
                          <a:effectLst/>
                        </a:rPr>
                        <a:t>Meet Expectation</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5008" marR="25008" marT="0" marB="0" anchor="ctr"/>
                </a:tc>
                <a:tc>
                  <a:txBody>
                    <a:bodyPr/>
                    <a:lstStyle/>
                    <a:p>
                      <a:pPr algn="ctr">
                        <a:spcAft>
                          <a:spcPts val="0"/>
                        </a:spcAft>
                      </a:pPr>
                      <a:r>
                        <a:rPr lang="en-US" sz="1400" kern="100" dirty="0">
                          <a:effectLst/>
                        </a:rPr>
                        <a:t>More than Expectation</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5008" marR="25008" marT="0" marB="0" anchor="ctr"/>
                </a:tc>
              </a:tr>
              <a:tr h="846413">
                <a:tc>
                  <a:txBody>
                    <a:bodyPr/>
                    <a:lstStyle/>
                    <a:p>
                      <a:pPr>
                        <a:spcAft>
                          <a:spcPts val="0"/>
                        </a:spcAft>
                      </a:pPr>
                      <a:r>
                        <a:rPr lang="en-US" sz="1400" kern="0" dirty="0">
                          <a:effectLst/>
                        </a:rPr>
                        <a:t>Context of and purpose for writing</a:t>
                      </a:r>
                      <a:r>
                        <a:rPr lang="zh-TW" sz="1400" kern="0" dirty="0">
                          <a:effectLst/>
                        </a:rPr>
                        <a:t>寫作的背景及目的</a:t>
                      </a:r>
                      <a:endParaRPr lang="zh-TW" sz="1400" kern="100" dirty="0">
                        <a:effectLst/>
                      </a:endParaRPr>
                    </a:p>
                    <a:p>
                      <a:pPr>
                        <a:spcAft>
                          <a:spcPts val="0"/>
                        </a:spcAft>
                      </a:pPr>
                      <a:r>
                        <a:rPr lang="en-US" sz="1400" kern="0" dirty="0">
                          <a:effectLst/>
                        </a:rPr>
                        <a:t>Includes considerations of audience, purpose, and the circumstances surrounding the writing task(s).</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5008" marR="25008" marT="0" marB="0" anchor="ctr"/>
                </a:tc>
                <a:tc>
                  <a:txBody>
                    <a:bodyPr/>
                    <a:lstStyle/>
                    <a:p>
                      <a:pPr>
                        <a:spcAft>
                          <a:spcPts val="0"/>
                        </a:spcAft>
                      </a:pPr>
                      <a:r>
                        <a:rPr lang="en-US" sz="900" kern="0" dirty="0">
                          <a:effectLst/>
                        </a:rPr>
                        <a:t>Demonstrates minimal attention to context, audience, purpose, and to the assigned tasks(s) (e.g., expectation of instructor or self as audience).</a:t>
                      </a:r>
                      <a:r>
                        <a:rPr lang="zh-TW" sz="900" kern="0" dirty="0">
                          <a:effectLst/>
                        </a:rPr>
                        <a:t>僅些微注意到寫作的背景、目的、閱聽眾以及被指派的寫作任務</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5008" marR="25008" marT="0" marB="0"/>
                </a:tc>
                <a:tc>
                  <a:txBody>
                    <a:bodyPr/>
                    <a:lstStyle/>
                    <a:p>
                      <a:pPr>
                        <a:spcAft>
                          <a:spcPts val="0"/>
                        </a:spcAft>
                      </a:pPr>
                      <a:r>
                        <a:rPr lang="en-US" sz="900" kern="0">
                          <a:effectLst/>
                        </a:rPr>
                        <a:t>Demonstrates adequate consideration ofcontext, audience, and purpose and aclear focus on the assigned task(s) (e.g.,the task aligns with audience, purpose,and context).</a:t>
                      </a:r>
                      <a:r>
                        <a:rPr lang="zh-TW" sz="900" kern="0">
                          <a:effectLst/>
                        </a:rPr>
                        <a:t>對於寫作的背景、目的、閱聽眾以及被指派的寫作任務</a:t>
                      </a:r>
                      <a:r>
                        <a:rPr lang="en-US" sz="900" kern="0">
                          <a:effectLst/>
                        </a:rPr>
                        <a:t>, </a:t>
                      </a:r>
                      <a:r>
                        <a:rPr lang="zh-TW" sz="900" kern="0">
                          <a:effectLst/>
                        </a:rPr>
                        <a:t>具備足夠的考量</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25008" marR="25008" marT="0" marB="0"/>
                </a:tc>
                <a:tc>
                  <a:txBody>
                    <a:bodyPr/>
                    <a:lstStyle/>
                    <a:p>
                      <a:pPr>
                        <a:spcAft>
                          <a:spcPts val="0"/>
                        </a:spcAft>
                      </a:pPr>
                      <a:r>
                        <a:rPr lang="en-US" sz="900" kern="0">
                          <a:effectLst/>
                        </a:rPr>
                        <a:t>Demonstrates a thorough understanding of context, audience, and purpose that is responsive to the assigned task(s) and focuses all elements of the work. </a:t>
                      </a:r>
                      <a:r>
                        <a:rPr lang="zh-TW" sz="900" kern="0">
                          <a:effectLst/>
                        </a:rPr>
                        <a:t>對於寫作的背景、目的、閱聽眾以及被指派的寫作任務</a:t>
                      </a:r>
                      <a:r>
                        <a:rPr lang="en-US" sz="900" kern="0">
                          <a:effectLst/>
                        </a:rPr>
                        <a:t>, </a:t>
                      </a:r>
                      <a:r>
                        <a:rPr lang="zh-TW" sz="900" kern="0">
                          <a:effectLst/>
                        </a:rPr>
                        <a:t>能完整地瞭解</a:t>
                      </a:r>
                      <a:r>
                        <a:rPr lang="en-US" sz="900" kern="0">
                          <a:effectLst/>
                        </a:rPr>
                        <a:t>, </a:t>
                      </a:r>
                      <a:r>
                        <a:rPr lang="zh-TW" sz="900" kern="0">
                          <a:effectLst/>
                        </a:rPr>
                        <a:t>並能聚焦於所有相關的因素</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25008" marR="25008" marT="0" marB="0"/>
                </a:tc>
              </a:tr>
              <a:tr h="1523542">
                <a:tc>
                  <a:txBody>
                    <a:bodyPr/>
                    <a:lstStyle/>
                    <a:p>
                      <a:pPr algn="just">
                        <a:spcAft>
                          <a:spcPts val="0"/>
                        </a:spcAft>
                      </a:pPr>
                      <a:r>
                        <a:rPr lang="en-US" sz="1400" kern="0" dirty="0">
                          <a:effectLst/>
                        </a:rPr>
                        <a:t>Content Development with</a:t>
                      </a:r>
                      <a:endParaRPr lang="zh-TW" sz="1400" kern="100" dirty="0">
                        <a:effectLst/>
                      </a:endParaRPr>
                    </a:p>
                    <a:p>
                      <a:pPr algn="just">
                        <a:spcAft>
                          <a:spcPts val="0"/>
                        </a:spcAft>
                      </a:pPr>
                      <a:r>
                        <a:rPr lang="en-US" sz="1400" kern="0" dirty="0">
                          <a:effectLst/>
                        </a:rPr>
                        <a:t>Sources and evidence</a:t>
                      </a:r>
                      <a:r>
                        <a:rPr lang="zh-TW" sz="1400" kern="0" dirty="0">
                          <a:effectLst/>
                        </a:rPr>
                        <a:t>寫作內容的構思，輔以呈現資料來源及佐以事實為證</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5008" marR="25008" marT="0" marB="0" anchor="ctr"/>
                </a:tc>
                <a:tc>
                  <a:txBody>
                    <a:bodyPr/>
                    <a:lstStyle/>
                    <a:p>
                      <a:pPr>
                        <a:spcAft>
                          <a:spcPts val="0"/>
                        </a:spcAft>
                      </a:pPr>
                      <a:r>
                        <a:rPr lang="en-US" sz="900" kern="0" dirty="0">
                          <a:effectLst/>
                        </a:rPr>
                        <a:t>Uses appropriate and relevant content to develop simple ideas in some parts of the work. Demonstrates an attempt to use sources to support ideas in the writing. </a:t>
                      </a:r>
                      <a:r>
                        <a:rPr lang="zh-TW" sz="900" kern="0" dirty="0">
                          <a:effectLst/>
                        </a:rPr>
                        <a:t>對於寫作內容的某些部份</a:t>
                      </a:r>
                      <a:r>
                        <a:rPr lang="en-US" sz="900" kern="0" dirty="0">
                          <a:effectLst/>
                        </a:rPr>
                        <a:t>, </a:t>
                      </a:r>
                      <a:r>
                        <a:rPr lang="zh-TW" sz="900" kern="0" dirty="0">
                          <a:effectLst/>
                        </a:rPr>
                        <a:t>可以採用適當且相關的內容來發展構想，並</a:t>
                      </a:r>
                      <a:endParaRPr lang="zh-TW" sz="900" kern="100" dirty="0">
                        <a:effectLst/>
                      </a:endParaRPr>
                    </a:p>
                    <a:p>
                      <a:pPr>
                        <a:spcAft>
                          <a:spcPts val="0"/>
                        </a:spcAft>
                      </a:pPr>
                      <a:r>
                        <a:rPr lang="zh-TW" sz="900" kern="0" dirty="0">
                          <a:effectLst/>
                        </a:rPr>
                        <a:t>嘗試以佐證資料來支持構想</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5008" marR="25008" marT="0" marB="0"/>
                </a:tc>
                <a:tc>
                  <a:txBody>
                    <a:bodyPr/>
                    <a:lstStyle/>
                    <a:p>
                      <a:pPr>
                        <a:spcAft>
                          <a:spcPts val="0"/>
                        </a:spcAft>
                      </a:pPr>
                      <a:r>
                        <a:rPr lang="en-US" sz="900" kern="0">
                          <a:effectLst/>
                        </a:rPr>
                        <a:t>Uses appropriate, relevant, and compelling content to explore ideas within the context of the discipline and shape the whole work. Demonstrates consistent use of credible, relevant sources to support ideas that are situated within the discipline and genre of the writing. </a:t>
                      </a:r>
                      <a:r>
                        <a:rPr lang="zh-TW" sz="900" kern="0">
                          <a:effectLst/>
                        </a:rPr>
                        <a:t>對於整個寫作主題</a:t>
                      </a:r>
                      <a:r>
                        <a:rPr lang="en-US" sz="900" kern="0">
                          <a:effectLst/>
                        </a:rPr>
                        <a:t>,</a:t>
                      </a:r>
                      <a:r>
                        <a:rPr lang="zh-TW" sz="900" kern="0">
                          <a:effectLst/>
                        </a:rPr>
                        <a:t>能採用適當、相關且令人信服的內容來發展構想</a:t>
                      </a:r>
                      <a:r>
                        <a:rPr lang="en-US" sz="900" kern="0">
                          <a:effectLst/>
                        </a:rPr>
                        <a:t>, </a:t>
                      </a:r>
                      <a:r>
                        <a:rPr lang="zh-TW" sz="900" kern="0">
                          <a:effectLst/>
                        </a:rPr>
                        <a:t>並將之完整地呈現。能始終一致性的採用可信且相關的佐證資料來支持構想。</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25008" marR="25008" marT="0" marB="0"/>
                </a:tc>
                <a:tc>
                  <a:txBody>
                    <a:bodyPr/>
                    <a:lstStyle/>
                    <a:p>
                      <a:pPr>
                        <a:spcAft>
                          <a:spcPts val="0"/>
                        </a:spcAft>
                      </a:pPr>
                      <a:r>
                        <a:rPr lang="en-US" sz="900" kern="0">
                          <a:effectLst/>
                        </a:rPr>
                        <a:t>Uses appropriate, relevant, and compelling content to illustrate mastery</a:t>
                      </a:r>
                      <a:endParaRPr lang="zh-TW" sz="900" kern="100">
                        <a:effectLst/>
                      </a:endParaRPr>
                    </a:p>
                    <a:p>
                      <a:pPr>
                        <a:spcAft>
                          <a:spcPts val="0"/>
                        </a:spcAft>
                      </a:pPr>
                      <a:r>
                        <a:rPr lang="en-US" sz="900" kern="0">
                          <a:effectLst/>
                        </a:rPr>
                        <a:t>of the subject, conveying the writer's understanding, and shaping the whole work. Demonstrates skillful use of high quality, credible, relevant sources to develop ideas that are appropriate for the discipline and genre of the writing.</a:t>
                      </a:r>
                      <a:r>
                        <a:rPr lang="zh-TW" sz="900" kern="0">
                          <a:effectLst/>
                        </a:rPr>
                        <a:t>對於整個寫作主題</a:t>
                      </a:r>
                      <a:r>
                        <a:rPr lang="en-US" sz="900" kern="0">
                          <a:effectLst/>
                        </a:rPr>
                        <a:t>, </a:t>
                      </a:r>
                      <a:r>
                        <a:rPr lang="zh-TW" sz="900" kern="0">
                          <a:effectLst/>
                        </a:rPr>
                        <a:t>能採用適當、相關且令人信服的內容來展現對主題的專業</a:t>
                      </a:r>
                      <a:r>
                        <a:rPr lang="en-US" sz="900" kern="0">
                          <a:effectLst/>
                        </a:rPr>
                        <a:t>, </a:t>
                      </a:r>
                      <a:r>
                        <a:rPr lang="zh-TW" sz="900" kern="0">
                          <a:effectLst/>
                        </a:rPr>
                        <a:t>呈現作者的瞭解深度，並將之完整地呈現。能始終一致性的採用高品質、可信且相關的佐證資料來支持構想。</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25008" marR="25008" marT="0" marB="0"/>
                </a:tc>
              </a:tr>
              <a:tr h="1749253">
                <a:tc>
                  <a:txBody>
                    <a:bodyPr/>
                    <a:lstStyle/>
                    <a:p>
                      <a:pPr>
                        <a:spcAft>
                          <a:spcPts val="0"/>
                        </a:spcAft>
                      </a:pPr>
                      <a:r>
                        <a:rPr lang="en-US" sz="1400" kern="0" dirty="0">
                          <a:effectLst/>
                        </a:rPr>
                        <a:t>Genre and disciplinary conventions, control of syntax and mechanics. </a:t>
                      </a:r>
                      <a:r>
                        <a:rPr lang="zh-TW" sz="1400" kern="0" dirty="0">
                          <a:effectLst/>
                        </a:rPr>
                        <a:t>符合寫作常規，其語法及技巧能控制得宜</a:t>
                      </a:r>
                      <a:endParaRPr lang="zh-TW" sz="1400" kern="100" dirty="0">
                        <a:effectLst/>
                      </a:endParaRPr>
                    </a:p>
                    <a:p>
                      <a:pPr>
                        <a:spcAft>
                          <a:spcPts val="0"/>
                        </a:spcAft>
                      </a:pPr>
                      <a:r>
                        <a:rPr lang="en-US" sz="1400" kern="0" dirty="0">
                          <a:effectLst/>
                        </a:rPr>
                        <a:t>Formal and informal rules inherent in the expectations for writing in particular forms and/or academic fields (please see glossary).</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5008" marR="25008" marT="0" marB="0" anchor="ctr"/>
                </a:tc>
                <a:tc>
                  <a:txBody>
                    <a:bodyPr/>
                    <a:lstStyle/>
                    <a:p>
                      <a:pPr>
                        <a:spcAft>
                          <a:spcPts val="0"/>
                        </a:spcAft>
                      </a:pPr>
                      <a:r>
                        <a:rPr lang="en-US" sz="900" kern="0">
                          <a:effectLst/>
                        </a:rPr>
                        <a:t>Attempts to use a consistent system for basic organization and presentation. Uses language that sometimes impedes meaning because of errors in usage.</a:t>
                      </a:r>
                      <a:r>
                        <a:rPr lang="zh-TW" sz="900" kern="0">
                          <a:effectLst/>
                        </a:rPr>
                        <a:t>嘗試採用一致的系統來呈現基本寫作架構，其語彙使用錯誤而阻礙正確意義的呈現。</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25008" marR="25008" marT="0" marB="0"/>
                </a:tc>
                <a:tc>
                  <a:txBody>
                    <a:bodyPr/>
                    <a:lstStyle/>
                    <a:p>
                      <a:pPr>
                        <a:spcAft>
                          <a:spcPts val="0"/>
                        </a:spcAft>
                      </a:pPr>
                      <a:r>
                        <a:rPr lang="en-US" sz="900" kern="0" dirty="0">
                          <a:effectLst/>
                        </a:rPr>
                        <a:t>Demonstrates consistent use of important conventions particular to a specific discipline and/or writing task(s), including organization, content, presentation, and stylistic choices. Uses straightforward language that generally conveys meaning to readers. The language in the portfolio has few errors.</a:t>
                      </a:r>
                      <a:r>
                        <a:rPr lang="zh-TW" sz="900" kern="0" dirty="0">
                          <a:effectLst/>
                        </a:rPr>
                        <a:t>以特定學科的重要寫作常規</a:t>
                      </a:r>
                      <a:r>
                        <a:rPr lang="en-US" sz="900" kern="0" dirty="0">
                          <a:effectLst/>
                        </a:rPr>
                        <a:t>, </a:t>
                      </a:r>
                      <a:r>
                        <a:rPr lang="zh-TW" sz="900" kern="0" dirty="0">
                          <a:effectLst/>
                        </a:rPr>
                        <a:t>且一致地應用於寫作的架構、內容、描述、甚至風格的選擇。採用恰當的語彙，能將意義直接傳達給讀者。但是文件中還是有少許錯字。</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5008" marR="25008" marT="0" marB="0"/>
                </a:tc>
                <a:tc>
                  <a:txBody>
                    <a:bodyPr/>
                    <a:lstStyle/>
                    <a:p>
                      <a:pPr>
                        <a:spcAft>
                          <a:spcPts val="0"/>
                        </a:spcAft>
                      </a:pPr>
                      <a:r>
                        <a:rPr lang="en-US" sz="900" kern="0" dirty="0">
                          <a:effectLst/>
                        </a:rPr>
                        <a:t>Demonstrates detailed attention to and successful execution of a wide range of conventions particular to a specific discipline and/or writing task(s) including organization, content, presentation, formatting, and stylistic choices. Uses graceful language that skillfully communicates meaning to readers with clarity and fluency, and is virtually error free.</a:t>
                      </a:r>
                      <a:r>
                        <a:rPr lang="zh-TW" sz="900" kern="0" dirty="0">
                          <a:effectLst/>
                        </a:rPr>
                        <a:t>能成功地以特定學科的各式寫作常規</a:t>
                      </a:r>
                      <a:r>
                        <a:rPr lang="en-US" sz="900" kern="0" dirty="0">
                          <a:effectLst/>
                        </a:rPr>
                        <a:t>, </a:t>
                      </a:r>
                      <a:r>
                        <a:rPr lang="zh-TW" sz="900" kern="0" dirty="0">
                          <a:effectLst/>
                        </a:rPr>
                        <a:t>且一致地應用於寫作的架構、內容、描述、甚至風格的選擇。使用優雅的語彙</a:t>
                      </a:r>
                      <a:r>
                        <a:rPr lang="en-US" sz="900" kern="0" dirty="0">
                          <a:effectLst/>
                        </a:rPr>
                        <a:t>, </a:t>
                      </a:r>
                      <a:r>
                        <a:rPr lang="zh-TW" sz="900" kern="0" dirty="0">
                          <a:effectLst/>
                        </a:rPr>
                        <a:t>技巧地將意義清處且流利地傳達給讀者</a:t>
                      </a:r>
                      <a:r>
                        <a:rPr lang="en-US" sz="900" kern="0" dirty="0">
                          <a:effectLst/>
                        </a:rPr>
                        <a:t>, </a:t>
                      </a:r>
                      <a:r>
                        <a:rPr lang="zh-TW" sz="900" kern="0" dirty="0">
                          <a:effectLst/>
                        </a:rPr>
                        <a:t>也沒有任何錯誤。</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5008" marR="25008" marT="0" marB="0"/>
                </a:tc>
              </a:tr>
            </a:tbl>
          </a:graphicData>
        </a:graphic>
      </p:graphicFrame>
      <p:sp>
        <p:nvSpPr>
          <p:cNvPr id="6" name="Rectangle 1"/>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zh-TW"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35954955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26324" y="673884"/>
            <a:ext cx="10515600" cy="1325563"/>
          </a:xfrm>
        </p:spPr>
        <p:txBody>
          <a:bodyPr>
            <a:noAutofit/>
          </a:bodyPr>
          <a:lstStyle/>
          <a:p>
            <a:pPr lvl="0" eaLnBrk="0" fontAlgn="base" hangingPunct="0">
              <a:lnSpc>
                <a:spcPct val="100000"/>
              </a:lnSpc>
              <a:spcAft>
                <a:spcPct val="0"/>
              </a:spcAft>
            </a:pPr>
            <a:r>
              <a:rPr lang="en-US" altLang="zh-TW" sz="2000" b="1" dirty="0">
                <a:latin typeface="Times New Roman" panose="02020603050405020304" pitchFamily="18" charset="0"/>
                <a:cs typeface="Times New Roman" panose="02020603050405020304" pitchFamily="18" charset="0"/>
              </a:rPr>
              <a:t>Goal U5: </a:t>
            </a:r>
            <a:r>
              <a:rPr lang="en-US" altLang="zh-TW" sz="2000" dirty="0">
                <a:latin typeface="Times New Roman" panose="02020603050405020304" pitchFamily="18" charset="0"/>
                <a:cs typeface="Times New Roman" panose="02020603050405020304" pitchFamily="18" charset="0"/>
              </a:rPr>
              <a:t>Student will understand ethics and social responsibility.</a:t>
            </a:r>
            <a:r>
              <a:rPr kumimoji="0" lang="en-US" altLang="zh-TW" sz="2000" b="0" i="0" u="none" strike="noStrike" cap="none" normalizeH="0" baseline="0" dirty="0" smtClean="0">
                <a:ln>
                  <a:noFill/>
                </a:ln>
                <a:solidFill>
                  <a:schemeClr val="tx1"/>
                </a:solidFill>
                <a:effectLst/>
              </a:rPr>
              <a:t/>
            </a:r>
            <a:br>
              <a:rPr kumimoji="0" lang="en-US" altLang="zh-TW" sz="2000" b="0" i="0" u="none" strike="noStrike" cap="none" normalizeH="0" baseline="0" dirty="0" smtClean="0">
                <a:ln>
                  <a:noFill/>
                </a:ln>
                <a:solidFill>
                  <a:schemeClr val="tx1"/>
                </a:solidFill>
                <a:effectLst/>
              </a:rPr>
            </a:br>
            <a:r>
              <a:rPr lang="en-US" altLang="zh-TW" sz="2000" b="1" dirty="0">
                <a:latin typeface="Times New Roman" panose="02020603050405020304" pitchFamily="18" charset="0"/>
                <a:cs typeface="Times New Roman" panose="02020603050405020304" pitchFamily="18" charset="0"/>
              </a:rPr>
              <a:t>Objectives U5.1: </a:t>
            </a:r>
            <a:r>
              <a:rPr lang="en-US" altLang="zh-TW" sz="2000" dirty="0">
                <a:latin typeface="Times New Roman" panose="02020603050405020304" pitchFamily="18" charset="0"/>
                <a:cs typeface="Times New Roman" panose="02020603050405020304" pitchFamily="18" charset="0"/>
              </a:rPr>
              <a:t>Student will understand ethics and social responsibility, and their effects on corporate decision and public benefits.</a:t>
            </a:r>
            <a:r>
              <a:rPr kumimoji="0" lang="en-US" altLang="zh-TW" sz="2000" b="0" i="0" u="none" strike="noStrike" cap="none" normalizeH="0" baseline="0" dirty="0" smtClean="0">
                <a:ln>
                  <a:noFill/>
                </a:ln>
                <a:solidFill>
                  <a:schemeClr val="tx1"/>
                </a:solidFill>
                <a:effectLst/>
              </a:rPr>
              <a:t/>
            </a:r>
            <a:br>
              <a:rPr kumimoji="0" lang="en-US" altLang="zh-TW" sz="2000" b="0" i="0" u="none" strike="noStrike" cap="none" normalizeH="0" baseline="0" dirty="0" smtClean="0">
                <a:ln>
                  <a:noFill/>
                </a:ln>
                <a:solidFill>
                  <a:schemeClr val="tx1"/>
                </a:solidFill>
                <a:effectLst/>
              </a:rPr>
            </a:br>
            <a:r>
              <a:rPr lang="en-US" altLang="zh-TW" sz="2000" b="1" dirty="0">
                <a:solidFill>
                  <a:srgbClr val="FF0000"/>
                </a:solidFill>
                <a:latin typeface="Arial" panose="020B0604020202020204" pitchFamily="34" charset="0"/>
                <a:cs typeface="Calibri" panose="020F0502020204030204" pitchFamily="34" charset="0"/>
              </a:rPr>
              <a:t>Ethic </a:t>
            </a:r>
            <a:r>
              <a:rPr lang="en-US" altLang="zh-TW" sz="2000" b="1" dirty="0" smtClean="0">
                <a:solidFill>
                  <a:srgbClr val="FF0000"/>
                </a:solidFill>
                <a:latin typeface="Arial" panose="020B0604020202020204" pitchFamily="34" charset="0"/>
                <a:cs typeface="Calibri" panose="020F0502020204030204" pitchFamily="34" charset="0"/>
              </a:rPr>
              <a:t>Rubric(</a:t>
            </a:r>
            <a:r>
              <a:rPr lang="zh-TW" altLang="en-US" sz="2000" b="1" dirty="0" smtClean="0">
                <a:solidFill>
                  <a:srgbClr val="FF0000"/>
                </a:solidFill>
                <a:latin typeface="Arial" panose="020B0604020202020204" pitchFamily="34" charset="0"/>
                <a:cs typeface="Calibri" panose="020F0502020204030204" pitchFamily="34" charset="0"/>
              </a:rPr>
              <a:t>大學部 </a:t>
            </a:r>
            <a:r>
              <a:rPr lang="en-US" altLang="zh-TW" sz="2000" b="1" dirty="0" smtClean="0">
                <a:solidFill>
                  <a:srgbClr val="FF0000"/>
                </a:solidFill>
                <a:latin typeface="Arial" panose="020B0604020202020204" pitchFamily="34" charset="0"/>
                <a:cs typeface="Calibri" panose="020F0502020204030204" pitchFamily="34" charset="0"/>
              </a:rPr>
              <a:t>&amp;</a:t>
            </a:r>
            <a:r>
              <a:rPr lang="zh-TW" altLang="en-US" sz="2000" b="1" dirty="0" smtClean="0">
                <a:solidFill>
                  <a:srgbClr val="FF0000"/>
                </a:solidFill>
                <a:latin typeface="Arial" panose="020B0604020202020204" pitchFamily="34" charset="0"/>
                <a:cs typeface="Calibri" panose="020F0502020204030204" pitchFamily="34" charset="0"/>
              </a:rPr>
              <a:t> 研究所</a:t>
            </a:r>
            <a:r>
              <a:rPr lang="en-US" altLang="zh-TW" sz="2000" b="1" dirty="0" smtClean="0">
                <a:solidFill>
                  <a:srgbClr val="FF0000"/>
                </a:solidFill>
                <a:latin typeface="Arial" panose="020B0604020202020204" pitchFamily="34" charset="0"/>
                <a:cs typeface="Calibri" panose="020F0502020204030204" pitchFamily="34" charset="0"/>
              </a:rPr>
              <a:t>)</a:t>
            </a:r>
            <a:endParaRPr lang="zh-TW" altLang="en-US" sz="2000" dirty="0">
              <a:solidFill>
                <a:srgbClr val="FF0000"/>
              </a:solidFill>
            </a:endParaRPr>
          </a:p>
        </p:txBody>
      </p:sp>
      <p:graphicFrame>
        <p:nvGraphicFramePr>
          <p:cNvPr id="4" name="內容版面配置區 3"/>
          <p:cNvGraphicFramePr>
            <a:graphicFrameLocks noGrp="1"/>
          </p:cNvGraphicFramePr>
          <p:nvPr>
            <p:ph idx="1"/>
          </p:nvPr>
        </p:nvGraphicFramePr>
        <p:xfrm>
          <a:off x="2251881" y="2361062"/>
          <a:ext cx="7096835" cy="3418483"/>
        </p:xfrm>
        <a:graphic>
          <a:graphicData uri="http://schemas.openxmlformats.org/drawingml/2006/table">
            <a:tbl>
              <a:tblPr firstRow="1" firstCol="1" bandRow="1" bandCol="1">
                <a:tableStyleId>{5C22544A-7EE6-4342-B048-85BDC9FD1C3A}</a:tableStyleId>
              </a:tblPr>
              <a:tblGrid>
                <a:gridCol w="1503143"/>
                <a:gridCol w="1864564"/>
                <a:gridCol w="1864564"/>
                <a:gridCol w="1864564"/>
              </a:tblGrid>
              <a:tr h="382138">
                <a:tc>
                  <a:txBody>
                    <a:bodyPr/>
                    <a:lstStyle/>
                    <a:p>
                      <a:pPr algn="ctr">
                        <a:spcAft>
                          <a:spcPts val="0"/>
                        </a:spcAft>
                      </a:pPr>
                      <a:r>
                        <a:rPr lang="en-US" sz="1400" kern="100" dirty="0">
                          <a:effectLst/>
                        </a:rPr>
                        <a:t>Trait</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68580" marR="68580" marT="0" marB="0" anchor="ctr"/>
                </a:tc>
                <a:tc>
                  <a:txBody>
                    <a:bodyPr/>
                    <a:lstStyle/>
                    <a:p>
                      <a:pPr algn="ctr">
                        <a:spcAft>
                          <a:spcPts val="0"/>
                        </a:spcAft>
                      </a:pPr>
                      <a:r>
                        <a:rPr lang="en-US" sz="1400" kern="100" dirty="0">
                          <a:effectLst/>
                        </a:rPr>
                        <a:t>Below Expectation</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68580" marR="68580" marT="0" marB="0" anchor="ctr"/>
                </a:tc>
                <a:tc>
                  <a:txBody>
                    <a:bodyPr/>
                    <a:lstStyle/>
                    <a:p>
                      <a:pPr algn="ctr">
                        <a:spcAft>
                          <a:spcPts val="0"/>
                        </a:spcAft>
                      </a:pPr>
                      <a:r>
                        <a:rPr lang="en-US" sz="1400" kern="100" dirty="0">
                          <a:effectLst/>
                        </a:rPr>
                        <a:t>Meet Expectation</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68580" marR="68580" marT="0" marB="0" anchor="ctr"/>
                </a:tc>
                <a:tc>
                  <a:txBody>
                    <a:bodyPr/>
                    <a:lstStyle/>
                    <a:p>
                      <a:pPr algn="ctr">
                        <a:spcAft>
                          <a:spcPts val="0"/>
                        </a:spcAft>
                      </a:pPr>
                      <a:r>
                        <a:rPr lang="en-US" sz="1400" kern="100" dirty="0">
                          <a:effectLst/>
                        </a:rPr>
                        <a:t>More than Expectation</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68580" marR="68580" marT="0" marB="0" anchor="ctr"/>
                </a:tc>
              </a:tr>
              <a:tr h="769778">
                <a:tc>
                  <a:txBody>
                    <a:bodyPr/>
                    <a:lstStyle/>
                    <a:p>
                      <a:pPr>
                        <a:spcAft>
                          <a:spcPts val="0"/>
                        </a:spcAft>
                      </a:pPr>
                      <a:r>
                        <a:rPr lang="zh-TW" sz="1400" dirty="0">
                          <a:effectLst/>
                        </a:rPr>
                        <a:t>瞭解倫理規範</a:t>
                      </a:r>
                    </a:p>
                    <a:p>
                      <a:pPr>
                        <a:spcAft>
                          <a:spcPts val="0"/>
                        </a:spcAft>
                      </a:pPr>
                      <a:r>
                        <a:rPr lang="en-US" sz="1400" dirty="0">
                          <a:effectLst/>
                        </a:rPr>
                        <a:t>Understand ethic code</a:t>
                      </a:r>
                      <a:endParaRPr lang="zh-TW" sz="1400" dirty="0">
                        <a:solidFill>
                          <a:srgbClr val="000000"/>
                        </a:solidFill>
                        <a:effectLst/>
                        <a:latin typeface="Garamond" panose="02020404030301010803" pitchFamily="18" charset="0"/>
                        <a:ea typeface="新細明體" panose="02020500000000000000" pitchFamily="18" charset="-120"/>
                        <a:cs typeface="Garamond" panose="02020404030301010803" pitchFamily="18" charset="0"/>
                      </a:endParaRPr>
                    </a:p>
                  </a:txBody>
                  <a:tcPr marL="68580" marR="68580" marT="0" marB="0" anchor="ctr"/>
                </a:tc>
                <a:tc>
                  <a:txBody>
                    <a:bodyPr/>
                    <a:lstStyle/>
                    <a:p>
                      <a:pPr>
                        <a:spcAft>
                          <a:spcPts val="0"/>
                        </a:spcAft>
                      </a:pPr>
                      <a:r>
                        <a:rPr lang="zh-TW" sz="1100" kern="0">
                          <a:effectLst/>
                        </a:rPr>
                        <a:t>無法清楚界定倫理規範</a:t>
                      </a:r>
                      <a:endParaRPr lang="zh-TW" sz="1200" kern="100">
                        <a:effectLst/>
                      </a:endParaRPr>
                    </a:p>
                    <a:p>
                      <a:pPr>
                        <a:spcAft>
                          <a:spcPts val="0"/>
                        </a:spcAft>
                      </a:pPr>
                      <a:r>
                        <a:rPr lang="en-US" sz="1100" kern="0">
                          <a:effectLst/>
                        </a:rPr>
                        <a:t>Fail to clearly define ethic code</a:t>
                      </a:r>
                      <a:endParaRPr lang="zh-TW" sz="1200" kern="100">
                        <a:effectLst/>
                        <a:latin typeface="Calibri" panose="020F0502020204030204" pitchFamily="34" charset="0"/>
                        <a:ea typeface="新細明體" panose="02020500000000000000" pitchFamily="18" charset="-120"/>
                        <a:cs typeface="Calibri" panose="020F0502020204030204" pitchFamily="34" charset="0"/>
                      </a:endParaRPr>
                    </a:p>
                  </a:txBody>
                  <a:tcPr marL="68580" marR="68580" marT="0" marB="0"/>
                </a:tc>
                <a:tc>
                  <a:txBody>
                    <a:bodyPr/>
                    <a:lstStyle/>
                    <a:p>
                      <a:pPr>
                        <a:spcAft>
                          <a:spcPts val="0"/>
                        </a:spcAft>
                      </a:pPr>
                      <a:r>
                        <a:rPr lang="zh-TW" sz="1100" kern="0">
                          <a:effectLst/>
                        </a:rPr>
                        <a:t>能清楚界定倫理規範</a:t>
                      </a:r>
                      <a:endParaRPr lang="zh-TW" sz="1200" kern="100">
                        <a:effectLst/>
                      </a:endParaRPr>
                    </a:p>
                    <a:p>
                      <a:pPr>
                        <a:spcAft>
                          <a:spcPts val="0"/>
                        </a:spcAft>
                      </a:pPr>
                      <a:r>
                        <a:rPr lang="en-US" sz="1100" kern="0">
                          <a:effectLst/>
                        </a:rPr>
                        <a:t>Able to define ethic code</a:t>
                      </a:r>
                      <a:endParaRPr lang="zh-TW" sz="1200" kern="100">
                        <a:effectLst/>
                        <a:latin typeface="Calibri" panose="020F0502020204030204" pitchFamily="34" charset="0"/>
                        <a:ea typeface="新細明體" panose="02020500000000000000" pitchFamily="18" charset="-120"/>
                        <a:cs typeface="Calibri" panose="020F0502020204030204" pitchFamily="34" charset="0"/>
                      </a:endParaRPr>
                    </a:p>
                  </a:txBody>
                  <a:tcPr marL="68580" marR="68580" marT="0" marB="0"/>
                </a:tc>
                <a:tc>
                  <a:txBody>
                    <a:bodyPr/>
                    <a:lstStyle/>
                    <a:p>
                      <a:pPr>
                        <a:spcAft>
                          <a:spcPts val="0"/>
                        </a:spcAft>
                      </a:pPr>
                      <a:r>
                        <a:rPr lang="zh-TW" sz="1100" kern="0">
                          <a:effectLst/>
                        </a:rPr>
                        <a:t>熟捻倫理規範</a:t>
                      </a:r>
                      <a:endParaRPr lang="zh-TW" sz="1200" kern="100">
                        <a:effectLst/>
                      </a:endParaRPr>
                    </a:p>
                    <a:p>
                      <a:pPr>
                        <a:spcAft>
                          <a:spcPts val="0"/>
                        </a:spcAft>
                      </a:pPr>
                      <a:r>
                        <a:rPr lang="en-US" sz="1100" kern="0">
                          <a:effectLst/>
                        </a:rPr>
                        <a:t>Familiar with ethic code</a:t>
                      </a:r>
                      <a:endParaRPr lang="zh-TW" sz="1200" kern="100">
                        <a:effectLst/>
                        <a:latin typeface="Calibri" panose="020F0502020204030204" pitchFamily="34" charset="0"/>
                        <a:ea typeface="新細明體" panose="02020500000000000000" pitchFamily="18" charset="-120"/>
                        <a:cs typeface="Calibri" panose="020F0502020204030204" pitchFamily="34" charset="0"/>
                      </a:endParaRPr>
                    </a:p>
                  </a:txBody>
                  <a:tcPr marL="68580" marR="68580" marT="0" marB="0"/>
                </a:tc>
              </a:tr>
              <a:tr h="1026370">
                <a:tc>
                  <a:txBody>
                    <a:bodyPr/>
                    <a:lstStyle/>
                    <a:p>
                      <a:pPr algn="just">
                        <a:spcAft>
                          <a:spcPts val="0"/>
                        </a:spcAft>
                      </a:pPr>
                      <a:r>
                        <a:rPr lang="zh-TW" sz="1400" dirty="0">
                          <a:effectLst/>
                        </a:rPr>
                        <a:t>具備正確倫理價值觀</a:t>
                      </a:r>
                    </a:p>
                    <a:p>
                      <a:pPr algn="just">
                        <a:spcAft>
                          <a:spcPts val="0"/>
                        </a:spcAft>
                      </a:pPr>
                      <a:r>
                        <a:rPr lang="en-US" sz="1400" dirty="0">
                          <a:effectLst/>
                        </a:rPr>
                        <a:t>Possess correct ethical values</a:t>
                      </a:r>
                      <a:endParaRPr lang="zh-TW" sz="1400" dirty="0">
                        <a:solidFill>
                          <a:srgbClr val="000000"/>
                        </a:solidFill>
                        <a:effectLst/>
                        <a:latin typeface="Garamond" panose="02020404030301010803" pitchFamily="18" charset="0"/>
                        <a:ea typeface="新細明體" panose="02020500000000000000" pitchFamily="18" charset="-120"/>
                        <a:cs typeface="Garamond" panose="02020404030301010803" pitchFamily="18" charset="0"/>
                      </a:endParaRPr>
                    </a:p>
                  </a:txBody>
                  <a:tcPr marL="68580" marR="68580" marT="0" marB="0" anchor="ctr"/>
                </a:tc>
                <a:tc>
                  <a:txBody>
                    <a:bodyPr/>
                    <a:lstStyle/>
                    <a:p>
                      <a:pPr>
                        <a:spcAft>
                          <a:spcPts val="0"/>
                        </a:spcAft>
                      </a:pPr>
                      <a:r>
                        <a:rPr lang="zh-TW" sz="1100" kern="0">
                          <a:effectLst/>
                        </a:rPr>
                        <a:t>經常不符合正確倫理價值觀</a:t>
                      </a:r>
                      <a:endParaRPr lang="zh-TW" sz="1200" kern="100">
                        <a:effectLst/>
                      </a:endParaRPr>
                    </a:p>
                    <a:p>
                      <a:pPr>
                        <a:spcAft>
                          <a:spcPts val="0"/>
                        </a:spcAft>
                      </a:pPr>
                      <a:r>
                        <a:rPr lang="en-US" sz="1100" kern="0">
                          <a:effectLst/>
                        </a:rPr>
                        <a:t>Usually mismatch with correct ethical values</a:t>
                      </a:r>
                      <a:endParaRPr lang="zh-TW" sz="1200" kern="100">
                        <a:effectLst/>
                        <a:latin typeface="Calibri" panose="020F0502020204030204" pitchFamily="34" charset="0"/>
                        <a:ea typeface="新細明體" panose="02020500000000000000" pitchFamily="18" charset="-120"/>
                        <a:cs typeface="Calibri" panose="020F0502020204030204" pitchFamily="34" charset="0"/>
                      </a:endParaRPr>
                    </a:p>
                  </a:txBody>
                  <a:tcPr marL="68580" marR="68580" marT="0" marB="0"/>
                </a:tc>
                <a:tc>
                  <a:txBody>
                    <a:bodyPr/>
                    <a:lstStyle/>
                    <a:p>
                      <a:pPr>
                        <a:spcAft>
                          <a:spcPts val="0"/>
                        </a:spcAft>
                      </a:pPr>
                      <a:r>
                        <a:rPr lang="zh-TW" sz="1100" kern="0">
                          <a:effectLst/>
                        </a:rPr>
                        <a:t>經常符合正確倫理價值觀</a:t>
                      </a:r>
                      <a:endParaRPr lang="zh-TW" sz="1200" kern="100">
                        <a:effectLst/>
                      </a:endParaRPr>
                    </a:p>
                    <a:p>
                      <a:pPr>
                        <a:spcAft>
                          <a:spcPts val="0"/>
                        </a:spcAft>
                      </a:pPr>
                      <a:r>
                        <a:rPr lang="en-US" sz="1100" kern="0">
                          <a:effectLst/>
                        </a:rPr>
                        <a:t>Most of time match with correct ethical values</a:t>
                      </a:r>
                      <a:endParaRPr lang="zh-TW" sz="1200" kern="100">
                        <a:effectLst/>
                        <a:latin typeface="Calibri" panose="020F0502020204030204" pitchFamily="34" charset="0"/>
                        <a:ea typeface="新細明體" panose="02020500000000000000" pitchFamily="18" charset="-120"/>
                        <a:cs typeface="Calibri" panose="020F0502020204030204" pitchFamily="34" charset="0"/>
                      </a:endParaRPr>
                    </a:p>
                  </a:txBody>
                  <a:tcPr marL="68580" marR="68580" marT="0" marB="0"/>
                </a:tc>
                <a:tc>
                  <a:txBody>
                    <a:bodyPr/>
                    <a:lstStyle/>
                    <a:p>
                      <a:pPr>
                        <a:spcAft>
                          <a:spcPts val="0"/>
                        </a:spcAft>
                      </a:pPr>
                      <a:r>
                        <a:rPr lang="zh-TW" sz="1100" kern="0">
                          <a:effectLst/>
                        </a:rPr>
                        <a:t>總是符合正確倫理價值觀</a:t>
                      </a:r>
                      <a:endParaRPr lang="zh-TW" sz="1200" kern="100">
                        <a:effectLst/>
                      </a:endParaRPr>
                    </a:p>
                    <a:p>
                      <a:pPr>
                        <a:spcAft>
                          <a:spcPts val="0"/>
                        </a:spcAft>
                      </a:pPr>
                      <a:r>
                        <a:rPr lang="en-US" sz="1100" kern="0">
                          <a:effectLst/>
                        </a:rPr>
                        <a:t>Always match with correct ethical values</a:t>
                      </a:r>
                      <a:endParaRPr lang="zh-TW" sz="1200" kern="100">
                        <a:effectLst/>
                        <a:latin typeface="Calibri" panose="020F0502020204030204" pitchFamily="34" charset="0"/>
                        <a:ea typeface="新細明體" panose="02020500000000000000" pitchFamily="18" charset="-120"/>
                        <a:cs typeface="Calibri" panose="020F0502020204030204" pitchFamily="34" charset="0"/>
                      </a:endParaRPr>
                    </a:p>
                  </a:txBody>
                  <a:tcPr marL="68580" marR="68580" marT="0" marB="0"/>
                </a:tc>
              </a:tr>
              <a:tr h="1240197">
                <a:tc>
                  <a:txBody>
                    <a:bodyPr/>
                    <a:lstStyle/>
                    <a:p>
                      <a:pPr>
                        <a:spcAft>
                          <a:spcPts val="0"/>
                        </a:spcAft>
                      </a:pPr>
                      <a:r>
                        <a:rPr lang="zh-TW" sz="1400" dirty="0">
                          <a:effectLst/>
                        </a:rPr>
                        <a:t>運用倫理規範於管理行動</a:t>
                      </a:r>
                    </a:p>
                    <a:p>
                      <a:pPr>
                        <a:spcAft>
                          <a:spcPts val="0"/>
                        </a:spcAft>
                      </a:pPr>
                      <a:r>
                        <a:rPr lang="en-US" sz="1400" dirty="0">
                          <a:effectLst/>
                        </a:rPr>
                        <a:t>Apply ethic code to managerial actions</a:t>
                      </a:r>
                      <a:endParaRPr lang="zh-TW" sz="1400" dirty="0">
                        <a:solidFill>
                          <a:srgbClr val="000000"/>
                        </a:solidFill>
                        <a:effectLst/>
                        <a:latin typeface="Garamond" panose="02020404030301010803" pitchFamily="18" charset="0"/>
                        <a:ea typeface="新細明體" panose="02020500000000000000" pitchFamily="18" charset="-120"/>
                        <a:cs typeface="Garamond" panose="02020404030301010803" pitchFamily="18" charset="0"/>
                      </a:endParaRPr>
                    </a:p>
                  </a:txBody>
                  <a:tcPr marL="68580" marR="68580" marT="0" marB="0" anchor="ctr"/>
                </a:tc>
                <a:tc>
                  <a:txBody>
                    <a:bodyPr/>
                    <a:lstStyle/>
                    <a:p>
                      <a:pPr>
                        <a:spcAft>
                          <a:spcPts val="0"/>
                        </a:spcAft>
                      </a:pPr>
                      <a:r>
                        <a:rPr lang="zh-TW" sz="1100">
                          <a:effectLst/>
                        </a:rPr>
                        <a:t>無法正確運用倫理規範於管理行動</a:t>
                      </a:r>
                      <a:endParaRPr lang="zh-TW" sz="1200">
                        <a:effectLst/>
                      </a:endParaRPr>
                    </a:p>
                    <a:p>
                      <a:pPr>
                        <a:spcAft>
                          <a:spcPts val="0"/>
                        </a:spcAft>
                      </a:pPr>
                      <a:r>
                        <a:rPr lang="en-US" sz="1200">
                          <a:effectLst/>
                        </a:rPr>
                        <a:t>Fail to correctly apply ethic code in managerial actions</a:t>
                      </a:r>
                      <a:endParaRPr lang="zh-TW" sz="1200">
                        <a:solidFill>
                          <a:srgbClr val="000000"/>
                        </a:solidFill>
                        <a:effectLst/>
                        <a:latin typeface="Garamond" panose="02020404030301010803" pitchFamily="18" charset="0"/>
                        <a:ea typeface="新細明體" panose="02020500000000000000" pitchFamily="18" charset="-120"/>
                        <a:cs typeface="Garamond" panose="02020404030301010803" pitchFamily="18" charset="0"/>
                      </a:endParaRPr>
                    </a:p>
                  </a:txBody>
                  <a:tcPr marL="68580" marR="68580" marT="0" marB="0"/>
                </a:tc>
                <a:tc>
                  <a:txBody>
                    <a:bodyPr/>
                    <a:lstStyle/>
                    <a:p>
                      <a:pPr>
                        <a:spcAft>
                          <a:spcPts val="0"/>
                        </a:spcAft>
                      </a:pPr>
                      <a:r>
                        <a:rPr lang="zh-TW" sz="1100" kern="0" dirty="0">
                          <a:effectLst/>
                        </a:rPr>
                        <a:t>經常</a:t>
                      </a:r>
                      <a:r>
                        <a:rPr lang="zh-TW" sz="1100" kern="100" dirty="0">
                          <a:effectLst/>
                        </a:rPr>
                        <a:t>正確運用倫理規範於管理行動</a:t>
                      </a:r>
                      <a:endParaRPr lang="zh-TW" sz="1200" kern="100" dirty="0">
                        <a:effectLst/>
                      </a:endParaRPr>
                    </a:p>
                    <a:p>
                      <a:pPr>
                        <a:spcAft>
                          <a:spcPts val="0"/>
                        </a:spcAft>
                      </a:pPr>
                      <a:r>
                        <a:rPr lang="en-US" sz="1200" kern="100" dirty="0">
                          <a:effectLst/>
                        </a:rPr>
                        <a:t>Most of time correctly apply ethic code in managerial actions</a:t>
                      </a:r>
                      <a:endParaRPr lang="zh-TW" sz="12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68580" marR="68580" marT="0" marB="0"/>
                </a:tc>
                <a:tc>
                  <a:txBody>
                    <a:bodyPr/>
                    <a:lstStyle/>
                    <a:p>
                      <a:pPr>
                        <a:spcAft>
                          <a:spcPts val="0"/>
                        </a:spcAft>
                      </a:pPr>
                      <a:r>
                        <a:rPr lang="zh-TW" sz="1100" kern="0" dirty="0">
                          <a:effectLst/>
                        </a:rPr>
                        <a:t>總是</a:t>
                      </a:r>
                      <a:r>
                        <a:rPr lang="zh-TW" sz="1100" kern="100" dirty="0">
                          <a:effectLst/>
                        </a:rPr>
                        <a:t>正確運用倫理規範於管理行動</a:t>
                      </a:r>
                      <a:endParaRPr lang="zh-TW" sz="1200" kern="100" dirty="0">
                        <a:effectLst/>
                      </a:endParaRPr>
                    </a:p>
                    <a:p>
                      <a:pPr>
                        <a:spcAft>
                          <a:spcPts val="0"/>
                        </a:spcAft>
                      </a:pPr>
                      <a:r>
                        <a:rPr lang="en-US" sz="1200" kern="100" dirty="0">
                          <a:effectLst/>
                        </a:rPr>
                        <a:t>Always correctly apply ethic code in managerial actions</a:t>
                      </a:r>
                      <a:endParaRPr lang="zh-TW" sz="12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68580" marR="68580" marT="0" marB="0"/>
                </a:tc>
              </a:tr>
            </a:tbl>
          </a:graphicData>
        </a:graphic>
      </p:graphicFrame>
    </p:spTree>
    <p:extLst>
      <p:ext uri="{BB962C8B-B14F-4D97-AF65-F5344CB8AC3E}">
        <p14:creationId xmlns:p14="http://schemas.microsoft.com/office/powerpoint/2010/main" xmlns="" val="24196900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387812"/>
            <a:ext cx="10515600" cy="1325563"/>
          </a:xfrm>
        </p:spPr>
        <p:txBody>
          <a:bodyPr>
            <a:noAutofit/>
          </a:bodyPr>
          <a:lstStyle/>
          <a:p>
            <a:pPr lvl="0" eaLnBrk="0" fontAlgn="base" hangingPunct="0">
              <a:lnSpc>
                <a:spcPct val="100000"/>
              </a:lnSpc>
              <a:spcAft>
                <a:spcPct val="0"/>
              </a:spcAft>
            </a:pPr>
            <a:r>
              <a:rPr lang="en-US" altLang="zh-TW" sz="2000" b="1" dirty="0">
                <a:latin typeface="Times New Roman" panose="02020603050405020304" pitchFamily="18" charset="0"/>
                <a:cs typeface="Times New Roman" panose="02020603050405020304" pitchFamily="18" charset="0"/>
              </a:rPr>
              <a:t>Goal U1:</a:t>
            </a:r>
            <a:r>
              <a:rPr lang="en-US" altLang="zh-TW" sz="2000" dirty="0">
                <a:latin typeface="Times New Roman" panose="02020603050405020304" pitchFamily="18" charset="0"/>
                <a:cs typeface="Times New Roman" panose="02020603050405020304" pitchFamily="18" charset="0"/>
              </a:rPr>
              <a:t>Students will possess professional knowledge of business administration.</a:t>
            </a:r>
            <a:r>
              <a:rPr kumimoji="0" lang="en-US" altLang="zh-TW" sz="2000" b="0" i="0" u="none" strike="noStrike" cap="none" normalizeH="0" baseline="0" dirty="0" smtClean="0">
                <a:ln>
                  <a:noFill/>
                </a:ln>
                <a:solidFill>
                  <a:schemeClr val="tx1"/>
                </a:solidFill>
                <a:effectLst/>
              </a:rPr>
              <a:t/>
            </a:r>
            <a:br>
              <a:rPr kumimoji="0" lang="en-US" altLang="zh-TW" sz="2000" b="0" i="0" u="none" strike="noStrike" cap="none" normalizeH="0" baseline="0" dirty="0" smtClean="0">
                <a:ln>
                  <a:noFill/>
                </a:ln>
                <a:solidFill>
                  <a:schemeClr val="tx1"/>
                </a:solidFill>
                <a:effectLst/>
              </a:rPr>
            </a:br>
            <a:r>
              <a:rPr lang="en-US" altLang="zh-TW" sz="2000" b="1" dirty="0">
                <a:latin typeface="Times New Roman" panose="02020603050405020304" pitchFamily="18" charset="0"/>
                <a:cs typeface="Times New Roman" panose="02020603050405020304" pitchFamily="18" charset="0"/>
              </a:rPr>
              <a:t>Objectives U1.1:</a:t>
            </a:r>
            <a:r>
              <a:rPr lang="en-US" altLang="zh-TW" sz="2000" dirty="0">
                <a:latin typeface="Times New Roman" panose="02020603050405020304" pitchFamily="18" charset="0"/>
                <a:cs typeface="Times New Roman" panose="02020603050405020304" pitchFamily="18" charset="0"/>
              </a:rPr>
              <a:t>Students will be able to understand advanced knowledge of business administration and recognize related professional course</a:t>
            </a:r>
            <a:r>
              <a:rPr lang="en-US" altLang="zh-TW" sz="2000" dirty="0" smtClean="0">
                <a:latin typeface="Times New Roman" panose="02020603050405020304" pitchFamily="18" charset="0"/>
                <a:cs typeface="Times New Roman" panose="02020603050405020304" pitchFamily="18" charset="0"/>
              </a:rPr>
              <a:t>.</a:t>
            </a:r>
            <a:r>
              <a:rPr lang="zh-TW" altLang="en-US" sz="2000" dirty="0" smtClean="0">
                <a:latin typeface="Times New Roman" panose="02020603050405020304" pitchFamily="18" charset="0"/>
                <a:cs typeface="Times New Roman" panose="02020603050405020304" pitchFamily="18" charset="0"/>
              </a:rPr>
              <a:t> </a:t>
            </a:r>
            <a:r>
              <a:rPr kumimoji="0" lang="en-US" altLang="zh-TW" sz="2000" b="0" i="0" u="none" strike="noStrike" cap="none" normalizeH="0" baseline="0" dirty="0" smtClean="0">
                <a:ln>
                  <a:noFill/>
                </a:ln>
                <a:solidFill>
                  <a:schemeClr val="tx1"/>
                </a:solidFill>
                <a:effectLst/>
              </a:rPr>
              <a:t/>
            </a:r>
            <a:br>
              <a:rPr kumimoji="0" lang="en-US" altLang="zh-TW" sz="2000" b="0" i="0" u="none" strike="noStrike" cap="none" normalizeH="0" baseline="0" dirty="0" smtClean="0">
                <a:ln>
                  <a:noFill/>
                </a:ln>
                <a:solidFill>
                  <a:schemeClr val="tx1"/>
                </a:solidFill>
                <a:effectLst/>
              </a:rPr>
            </a:br>
            <a:r>
              <a:rPr lang="en-US" altLang="zh-TW" sz="2000" b="1" dirty="0">
                <a:solidFill>
                  <a:srgbClr val="FF0000"/>
                </a:solidFill>
                <a:latin typeface="Arial" panose="020B0604020202020204" pitchFamily="34" charset="0"/>
                <a:cs typeface="Calibri" panose="020F0502020204030204" pitchFamily="34" charset="0"/>
              </a:rPr>
              <a:t>Professional knowledge of business administration </a:t>
            </a:r>
            <a:r>
              <a:rPr lang="en-US" altLang="zh-TW" sz="2000" b="1" dirty="0" smtClean="0">
                <a:solidFill>
                  <a:srgbClr val="FF0000"/>
                </a:solidFill>
                <a:latin typeface="Arial" panose="020B0604020202020204" pitchFamily="34" charset="0"/>
                <a:cs typeface="Calibri" panose="020F0502020204030204" pitchFamily="34" charset="0"/>
              </a:rPr>
              <a:t>rubric(</a:t>
            </a:r>
            <a:r>
              <a:rPr lang="zh-TW" altLang="en-US" sz="2000" b="1" dirty="0" smtClean="0">
                <a:solidFill>
                  <a:srgbClr val="FF0000"/>
                </a:solidFill>
                <a:latin typeface="Arial" panose="020B0604020202020204" pitchFamily="34" charset="0"/>
                <a:cs typeface="Calibri" panose="020F0502020204030204" pitchFamily="34" charset="0"/>
              </a:rPr>
              <a:t>研究所，後來改成會考</a:t>
            </a:r>
            <a:r>
              <a:rPr lang="en-US" altLang="zh-TW" sz="2000" b="1" dirty="0" smtClean="0">
                <a:solidFill>
                  <a:srgbClr val="FF0000"/>
                </a:solidFill>
                <a:latin typeface="Arial" panose="020B0604020202020204" pitchFamily="34" charset="0"/>
                <a:cs typeface="Calibri" panose="020F0502020204030204" pitchFamily="34" charset="0"/>
              </a:rPr>
              <a:t>)</a:t>
            </a:r>
            <a:endParaRPr lang="zh-TW" altLang="en-US" sz="2000" dirty="0"/>
          </a:p>
        </p:txBody>
      </p:sp>
      <p:graphicFrame>
        <p:nvGraphicFramePr>
          <p:cNvPr id="4" name="內容版面配置區 3"/>
          <p:cNvGraphicFramePr>
            <a:graphicFrameLocks noGrp="1"/>
          </p:cNvGraphicFramePr>
          <p:nvPr>
            <p:ph idx="1"/>
          </p:nvPr>
        </p:nvGraphicFramePr>
        <p:xfrm>
          <a:off x="3289110" y="1825625"/>
          <a:ext cx="6086901" cy="4500313"/>
        </p:xfrm>
        <a:graphic>
          <a:graphicData uri="http://schemas.openxmlformats.org/drawingml/2006/table">
            <a:tbl>
              <a:tblPr firstRow="1" firstCol="1" bandRow="1" bandCol="1">
                <a:tableStyleId>{5C22544A-7EE6-4342-B048-85BDC9FD1C3A}</a:tableStyleId>
              </a:tblPr>
              <a:tblGrid>
                <a:gridCol w="1229238"/>
                <a:gridCol w="1619221"/>
                <a:gridCol w="1619221"/>
                <a:gridCol w="1619221"/>
              </a:tblGrid>
              <a:tr h="277745">
                <a:tc>
                  <a:txBody>
                    <a:bodyPr/>
                    <a:lstStyle/>
                    <a:p>
                      <a:pPr>
                        <a:spcAft>
                          <a:spcPts val="0"/>
                        </a:spcAft>
                      </a:pPr>
                      <a:r>
                        <a:rPr lang="en-US" sz="1400" kern="100" dirty="0">
                          <a:effectLst/>
                        </a:rPr>
                        <a:t> </a:t>
                      </a:r>
                      <a:r>
                        <a:rPr lang="en-US" altLang="zh-TW" sz="1400" kern="100" dirty="0" err="1" smtClean="0">
                          <a:effectLst/>
                        </a:rPr>
                        <a:t>Traot</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52077" marR="52077" marT="0" marB="0"/>
                </a:tc>
                <a:tc>
                  <a:txBody>
                    <a:bodyPr/>
                    <a:lstStyle/>
                    <a:p>
                      <a:pPr algn="ctr">
                        <a:spcAft>
                          <a:spcPts val="0"/>
                        </a:spcAft>
                      </a:pPr>
                      <a:r>
                        <a:rPr lang="en-US" sz="1400" kern="100" dirty="0">
                          <a:effectLst/>
                        </a:rPr>
                        <a:t>Below Expectation</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52077" marR="52077" marT="0" marB="0"/>
                </a:tc>
                <a:tc>
                  <a:txBody>
                    <a:bodyPr/>
                    <a:lstStyle/>
                    <a:p>
                      <a:pPr algn="ctr">
                        <a:spcAft>
                          <a:spcPts val="0"/>
                        </a:spcAft>
                      </a:pPr>
                      <a:r>
                        <a:rPr lang="en-US" sz="1400" kern="100" dirty="0">
                          <a:effectLst/>
                        </a:rPr>
                        <a:t>Meet Expectation</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52077" marR="52077" marT="0" marB="0"/>
                </a:tc>
                <a:tc>
                  <a:txBody>
                    <a:bodyPr/>
                    <a:lstStyle/>
                    <a:p>
                      <a:pPr algn="ctr">
                        <a:spcAft>
                          <a:spcPts val="0"/>
                        </a:spcAft>
                      </a:pPr>
                      <a:r>
                        <a:rPr lang="en-US" sz="1400" kern="100" dirty="0">
                          <a:effectLst/>
                        </a:rPr>
                        <a:t>More than Expectation</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52077" marR="52077" marT="0" marB="0"/>
                </a:tc>
              </a:tr>
              <a:tr h="763799">
                <a:tc>
                  <a:txBody>
                    <a:bodyPr/>
                    <a:lstStyle/>
                    <a:p>
                      <a:pPr>
                        <a:spcAft>
                          <a:spcPts val="0"/>
                        </a:spcAft>
                      </a:pPr>
                      <a:r>
                        <a:rPr lang="zh-TW" sz="800" kern="100">
                          <a:effectLst/>
                        </a:rPr>
                        <a:t>瞭解企業的功能與經營特性</a:t>
                      </a:r>
                      <a:endParaRPr lang="zh-TW" sz="900" kern="100">
                        <a:effectLst/>
                      </a:endParaRPr>
                    </a:p>
                    <a:p>
                      <a:pPr>
                        <a:spcAft>
                          <a:spcPts val="0"/>
                        </a:spcAft>
                      </a:pPr>
                      <a:r>
                        <a:rPr lang="en-US" sz="800" kern="100">
                          <a:effectLst/>
                        </a:rPr>
                        <a:t>Understand the functions and characteristics of business</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52077" marR="52077" marT="0" marB="0" anchor="ctr"/>
                </a:tc>
                <a:tc>
                  <a:txBody>
                    <a:bodyPr/>
                    <a:lstStyle/>
                    <a:p>
                      <a:pPr>
                        <a:spcAft>
                          <a:spcPts val="0"/>
                        </a:spcAft>
                      </a:pPr>
                      <a:r>
                        <a:rPr lang="zh-TW" sz="800" kern="0" dirty="0">
                          <a:effectLst/>
                        </a:rPr>
                        <a:t>無法清楚界定企業的功能與經營特性</a:t>
                      </a:r>
                      <a:endParaRPr lang="zh-TW" sz="900" kern="100" dirty="0">
                        <a:effectLst/>
                      </a:endParaRPr>
                    </a:p>
                    <a:p>
                      <a:pPr>
                        <a:spcAft>
                          <a:spcPts val="0"/>
                        </a:spcAft>
                      </a:pPr>
                      <a:r>
                        <a:rPr lang="en-US" sz="800" kern="0" dirty="0">
                          <a:effectLst/>
                        </a:rPr>
                        <a:t>Unable to clearly define the functions and characteristics of business</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52077" marR="52077" marT="0" marB="0"/>
                </a:tc>
                <a:tc>
                  <a:txBody>
                    <a:bodyPr/>
                    <a:lstStyle/>
                    <a:p>
                      <a:pPr>
                        <a:spcAft>
                          <a:spcPts val="0"/>
                        </a:spcAft>
                      </a:pPr>
                      <a:r>
                        <a:rPr lang="zh-TW" sz="800" kern="0" dirty="0">
                          <a:effectLst/>
                        </a:rPr>
                        <a:t>能清楚界定企業的功能與經營特性</a:t>
                      </a:r>
                      <a:endParaRPr lang="zh-TW" sz="900" kern="100" dirty="0">
                        <a:effectLst/>
                      </a:endParaRPr>
                    </a:p>
                    <a:p>
                      <a:pPr>
                        <a:spcAft>
                          <a:spcPts val="0"/>
                        </a:spcAft>
                      </a:pPr>
                      <a:r>
                        <a:rPr lang="en-US" sz="800" kern="0" dirty="0">
                          <a:effectLst/>
                        </a:rPr>
                        <a:t>Able to clearly define the functions and characteristics of business</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52077" marR="52077" marT="0" marB="0"/>
                </a:tc>
                <a:tc>
                  <a:txBody>
                    <a:bodyPr/>
                    <a:lstStyle/>
                    <a:p>
                      <a:pPr>
                        <a:spcAft>
                          <a:spcPts val="0"/>
                        </a:spcAft>
                      </a:pPr>
                      <a:r>
                        <a:rPr lang="zh-TW" sz="800" kern="0" dirty="0">
                          <a:effectLst/>
                        </a:rPr>
                        <a:t>熟捻企業的功能與經營特性</a:t>
                      </a:r>
                      <a:endParaRPr lang="zh-TW" sz="900" kern="100" dirty="0">
                        <a:effectLst/>
                      </a:endParaRPr>
                    </a:p>
                    <a:p>
                      <a:pPr>
                        <a:spcAft>
                          <a:spcPts val="0"/>
                        </a:spcAft>
                      </a:pPr>
                      <a:r>
                        <a:rPr lang="en-US" sz="800" kern="0" dirty="0">
                          <a:effectLst/>
                        </a:rPr>
                        <a:t>Familiar with the functions and characteristics of business</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52077" marR="52077" marT="0" marB="0"/>
                </a:tc>
              </a:tr>
              <a:tr h="891098">
                <a:tc>
                  <a:txBody>
                    <a:bodyPr/>
                    <a:lstStyle/>
                    <a:p>
                      <a:pPr algn="just">
                        <a:spcAft>
                          <a:spcPts val="0"/>
                        </a:spcAft>
                      </a:pPr>
                      <a:r>
                        <a:rPr lang="zh-TW" sz="800" kern="100">
                          <a:effectLst/>
                        </a:rPr>
                        <a:t>瞭解企業的經營環境特性</a:t>
                      </a:r>
                      <a:endParaRPr lang="zh-TW" sz="900" kern="100">
                        <a:effectLst/>
                      </a:endParaRPr>
                    </a:p>
                    <a:p>
                      <a:pPr algn="just">
                        <a:spcAft>
                          <a:spcPts val="0"/>
                        </a:spcAft>
                      </a:pPr>
                      <a:r>
                        <a:rPr lang="en-US" sz="800" kern="100">
                          <a:effectLst/>
                        </a:rPr>
                        <a:t>Understand the environmental characteristics of business</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52077" marR="52077" marT="0" marB="0" anchor="ctr"/>
                </a:tc>
                <a:tc>
                  <a:txBody>
                    <a:bodyPr/>
                    <a:lstStyle/>
                    <a:p>
                      <a:pPr>
                        <a:spcAft>
                          <a:spcPts val="0"/>
                        </a:spcAft>
                      </a:pPr>
                      <a:r>
                        <a:rPr lang="zh-TW" sz="800" kern="0">
                          <a:effectLst/>
                        </a:rPr>
                        <a:t>無法清楚界定</a:t>
                      </a:r>
                      <a:r>
                        <a:rPr lang="zh-TW" sz="800" kern="100">
                          <a:effectLst/>
                        </a:rPr>
                        <a:t>企業的經營環境特性</a:t>
                      </a:r>
                      <a:endParaRPr lang="zh-TW" sz="900" kern="100">
                        <a:effectLst/>
                      </a:endParaRPr>
                    </a:p>
                    <a:p>
                      <a:pPr>
                        <a:spcAft>
                          <a:spcPts val="0"/>
                        </a:spcAft>
                      </a:pPr>
                      <a:r>
                        <a:rPr lang="en-US" sz="800" kern="100">
                          <a:effectLst/>
                        </a:rPr>
                        <a:t>Unable to clearly define the environmental characteristics of business</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52077" marR="52077" marT="0" marB="0"/>
                </a:tc>
                <a:tc>
                  <a:txBody>
                    <a:bodyPr/>
                    <a:lstStyle/>
                    <a:p>
                      <a:pPr>
                        <a:spcAft>
                          <a:spcPts val="0"/>
                        </a:spcAft>
                      </a:pPr>
                      <a:r>
                        <a:rPr lang="zh-TW" sz="800" kern="0">
                          <a:effectLst/>
                        </a:rPr>
                        <a:t>能清楚界定</a:t>
                      </a:r>
                      <a:r>
                        <a:rPr lang="zh-TW" sz="800" kern="100">
                          <a:effectLst/>
                        </a:rPr>
                        <a:t>企業的經營環境</a:t>
                      </a:r>
                      <a:endParaRPr lang="zh-TW" sz="900" kern="100">
                        <a:effectLst/>
                      </a:endParaRPr>
                    </a:p>
                    <a:p>
                      <a:pPr>
                        <a:spcAft>
                          <a:spcPts val="0"/>
                        </a:spcAft>
                      </a:pPr>
                      <a:r>
                        <a:rPr lang="en-US" sz="800" kern="100">
                          <a:effectLst/>
                        </a:rPr>
                        <a:t>Able to define the environmental characteristics of business</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52077" marR="52077" marT="0" marB="0"/>
                </a:tc>
                <a:tc>
                  <a:txBody>
                    <a:bodyPr/>
                    <a:lstStyle/>
                    <a:p>
                      <a:pPr>
                        <a:spcAft>
                          <a:spcPts val="0"/>
                        </a:spcAft>
                      </a:pPr>
                      <a:r>
                        <a:rPr lang="zh-TW" sz="800" kern="0">
                          <a:effectLst/>
                        </a:rPr>
                        <a:t>能具體分析比較企業經營環境</a:t>
                      </a:r>
                      <a:endParaRPr lang="zh-TW" sz="900" kern="100">
                        <a:effectLst/>
                      </a:endParaRPr>
                    </a:p>
                    <a:p>
                      <a:pPr>
                        <a:spcAft>
                          <a:spcPts val="0"/>
                        </a:spcAft>
                      </a:pPr>
                      <a:r>
                        <a:rPr lang="en-US" sz="800" kern="0">
                          <a:effectLst/>
                        </a:rPr>
                        <a:t>Able to analyze, compare and contrast environmental issues for business</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52077" marR="52077" marT="0" marB="0"/>
                </a:tc>
              </a:tr>
              <a:tr h="1018398">
                <a:tc>
                  <a:txBody>
                    <a:bodyPr/>
                    <a:lstStyle/>
                    <a:p>
                      <a:pPr algn="just">
                        <a:spcAft>
                          <a:spcPts val="0"/>
                        </a:spcAft>
                      </a:pPr>
                      <a:r>
                        <a:rPr lang="zh-TW" sz="800" kern="100" dirty="0">
                          <a:effectLst/>
                        </a:rPr>
                        <a:t>熟悉企業管理專業相關理論</a:t>
                      </a:r>
                      <a:endParaRPr lang="zh-TW" sz="900" kern="100" dirty="0">
                        <a:effectLst/>
                      </a:endParaRPr>
                    </a:p>
                    <a:p>
                      <a:pPr algn="just">
                        <a:spcAft>
                          <a:spcPts val="0"/>
                        </a:spcAft>
                      </a:pPr>
                      <a:r>
                        <a:rPr lang="en-US" sz="800" kern="100" dirty="0">
                          <a:effectLst/>
                        </a:rPr>
                        <a:t>Familiar with professional related theorem of business administration</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52077" marR="52077" marT="0" marB="0" anchor="ctr"/>
                </a:tc>
                <a:tc>
                  <a:txBody>
                    <a:bodyPr/>
                    <a:lstStyle/>
                    <a:p>
                      <a:pPr>
                        <a:spcAft>
                          <a:spcPts val="0"/>
                        </a:spcAft>
                      </a:pPr>
                      <a:r>
                        <a:rPr lang="zh-TW" sz="800" kern="0">
                          <a:effectLst/>
                        </a:rPr>
                        <a:t>未具備人資</a:t>
                      </a:r>
                      <a:r>
                        <a:rPr lang="en-US" sz="800" kern="0">
                          <a:effectLst/>
                        </a:rPr>
                        <a:t>,</a:t>
                      </a:r>
                      <a:r>
                        <a:rPr lang="zh-TW" sz="800" kern="0">
                          <a:effectLst/>
                        </a:rPr>
                        <a:t>財管</a:t>
                      </a:r>
                      <a:r>
                        <a:rPr lang="en-US" sz="800" kern="0">
                          <a:effectLst/>
                        </a:rPr>
                        <a:t>,</a:t>
                      </a:r>
                      <a:r>
                        <a:rPr lang="zh-TW" sz="800" kern="0">
                          <a:effectLst/>
                        </a:rPr>
                        <a:t>行銷</a:t>
                      </a:r>
                      <a:r>
                        <a:rPr lang="en-US" sz="800" kern="0">
                          <a:effectLst/>
                        </a:rPr>
                        <a:t>,</a:t>
                      </a:r>
                      <a:r>
                        <a:rPr lang="zh-TW" sz="800" kern="0">
                          <a:effectLst/>
                        </a:rPr>
                        <a:t>作業流程等基本概念</a:t>
                      </a:r>
                      <a:endParaRPr lang="zh-TW" sz="900" kern="100">
                        <a:effectLst/>
                      </a:endParaRPr>
                    </a:p>
                    <a:p>
                      <a:pPr>
                        <a:spcAft>
                          <a:spcPts val="0"/>
                        </a:spcAft>
                      </a:pPr>
                      <a:r>
                        <a:rPr lang="en-US" sz="800" kern="0">
                          <a:effectLst/>
                        </a:rPr>
                        <a:t>Do not possess the fundamental concepts of HR, finance, marketing, operation process, etc.</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52077" marR="52077" marT="0" marB="0"/>
                </a:tc>
                <a:tc>
                  <a:txBody>
                    <a:bodyPr/>
                    <a:lstStyle/>
                    <a:p>
                      <a:pPr>
                        <a:spcAft>
                          <a:spcPts val="0"/>
                        </a:spcAft>
                      </a:pPr>
                      <a:r>
                        <a:rPr lang="zh-TW" sz="800" kern="0" dirty="0">
                          <a:effectLst/>
                        </a:rPr>
                        <a:t>具備人資</a:t>
                      </a:r>
                      <a:r>
                        <a:rPr lang="en-US" sz="800" kern="0" dirty="0">
                          <a:effectLst/>
                        </a:rPr>
                        <a:t>,</a:t>
                      </a:r>
                      <a:r>
                        <a:rPr lang="zh-TW" sz="800" kern="0" dirty="0">
                          <a:effectLst/>
                        </a:rPr>
                        <a:t>財管</a:t>
                      </a:r>
                      <a:r>
                        <a:rPr lang="en-US" sz="800" kern="0" dirty="0">
                          <a:effectLst/>
                        </a:rPr>
                        <a:t>,</a:t>
                      </a:r>
                      <a:r>
                        <a:rPr lang="zh-TW" sz="800" kern="0" dirty="0">
                          <a:effectLst/>
                        </a:rPr>
                        <a:t>行銷</a:t>
                      </a:r>
                      <a:r>
                        <a:rPr lang="en-US" sz="800" kern="0" dirty="0">
                          <a:effectLst/>
                        </a:rPr>
                        <a:t>,</a:t>
                      </a:r>
                      <a:r>
                        <a:rPr lang="zh-TW" sz="800" kern="0" dirty="0">
                          <a:effectLst/>
                        </a:rPr>
                        <a:t>作業流程等基本概念與知識</a:t>
                      </a:r>
                      <a:endParaRPr lang="zh-TW" sz="900" kern="100" dirty="0">
                        <a:effectLst/>
                      </a:endParaRPr>
                    </a:p>
                    <a:p>
                      <a:pPr>
                        <a:spcAft>
                          <a:spcPts val="0"/>
                        </a:spcAft>
                      </a:pPr>
                      <a:r>
                        <a:rPr lang="en-US" sz="800" kern="0" dirty="0">
                          <a:effectLst/>
                        </a:rPr>
                        <a:t>Possess the fundamental concepts of HR, finance, marketing, operation process, etc.</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52077" marR="52077" marT="0" marB="0"/>
                </a:tc>
                <a:tc>
                  <a:txBody>
                    <a:bodyPr/>
                    <a:lstStyle/>
                    <a:p>
                      <a:pPr>
                        <a:spcAft>
                          <a:spcPts val="0"/>
                        </a:spcAft>
                      </a:pPr>
                      <a:r>
                        <a:rPr lang="zh-TW" sz="800" kern="0">
                          <a:effectLst/>
                        </a:rPr>
                        <a:t>熟捻人資</a:t>
                      </a:r>
                      <a:r>
                        <a:rPr lang="en-US" sz="800" kern="0">
                          <a:effectLst/>
                        </a:rPr>
                        <a:t>,</a:t>
                      </a:r>
                      <a:r>
                        <a:rPr lang="zh-TW" sz="800" kern="0">
                          <a:effectLst/>
                        </a:rPr>
                        <a:t>財管</a:t>
                      </a:r>
                      <a:r>
                        <a:rPr lang="en-US" sz="800" kern="0">
                          <a:effectLst/>
                        </a:rPr>
                        <a:t>,</a:t>
                      </a:r>
                      <a:r>
                        <a:rPr lang="zh-TW" sz="800" kern="0">
                          <a:effectLst/>
                        </a:rPr>
                        <a:t>行銷</a:t>
                      </a:r>
                      <a:r>
                        <a:rPr lang="en-US" sz="800" kern="0">
                          <a:effectLst/>
                        </a:rPr>
                        <a:t>,</a:t>
                      </a:r>
                      <a:r>
                        <a:rPr lang="zh-TW" sz="800" kern="0">
                          <a:effectLst/>
                        </a:rPr>
                        <a:t>作業流程等專業知識</a:t>
                      </a:r>
                      <a:endParaRPr lang="zh-TW" sz="900" kern="100">
                        <a:effectLst/>
                      </a:endParaRPr>
                    </a:p>
                    <a:p>
                      <a:pPr>
                        <a:spcAft>
                          <a:spcPts val="0"/>
                        </a:spcAft>
                      </a:pPr>
                      <a:r>
                        <a:rPr lang="en-US" sz="800" kern="0">
                          <a:effectLst/>
                        </a:rPr>
                        <a:t>Familiar with professional knowledge of HR, finance, marketing, operation process, etc.</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52077" marR="52077" marT="0" marB="0"/>
                </a:tc>
              </a:tr>
              <a:tr h="1400298">
                <a:tc>
                  <a:txBody>
                    <a:bodyPr/>
                    <a:lstStyle/>
                    <a:p>
                      <a:pPr algn="just">
                        <a:spcAft>
                          <a:spcPts val="0"/>
                        </a:spcAft>
                      </a:pPr>
                      <a:r>
                        <a:rPr lang="zh-TW" sz="800" kern="0">
                          <a:effectLst/>
                        </a:rPr>
                        <a:t>能整合管理專業知識</a:t>
                      </a:r>
                      <a:r>
                        <a:rPr lang="en-US" sz="800" kern="0">
                          <a:effectLst/>
                        </a:rPr>
                        <a:t>, </a:t>
                      </a:r>
                      <a:r>
                        <a:rPr lang="zh-TW" sz="800" kern="0">
                          <a:effectLst/>
                        </a:rPr>
                        <a:t>以解決企業的基本問題</a:t>
                      </a:r>
                      <a:endParaRPr lang="zh-TW" sz="900" kern="100">
                        <a:effectLst/>
                      </a:endParaRPr>
                    </a:p>
                    <a:p>
                      <a:pPr algn="just">
                        <a:spcAft>
                          <a:spcPts val="0"/>
                        </a:spcAft>
                      </a:pPr>
                      <a:r>
                        <a:rPr lang="en-US" sz="800" kern="0">
                          <a:effectLst/>
                        </a:rPr>
                        <a:t>Integrate professional knowledge to solve fundamental problems for business </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52077" marR="52077" marT="0" marB="0" anchor="ctr"/>
                </a:tc>
                <a:tc>
                  <a:txBody>
                    <a:bodyPr/>
                    <a:lstStyle/>
                    <a:p>
                      <a:pPr>
                        <a:spcAft>
                          <a:spcPts val="0"/>
                        </a:spcAft>
                      </a:pPr>
                      <a:r>
                        <a:rPr lang="zh-TW" sz="800" kern="0">
                          <a:effectLst/>
                        </a:rPr>
                        <a:t>無法整合管理專業知識</a:t>
                      </a:r>
                      <a:endParaRPr lang="zh-TW" sz="900" kern="100">
                        <a:effectLst/>
                      </a:endParaRPr>
                    </a:p>
                    <a:p>
                      <a:pPr>
                        <a:spcAft>
                          <a:spcPts val="0"/>
                        </a:spcAft>
                      </a:pPr>
                      <a:r>
                        <a:rPr lang="en-US" sz="800" kern="100">
                          <a:effectLst/>
                        </a:rPr>
                        <a:t>Fail to integrate managerial professional knowledge</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52077" marR="52077" marT="0" marB="0"/>
                </a:tc>
                <a:tc>
                  <a:txBody>
                    <a:bodyPr/>
                    <a:lstStyle/>
                    <a:p>
                      <a:pPr>
                        <a:spcAft>
                          <a:spcPts val="0"/>
                        </a:spcAft>
                      </a:pPr>
                      <a:r>
                        <a:rPr lang="zh-TW" sz="800" kern="0">
                          <a:effectLst/>
                        </a:rPr>
                        <a:t>能整合管理專業知識</a:t>
                      </a:r>
                      <a:r>
                        <a:rPr lang="en-US" sz="800" kern="0">
                          <a:effectLst/>
                        </a:rPr>
                        <a:t>, </a:t>
                      </a:r>
                      <a:r>
                        <a:rPr lang="zh-TW" sz="800" kern="0">
                          <a:effectLst/>
                        </a:rPr>
                        <a:t>以分析並解決企業的基本問題</a:t>
                      </a:r>
                      <a:endParaRPr lang="zh-TW" sz="900" kern="100">
                        <a:effectLst/>
                      </a:endParaRPr>
                    </a:p>
                    <a:p>
                      <a:pPr>
                        <a:spcAft>
                          <a:spcPts val="0"/>
                        </a:spcAft>
                      </a:pPr>
                      <a:r>
                        <a:rPr lang="en-US" sz="800" kern="0">
                          <a:effectLst/>
                        </a:rPr>
                        <a:t>Able to integrate managerial professional knowledge to analyze and solve the fundamental problems for business</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52077" marR="52077" marT="0" marB="0"/>
                </a:tc>
                <a:tc>
                  <a:txBody>
                    <a:bodyPr/>
                    <a:lstStyle/>
                    <a:p>
                      <a:pPr>
                        <a:spcAft>
                          <a:spcPts val="0"/>
                        </a:spcAft>
                      </a:pPr>
                      <a:r>
                        <a:rPr lang="zh-TW" sz="800" kern="0" dirty="0">
                          <a:effectLst/>
                        </a:rPr>
                        <a:t>能整合管理專業知識</a:t>
                      </a:r>
                      <a:r>
                        <a:rPr lang="en-US" sz="800" kern="0" dirty="0">
                          <a:effectLst/>
                        </a:rPr>
                        <a:t>, </a:t>
                      </a:r>
                      <a:r>
                        <a:rPr lang="zh-TW" sz="800" kern="0" dirty="0">
                          <a:effectLst/>
                        </a:rPr>
                        <a:t>以分析並解決企業的複雜問題</a:t>
                      </a:r>
                      <a:endParaRPr lang="zh-TW" sz="900" kern="100" dirty="0">
                        <a:effectLst/>
                      </a:endParaRPr>
                    </a:p>
                    <a:p>
                      <a:pPr>
                        <a:spcAft>
                          <a:spcPts val="0"/>
                        </a:spcAft>
                      </a:pPr>
                      <a:r>
                        <a:rPr lang="en-US" sz="800" kern="0" dirty="0">
                          <a:effectLst/>
                        </a:rPr>
                        <a:t>Able to integrate managerial professional knowledge to analyze and solve the complicated problems for business</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52077" marR="52077" marT="0" marB="0"/>
                </a:tc>
              </a:tr>
            </a:tbl>
          </a:graphicData>
        </a:graphic>
      </p:graphicFrame>
    </p:spTree>
    <p:extLst>
      <p:ext uri="{BB962C8B-B14F-4D97-AF65-F5344CB8AC3E}">
        <p14:creationId xmlns:p14="http://schemas.microsoft.com/office/powerpoint/2010/main" xmlns="" val="23909882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目前的</a:t>
            </a:r>
            <a:r>
              <a:rPr lang="en-US" altLang="zh-TW" dirty="0" smtClean="0"/>
              <a:t>Pilot-run(</a:t>
            </a:r>
            <a:r>
              <a:rPr lang="zh-TW" altLang="en-US" dirty="0" smtClean="0"/>
              <a:t>大學部</a:t>
            </a:r>
            <a:r>
              <a:rPr lang="en-US" altLang="zh-TW" dirty="0" smtClean="0"/>
              <a:t>)</a:t>
            </a:r>
            <a:endParaRPr lang="zh-TW" altLang="en-US" dirty="0"/>
          </a:p>
        </p:txBody>
      </p:sp>
      <p:sp>
        <p:nvSpPr>
          <p:cNvPr id="3" name="內容版面配置區 2"/>
          <p:cNvSpPr>
            <a:spLocks noGrp="1"/>
          </p:cNvSpPr>
          <p:nvPr>
            <p:ph idx="1"/>
          </p:nvPr>
        </p:nvSpPr>
        <p:spPr/>
        <p:txBody>
          <a:bodyPr>
            <a:normAutofit/>
          </a:bodyPr>
          <a:lstStyle/>
          <a:p>
            <a:pPr marL="0" indent="0">
              <a:buNone/>
            </a:pPr>
            <a:r>
              <a:rPr lang="en-US" altLang="zh-TW" dirty="0" smtClean="0"/>
              <a:t>1.</a:t>
            </a:r>
            <a:r>
              <a:rPr lang="zh-TW" altLang="en-US" dirty="0" smtClean="0"/>
              <a:t>會考考題</a:t>
            </a:r>
            <a:r>
              <a:rPr lang="en-US" altLang="zh-TW" dirty="0" smtClean="0"/>
              <a:t>(</a:t>
            </a:r>
            <a:r>
              <a:rPr lang="zh-TW" altLang="en-US" dirty="0" smtClean="0"/>
              <a:t>大四必修修課企業政策</a:t>
            </a:r>
            <a:r>
              <a:rPr lang="en-US" altLang="zh-TW" dirty="0" smtClean="0"/>
              <a:t>)</a:t>
            </a:r>
            <a:r>
              <a:rPr lang="zh-TW" altLang="en-US" dirty="0" smtClean="0"/>
              <a:t>，成績匯總</a:t>
            </a:r>
            <a:r>
              <a:rPr lang="en-US" altLang="zh-TW" dirty="0" smtClean="0"/>
              <a:t>=&gt;</a:t>
            </a:r>
            <a:r>
              <a:rPr lang="zh-TW" altLang="en-US" dirty="0" smtClean="0"/>
              <a:t>見</a:t>
            </a:r>
            <a:r>
              <a:rPr lang="en-US" altLang="zh-TW" dirty="0" smtClean="0"/>
              <a:t>excel</a:t>
            </a:r>
          </a:p>
          <a:p>
            <a:pPr marL="0" indent="0">
              <a:buNone/>
            </a:pPr>
            <a:r>
              <a:rPr lang="en-US" altLang="zh-TW" dirty="0" smtClean="0"/>
              <a:t>	</a:t>
            </a:r>
            <a:r>
              <a:rPr lang="zh-TW" altLang="en-US" dirty="0" smtClean="0">
                <a:solidFill>
                  <a:srgbClr val="FF0000"/>
                </a:solidFill>
              </a:rPr>
              <a:t>有少數幾位學生沒有來考</a:t>
            </a:r>
            <a:endParaRPr lang="en-US" altLang="zh-TW" dirty="0" smtClean="0">
              <a:solidFill>
                <a:srgbClr val="FF0000"/>
              </a:solidFill>
            </a:endParaRPr>
          </a:p>
          <a:p>
            <a:pPr marL="0" indent="0">
              <a:buNone/>
            </a:pPr>
            <a:r>
              <a:rPr lang="en-US" altLang="zh-TW" dirty="0" smtClean="0"/>
              <a:t>2.</a:t>
            </a:r>
            <a:r>
              <a:rPr lang="zh-TW" altLang="en-US" dirty="0" smtClean="0"/>
              <a:t>資訊能力尚待六月底學生畢業後再調資料</a:t>
            </a:r>
            <a:endParaRPr lang="en-US" altLang="zh-TW" dirty="0" smtClean="0"/>
          </a:p>
          <a:p>
            <a:pPr marL="0" indent="0">
              <a:buNone/>
            </a:pPr>
            <a:r>
              <a:rPr lang="en-US" altLang="zh-TW" dirty="0" smtClean="0"/>
              <a:t>3.Problem Solving=&gt;</a:t>
            </a:r>
            <a:r>
              <a:rPr lang="zh-TW" altLang="en-US" dirty="0" smtClean="0"/>
              <a:t>專題報告已評分</a:t>
            </a:r>
            <a:r>
              <a:rPr lang="en-US" altLang="zh-TW" dirty="0" smtClean="0"/>
              <a:t>=&gt;</a:t>
            </a:r>
            <a:r>
              <a:rPr lang="zh-TW" altLang="en-US" dirty="0" smtClean="0"/>
              <a:t>成績</a:t>
            </a:r>
            <a:r>
              <a:rPr lang="en-US" altLang="zh-TW" dirty="0" smtClean="0"/>
              <a:t>excel</a:t>
            </a:r>
          </a:p>
          <a:p>
            <a:pPr>
              <a:buNone/>
            </a:pPr>
            <a:r>
              <a:rPr lang="en-US" altLang="zh-TW" dirty="0" smtClean="0"/>
              <a:t>4.Written communication</a:t>
            </a:r>
            <a:r>
              <a:rPr lang="zh-TW" altLang="en-US" dirty="0" smtClean="0"/>
              <a:t> 專題報告評分</a:t>
            </a:r>
            <a:r>
              <a:rPr lang="en-US" altLang="zh-TW" dirty="0" smtClean="0"/>
              <a:t>=&gt;</a:t>
            </a:r>
            <a:r>
              <a:rPr lang="zh-TW" altLang="en-US" dirty="0" smtClean="0"/>
              <a:t>成績</a:t>
            </a:r>
            <a:r>
              <a:rPr lang="en-US" altLang="zh-TW" dirty="0" smtClean="0"/>
              <a:t>excel</a:t>
            </a:r>
          </a:p>
          <a:p>
            <a:pPr>
              <a:buNone/>
            </a:pPr>
            <a:r>
              <a:rPr lang="en-US" altLang="zh-TW" dirty="0" smtClean="0"/>
              <a:t>5.Oral communication</a:t>
            </a:r>
            <a:r>
              <a:rPr lang="zh-TW" altLang="en-US" dirty="0" smtClean="0"/>
              <a:t> 去年底</a:t>
            </a:r>
            <a:r>
              <a:rPr lang="en-US" altLang="zh-TW" dirty="0" smtClean="0"/>
              <a:t>12</a:t>
            </a:r>
            <a:r>
              <a:rPr lang="zh-TW" altLang="en-US" dirty="0" smtClean="0"/>
              <a:t>月口頭報告其專題成果</a:t>
            </a:r>
            <a:r>
              <a:rPr lang="en-US" altLang="zh-TW" dirty="0" smtClean="0"/>
              <a:t>=&gt;</a:t>
            </a:r>
            <a:r>
              <a:rPr lang="zh-TW" altLang="en-US" dirty="0" smtClean="0"/>
              <a:t>成績</a:t>
            </a:r>
            <a:r>
              <a:rPr lang="en-US" altLang="zh-TW" dirty="0" smtClean="0"/>
              <a:t>excel</a:t>
            </a:r>
          </a:p>
          <a:p>
            <a:pPr>
              <a:buNone/>
            </a:pPr>
            <a:r>
              <a:rPr lang="en-US" altLang="zh-TW" dirty="0" smtClean="0">
                <a:solidFill>
                  <a:srgbClr val="FF0000"/>
                </a:solidFill>
              </a:rPr>
              <a:t>		</a:t>
            </a:r>
            <a:r>
              <a:rPr lang="zh-TW" altLang="en-US" dirty="0" smtClean="0">
                <a:solidFill>
                  <a:srgbClr val="FF0000"/>
                </a:solidFill>
              </a:rPr>
              <a:t>也有少數學生未能來參加</a:t>
            </a:r>
            <a:endParaRPr lang="en-US" altLang="zh-TW" dirty="0" smtClean="0"/>
          </a:p>
          <a:p>
            <a:pPr>
              <a:buNone/>
            </a:pPr>
            <a:r>
              <a:rPr lang="en-US" altLang="zh-TW" dirty="0" smtClean="0"/>
              <a:t>6.Ethical=&gt;</a:t>
            </a:r>
            <a:r>
              <a:rPr lang="zh-TW" altLang="en-US" dirty="0" smtClean="0"/>
              <a:t>請企業倫理老師幫忙出題評分</a:t>
            </a:r>
            <a:r>
              <a:rPr lang="en-US" altLang="zh-TW" dirty="0" smtClean="0"/>
              <a:t>=&gt;</a:t>
            </a:r>
            <a:r>
              <a:rPr lang="zh-TW" altLang="en-US" dirty="0" smtClean="0"/>
              <a:t>成績</a:t>
            </a:r>
            <a:r>
              <a:rPr lang="en-US" altLang="zh-TW" dirty="0" smtClean="0"/>
              <a:t>excel</a:t>
            </a:r>
          </a:p>
        </p:txBody>
      </p:sp>
    </p:spTree>
    <p:extLst>
      <p:ext uri="{BB962C8B-B14F-4D97-AF65-F5344CB8AC3E}">
        <p14:creationId xmlns:p14="http://schemas.microsoft.com/office/powerpoint/2010/main" xmlns="" val="6429413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目前的</a:t>
            </a:r>
            <a:r>
              <a:rPr lang="en-US" altLang="zh-TW" dirty="0" smtClean="0"/>
              <a:t>Pilot-run(</a:t>
            </a:r>
            <a:r>
              <a:rPr lang="zh-TW" altLang="en-US" dirty="0" smtClean="0"/>
              <a:t>研究所</a:t>
            </a:r>
            <a:r>
              <a:rPr lang="en-US" altLang="zh-TW" dirty="0" smtClean="0"/>
              <a:t>)</a:t>
            </a:r>
            <a:endParaRPr lang="zh-TW" altLang="en-US" dirty="0"/>
          </a:p>
        </p:txBody>
      </p:sp>
      <p:sp>
        <p:nvSpPr>
          <p:cNvPr id="3" name="內容版面配置區 2"/>
          <p:cNvSpPr>
            <a:spLocks noGrp="1"/>
          </p:cNvSpPr>
          <p:nvPr>
            <p:ph idx="1"/>
          </p:nvPr>
        </p:nvSpPr>
        <p:spPr/>
        <p:txBody>
          <a:bodyPr/>
          <a:lstStyle/>
          <a:p>
            <a:r>
              <a:rPr lang="en-US" altLang="zh-TW" dirty="0" smtClean="0"/>
              <a:t>Professional Knowledge</a:t>
            </a:r>
            <a:r>
              <a:rPr lang="zh-TW" altLang="en-US" dirty="0" smtClean="0"/>
              <a:t> </a:t>
            </a:r>
            <a:r>
              <a:rPr lang="en-US" altLang="zh-TW" dirty="0" smtClean="0"/>
              <a:t>Rubric</a:t>
            </a:r>
            <a:r>
              <a:rPr lang="zh-TW" altLang="en-US" dirty="0" smtClean="0"/>
              <a:t>，去年</a:t>
            </a:r>
            <a:r>
              <a:rPr lang="en-US" altLang="zh-TW" dirty="0" smtClean="0"/>
              <a:t>12</a:t>
            </a:r>
            <a:r>
              <a:rPr lang="zh-TW" altLang="en-US" dirty="0" smtClean="0"/>
              <a:t>月底、</a:t>
            </a:r>
            <a:r>
              <a:rPr lang="en-US" altLang="zh-TW" dirty="0" smtClean="0"/>
              <a:t>1</a:t>
            </a:r>
            <a:r>
              <a:rPr lang="zh-TW" altLang="en-US" dirty="0" smtClean="0"/>
              <a:t>月初，請應屆研究生</a:t>
            </a:r>
            <a:r>
              <a:rPr lang="en-US" altLang="zh-TW" dirty="0" smtClean="0"/>
              <a:t>=&gt;</a:t>
            </a:r>
            <a:r>
              <a:rPr lang="zh-TW" altLang="en-US" dirty="0" smtClean="0"/>
              <a:t>成績</a:t>
            </a:r>
            <a:r>
              <a:rPr lang="en-US" altLang="zh-TW" dirty="0" smtClean="0"/>
              <a:t>excel</a:t>
            </a:r>
          </a:p>
          <a:p>
            <a:pPr lvl="1"/>
            <a:r>
              <a:rPr lang="zh-TW" altLang="en-US" dirty="0" smtClean="0"/>
              <a:t>企業流程管理因為任教與出題老師不同</a:t>
            </a:r>
            <a:r>
              <a:rPr lang="zh-TW" altLang="en-US" dirty="0" smtClean="0"/>
              <a:t>，成績通過率很低</a:t>
            </a:r>
            <a:endParaRPr lang="en-US" altLang="zh-TW" dirty="0" smtClean="0"/>
          </a:p>
          <a:p>
            <a:r>
              <a:rPr lang="en-US" altLang="zh-TW" dirty="0" smtClean="0"/>
              <a:t>Ethic Rubric, </a:t>
            </a:r>
            <a:r>
              <a:rPr lang="zh-TW" altLang="en-US" dirty="0" smtClean="0"/>
              <a:t>舉辦企業倫理會考 </a:t>
            </a:r>
            <a:r>
              <a:rPr lang="en-US" altLang="zh-TW" dirty="0" smtClean="0"/>
              <a:t>=&gt;</a:t>
            </a:r>
            <a:r>
              <a:rPr lang="zh-TW" altLang="en-US" dirty="0" smtClean="0"/>
              <a:t>成績</a:t>
            </a:r>
            <a:r>
              <a:rPr lang="en-US" altLang="zh-TW" dirty="0" smtClean="0"/>
              <a:t>excel</a:t>
            </a:r>
          </a:p>
          <a:p>
            <a:r>
              <a:rPr lang="en-US" altLang="zh-TW" dirty="0" smtClean="0"/>
              <a:t>Problem solving &amp; communication </a:t>
            </a:r>
            <a:r>
              <a:rPr lang="zh-TW" altLang="en-US" dirty="0" smtClean="0"/>
              <a:t>則待學生論文口試時</a:t>
            </a:r>
            <a:r>
              <a:rPr lang="en-US" altLang="zh-TW" dirty="0" smtClean="0"/>
              <a:t>(</a:t>
            </a:r>
            <a:r>
              <a:rPr lang="zh-TW" altLang="en-US" dirty="0" smtClean="0"/>
              <a:t>後</a:t>
            </a:r>
            <a:r>
              <a:rPr lang="en-US" altLang="zh-TW" dirty="0" smtClean="0"/>
              <a:t>)</a:t>
            </a:r>
            <a:r>
              <a:rPr lang="zh-TW" altLang="en-US" dirty="0" smtClean="0"/>
              <a:t>，請指導教授評分</a:t>
            </a:r>
            <a:endParaRPr lang="zh-TW" altLang="en-US" dirty="0"/>
          </a:p>
        </p:txBody>
      </p:sp>
    </p:spTree>
    <p:extLst>
      <p:ext uri="{BB962C8B-B14F-4D97-AF65-F5344CB8AC3E}">
        <p14:creationId xmlns:p14="http://schemas.microsoft.com/office/powerpoint/2010/main" xmlns="" val="38302737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365126"/>
            <a:ext cx="10515600" cy="1081538"/>
          </a:xfrm>
        </p:spPr>
        <p:txBody>
          <a:bodyPr/>
          <a:lstStyle/>
          <a:p>
            <a:r>
              <a:rPr lang="zh-TW" altLang="en-US" dirty="0" smtClean="0"/>
              <a:t>檢討</a:t>
            </a:r>
            <a:endParaRPr lang="zh-TW" altLang="en-US" dirty="0"/>
          </a:p>
        </p:txBody>
      </p:sp>
      <p:sp>
        <p:nvSpPr>
          <p:cNvPr id="3" name="內容版面配置區 2"/>
          <p:cNvSpPr>
            <a:spLocks noGrp="1"/>
          </p:cNvSpPr>
          <p:nvPr>
            <p:ph idx="1"/>
          </p:nvPr>
        </p:nvSpPr>
        <p:spPr>
          <a:xfrm>
            <a:off x="838200" y="1402543"/>
            <a:ext cx="10515600" cy="4916369"/>
          </a:xfrm>
        </p:spPr>
        <p:txBody>
          <a:bodyPr>
            <a:normAutofit/>
          </a:bodyPr>
          <a:lstStyle/>
          <a:p>
            <a:pPr marL="0" indent="0"/>
            <a:r>
              <a:rPr lang="zh-TW" altLang="en-US" dirty="0" smtClean="0"/>
              <a:t>大學部會考，第一次選擇題題庫十題</a:t>
            </a:r>
            <a:r>
              <a:rPr lang="en-US" altLang="zh-TW" dirty="0" smtClean="0"/>
              <a:t>(</a:t>
            </a:r>
            <a:r>
              <a:rPr lang="zh-TW" altLang="en-US" dirty="0" smtClean="0"/>
              <a:t>選五題</a:t>
            </a:r>
            <a:r>
              <a:rPr lang="en-US" altLang="zh-TW" dirty="0" smtClean="0"/>
              <a:t>)</a:t>
            </a:r>
            <a:r>
              <a:rPr lang="zh-TW" altLang="en-US" dirty="0" smtClean="0"/>
              <a:t>，期末再補十題，共二十題。但是分數偏高，這學期大三的題庫，加入填充題，或者有些科目不給答案。</a:t>
            </a:r>
            <a:endParaRPr lang="en-US" altLang="zh-TW" dirty="0" smtClean="0"/>
          </a:p>
          <a:p>
            <a:pPr marL="0" indent="0">
              <a:buNone/>
            </a:pPr>
            <a:endParaRPr lang="en-US" altLang="zh-TW" dirty="0" smtClean="0"/>
          </a:p>
          <a:p>
            <a:pPr marL="0" indent="0"/>
            <a:r>
              <a:rPr lang="zh-TW" altLang="en-US" dirty="0" smtClean="0"/>
              <a:t> 本系有八個</a:t>
            </a:r>
            <a:r>
              <a:rPr lang="en-US" altLang="zh-TW" dirty="0" smtClean="0"/>
              <a:t>programs</a:t>
            </a:r>
            <a:r>
              <a:rPr lang="zh-TW" altLang="en-US" dirty="0" smtClean="0"/>
              <a:t>，如果要在進修部執行</a:t>
            </a:r>
            <a:r>
              <a:rPr lang="en-US" altLang="zh-TW" dirty="0" smtClean="0"/>
              <a:t>:</a:t>
            </a:r>
          </a:p>
          <a:p>
            <a:pPr marL="457200" lvl="1" indent="0"/>
            <a:r>
              <a:rPr lang="zh-TW" altLang="en-US" dirty="0" smtClean="0"/>
              <a:t>大學部的進修部沒有畢業專題</a:t>
            </a:r>
            <a:endParaRPr lang="en-US" altLang="zh-TW" dirty="0" smtClean="0"/>
          </a:p>
          <a:p>
            <a:pPr marL="457200" lvl="1" indent="0"/>
            <a:r>
              <a:rPr lang="zh-TW" altLang="en-US" dirty="0" smtClean="0"/>
              <a:t>碩專班的學生到研二，可能很難要求她們回來參加專業科目會考和</a:t>
            </a:r>
            <a:r>
              <a:rPr lang="en-US" altLang="zh-TW" dirty="0" smtClean="0"/>
              <a:t>Ethic Rubric</a:t>
            </a:r>
            <a:r>
              <a:rPr lang="zh-TW" altLang="en-US" dirty="0" smtClean="0"/>
              <a:t>檢定</a:t>
            </a:r>
            <a:endParaRPr lang="en-US" altLang="zh-TW" dirty="0" smtClean="0"/>
          </a:p>
          <a:p>
            <a:pPr marL="0" indent="0"/>
            <a:endParaRPr lang="en-US" altLang="zh-TW" dirty="0" smtClean="0"/>
          </a:p>
          <a:p>
            <a:pPr marL="0" indent="0"/>
            <a:r>
              <a:rPr lang="zh-TW" altLang="en-US" dirty="0" smtClean="0"/>
              <a:t>建議由院方統一規定，畢業前，各個</a:t>
            </a:r>
            <a:r>
              <a:rPr lang="en-US" altLang="zh-TW" dirty="0" smtClean="0"/>
              <a:t>program</a:t>
            </a:r>
            <a:r>
              <a:rPr lang="zh-TW" altLang="en-US" dirty="0" smtClean="0"/>
              <a:t>都要畢業會考及檢定，才能畢業</a:t>
            </a:r>
            <a:endParaRPr lang="en-US" altLang="zh-TW" dirty="0" smtClean="0"/>
          </a:p>
          <a:p>
            <a:pPr marL="0" indent="0"/>
            <a:endParaRPr lang="en-US" altLang="zh-TW" dirty="0" smtClean="0"/>
          </a:p>
          <a:p>
            <a:pPr marL="0" indent="0">
              <a:buNone/>
            </a:pPr>
            <a:endParaRPr lang="en-US" altLang="zh-TW" dirty="0" smtClean="0"/>
          </a:p>
          <a:p>
            <a:pPr marL="0" indent="0">
              <a:buNone/>
            </a:pPr>
            <a:endParaRPr lang="zh-TW" altLang="en-US" dirty="0"/>
          </a:p>
        </p:txBody>
      </p:sp>
    </p:spTree>
    <p:extLst>
      <p:ext uri="{BB962C8B-B14F-4D97-AF65-F5344CB8AC3E}">
        <p14:creationId xmlns:p14="http://schemas.microsoft.com/office/powerpoint/2010/main" xmlns="" val="25291564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365126"/>
            <a:ext cx="10515600" cy="1149776"/>
          </a:xfrm>
        </p:spPr>
        <p:txBody>
          <a:bodyPr>
            <a:normAutofit fontScale="90000"/>
          </a:bodyPr>
          <a:lstStyle/>
          <a:p>
            <a:pPr lvl="0" eaLnBrk="0" fontAlgn="base" hangingPunct="0">
              <a:lnSpc>
                <a:spcPct val="100000"/>
              </a:lnSpc>
              <a:spcAft>
                <a:spcPct val="0"/>
              </a:spcAft>
            </a:pPr>
            <a:r>
              <a:rPr lang="en-US" altLang="zh-TW" sz="2000" b="1" dirty="0">
                <a:latin typeface="Calibri" panose="020F0502020204030204" pitchFamily="34" charset="0"/>
                <a:cs typeface="Times New Roman" panose="02020603050405020304" pitchFamily="18" charset="0"/>
              </a:rPr>
              <a:t>Goal U3: </a:t>
            </a:r>
            <a:r>
              <a:rPr lang="en-US" altLang="zh-TW" sz="2000" dirty="0">
                <a:latin typeface="Calibri" panose="020F0502020204030204" pitchFamily="34" charset="0"/>
                <a:cs typeface="Times New Roman" panose="02020603050405020304" pitchFamily="18" charset="0"/>
              </a:rPr>
              <a:t>Students will be able to identify and solve problems</a:t>
            </a:r>
            <a:r>
              <a:rPr lang="en-US" altLang="zh-TW" sz="2000" dirty="0" smtClean="0">
                <a:latin typeface="Calibri" panose="020F0502020204030204" pitchFamily="34" charset="0"/>
                <a:cs typeface="Times New Roman" panose="02020603050405020304" pitchFamily="18" charset="0"/>
              </a:rPr>
              <a:t>. (</a:t>
            </a:r>
            <a:r>
              <a:rPr lang="zh-TW" altLang="en-US" sz="2000" dirty="0" smtClean="0">
                <a:latin typeface="Calibri" panose="020F0502020204030204" pitchFamily="34" charset="0"/>
                <a:cs typeface="Times New Roman" panose="02020603050405020304" pitchFamily="18" charset="0"/>
              </a:rPr>
              <a:t>大學部</a:t>
            </a:r>
            <a:r>
              <a:rPr lang="en-US" altLang="zh-TW" sz="2000" dirty="0" smtClean="0">
                <a:latin typeface="Calibri" panose="020F0502020204030204" pitchFamily="34" charset="0"/>
                <a:cs typeface="Times New Roman" panose="02020603050405020304" pitchFamily="18" charset="0"/>
              </a:rPr>
              <a:t>)</a:t>
            </a:r>
            <a:r>
              <a:rPr kumimoji="0" lang="en-US" altLang="zh-TW" sz="2000" b="0" i="0" u="none" strike="noStrike" cap="none" normalizeH="0" baseline="0" dirty="0" smtClean="0">
                <a:ln>
                  <a:noFill/>
                </a:ln>
                <a:solidFill>
                  <a:schemeClr val="tx1"/>
                </a:solidFill>
                <a:effectLst/>
              </a:rPr>
              <a:t/>
            </a:r>
            <a:br>
              <a:rPr kumimoji="0" lang="en-US" altLang="zh-TW" sz="2000" b="0" i="0" u="none" strike="noStrike" cap="none" normalizeH="0" baseline="0" dirty="0" smtClean="0">
                <a:ln>
                  <a:noFill/>
                </a:ln>
                <a:solidFill>
                  <a:schemeClr val="tx1"/>
                </a:solidFill>
                <a:effectLst/>
              </a:rPr>
            </a:br>
            <a:r>
              <a:rPr lang="en-US" altLang="zh-TW" sz="2000" b="1" dirty="0">
                <a:latin typeface="Calibri" panose="020F0502020204030204" pitchFamily="34" charset="0"/>
                <a:cs typeface="Times New Roman" panose="02020603050405020304" pitchFamily="18" charset="0"/>
              </a:rPr>
              <a:t>Objectives U3.1: </a:t>
            </a:r>
            <a:r>
              <a:rPr lang="en-US" altLang="zh-TW" sz="2000" dirty="0">
                <a:latin typeface="Calibri" panose="020F0502020204030204" pitchFamily="34" charset="0"/>
                <a:cs typeface="Times New Roman" panose="02020603050405020304" pitchFamily="18" charset="0"/>
              </a:rPr>
              <a:t>Students will be able to clearly identify the problem, find alternative solutions and evaluate feasible solutions to solve the problem.</a:t>
            </a:r>
            <a:r>
              <a:rPr kumimoji="0" lang="en-US" altLang="zh-TW" sz="2000" b="0" i="0" u="none" strike="noStrike" cap="none" normalizeH="0" baseline="0" dirty="0" smtClean="0">
                <a:ln>
                  <a:noFill/>
                </a:ln>
                <a:solidFill>
                  <a:schemeClr val="tx1"/>
                </a:solidFill>
                <a:effectLst/>
              </a:rPr>
              <a:t/>
            </a:r>
            <a:br>
              <a:rPr kumimoji="0" lang="en-US" altLang="zh-TW" sz="2000" b="0" i="0" u="none" strike="noStrike" cap="none" normalizeH="0" baseline="0" dirty="0" smtClean="0">
                <a:ln>
                  <a:noFill/>
                </a:ln>
                <a:solidFill>
                  <a:schemeClr val="tx1"/>
                </a:solidFill>
                <a:effectLst/>
              </a:rPr>
            </a:br>
            <a:r>
              <a:rPr lang="en-US" altLang="zh-TW" sz="2000" b="1" dirty="0">
                <a:solidFill>
                  <a:srgbClr val="FF0000"/>
                </a:solidFill>
                <a:latin typeface="Calibri" panose="020F0502020204030204" pitchFamily="34" charset="0"/>
                <a:cs typeface="Times New Roman" panose="02020603050405020304" pitchFamily="18" charset="0"/>
              </a:rPr>
              <a:t>Problem Solving Ability </a:t>
            </a:r>
            <a:r>
              <a:rPr lang="en-US" altLang="zh-TW" sz="2000" b="1" dirty="0" smtClean="0">
                <a:solidFill>
                  <a:srgbClr val="FF0000"/>
                </a:solidFill>
                <a:latin typeface="Calibri" panose="020F0502020204030204" pitchFamily="34" charset="0"/>
                <a:cs typeface="Times New Roman" panose="02020603050405020304" pitchFamily="18" charset="0"/>
              </a:rPr>
              <a:t>Rubric</a:t>
            </a:r>
            <a:endParaRPr lang="zh-TW" altLang="en-US" sz="2000" dirty="0">
              <a:solidFill>
                <a:srgbClr val="FF0000"/>
              </a:solidFill>
            </a:endParaRPr>
          </a:p>
        </p:txBody>
      </p:sp>
      <p:graphicFrame>
        <p:nvGraphicFramePr>
          <p:cNvPr id="4" name="內容版面配置區 3"/>
          <p:cNvGraphicFramePr>
            <a:graphicFrameLocks noGrp="1"/>
          </p:cNvGraphicFramePr>
          <p:nvPr>
            <p:ph idx="1"/>
          </p:nvPr>
        </p:nvGraphicFramePr>
        <p:xfrm>
          <a:off x="1037230" y="1825625"/>
          <a:ext cx="8943813" cy="4351338"/>
        </p:xfrm>
        <a:graphic>
          <a:graphicData uri="http://schemas.openxmlformats.org/drawingml/2006/table">
            <a:tbl>
              <a:tblPr firstRow="1" firstCol="1" bandRow="1">
                <a:tableStyleId>{5C22544A-7EE6-4342-B048-85BDC9FD1C3A}</a:tableStyleId>
              </a:tblPr>
              <a:tblGrid>
                <a:gridCol w="2251880"/>
                <a:gridCol w="2213781"/>
                <a:gridCol w="2239076"/>
                <a:gridCol w="2239076"/>
              </a:tblGrid>
              <a:tr h="159682">
                <a:tc>
                  <a:txBody>
                    <a:bodyPr/>
                    <a:lstStyle/>
                    <a:p>
                      <a:pPr>
                        <a:spcAft>
                          <a:spcPts val="0"/>
                        </a:spcAft>
                      </a:pPr>
                      <a:r>
                        <a:rPr lang="en-US" sz="1000" kern="100" dirty="0">
                          <a:effectLst/>
                        </a:rPr>
                        <a:t> </a:t>
                      </a:r>
                      <a:endParaRPr lang="zh-TW" sz="1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lgn="ctr">
                        <a:spcAft>
                          <a:spcPts val="0"/>
                        </a:spcAft>
                      </a:pPr>
                      <a:r>
                        <a:rPr lang="en-US" sz="1000" kern="100">
                          <a:effectLst/>
                        </a:rPr>
                        <a:t>Below Expectation</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lgn="ctr">
                        <a:spcAft>
                          <a:spcPts val="0"/>
                        </a:spcAft>
                      </a:pPr>
                      <a:r>
                        <a:rPr lang="en-US" sz="1000" kern="100">
                          <a:effectLst/>
                        </a:rPr>
                        <a:t>Meet Expectation</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lgn="ctr">
                        <a:spcAft>
                          <a:spcPts val="0"/>
                        </a:spcAft>
                      </a:pPr>
                      <a:r>
                        <a:rPr lang="en-US" sz="1000" kern="100">
                          <a:effectLst/>
                        </a:rPr>
                        <a:t>More than Expectation</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r>
              <a:tr h="698609">
                <a:tc>
                  <a:txBody>
                    <a:bodyPr/>
                    <a:lstStyle/>
                    <a:p>
                      <a:pPr algn="just">
                        <a:spcAft>
                          <a:spcPts val="0"/>
                        </a:spcAft>
                      </a:pPr>
                      <a:r>
                        <a:rPr lang="en-US" sz="1400" kern="0" dirty="0">
                          <a:effectLst/>
                        </a:rPr>
                        <a:t>Define problem</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nchor="ctr"/>
                </a:tc>
                <a:tc>
                  <a:txBody>
                    <a:bodyPr/>
                    <a:lstStyle/>
                    <a:p>
                      <a:pPr>
                        <a:spcAft>
                          <a:spcPts val="0"/>
                        </a:spcAft>
                      </a:pPr>
                      <a:r>
                        <a:rPr lang="en-US" sz="900" kern="0">
                          <a:effectLst/>
                        </a:rPr>
                        <a:t>Demonstrates a limited ability in identifying a problem statement or related contextual factors.</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spcAft>
                          <a:spcPts val="0"/>
                        </a:spcAft>
                      </a:pPr>
                      <a:r>
                        <a:rPr lang="en-US" sz="900" kern="0">
                          <a:effectLst/>
                        </a:rPr>
                        <a:t>Demonstrates the ability to construct a problem statement with evidence of most relevant contextual factors, and problem statement is adequately detailed.</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spcAft>
                          <a:spcPts val="0"/>
                        </a:spcAft>
                      </a:pPr>
                      <a:r>
                        <a:rPr lang="en-US" sz="900" kern="0">
                          <a:effectLst/>
                        </a:rPr>
                        <a:t>Demonstrates the ability to construct a clear and insightful problem statement with evidence of all relevant contextual factors.</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r>
              <a:tr h="419166">
                <a:tc>
                  <a:txBody>
                    <a:bodyPr/>
                    <a:lstStyle/>
                    <a:p>
                      <a:pPr algn="just">
                        <a:spcAft>
                          <a:spcPts val="0"/>
                        </a:spcAft>
                      </a:pPr>
                      <a:r>
                        <a:rPr lang="en-US" sz="1400" kern="0" dirty="0">
                          <a:effectLst/>
                        </a:rPr>
                        <a:t>Identify strategies</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nchor="ctr"/>
                </a:tc>
                <a:tc>
                  <a:txBody>
                    <a:bodyPr/>
                    <a:lstStyle/>
                    <a:p>
                      <a:pPr>
                        <a:spcAft>
                          <a:spcPts val="0"/>
                        </a:spcAft>
                      </a:pPr>
                      <a:r>
                        <a:rPr lang="en-US" sz="900" kern="0">
                          <a:effectLst/>
                        </a:rPr>
                        <a:t>Identifies one or more approaches for solving the problem that do not apply within a specific context.</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spcAft>
                          <a:spcPts val="0"/>
                        </a:spcAft>
                      </a:pPr>
                      <a:r>
                        <a:rPr lang="en-US" sz="900" kern="0">
                          <a:effectLst/>
                        </a:rPr>
                        <a:t>Identifies multiple approaches for solving the problem, only some of which apply within a specific context.</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spcAft>
                          <a:spcPts val="0"/>
                        </a:spcAft>
                      </a:pPr>
                      <a:r>
                        <a:rPr lang="en-US" sz="900" kern="0">
                          <a:effectLst/>
                        </a:rPr>
                        <a:t>Identifies multiple approaches for solving the problem that apply within a specific context.</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r>
              <a:tr h="978053">
                <a:tc>
                  <a:txBody>
                    <a:bodyPr/>
                    <a:lstStyle/>
                    <a:p>
                      <a:pPr algn="just">
                        <a:spcAft>
                          <a:spcPts val="0"/>
                        </a:spcAft>
                      </a:pPr>
                      <a:r>
                        <a:rPr lang="en-US" sz="1400" kern="0" dirty="0">
                          <a:effectLst/>
                        </a:rPr>
                        <a:t>Propose solutions/hypotheses</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nchor="ctr"/>
                </a:tc>
                <a:tc>
                  <a:txBody>
                    <a:bodyPr/>
                    <a:lstStyle/>
                    <a:p>
                      <a:pPr>
                        <a:spcAft>
                          <a:spcPts val="0"/>
                        </a:spcAft>
                      </a:pPr>
                      <a:r>
                        <a:rPr lang="en-US" sz="900" kern="0">
                          <a:effectLst/>
                        </a:rPr>
                        <a:t>Proposes a solution/hypothesis that is difficult to evaluate because it is vague or only indirectly addresses the problem statement.</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spcAft>
                          <a:spcPts val="0"/>
                        </a:spcAft>
                      </a:pPr>
                      <a:r>
                        <a:rPr lang="en-US" sz="900" kern="0">
                          <a:effectLst/>
                        </a:rPr>
                        <a:t>Proposes one or more solutions/hypotheses that indicates comprehension of the problem. Solutions/hypotheses are sensitive to contextual factors as well as the one of the following: ethical, logical, or cultural dimensions of the problem.</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spcAft>
                          <a:spcPts val="0"/>
                        </a:spcAft>
                      </a:pPr>
                      <a:r>
                        <a:rPr lang="en-US" sz="900" kern="0">
                          <a:effectLst/>
                        </a:rPr>
                        <a:t>Proposes one or more solutions/hypotheses that indicates a deep comprehension of the problem. Solution/hypotheses are sensitive to contextual factors as well as all of the following: ethical, logical, and cultural dimensions of the problem.</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r>
              <a:tr h="1117775">
                <a:tc>
                  <a:txBody>
                    <a:bodyPr/>
                    <a:lstStyle/>
                    <a:p>
                      <a:pPr algn="just">
                        <a:spcAft>
                          <a:spcPts val="0"/>
                        </a:spcAft>
                      </a:pPr>
                      <a:r>
                        <a:rPr lang="en-US" sz="1400" kern="0" dirty="0" smtClean="0">
                          <a:effectLst/>
                        </a:rPr>
                        <a:t>Evaluate</a:t>
                      </a:r>
                      <a:r>
                        <a:rPr lang="zh-TW" altLang="en-US" sz="1400" kern="0" baseline="0" dirty="0" smtClean="0">
                          <a:effectLst/>
                        </a:rPr>
                        <a:t> </a:t>
                      </a:r>
                      <a:r>
                        <a:rPr lang="en-US" sz="1400" kern="0" dirty="0" smtClean="0">
                          <a:effectLst/>
                        </a:rPr>
                        <a:t>potential</a:t>
                      </a:r>
                      <a:r>
                        <a:rPr lang="zh-TW" altLang="en-US" sz="1400" kern="0" dirty="0" smtClean="0">
                          <a:effectLst/>
                        </a:rPr>
                        <a:t> </a:t>
                      </a:r>
                      <a:r>
                        <a:rPr lang="en-US" sz="1400" kern="0" dirty="0" smtClean="0">
                          <a:effectLst/>
                        </a:rPr>
                        <a:t>solutions</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nchor="ctr"/>
                </a:tc>
                <a:tc>
                  <a:txBody>
                    <a:bodyPr/>
                    <a:lstStyle/>
                    <a:p>
                      <a:pPr>
                        <a:spcAft>
                          <a:spcPts val="0"/>
                        </a:spcAft>
                      </a:pPr>
                      <a:r>
                        <a:rPr lang="en-US" sz="900" kern="0">
                          <a:effectLst/>
                        </a:rPr>
                        <a:t>Evaluation of solutions is superficial (for example, contains cursory, surface level explanation) and includes the following: considers history of problem, reviews logic/reasoning, examines feasibility of solution and weighs impacts of solution.</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spcAft>
                          <a:spcPts val="0"/>
                        </a:spcAft>
                      </a:pPr>
                      <a:r>
                        <a:rPr lang="en-US" sz="900" kern="0">
                          <a:effectLst/>
                        </a:rPr>
                        <a:t>Evaluation of solutions is adequate (for example contains horough explanation) and includes the following: considers history of problem, reviews logic/reasoning, examines feasibility of solution and weighs impacts of solution.</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spcAft>
                          <a:spcPts val="0"/>
                        </a:spcAft>
                      </a:pPr>
                      <a:r>
                        <a:rPr lang="en-US" sz="900" kern="0">
                          <a:effectLst/>
                        </a:rPr>
                        <a:t>Evaluation of solutions is deep and elegant (for example contains thorough and insightful explanation) includes, deeply and thoroughly, all of the following: considers history of problem, reviews logic/reasoning, examines feasibility of solution and weighs impacts of solution.</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r>
              <a:tr h="558887">
                <a:tc>
                  <a:txBody>
                    <a:bodyPr/>
                    <a:lstStyle/>
                    <a:p>
                      <a:pPr algn="just">
                        <a:spcAft>
                          <a:spcPts val="0"/>
                        </a:spcAft>
                      </a:pPr>
                      <a:r>
                        <a:rPr lang="en-US" sz="1400" kern="0" dirty="0">
                          <a:effectLst/>
                        </a:rPr>
                        <a:t>Implement Solution</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nchor="ctr"/>
                </a:tc>
                <a:tc>
                  <a:txBody>
                    <a:bodyPr/>
                    <a:lstStyle/>
                    <a:p>
                      <a:pPr>
                        <a:spcAft>
                          <a:spcPts val="0"/>
                        </a:spcAft>
                      </a:pPr>
                      <a:r>
                        <a:rPr lang="en-US" sz="900" kern="0">
                          <a:effectLst/>
                        </a:rPr>
                        <a:t>Implements the solution in a manner that does not directly address the problem statement.</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spcAft>
                          <a:spcPts val="0"/>
                        </a:spcAft>
                      </a:pPr>
                      <a:r>
                        <a:rPr lang="en-US" sz="900" kern="0">
                          <a:effectLst/>
                        </a:rPr>
                        <a:t>Implements the solution in a manner that addresses multiple contextual factors of the problem in a surface manner.</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spcAft>
                          <a:spcPts val="0"/>
                        </a:spcAft>
                      </a:pPr>
                      <a:r>
                        <a:rPr lang="en-US" sz="900" kern="0">
                          <a:effectLst/>
                        </a:rPr>
                        <a:t>Implements the solution in a manner that addresses thoroughly and deeply multiple contextual factors of the problem.</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r>
              <a:tr h="419166">
                <a:tc>
                  <a:txBody>
                    <a:bodyPr/>
                    <a:lstStyle/>
                    <a:p>
                      <a:pPr algn="just">
                        <a:spcAft>
                          <a:spcPts val="0"/>
                        </a:spcAft>
                      </a:pPr>
                      <a:r>
                        <a:rPr lang="en-US" sz="1400" kern="0" dirty="0">
                          <a:effectLst/>
                        </a:rPr>
                        <a:t>Evaluate outcomes</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nchor="ctr"/>
                </a:tc>
                <a:tc>
                  <a:txBody>
                    <a:bodyPr/>
                    <a:lstStyle/>
                    <a:p>
                      <a:pPr>
                        <a:spcAft>
                          <a:spcPts val="0"/>
                        </a:spcAft>
                      </a:pPr>
                      <a:r>
                        <a:rPr lang="en-US" sz="900" kern="0">
                          <a:effectLst/>
                        </a:rPr>
                        <a:t>Reviews results superficially in terms of the problem defined with no consideration of need for further work</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spcAft>
                          <a:spcPts val="0"/>
                        </a:spcAft>
                      </a:pPr>
                      <a:r>
                        <a:rPr lang="en-US" sz="900" kern="0" dirty="0">
                          <a:effectLst/>
                        </a:rPr>
                        <a:t>Reviews results relative to the problem defined with some consideration of need for further work.</a:t>
                      </a:r>
                      <a:endParaRPr lang="zh-TW" sz="1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spcAft>
                          <a:spcPts val="0"/>
                        </a:spcAft>
                      </a:pPr>
                      <a:r>
                        <a:rPr lang="en-US" sz="900" kern="0" dirty="0">
                          <a:effectLst/>
                        </a:rPr>
                        <a:t>Reviews results relative to the problem defined with thorough, specific considerations of need for further work.</a:t>
                      </a:r>
                      <a:endParaRPr lang="zh-TW" sz="1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r>
            </a:tbl>
          </a:graphicData>
        </a:graphic>
      </p:graphicFrame>
    </p:spTree>
    <p:extLst>
      <p:ext uri="{BB962C8B-B14F-4D97-AF65-F5344CB8AC3E}">
        <p14:creationId xmlns:p14="http://schemas.microsoft.com/office/powerpoint/2010/main" xmlns="" val="11872445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365125"/>
            <a:ext cx="10515600" cy="999651"/>
          </a:xfrm>
        </p:spPr>
        <p:txBody>
          <a:bodyPr>
            <a:normAutofit/>
          </a:bodyPr>
          <a:lstStyle/>
          <a:p>
            <a:pPr eaLnBrk="0" fontAlgn="base" hangingPunct="0">
              <a:lnSpc>
                <a:spcPct val="100000"/>
              </a:lnSpc>
              <a:spcAft>
                <a:spcPct val="0"/>
              </a:spcAft>
            </a:pPr>
            <a:r>
              <a:rPr lang="en-US" altLang="zh-TW" sz="1600" b="1" dirty="0" smtClean="0">
                <a:latin typeface="Times New Roman" panose="02020603050405020304" pitchFamily="18" charset="0"/>
                <a:cs typeface="Times New Roman" panose="02020603050405020304" pitchFamily="18" charset="0"/>
              </a:rPr>
              <a:t>Goal U4:</a:t>
            </a:r>
            <a:r>
              <a:rPr lang="en-US" altLang="zh-TW" sz="1600" dirty="0" smtClean="0">
                <a:latin typeface="Times New Roman" panose="02020603050405020304" pitchFamily="18" charset="0"/>
                <a:cs typeface="Times New Roman" panose="02020603050405020304" pitchFamily="18" charset="0"/>
              </a:rPr>
              <a:t>Each student will be an effective communicator.</a:t>
            </a:r>
            <a:r>
              <a:rPr kumimoji="0" lang="en-US" altLang="zh-TW" sz="1600" b="0" i="0" u="none" strike="noStrike" cap="none" normalizeH="0" baseline="0" dirty="0" smtClean="0">
                <a:ln>
                  <a:noFill/>
                </a:ln>
                <a:solidFill>
                  <a:schemeClr val="tx1"/>
                </a:solidFill>
                <a:effectLst/>
              </a:rPr>
              <a:t/>
            </a:r>
            <a:br>
              <a:rPr kumimoji="0" lang="en-US" altLang="zh-TW" sz="1600" b="0" i="0" u="none" strike="noStrike" cap="none" normalizeH="0" baseline="0" dirty="0" smtClean="0">
                <a:ln>
                  <a:noFill/>
                </a:ln>
                <a:solidFill>
                  <a:schemeClr val="tx1"/>
                </a:solidFill>
                <a:effectLst/>
              </a:rPr>
            </a:br>
            <a:r>
              <a:rPr lang="en-US" altLang="zh-TW" sz="1600" b="1" dirty="0" smtClean="0">
                <a:latin typeface="Times New Roman" panose="02020603050405020304" pitchFamily="18" charset="0"/>
                <a:cs typeface="Times New Roman" panose="02020603050405020304" pitchFamily="18" charset="0"/>
              </a:rPr>
              <a:t>Objectives U4.1:</a:t>
            </a:r>
            <a:r>
              <a:rPr lang="en-US" altLang="zh-TW" sz="1600" dirty="0" smtClean="0">
                <a:solidFill>
                  <a:srgbClr val="000099"/>
                </a:solidFill>
                <a:latin typeface="Times New Roman" panose="02020603050405020304" pitchFamily="18" charset="0"/>
                <a:cs typeface="Times New Roman" panose="02020603050405020304" pitchFamily="18" charset="0"/>
              </a:rPr>
              <a:t>Students will demonstrate appropriate </a:t>
            </a:r>
            <a:r>
              <a:rPr lang="en-US" altLang="zh-TW" sz="1600" u="sng" dirty="0" smtClean="0">
                <a:solidFill>
                  <a:srgbClr val="000099"/>
                </a:solidFill>
                <a:latin typeface="Times New Roman" panose="02020603050405020304" pitchFamily="18" charset="0"/>
                <a:cs typeface="Times New Roman" panose="02020603050405020304" pitchFamily="18" charset="0"/>
              </a:rPr>
              <a:t>written and oral communication skills</a:t>
            </a:r>
            <a:r>
              <a:rPr lang="en-US" altLang="zh-TW" sz="1600" dirty="0" smtClean="0">
                <a:solidFill>
                  <a:srgbClr val="000099"/>
                </a:solidFill>
                <a:latin typeface="Times New Roman" panose="02020603050405020304" pitchFamily="18" charset="0"/>
                <a:cs typeface="Times New Roman" panose="02020603050405020304" pitchFamily="18" charset="0"/>
              </a:rPr>
              <a:t> in academic activities.</a:t>
            </a:r>
            <a:r>
              <a:rPr kumimoji="0" lang="en-US" altLang="zh-TW" sz="1600" b="0" i="0" u="none" strike="noStrike" cap="none" normalizeH="0" baseline="0" dirty="0" smtClean="0">
                <a:ln>
                  <a:noFill/>
                </a:ln>
                <a:solidFill>
                  <a:schemeClr val="tx1"/>
                </a:solidFill>
                <a:effectLst/>
              </a:rPr>
              <a:t/>
            </a:r>
            <a:br>
              <a:rPr kumimoji="0" lang="en-US" altLang="zh-TW" sz="1600" b="0" i="0" u="none" strike="noStrike" cap="none" normalizeH="0" baseline="0" dirty="0" smtClean="0">
                <a:ln>
                  <a:noFill/>
                </a:ln>
                <a:solidFill>
                  <a:schemeClr val="tx1"/>
                </a:solidFill>
                <a:effectLst/>
              </a:rPr>
            </a:br>
            <a:r>
              <a:rPr lang="en-US" altLang="zh-TW" sz="1600" b="1" dirty="0" smtClean="0">
                <a:latin typeface="Arial" panose="020B0604020202020204" pitchFamily="34" charset="0"/>
                <a:cs typeface="Calibri" panose="020F0502020204030204" pitchFamily="34" charset="0"/>
              </a:rPr>
              <a:t> </a:t>
            </a:r>
            <a:r>
              <a:rPr lang="en-US" altLang="zh-TW" sz="1600" b="1" dirty="0" smtClean="0">
                <a:solidFill>
                  <a:srgbClr val="FF0000"/>
                </a:solidFill>
                <a:latin typeface="Arial" panose="020B0604020202020204" pitchFamily="34" charset="0"/>
                <a:cs typeface="Calibri" panose="020F0502020204030204" pitchFamily="34" charset="0"/>
              </a:rPr>
              <a:t>Oral Communication</a:t>
            </a:r>
            <a:endParaRPr lang="zh-TW" altLang="en-US" sz="1600" dirty="0">
              <a:solidFill>
                <a:srgbClr val="FF0000"/>
              </a:solidFill>
            </a:endParaRPr>
          </a:p>
        </p:txBody>
      </p:sp>
      <p:graphicFrame>
        <p:nvGraphicFramePr>
          <p:cNvPr id="5" name="表格 4"/>
          <p:cNvGraphicFramePr>
            <a:graphicFrameLocks noGrp="1"/>
          </p:cNvGraphicFramePr>
          <p:nvPr>
            <p:extLst>
              <p:ext uri="{D42A27DB-BD31-4B8C-83A1-F6EECF244321}">
                <p14:modId xmlns:p14="http://schemas.microsoft.com/office/powerpoint/2010/main" xmlns="" val="4244279261"/>
              </p:ext>
            </p:extLst>
          </p:nvPr>
        </p:nvGraphicFramePr>
        <p:xfrm>
          <a:off x="1132763" y="1337479"/>
          <a:ext cx="8639033" cy="5263891"/>
        </p:xfrm>
        <a:graphic>
          <a:graphicData uri="http://schemas.openxmlformats.org/drawingml/2006/table">
            <a:tbl>
              <a:tblPr firstRow="1" firstCol="1" bandRow="1" bandCol="1">
                <a:tableStyleId>{5C22544A-7EE6-4342-B048-85BDC9FD1C3A}</a:tableStyleId>
              </a:tblPr>
              <a:tblGrid>
                <a:gridCol w="1464124"/>
                <a:gridCol w="1987945"/>
                <a:gridCol w="2470190"/>
                <a:gridCol w="2716774"/>
              </a:tblGrid>
              <a:tr h="377882">
                <a:tc>
                  <a:txBody>
                    <a:bodyPr/>
                    <a:lstStyle/>
                    <a:p>
                      <a:pPr algn="ctr">
                        <a:spcAft>
                          <a:spcPts val="0"/>
                        </a:spcAft>
                      </a:pPr>
                      <a:r>
                        <a:rPr lang="en-US" sz="1400" kern="100" dirty="0">
                          <a:effectLst/>
                        </a:rPr>
                        <a:t>Trait</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9986" marR="29986" marT="0" marB="0" anchor="ctr"/>
                </a:tc>
                <a:tc>
                  <a:txBody>
                    <a:bodyPr/>
                    <a:lstStyle/>
                    <a:p>
                      <a:pPr algn="ctr">
                        <a:spcAft>
                          <a:spcPts val="0"/>
                        </a:spcAft>
                      </a:pPr>
                      <a:r>
                        <a:rPr lang="en-US" sz="1400" kern="100" dirty="0">
                          <a:effectLst/>
                        </a:rPr>
                        <a:t>Below Expectation</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9986" marR="29986" marT="0" marB="0" anchor="ctr"/>
                </a:tc>
                <a:tc>
                  <a:txBody>
                    <a:bodyPr/>
                    <a:lstStyle/>
                    <a:p>
                      <a:pPr algn="ctr">
                        <a:spcAft>
                          <a:spcPts val="0"/>
                        </a:spcAft>
                      </a:pPr>
                      <a:r>
                        <a:rPr lang="en-US" sz="1400" kern="100" dirty="0">
                          <a:effectLst/>
                        </a:rPr>
                        <a:t>Meet Expectation</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9986" marR="29986" marT="0" marB="0" anchor="ctr"/>
                </a:tc>
                <a:tc>
                  <a:txBody>
                    <a:bodyPr/>
                    <a:lstStyle/>
                    <a:p>
                      <a:pPr algn="ctr">
                        <a:spcAft>
                          <a:spcPts val="0"/>
                        </a:spcAft>
                      </a:pPr>
                      <a:r>
                        <a:rPr lang="en-US" sz="1400" kern="100" dirty="0">
                          <a:effectLst/>
                        </a:rPr>
                        <a:t>More than Expectation</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9986" marR="29986" marT="0" marB="0" anchor="ctr"/>
                </a:tc>
              </a:tr>
              <a:tr h="973465">
                <a:tc>
                  <a:txBody>
                    <a:bodyPr/>
                    <a:lstStyle/>
                    <a:p>
                      <a:pPr algn="just">
                        <a:spcAft>
                          <a:spcPts val="0"/>
                        </a:spcAft>
                      </a:pPr>
                      <a:r>
                        <a:rPr lang="en-US" sz="1400" kern="0" dirty="0">
                          <a:effectLst/>
                        </a:rPr>
                        <a:t>Organization</a:t>
                      </a:r>
                      <a:r>
                        <a:rPr lang="zh-TW" sz="1400" kern="0" dirty="0">
                          <a:effectLst/>
                        </a:rPr>
                        <a:t>有組織</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9986" marR="29986" marT="0" marB="0" anchor="ctr"/>
                </a:tc>
                <a:tc>
                  <a:txBody>
                    <a:bodyPr/>
                    <a:lstStyle/>
                    <a:p>
                      <a:pPr>
                        <a:spcAft>
                          <a:spcPts val="0"/>
                        </a:spcAft>
                      </a:pPr>
                      <a:r>
                        <a:rPr lang="en-US" sz="900" kern="0" dirty="0">
                          <a:effectLst/>
                        </a:rPr>
                        <a:t>Organizational pattern (</a:t>
                      </a:r>
                      <a:r>
                        <a:rPr lang="en-US" sz="900" kern="0" dirty="0" err="1">
                          <a:effectLst/>
                        </a:rPr>
                        <a:t>specificintroduction</a:t>
                      </a:r>
                      <a:r>
                        <a:rPr lang="en-US" sz="900" kern="0" dirty="0">
                          <a:effectLst/>
                        </a:rPr>
                        <a:t> and conclusion, </a:t>
                      </a:r>
                      <a:r>
                        <a:rPr lang="en-US" sz="900" kern="0" dirty="0" err="1">
                          <a:effectLst/>
                        </a:rPr>
                        <a:t>sequencedmaterial</a:t>
                      </a:r>
                      <a:r>
                        <a:rPr lang="en-US" sz="900" kern="0" dirty="0">
                          <a:effectLst/>
                        </a:rPr>
                        <a:t> within the body, and transitions) is not observable within the presentation.</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9986" marR="29986" marT="0" marB="0"/>
                </a:tc>
                <a:tc>
                  <a:txBody>
                    <a:bodyPr/>
                    <a:lstStyle/>
                    <a:p>
                      <a:pPr>
                        <a:spcAft>
                          <a:spcPts val="0"/>
                        </a:spcAft>
                      </a:pPr>
                      <a:r>
                        <a:rPr lang="en-US" sz="900" kern="0" dirty="0">
                          <a:effectLst/>
                        </a:rPr>
                        <a:t>Organizational pattern (</a:t>
                      </a:r>
                      <a:r>
                        <a:rPr lang="en-US" sz="900" kern="0" dirty="0" err="1">
                          <a:effectLst/>
                        </a:rPr>
                        <a:t>specificintroductionand</a:t>
                      </a:r>
                      <a:r>
                        <a:rPr lang="en-US" sz="900" kern="0" dirty="0">
                          <a:effectLst/>
                        </a:rPr>
                        <a:t> conclusion, </a:t>
                      </a:r>
                      <a:r>
                        <a:rPr lang="en-US" sz="900" kern="0" dirty="0" err="1">
                          <a:effectLst/>
                        </a:rPr>
                        <a:t>sequencedmaterial</a:t>
                      </a:r>
                      <a:r>
                        <a:rPr lang="en-US" sz="900" kern="0" dirty="0">
                          <a:effectLst/>
                        </a:rPr>
                        <a:t> within the body, and transitions)is clearly and consistently </a:t>
                      </a:r>
                      <a:r>
                        <a:rPr lang="en-US" sz="900" kern="0" dirty="0" err="1">
                          <a:effectLst/>
                        </a:rPr>
                        <a:t>observablewithin</a:t>
                      </a:r>
                      <a:r>
                        <a:rPr lang="en-US" sz="900" kern="0" dirty="0">
                          <a:effectLst/>
                        </a:rPr>
                        <a:t> the presentation.</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9986" marR="29986" marT="0" marB="0"/>
                </a:tc>
                <a:tc>
                  <a:txBody>
                    <a:bodyPr/>
                    <a:lstStyle/>
                    <a:p>
                      <a:pPr>
                        <a:spcAft>
                          <a:spcPts val="0"/>
                        </a:spcAft>
                      </a:pPr>
                      <a:r>
                        <a:rPr lang="en-US" sz="900" kern="0" dirty="0">
                          <a:effectLst/>
                        </a:rPr>
                        <a:t>Organizational pattern (</a:t>
                      </a:r>
                      <a:r>
                        <a:rPr lang="en-US" sz="900" kern="0" dirty="0" err="1">
                          <a:effectLst/>
                        </a:rPr>
                        <a:t>specificintroduction</a:t>
                      </a:r>
                      <a:r>
                        <a:rPr lang="en-US" sz="900" kern="0" dirty="0">
                          <a:effectLst/>
                        </a:rPr>
                        <a:t> and conclusion, </a:t>
                      </a:r>
                      <a:r>
                        <a:rPr lang="en-US" sz="900" kern="0" dirty="0" err="1">
                          <a:effectLst/>
                        </a:rPr>
                        <a:t>sequencedmaterial</a:t>
                      </a:r>
                      <a:r>
                        <a:rPr lang="en-US" sz="900" kern="0" dirty="0">
                          <a:effectLst/>
                        </a:rPr>
                        <a:t> within the body, and transitions)is clearly and consistently observable </a:t>
                      </a:r>
                      <a:r>
                        <a:rPr lang="en-US" sz="900" kern="0" dirty="0" err="1">
                          <a:effectLst/>
                        </a:rPr>
                        <a:t>andis</a:t>
                      </a:r>
                      <a:r>
                        <a:rPr lang="en-US" sz="900" kern="0" dirty="0">
                          <a:effectLst/>
                        </a:rPr>
                        <a:t> skillful and makes the content of </a:t>
                      </a:r>
                      <a:r>
                        <a:rPr lang="en-US" sz="900" kern="0" dirty="0" err="1">
                          <a:effectLst/>
                        </a:rPr>
                        <a:t>thepresentation</a:t>
                      </a:r>
                      <a:r>
                        <a:rPr lang="en-US" sz="900" kern="0" dirty="0">
                          <a:effectLst/>
                        </a:rPr>
                        <a:t> cohesive.</a:t>
                      </a:r>
                      <a:endParaRPr lang="zh-TW" sz="900" kern="100" dirty="0">
                        <a:effectLst/>
                      </a:endParaRPr>
                    </a:p>
                    <a:p>
                      <a:pPr>
                        <a:spcAft>
                          <a:spcPts val="0"/>
                        </a:spcAft>
                      </a:pPr>
                      <a:r>
                        <a:rPr lang="en-US" sz="900" kern="100" dirty="0">
                          <a:effectLst/>
                        </a:rPr>
                        <a:t> </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9986" marR="29986" marT="0" marB="0"/>
                </a:tc>
              </a:tr>
              <a:tr h="884967">
                <a:tc>
                  <a:txBody>
                    <a:bodyPr/>
                    <a:lstStyle/>
                    <a:p>
                      <a:pPr algn="just">
                        <a:spcAft>
                          <a:spcPts val="0"/>
                        </a:spcAft>
                      </a:pPr>
                      <a:r>
                        <a:rPr lang="en-US" sz="1400" kern="0" dirty="0">
                          <a:effectLst/>
                        </a:rPr>
                        <a:t>Language</a:t>
                      </a:r>
                      <a:endParaRPr lang="zh-TW" sz="1400" kern="100" dirty="0">
                        <a:effectLst/>
                      </a:endParaRPr>
                    </a:p>
                    <a:p>
                      <a:pPr algn="just">
                        <a:spcAft>
                          <a:spcPts val="0"/>
                        </a:spcAft>
                      </a:pPr>
                      <a:r>
                        <a:rPr lang="zh-TW" sz="1400" kern="0" dirty="0">
                          <a:effectLst/>
                        </a:rPr>
                        <a:t>恰當的語彙</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9986" marR="29986" marT="0" marB="0" anchor="ctr"/>
                </a:tc>
                <a:tc>
                  <a:txBody>
                    <a:bodyPr/>
                    <a:lstStyle/>
                    <a:p>
                      <a:pPr>
                        <a:spcAft>
                          <a:spcPts val="0"/>
                        </a:spcAft>
                      </a:pPr>
                      <a:r>
                        <a:rPr lang="en-US" sz="900" kern="0" dirty="0">
                          <a:effectLst/>
                        </a:rPr>
                        <a:t>Language choices are unclear </a:t>
                      </a:r>
                      <a:r>
                        <a:rPr lang="en-US" sz="900" kern="0" dirty="0" err="1">
                          <a:effectLst/>
                        </a:rPr>
                        <a:t>andminimally</a:t>
                      </a:r>
                      <a:r>
                        <a:rPr lang="en-US" sz="900" kern="0" dirty="0">
                          <a:effectLst/>
                        </a:rPr>
                        <a:t> support the effectiveness of </a:t>
                      </a:r>
                      <a:r>
                        <a:rPr lang="en-US" sz="900" kern="0" dirty="0" err="1">
                          <a:effectLst/>
                        </a:rPr>
                        <a:t>thepresentation</a:t>
                      </a:r>
                      <a:r>
                        <a:rPr lang="en-US" sz="900" kern="0" dirty="0">
                          <a:effectLst/>
                        </a:rPr>
                        <a:t>. Language in presentation </a:t>
                      </a:r>
                      <a:r>
                        <a:rPr lang="en-US" sz="900" kern="0" dirty="0" err="1">
                          <a:effectLst/>
                        </a:rPr>
                        <a:t>isnot</a:t>
                      </a:r>
                      <a:r>
                        <a:rPr lang="en-US" sz="900" kern="0" dirty="0">
                          <a:effectLst/>
                        </a:rPr>
                        <a:t> appropriate to audience.</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9986" marR="29986" marT="0" marB="0"/>
                </a:tc>
                <a:tc>
                  <a:txBody>
                    <a:bodyPr/>
                    <a:lstStyle/>
                    <a:p>
                      <a:pPr>
                        <a:spcAft>
                          <a:spcPts val="0"/>
                        </a:spcAft>
                      </a:pPr>
                      <a:r>
                        <a:rPr lang="en-US" sz="900" kern="0">
                          <a:effectLst/>
                        </a:rPr>
                        <a:t>Language choices are thoughtful andgenerally support the effectiveness of the</a:t>
                      </a:r>
                      <a:endParaRPr lang="zh-TW" sz="900" kern="100">
                        <a:effectLst/>
                      </a:endParaRPr>
                    </a:p>
                    <a:p>
                      <a:pPr>
                        <a:spcAft>
                          <a:spcPts val="0"/>
                        </a:spcAft>
                      </a:pPr>
                      <a:r>
                        <a:rPr lang="en-US" sz="900" kern="0">
                          <a:effectLst/>
                        </a:rPr>
                        <a:t>presentation. Language in presentation isappropriate to audience.</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29986" marR="29986" marT="0" marB="0"/>
                </a:tc>
                <a:tc>
                  <a:txBody>
                    <a:bodyPr/>
                    <a:lstStyle/>
                    <a:p>
                      <a:pPr>
                        <a:spcAft>
                          <a:spcPts val="0"/>
                        </a:spcAft>
                      </a:pPr>
                      <a:r>
                        <a:rPr lang="en-US" sz="900" kern="0" dirty="0">
                          <a:effectLst/>
                        </a:rPr>
                        <a:t>Language choices are </a:t>
                      </a:r>
                      <a:r>
                        <a:rPr lang="en-US" sz="900" kern="0" dirty="0" err="1">
                          <a:effectLst/>
                        </a:rPr>
                        <a:t>imaginative,memorable</a:t>
                      </a:r>
                      <a:r>
                        <a:rPr lang="en-US" sz="900" kern="0" dirty="0">
                          <a:effectLst/>
                        </a:rPr>
                        <a:t> and compelling and </a:t>
                      </a:r>
                      <a:r>
                        <a:rPr lang="en-US" sz="900" kern="0" dirty="0" err="1">
                          <a:effectLst/>
                        </a:rPr>
                        <a:t>enhancethe</a:t>
                      </a:r>
                      <a:r>
                        <a:rPr lang="en-US" sz="900" kern="0" dirty="0">
                          <a:effectLst/>
                        </a:rPr>
                        <a:t> effectiveness of the </a:t>
                      </a:r>
                      <a:r>
                        <a:rPr lang="en-US" sz="900" kern="0" dirty="0" err="1">
                          <a:effectLst/>
                        </a:rPr>
                        <a:t>presentation.Language</a:t>
                      </a:r>
                      <a:r>
                        <a:rPr lang="en-US" sz="900" kern="0" dirty="0">
                          <a:effectLst/>
                        </a:rPr>
                        <a:t> in presentation is appropriate </a:t>
                      </a:r>
                      <a:r>
                        <a:rPr lang="en-US" sz="900" kern="0" dirty="0" err="1">
                          <a:effectLst/>
                        </a:rPr>
                        <a:t>toaudience</a:t>
                      </a:r>
                      <a:r>
                        <a:rPr lang="en-US" sz="900" kern="0" dirty="0">
                          <a:effectLst/>
                        </a:rPr>
                        <a:t>.</a:t>
                      </a:r>
                      <a:endParaRPr lang="zh-TW" sz="900" kern="100" dirty="0">
                        <a:effectLst/>
                      </a:endParaRPr>
                    </a:p>
                    <a:p>
                      <a:pPr>
                        <a:spcAft>
                          <a:spcPts val="0"/>
                        </a:spcAft>
                      </a:pPr>
                      <a:r>
                        <a:rPr lang="en-US" sz="900" kern="100" dirty="0">
                          <a:effectLst/>
                        </a:rPr>
                        <a:t> </a:t>
                      </a:r>
                      <a:endParaRPr lang="zh-TW" sz="900" kern="100" dirty="0">
                        <a:effectLst/>
                      </a:endParaRPr>
                    </a:p>
                    <a:p>
                      <a:pPr>
                        <a:spcAft>
                          <a:spcPts val="0"/>
                        </a:spcAft>
                      </a:pPr>
                      <a:r>
                        <a:rPr lang="en-US" sz="900" kern="100" dirty="0">
                          <a:effectLst/>
                        </a:rPr>
                        <a:t> </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9986" marR="29986" marT="0" marB="0"/>
                </a:tc>
              </a:tr>
              <a:tr h="889025">
                <a:tc>
                  <a:txBody>
                    <a:bodyPr/>
                    <a:lstStyle/>
                    <a:p>
                      <a:pPr algn="just">
                        <a:spcAft>
                          <a:spcPts val="0"/>
                        </a:spcAft>
                      </a:pPr>
                      <a:r>
                        <a:rPr lang="en-US" sz="1400" kern="0" dirty="0">
                          <a:effectLst/>
                        </a:rPr>
                        <a:t>Delivery</a:t>
                      </a:r>
                      <a:endParaRPr lang="zh-TW" sz="1400" kern="100" dirty="0">
                        <a:effectLst/>
                      </a:endParaRPr>
                    </a:p>
                    <a:p>
                      <a:pPr algn="just">
                        <a:spcAft>
                          <a:spcPts val="0"/>
                        </a:spcAft>
                      </a:pPr>
                      <a:r>
                        <a:rPr lang="zh-TW" sz="1400" kern="0" dirty="0">
                          <a:effectLst/>
                        </a:rPr>
                        <a:t>表達的技巧</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9986" marR="29986" marT="0" marB="0" anchor="ctr"/>
                </a:tc>
                <a:tc>
                  <a:txBody>
                    <a:bodyPr/>
                    <a:lstStyle/>
                    <a:p>
                      <a:pPr>
                        <a:spcAft>
                          <a:spcPts val="0"/>
                        </a:spcAft>
                      </a:pPr>
                      <a:r>
                        <a:rPr lang="en-US" sz="900" kern="0">
                          <a:effectLst/>
                        </a:rPr>
                        <a:t>Delivery techniques (posture, gesture, eyecontact, and vocal expressiveness) detractfrom the understandability of thepresentation, and speaker appearsuncomfortable.</a:t>
                      </a:r>
                      <a:endParaRPr lang="zh-TW" sz="900" kern="100">
                        <a:effectLst/>
                      </a:endParaRPr>
                    </a:p>
                    <a:p>
                      <a:pPr>
                        <a:spcAft>
                          <a:spcPts val="0"/>
                        </a:spcAft>
                      </a:pPr>
                      <a:r>
                        <a:rPr lang="en-US" sz="900" kern="0">
                          <a:effectLst/>
                        </a:rPr>
                        <a:t> </a:t>
                      </a:r>
                      <a:endParaRPr lang="zh-TW" sz="900" kern="100">
                        <a:effectLst/>
                      </a:endParaRPr>
                    </a:p>
                    <a:p>
                      <a:pPr>
                        <a:spcAft>
                          <a:spcPts val="0"/>
                        </a:spcAft>
                      </a:pPr>
                      <a:r>
                        <a:rPr lang="en-US" sz="900" kern="0">
                          <a:effectLst/>
                        </a:rPr>
                        <a:t> </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29986" marR="29986" marT="0" marB="0"/>
                </a:tc>
                <a:tc>
                  <a:txBody>
                    <a:bodyPr/>
                    <a:lstStyle/>
                    <a:p>
                      <a:pPr>
                        <a:spcAft>
                          <a:spcPts val="0"/>
                        </a:spcAft>
                      </a:pPr>
                      <a:r>
                        <a:rPr lang="en-US" sz="900" kern="0">
                          <a:effectLst/>
                        </a:rPr>
                        <a:t>Delivery techniques (posture, gesture, eyecontact, and vocal expressiveness) makethe presentation interesting, and speakerappears comfortable.</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29986" marR="29986" marT="0" marB="0"/>
                </a:tc>
                <a:tc>
                  <a:txBody>
                    <a:bodyPr/>
                    <a:lstStyle/>
                    <a:p>
                      <a:pPr>
                        <a:spcAft>
                          <a:spcPts val="0"/>
                        </a:spcAft>
                      </a:pPr>
                      <a:r>
                        <a:rPr lang="en-US" sz="900" kern="0">
                          <a:effectLst/>
                        </a:rPr>
                        <a:t>Delivery techniques (posture, gesture, eyecontact, and vocal expressiveness) makethe presentation compelling, and speakerappears polished and confident.</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29986" marR="29986" marT="0" marB="0"/>
                </a:tc>
              </a:tr>
              <a:tr h="1362764">
                <a:tc>
                  <a:txBody>
                    <a:bodyPr/>
                    <a:lstStyle/>
                    <a:p>
                      <a:pPr algn="just">
                        <a:spcAft>
                          <a:spcPts val="0"/>
                        </a:spcAft>
                      </a:pPr>
                      <a:r>
                        <a:rPr lang="en-US" sz="1400" kern="0" dirty="0">
                          <a:effectLst/>
                        </a:rPr>
                        <a:t>Supporting Material</a:t>
                      </a:r>
                      <a:r>
                        <a:rPr lang="zh-TW" sz="1400" kern="0" dirty="0">
                          <a:effectLst/>
                        </a:rPr>
                        <a:t>支持的物件</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9986" marR="29986" marT="0" marB="0" anchor="ctr"/>
                </a:tc>
                <a:tc>
                  <a:txBody>
                    <a:bodyPr/>
                    <a:lstStyle/>
                    <a:p>
                      <a:pPr>
                        <a:spcAft>
                          <a:spcPts val="0"/>
                        </a:spcAft>
                      </a:pPr>
                      <a:r>
                        <a:rPr lang="en-US" sz="900" kern="0" dirty="0">
                          <a:effectLst/>
                        </a:rPr>
                        <a:t>Insufficient supporting materials(explanations, examples, </a:t>
                      </a:r>
                      <a:r>
                        <a:rPr lang="en-US" sz="900" kern="0" dirty="0" err="1">
                          <a:effectLst/>
                        </a:rPr>
                        <a:t>illustrations,statistics</a:t>
                      </a:r>
                      <a:r>
                        <a:rPr lang="en-US" sz="900" kern="0" dirty="0">
                          <a:effectLst/>
                        </a:rPr>
                        <a:t>, analogies, quotations </a:t>
                      </a:r>
                      <a:r>
                        <a:rPr lang="en-US" sz="900" kern="0" dirty="0" err="1">
                          <a:effectLst/>
                        </a:rPr>
                        <a:t>fromrelevant</a:t>
                      </a:r>
                      <a:r>
                        <a:rPr lang="en-US" sz="900" kern="0" dirty="0">
                          <a:effectLst/>
                        </a:rPr>
                        <a:t> authorities) make reference </a:t>
                      </a:r>
                      <a:r>
                        <a:rPr lang="en-US" sz="900" kern="0" dirty="0" err="1">
                          <a:effectLst/>
                        </a:rPr>
                        <a:t>toinformation</a:t>
                      </a:r>
                      <a:r>
                        <a:rPr lang="en-US" sz="900" kern="0" dirty="0">
                          <a:effectLst/>
                        </a:rPr>
                        <a:t> or analysis which </a:t>
                      </a:r>
                      <a:r>
                        <a:rPr lang="en-US" sz="900" kern="0" dirty="0" err="1">
                          <a:effectLst/>
                        </a:rPr>
                        <a:t>minimallysupports</a:t>
                      </a:r>
                      <a:r>
                        <a:rPr lang="en-US" sz="900" kern="0" dirty="0">
                          <a:effectLst/>
                        </a:rPr>
                        <a:t> the presentation or </a:t>
                      </a:r>
                      <a:r>
                        <a:rPr lang="en-US" sz="900" kern="0" dirty="0" err="1">
                          <a:effectLst/>
                        </a:rPr>
                        <a:t>establishesthe</a:t>
                      </a:r>
                      <a:r>
                        <a:rPr lang="en-US" sz="900" kern="0" dirty="0">
                          <a:effectLst/>
                        </a:rPr>
                        <a:t> presenter's credibility/authority on </a:t>
                      </a:r>
                      <a:r>
                        <a:rPr lang="en-US" sz="900" kern="0" dirty="0" err="1">
                          <a:effectLst/>
                        </a:rPr>
                        <a:t>thetopic</a:t>
                      </a:r>
                      <a:r>
                        <a:rPr lang="en-US" sz="900" kern="0" dirty="0">
                          <a:effectLst/>
                        </a:rPr>
                        <a:t>.</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9986" marR="29986" marT="0" marB="0"/>
                </a:tc>
                <a:tc>
                  <a:txBody>
                    <a:bodyPr/>
                    <a:lstStyle/>
                    <a:p>
                      <a:pPr>
                        <a:spcAft>
                          <a:spcPts val="0"/>
                        </a:spcAft>
                      </a:pPr>
                      <a:r>
                        <a:rPr lang="en-US" sz="900" kern="0">
                          <a:effectLst/>
                        </a:rPr>
                        <a:t>Supporting materials (explanations,examples, illustrations, statistics, analogies,quotations from relevant authorities) makeappropriate reference to information oranalysis which generally supports thepresentation or establishes the presenter'scredibility/authority on the topic.</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29986" marR="29986" marT="0" marB="0"/>
                </a:tc>
                <a:tc>
                  <a:txBody>
                    <a:bodyPr/>
                    <a:lstStyle/>
                    <a:p>
                      <a:pPr>
                        <a:spcAft>
                          <a:spcPts val="0"/>
                        </a:spcAft>
                      </a:pPr>
                      <a:r>
                        <a:rPr lang="en-US" sz="900" kern="0" dirty="0">
                          <a:effectLst/>
                        </a:rPr>
                        <a:t>A variety of types of supporting materials(explanations, examples, </a:t>
                      </a:r>
                      <a:r>
                        <a:rPr lang="en-US" sz="900" kern="0" dirty="0" err="1">
                          <a:effectLst/>
                        </a:rPr>
                        <a:t>illustrations,statistics</a:t>
                      </a:r>
                      <a:r>
                        <a:rPr lang="en-US" sz="900" kern="0" dirty="0">
                          <a:effectLst/>
                        </a:rPr>
                        <a:t>, analogies, quotations </a:t>
                      </a:r>
                      <a:r>
                        <a:rPr lang="en-US" sz="900" kern="0" dirty="0" err="1">
                          <a:effectLst/>
                        </a:rPr>
                        <a:t>fromrelevant</a:t>
                      </a:r>
                      <a:r>
                        <a:rPr lang="en-US" sz="900" kern="0" dirty="0">
                          <a:effectLst/>
                        </a:rPr>
                        <a:t> authorities) make </a:t>
                      </a:r>
                      <a:r>
                        <a:rPr lang="en-US" sz="900" kern="0" dirty="0" err="1">
                          <a:effectLst/>
                        </a:rPr>
                        <a:t>appropriatereference</a:t>
                      </a:r>
                      <a:r>
                        <a:rPr lang="en-US" sz="900" kern="0" dirty="0">
                          <a:effectLst/>
                        </a:rPr>
                        <a:t> to information or analysis </a:t>
                      </a:r>
                      <a:r>
                        <a:rPr lang="en-US" sz="900" kern="0" dirty="0" err="1">
                          <a:effectLst/>
                        </a:rPr>
                        <a:t>whichsignificantly</a:t>
                      </a:r>
                      <a:r>
                        <a:rPr lang="en-US" sz="900" kern="0" dirty="0">
                          <a:effectLst/>
                        </a:rPr>
                        <a:t> supports the presentation </a:t>
                      </a:r>
                      <a:r>
                        <a:rPr lang="en-US" sz="900" kern="0" dirty="0" err="1">
                          <a:effectLst/>
                        </a:rPr>
                        <a:t>orestablishes</a:t>
                      </a:r>
                      <a:r>
                        <a:rPr lang="en-US" sz="900" kern="0" dirty="0">
                          <a:effectLst/>
                        </a:rPr>
                        <a:t> the </a:t>
                      </a:r>
                      <a:r>
                        <a:rPr lang="en-US" sz="900" kern="0" dirty="0" err="1">
                          <a:effectLst/>
                        </a:rPr>
                        <a:t>presenter'scredibility</a:t>
                      </a:r>
                      <a:r>
                        <a:rPr lang="en-US" sz="900" kern="0" dirty="0">
                          <a:effectLst/>
                        </a:rPr>
                        <a:t>/authority on the topic.</a:t>
                      </a:r>
                      <a:endParaRPr lang="zh-TW" sz="900" kern="100" dirty="0">
                        <a:effectLst/>
                      </a:endParaRPr>
                    </a:p>
                    <a:p>
                      <a:pPr>
                        <a:spcAft>
                          <a:spcPts val="0"/>
                        </a:spcAft>
                      </a:pPr>
                      <a:r>
                        <a:rPr lang="en-US" sz="900" kern="100" dirty="0">
                          <a:effectLst/>
                        </a:rPr>
                        <a:t> </a:t>
                      </a:r>
                      <a:endParaRPr lang="zh-TW" sz="900" kern="100" dirty="0">
                        <a:effectLst/>
                      </a:endParaRPr>
                    </a:p>
                    <a:p>
                      <a:pPr>
                        <a:spcAft>
                          <a:spcPts val="0"/>
                        </a:spcAft>
                      </a:pPr>
                      <a:r>
                        <a:rPr lang="en-US" sz="900" kern="100" dirty="0">
                          <a:effectLst/>
                        </a:rPr>
                        <a:t> </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9986" marR="29986" marT="0" marB="0"/>
                </a:tc>
              </a:tr>
              <a:tr h="704693">
                <a:tc>
                  <a:txBody>
                    <a:bodyPr/>
                    <a:lstStyle/>
                    <a:p>
                      <a:pPr>
                        <a:spcAft>
                          <a:spcPts val="0"/>
                        </a:spcAft>
                      </a:pPr>
                      <a:r>
                        <a:rPr lang="en-US" sz="1400" kern="0" dirty="0">
                          <a:effectLst/>
                        </a:rPr>
                        <a:t>Central Message</a:t>
                      </a:r>
                      <a:r>
                        <a:rPr lang="zh-TW" sz="1400" kern="0" dirty="0">
                          <a:effectLst/>
                        </a:rPr>
                        <a:t>核心訊息</a:t>
                      </a:r>
                      <a:endParaRPr lang="zh-TW" sz="14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9986" marR="29986" marT="0" marB="0"/>
                </a:tc>
                <a:tc>
                  <a:txBody>
                    <a:bodyPr/>
                    <a:lstStyle/>
                    <a:p>
                      <a:pPr>
                        <a:spcAft>
                          <a:spcPts val="0"/>
                        </a:spcAft>
                      </a:pPr>
                      <a:r>
                        <a:rPr lang="en-US" sz="900" kern="0">
                          <a:effectLst/>
                        </a:rPr>
                        <a:t>Central message can be deduced, but is not explicitly stated in the presentation.</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29986" marR="29986" marT="0" marB="0"/>
                </a:tc>
                <a:tc>
                  <a:txBody>
                    <a:bodyPr/>
                    <a:lstStyle/>
                    <a:p>
                      <a:pPr>
                        <a:spcAft>
                          <a:spcPts val="0"/>
                        </a:spcAft>
                      </a:pPr>
                      <a:r>
                        <a:rPr lang="en-US" sz="900" kern="0">
                          <a:effectLst/>
                        </a:rPr>
                        <a:t>Central message is clear and consistent with the supporting material.</a:t>
                      </a:r>
                      <a:endParaRPr lang="zh-TW" sz="900" kern="100">
                        <a:effectLst/>
                        <a:latin typeface="Calibri" panose="020F0502020204030204" pitchFamily="34" charset="0"/>
                        <a:ea typeface="新細明體" panose="02020500000000000000" pitchFamily="18" charset="-120"/>
                        <a:cs typeface="Calibri" panose="020F0502020204030204" pitchFamily="34" charset="0"/>
                      </a:endParaRPr>
                    </a:p>
                  </a:txBody>
                  <a:tcPr marL="29986" marR="29986" marT="0" marB="0"/>
                </a:tc>
                <a:tc>
                  <a:txBody>
                    <a:bodyPr/>
                    <a:lstStyle/>
                    <a:p>
                      <a:pPr>
                        <a:spcAft>
                          <a:spcPts val="0"/>
                        </a:spcAft>
                      </a:pPr>
                      <a:r>
                        <a:rPr lang="en-US" sz="900" kern="0" dirty="0">
                          <a:effectLst/>
                        </a:rPr>
                        <a:t>Central message is compelling (precisely stated, appropriately repeated, memorable, and strongly supported.)</a:t>
                      </a:r>
                      <a:endParaRPr lang="zh-TW" sz="900" kern="100" dirty="0">
                        <a:effectLst/>
                      </a:endParaRPr>
                    </a:p>
                    <a:p>
                      <a:pPr>
                        <a:spcAft>
                          <a:spcPts val="0"/>
                        </a:spcAft>
                      </a:pPr>
                      <a:r>
                        <a:rPr lang="en-US" sz="900" kern="0" dirty="0">
                          <a:effectLst/>
                        </a:rPr>
                        <a:t> </a:t>
                      </a:r>
                      <a:endParaRPr lang="zh-TW" sz="900" kern="100" dirty="0">
                        <a:effectLst/>
                      </a:endParaRPr>
                    </a:p>
                    <a:p>
                      <a:pPr>
                        <a:spcAft>
                          <a:spcPts val="0"/>
                        </a:spcAft>
                      </a:pPr>
                      <a:r>
                        <a:rPr lang="en-US" sz="900" kern="100" dirty="0">
                          <a:effectLst/>
                        </a:rPr>
                        <a:t> </a:t>
                      </a:r>
                      <a:endParaRPr lang="zh-TW" sz="900" kern="100" dirty="0">
                        <a:effectLst/>
                        <a:latin typeface="Calibri" panose="020F0502020204030204" pitchFamily="34" charset="0"/>
                        <a:ea typeface="新細明體" panose="02020500000000000000" pitchFamily="18" charset="-120"/>
                        <a:cs typeface="Calibri" panose="020F0502020204030204" pitchFamily="34" charset="0"/>
                      </a:endParaRPr>
                    </a:p>
                  </a:txBody>
                  <a:tcPr marL="29986" marR="29986" marT="0" marB="0"/>
                </a:tc>
              </a:tr>
            </a:tbl>
          </a:graphicData>
        </a:graphic>
      </p:graphicFrame>
      <p:sp>
        <p:nvSpPr>
          <p:cNvPr id="6" name="Rectangle 1"/>
          <p:cNvSpPr>
            <a:spLocks noChangeArrowheads="1"/>
          </p:cNvSpPr>
          <p:nvPr/>
        </p:nvSpPr>
        <p:spPr bwMode="auto">
          <a:xfrm>
            <a:off x="5913482" y="221893"/>
            <a:ext cx="184730" cy="4770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TW" sz="1400" b="1" i="0" u="none" strike="noStrike" cap="none" normalizeH="0" baseline="0" dirty="0" smtClean="0">
                <a:ln>
                  <a:noFill/>
                </a:ln>
                <a:solidFill>
                  <a:schemeClr val="tx1"/>
                </a:solidFill>
                <a:effectLst/>
                <a:latin typeface="Calibri" panose="020F0502020204030204" pitchFamily="34" charset="0"/>
                <a:ea typeface="新細明體" panose="02020500000000000000" pitchFamily="18" charset="-120"/>
                <a:cs typeface="Times New Roman" panose="02020603050405020304" pitchFamily="18" charset="0"/>
              </a:rPr>
              <a:t/>
            </a:r>
            <a:br>
              <a:rPr kumimoji="0" lang="en-US" altLang="zh-TW" sz="1400" b="1" i="0" u="none" strike="noStrike" cap="none" normalizeH="0" baseline="0" dirty="0" smtClean="0">
                <a:ln>
                  <a:noFill/>
                </a:ln>
                <a:solidFill>
                  <a:schemeClr val="tx1"/>
                </a:solidFill>
                <a:effectLst/>
                <a:latin typeface="Calibri" panose="020F0502020204030204" pitchFamily="34" charset="0"/>
                <a:ea typeface="新細明體" panose="02020500000000000000" pitchFamily="18" charset="-120"/>
                <a:cs typeface="Times New Roman" panose="02020603050405020304" pitchFamily="18" charset="0"/>
              </a:rPr>
            </a:br>
            <a:endParaRPr kumimoji="0" lang="en-US" altLang="zh-TW" sz="11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xmlns="" val="18712318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24552" y="215001"/>
            <a:ext cx="10515600" cy="562922"/>
          </a:xfrm>
        </p:spPr>
        <p:txBody>
          <a:bodyPr>
            <a:normAutofit/>
          </a:bodyPr>
          <a:lstStyle/>
          <a:p>
            <a:r>
              <a:rPr lang="en-US" altLang="zh-TW" sz="3200" b="1" dirty="0" smtClean="0">
                <a:solidFill>
                  <a:srgbClr val="FF0000"/>
                </a:solidFill>
                <a:latin typeface="Arial" panose="020B0604020202020204" pitchFamily="34" charset="0"/>
                <a:cs typeface="Calibri" panose="020F0502020204030204" pitchFamily="34" charset="0"/>
              </a:rPr>
              <a:t>Written Communication</a:t>
            </a:r>
            <a:endParaRPr lang="zh-TW" altLang="en-US" sz="3200" dirty="0">
              <a:solidFill>
                <a:srgbClr val="FF0000"/>
              </a:solidFill>
            </a:endParaRPr>
          </a:p>
        </p:txBody>
      </p:sp>
      <p:pic>
        <p:nvPicPr>
          <p:cNvPr id="1026" name="Picture 2"/>
          <p:cNvPicPr>
            <a:picLocks noGrp="1" noChangeAspect="1" noChangeArrowheads="1"/>
          </p:cNvPicPr>
          <p:nvPr>
            <p:ph idx="1"/>
          </p:nvPr>
        </p:nvPicPr>
        <p:blipFill>
          <a:blip r:embed="rId3" cstate="print"/>
          <a:srcRect/>
          <a:stretch>
            <a:fillRect/>
          </a:stretch>
        </p:blipFill>
        <p:spPr bwMode="auto">
          <a:xfrm>
            <a:off x="1514901" y="928048"/>
            <a:ext cx="8625385" cy="5718411"/>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255943"/>
            <a:ext cx="10515600" cy="1325563"/>
          </a:xfrm>
        </p:spPr>
        <p:txBody>
          <a:bodyPr>
            <a:normAutofit/>
          </a:bodyPr>
          <a:lstStyle/>
          <a:p>
            <a:pPr lvl="0" eaLnBrk="0" fontAlgn="base" hangingPunct="0">
              <a:lnSpc>
                <a:spcPct val="100000"/>
              </a:lnSpc>
              <a:spcAft>
                <a:spcPct val="0"/>
              </a:spcAft>
            </a:pPr>
            <a:r>
              <a:rPr lang="en-US" altLang="zh-TW" sz="2000" b="1" dirty="0">
                <a:latin typeface="Times New Roman" panose="02020603050405020304" pitchFamily="18" charset="0"/>
                <a:cs typeface="Times New Roman" panose="02020603050405020304" pitchFamily="18" charset="0"/>
              </a:rPr>
              <a:t>Goal U5: </a:t>
            </a:r>
            <a:r>
              <a:rPr lang="en-US" altLang="zh-TW" sz="2000" dirty="0">
                <a:latin typeface="Times New Roman" panose="02020603050405020304" pitchFamily="18" charset="0"/>
                <a:cs typeface="Times New Roman" panose="02020603050405020304" pitchFamily="18" charset="0"/>
              </a:rPr>
              <a:t>Student will understand business ethics and social responsibility.</a:t>
            </a:r>
            <a:r>
              <a:rPr kumimoji="0" lang="en-US" altLang="zh-TW" sz="2000" b="0" i="0" u="none" strike="noStrike" cap="none" normalizeH="0" baseline="0" dirty="0" smtClean="0">
                <a:ln>
                  <a:noFill/>
                </a:ln>
                <a:solidFill>
                  <a:schemeClr val="tx1"/>
                </a:solidFill>
                <a:effectLst/>
              </a:rPr>
              <a:t/>
            </a:r>
            <a:br>
              <a:rPr kumimoji="0" lang="en-US" altLang="zh-TW" sz="2000" b="0" i="0" u="none" strike="noStrike" cap="none" normalizeH="0" baseline="0" dirty="0" smtClean="0">
                <a:ln>
                  <a:noFill/>
                </a:ln>
                <a:solidFill>
                  <a:schemeClr val="tx1"/>
                </a:solidFill>
                <a:effectLst/>
              </a:rPr>
            </a:br>
            <a:r>
              <a:rPr lang="en-US" altLang="zh-TW" sz="2000" b="1" dirty="0">
                <a:latin typeface="Times New Roman" panose="02020603050405020304" pitchFamily="18" charset="0"/>
                <a:cs typeface="Times New Roman" panose="02020603050405020304" pitchFamily="18" charset="0"/>
              </a:rPr>
              <a:t>Objectives U5.1: </a:t>
            </a:r>
            <a:r>
              <a:rPr lang="en-US" altLang="zh-TW" sz="2000" dirty="0">
                <a:latin typeface="Times New Roman" panose="02020603050405020304" pitchFamily="18" charset="0"/>
                <a:cs typeface="Times New Roman" panose="02020603050405020304" pitchFamily="18" charset="0"/>
              </a:rPr>
              <a:t>Student will understand business ethics and social responsibility, and their effects on corporate decision and public benefits.</a:t>
            </a:r>
            <a:r>
              <a:rPr kumimoji="0" lang="en-US" altLang="zh-TW" sz="2000" b="0" i="0" u="none" strike="noStrike" cap="none" normalizeH="0" baseline="0" dirty="0" smtClean="0">
                <a:ln>
                  <a:noFill/>
                </a:ln>
                <a:solidFill>
                  <a:schemeClr val="tx1"/>
                </a:solidFill>
                <a:effectLst/>
              </a:rPr>
              <a:t/>
            </a:r>
            <a:br>
              <a:rPr kumimoji="0" lang="en-US" altLang="zh-TW" sz="2000" b="0" i="0" u="none" strike="noStrike" cap="none" normalizeH="0" baseline="0" dirty="0" smtClean="0">
                <a:ln>
                  <a:noFill/>
                </a:ln>
                <a:solidFill>
                  <a:schemeClr val="tx1"/>
                </a:solidFill>
                <a:effectLst/>
              </a:rPr>
            </a:br>
            <a:r>
              <a:rPr lang="en-US" altLang="zh-TW" sz="2000" b="1" dirty="0">
                <a:solidFill>
                  <a:srgbClr val="FF0000"/>
                </a:solidFill>
                <a:latin typeface="Calibri" panose="020F0502020204030204" pitchFamily="34" charset="0"/>
                <a:cs typeface="Times New Roman" panose="02020603050405020304" pitchFamily="18" charset="0"/>
              </a:rPr>
              <a:t>Ethic </a:t>
            </a:r>
            <a:r>
              <a:rPr lang="en-US" altLang="zh-TW" sz="2000" b="1" dirty="0" smtClean="0">
                <a:solidFill>
                  <a:srgbClr val="FF0000"/>
                </a:solidFill>
                <a:latin typeface="Calibri" panose="020F0502020204030204" pitchFamily="34" charset="0"/>
                <a:cs typeface="Times New Roman" panose="02020603050405020304" pitchFamily="18" charset="0"/>
              </a:rPr>
              <a:t>Rubric</a:t>
            </a:r>
            <a:endParaRPr lang="zh-TW" altLang="en-US" sz="2000" dirty="0">
              <a:solidFill>
                <a:srgbClr val="FF0000"/>
              </a:solidFill>
            </a:endParaRPr>
          </a:p>
        </p:txBody>
      </p:sp>
      <p:graphicFrame>
        <p:nvGraphicFramePr>
          <p:cNvPr id="4" name="內容版面配置區 3"/>
          <p:cNvGraphicFramePr>
            <a:graphicFrameLocks noGrp="1"/>
          </p:cNvGraphicFramePr>
          <p:nvPr>
            <p:ph idx="1"/>
          </p:nvPr>
        </p:nvGraphicFramePr>
        <p:xfrm>
          <a:off x="1815152" y="1748127"/>
          <a:ext cx="9294127" cy="4782862"/>
        </p:xfrm>
        <a:graphic>
          <a:graphicData uri="http://schemas.openxmlformats.org/drawingml/2006/table">
            <a:tbl>
              <a:tblPr firstRow="1" firstCol="1" bandRow="1">
                <a:tableStyleId>{5C22544A-7EE6-4342-B048-85BDC9FD1C3A}</a:tableStyleId>
              </a:tblPr>
              <a:tblGrid>
                <a:gridCol w="2277368"/>
                <a:gridCol w="2221259"/>
                <a:gridCol w="2471637"/>
                <a:gridCol w="2323863"/>
              </a:tblGrid>
              <a:tr h="367276">
                <a:tc>
                  <a:txBody>
                    <a:bodyPr/>
                    <a:lstStyle/>
                    <a:p>
                      <a:pPr algn="ctr">
                        <a:spcAft>
                          <a:spcPts val="0"/>
                        </a:spcAft>
                      </a:pPr>
                      <a:r>
                        <a:rPr lang="en-US" sz="1400" kern="100" dirty="0">
                          <a:effectLst/>
                        </a:rPr>
                        <a:t>Trait</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3904" marR="43904" marT="0" marB="0" anchor="ctr"/>
                </a:tc>
                <a:tc>
                  <a:txBody>
                    <a:bodyPr/>
                    <a:lstStyle/>
                    <a:p>
                      <a:pPr algn="ctr">
                        <a:spcAft>
                          <a:spcPts val="0"/>
                        </a:spcAft>
                      </a:pPr>
                      <a:r>
                        <a:rPr lang="en-US" sz="1400" kern="100" dirty="0">
                          <a:effectLst/>
                        </a:rPr>
                        <a:t>Below Expectation</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3904" marR="43904" marT="0" marB="0" anchor="ctr"/>
                </a:tc>
                <a:tc>
                  <a:txBody>
                    <a:bodyPr/>
                    <a:lstStyle/>
                    <a:p>
                      <a:pPr algn="ctr">
                        <a:spcAft>
                          <a:spcPts val="0"/>
                        </a:spcAft>
                      </a:pPr>
                      <a:r>
                        <a:rPr lang="en-US" sz="1400" kern="100" dirty="0">
                          <a:effectLst/>
                        </a:rPr>
                        <a:t>Meet Expectation</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3904" marR="43904" marT="0" marB="0" anchor="ctr"/>
                </a:tc>
                <a:tc>
                  <a:txBody>
                    <a:bodyPr/>
                    <a:lstStyle/>
                    <a:p>
                      <a:pPr algn="ctr">
                        <a:spcAft>
                          <a:spcPts val="0"/>
                        </a:spcAft>
                      </a:pPr>
                      <a:r>
                        <a:rPr lang="en-US" sz="1400" kern="100" dirty="0">
                          <a:effectLst/>
                        </a:rPr>
                        <a:t>More than Expectation</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3904" marR="43904" marT="0" marB="0" anchor="ctr"/>
                </a:tc>
              </a:tr>
              <a:tr h="604895">
                <a:tc>
                  <a:txBody>
                    <a:bodyPr/>
                    <a:lstStyle/>
                    <a:p>
                      <a:pPr>
                        <a:spcAft>
                          <a:spcPts val="0"/>
                        </a:spcAft>
                      </a:pPr>
                      <a:r>
                        <a:rPr lang="en-US" sz="1400" dirty="0">
                          <a:effectLst/>
                        </a:rPr>
                        <a:t>Ethical Self-Awareness</a:t>
                      </a:r>
                      <a:endParaRPr lang="zh-TW" sz="1400" dirty="0">
                        <a:solidFill>
                          <a:srgbClr val="000000"/>
                        </a:solidFill>
                        <a:effectLst/>
                        <a:latin typeface="Garamond" panose="02020404030301010803" pitchFamily="18" charset="0"/>
                        <a:ea typeface="新細明體" panose="02020500000000000000" pitchFamily="18" charset="-120"/>
                        <a:cs typeface="Garamond" panose="02020404030301010803" pitchFamily="18" charset="0"/>
                      </a:endParaRPr>
                    </a:p>
                  </a:txBody>
                  <a:tcPr marL="43904" marR="43904" marT="0" marB="0" anchor="ctr"/>
                </a:tc>
                <a:tc>
                  <a:txBody>
                    <a:bodyPr/>
                    <a:lstStyle/>
                    <a:p>
                      <a:pPr>
                        <a:spcAft>
                          <a:spcPts val="0"/>
                        </a:spcAft>
                      </a:pPr>
                      <a:r>
                        <a:rPr lang="en-US" sz="900" dirty="0">
                          <a:effectLst/>
                        </a:rPr>
                        <a:t>Student states either their core beliefs or articulates the origins of the core beliefs but not both. </a:t>
                      </a:r>
                      <a:endParaRPr lang="zh-TW" sz="900" dirty="0">
                        <a:effectLst/>
                      </a:endParaRPr>
                    </a:p>
                    <a:p>
                      <a:pPr>
                        <a:spcAft>
                          <a:spcPts val="0"/>
                        </a:spcAft>
                      </a:pPr>
                      <a:r>
                        <a:rPr lang="en-US" sz="900" kern="0" dirty="0">
                          <a:effectLst/>
                        </a:rPr>
                        <a:t> </a:t>
                      </a:r>
                      <a:endParaRPr lang="zh-TW" sz="9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3904" marR="43904" marT="0" marB="0"/>
                </a:tc>
                <a:tc>
                  <a:txBody>
                    <a:bodyPr/>
                    <a:lstStyle/>
                    <a:p>
                      <a:pPr>
                        <a:spcAft>
                          <a:spcPts val="0"/>
                        </a:spcAft>
                      </a:pPr>
                      <a:r>
                        <a:rPr lang="en-US" sz="900">
                          <a:effectLst/>
                        </a:rPr>
                        <a:t>Student discusses in detail/analyzes both core beliefs and the origins of the core beliefs. </a:t>
                      </a:r>
                      <a:endParaRPr lang="zh-TW" sz="900">
                        <a:effectLst/>
                      </a:endParaRPr>
                    </a:p>
                    <a:p>
                      <a:pPr>
                        <a:spcAft>
                          <a:spcPts val="0"/>
                        </a:spcAft>
                      </a:pPr>
                      <a:r>
                        <a:rPr lang="en-US" sz="900" kern="0">
                          <a:effectLst/>
                        </a:rPr>
                        <a:t> </a:t>
                      </a:r>
                      <a:endParaRPr lang="zh-TW" sz="9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43904" marR="43904" marT="0" marB="0"/>
                </a:tc>
                <a:tc>
                  <a:txBody>
                    <a:bodyPr/>
                    <a:lstStyle/>
                    <a:p>
                      <a:pPr>
                        <a:spcAft>
                          <a:spcPts val="0"/>
                        </a:spcAft>
                      </a:pPr>
                      <a:r>
                        <a:rPr lang="en-US" sz="900">
                          <a:effectLst/>
                        </a:rPr>
                        <a:t>Student discusses in detail/analyzes both core beliefs and the origins of the core beliefs and discussion has greater depth and clarity </a:t>
                      </a:r>
                      <a:endParaRPr lang="zh-TW" sz="900">
                        <a:effectLst/>
                      </a:endParaRPr>
                    </a:p>
                    <a:p>
                      <a:pPr>
                        <a:spcAft>
                          <a:spcPts val="0"/>
                        </a:spcAft>
                      </a:pPr>
                      <a:r>
                        <a:rPr lang="en-US" sz="900" kern="0">
                          <a:effectLst/>
                        </a:rPr>
                        <a:t> </a:t>
                      </a:r>
                      <a:endParaRPr lang="zh-TW" sz="900" kern="100">
                        <a:effectLst/>
                      </a:endParaRPr>
                    </a:p>
                    <a:p>
                      <a:pPr>
                        <a:spcAft>
                          <a:spcPts val="0"/>
                        </a:spcAft>
                      </a:pPr>
                      <a:r>
                        <a:rPr lang="en-US" sz="900" kern="0">
                          <a:effectLst/>
                        </a:rPr>
                        <a:t> </a:t>
                      </a:r>
                      <a:endParaRPr lang="zh-TW" sz="9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43904" marR="43904" marT="0" marB="0"/>
                </a:tc>
              </a:tr>
              <a:tr h="819535">
                <a:tc>
                  <a:txBody>
                    <a:bodyPr/>
                    <a:lstStyle/>
                    <a:p>
                      <a:pPr algn="just">
                        <a:spcAft>
                          <a:spcPts val="0"/>
                        </a:spcAft>
                      </a:pPr>
                      <a:r>
                        <a:rPr lang="en-US" sz="1400" dirty="0">
                          <a:effectLst/>
                        </a:rPr>
                        <a:t>Understanding Different Ethical Perspectives/Concepts </a:t>
                      </a:r>
                      <a:endParaRPr lang="zh-TW" sz="1400" dirty="0">
                        <a:solidFill>
                          <a:srgbClr val="000000"/>
                        </a:solidFill>
                        <a:effectLst/>
                        <a:latin typeface="Garamond" panose="02020404030301010803" pitchFamily="18" charset="0"/>
                        <a:ea typeface="新細明體" panose="02020500000000000000" pitchFamily="18" charset="-120"/>
                        <a:cs typeface="Garamond" panose="02020404030301010803" pitchFamily="18" charset="0"/>
                      </a:endParaRPr>
                    </a:p>
                  </a:txBody>
                  <a:tcPr marL="43904" marR="43904" marT="0" marB="0" anchor="ctr"/>
                </a:tc>
                <a:tc>
                  <a:txBody>
                    <a:bodyPr/>
                    <a:lstStyle/>
                    <a:p>
                      <a:pPr>
                        <a:spcAft>
                          <a:spcPts val="0"/>
                        </a:spcAft>
                      </a:pPr>
                      <a:r>
                        <a:rPr lang="en-US" sz="900" dirty="0">
                          <a:effectLst/>
                        </a:rPr>
                        <a:t>Student only names the major theory she/he uses. </a:t>
                      </a:r>
                      <a:endParaRPr lang="zh-TW" sz="900" dirty="0">
                        <a:effectLst/>
                      </a:endParaRPr>
                    </a:p>
                    <a:p>
                      <a:pPr>
                        <a:spcAft>
                          <a:spcPts val="0"/>
                        </a:spcAft>
                      </a:pPr>
                      <a:r>
                        <a:rPr lang="en-US" sz="900" kern="0" dirty="0">
                          <a:effectLst/>
                        </a:rPr>
                        <a:t> </a:t>
                      </a:r>
                      <a:endParaRPr lang="zh-TW" sz="9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3904" marR="43904" marT="0" marB="0"/>
                </a:tc>
                <a:tc>
                  <a:txBody>
                    <a:bodyPr/>
                    <a:lstStyle/>
                    <a:p>
                      <a:pPr>
                        <a:spcAft>
                          <a:spcPts val="0"/>
                        </a:spcAft>
                      </a:pPr>
                      <a:r>
                        <a:rPr lang="en-US" sz="900" kern="100" dirty="0">
                          <a:effectLst/>
                        </a:rPr>
                        <a:t>Student can name the major theory or theories she/he uses, can present the gist of said theory or theories, and attempts to explain the details of the theory or theories used, but has some inaccuracies. </a:t>
                      </a:r>
                      <a:endParaRPr lang="zh-TW" sz="9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3904" marR="43904" marT="0" marB="0"/>
                </a:tc>
                <a:tc>
                  <a:txBody>
                    <a:bodyPr/>
                    <a:lstStyle/>
                    <a:p>
                      <a:pPr>
                        <a:spcAft>
                          <a:spcPts val="0"/>
                        </a:spcAft>
                      </a:pPr>
                      <a:r>
                        <a:rPr lang="en-US" sz="900" dirty="0">
                          <a:effectLst/>
                        </a:rPr>
                        <a:t>Student names the theory or theories, can present the gist of said theory or theories, and accurately explains the details of the theory or theories used. </a:t>
                      </a:r>
                      <a:endParaRPr lang="zh-TW" sz="900" dirty="0">
                        <a:effectLst/>
                      </a:endParaRPr>
                    </a:p>
                    <a:p>
                      <a:pPr>
                        <a:spcAft>
                          <a:spcPts val="0"/>
                        </a:spcAft>
                      </a:pPr>
                      <a:r>
                        <a:rPr lang="en-US" sz="900" kern="0" dirty="0">
                          <a:effectLst/>
                        </a:rPr>
                        <a:t> </a:t>
                      </a:r>
                      <a:endParaRPr lang="zh-TW" sz="9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3904" marR="43904" marT="0" marB="0"/>
                </a:tc>
              </a:tr>
              <a:tr h="585382">
                <a:tc>
                  <a:txBody>
                    <a:bodyPr/>
                    <a:lstStyle/>
                    <a:p>
                      <a:pPr>
                        <a:spcAft>
                          <a:spcPts val="0"/>
                        </a:spcAft>
                      </a:pPr>
                      <a:r>
                        <a:rPr lang="en-US" sz="1400" dirty="0">
                          <a:effectLst/>
                        </a:rPr>
                        <a:t>Ethical Issue Recognition </a:t>
                      </a:r>
                      <a:endParaRPr lang="zh-TW" sz="1400" dirty="0">
                        <a:solidFill>
                          <a:srgbClr val="000000"/>
                        </a:solidFill>
                        <a:effectLst/>
                        <a:latin typeface="Garamond" panose="02020404030301010803" pitchFamily="18" charset="0"/>
                        <a:ea typeface="新細明體" panose="02020500000000000000" pitchFamily="18" charset="-120"/>
                        <a:cs typeface="Garamond" panose="02020404030301010803" pitchFamily="18" charset="0"/>
                      </a:endParaRPr>
                    </a:p>
                  </a:txBody>
                  <a:tcPr marL="43904" marR="43904" marT="0" marB="0" anchor="ctr"/>
                </a:tc>
                <a:tc>
                  <a:txBody>
                    <a:bodyPr/>
                    <a:lstStyle/>
                    <a:p>
                      <a:pPr>
                        <a:spcAft>
                          <a:spcPts val="0"/>
                        </a:spcAft>
                      </a:pPr>
                      <a:r>
                        <a:rPr lang="en-US" sz="900">
                          <a:effectLst/>
                        </a:rPr>
                        <a:t>Student can recognize basic and obvious ethical issues but fails to grasp complexity or interrelationships. </a:t>
                      </a:r>
                      <a:endParaRPr lang="zh-TW" sz="900">
                        <a:effectLst/>
                      </a:endParaRPr>
                    </a:p>
                    <a:p>
                      <a:pPr>
                        <a:spcAft>
                          <a:spcPts val="0"/>
                        </a:spcAft>
                      </a:pPr>
                      <a:r>
                        <a:rPr lang="en-US" sz="900">
                          <a:effectLst/>
                        </a:rPr>
                        <a:t> </a:t>
                      </a:r>
                      <a:endParaRPr lang="zh-TW" sz="900">
                        <a:solidFill>
                          <a:srgbClr val="000000"/>
                        </a:solidFill>
                        <a:effectLst/>
                        <a:latin typeface="Garamond" panose="02020404030301010803" pitchFamily="18" charset="0"/>
                        <a:ea typeface="新細明體" panose="02020500000000000000" pitchFamily="18" charset="-120"/>
                        <a:cs typeface="Garamond" panose="02020404030301010803" pitchFamily="18" charset="0"/>
                      </a:endParaRPr>
                    </a:p>
                  </a:txBody>
                  <a:tcPr marL="43904" marR="43904" marT="0" marB="0"/>
                </a:tc>
                <a:tc>
                  <a:txBody>
                    <a:bodyPr/>
                    <a:lstStyle/>
                    <a:p>
                      <a:pPr>
                        <a:spcAft>
                          <a:spcPts val="0"/>
                        </a:spcAft>
                      </a:pPr>
                      <a:r>
                        <a:rPr lang="en-US" sz="900">
                          <a:effectLst/>
                        </a:rPr>
                        <a:t>Student can recognize ethical issues when issues are presented in a complex, multilayered (gray) context OR can grasp cross-relationships among the issues. </a:t>
                      </a:r>
                      <a:endParaRPr lang="zh-TW" sz="900">
                        <a:solidFill>
                          <a:srgbClr val="000000"/>
                        </a:solidFill>
                        <a:effectLst/>
                        <a:latin typeface="Garamond" panose="02020404030301010803" pitchFamily="18" charset="0"/>
                        <a:ea typeface="新細明體" panose="02020500000000000000" pitchFamily="18" charset="-120"/>
                        <a:cs typeface="Garamond" panose="02020404030301010803" pitchFamily="18" charset="0"/>
                      </a:endParaRPr>
                    </a:p>
                  </a:txBody>
                  <a:tcPr marL="43904" marR="43904" marT="0" marB="0"/>
                </a:tc>
                <a:tc>
                  <a:txBody>
                    <a:bodyPr/>
                    <a:lstStyle/>
                    <a:p>
                      <a:pPr>
                        <a:spcAft>
                          <a:spcPts val="0"/>
                        </a:spcAft>
                      </a:pPr>
                      <a:r>
                        <a:rPr lang="en-US" sz="900" dirty="0">
                          <a:effectLst/>
                        </a:rPr>
                        <a:t>Student can recognize ethical issues when presented in a complex, multilayered (gray) context AND can recognize cross-relationships among the issues. </a:t>
                      </a:r>
                      <a:endParaRPr lang="zh-TW" sz="900" dirty="0">
                        <a:effectLst/>
                      </a:endParaRPr>
                    </a:p>
                    <a:p>
                      <a:pPr>
                        <a:spcAft>
                          <a:spcPts val="0"/>
                        </a:spcAft>
                      </a:pPr>
                      <a:r>
                        <a:rPr lang="en-US" sz="900" kern="0" dirty="0">
                          <a:effectLst/>
                        </a:rPr>
                        <a:t> </a:t>
                      </a:r>
                      <a:endParaRPr lang="zh-TW" sz="9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3904" marR="43904" marT="0" marB="0"/>
                </a:tc>
              </a:tr>
              <a:tr h="1053687">
                <a:tc>
                  <a:txBody>
                    <a:bodyPr/>
                    <a:lstStyle/>
                    <a:p>
                      <a:pPr algn="just">
                        <a:spcAft>
                          <a:spcPts val="0"/>
                        </a:spcAft>
                      </a:pPr>
                      <a:r>
                        <a:rPr lang="en-US" sz="1400" dirty="0">
                          <a:effectLst/>
                        </a:rPr>
                        <a:t>Application of Ethical Perspectives/Concepts </a:t>
                      </a:r>
                      <a:endParaRPr lang="zh-TW" sz="1400" dirty="0">
                        <a:solidFill>
                          <a:srgbClr val="000000"/>
                        </a:solidFill>
                        <a:effectLst/>
                        <a:latin typeface="Garamond" panose="02020404030301010803" pitchFamily="18" charset="0"/>
                        <a:ea typeface="新細明體" panose="02020500000000000000" pitchFamily="18" charset="-120"/>
                        <a:cs typeface="Garamond" panose="02020404030301010803" pitchFamily="18" charset="0"/>
                      </a:endParaRPr>
                    </a:p>
                  </a:txBody>
                  <a:tcPr marL="43904" marR="43904" marT="0" marB="0" anchor="ctr"/>
                </a:tc>
                <a:tc>
                  <a:txBody>
                    <a:bodyPr/>
                    <a:lstStyle/>
                    <a:p>
                      <a:pPr>
                        <a:spcAft>
                          <a:spcPts val="0"/>
                        </a:spcAft>
                      </a:pPr>
                      <a:r>
                        <a:rPr lang="en-US" sz="900" kern="100">
                          <a:effectLst/>
                        </a:rPr>
                        <a:t>Student can apply ethical perspectives/concepts to an ethical question with support (using examples, in a class, in a group, or a fixed-choice setting) but is unable to apply ethical perspectives/concepts independently (to a new example.). </a:t>
                      </a:r>
                      <a:endParaRPr lang="zh-TW" sz="9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43904" marR="43904" marT="0" marB="0"/>
                </a:tc>
                <a:tc>
                  <a:txBody>
                    <a:bodyPr/>
                    <a:lstStyle/>
                    <a:p>
                      <a:pPr>
                        <a:spcAft>
                          <a:spcPts val="0"/>
                        </a:spcAft>
                      </a:pPr>
                      <a:r>
                        <a:rPr lang="en-US" sz="900">
                          <a:effectLst/>
                        </a:rPr>
                        <a:t>Student can independently (to a new example) apply ethical perspectives/concepts to an ethical question, accurately, but does not consider the specific implications of the application. </a:t>
                      </a:r>
                      <a:endParaRPr lang="zh-TW" sz="900">
                        <a:solidFill>
                          <a:srgbClr val="000000"/>
                        </a:solidFill>
                        <a:effectLst/>
                        <a:latin typeface="Garamond" panose="02020404030301010803" pitchFamily="18" charset="0"/>
                        <a:ea typeface="新細明體" panose="02020500000000000000" pitchFamily="18" charset="-120"/>
                        <a:cs typeface="Garamond" panose="02020404030301010803" pitchFamily="18" charset="0"/>
                      </a:endParaRPr>
                    </a:p>
                  </a:txBody>
                  <a:tcPr marL="43904" marR="43904" marT="0" marB="0"/>
                </a:tc>
                <a:tc>
                  <a:txBody>
                    <a:bodyPr/>
                    <a:lstStyle/>
                    <a:p>
                      <a:pPr>
                        <a:spcAft>
                          <a:spcPts val="0"/>
                        </a:spcAft>
                      </a:pPr>
                      <a:r>
                        <a:rPr lang="en-US" sz="900" dirty="0">
                          <a:effectLst/>
                        </a:rPr>
                        <a:t>Student can independently apply ethical perspectives/concepts to an ethical question, accurately, and is able to consider full implications of the application. </a:t>
                      </a:r>
                      <a:endParaRPr lang="zh-TW" sz="900" dirty="0">
                        <a:effectLst/>
                      </a:endParaRPr>
                    </a:p>
                    <a:p>
                      <a:pPr>
                        <a:spcAft>
                          <a:spcPts val="0"/>
                        </a:spcAft>
                      </a:pPr>
                      <a:r>
                        <a:rPr lang="en-US" sz="900" kern="0" dirty="0">
                          <a:effectLst/>
                        </a:rPr>
                        <a:t> </a:t>
                      </a:r>
                      <a:endParaRPr lang="zh-TW" sz="9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3904" marR="43904" marT="0" marB="0"/>
                </a:tc>
              </a:tr>
              <a:tr h="1170764">
                <a:tc>
                  <a:txBody>
                    <a:bodyPr/>
                    <a:lstStyle/>
                    <a:p>
                      <a:pPr>
                        <a:spcAft>
                          <a:spcPts val="0"/>
                        </a:spcAft>
                      </a:pPr>
                      <a:r>
                        <a:rPr lang="en-US" sz="1400" dirty="0">
                          <a:effectLst/>
                        </a:rPr>
                        <a:t>Evaluation of Different Ethical Perspectives /Concepts </a:t>
                      </a:r>
                      <a:endParaRPr lang="zh-TW" sz="1400" dirty="0">
                        <a:effectLst/>
                      </a:endParaRPr>
                    </a:p>
                    <a:p>
                      <a:pPr>
                        <a:spcAft>
                          <a:spcPts val="0"/>
                        </a:spcAft>
                      </a:pPr>
                      <a:r>
                        <a:rPr lang="en-US" sz="1400" kern="100" dirty="0">
                          <a:effectLst/>
                        </a:rPr>
                        <a:t> </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3904" marR="43904" marT="0" marB="0"/>
                </a:tc>
                <a:tc>
                  <a:txBody>
                    <a:bodyPr/>
                    <a:lstStyle/>
                    <a:p>
                      <a:pPr>
                        <a:spcAft>
                          <a:spcPts val="0"/>
                        </a:spcAft>
                      </a:pPr>
                      <a:r>
                        <a:rPr lang="en-US" sz="900">
                          <a:effectLst/>
                        </a:rPr>
                        <a:t>Student states a position but cannot state the objections to and assumptions and limitations of the different perspectives/concepts. </a:t>
                      </a:r>
                      <a:endParaRPr lang="zh-TW" sz="900">
                        <a:solidFill>
                          <a:srgbClr val="000000"/>
                        </a:solidFill>
                        <a:effectLst/>
                        <a:latin typeface="Garamond" panose="02020404030301010803" pitchFamily="18" charset="0"/>
                        <a:ea typeface="新細明體" panose="02020500000000000000" pitchFamily="18" charset="-120"/>
                        <a:cs typeface="Garamond" panose="02020404030301010803" pitchFamily="18" charset="0"/>
                      </a:endParaRPr>
                    </a:p>
                  </a:txBody>
                  <a:tcPr marL="43904" marR="43904" marT="0" marB="0"/>
                </a:tc>
                <a:tc>
                  <a:txBody>
                    <a:bodyPr/>
                    <a:lstStyle/>
                    <a:p>
                      <a:pPr>
                        <a:spcAft>
                          <a:spcPts val="0"/>
                        </a:spcAft>
                      </a:pPr>
                      <a:r>
                        <a:rPr lang="en-US" sz="900">
                          <a:effectLst/>
                        </a:rPr>
                        <a:t>Student states a position and can state the objections to, assumptions and implications of, and respond to the objections to, assumptions and implications of different ethical perspectives/concepts, but the student's response is inadequate. </a:t>
                      </a:r>
                      <a:endParaRPr lang="zh-TW" sz="900">
                        <a:solidFill>
                          <a:srgbClr val="000000"/>
                        </a:solidFill>
                        <a:effectLst/>
                        <a:latin typeface="Garamond" panose="02020404030301010803" pitchFamily="18" charset="0"/>
                        <a:ea typeface="新細明體" panose="02020500000000000000" pitchFamily="18" charset="-120"/>
                        <a:cs typeface="Garamond" panose="02020404030301010803" pitchFamily="18" charset="0"/>
                      </a:endParaRPr>
                    </a:p>
                  </a:txBody>
                  <a:tcPr marL="43904" marR="43904" marT="0" marB="0"/>
                </a:tc>
                <a:tc>
                  <a:txBody>
                    <a:bodyPr/>
                    <a:lstStyle/>
                    <a:p>
                      <a:pPr>
                        <a:spcAft>
                          <a:spcPts val="0"/>
                        </a:spcAft>
                      </a:pPr>
                      <a:r>
                        <a:rPr lang="en-US" sz="900" kern="100" dirty="0">
                          <a:effectLst/>
                        </a:rPr>
                        <a:t>Student states a position and can state the objections to, assumptions and implications of and can reasonably defend against the objections to, assumptions and implications of different ethical perspectives/concepts, and the student's defense is adequate and effective. </a:t>
                      </a:r>
                      <a:endParaRPr lang="zh-TW" sz="9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43904" marR="43904" marT="0" marB="0"/>
                </a:tc>
              </a:tr>
            </a:tbl>
          </a:graphicData>
        </a:graphic>
      </p:graphicFrame>
    </p:spTree>
    <p:extLst>
      <p:ext uri="{BB962C8B-B14F-4D97-AF65-F5344CB8AC3E}">
        <p14:creationId xmlns:p14="http://schemas.microsoft.com/office/powerpoint/2010/main" xmlns="" val="10281658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pPr lvl="0" eaLnBrk="0" fontAlgn="base" hangingPunct="0">
              <a:lnSpc>
                <a:spcPct val="100000"/>
              </a:lnSpc>
              <a:spcAft>
                <a:spcPct val="0"/>
              </a:spcAft>
            </a:pPr>
            <a:r>
              <a:rPr lang="en-US" altLang="zh-TW" sz="2000" b="1" dirty="0">
                <a:latin typeface="Calibri" panose="020F0502020204030204" pitchFamily="34" charset="0"/>
                <a:cs typeface="Times New Roman" panose="02020603050405020304" pitchFamily="18" charset="0"/>
              </a:rPr>
              <a:t>Goal U1: </a:t>
            </a:r>
            <a:r>
              <a:rPr lang="en-US" altLang="zh-TW" sz="2000" dirty="0">
                <a:latin typeface="Calibri" panose="020F0502020204030204" pitchFamily="34" charset="0"/>
                <a:cs typeface="Times New Roman" panose="02020603050405020304" pitchFamily="18" charset="0"/>
              </a:rPr>
              <a:t>Students will possess professional knowledge of business administration</a:t>
            </a:r>
            <a:r>
              <a:rPr lang="en-US" altLang="zh-TW" sz="2000" dirty="0" smtClean="0">
                <a:latin typeface="Calibri" panose="020F0502020204030204" pitchFamily="34" charset="0"/>
                <a:cs typeface="Times New Roman" panose="02020603050405020304" pitchFamily="18" charset="0"/>
              </a:rPr>
              <a:t>.</a:t>
            </a:r>
            <a:r>
              <a:rPr lang="zh-TW" altLang="en-US" sz="2000" dirty="0" smtClean="0">
                <a:latin typeface="Calibri" panose="020F0502020204030204" pitchFamily="34" charset="0"/>
                <a:cs typeface="Times New Roman" panose="02020603050405020304" pitchFamily="18" charset="0"/>
              </a:rPr>
              <a:t> </a:t>
            </a:r>
            <a:r>
              <a:rPr lang="en-US" altLang="zh-TW" sz="2000" dirty="0" smtClean="0">
                <a:latin typeface="Calibri" panose="020F0502020204030204" pitchFamily="34" charset="0"/>
                <a:cs typeface="Times New Roman" panose="02020603050405020304" pitchFamily="18" charset="0"/>
              </a:rPr>
              <a:t>(</a:t>
            </a:r>
            <a:r>
              <a:rPr lang="zh-TW" altLang="en-US" sz="2000" dirty="0" smtClean="0">
                <a:latin typeface="Calibri" panose="020F0502020204030204" pitchFamily="34" charset="0"/>
                <a:cs typeface="Times New Roman" panose="02020603050405020304" pitchFamily="18" charset="0"/>
              </a:rPr>
              <a:t>研究所</a:t>
            </a:r>
            <a:r>
              <a:rPr lang="en-US" altLang="zh-TW" sz="2000" dirty="0" smtClean="0">
                <a:latin typeface="Calibri" panose="020F0502020204030204" pitchFamily="34" charset="0"/>
                <a:cs typeface="Times New Roman" panose="02020603050405020304" pitchFamily="18" charset="0"/>
              </a:rPr>
              <a:t>)</a:t>
            </a:r>
            <a:r>
              <a:rPr kumimoji="0" lang="en-US" altLang="zh-TW" sz="2000" b="0" i="0" u="none" strike="noStrike" cap="none" normalizeH="0" baseline="0" dirty="0" smtClean="0">
                <a:ln>
                  <a:noFill/>
                </a:ln>
                <a:solidFill>
                  <a:schemeClr val="tx1"/>
                </a:solidFill>
                <a:effectLst/>
              </a:rPr>
              <a:t/>
            </a:r>
            <a:br>
              <a:rPr kumimoji="0" lang="en-US" altLang="zh-TW" sz="2000" b="0" i="0" u="none" strike="noStrike" cap="none" normalizeH="0" baseline="0" dirty="0" smtClean="0">
                <a:ln>
                  <a:noFill/>
                </a:ln>
                <a:solidFill>
                  <a:schemeClr val="tx1"/>
                </a:solidFill>
                <a:effectLst/>
              </a:rPr>
            </a:br>
            <a:r>
              <a:rPr lang="en-US" altLang="zh-TW" sz="2000" b="1" dirty="0">
                <a:latin typeface="Calibri" panose="020F0502020204030204" pitchFamily="34" charset="0"/>
                <a:cs typeface="Times New Roman" panose="02020603050405020304" pitchFamily="18" charset="0"/>
              </a:rPr>
              <a:t>Objectives U1.1: </a:t>
            </a:r>
            <a:r>
              <a:rPr lang="en-US" altLang="zh-TW" sz="2000" dirty="0">
                <a:latin typeface="Calibri" panose="020F0502020204030204" pitchFamily="34" charset="0"/>
                <a:cs typeface="Times New Roman" panose="02020603050405020304" pitchFamily="18" charset="0"/>
              </a:rPr>
              <a:t>Students will be able to understand advanced knowledge of business administration and recognize related professional course.</a:t>
            </a:r>
            <a:r>
              <a:rPr kumimoji="0" lang="en-US" altLang="zh-TW" sz="2000" b="0" i="0" u="none" strike="noStrike" cap="none" normalizeH="0" baseline="0" dirty="0" smtClean="0">
                <a:ln>
                  <a:noFill/>
                </a:ln>
                <a:solidFill>
                  <a:schemeClr val="tx1"/>
                </a:solidFill>
                <a:effectLst/>
              </a:rPr>
              <a:t/>
            </a:r>
            <a:br>
              <a:rPr kumimoji="0" lang="en-US" altLang="zh-TW" sz="2000" b="0" i="0" u="none" strike="noStrike" cap="none" normalizeH="0" baseline="0" dirty="0" smtClean="0">
                <a:ln>
                  <a:noFill/>
                </a:ln>
                <a:solidFill>
                  <a:schemeClr val="tx1"/>
                </a:solidFill>
                <a:effectLst/>
              </a:rPr>
            </a:br>
            <a:r>
              <a:rPr lang="en-US" altLang="zh-TW" sz="2000" b="1" dirty="0">
                <a:solidFill>
                  <a:srgbClr val="FF0000"/>
                </a:solidFill>
                <a:latin typeface="Calibri" panose="020F0502020204030204" pitchFamily="34" charset="0"/>
                <a:cs typeface="Times New Roman" panose="02020603050405020304" pitchFamily="18" charset="0"/>
              </a:rPr>
              <a:t>Professional knowledge of business administration </a:t>
            </a:r>
            <a:r>
              <a:rPr lang="en-US" altLang="zh-TW" sz="2000" b="1" dirty="0" smtClean="0">
                <a:solidFill>
                  <a:srgbClr val="FF0000"/>
                </a:solidFill>
                <a:latin typeface="Calibri" panose="020F0502020204030204" pitchFamily="34" charset="0"/>
                <a:cs typeface="Times New Roman" panose="02020603050405020304" pitchFamily="18" charset="0"/>
              </a:rPr>
              <a:t>rubric</a:t>
            </a:r>
            <a:endParaRPr lang="zh-TW" altLang="en-US" sz="2000" dirty="0"/>
          </a:p>
        </p:txBody>
      </p:sp>
      <p:graphicFrame>
        <p:nvGraphicFramePr>
          <p:cNvPr id="4" name="內容版面配置區 3"/>
          <p:cNvGraphicFramePr>
            <a:graphicFrameLocks noGrp="1"/>
          </p:cNvGraphicFramePr>
          <p:nvPr>
            <p:ph idx="1"/>
          </p:nvPr>
        </p:nvGraphicFramePr>
        <p:xfrm>
          <a:off x="1632907" y="1917281"/>
          <a:ext cx="8898890" cy="4599952"/>
        </p:xfrm>
        <a:graphic>
          <a:graphicData uri="http://schemas.openxmlformats.org/drawingml/2006/table">
            <a:tbl>
              <a:tblPr firstRow="1" firstCol="1" bandRow="1">
                <a:tableStyleId>{5C22544A-7EE6-4342-B048-85BDC9FD1C3A}</a:tableStyleId>
              </a:tblPr>
              <a:tblGrid>
                <a:gridCol w="2224405"/>
                <a:gridCol w="2224405"/>
                <a:gridCol w="2225040"/>
                <a:gridCol w="2225040"/>
              </a:tblGrid>
              <a:tr h="348247">
                <a:tc>
                  <a:txBody>
                    <a:bodyPr/>
                    <a:lstStyle/>
                    <a:p>
                      <a:pPr>
                        <a:spcAft>
                          <a:spcPts val="0"/>
                        </a:spcAft>
                      </a:pPr>
                      <a:r>
                        <a:rPr lang="en-US" sz="1400" kern="100" dirty="0">
                          <a:effectLst/>
                        </a:rPr>
                        <a:t> </a:t>
                      </a:r>
                      <a:r>
                        <a:rPr lang="en-US" altLang="zh-TW" sz="1400" kern="100" dirty="0" smtClean="0">
                          <a:effectLst/>
                        </a:rPr>
                        <a:t>Trait</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lgn="ctr">
                        <a:spcAft>
                          <a:spcPts val="0"/>
                        </a:spcAft>
                      </a:pPr>
                      <a:r>
                        <a:rPr lang="en-US" sz="1400" kern="100">
                          <a:effectLst/>
                        </a:rPr>
                        <a:t>Below Expectation</a:t>
                      </a:r>
                      <a:endParaRPr lang="zh-TW" sz="14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lgn="ctr">
                        <a:spcAft>
                          <a:spcPts val="0"/>
                        </a:spcAft>
                      </a:pPr>
                      <a:r>
                        <a:rPr lang="en-US" sz="1400" kern="100" dirty="0">
                          <a:effectLst/>
                        </a:rPr>
                        <a:t>Meet Expectation</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lgn="ctr">
                        <a:spcAft>
                          <a:spcPts val="0"/>
                        </a:spcAft>
                      </a:pPr>
                      <a:r>
                        <a:rPr lang="en-US" sz="1400" kern="100" dirty="0">
                          <a:effectLst/>
                        </a:rPr>
                        <a:t>More than Expectation</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r>
              <a:tr h="402630">
                <a:tc>
                  <a:txBody>
                    <a:bodyPr/>
                    <a:lstStyle/>
                    <a:p>
                      <a:pPr algn="just">
                        <a:spcAft>
                          <a:spcPts val="0"/>
                        </a:spcAft>
                      </a:pPr>
                      <a:r>
                        <a:rPr lang="en-US" sz="1400" kern="0" dirty="0">
                          <a:effectLst/>
                        </a:rPr>
                        <a:t>Problem</a:t>
                      </a:r>
                      <a:endParaRPr lang="zh-TW" sz="1400" kern="100" dirty="0">
                        <a:effectLst/>
                      </a:endParaRPr>
                    </a:p>
                    <a:p>
                      <a:pPr algn="just">
                        <a:spcAft>
                          <a:spcPts val="0"/>
                        </a:spcAft>
                      </a:pPr>
                      <a:r>
                        <a:rPr lang="en-US" sz="1400" kern="0" dirty="0">
                          <a:effectLst/>
                        </a:rPr>
                        <a:t>Identification</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spcAft>
                          <a:spcPts val="0"/>
                        </a:spcAft>
                      </a:pPr>
                      <a:r>
                        <a:rPr lang="en-US" sz="1200" kern="0" dirty="0">
                          <a:effectLst/>
                        </a:rPr>
                        <a:t>Has no or a vague idea of what the problems are.</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spcAft>
                          <a:spcPts val="0"/>
                        </a:spcAft>
                      </a:pPr>
                      <a:r>
                        <a:rPr lang="en-US" sz="1200" kern="0" dirty="0">
                          <a:effectLst/>
                        </a:rPr>
                        <a:t>Identifies at least one main problem facing the organization.</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spcAft>
                          <a:spcPts val="0"/>
                        </a:spcAft>
                      </a:pPr>
                      <a:r>
                        <a:rPr lang="en-US" sz="1200" kern="0">
                          <a:effectLst/>
                        </a:rPr>
                        <a:t>Clearly identifies all pertinent problems facing the organization.</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r>
              <a:tr h="603945">
                <a:tc>
                  <a:txBody>
                    <a:bodyPr/>
                    <a:lstStyle/>
                    <a:p>
                      <a:pPr algn="just">
                        <a:spcAft>
                          <a:spcPts val="0"/>
                        </a:spcAft>
                      </a:pPr>
                      <a:r>
                        <a:rPr lang="en-US" sz="1400" kern="0" dirty="0">
                          <a:effectLst/>
                        </a:rPr>
                        <a:t>Facts and Data Generation/ Collection</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spcAft>
                          <a:spcPts val="0"/>
                        </a:spcAft>
                      </a:pPr>
                      <a:r>
                        <a:rPr lang="en-US" sz="1200" kern="0">
                          <a:effectLst/>
                        </a:rPr>
                        <a:t>Identifies few potentially relevant facts, collects some data on them.</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spcAft>
                          <a:spcPts val="0"/>
                        </a:spcAft>
                      </a:pPr>
                      <a:r>
                        <a:rPr lang="en-US" sz="1200" kern="0">
                          <a:effectLst/>
                        </a:rPr>
                        <a:t>Identifies a number of potentially relevant facts, collects some data on them.</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spcAft>
                          <a:spcPts val="0"/>
                        </a:spcAft>
                      </a:pPr>
                      <a:r>
                        <a:rPr lang="en-US" sz="1200" kern="0">
                          <a:effectLst/>
                        </a:rPr>
                        <a:t>Identifies a number of potentially relevant facts, collects extensive data on each of them.</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r>
              <a:tr h="603945">
                <a:tc>
                  <a:txBody>
                    <a:bodyPr/>
                    <a:lstStyle/>
                    <a:p>
                      <a:pPr algn="just">
                        <a:spcAft>
                          <a:spcPts val="0"/>
                        </a:spcAft>
                      </a:pPr>
                      <a:r>
                        <a:rPr lang="en-US" sz="1400" kern="0" dirty="0">
                          <a:effectLst/>
                        </a:rPr>
                        <a:t>Analysis of the Data</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spcAft>
                          <a:spcPts val="0"/>
                        </a:spcAft>
                      </a:pPr>
                      <a:r>
                        <a:rPr lang="en-US" sz="1200" kern="0">
                          <a:effectLst/>
                        </a:rPr>
                        <a:t>Confusing/inadequate interpretation of facts and data.</a:t>
                      </a:r>
                      <a:r>
                        <a:rPr lang="en-US" sz="1100" kern="0">
                          <a:effectLst/>
                        </a:rPr>
                        <a:t> </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spcAft>
                          <a:spcPts val="0"/>
                        </a:spcAft>
                      </a:pPr>
                      <a:r>
                        <a:rPr lang="en-US" sz="1200" kern="0">
                          <a:effectLst/>
                        </a:rPr>
                        <a:t>Proper interpretation of facts, inadequate distinction between relevant and irrelevant data.</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spcAft>
                          <a:spcPts val="0"/>
                        </a:spcAft>
                      </a:pPr>
                      <a:r>
                        <a:rPr lang="en-US" sz="1200" kern="0">
                          <a:effectLst/>
                        </a:rPr>
                        <a:t>Proper interpretation of facts and data collected, separates relevant from irrelevant data.</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r>
              <a:tr h="805260">
                <a:tc>
                  <a:txBody>
                    <a:bodyPr/>
                    <a:lstStyle/>
                    <a:p>
                      <a:pPr algn="just">
                        <a:spcAft>
                          <a:spcPts val="0"/>
                        </a:spcAft>
                      </a:pPr>
                      <a:r>
                        <a:rPr lang="en-US" sz="1400" kern="0" dirty="0">
                          <a:effectLst/>
                        </a:rPr>
                        <a:t>Integration of Facts</a:t>
                      </a:r>
                      <a:endParaRPr lang="zh-TW" sz="1400" kern="100" dirty="0">
                        <a:effectLst/>
                      </a:endParaRPr>
                    </a:p>
                    <a:p>
                      <a:pPr algn="just">
                        <a:spcAft>
                          <a:spcPts val="0"/>
                        </a:spcAft>
                      </a:pPr>
                      <a:r>
                        <a:rPr lang="en-US" sz="1400" kern="0" dirty="0">
                          <a:effectLst/>
                        </a:rPr>
                        <a:t>and Data</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spcAft>
                          <a:spcPts val="0"/>
                        </a:spcAft>
                      </a:pPr>
                      <a:r>
                        <a:rPr lang="en-US" sz="1200" kern="0">
                          <a:effectLst/>
                        </a:rPr>
                        <a:t>Fails to apply frameworks covered in class to integrate the data and facts.</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spcAft>
                          <a:spcPts val="0"/>
                        </a:spcAft>
                      </a:pPr>
                      <a:r>
                        <a:rPr lang="en-US" sz="1200" kern="0">
                          <a:effectLst/>
                        </a:rPr>
                        <a:t>Uses some frameworks covered in class to integrate the data and interpret the relevant facts.</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spcAft>
                          <a:spcPts val="0"/>
                        </a:spcAft>
                      </a:pPr>
                      <a:r>
                        <a:rPr lang="en-US" sz="1200" kern="0">
                          <a:effectLst/>
                        </a:rPr>
                        <a:t>Use the most appropriate frameworks covered in class to integrate the data and interpret the relevant facts.</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r>
              <a:tr h="1006575">
                <a:tc>
                  <a:txBody>
                    <a:bodyPr/>
                    <a:lstStyle/>
                    <a:p>
                      <a:pPr algn="just">
                        <a:spcAft>
                          <a:spcPts val="0"/>
                        </a:spcAft>
                      </a:pPr>
                      <a:r>
                        <a:rPr lang="en-US" sz="1400" kern="0" dirty="0">
                          <a:effectLst/>
                        </a:rPr>
                        <a:t>Coming up with</a:t>
                      </a:r>
                      <a:endParaRPr lang="zh-TW" sz="1400" kern="100" dirty="0">
                        <a:effectLst/>
                      </a:endParaRPr>
                    </a:p>
                    <a:p>
                      <a:pPr algn="just">
                        <a:spcAft>
                          <a:spcPts val="0"/>
                        </a:spcAft>
                      </a:pPr>
                      <a:r>
                        <a:rPr lang="en-US" sz="1400" kern="0" dirty="0">
                          <a:effectLst/>
                        </a:rPr>
                        <a:t>Alternative Solutions</a:t>
                      </a:r>
                      <a:endParaRPr lang="zh-TW" sz="1400" kern="100" dirty="0">
                        <a:effectLst/>
                      </a:endParaRPr>
                    </a:p>
                    <a:p>
                      <a:pPr algn="just">
                        <a:spcAft>
                          <a:spcPts val="0"/>
                        </a:spcAft>
                      </a:pPr>
                      <a:r>
                        <a:rPr lang="en-US" sz="1400" kern="0" dirty="0">
                          <a:effectLst/>
                        </a:rPr>
                        <a:t>to the Problem</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spcAft>
                          <a:spcPts val="0"/>
                        </a:spcAft>
                      </a:pPr>
                      <a:r>
                        <a:rPr lang="en-US" sz="1200" kern="0">
                          <a:effectLst/>
                        </a:rPr>
                        <a:t>Identifies some alternatives, poor articulation of their potential consequences and trade-offs.</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spcAft>
                          <a:spcPts val="0"/>
                        </a:spcAft>
                      </a:pPr>
                      <a:r>
                        <a:rPr lang="en-US" sz="1200" kern="0">
                          <a:effectLst/>
                        </a:rPr>
                        <a:t>Clarifies at least two alternatives and predicts their associated consequences.</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spcAft>
                          <a:spcPts val="0"/>
                        </a:spcAft>
                      </a:pPr>
                      <a:r>
                        <a:rPr lang="en-US" sz="1200" kern="0">
                          <a:effectLst/>
                        </a:rPr>
                        <a:t>Clarifies a number of alternatives and evaluates the plusses and minuses of each alternative in terms of costs and consequences.</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r>
              <a:tr h="805260">
                <a:tc>
                  <a:txBody>
                    <a:bodyPr/>
                    <a:lstStyle/>
                    <a:p>
                      <a:pPr algn="just">
                        <a:spcAft>
                          <a:spcPts val="0"/>
                        </a:spcAft>
                      </a:pPr>
                      <a:r>
                        <a:rPr lang="en-US" sz="1400" kern="0" dirty="0">
                          <a:effectLst/>
                        </a:rPr>
                        <a:t>Making</a:t>
                      </a:r>
                      <a:endParaRPr lang="zh-TW" sz="1400" kern="100" dirty="0">
                        <a:effectLst/>
                      </a:endParaRPr>
                    </a:p>
                    <a:p>
                      <a:pPr algn="just">
                        <a:spcAft>
                          <a:spcPts val="0"/>
                        </a:spcAft>
                      </a:pPr>
                      <a:r>
                        <a:rPr lang="en-US" sz="1400" kern="0" dirty="0">
                          <a:effectLst/>
                        </a:rPr>
                        <a:t>Recommendations</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nchor="ctr"/>
                </a:tc>
                <a:tc>
                  <a:txBody>
                    <a:bodyPr/>
                    <a:lstStyle/>
                    <a:p>
                      <a:pPr>
                        <a:spcAft>
                          <a:spcPts val="0"/>
                        </a:spcAft>
                      </a:pPr>
                      <a:r>
                        <a:rPr lang="en-US" sz="1200" kern="0">
                          <a:effectLst/>
                        </a:rPr>
                        <a:t>Recommendations fail to address the main problems.</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spcAft>
                          <a:spcPts val="0"/>
                        </a:spcAft>
                      </a:pPr>
                      <a:r>
                        <a:rPr lang="en-US" sz="1200" kern="0">
                          <a:effectLst/>
                        </a:rPr>
                        <a:t>Recommendations address the main problems but are not feasible given the current state of the organization.</a:t>
                      </a:r>
                      <a:endParaRPr lang="zh-TW" sz="12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c>
                  <a:txBody>
                    <a:bodyPr/>
                    <a:lstStyle/>
                    <a:p>
                      <a:pPr>
                        <a:spcAft>
                          <a:spcPts val="0"/>
                        </a:spcAft>
                      </a:pPr>
                      <a:r>
                        <a:rPr lang="en-US" sz="1200" kern="0" dirty="0">
                          <a:effectLst/>
                        </a:rPr>
                        <a:t>Recommendations address the main problems and are feasible given the current state of the organization.</a:t>
                      </a:r>
                      <a:endParaRPr lang="zh-TW" sz="12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xmlns="" val="6776883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Autofit/>
          </a:bodyPr>
          <a:lstStyle/>
          <a:p>
            <a:pPr lvl="0" eaLnBrk="0" fontAlgn="base" hangingPunct="0">
              <a:lnSpc>
                <a:spcPct val="100000"/>
              </a:lnSpc>
              <a:spcAft>
                <a:spcPct val="0"/>
              </a:spcAft>
            </a:pPr>
            <a:r>
              <a:rPr lang="en-US" altLang="zh-TW" sz="2000" b="1" dirty="0">
                <a:latin typeface="Calibri" panose="020F0502020204030204" pitchFamily="34" charset="0"/>
                <a:cs typeface="Times New Roman" panose="02020603050405020304" pitchFamily="18" charset="0"/>
              </a:rPr>
              <a:t>Goal U2: </a:t>
            </a:r>
            <a:r>
              <a:rPr lang="en-US" altLang="zh-TW" sz="2000" dirty="0">
                <a:latin typeface="Calibri" panose="020F0502020204030204" pitchFamily="34" charset="0"/>
                <a:cs typeface="Times New Roman" panose="02020603050405020304" pitchFamily="18" charset="0"/>
              </a:rPr>
              <a:t>Students will be able to identify and solve problems</a:t>
            </a:r>
            <a:r>
              <a:rPr lang="en-US" altLang="zh-TW" sz="2000" dirty="0" smtClean="0">
                <a:latin typeface="Calibri" panose="020F0502020204030204" pitchFamily="34" charset="0"/>
                <a:cs typeface="Times New Roman" panose="02020603050405020304" pitchFamily="18" charset="0"/>
              </a:rPr>
              <a:t>. (</a:t>
            </a:r>
            <a:r>
              <a:rPr lang="zh-TW" altLang="en-US" sz="2000" dirty="0" smtClean="0">
                <a:latin typeface="Calibri" panose="020F0502020204030204" pitchFamily="34" charset="0"/>
                <a:cs typeface="Times New Roman" panose="02020603050405020304" pitchFamily="18" charset="0"/>
              </a:rPr>
              <a:t>研究所</a:t>
            </a:r>
            <a:r>
              <a:rPr lang="en-US" altLang="zh-TW" sz="2000" dirty="0" smtClean="0">
                <a:latin typeface="Calibri" panose="020F0502020204030204" pitchFamily="34" charset="0"/>
                <a:cs typeface="Times New Roman" panose="02020603050405020304" pitchFamily="18" charset="0"/>
              </a:rPr>
              <a:t>)</a:t>
            </a:r>
            <a:r>
              <a:rPr kumimoji="0" lang="en-US" altLang="zh-TW" sz="2000" b="0" i="0" u="none" strike="noStrike" cap="none" normalizeH="0" baseline="0" dirty="0" smtClean="0">
                <a:ln>
                  <a:noFill/>
                </a:ln>
                <a:solidFill>
                  <a:schemeClr val="tx1"/>
                </a:solidFill>
                <a:effectLst/>
              </a:rPr>
              <a:t/>
            </a:r>
            <a:br>
              <a:rPr kumimoji="0" lang="en-US" altLang="zh-TW" sz="2000" b="0" i="0" u="none" strike="noStrike" cap="none" normalizeH="0" baseline="0" dirty="0" smtClean="0">
                <a:ln>
                  <a:noFill/>
                </a:ln>
                <a:solidFill>
                  <a:schemeClr val="tx1"/>
                </a:solidFill>
                <a:effectLst/>
              </a:rPr>
            </a:br>
            <a:r>
              <a:rPr lang="en-US" altLang="zh-TW" sz="2000" b="1" dirty="0">
                <a:latin typeface="Calibri" panose="020F0502020204030204" pitchFamily="34" charset="0"/>
                <a:cs typeface="Times New Roman" panose="02020603050405020304" pitchFamily="18" charset="0"/>
              </a:rPr>
              <a:t>Objectives U2.1: </a:t>
            </a:r>
            <a:r>
              <a:rPr lang="en-US" altLang="zh-TW" sz="2000" dirty="0">
                <a:latin typeface="Calibri" panose="020F0502020204030204" pitchFamily="34" charset="0"/>
                <a:cs typeface="Times New Roman" panose="02020603050405020304" pitchFamily="18" charset="0"/>
              </a:rPr>
              <a:t>Students will be able to clearly identify the problem, find alternative solutions and evaluate feasible solutions to solve the problem.</a:t>
            </a:r>
            <a:r>
              <a:rPr kumimoji="0" lang="en-US" altLang="zh-TW" sz="2000" b="0" i="0" u="none" strike="noStrike" cap="none" normalizeH="0" baseline="0" dirty="0" smtClean="0">
                <a:ln>
                  <a:noFill/>
                </a:ln>
                <a:solidFill>
                  <a:schemeClr val="tx1"/>
                </a:solidFill>
                <a:effectLst/>
              </a:rPr>
              <a:t/>
            </a:r>
            <a:br>
              <a:rPr kumimoji="0" lang="en-US" altLang="zh-TW" sz="2000" b="0" i="0" u="none" strike="noStrike" cap="none" normalizeH="0" baseline="0" dirty="0" smtClean="0">
                <a:ln>
                  <a:noFill/>
                </a:ln>
                <a:solidFill>
                  <a:schemeClr val="tx1"/>
                </a:solidFill>
                <a:effectLst/>
              </a:rPr>
            </a:br>
            <a:r>
              <a:rPr lang="en-US" altLang="zh-TW" sz="2000" b="1" dirty="0">
                <a:solidFill>
                  <a:srgbClr val="FF0000"/>
                </a:solidFill>
                <a:latin typeface="Calibri" panose="020F0502020204030204" pitchFamily="34" charset="0"/>
                <a:cs typeface="Times New Roman" panose="02020603050405020304" pitchFamily="18" charset="0"/>
              </a:rPr>
              <a:t>Problem Solving Ability </a:t>
            </a:r>
            <a:r>
              <a:rPr lang="en-US" altLang="zh-TW" sz="2000" b="1" dirty="0" smtClean="0">
                <a:solidFill>
                  <a:srgbClr val="FF0000"/>
                </a:solidFill>
                <a:latin typeface="Calibri" panose="020F0502020204030204" pitchFamily="34" charset="0"/>
                <a:cs typeface="Times New Roman" panose="02020603050405020304" pitchFamily="18" charset="0"/>
              </a:rPr>
              <a:t>Rubric</a:t>
            </a:r>
            <a:endParaRPr lang="zh-TW" altLang="en-US" sz="2000" dirty="0"/>
          </a:p>
        </p:txBody>
      </p:sp>
      <p:graphicFrame>
        <p:nvGraphicFramePr>
          <p:cNvPr id="4" name="內容版面配置區 3"/>
          <p:cNvGraphicFramePr>
            <a:graphicFrameLocks noGrp="1"/>
          </p:cNvGraphicFramePr>
          <p:nvPr>
            <p:ph idx="1"/>
          </p:nvPr>
        </p:nvGraphicFramePr>
        <p:xfrm>
          <a:off x="1173708" y="1825625"/>
          <a:ext cx="9280476" cy="4549673"/>
        </p:xfrm>
        <a:graphic>
          <a:graphicData uri="http://schemas.openxmlformats.org/drawingml/2006/table">
            <a:tbl>
              <a:tblPr firstRow="1" firstCol="1" bandRow="1">
                <a:tableStyleId>{5C22544A-7EE6-4342-B048-85BDC9FD1C3A}</a:tableStyleId>
              </a:tblPr>
              <a:tblGrid>
                <a:gridCol w="2319788"/>
                <a:gridCol w="2319788"/>
                <a:gridCol w="2320450"/>
                <a:gridCol w="2320450"/>
              </a:tblGrid>
              <a:tr h="358017">
                <a:tc>
                  <a:txBody>
                    <a:bodyPr/>
                    <a:lstStyle/>
                    <a:p>
                      <a:pPr>
                        <a:spcAft>
                          <a:spcPts val="0"/>
                        </a:spcAft>
                      </a:pPr>
                      <a:r>
                        <a:rPr lang="en-US" sz="1000" kern="100" dirty="0">
                          <a:effectLst/>
                        </a:rPr>
                        <a:t> </a:t>
                      </a:r>
                      <a:endParaRPr lang="zh-TW" sz="1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lgn="ctr">
                        <a:spcAft>
                          <a:spcPts val="0"/>
                        </a:spcAft>
                      </a:pPr>
                      <a:r>
                        <a:rPr lang="en-US" sz="1400" kern="100" dirty="0">
                          <a:effectLst/>
                        </a:rPr>
                        <a:t>Below Expectation</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lgn="ctr">
                        <a:spcAft>
                          <a:spcPts val="0"/>
                        </a:spcAft>
                      </a:pPr>
                      <a:r>
                        <a:rPr lang="en-US" sz="1400" kern="100" dirty="0">
                          <a:effectLst/>
                        </a:rPr>
                        <a:t>Meet Expectation</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lgn="ctr">
                        <a:spcAft>
                          <a:spcPts val="0"/>
                        </a:spcAft>
                      </a:pPr>
                      <a:r>
                        <a:rPr lang="en-US" sz="1400" kern="100" dirty="0">
                          <a:effectLst/>
                        </a:rPr>
                        <a:t>More than Expectation</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r>
              <a:tr h="698609">
                <a:tc>
                  <a:txBody>
                    <a:bodyPr/>
                    <a:lstStyle/>
                    <a:p>
                      <a:pPr algn="just">
                        <a:spcAft>
                          <a:spcPts val="0"/>
                        </a:spcAft>
                      </a:pPr>
                      <a:r>
                        <a:rPr lang="en-US" sz="1400" kern="0" dirty="0">
                          <a:effectLst/>
                        </a:rPr>
                        <a:t>Define problem</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nchor="ctr"/>
                </a:tc>
                <a:tc>
                  <a:txBody>
                    <a:bodyPr/>
                    <a:lstStyle/>
                    <a:p>
                      <a:pPr>
                        <a:spcAft>
                          <a:spcPts val="0"/>
                        </a:spcAft>
                      </a:pPr>
                      <a:r>
                        <a:rPr lang="en-US" sz="900" kern="0">
                          <a:effectLst/>
                        </a:rPr>
                        <a:t>Demonstrates a limited ability in identifying a problem statement or related contextual factors.</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spcAft>
                          <a:spcPts val="0"/>
                        </a:spcAft>
                      </a:pPr>
                      <a:r>
                        <a:rPr lang="en-US" sz="900" kern="0" dirty="0">
                          <a:effectLst/>
                        </a:rPr>
                        <a:t>Demonstrates the ability to construct a problem statement with evidence of most relevant contextual factors, and problem statement is adequately detailed.</a:t>
                      </a:r>
                      <a:endParaRPr lang="zh-TW" sz="1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spcAft>
                          <a:spcPts val="0"/>
                        </a:spcAft>
                      </a:pPr>
                      <a:r>
                        <a:rPr lang="en-US" sz="900" kern="0" dirty="0">
                          <a:effectLst/>
                        </a:rPr>
                        <a:t>Demonstrates the ability to construct a clear and insightful problem statement with evidence of all relevant contextual factors.</a:t>
                      </a:r>
                      <a:endParaRPr lang="zh-TW" sz="1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r>
              <a:tr h="419166">
                <a:tc>
                  <a:txBody>
                    <a:bodyPr/>
                    <a:lstStyle/>
                    <a:p>
                      <a:pPr algn="just">
                        <a:spcAft>
                          <a:spcPts val="0"/>
                        </a:spcAft>
                      </a:pPr>
                      <a:r>
                        <a:rPr lang="en-US" sz="1400" kern="0" dirty="0">
                          <a:effectLst/>
                        </a:rPr>
                        <a:t>Identify strategies</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nchor="ctr"/>
                </a:tc>
                <a:tc>
                  <a:txBody>
                    <a:bodyPr/>
                    <a:lstStyle/>
                    <a:p>
                      <a:pPr>
                        <a:spcAft>
                          <a:spcPts val="0"/>
                        </a:spcAft>
                      </a:pPr>
                      <a:r>
                        <a:rPr lang="en-US" sz="900" kern="0">
                          <a:effectLst/>
                        </a:rPr>
                        <a:t>Identifies one or more approaches for solving the problem that do not apply within a specific context.</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spcAft>
                          <a:spcPts val="0"/>
                        </a:spcAft>
                      </a:pPr>
                      <a:r>
                        <a:rPr lang="en-US" sz="900" kern="0">
                          <a:effectLst/>
                        </a:rPr>
                        <a:t>Identifies multiple approaches for solving the problem, only some of which apply within a specific context.</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spcAft>
                          <a:spcPts val="0"/>
                        </a:spcAft>
                      </a:pPr>
                      <a:r>
                        <a:rPr lang="en-US" sz="900" kern="0">
                          <a:effectLst/>
                        </a:rPr>
                        <a:t>Identifies multiple approaches for solving the problem that apply within a specific context.</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r>
              <a:tr h="978053">
                <a:tc>
                  <a:txBody>
                    <a:bodyPr/>
                    <a:lstStyle/>
                    <a:p>
                      <a:pPr algn="just">
                        <a:spcAft>
                          <a:spcPts val="0"/>
                        </a:spcAft>
                      </a:pPr>
                      <a:r>
                        <a:rPr lang="en-US" sz="1400" kern="0" dirty="0">
                          <a:effectLst/>
                        </a:rPr>
                        <a:t>Propose solutions/hypotheses</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nchor="ctr"/>
                </a:tc>
                <a:tc>
                  <a:txBody>
                    <a:bodyPr/>
                    <a:lstStyle/>
                    <a:p>
                      <a:pPr>
                        <a:spcAft>
                          <a:spcPts val="0"/>
                        </a:spcAft>
                      </a:pPr>
                      <a:r>
                        <a:rPr lang="en-US" sz="900" kern="0">
                          <a:effectLst/>
                        </a:rPr>
                        <a:t>Proposes a solution/hypothesis that is difficult to evaluate because it is vague or only indirectly addresses the problem statement.</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spcAft>
                          <a:spcPts val="0"/>
                        </a:spcAft>
                      </a:pPr>
                      <a:r>
                        <a:rPr lang="en-US" sz="900" kern="0">
                          <a:effectLst/>
                        </a:rPr>
                        <a:t>Proposes one or more solutions/hypotheses that indicates comprehension of the problem. Solutions/hypotheses are sensitive to contextual factors as well as the one of the following: ethical, logical, or cultural dimensions of the problem.</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spcAft>
                          <a:spcPts val="0"/>
                        </a:spcAft>
                      </a:pPr>
                      <a:r>
                        <a:rPr lang="en-US" sz="900" kern="0">
                          <a:effectLst/>
                        </a:rPr>
                        <a:t>Proposes one or more solutions/hypotheses that indicates a deep comprehension of the problem. Solution/hypotheses are sensitive to contextual factors as well as all of the following: ethical, logical, and cultural dimensions of the problem.</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r>
              <a:tr h="1117775">
                <a:tc>
                  <a:txBody>
                    <a:bodyPr/>
                    <a:lstStyle/>
                    <a:p>
                      <a:pPr algn="just">
                        <a:spcAft>
                          <a:spcPts val="0"/>
                        </a:spcAft>
                      </a:pPr>
                      <a:r>
                        <a:rPr lang="en-US" sz="1400" kern="0" dirty="0">
                          <a:effectLst/>
                        </a:rPr>
                        <a:t>Evaluate potential solutions</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nchor="ctr"/>
                </a:tc>
                <a:tc>
                  <a:txBody>
                    <a:bodyPr/>
                    <a:lstStyle/>
                    <a:p>
                      <a:pPr>
                        <a:spcAft>
                          <a:spcPts val="0"/>
                        </a:spcAft>
                      </a:pPr>
                      <a:r>
                        <a:rPr lang="en-US" sz="900" kern="0">
                          <a:effectLst/>
                        </a:rPr>
                        <a:t>Evaluation of solutions is superficial (for example, contains cursory, surface level explanation) and includes the following: considers history of problem, reviews logic/reasoning, examines feasibility of solution and weighs impacts of solution.</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spcAft>
                          <a:spcPts val="0"/>
                        </a:spcAft>
                      </a:pPr>
                      <a:r>
                        <a:rPr lang="en-US" sz="900" kern="0">
                          <a:effectLst/>
                        </a:rPr>
                        <a:t>Evaluation of solutions is adequate (for example contains horough explanation) and includes the following: considers history of problem, reviews logic/reasoning, examines feasibility of solution and weighs impacts of solution.</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spcAft>
                          <a:spcPts val="0"/>
                        </a:spcAft>
                      </a:pPr>
                      <a:r>
                        <a:rPr lang="en-US" sz="900" kern="0">
                          <a:effectLst/>
                        </a:rPr>
                        <a:t>Evaluation of solutions is deep and elegant (for example contains thorough and insightful explanation) includes, deeply and thoroughly, all of the following: considers history of problem, reviews logic/reasoning, examines feasibility of solution and weighs impacts of solution.</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r>
              <a:tr h="558887">
                <a:tc>
                  <a:txBody>
                    <a:bodyPr/>
                    <a:lstStyle/>
                    <a:p>
                      <a:pPr algn="just">
                        <a:spcAft>
                          <a:spcPts val="0"/>
                        </a:spcAft>
                      </a:pPr>
                      <a:r>
                        <a:rPr lang="en-US" sz="1400" kern="0" dirty="0">
                          <a:effectLst/>
                        </a:rPr>
                        <a:t>Implement Solution</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nchor="ctr"/>
                </a:tc>
                <a:tc>
                  <a:txBody>
                    <a:bodyPr/>
                    <a:lstStyle/>
                    <a:p>
                      <a:pPr>
                        <a:spcAft>
                          <a:spcPts val="0"/>
                        </a:spcAft>
                      </a:pPr>
                      <a:r>
                        <a:rPr lang="en-US" sz="900" kern="0">
                          <a:effectLst/>
                        </a:rPr>
                        <a:t>Implements the solution in a manner that does not directly address the problem statement.</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spcAft>
                          <a:spcPts val="0"/>
                        </a:spcAft>
                      </a:pPr>
                      <a:r>
                        <a:rPr lang="en-US" sz="900" kern="0">
                          <a:effectLst/>
                        </a:rPr>
                        <a:t>Implements the solution in a manner that addresses multiple contextual factors of the problem in a surface manner.</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spcAft>
                          <a:spcPts val="0"/>
                        </a:spcAft>
                      </a:pPr>
                      <a:r>
                        <a:rPr lang="en-US" sz="900" kern="0">
                          <a:effectLst/>
                        </a:rPr>
                        <a:t>Implements the solution in a manner that addresses thoroughly and deeply multiple contextual factors of the problem.</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r>
              <a:tr h="419166">
                <a:tc>
                  <a:txBody>
                    <a:bodyPr/>
                    <a:lstStyle/>
                    <a:p>
                      <a:pPr algn="just">
                        <a:spcAft>
                          <a:spcPts val="0"/>
                        </a:spcAft>
                      </a:pPr>
                      <a:r>
                        <a:rPr lang="en-US" sz="1400" kern="0" dirty="0">
                          <a:effectLst/>
                        </a:rPr>
                        <a:t>Evaluate outcomes</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nchor="ctr"/>
                </a:tc>
                <a:tc>
                  <a:txBody>
                    <a:bodyPr/>
                    <a:lstStyle/>
                    <a:p>
                      <a:pPr>
                        <a:spcAft>
                          <a:spcPts val="0"/>
                        </a:spcAft>
                      </a:pPr>
                      <a:r>
                        <a:rPr lang="en-US" sz="900" kern="0">
                          <a:effectLst/>
                        </a:rPr>
                        <a:t>Reviews results superficially in terms of the problem defined with no consideration of need for further work</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spcAft>
                          <a:spcPts val="0"/>
                        </a:spcAft>
                      </a:pPr>
                      <a:r>
                        <a:rPr lang="en-US" sz="900" kern="0">
                          <a:effectLst/>
                        </a:rPr>
                        <a:t>Reviews results relative to the problem defined with some consideration of need for further work.</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c>
                  <a:txBody>
                    <a:bodyPr/>
                    <a:lstStyle/>
                    <a:p>
                      <a:pPr>
                        <a:spcAft>
                          <a:spcPts val="0"/>
                        </a:spcAft>
                      </a:pPr>
                      <a:r>
                        <a:rPr lang="en-US" sz="900" kern="0" dirty="0">
                          <a:effectLst/>
                        </a:rPr>
                        <a:t>Reviews results relative to the problem defined with thorough, specific considerations of need for further work.</a:t>
                      </a:r>
                      <a:endParaRPr lang="zh-TW" sz="1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59881" marR="59881" marT="0" marB="0"/>
                </a:tc>
              </a:tr>
            </a:tbl>
          </a:graphicData>
        </a:graphic>
      </p:graphicFrame>
    </p:spTree>
    <p:extLst>
      <p:ext uri="{BB962C8B-B14F-4D97-AF65-F5344CB8AC3E}">
        <p14:creationId xmlns:p14="http://schemas.microsoft.com/office/powerpoint/2010/main" xmlns="" val="21769537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365125"/>
            <a:ext cx="10984606" cy="909883"/>
          </a:xfrm>
        </p:spPr>
        <p:txBody>
          <a:bodyPr>
            <a:noAutofit/>
          </a:bodyPr>
          <a:lstStyle/>
          <a:p>
            <a:pPr lvl="0" eaLnBrk="0" fontAlgn="base" hangingPunct="0">
              <a:lnSpc>
                <a:spcPct val="100000"/>
              </a:lnSpc>
              <a:spcAft>
                <a:spcPct val="0"/>
              </a:spcAft>
            </a:pPr>
            <a:r>
              <a:rPr lang="en-US" altLang="zh-TW" sz="2000" b="1" dirty="0">
                <a:latin typeface="Calibri" panose="020F0502020204030204" pitchFamily="34" charset="0"/>
                <a:cs typeface="Times New Roman" panose="02020603050405020304" pitchFamily="18" charset="0"/>
              </a:rPr>
              <a:t>Goal U3: </a:t>
            </a:r>
            <a:r>
              <a:rPr lang="en-US" altLang="zh-TW" sz="2000" dirty="0">
                <a:latin typeface="Calibri" panose="020F0502020204030204" pitchFamily="34" charset="0"/>
                <a:cs typeface="Times New Roman" panose="02020603050405020304" pitchFamily="18" charset="0"/>
              </a:rPr>
              <a:t>Each student will be an effective communicator</a:t>
            </a:r>
            <a:r>
              <a:rPr lang="en-US" altLang="zh-TW" sz="2000" dirty="0" smtClean="0">
                <a:latin typeface="Calibri" panose="020F0502020204030204" pitchFamily="34" charset="0"/>
                <a:cs typeface="Times New Roman" panose="02020603050405020304" pitchFamily="18" charset="0"/>
              </a:rPr>
              <a:t>. (</a:t>
            </a:r>
            <a:r>
              <a:rPr lang="zh-TW" altLang="en-US" sz="2000" dirty="0" smtClean="0">
                <a:latin typeface="Calibri" panose="020F0502020204030204" pitchFamily="34" charset="0"/>
                <a:cs typeface="Times New Roman" panose="02020603050405020304" pitchFamily="18" charset="0"/>
              </a:rPr>
              <a:t>研究所</a:t>
            </a:r>
            <a:r>
              <a:rPr lang="en-US" altLang="zh-TW" sz="2000" dirty="0" smtClean="0">
                <a:latin typeface="Calibri" panose="020F0502020204030204" pitchFamily="34" charset="0"/>
                <a:cs typeface="Times New Roman" panose="02020603050405020304" pitchFamily="18" charset="0"/>
              </a:rPr>
              <a:t>)</a:t>
            </a:r>
            <a:r>
              <a:rPr kumimoji="0" lang="en-US" altLang="zh-TW" sz="2000" b="0" i="0" u="none" strike="noStrike" cap="none" normalizeH="0" baseline="0" dirty="0" smtClean="0">
                <a:ln>
                  <a:noFill/>
                </a:ln>
                <a:solidFill>
                  <a:schemeClr val="tx1"/>
                </a:solidFill>
                <a:effectLst/>
              </a:rPr>
              <a:t/>
            </a:r>
            <a:br>
              <a:rPr kumimoji="0" lang="en-US" altLang="zh-TW" sz="2000" b="0" i="0" u="none" strike="noStrike" cap="none" normalizeH="0" baseline="0" dirty="0" smtClean="0">
                <a:ln>
                  <a:noFill/>
                </a:ln>
                <a:solidFill>
                  <a:schemeClr val="tx1"/>
                </a:solidFill>
                <a:effectLst/>
              </a:rPr>
            </a:br>
            <a:r>
              <a:rPr lang="en-US" altLang="zh-TW" sz="2000" b="1" dirty="0">
                <a:latin typeface="Calibri" panose="020F0502020204030204" pitchFamily="34" charset="0"/>
                <a:cs typeface="Times New Roman" panose="02020603050405020304" pitchFamily="18" charset="0"/>
              </a:rPr>
              <a:t>Objectives U3.1: </a:t>
            </a:r>
            <a:r>
              <a:rPr lang="en-US" altLang="zh-TW" sz="2000" dirty="0">
                <a:solidFill>
                  <a:srgbClr val="000099"/>
                </a:solidFill>
                <a:latin typeface="Calibri" panose="020F0502020204030204" pitchFamily="34" charset="0"/>
                <a:cs typeface="Times New Roman" panose="02020603050405020304" pitchFamily="18" charset="0"/>
              </a:rPr>
              <a:t>Students will demonstrate appropriate </a:t>
            </a:r>
            <a:r>
              <a:rPr lang="en-US" altLang="zh-TW" sz="2000" u="sng" dirty="0">
                <a:solidFill>
                  <a:srgbClr val="000099"/>
                </a:solidFill>
                <a:latin typeface="Calibri" panose="020F0502020204030204" pitchFamily="34" charset="0"/>
                <a:cs typeface="Times New Roman" panose="02020603050405020304" pitchFamily="18" charset="0"/>
              </a:rPr>
              <a:t>written and oral communication skills</a:t>
            </a:r>
            <a:r>
              <a:rPr lang="en-US" altLang="zh-TW" sz="2000" dirty="0">
                <a:solidFill>
                  <a:srgbClr val="000099"/>
                </a:solidFill>
                <a:latin typeface="Calibri" panose="020F0502020204030204" pitchFamily="34" charset="0"/>
                <a:cs typeface="Times New Roman" panose="02020603050405020304" pitchFamily="18" charset="0"/>
              </a:rPr>
              <a:t> in academic activities.</a:t>
            </a:r>
            <a:r>
              <a:rPr kumimoji="0" lang="en-US" altLang="zh-TW" sz="2000" b="0" i="0" u="none" strike="noStrike" cap="none" normalizeH="0" baseline="0" dirty="0" smtClean="0">
                <a:ln>
                  <a:noFill/>
                </a:ln>
                <a:solidFill>
                  <a:schemeClr val="tx1"/>
                </a:solidFill>
                <a:effectLst/>
              </a:rPr>
              <a:t/>
            </a:r>
            <a:br>
              <a:rPr kumimoji="0" lang="en-US" altLang="zh-TW" sz="2000" b="0" i="0" u="none" strike="noStrike" cap="none" normalizeH="0" baseline="0" dirty="0" smtClean="0">
                <a:ln>
                  <a:noFill/>
                </a:ln>
                <a:solidFill>
                  <a:schemeClr val="tx1"/>
                </a:solidFill>
                <a:effectLst/>
              </a:rPr>
            </a:br>
            <a:r>
              <a:rPr lang="en-US" altLang="zh-TW" sz="2000" b="1" dirty="0">
                <a:solidFill>
                  <a:srgbClr val="FF0000"/>
                </a:solidFill>
                <a:latin typeface="Calibri" panose="020F0502020204030204" pitchFamily="34" charset="0"/>
                <a:cs typeface="Times New Roman" panose="02020603050405020304" pitchFamily="18" charset="0"/>
              </a:rPr>
              <a:t>Written </a:t>
            </a:r>
            <a:r>
              <a:rPr lang="en-US" altLang="zh-TW" sz="2000" b="1" dirty="0" smtClean="0">
                <a:solidFill>
                  <a:srgbClr val="FF0000"/>
                </a:solidFill>
                <a:latin typeface="Calibri" panose="020F0502020204030204" pitchFamily="34" charset="0"/>
                <a:cs typeface="Times New Roman" panose="02020603050405020304" pitchFamily="18" charset="0"/>
              </a:rPr>
              <a:t>Communication</a:t>
            </a:r>
            <a:r>
              <a:rPr lang="en-US" altLang="zh-TW" sz="2000" dirty="0">
                <a:solidFill>
                  <a:srgbClr val="FF0000"/>
                </a:solidFill>
              </a:rPr>
              <a:t> </a:t>
            </a:r>
            <a:r>
              <a:rPr kumimoji="0" lang="en-US" altLang="zh-TW" sz="2000" b="0" i="0" u="none" strike="noStrike" cap="none" normalizeH="0" baseline="0" dirty="0" smtClean="0">
                <a:ln>
                  <a:noFill/>
                </a:ln>
                <a:solidFill>
                  <a:schemeClr val="tx1"/>
                </a:solidFill>
                <a:effectLst/>
              </a:rPr>
              <a:t/>
            </a:r>
            <a:br>
              <a:rPr kumimoji="0" lang="en-US" altLang="zh-TW" sz="2000" b="0" i="0" u="none" strike="noStrike" cap="none" normalizeH="0" baseline="0" dirty="0" smtClean="0">
                <a:ln>
                  <a:noFill/>
                </a:ln>
                <a:solidFill>
                  <a:schemeClr val="tx1"/>
                </a:solidFill>
                <a:effectLst/>
              </a:rPr>
            </a:br>
            <a:endParaRPr lang="zh-TW" altLang="en-US" sz="2000"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xmlns="" val="2678748121"/>
              </p:ext>
            </p:extLst>
          </p:nvPr>
        </p:nvGraphicFramePr>
        <p:xfrm>
          <a:off x="914397" y="1402511"/>
          <a:ext cx="10290414" cy="5066528"/>
        </p:xfrm>
        <a:graphic>
          <a:graphicData uri="http://schemas.openxmlformats.org/drawingml/2006/table">
            <a:tbl>
              <a:tblPr firstRow="1" firstCol="1" bandRow="1">
                <a:tableStyleId>{5C22544A-7EE6-4342-B048-85BDC9FD1C3A}</a:tableStyleId>
              </a:tblPr>
              <a:tblGrid>
                <a:gridCol w="2572236"/>
                <a:gridCol w="2572236"/>
                <a:gridCol w="2572971"/>
                <a:gridCol w="2572971"/>
              </a:tblGrid>
              <a:tr h="289811">
                <a:tc>
                  <a:txBody>
                    <a:bodyPr/>
                    <a:lstStyle/>
                    <a:p>
                      <a:pPr algn="ctr">
                        <a:spcAft>
                          <a:spcPts val="0"/>
                        </a:spcAft>
                      </a:pPr>
                      <a:r>
                        <a:rPr lang="en-US" sz="1400" kern="100" dirty="0">
                          <a:effectLst/>
                        </a:rPr>
                        <a:t>Trait</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5708" marR="65708" marT="0" marB="0" anchor="ctr"/>
                </a:tc>
                <a:tc>
                  <a:txBody>
                    <a:bodyPr/>
                    <a:lstStyle/>
                    <a:p>
                      <a:pPr algn="ctr">
                        <a:spcAft>
                          <a:spcPts val="0"/>
                        </a:spcAft>
                      </a:pPr>
                      <a:r>
                        <a:rPr lang="en-US" sz="1400" kern="100" dirty="0">
                          <a:effectLst/>
                        </a:rPr>
                        <a:t>Below Expectation</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5708" marR="65708" marT="0" marB="0" anchor="ctr"/>
                </a:tc>
                <a:tc>
                  <a:txBody>
                    <a:bodyPr/>
                    <a:lstStyle/>
                    <a:p>
                      <a:pPr algn="ctr">
                        <a:spcAft>
                          <a:spcPts val="0"/>
                        </a:spcAft>
                      </a:pPr>
                      <a:r>
                        <a:rPr lang="en-US" sz="1400" kern="100" dirty="0">
                          <a:effectLst/>
                        </a:rPr>
                        <a:t>Meet Expectation</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5708" marR="65708" marT="0" marB="0" anchor="ctr"/>
                </a:tc>
                <a:tc>
                  <a:txBody>
                    <a:bodyPr/>
                    <a:lstStyle/>
                    <a:p>
                      <a:pPr algn="ctr">
                        <a:spcAft>
                          <a:spcPts val="0"/>
                        </a:spcAft>
                      </a:pPr>
                      <a:r>
                        <a:rPr lang="en-US" sz="1400" kern="100" dirty="0">
                          <a:effectLst/>
                        </a:rPr>
                        <a:t>More than Expectation</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5708" marR="65708" marT="0" marB="0" anchor="ctr"/>
                </a:tc>
              </a:tr>
              <a:tr h="1038056">
                <a:tc>
                  <a:txBody>
                    <a:bodyPr/>
                    <a:lstStyle/>
                    <a:p>
                      <a:pPr>
                        <a:spcAft>
                          <a:spcPts val="0"/>
                        </a:spcAft>
                      </a:pPr>
                      <a:r>
                        <a:rPr lang="en-US" sz="1400" kern="0" dirty="0">
                          <a:effectLst/>
                        </a:rPr>
                        <a:t>Context of and purpose for writing</a:t>
                      </a:r>
                      <a:endParaRPr lang="zh-TW" sz="1400" kern="100" dirty="0">
                        <a:effectLst/>
                      </a:endParaRPr>
                    </a:p>
                    <a:p>
                      <a:pPr>
                        <a:spcAft>
                          <a:spcPts val="0"/>
                        </a:spcAft>
                      </a:pPr>
                      <a:r>
                        <a:rPr lang="en-US" sz="1400" kern="0" dirty="0">
                          <a:effectLst/>
                        </a:rPr>
                        <a:t>Includes considerations of audience, purpose, and the circumstances surrounding the writing task(s).</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5708" marR="65708" marT="0" marB="0" anchor="ctr"/>
                </a:tc>
                <a:tc>
                  <a:txBody>
                    <a:bodyPr/>
                    <a:lstStyle/>
                    <a:p>
                      <a:pPr>
                        <a:spcAft>
                          <a:spcPts val="0"/>
                        </a:spcAft>
                      </a:pPr>
                      <a:r>
                        <a:rPr lang="en-US" sz="1000" kern="0" dirty="0">
                          <a:effectLst/>
                        </a:rPr>
                        <a:t>Demonstrates minimal attention to context, audience, purpose, and to the assigned tasks(s) (e.g., expectation of instructor or self as audience).</a:t>
                      </a:r>
                      <a:endParaRPr lang="zh-TW" sz="1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5708" marR="65708" marT="0" marB="0"/>
                </a:tc>
                <a:tc>
                  <a:txBody>
                    <a:bodyPr/>
                    <a:lstStyle/>
                    <a:p>
                      <a:pPr>
                        <a:spcAft>
                          <a:spcPts val="0"/>
                        </a:spcAft>
                      </a:pPr>
                      <a:r>
                        <a:rPr lang="en-US" sz="1000" kern="0" dirty="0">
                          <a:effectLst/>
                        </a:rPr>
                        <a:t>Demonstrates adequate consideration of context, audience, and purpose and a clear focus on the assigned task(s) (e.g., the task aligns with audience, purpose, and context).</a:t>
                      </a:r>
                      <a:endParaRPr lang="zh-TW" sz="1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5708" marR="65708" marT="0" marB="0"/>
                </a:tc>
                <a:tc>
                  <a:txBody>
                    <a:bodyPr/>
                    <a:lstStyle/>
                    <a:p>
                      <a:pPr>
                        <a:spcAft>
                          <a:spcPts val="0"/>
                        </a:spcAft>
                      </a:pPr>
                      <a:r>
                        <a:rPr lang="en-US" sz="1000" kern="0" dirty="0">
                          <a:effectLst/>
                        </a:rPr>
                        <a:t>Demonstrates a thorough understanding of context, audience, and purpose that is responsive to the assigned task(s) and focuses all elements of the work.</a:t>
                      </a:r>
                      <a:endParaRPr lang="zh-TW" sz="1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5708" marR="65708" marT="0" marB="0"/>
                </a:tc>
              </a:tr>
              <a:tr h="739709">
                <a:tc>
                  <a:txBody>
                    <a:bodyPr/>
                    <a:lstStyle/>
                    <a:p>
                      <a:pPr algn="just">
                        <a:spcAft>
                          <a:spcPts val="0"/>
                        </a:spcAft>
                      </a:pPr>
                      <a:r>
                        <a:rPr lang="en-US" sz="1400" kern="0" dirty="0">
                          <a:effectLst/>
                        </a:rPr>
                        <a:t>Content Development</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5708" marR="65708" marT="0" marB="0" anchor="ctr"/>
                </a:tc>
                <a:tc>
                  <a:txBody>
                    <a:bodyPr/>
                    <a:lstStyle/>
                    <a:p>
                      <a:pPr>
                        <a:spcAft>
                          <a:spcPts val="0"/>
                        </a:spcAft>
                      </a:pPr>
                      <a:r>
                        <a:rPr lang="en-US" sz="1000" kern="0" dirty="0">
                          <a:effectLst/>
                        </a:rPr>
                        <a:t>Uses appropriate and relevant content to develop simple ideas in some parts of the work.</a:t>
                      </a:r>
                      <a:endParaRPr lang="zh-TW" sz="1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5708" marR="65708" marT="0" marB="0"/>
                </a:tc>
                <a:tc>
                  <a:txBody>
                    <a:bodyPr/>
                    <a:lstStyle/>
                    <a:p>
                      <a:pPr>
                        <a:spcAft>
                          <a:spcPts val="0"/>
                        </a:spcAft>
                      </a:pPr>
                      <a:r>
                        <a:rPr lang="en-US" sz="1000" kern="0" dirty="0">
                          <a:effectLst/>
                        </a:rPr>
                        <a:t>Uses appropriate, relevant, and compelling content to explore ideas within the context of the discipline and shape the whole work</a:t>
                      </a:r>
                      <a:endParaRPr lang="zh-TW" sz="1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5708" marR="65708" marT="0" marB="0"/>
                </a:tc>
                <a:tc>
                  <a:txBody>
                    <a:bodyPr/>
                    <a:lstStyle/>
                    <a:p>
                      <a:pPr>
                        <a:spcAft>
                          <a:spcPts val="0"/>
                        </a:spcAft>
                      </a:pPr>
                      <a:r>
                        <a:rPr lang="en-US" sz="1000" kern="0" dirty="0">
                          <a:effectLst/>
                        </a:rPr>
                        <a:t>Uses appropriate, relevant, and compelling content to illustrate mastery</a:t>
                      </a:r>
                      <a:endParaRPr lang="zh-TW" sz="1000" kern="100" dirty="0">
                        <a:effectLst/>
                      </a:endParaRPr>
                    </a:p>
                    <a:p>
                      <a:pPr>
                        <a:spcAft>
                          <a:spcPts val="0"/>
                        </a:spcAft>
                      </a:pPr>
                      <a:r>
                        <a:rPr lang="en-US" sz="1000" kern="0" dirty="0">
                          <a:effectLst/>
                        </a:rPr>
                        <a:t>of the subject, conveying the writer's understanding, and shaping the whole work. </a:t>
                      </a:r>
                      <a:endParaRPr lang="zh-TW" sz="1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5708" marR="65708" marT="0" marB="0"/>
                </a:tc>
              </a:tr>
              <a:tr h="1357457">
                <a:tc>
                  <a:txBody>
                    <a:bodyPr/>
                    <a:lstStyle/>
                    <a:p>
                      <a:pPr>
                        <a:spcAft>
                          <a:spcPts val="0"/>
                        </a:spcAft>
                      </a:pPr>
                      <a:r>
                        <a:rPr lang="en-US" sz="1400" kern="0" dirty="0">
                          <a:effectLst/>
                        </a:rPr>
                        <a:t>Genre and disciplinary conventions</a:t>
                      </a:r>
                      <a:endParaRPr lang="zh-TW" sz="1400" kern="100" dirty="0">
                        <a:effectLst/>
                      </a:endParaRPr>
                    </a:p>
                    <a:p>
                      <a:pPr>
                        <a:spcAft>
                          <a:spcPts val="0"/>
                        </a:spcAft>
                      </a:pPr>
                      <a:r>
                        <a:rPr lang="en-US" sz="1400" kern="0" dirty="0">
                          <a:effectLst/>
                        </a:rPr>
                        <a:t>Formal and informal rules inherent in the expectations for writing in particular forms and/or academic fields (please see glossary).</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5708" marR="65708" marT="0" marB="0" anchor="ctr"/>
                </a:tc>
                <a:tc>
                  <a:txBody>
                    <a:bodyPr/>
                    <a:lstStyle/>
                    <a:p>
                      <a:pPr>
                        <a:spcAft>
                          <a:spcPts val="0"/>
                        </a:spcAft>
                      </a:pPr>
                      <a:r>
                        <a:rPr lang="en-US" sz="1000" kern="0" dirty="0">
                          <a:effectLst/>
                        </a:rPr>
                        <a:t>Attempts to use a consistent system for basic organization and presentation</a:t>
                      </a:r>
                      <a:endParaRPr lang="zh-TW" sz="1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5708" marR="65708" marT="0" marB="0"/>
                </a:tc>
                <a:tc>
                  <a:txBody>
                    <a:bodyPr/>
                    <a:lstStyle/>
                    <a:p>
                      <a:pPr>
                        <a:spcAft>
                          <a:spcPts val="0"/>
                        </a:spcAft>
                      </a:pPr>
                      <a:r>
                        <a:rPr lang="en-US" sz="1000" kern="0">
                          <a:effectLst/>
                        </a:rPr>
                        <a:t>Demonstrates consistent use of important conventions particular to a specific discipline and/or writing task(s), including organization, content, presentation, and stylistic choices</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5708" marR="65708" marT="0" marB="0"/>
                </a:tc>
                <a:tc>
                  <a:txBody>
                    <a:bodyPr/>
                    <a:lstStyle/>
                    <a:p>
                      <a:pPr>
                        <a:spcAft>
                          <a:spcPts val="0"/>
                        </a:spcAft>
                      </a:pPr>
                      <a:r>
                        <a:rPr lang="en-US" sz="1000" kern="0" dirty="0">
                          <a:effectLst/>
                        </a:rPr>
                        <a:t>Demonstrates detailed attention to and successful execution of a wide range of conventions particular to a specific discipline and/or writing task (s) including organization, content, presentation, formatting, and stylistic choices</a:t>
                      </a:r>
                      <a:endParaRPr lang="zh-TW" sz="1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5708" marR="65708" marT="0" marB="0"/>
                </a:tc>
              </a:tr>
              <a:tr h="717417">
                <a:tc>
                  <a:txBody>
                    <a:bodyPr/>
                    <a:lstStyle/>
                    <a:p>
                      <a:pPr algn="just">
                        <a:spcAft>
                          <a:spcPts val="0"/>
                        </a:spcAft>
                      </a:pPr>
                      <a:r>
                        <a:rPr lang="en-US" sz="1400" kern="0" dirty="0">
                          <a:effectLst/>
                        </a:rPr>
                        <a:t>Sources and evidence </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5708" marR="65708" marT="0" marB="0" anchor="ctr"/>
                </a:tc>
                <a:tc>
                  <a:txBody>
                    <a:bodyPr/>
                    <a:lstStyle/>
                    <a:p>
                      <a:pPr>
                        <a:spcAft>
                          <a:spcPts val="0"/>
                        </a:spcAft>
                      </a:pPr>
                      <a:r>
                        <a:rPr lang="en-US" sz="1000" kern="0">
                          <a:effectLst/>
                        </a:rPr>
                        <a:t>Demonstrates an attempt to use sources to support ideas in the writing.</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5708" marR="65708" marT="0" marB="0"/>
                </a:tc>
                <a:tc>
                  <a:txBody>
                    <a:bodyPr/>
                    <a:lstStyle/>
                    <a:p>
                      <a:pPr>
                        <a:spcAft>
                          <a:spcPts val="0"/>
                        </a:spcAft>
                      </a:pPr>
                      <a:r>
                        <a:rPr lang="en-US" sz="1000" kern="0" dirty="0">
                          <a:effectLst/>
                        </a:rPr>
                        <a:t>Demonstrates consistent use of credible, relevant sources to support ideas that are situated within the discipline and genre of the writing.</a:t>
                      </a:r>
                      <a:endParaRPr lang="zh-TW" sz="1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5708" marR="65708" marT="0" marB="0"/>
                </a:tc>
                <a:tc>
                  <a:txBody>
                    <a:bodyPr/>
                    <a:lstStyle/>
                    <a:p>
                      <a:pPr>
                        <a:spcAft>
                          <a:spcPts val="0"/>
                        </a:spcAft>
                      </a:pPr>
                      <a:r>
                        <a:rPr lang="en-US" sz="1000" kern="0" dirty="0">
                          <a:effectLst/>
                        </a:rPr>
                        <a:t>Demonstrates skillful use of high quality, credible, relevant sources to develop ideas that are appropriate for the discipline and genre of the writing</a:t>
                      </a:r>
                      <a:endParaRPr lang="zh-TW" sz="1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5708" marR="65708" marT="0" marB="0"/>
                </a:tc>
              </a:tr>
              <a:tr h="545911">
                <a:tc>
                  <a:txBody>
                    <a:bodyPr/>
                    <a:lstStyle/>
                    <a:p>
                      <a:pPr>
                        <a:spcAft>
                          <a:spcPts val="0"/>
                        </a:spcAft>
                      </a:pPr>
                      <a:r>
                        <a:rPr lang="en-US" sz="1400" kern="0" dirty="0">
                          <a:effectLst/>
                        </a:rPr>
                        <a:t>Control of syntax and mechanics</a:t>
                      </a:r>
                      <a:endParaRPr lang="zh-TW" sz="14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5708" marR="65708" marT="0" marB="0"/>
                </a:tc>
                <a:tc>
                  <a:txBody>
                    <a:bodyPr/>
                    <a:lstStyle/>
                    <a:p>
                      <a:pPr>
                        <a:spcAft>
                          <a:spcPts val="0"/>
                        </a:spcAft>
                      </a:pPr>
                      <a:r>
                        <a:rPr lang="en-US" sz="1000" kern="0" dirty="0">
                          <a:effectLst/>
                        </a:rPr>
                        <a:t>Uses language that sometimes impedes meaning because of errors in usage</a:t>
                      </a:r>
                      <a:endParaRPr lang="zh-TW" sz="1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5708" marR="65708" marT="0" marB="0"/>
                </a:tc>
                <a:tc>
                  <a:txBody>
                    <a:bodyPr/>
                    <a:lstStyle/>
                    <a:p>
                      <a:pPr>
                        <a:spcAft>
                          <a:spcPts val="0"/>
                        </a:spcAft>
                      </a:pPr>
                      <a:r>
                        <a:rPr lang="en-US" sz="1000" kern="0">
                          <a:effectLst/>
                        </a:rPr>
                        <a:t>Uses straightforward language that generally conveys meaning to readers. The language in the portfolio has few errors.</a:t>
                      </a:r>
                      <a:endParaRPr lang="zh-TW" sz="1000" kern="100">
                        <a:effectLst/>
                        <a:latin typeface="Calibri" panose="020F0502020204030204" pitchFamily="34" charset="0"/>
                        <a:ea typeface="新細明體" panose="02020500000000000000" pitchFamily="18" charset="-120"/>
                        <a:cs typeface="Times New Roman" panose="02020603050405020304" pitchFamily="18" charset="0"/>
                      </a:endParaRPr>
                    </a:p>
                  </a:txBody>
                  <a:tcPr marL="65708" marR="65708" marT="0" marB="0"/>
                </a:tc>
                <a:tc>
                  <a:txBody>
                    <a:bodyPr/>
                    <a:lstStyle/>
                    <a:p>
                      <a:pPr>
                        <a:spcAft>
                          <a:spcPts val="0"/>
                        </a:spcAft>
                      </a:pPr>
                      <a:r>
                        <a:rPr lang="en-US" sz="1000" kern="0" dirty="0">
                          <a:effectLst/>
                        </a:rPr>
                        <a:t>Uses graceful language that skillfully communicates meaning to readers with clarity and fluency, and is virtually error free.</a:t>
                      </a:r>
                      <a:endParaRPr lang="zh-TW" sz="1000" kern="100" dirty="0">
                        <a:effectLst/>
                        <a:latin typeface="Calibri" panose="020F0502020204030204" pitchFamily="34" charset="0"/>
                        <a:ea typeface="新細明體" panose="02020500000000000000" pitchFamily="18" charset="-120"/>
                        <a:cs typeface="Times New Roman" panose="02020603050405020304" pitchFamily="18" charset="0"/>
                      </a:endParaRPr>
                    </a:p>
                  </a:txBody>
                  <a:tcPr marL="65708" marR="65708" marT="0" marB="0"/>
                </a:tc>
              </a:tr>
            </a:tbl>
          </a:graphicData>
        </a:graphic>
      </p:graphicFrame>
    </p:spTree>
    <p:extLst>
      <p:ext uri="{BB962C8B-B14F-4D97-AF65-F5344CB8AC3E}">
        <p14:creationId xmlns:p14="http://schemas.microsoft.com/office/powerpoint/2010/main" xmlns="" val="22607844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38200" y="365126"/>
            <a:ext cx="10515600" cy="631162"/>
          </a:xfrm>
        </p:spPr>
        <p:txBody>
          <a:bodyPr>
            <a:normAutofit fontScale="90000"/>
          </a:bodyPr>
          <a:lstStyle/>
          <a:p>
            <a:r>
              <a:rPr lang="en-US" altLang="zh-TW" dirty="0" smtClean="0"/>
              <a:t>Oral communication</a:t>
            </a:r>
            <a:r>
              <a:rPr lang="en-US" altLang="zh-TW" dirty="0" smtClean="0">
                <a:latin typeface="Calibri" panose="020F0502020204030204" pitchFamily="34" charset="0"/>
                <a:cs typeface="Times New Roman" panose="02020603050405020304" pitchFamily="18" charset="0"/>
              </a:rPr>
              <a:t>  (</a:t>
            </a:r>
            <a:r>
              <a:rPr lang="zh-TW" altLang="en-US" dirty="0" smtClean="0">
                <a:latin typeface="Calibri" panose="020F0502020204030204" pitchFamily="34" charset="0"/>
                <a:cs typeface="Times New Roman" panose="02020603050405020304" pitchFamily="18" charset="0"/>
              </a:rPr>
              <a:t>研究所</a:t>
            </a:r>
            <a:r>
              <a:rPr lang="en-US" altLang="zh-TW" dirty="0" smtClean="0">
                <a:latin typeface="Calibri" panose="020F0502020204030204" pitchFamily="34" charset="0"/>
                <a:cs typeface="Times New Roman" panose="02020603050405020304" pitchFamily="18" charset="0"/>
              </a:rPr>
              <a:t>)</a:t>
            </a:r>
            <a:endParaRPr lang="zh-TW" altLang="en-US" dirty="0"/>
          </a:p>
        </p:txBody>
      </p:sp>
      <p:pic>
        <p:nvPicPr>
          <p:cNvPr id="2050" name="Picture 2"/>
          <p:cNvPicPr>
            <a:picLocks noGrp="1" noChangeAspect="1" noChangeArrowheads="1"/>
          </p:cNvPicPr>
          <p:nvPr>
            <p:ph idx="1"/>
          </p:nvPr>
        </p:nvPicPr>
        <p:blipFill>
          <a:blip r:embed="rId3" cstate="print"/>
          <a:srcRect/>
          <a:stretch>
            <a:fillRect/>
          </a:stretch>
        </p:blipFill>
        <p:spPr bwMode="auto">
          <a:xfrm>
            <a:off x="1337480" y="1091821"/>
            <a:ext cx="8693623" cy="5404513"/>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TotalTime>
  <Words>5606</Words>
  <Application>Microsoft Office PowerPoint</Application>
  <PresentationFormat>自訂</PresentationFormat>
  <Paragraphs>435</Paragraphs>
  <Slides>19</Slides>
  <Notes>19</Notes>
  <HiddenSlides>0</HiddenSlides>
  <MMClips>0</MMClips>
  <ScaleCrop>false</ScaleCrop>
  <HeadingPairs>
    <vt:vector size="4" baseType="variant">
      <vt:variant>
        <vt:lpstr>佈景主題</vt:lpstr>
      </vt:variant>
      <vt:variant>
        <vt:i4>1</vt:i4>
      </vt:variant>
      <vt:variant>
        <vt:lpstr>投影片標題</vt:lpstr>
      </vt:variant>
      <vt:variant>
        <vt:i4>19</vt:i4>
      </vt:variant>
    </vt:vector>
  </HeadingPairs>
  <TitlesOfParts>
    <vt:vector size="20" baseType="lpstr">
      <vt:lpstr>Office 佈景主題</vt:lpstr>
      <vt:lpstr>第一版Rubric(從前陳執行長)</vt:lpstr>
      <vt:lpstr>Goal U3: Students will be able to identify and solve problems. (大學部) Objectives U3.1: Students will be able to clearly identify the problem, find alternative solutions and evaluate feasible solutions to solve the problem. Problem Solving Ability Rubric</vt:lpstr>
      <vt:lpstr>Goal U4:Each student will be an effective communicator. Objectives U4.1:Students will demonstrate appropriate written and oral communication skills in academic activities.  Oral Communication</vt:lpstr>
      <vt:lpstr>Written Communication</vt:lpstr>
      <vt:lpstr>Goal U5: Student will understand business ethics and social responsibility. Objectives U5.1: Student will understand business ethics and social responsibility, and their effects on corporate decision and public benefits. Ethic Rubric</vt:lpstr>
      <vt:lpstr>Goal U1: Students will possess professional knowledge of business administration. (研究所) Objectives U1.1: Students will be able to understand advanced knowledge of business administration and recognize related professional course. Professional knowledge of business administration rubric</vt:lpstr>
      <vt:lpstr>Goal U2: Students will be able to identify and solve problems. (研究所) Objectives U2.1: Students will be able to clearly identify the problem, find alternative solutions and evaluate feasible solutions to solve the problem. Problem Solving Ability Rubric</vt:lpstr>
      <vt:lpstr>Goal U3: Each student will be an effective communicator. (研究所) Objectives U3.1: Students will demonstrate appropriate written and oral communication skills in academic activities. Written Communication  </vt:lpstr>
      <vt:lpstr>Oral communication  (研究所)</vt:lpstr>
      <vt:lpstr>Goal U4: Student will understand business ethics and social responsibility. (研究所) Objectives U4.1: Student will understand business ethics and social responsibility, and their effects on corporate decision and public benefits. Ethic Rubric</vt:lpstr>
      <vt:lpstr>目前版Rubric</vt:lpstr>
      <vt:lpstr>Goal U3:Students will beable to identify and solve problems.學生能辨認及解決問題 Objectives U3.1:Students will be able to clearly identify the problem, find alternative solutions and evaluate feasible solutions to solve the problem.學生能清楚地辨認問題, 找出不同的解決方案, 以及評估可行的解決方案 Problem Solving Ability Rubric (大學部 &amp; 研究所)  </vt:lpstr>
      <vt:lpstr>Goal U4: Each student will be an effective communicator. Objectives U4.1: Students will demonstrate appropriate written and oral communication skills in academic activities. Oral Communication (大學部 &amp; 研究所)</vt:lpstr>
      <vt:lpstr>Goal U4: Each student will be an effective communicator. Objectives U4.1: Students will demonstrate appropriate written and oral communication skills in academic activities.Written Communication (大學部 &amp; 研究所)</vt:lpstr>
      <vt:lpstr>Goal U5: Student will understand ethics and social responsibility. Objectives U5.1: Student will understand ethics and social responsibility, and their effects on corporate decision and public benefits. Ethic Rubric(大學部 &amp; 研究所)</vt:lpstr>
      <vt:lpstr>Goal U1:Students will possess professional knowledge of business administration. Objectives U1.1:Students will be able to understand advanced knowledge of business administration and recognize related professional course.  Professional knowledge of business administration rubric(研究所，後來改成會考)</vt:lpstr>
      <vt:lpstr>目前的Pilot-run(大學部)</vt:lpstr>
      <vt:lpstr>目前的Pilot-run(研究所)</vt:lpstr>
      <vt:lpstr>檢討</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第一版Rubric(從前陳執行長)</dc:title>
  <dc:creator>user</dc:creator>
  <cp:lastModifiedBy>User</cp:lastModifiedBy>
  <cp:revision>19</cp:revision>
  <dcterms:created xsi:type="dcterms:W3CDTF">2014-04-08T05:18:01Z</dcterms:created>
  <dcterms:modified xsi:type="dcterms:W3CDTF">2014-04-15T08:32:27Z</dcterms:modified>
</cp:coreProperties>
</file>