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24"/>
  </p:notesMasterIdLst>
  <p:sldIdLst>
    <p:sldId id="281" r:id="rId2"/>
    <p:sldId id="282" r:id="rId3"/>
    <p:sldId id="283" r:id="rId4"/>
    <p:sldId id="284" r:id="rId5"/>
    <p:sldId id="285" r:id="rId6"/>
    <p:sldId id="287" r:id="rId7"/>
    <p:sldId id="286" r:id="rId8"/>
    <p:sldId id="288" r:id="rId9"/>
    <p:sldId id="289" r:id="rId10"/>
    <p:sldId id="290" r:id="rId11"/>
    <p:sldId id="295" r:id="rId12"/>
    <p:sldId id="291" r:id="rId13"/>
    <p:sldId id="292" r:id="rId14"/>
    <p:sldId id="293" r:id="rId15"/>
    <p:sldId id="294" r:id="rId16"/>
    <p:sldId id="302" r:id="rId17"/>
    <p:sldId id="296" r:id="rId18"/>
    <p:sldId id="297" r:id="rId19"/>
    <p:sldId id="298" r:id="rId20"/>
    <p:sldId id="299" r:id="rId21"/>
    <p:sldId id="300" r:id="rId22"/>
    <p:sldId id="301" r:id="rId23"/>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 xmlns:p14="http://schemas.microsoft.com/office/powerpoint/2010/main">
        <p14:section name="預設章節" id="{0FB78F01-4141-4174-B7FC-C009AB8695F3}">
          <p14:sldIdLst>
            <p14:sldId id="256"/>
          </p14:sldIdLst>
        </p14:section>
        <p14:section name="未命名的章節" id="{B6CFB6D5-9ED6-4F81-A627-1782B8917109}">
          <p14:sldIdLst>
            <p14:sldId id="257"/>
            <p14:sldId id="258"/>
            <p14:sldId id="259"/>
            <p14:sldId id="260"/>
            <p14:sldId id="261"/>
            <p14:sldId id="264"/>
            <p14:sldId id="262"/>
            <p14:sldId id="266"/>
            <p14:sldId id="265"/>
            <p14:sldId id="267"/>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2" d="100"/>
          <a:sy n="52" d="100"/>
        </p:scale>
        <p:origin x="-1142" y="-7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C632C47-E34A-4F35-8021-EFA704E99908}" type="datetimeFigureOut">
              <a:rPr lang="zh-TW" altLang="en-US" smtClean="0"/>
              <a:pPr/>
              <a:t>2011/10/28</a:t>
            </a:fld>
            <a:endParaRPr lang="zh-TW" altLang="en-US"/>
          </a:p>
        </p:txBody>
      </p:sp>
      <p:sp>
        <p:nvSpPr>
          <p:cNvPr id="4" name="投影片圖像版面配置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頁尾版面配置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A949819-A65E-43A8-A252-D20EB3A51CE5}" type="slidenum">
              <a:rPr lang="zh-TW" altLang="en-US" smtClean="0"/>
              <a:pPr/>
              <a:t>‹#›</a:t>
            </a:fld>
            <a:endParaRPr lang="zh-TW"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bg>
      <p:bgRef idx="1001">
        <a:schemeClr val="bg2"/>
      </p:bgRef>
    </p:bg>
    <p:spTree>
      <p:nvGrpSpPr>
        <p:cNvPr id="1" name=""/>
        <p:cNvGrpSpPr/>
        <p:nvPr/>
      </p:nvGrpSpPr>
      <p:grpSpPr>
        <a:xfrm>
          <a:off x="0" y="0"/>
          <a:ext cx="0" cy="0"/>
          <a:chOff x="0" y="0"/>
          <a:chExt cx="0" cy="0"/>
        </a:xfrm>
      </p:grpSpPr>
      <p:sp>
        <p:nvSpPr>
          <p:cNvPr id="15" name="矩形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矩形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矩形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矩形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矩形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副標題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zh-TW" altLang="en-US" smtClean="0"/>
              <a:t>按一下以編輯母片副標題樣式</a:t>
            </a:r>
            <a:endParaRPr kumimoji="0" lang="en-US"/>
          </a:p>
        </p:txBody>
      </p:sp>
      <p:sp>
        <p:nvSpPr>
          <p:cNvPr id="28" name="日期版面配置區 27"/>
          <p:cNvSpPr>
            <a:spLocks noGrp="1"/>
          </p:cNvSpPr>
          <p:nvPr>
            <p:ph type="dt" sz="half" idx="10"/>
          </p:nvPr>
        </p:nvSpPr>
        <p:spPr/>
        <p:txBody>
          <a:bodyPr/>
          <a:lstStyle/>
          <a:p>
            <a:fld id="{C2440E66-DF34-477E-BA7D-552F3FB95A2F}" type="datetime1">
              <a:rPr lang="zh-TW" altLang="en-US" smtClean="0"/>
              <a:pPr/>
              <a:t>2011/10/28</a:t>
            </a:fld>
            <a:endParaRPr lang="zh-TW" altLang="en-US"/>
          </a:p>
        </p:txBody>
      </p:sp>
      <p:sp>
        <p:nvSpPr>
          <p:cNvPr id="17" name="頁尾版面配置區 16"/>
          <p:cNvSpPr>
            <a:spLocks noGrp="1"/>
          </p:cNvSpPr>
          <p:nvPr>
            <p:ph type="ftr" sz="quarter" idx="11"/>
          </p:nvPr>
        </p:nvSpPr>
        <p:spPr/>
        <p:txBody>
          <a:bodyPr/>
          <a:lstStyle/>
          <a:p>
            <a:endParaRPr lang="zh-TW" altLang="en-US"/>
          </a:p>
        </p:txBody>
      </p:sp>
      <p:sp>
        <p:nvSpPr>
          <p:cNvPr id="7" name="直線接點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矩形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橢圓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橢圓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投影片編號版面配置區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73DA0BB7-265A-403C-9275-D587AB510EDC}" type="slidenum">
              <a:rPr lang="zh-TW" altLang="en-US" smtClean="0"/>
              <a:pPr/>
              <a:t>‹#›</a:t>
            </a:fld>
            <a:endParaRPr lang="zh-TW" altLang="en-US"/>
          </a:p>
        </p:txBody>
      </p:sp>
      <p:sp>
        <p:nvSpPr>
          <p:cNvPr id="8" name="標題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zh-TW" altLang="en-US" smtClean="0"/>
              <a:t>按一下以編輯母片標題樣式</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bg>
      <p:bgRef idx="1001">
        <a:schemeClr val="bg2"/>
      </p:bgRef>
    </p:bg>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8031552A-D0B7-4A78-8287-5BEB1304D149}" type="datetime1">
              <a:rPr lang="zh-TW" altLang="en-US" smtClean="0"/>
              <a:pPr/>
              <a:t>2011/10/28</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73DA0BB7-265A-403C-9275-D587AB510EDC}" type="slidenum">
              <a:rPr lang="zh-TW" altLang="en-US" smtClean="0"/>
              <a:pPr/>
              <a:t>‹#›</a:t>
            </a:fld>
            <a:endParaRPr lang="zh-TW"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直排標題及文字">
    <p:bg>
      <p:bgRef idx="1001">
        <a:schemeClr val="bg2"/>
      </p:bgRef>
    </p:bg>
    <p:spTree>
      <p:nvGrpSpPr>
        <p:cNvPr id="1" name=""/>
        <p:cNvGrpSpPr/>
        <p:nvPr/>
      </p:nvGrpSpPr>
      <p:grpSpPr>
        <a:xfrm>
          <a:off x="0" y="0"/>
          <a:ext cx="0" cy="0"/>
          <a:chOff x="0" y="0"/>
          <a:chExt cx="0" cy="0"/>
        </a:xfrm>
      </p:grpSpPr>
      <p:sp>
        <p:nvSpPr>
          <p:cNvPr id="7" name="矩形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矩形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矩形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矩形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矩形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矩形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直線接點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橢圓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橢圓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投影片編號版面配置區 5"/>
          <p:cNvSpPr>
            <a:spLocks noGrp="1"/>
          </p:cNvSpPr>
          <p:nvPr>
            <p:ph type="sldNum" sz="quarter" idx="12"/>
          </p:nvPr>
        </p:nvSpPr>
        <p:spPr>
          <a:xfrm>
            <a:off x="6915912" y="3009901"/>
            <a:ext cx="457200" cy="441325"/>
          </a:xfrm>
        </p:spPr>
        <p:txBody>
          <a:bodyPr/>
          <a:lstStyle/>
          <a:p>
            <a:fld id="{73DA0BB7-265A-403C-9275-D587AB510EDC}" type="slidenum">
              <a:rPr lang="zh-TW" altLang="en-US" smtClean="0"/>
              <a:pPr/>
              <a:t>‹#›</a:t>
            </a:fld>
            <a:endParaRPr lang="zh-TW" altLang="en-US"/>
          </a:p>
        </p:txBody>
      </p:sp>
      <p:sp>
        <p:nvSpPr>
          <p:cNvPr id="3" name="直排文字版面配置區 2"/>
          <p:cNvSpPr>
            <a:spLocks noGrp="1"/>
          </p:cNvSpPr>
          <p:nvPr>
            <p:ph type="body" orient="vert" idx="1"/>
          </p:nvPr>
        </p:nvSpPr>
        <p:spPr>
          <a:xfrm>
            <a:off x="304800" y="304800"/>
            <a:ext cx="6553200" cy="5821366"/>
          </a:xfrm>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57D3C889-52C0-4DEE-956C-0025D09FFC27}" type="datetime1">
              <a:rPr lang="zh-TW" altLang="en-US" smtClean="0"/>
              <a:pPr/>
              <a:t>2011/10/28</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2" name="直排標題 1"/>
          <p:cNvSpPr>
            <a:spLocks noGrp="1"/>
          </p:cNvSpPr>
          <p:nvPr>
            <p:ph type="title" orient="vert"/>
          </p:nvPr>
        </p:nvSpPr>
        <p:spPr>
          <a:xfrm>
            <a:off x="7391400" y="304801"/>
            <a:ext cx="1447800" cy="5851525"/>
          </a:xfrm>
        </p:spPr>
        <p:txBody>
          <a:bodyPr vert="eaVert"/>
          <a:lstStyle/>
          <a:p>
            <a:r>
              <a:rPr kumimoji="0" lang="zh-TW" altLang="en-US" smtClean="0"/>
              <a:t>按一下以編輯母片標題樣式</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bg>
      <p:bgRef idx="1001">
        <a:schemeClr val="bg2"/>
      </p:bgRef>
    </p:bg>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solidFill>
                  <a:schemeClr val="accent3">
                    <a:shade val="75000"/>
                  </a:schemeClr>
                </a:solidFill>
              </a:defRPr>
            </a:lvl1pPr>
          </a:lstStyle>
          <a:p>
            <a:r>
              <a:rPr kumimoji="0" lang="zh-TW" altLang="en-US" smtClean="0"/>
              <a:t>按一下以編輯母片標題樣式</a:t>
            </a:r>
            <a:endParaRPr kumimoji="0" lang="en-US"/>
          </a:p>
        </p:txBody>
      </p:sp>
      <p:sp>
        <p:nvSpPr>
          <p:cNvPr id="4" name="日期版面配置區 3"/>
          <p:cNvSpPr>
            <a:spLocks noGrp="1"/>
          </p:cNvSpPr>
          <p:nvPr>
            <p:ph type="dt" sz="half" idx="10"/>
          </p:nvPr>
        </p:nvSpPr>
        <p:spPr/>
        <p:txBody>
          <a:bodyPr/>
          <a:lstStyle/>
          <a:p>
            <a:fld id="{99E9EB2F-8751-4FA5-BC8F-891539256C81}" type="datetime1">
              <a:rPr lang="zh-TW" altLang="en-US" smtClean="0"/>
              <a:pPr/>
              <a:t>2011/10/28</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a:xfrm>
            <a:off x="4361688" y="1026372"/>
            <a:ext cx="457200" cy="441325"/>
          </a:xfrm>
        </p:spPr>
        <p:txBody>
          <a:bodyPr/>
          <a:lstStyle/>
          <a:p>
            <a:fld id="{73DA0BB7-265A-403C-9275-D587AB510EDC}" type="slidenum">
              <a:rPr lang="zh-TW" altLang="en-US" smtClean="0"/>
              <a:pPr/>
              <a:t>‹#›</a:t>
            </a:fld>
            <a:endParaRPr lang="zh-TW" altLang="en-US"/>
          </a:p>
        </p:txBody>
      </p:sp>
      <p:sp>
        <p:nvSpPr>
          <p:cNvPr id="8" name="內容版面配置區 7"/>
          <p:cNvSpPr>
            <a:spLocks noGrp="1"/>
          </p:cNvSpPr>
          <p:nvPr>
            <p:ph sz="quarter" idx="1"/>
          </p:nvPr>
        </p:nvSpPr>
        <p:spPr>
          <a:xfrm>
            <a:off x="301752" y="1527048"/>
            <a:ext cx="8503920" cy="4572000"/>
          </a:xfrm>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區段標題">
    <p:bg>
      <p:bgRef idx="1001">
        <a:schemeClr val="bg1"/>
      </p:bgRef>
    </p:bg>
    <p:spTree>
      <p:nvGrpSpPr>
        <p:cNvPr id="1" name=""/>
        <p:cNvGrpSpPr/>
        <p:nvPr/>
      </p:nvGrpSpPr>
      <p:grpSpPr>
        <a:xfrm>
          <a:off x="0" y="0"/>
          <a:ext cx="0" cy="0"/>
          <a:chOff x="0" y="0"/>
          <a:chExt cx="0" cy="0"/>
        </a:xfrm>
      </p:grpSpPr>
      <p:sp>
        <p:nvSpPr>
          <p:cNvPr id="17" name="矩形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矩形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矩形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矩形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矩形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矩形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文字版面配置區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zh-TW" altLang="en-US" smtClean="0"/>
              <a:t>按一下以編輯母片文字樣式</a:t>
            </a:r>
          </a:p>
        </p:txBody>
      </p:sp>
      <p:sp>
        <p:nvSpPr>
          <p:cNvPr id="13" name="矩形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矩形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頁尾版面配置區 4"/>
          <p:cNvSpPr>
            <a:spLocks noGrp="1"/>
          </p:cNvSpPr>
          <p:nvPr>
            <p:ph type="ftr" sz="quarter" idx="11"/>
          </p:nvPr>
        </p:nvSpPr>
        <p:spPr/>
        <p:txBody>
          <a:bodyPr/>
          <a:lstStyle/>
          <a:p>
            <a:endParaRPr lang="zh-TW" altLang="en-US"/>
          </a:p>
        </p:txBody>
      </p:sp>
      <p:sp>
        <p:nvSpPr>
          <p:cNvPr id="4" name="日期版面配置區 3"/>
          <p:cNvSpPr>
            <a:spLocks noGrp="1"/>
          </p:cNvSpPr>
          <p:nvPr>
            <p:ph type="dt" sz="half" idx="10"/>
          </p:nvPr>
        </p:nvSpPr>
        <p:spPr/>
        <p:txBody>
          <a:bodyPr/>
          <a:lstStyle/>
          <a:p>
            <a:fld id="{6B778B5F-3D55-4B37-B6DE-300C91CF7A9D}" type="datetime1">
              <a:rPr lang="zh-TW" altLang="en-US" smtClean="0"/>
              <a:pPr/>
              <a:t>2011/10/28</a:t>
            </a:fld>
            <a:endParaRPr lang="zh-TW" altLang="en-US"/>
          </a:p>
        </p:txBody>
      </p:sp>
      <p:sp>
        <p:nvSpPr>
          <p:cNvPr id="8" name="直線接點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橢圓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橢圓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投影片編號版面配置區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73DA0BB7-265A-403C-9275-D587AB510EDC}" type="slidenum">
              <a:rPr lang="zh-TW" altLang="en-US" smtClean="0"/>
              <a:pPr/>
              <a:t>‹#›</a:t>
            </a:fld>
            <a:endParaRPr lang="zh-TW" altLang="en-US"/>
          </a:p>
        </p:txBody>
      </p:sp>
      <p:sp>
        <p:nvSpPr>
          <p:cNvPr id="2" name="標題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zh-TW" altLang="en-US" smtClean="0"/>
              <a:t>按一下以編輯母片標題樣式</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bg>
      <p:bgRef idx="1001">
        <a:schemeClr val="bg2"/>
      </p:bgRef>
    </p:bg>
    <p:spTree>
      <p:nvGrpSpPr>
        <p:cNvPr id="1" name=""/>
        <p:cNvGrpSpPr/>
        <p:nvPr/>
      </p:nvGrpSpPr>
      <p:grpSpPr>
        <a:xfrm>
          <a:off x="0" y="0"/>
          <a:ext cx="0" cy="0"/>
          <a:chOff x="0" y="0"/>
          <a:chExt cx="0" cy="0"/>
        </a:xfrm>
      </p:grpSpPr>
      <p:sp>
        <p:nvSpPr>
          <p:cNvPr id="2" name="標題 1"/>
          <p:cNvSpPr>
            <a:spLocks noGrp="1"/>
          </p:cNvSpPr>
          <p:nvPr>
            <p:ph type="title"/>
          </p:nvPr>
        </p:nvSpPr>
        <p:spPr>
          <a:xfrm>
            <a:off x="301752" y="228600"/>
            <a:ext cx="8534400" cy="758952"/>
          </a:xfrm>
        </p:spPr>
        <p:txBody>
          <a:bodyPr/>
          <a:lstStyle/>
          <a:p>
            <a:r>
              <a:rPr kumimoji="0" lang="zh-TW" altLang="en-US" smtClean="0"/>
              <a:t>按一下以編輯母片標題樣式</a:t>
            </a:r>
            <a:endParaRPr kumimoji="0" lang="en-US"/>
          </a:p>
        </p:txBody>
      </p:sp>
      <p:sp>
        <p:nvSpPr>
          <p:cNvPr id="5" name="日期版面配置區 4"/>
          <p:cNvSpPr>
            <a:spLocks noGrp="1"/>
          </p:cNvSpPr>
          <p:nvPr>
            <p:ph type="dt" sz="half" idx="10"/>
          </p:nvPr>
        </p:nvSpPr>
        <p:spPr>
          <a:xfrm>
            <a:off x="5791200" y="6409944"/>
            <a:ext cx="3044952" cy="365760"/>
          </a:xfrm>
        </p:spPr>
        <p:txBody>
          <a:bodyPr/>
          <a:lstStyle/>
          <a:p>
            <a:fld id="{9E507BAC-3506-4F18-9C81-4D6990C80D99}" type="datetime1">
              <a:rPr lang="zh-TW" altLang="en-US" smtClean="0"/>
              <a:pPr/>
              <a:t>2011/10/28</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73DA0BB7-265A-403C-9275-D587AB510EDC}" type="slidenum">
              <a:rPr lang="zh-TW" altLang="en-US" smtClean="0"/>
              <a:pPr/>
              <a:t>‹#›</a:t>
            </a:fld>
            <a:endParaRPr lang="zh-TW" altLang="en-US"/>
          </a:p>
        </p:txBody>
      </p:sp>
      <p:sp>
        <p:nvSpPr>
          <p:cNvPr id="8" name="直線接點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內容版面配置區 9"/>
          <p:cNvSpPr>
            <a:spLocks noGrp="1"/>
          </p:cNvSpPr>
          <p:nvPr>
            <p:ph sz="half" idx="1"/>
          </p:nvPr>
        </p:nvSpPr>
        <p:spPr>
          <a:xfrm>
            <a:off x="301752" y="1371600"/>
            <a:ext cx="4038600" cy="4681728"/>
          </a:xfrm>
        </p:spPr>
        <p:txBody>
          <a:bodyPr/>
          <a:lstStyle>
            <a:lvl1pPr>
              <a:defRPr sz="2500"/>
            </a:lvl1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12" name="內容版面配置區 11"/>
          <p:cNvSpPr>
            <a:spLocks noGrp="1"/>
          </p:cNvSpPr>
          <p:nvPr>
            <p:ph sz="half" idx="2"/>
          </p:nvPr>
        </p:nvSpPr>
        <p:spPr>
          <a:xfrm>
            <a:off x="4800600" y="1371600"/>
            <a:ext cx="4038600" cy="4681728"/>
          </a:xfrm>
        </p:spPr>
        <p:txBody>
          <a:bodyPr/>
          <a:lstStyle>
            <a:lvl1pPr>
              <a:defRPr sz="2500"/>
            </a:lvl1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比對">
    <p:bg>
      <p:bgRef idx="1001">
        <a:schemeClr val="bg2"/>
      </p:bgRef>
    </p:bg>
    <p:spTree>
      <p:nvGrpSpPr>
        <p:cNvPr id="1" name=""/>
        <p:cNvGrpSpPr/>
        <p:nvPr/>
      </p:nvGrpSpPr>
      <p:grpSpPr>
        <a:xfrm>
          <a:off x="0" y="0"/>
          <a:ext cx="0" cy="0"/>
          <a:chOff x="0" y="0"/>
          <a:chExt cx="0" cy="0"/>
        </a:xfrm>
      </p:grpSpPr>
      <p:sp>
        <p:nvSpPr>
          <p:cNvPr id="10" name="直線接點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矩形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矩形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矩形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矩形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矩形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矩形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文字版面配置區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zh-TW" altLang="en-US" smtClean="0"/>
              <a:t>按一下以編輯母片文字樣式</a:t>
            </a:r>
          </a:p>
        </p:txBody>
      </p:sp>
      <p:sp>
        <p:nvSpPr>
          <p:cNvPr id="4" name="文字版面配置區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zh-TW" altLang="en-US" smtClean="0"/>
              <a:t>按一下以編輯母片文字樣式</a:t>
            </a:r>
          </a:p>
        </p:txBody>
      </p:sp>
      <p:sp>
        <p:nvSpPr>
          <p:cNvPr id="7" name="日期版面配置區 6"/>
          <p:cNvSpPr>
            <a:spLocks noGrp="1"/>
          </p:cNvSpPr>
          <p:nvPr>
            <p:ph type="dt" sz="half" idx="10"/>
          </p:nvPr>
        </p:nvSpPr>
        <p:spPr/>
        <p:txBody>
          <a:bodyPr/>
          <a:lstStyle/>
          <a:p>
            <a:fld id="{E35842A0-5419-4E99-A50A-E1736AC22750}" type="datetime1">
              <a:rPr lang="zh-TW" altLang="en-US" smtClean="0"/>
              <a:pPr/>
              <a:t>2011/10/28</a:t>
            </a:fld>
            <a:endParaRPr lang="zh-TW" altLang="en-US"/>
          </a:p>
        </p:txBody>
      </p:sp>
      <p:sp>
        <p:nvSpPr>
          <p:cNvPr id="8" name="頁尾版面配置區 7"/>
          <p:cNvSpPr>
            <a:spLocks noGrp="1"/>
          </p:cNvSpPr>
          <p:nvPr>
            <p:ph type="ftr" sz="quarter" idx="11"/>
          </p:nvPr>
        </p:nvSpPr>
        <p:spPr>
          <a:xfrm>
            <a:off x="304800" y="6409944"/>
            <a:ext cx="3581400" cy="365760"/>
          </a:xfrm>
        </p:spPr>
        <p:txBody>
          <a:bodyPr/>
          <a:lstStyle/>
          <a:p>
            <a:endParaRPr lang="zh-TW" altLang="en-US"/>
          </a:p>
        </p:txBody>
      </p:sp>
      <p:sp>
        <p:nvSpPr>
          <p:cNvPr id="15" name="直線接點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矩形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內容版面配置區 23"/>
          <p:cNvSpPr>
            <a:spLocks noGrp="1"/>
          </p:cNvSpPr>
          <p:nvPr>
            <p:ph sz="quarter" idx="2"/>
          </p:nvPr>
        </p:nvSpPr>
        <p:spPr>
          <a:xfrm>
            <a:off x="301752" y="2471383"/>
            <a:ext cx="4041648" cy="3818404"/>
          </a:xfrm>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26" name="內容版面配置區 25"/>
          <p:cNvSpPr>
            <a:spLocks noGrp="1"/>
          </p:cNvSpPr>
          <p:nvPr>
            <p:ph sz="quarter" idx="4"/>
          </p:nvPr>
        </p:nvSpPr>
        <p:spPr>
          <a:xfrm>
            <a:off x="4800600" y="2471383"/>
            <a:ext cx="4038600" cy="3822192"/>
          </a:xfrm>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25" name="橢圓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橢圓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投影片編號版面配置區 8"/>
          <p:cNvSpPr>
            <a:spLocks noGrp="1"/>
          </p:cNvSpPr>
          <p:nvPr>
            <p:ph type="sldNum" sz="quarter" idx="12"/>
          </p:nvPr>
        </p:nvSpPr>
        <p:spPr>
          <a:xfrm>
            <a:off x="4343400" y="1042416"/>
            <a:ext cx="457200" cy="441325"/>
          </a:xfrm>
        </p:spPr>
        <p:txBody>
          <a:bodyPr/>
          <a:lstStyle>
            <a:lvl1pPr algn="ctr">
              <a:defRPr/>
            </a:lvl1pPr>
          </a:lstStyle>
          <a:p>
            <a:fld id="{73DA0BB7-265A-403C-9275-D587AB510EDC}" type="slidenum">
              <a:rPr lang="zh-TW" altLang="en-US" smtClean="0"/>
              <a:pPr/>
              <a:t>‹#›</a:t>
            </a:fld>
            <a:endParaRPr lang="zh-TW" altLang="en-US"/>
          </a:p>
        </p:txBody>
      </p:sp>
      <p:sp>
        <p:nvSpPr>
          <p:cNvPr id="23" name="標題 22"/>
          <p:cNvSpPr>
            <a:spLocks noGrp="1"/>
          </p:cNvSpPr>
          <p:nvPr>
            <p:ph type="title"/>
          </p:nvPr>
        </p:nvSpPr>
        <p:spPr/>
        <p:txBody>
          <a:bodyPr rtlCol="0" anchor="b" anchorCtr="0"/>
          <a:lstStyle/>
          <a:p>
            <a:r>
              <a:rPr kumimoji="0" lang="zh-TW" altLang="en-US" smtClean="0"/>
              <a:t>按一下以編輯母片標題樣式</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3" name="日期版面配置區 2"/>
          <p:cNvSpPr>
            <a:spLocks noGrp="1"/>
          </p:cNvSpPr>
          <p:nvPr>
            <p:ph type="dt" sz="half" idx="10"/>
          </p:nvPr>
        </p:nvSpPr>
        <p:spPr/>
        <p:txBody>
          <a:bodyPr/>
          <a:lstStyle/>
          <a:p>
            <a:fld id="{E69C1E98-C226-4D0A-BC62-166EB3FBB13F}" type="datetime1">
              <a:rPr lang="zh-TW" altLang="en-US" smtClean="0"/>
              <a:pPr/>
              <a:t>2011/10/28</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a:xfrm>
            <a:off x="4343400" y="1036020"/>
            <a:ext cx="457200" cy="441325"/>
          </a:xfrm>
        </p:spPr>
        <p:txBody>
          <a:bodyPr/>
          <a:lstStyle/>
          <a:p>
            <a:fld id="{73DA0BB7-265A-403C-9275-D587AB510EDC}" type="slidenum">
              <a:rPr lang="zh-TW" altLang="en-US" smtClean="0"/>
              <a:pPr/>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7" name="矩形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矩形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矩形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矩形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矩形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矩形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日期版面配置區 1"/>
          <p:cNvSpPr>
            <a:spLocks noGrp="1"/>
          </p:cNvSpPr>
          <p:nvPr>
            <p:ph type="dt" sz="half" idx="10"/>
          </p:nvPr>
        </p:nvSpPr>
        <p:spPr/>
        <p:txBody>
          <a:bodyPr/>
          <a:lstStyle/>
          <a:p>
            <a:fld id="{C8683460-CCA6-41AE-8BBF-9E0E52C8B5D3}" type="datetime1">
              <a:rPr lang="zh-TW" altLang="en-US" smtClean="0"/>
              <a:pPr/>
              <a:t>2011/10/28</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a:xfrm>
            <a:off x="4267200" y="6324600"/>
            <a:ext cx="609600" cy="441324"/>
          </a:xfrm>
        </p:spPr>
        <p:txBody>
          <a:bodyPr/>
          <a:lstStyle>
            <a:lvl1pPr>
              <a:defRPr>
                <a:solidFill>
                  <a:srgbClr val="FFFFFF"/>
                </a:solidFill>
              </a:defRPr>
            </a:lvl1pPr>
          </a:lstStyle>
          <a:p>
            <a:fld id="{73DA0BB7-265A-403C-9275-D587AB510EDC}" type="slidenum">
              <a:rPr lang="zh-TW" altLang="en-US" smtClean="0"/>
              <a:pPr/>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bg>
      <p:bgRef idx="1001">
        <a:schemeClr val="bg1"/>
      </p:bgRef>
    </p:bg>
    <p:spTree>
      <p:nvGrpSpPr>
        <p:cNvPr id="1" name=""/>
        <p:cNvGrpSpPr/>
        <p:nvPr/>
      </p:nvGrpSpPr>
      <p:grpSpPr>
        <a:xfrm>
          <a:off x="0" y="0"/>
          <a:ext cx="0" cy="0"/>
          <a:chOff x="0" y="0"/>
          <a:chExt cx="0" cy="0"/>
        </a:xfrm>
      </p:grpSpPr>
      <p:sp>
        <p:nvSpPr>
          <p:cNvPr id="19" name="矩形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矩形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矩形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矩形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矩形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矩形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標題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zh-TW" altLang="en-US" smtClean="0"/>
              <a:t>按一下以編輯母片標題樣式</a:t>
            </a:r>
            <a:endParaRPr kumimoji="0" lang="en-US"/>
          </a:p>
        </p:txBody>
      </p:sp>
      <p:sp>
        <p:nvSpPr>
          <p:cNvPr id="3" name="文字版面配置區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zh-TW" altLang="en-US" smtClean="0"/>
              <a:t>按一下以編輯母片文字樣式</a:t>
            </a:r>
          </a:p>
        </p:txBody>
      </p:sp>
      <p:sp>
        <p:nvSpPr>
          <p:cNvPr id="8" name="矩形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直線接點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內容版面配置區 19"/>
          <p:cNvSpPr>
            <a:spLocks noGrp="1"/>
          </p:cNvSpPr>
          <p:nvPr>
            <p:ph sz="quarter" idx="1"/>
          </p:nvPr>
        </p:nvSpPr>
        <p:spPr>
          <a:xfrm>
            <a:off x="3124200" y="685800"/>
            <a:ext cx="5638800" cy="5410200"/>
          </a:xfrm>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10" name="橢圓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橢圓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投影片編號版面配置區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73DA0BB7-265A-403C-9275-D587AB510EDC}" type="slidenum">
              <a:rPr lang="zh-TW" altLang="en-US" smtClean="0"/>
              <a:pPr/>
              <a:t>‹#›</a:t>
            </a:fld>
            <a:endParaRPr lang="zh-TW" altLang="en-US"/>
          </a:p>
        </p:txBody>
      </p:sp>
      <p:sp>
        <p:nvSpPr>
          <p:cNvPr id="21" name="矩形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日期版面配置區 4"/>
          <p:cNvSpPr>
            <a:spLocks noGrp="1"/>
          </p:cNvSpPr>
          <p:nvPr>
            <p:ph type="dt" sz="half" idx="10"/>
          </p:nvPr>
        </p:nvSpPr>
        <p:spPr/>
        <p:txBody>
          <a:bodyPr/>
          <a:lstStyle/>
          <a:p>
            <a:fld id="{B0883F25-CD86-484E-991C-6120C2005C7F}" type="datetime1">
              <a:rPr lang="zh-TW" altLang="en-US" smtClean="0"/>
              <a:pPr/>
              <a:t>2011/10/28</a:t>
            </a:fld>
            <a:endParaRPr lang="zh-TW" altLang="en-US"/>
          </a:p>
        </p:txBody>
      </p:sp>
      <p:sp>
        <p:nvSpPr>
          <p:cNvPr id="6" name="頁尾版面配置區 5"/>
          <p:cNvSpPr>
            <a:spLocks noGrp="1"/>
          </p:cNvSpPr>
          <p:nvPr>
            <p:ph type="ftr" sz="quarter" idx="11"/>
          </p:nvPr>
        </p:nvSpPr>
        <p:spPr>
          <a:xfrm>
            <a:off x="301752" y="6410848"/>
            <a:ext cx="3383280" cy="365760"/>
          </a:xfrm>
        </p:spPr>
        <p:txBody>
          <a:bodyPr/>
          <a:lstStyle/>
          <a:p>
            <a:endParaRPr lang="zh-TW"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21" name="直線接點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矩形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矩形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矩形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矩形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矩形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矩形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矩形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橢圓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橢圓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投影片編號版面配置區 6"/>
          <p:cNvSpPr>
            <a:spLocks noGrp="1"/>
          </p:cNvSpPr>
          <p:nvPr>
            <p:ph type="sldNum" sz="quarter" idx="12"/>
          </p:nvPr>
        </p:nvSpPr>
        <p:spPr>
          <a:xfrm>
            <a:off x="1371600" y="312738"/>
            <a:ext cx="457200" cy="441325"/>
          </a:xfrm>
        </p:spPr>
        <p:txBody>
          <a:bodyPr/>
          <a:lstStyle/>
          <a:p>
            <a:fld id="{73DA0BB7-265A-403C-9275-D587AB510EDC}" type="slidenum">
              <a:rPr lang="zh-TW" altLang="en-US" smtClean="0"/>
              <a:pPr/>
              <a:t>‹#›</a:t>
            </a:fld>
            <a:endParaRPr lang="zh-TW" altLang="en-US"/>
          </a:p>
        </p:txBody>
      </p:sp>
      <p:sp>
        <p:nvSpPr>
          <p:cNvPr id="2" name="標題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zh-TW" altLang="en-US" smtClean="0"/>
              <a:t>按一下以編輯母片標題樣式</a:t>
            </a:r>
            <a:endParaRPr kumimoji="0" lang="en-US"/>
          </a:p>
        </p:txBody>
      </p:sp>
      <p:sp>
        <p:nvSpPr>
          <p:cNvPr id="3" name="圖片版面配置區 2"/>
          <p:cNvSpPr>
            <a:spLocks noGrp="1"/>
          </p:cNvSpPr>
          <p:nvPr>
            <p:ph type="pic" idx="1"/>
          </p:nvPr>
        </p:nvSpPr>
        <p:spPr>
          <a:xfrm>
            <a:off x="3000375" y="609600"/>
            <a:ext cx="5867400" cy="4267200"/>
          </a:xfrm>
        </p:spPr>
        <p:txBody>
          <a:bodyPr/>
          <a:lstStyle>
            <a:lvl1pPr marL="0" indent="0">
              <a:buNone/>
              <a:defRPr sz="3200"/>
            </a:lvl1pPr>
          </a:lstStyle>
          <a:p>
            <a:r>
              <a:rPr kumimoji="0" lang="zh-TW" altLang="en-US" smtClean="0"/>
              <a:t>按一下圖示以新增圖片</a:t>
            </a:r>
            <a:endParaRPr kumimoji="0" lang="en-US" dirty="0"/>
          </a:p>
        </p:txBody>
      </p:sp>
      <p:sp>
        <p:nvSpPr>
          <p:cNvPr id="4" name="文字版面配置區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zh-TW" altLang="en-US" smtClean="0"/>
              <a:t>按一下以編輯母片文字樣式</a:t>
            </a:r>
          </a:p>
        </p:txBody>
      </p:sp>
      <p:sp>
        <p:nvSpPr>
          <p:cNvPr id="22" name="矩形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日期版面配置區 4"/>
          <p:cNvSpPr>
            <a:spLocks noGrp="1"/>
          </p:cNvSpPr>
          <p:nvPr>
            <p:ph type="dt" sz="half" idx="10"/>
          </p:nvPr>
        </p:nvSpPr>
        <p:spPr>
          <a:xfrm>
            <a:off x="5788152" y="6404984"/>
            <a:ext cx="3044952" cy="365760"/>
          </a:xfrm>
        </p:spPr>
        <p:txBody>
          <a:bodyPr/>
          <a:lstStyle/>
          <a:p>
            <a:fld id="{5B9F5342-7136-4C57-AF5F-B5C05B455A6E}" type="datetime1">
              <a:rPr lang="zh-TW" altLang="en-US" smtClean="0"/>
              <a:pPr/>
              <a:t>2011/10/28</a:t>
            </a:fld>
            <a:endParaRPr lang="zh-TW" altLang="en-US"/>
          </a:p>
        </p:txBody>
      </p:sp>
      <p:sp>
        <p:nvSpPr>
          <p:cNvPr id="6" name="頁尾版面配置區 5"/>
          <p:cNvSpPr>
            <a:spLocks noGrp="1"/>
          </p:cNvSpPr>
          <p:nvPr>
            <p:ph type="ftr" sz="quarter" idx="11"/>
          </p:nvPr>
        </p:nvSpPr>
        <p:spPr>
          <a:xfrm>
            <a:off x="301752" y="6410848"/>
            <a:ext cx="3584448" cy="365760"/>
          </a:xfrm>
        </p:spPr>
        <p:txBody>
          <a:bodyPr/>
          <a:lstStyle/>
          <a:p>
            <a:endParaRPr lang="zh-TW"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矩形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矩形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矩形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矩形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矩形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日期版面配置區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2014502D-F680-4809-8297-8F71179B06E9}" type="datetime1">
              <a:rPr lang="zh-TW" altLang="en-US" smtClean="0"/>
              <a:pPr/>
              <a:t>2011/10/28</a:t>
            </a:fld>
            <a:endParaRPr lang="zh-TW" altLang="en-US"/>
          </a:p>
        </p:txBody>
      </p:sp>
      <p:sp>
        <p:nvSpPr>
          <p:cNvPr id="3" name="頁尾版面配置區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zh-TW" altLang="en-US"/>
          </a:p>
        </p:txBody>
      </p:sp>
      <p:sp>
        <p:nvSpPr>
          <p:cNvPr id="8" name="矩形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直線接點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橢圓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橢圓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投影片編號版面配置區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73DA0BB7-265A-403C-9275-D587AB510EDC}" type="slidenum">
              <a:rPr lang="zh-TW" altLang="en-US" smtClean="0"/>
              <a:pPr/>
              <a:t>‹#›</a:t>
            </a:fld>
            <a:endParaRPr lang="zh-TW" altLang="en-US"/>
          </a:p>
        </p:txBody>
      </p:sp>
      <p:sp>
        <p:nvSpPr>
          <p:cNvPr id="22" name="標題版面配置區 21"/>
          <p:cNvSpPr>
            <a:spLocks noGrp="1"/>
          </p:cNvSpPr>
          <p:nvPr>
            <p:ph type="title"/>
          </p:nvPr>
        </p:nvSpPr>
        <p:spPr>
          <a:xfrm>
            <a:off x="301752" y="228600"/>
            <a:ext cx="8534400" cy="758952"/>
          </a:xfrm>
          <a:prstGeom prst="rect">
            <a:avLst/>
          </a:prstGeom>
        </p:spPr>
        <p:txBody>
          <a:bodyPr vert="horz" anchor="b">
            <a:normAutofit/>
          </a:bodyPr>
          <a:lstStyle/>
          <a:p>
            <a:r>
              <a:rPr kumimoji="0" lang="zh-TW" altLang="en-US" smtClean="0"/>
              <a:t>按一下以編輯母片標題樣式</a:t>
            </a:r>
            <a:endParaRPr kumimoji="0" lang="en-US"/>
          </a:p>
        </p:txBody>
      </p:sp>
      <p:sp>
        <p:nvSpPr>
          <p:cNvPr id="13" name="文字版面配置區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zh-TW" altLang="en-US" smtClean="0"/>
              <a:t>按一下以編輯母片文字樣式</a:t>
            </a:r>
          </a:p>
          <a:p>
            <a:pPr lvl="1" eaLnBrk="1" latinLnBrk="0" hangingPunct="1"/>
            <a:r>
              <a:rPr kumimoji="0" lang="zh-TW" altLang="en-US" smtClean="0"/>
              <a:t>第二層</a:t>
            </a:r>
          </a:p>
          <a:p>
            <a:pPr lvl="2" eaLnBrk="1" latinLnBrk="0" hangingPunct="1"/>
            <a:r>
              <a:rPr kumimoji="0" lang="zh-TW" altLang="en-US" smtClean="0"/>
              <a:t>第三層</a:t>
            </a:r>
          </a:p>
          <a:p>
            <a:pPr lvl="3" eaLnBrk="1" latinLnBrk="0" hangingPunct="1"/>
            <a:r>
              <a:rPr kumimoji="0" lang="zh-TW" altLang="en-US" smtClean="0"/>
              <a:t>第四層</a:t>
            </a:r>
          </a:p>
          <a:p>
            <a:pPr lvl="4" eaLnBrk="1" latinLnBrk="0" hangingPunct="1"/>
            <a:r>
              <a:rPr kumimoji="0" lang="zh-TW" altLang="en-US" smtClean="0"/>
              <a:t>第五層</a:t>
            </a:r>
            <a:endParaRPr kumimoji="0"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hdr="0" ftr="0" dt="0"/>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zh.wikipedia.org/wiki/%E5%A4%A7%E5%AF%8C%E7%BF%81%E7%B3%BB%E5%88%97"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bsd.chjhs.tpc.edu.tw/~ch1jc520/lectureans/phychem/12/12ans.htm" TargetMode="External"/><Relationship Id="rId2" Type="http://schemas.openxmlformats.org/officeDocument/2006/relationships/hyperlink" Target="http://140.128.56.9/~vehicle/course/magneticfield_explain.htm" TargetMode="External"/><Relationship Id="rId1" Type="http://schemas.openxmlformats.org/officeDocument/2006/relationships/slideLayout" Target="../slideLayouts/slideLayout2.xml"/><Relationship Id="rId4" Type="http://schemas.openxmlformats.org/officeDocument/2006/relationships/hyperlink" Target="http://www.thmalex.com/railway/chi/motor.html"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bsd.chjhs.tpc.edu.tw/~ch1jc520/lectureans/phychem/12/12ans.htm" TargetMode="External"/><Relationship Id="rId2" Type="http://schemas.openxmlformats.org/officeDocument/2006/relationships/hyperlink" Target="http://140.128.56.9/~vehicle/course/magneticfield_explain.htm" TargetMode="External"/><Relationship Id="rId1" Type="http://schemas.openxmlformats.org/officeDocument/2006/relationships/slideLayout" Target="../slideLayouts/slideLayout2.xml"/><Relationship Id="rId4" Type="http://schemas.openxmlformats.org/officeDocument/2006/relationships/hyperlink" Target="http://www.thmalex.com/railway/chi/motor.html"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副標題 1"/>
          <p:cNvSpPr>
            <a:spLocks noGrp="1"/>
          </p:cNvSpPr>
          <p:nvPr>
            <p:ph type="subTitle" idx="1"/>
          </p:nvPr>
        </p:nvSpPr>
        <p:spPr/>
        <p:txBody>
          <a:bodyPr/>
          <a:lstStyle/>
          <a:p>
            <a:r>
              <a:rPr lang="zh-TW" altLang="en-US" dirty="0" smtClean="0"/>
              <a:t>５</a:t>
            </a:r>
            <a:r>
              <a:rPr lang="en-US" altLang="zh-TW" dirty="0" smtClean="0"/>
              <a:t>-</a:t>
            </a:r>
            <a:r>
              <a:rPr lang="zh-TW" altLang="en-US" dirty="0" smtClean="0"/>
              <a:t>１</a:t>
            </a:r>
            <a:r>
              <a:rPr lang="zh-TW" altLang="zh-TW" dirty="0" smtClean="0"/>
              <a:t>行動</a:t>
            </a:r>
            <a:r>
              <a:rPr lang="zh-TW" altLang="zh-TW" dirty="0" smtClean="0"/>
              <a:t>裝置與擴增實境</a:t>
            </a:r>
            <a:endParaRPr lang="en-US" altLang="zh-TW" dirty="0" smtClean="0"/>
          </a:p>
          <a:p>
            <a:r>
              <a:rPr lang="zh-TW" altLang="en-US" dirty="0" smtClean="0"/>
              <a:t>５</a:t>
            </a:r>
            <a:r>
              <a:rPr lang="en-US" altLang="zh-TW" dirty="0" smtClean="0"/>
              <a:t>-</a:t>
            </a:r>
            <a:r>
              <a:rPr lang="zh-TW" altLang="en-US" dirty="0" smtClean="0"/>
              <a:t>２特效</a:t>
            </a:r>
            <a:r>
              <a:rPr lang="zh-TW" altLang="en-US" dirty="0" smtClean="0"/>
              <a:t>大富富</a:t>
            </a:r>
            <a:endParaRPr lang="en-US" altLang="zh-TW" dirty="0" smtClean="0"/>
          </a:p>
          <a:p>
            <a:r>
              <a:rPr lang="zh-TW" altLang="en-US" dirty="0" smtClean="0"/>
              <a:t>５</a:t>
            </a:r>
            <a:r>
              <a:rPr lang="en-US" altLang="zh-TW" dirty="0" smtClean="0"/>
              <a:t>-</a:t>
            </a:r>
            <a:r>
              <a:rPr lang="zh-TW" altLang="en-US" dirty="0" smtClean="0"/>
              <a:t>３帶</a:t>
            </a:r>
            <a:r>
              <a:rPr lang="zh-TW" altLang="en-US" dirty="0" smtClean="0"/>
              <a:t>著走</a:t>
            </a:r>
            <a:r>
              <a:rPr lang="zh-TW" altLang="en-US" dirty="0" smtClean="0"/>
              <a:t>的３</a:t>
            </a:r>
            <a:r>
              <a:rPr lang="en-US" altLang="zh-TW" dirty="0" smtClean="0"/>
              <a:t>D</a:t>
            </a:r>
            <a:r>
              <a:rPr lang="zh-TW" altLang="en-US" dirty="0" smtClean="0"/>
              <a:t>地圖</a:t>
            </a:r>
          </a:p>
          <a:p>
            <a:endParaRPr lang="zh-TW" altLang="en-US" dirty="0"/>
          </a:p>
        </p:txBody>
      </p:sp>
      <p:sp>
        <p:nvSpPr>
          <p:cNvPr id="3" name="投影片編號版面配置區 2"/>
          <p:cNvSpPr>
            <a:spLocks noGrp="1"/>
          </p:cNvSpPr>
          <p:nvPr>
            <p:ph type="sldNum" sz="quarter" idx="12"/>
          </p:nvPr>
        </p:nvSpPr>
        <p:spPr/>
        <p:txBody>
          <a:bodyPr/>
          <a:lstStyle/>
          <a:p>
            <a:fld id="{73DA0BB7-265A-403C-9275-D587AB510EDC}" type="slidenum">
              <a:rPr lang="zh-TW" altLang="en-US" smtClean="0"/>
              <a:pPr/>
              <a:t>1</a:t>
            </a:fld>
            <a:endParaRPr lang="zh-TW" altLang="en-US"/>
          </a:p>
        </p:txBody>
      </p:sp>
      <p:sp>
        <p:nvSpPr>
          <p:cNvPr id="4" name="標題 3"/>
          <p:cNvSpPr>
            <a:spLocks noGrp="1"/>
          </p:cNvSpPr>
          <p:nvPr>
            <p:ph type="ctrTitle"/>
          </p:nvPr>
        </p:nvSpPr>
        <p:spPr/>
        <p:txBody>
          <a:bodyPr/>
          <a:lstStyle/>
          <a:p>
            <a:r>
              <a:rPr lang="zh-TW" altLang="en-US" dirty="0" smtClean="0"/>
              <a:t>第五章：專題規劃</a:t>
            </a:r>
            <a:endParaRPr lang="zh-TW" alt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目的</a:t>
            </a:r>
            <a:r>
              <a:rPr lang="zh-TW" altLang="en-US" dirty="0" smtClean="0"/>
              <a:t>（１）</a:t>
            </a:r>
            <a:endParaRPr lang="zh-TW" altLang="en-US" dirty="0"/>
          </a:p>
        </p:txBody>
      </p:sp>
      <p:sp>
        <p:nvSpPr>
          <p:cNvPr id="3" name="投影片編號版面配置區 2"/>
          <p:cNvSpPr>
            <a:spLocks noGrp="1"/>
          </p:cNvSpPr>
          <p:nvPr>
            <p:ph type="sldNum" sz="quarter" idx="12"/>
          </p:nvPr>
        </p:nvSpPr>
        <p:spPr/>
        <p:txBody>
          <a:bodyPr/>
          <a:lstStyle/>
          <a:p>
            <a:fld id="{73DA0BB7-265A-403C-9275-D587AB510EDC}" type="slidenum">
              <a:rPr lang="zh-TW" altLang="en-US" smtClean="0"/>
              <a:pPr/>
              <a:t>10</a:t>
            </a:fld>
            <a:endParaRPr lang="zh-TW" altLang="en-US"/>
          </a:p>
        </p:txBody>
      </p:sp>
      <p:sp>
        <p:nvSpPr>
          <p:cNvPr id="4" name="內容版面配置區 3"/>
          <p:cNvSpPr>
            <a:spLocks noGrp="1"/>
          </p:cNvSpPr>
          <p:nvPr>
            <p:ph sz="quarter" idx="1"/>
          </p:nvPr>
        </p:nvSpPr>
        <p:spPr>
          <a:xfrm>
            <a:off x="301752" y="1527048"/>
            <a:ext cx="8503920" cy="5330952"/>
          </a:xfrm>
        </p:spPr>
        <p:txBody>
          <a:bodyPr>
            <a:noAutofit/>
          </a:bodyPr>
          <a:lstStyle/>
          <a:p>
            <a:r>
              <a:rPr lang="zh-TW" altLang="en-US" sz="2400" dirty="0"/>
              <a:t>大富翁</a:t>
            </a:r>
            <a:r>
              <a:rPr lang="zh-TW" altLang="en-US" sz="2400" dirty="0" smtClean="0"/>
              <a:t>的這款遊戲，想必</a:t>
            </a:r>
            <a:r>
              <a:rPr lang="zh-TW" altLang="en-US" sz="2400" dirty="0"/>
              <a:t>大家是耳熟能詳</a:t>
            </a:r>
            <a:r>
              <a:rPr lang="zh-TW" altLang="en-US" sz="2400" dirty="0" smtClean="0"/>
              <a:t>。以前是利用紙本地圖、地產卡片、骰子、玩具鈔票、模型屋等道具來進行遊戲，不過紙本的遊戲的買地、蓋房都是以紙牌的方式發給擁有者作為記號，機會、命運的突發狀況部分也只是利用文字敘述的方式來表達，過於</a:t>
            </a:r>
            <a:r>
              <a:rPr lang="zh-TW" altLang="en-US" sz="2400" dirty="0" smtClean="0"/>
              <a:t>呆板。</a:t>
            </a:r>
            <a:endParaRPr lang="en-US" altLang="zh-TW" sz="2400" dirty="0" smtClean="0"/>
          </a:p>
          <a:p>
            <a:r>
              <a:rPr lang="zh-TW" altLang="en-US" sz="2400" dirty="0" smtClean="0"/>
              <a:t>近年來大富翁出現電腦版之後使得買地、蓋房子、機會、命運的呈現方式不在只是紙本而已，也不需要自己在翻地產卡確認</a:t>
            </a:r>
            <a:r>
              <a:rPr lang="zh-TW" altLang="en-US" sz="2400" dirty="0" smtClean="0"/>
              <a:t>擁有者。</a:t>
            </a:r>
            <a:endParaRPr lang="en-US" altLang="zh-TW" sz="2400" dirty="0" smtClean="0"/>
          </a:p>
          <a:p>
            <a:r>
              <a:rPr lang="zh-TW" altLang="en-US" sz="2400" dirty="0" smtClean="0"/>
              <a:t>電腦版大富翁遊戲也多了紙本沒有特殊卡片、道具、交通工具、監獄、醫院、股票等功能，每個功能也都會利用動畫的方式來呈現，使得遊戲的整體感變得豐富，不過比較可惜的地方是，遊戲的過程都是利用滑鼠、鍵盤來操作，玩家們就無法享受到擲骰子、翻卡片那真實觸感的</a:t>
            </a:r>
            <a:r>
              <a:rPr lang="zh-TW" altLang="en-US" sz="2400" dirty="0" smtClean="0"/>
              <a:t>樂趣。</a:t>
            </a:r>
            <a:endParaRPr lang="en-US" altLang="zh-TW" sz="2400"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目的</a:t>
            </a:r>
            <a:r>
              <a:rPr lang="zh-TW" altLang="en-US" dirty="0" smtClean="0"/>
              <a:t>（２）</a:t>
            </a:r>
            <a:endParaRPr lang="zh-TW" altLang="en-US" dirty="0"/>
          </a:p>
        </p:txBody>
      </p:sp>
      <p:sp>
        <p:nvSpPr>
          <p:cNvPr id="3" name="投影片編號版面配置區 2"/>
          <p:cNvSpPr>
            <a:spLocks noGrp="1"/>
          </p:cNvSpPr>
          <p:nvPr>
            <p:ph type="sldNum" sz="quarter" idx="12"/>
          </p:nvPr>
        </p:nvSpPr>
        <p:spPr/>
        <p:txBody>
          <a:bodyPr/>
          <a:lstStyle/>
          <a:p>
            <a:fld id="{73DA0BB7-265A-403C-9275-D587AB510EDC}" type="slidenum">
              <a:rPr lang="zh-TW" altLang="en-US" smtClean="0"/>
              <a:pPr/>
              <a:t>11</a:t>
            </a:fld>
            <a:endParaRPr lang="zh-TW" altLang="en-US"/>
          </a:p>
        </p:txBody>
      </p:sp>
      <p:sp>
        <p:nvSpPr>
          <p:cNvPr id="4" name="內容版面配置區 3"/>
          <p:cNvSpPr>
            <a:spLocks noGrp="1"/>
          </p:cNvSpPr>
          <p:nvPr>
            <p:ph sz="quarter" idx="1"/>
          </p:nvPr>
        </p:nvSpPr>
        <p:spPr/>
        <p:txBody>
          <a:bodyPr/>
          <a:lstStyle/>
          <a:p>
            <a:r>
              <a:rPr lang="zh-TW" altLang="en-US" sz="2800" dirty="0" smtClean="0"/>
              <a:t>將紙本大富翁與擴增實</a:t>
            </a:r>
            <a:r>
              <a:rPr lang="zh-TW" altLang="en-US" sz="2800" dirty="0" smtClean="0"/>
              <a:t>境（</a:t>
            </a:r>
            <a:r>
              <a:rPr lang="en-US" altLang="zh-TW" sz="2800" dirty="0" smtClean="0"/>
              <a:t>AR</a:t>
            </a:r>
            <a:r>
              <a:rPr lang="zh-TW" altLang="en-US" sz="2800" dirty="0" smtClean="0"/>
              <a:t>）作為</a:t>
            </a:r>
            <a:r>
              <a:rPr lang="zh-TW" altLang="en-US" sz="2800" dirty="0" smtClean="0"/>
              <a:t>結合，不僅可以讓玩家們享受到擲骰子、翻卡片那真實觸感，只要透過遊戲圖卡結合</a:t>
            </a:r>
            <a:r>
              <a:rPr lang="en-US" altLang="zh-TW" sz="2800" dirty="0" smtClean="0"/>
              <a:t>AR</a:t>
            </a:r>
            <a:r>
              <a:rPr lang="zh-TW" altLang="en-US" sz="2800" dirty="0" smtClean="0"/>
              <a:t>的３</a:t>
            </a:r>
            <a:r>
              <a:rPr lang="en-US" altLang="zh-TW" sz="2800" dirty="0" smtClean="0"/>
              <a:t>D</a:t>
            </a:r>
            <a:r>
              <a:rPr lang="zh-TW" altLang="en-US" sz="2800" dirty="0" smtClean="0"/>
              <a:t>模組後，就可讓玩家們辛苦所建立的摩天大樓不再只是紅色模型</a:t>
            </a:r>
            <a:r>
              <a:rPr lang="zh-TW" altLang="en-US" sz="2800" dirty="0" smtClean="0"/>
              <a:t>屋。</a:t>
            </a:r>
            <a:endParaRPr lang="en-US" altLang="zh-TW" sz="2800" dirty="0" smtClean="0"/>
          </a:p>
          <a:p>
            <a:r>
              <a:rPr lang="zh-TW" altLang="en-US" sz="2800" dirty="0" smtClean="0"/>
              <a:t>遊戲</a:t>
            </a:r>
            <a:r>
              <a:rPr lang="zh-TW" altLang="en-US" sz="2800" dirty="0" smtClean="0"/>
              <a:t>中所遇到機會、命運的特殊效果也可利用</a:t>
            </a:r>
            <a:r>
              <a:rPr lang="en-US" altLang="zh-TW" sz="2800" dirty="0" smtClean="0"/>
              <a:t>AR</a:t>
            </a:r>
            <a:r>
              <a:rPr lang="zh-TW" altLang="en-US" sz="2800" dirty="0" smtClean="0"/>
              <a:t>的方式來呈現上手機螢幕上，可以讓這些有趣的特殊效果走出</a:t>
            </a:r>
            <a:r>
              <a:rPr lang="zh-TW" altLang="en-US" sz="2800" dirty="0" smtClean="0"/>
              <a:t>螢幕。</a:t>
            </a:r>
            <a:endParaRPr lang="zh-TW" altLang="en-US" sz="2800" dirty="0" smtClean="0"/>
          </a:p>
          <a:p>
            <a:endParaRPr lang="zh-TW" alt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原理技術</a:t>
            </a:r>
            <a:endParaRPr lang="zh-TW" altLang="en-US" dirty="0"/>
          </a:p>
        </p:txBody>
      </p:sp>
      <p:sp>
        <p:nvSpPr>
          <p:cNvPr id="3" name="投影片編號版面配置區 2"/>
          <p:cNvSpPr>
            <a:spLocks noGrp="1"/>
          </p:cNvSpPr>
          <p:nvPr>
            <p:ph type="sldNum" sz="quarter" idx="12"/>
          </p:nvPr>
        </p:nvSpPr>
        <p:spPr/>
        <p:txBody>
          <a:bodyPr/>
          <a:lstStyle/>
          <a:p>
            <a:fld id="{73DA0BB7-265A-403C-9275-D587AB510EDC}" type="slidenum">
              <a:rPr lang="zh-TW" altLang="en-US" smtClean="0"/>
              <a:pPr/>
              <a:t>12</a:t>
            </a:fld>
            <a:endParaRPr lang="zh-TW" altLang="en-US"/>
          </a:p>
        </p:txBody>
      </p:sp>
      <p:sp>
        <p:nvSpPr>
          <p:cNvPr id="4" name="內容版面配置區 3"/>
          <p:cNvSpPr>
            <a:spLocks noGrp="1"/>
          </p:cNvSpPr>
          <p:nvPr>
            <p:ph sz="quarter" idx="1"/>
          </p:nvPr>
        </p:nvSpPr>
        <p:spPr/>
        <p:txBody>
          <a:bodyPr>
            <a:normAutofit fontScale="92500"/>
          </a:bodyPr>
          <a:lstStyle/>
          <a:p>
            <a:r>
              <a:rPr lang="zh-TW" altLang="zh-TW" dirty="0" smtClean="0"/>
              <a:t>本</a:t>
            </a:r>
            <a:r>
              <a:rPr lang="zh-TW" altLang="en-US" dirty="0" smtClean="0"/>
              <a:t>專題使</a:t>
            </a:r>
            <a:r>
              <a:rPr lang="zh-TW" altLang="zh-TW" dirty="0" smtClean="0"/>
              <a:t>用的硬體設備為智慧型行動裝置，過程是將智慧型行動裝置的攝影機抓取</a:t>
            </a:r>
            <a:r>
              <a:rPr lang="zh-TW" altLang="en-US" dirty="0" smtClean="0"/>
              <a:t>遊戲圖卡</a:t>
            </a:r>
            <a:r>
              <a:rPr lang="zh-TW" altLang="zh-TW" dirty="0" smtClean="0"/>
              <a:t>的特徵值，將擷取到的特徵值傳回智慧型行動</a:t>
            </a:r>
            <a:r>
              <a:rPr lang="zh-TW" altLang="zh-TW" dirty="0" smtClean="0"/>
              <a:t>裝置</a:t>
            </a:r>
            <a:r>
              <a:rPr lang="zh-TW" altLang="en-US" dirty="0" smtClean="0"/>
              <a:t>。</a:t>
            </a:r>
            <a:endParaRPr lang="en-US" altLang="zh-TW" dirty="0" smtClean="0"/>
          </a:p>
          <a:p>
            <a:r>
              <a:rPr lang="zh-TW" altLang="zh-TW" dirty="0" smtClean="0"/>
              <a:t>透過擴增實境的系統計算與分析，找出</a:t>
            </a:r>
            <a:r>
              <a:rPr lang="zh-TW" altLang="en-US" dirty="0"/>
              <a:t>與遊戲圖</a:t>
            </a:r>
            <a:r>
              <a:rPr lang="zh-TW" altLang="en-US" dirty="0" smtClean="0"/>
              <a:t>卡</a:t>
            </a:r>
            <a:r>
              <a:rPr lang="zh-TW" altLang="zh-TW" dirty="0" smtClean="0"/>
              <a:t>相對應的虛擬影像編號，並針對拍攝的</a:t>
            </a:r>
            <a:r>
              <a:rPr lang="zh-TW" altLang="en-US" dirty="0"/>
              <a:t>遊戲圖</a:t>
            </a:r>
            <a:r>
              <a:rPr lang="zh-TW" altLang="en-US" dirty="0" smtClean="0"/>
              <a:t>卡</a:t>
            </a:r>
            <a:r>
              <a:rPr lang="zh-TW" altLang="zh-TW" dirty="0" smtClean="0"/>
              <a:t>產生</a:t>
            </a:r>
            <a:r>
              <a:rPr lang="zh-TW" altLang="en-US" dirty="0"/>
              <a:t>對應</a:t>
            </a:r>
            <a:r>
              <a:rPr lang="zh-TW" altLang="zh-TW" dirty="0" smtClean="0"/>
              <a:t>虛</a:t>
            </a:r>
            <a:r>
              <a:rPr lang="zh-TW" altLang="en-US" dirty="0" smtClean="0"/>
              <a:t>的</a:t>
            </a:r>
            <a:r>
              <a:rPr lang="zh-TW" altLang="zh-TW" dirty="0" smtClean="0"/>
              <a:t>擬影像與相關資訊，再投射在智慧型行動裝置的螢幕顯示器上，而此畫面會與真實世界的</a:t>
            </a:r>
            <a:r>
              <a:rPr lang="zh-TW" altLang="en-US" dirty="0" smtClean="0"/>
              <a:t>紙盤遊戲的</a:t>
            </a:r>
            <a:r>
              <a:rPr lang="zh-TW" altLang="zh-TW" dirty="0" smtClean="0"/>
              <a:t>環境合而為一體，</a:t>
            </a:r>
            <a:r>
              <a:rPr lang="zh-TW" altLang="en-US" dirty="0" smtClean="0"/>
              <a:t>讓此遊戲</a:t>
            </a:r>
            <a:r>
              <a:rPr lang="zh-TW" altLang="zh-TW" dirty="0" smtClean="0"/>
              <a:t>呈現出讓人有一種身入其境之</a:t>
            </a:r>
            <a:r>
              <a:rPr lang="zh-TW" altLang="zh-TW" dirty="0" smtClean="0"/>
              <a:t>感</a:t>
            </a:r>
            <a:r>
              <a:rPr lang="zh-TW" altLang="en-US" dirty="0" smtClean="0"/>
              <a:t>。</a:t>
            </a:r>
            <a:endParaRPr lang="zh-TW" altLang="zh-TW" dirty="0" smtClean="0"/>
          </a:p>
          <a:p>
            <a:r>
              <a:rPr lang="zh-TW" altLang="zh-TW" dirty="0" smtClean="0"/>
              <a:t>在建模部份則是</a:t>
            </a:r>
            <a:r>
              <a:rPr lang="zh-TW" altLang="zh-TW" dirty="0" smtClean="0"/>
              <a:t>利用</a:t>
            </a:r>
            <a:r>
              <a:rPr lang="zh-TW" altLang="en-US" dirty="0" smtClean="0"/>
              <a:t>３</a:t>
            </a:r>
            <a:r>
              <a:rPr lang="en-US" altLang="zh-TW" dirty="0" smtClean="0"/>
              <a:t>D</a:t>
            </a:r>
            <a:r>
              <a:rPr lang="zh-TW" altLang="en-US" dirty="0" smtClean="0"/>
              <a:t>建模軟體建模</a:t>
            </a:r>
            <a:r>
              <a:rPr lang="zh-TW" altLang="zh-TW" dirty="0" smtClean="0"/>
              <a:t>，讓使用者能夠自由的控制物件的方位，以達成各個角度觀看之</a:t>
            </a:r>
            <a:r>
              <a:rPr lang="zh-TW" altLang="zh-TW" dirty="0" smtClean="0"/>
              <a:t>效果</a:t>
            </a:r>
            <a:r>
              <a:rPr lang="zh-TW" altLang="en-US" dirty="0" smtClean="0"/>
              <a:t>。</a:t>
            </a:r>
            <a:endParaRPr lang="zh-TW" altLang="zh-TW" dirty="0" smtClean="0"/>
          </a:p>
          <a:p>
            <a:endParaRPr lang="zh-TW" alt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zh-TW" dirty="0" smtClean="0"/>
              <a:t>設備需求與開發環境</a:t>
            </a:r>
            <a:endParaRPr lang="zh-TW" altLang="en-US" dirty="0"/>
          </a:p>
        </p:txBody>
      </p:sp>
      <p:sp>
        <p:nvSpPr>
          <p:cNvPr id="3" name="投影片編號版面配置區 2"/>
          <p:cNvSpPr>
            <a:spLocks noGrp="1"/>
          </p:cNvSpPr>
          <p:nvPr>
            <p:ph type="sldNum" sz="quarter" idx="12"/>
          </p:nvPr>
        </p:nvSpPr>
        <p:spPr/>
        <p:txBody>
          <a:bodyPr/>
          <a:lstStyle/>
          <a:p>
            <a:fld id="{73DA0BB7-265A-403C-9275-D587AB510EDC}" type="slidenum">
              <a:rPr lang="zh-TW" altLang="en-US" smtClean="0"/>
              <a:pPr/>
              <a:t>13</a:t>
            </a:fld>
            <a:endParaRPr lang="zh-TW" altLang="en-US"/>
          </a:p>
        </p:txBody>
      </p:sp>
      <p:sp>
        <p:nvSpPr>
          <p:cNvPr id="4" name="內容版面配置區 3"/>
          <p:cNvSpPr>
            <a:spLocks noGrp="1"/>
          </p:cNvSpPr>
          <p:nvPr>
            <p:ph sz="quarter" idx="1"/>
          </p:nvPr>
        </p:nvSpPr>
        <p:spPr>
          <a:xfrm>
            <a:off x="301752" y="1628800"/>
            <a:ext cx="8503920" cy="4572000"/>
          </a:xfrm>
        </p:spPr>
        <p:txBody>
          <a:bodyPr>
            <a:normAutofit/>
          </a:bodyPr>
          <a:lstStyle/>
          <a:p>
            <a:pPr lvl="0"/>
            <a:r>
              <a:rPr lang="zh-TW" altLang="zh-TW" dirty="0" smtClean="0"/>
              <a:t>軟體：</a:t>
            </a:r>
            <a:endParaRPr lang="en-US" altLang="zh-TW" dirty="0" smtClean="0"/>
          </a:p>
          <a:p>
            <a:pPr lvl="1"/>
            <a:r>
              <a:rPr lang="zh-TW" altLang="en-US" dirty="0" smtClean="0"/>
              <a:t>３</a:t>
            </a:r>
            <a:r>
              <a:rPr lang="en-US" altLang="zh-TW" dirty="0" err="1" smtClean="0"/>
              <a:t>DsMAX</a:t>
            </a:r>
            <a:r>
              <a:rPr lang="zh-TW" altLang="en-US" dirty="0" smtClean="0"/>
              <a:t>、</a:t>
            </a:r>
            <a:r>
              <a:rPr lang="en-US" altLang="zh-TW" dirty="0" smtClean="0"/>
              <a:t>Google </a:t>
            </a:r>
            <a:r>
              <a:rPr lang="en-US" altLang="zh-TW" dirty="0" err="1" smtClean="0"/>
              <a:t>SketchUP</a:t>
            </a:r>
            <a:r>
              <a:rPr lang="en-US" altLang="zh-TW" dirty="0" smtClean="0"/>
              <a:t> </a:t>
            </a:r>
            <a:r>
              <a:rPr lang="zh-TW" altLang="en-US" dirty="0" smtClean="0"/>
              <a:t>８。</a:t>
            </a:r>
            <a:endParaRPr lang="en-US" altLang="zh-TW" dirty="0" smtClean="0"/>
          </a:p>
          <a:p>
            <a:pPr lvl="1"/>
            <a:r>
              <a:rPr lang="en-US" altLang="zh-TW" dirty="0" smtClean="0"/>
              <a:t>AR Toolkit</a:t>
            </a:r>
            <a:r>
              <a:rPr lang="zh-TW" altLang="en-US" dirty="0" smtClean="0"/>
              <a:t>、</a:t>
            </a:r>
            <a:r>
              <a:rPr lang="en-US" altLang="zh-TW" dirty="0" err="1" smtClean="0"/>
              <a:t>NyARToolkit</a:t>
            </a:r>
            <a:r>
              <a:rPr lang="zh-TW" altLang="en-US" dirty="0" smtClean="0"/>
              <a:t>。</a:t>
            </a:r>
            <a:endParaRPr lang="en-US" altLang="zh-TW" dirty="0" smtClean="0"/>
          </a:p>
          <a:p>
            <a:pPr lvl="1"/>
            <a:r>
              <a:rPr lang="en-US" altLang="zh-TW" dirty="0" smtClean="0"/>
              <a:t>Java </a:t>
            </a:r>
            <a:r>
              <a:rPr lang="en-US" altLang="zh-TW" dirty="0" smtClean="0"/>
              <a:t>JDK</a:t>
            </a:r>
            <a:r>
              <a:rPr lang="zh-TW" altLang="en-US" dirty="0" smtClean="0"/>
              <a:t>。</a:t>
            </a:r>
            <a:endParaRPr lang="en-US" altLang="zh-TW" dirty="0" smtClean="0"/>
          </a:p>
          <a:p>
            <a:pPr lvl="1"/>
            <a:r>
              <a:rPr lang="en-US" altLang="zh-TW" dirty="0" smtClean="0"/>
              <a:t>Android SDK </a:t>
            </a:r>
            <a:r>
              <a:rPr lang="en-US" altLang="zh-TW" dirty="0" smtClean="0"/>
              <a:t>tools</a:t>
            </a:r>
            <a:r>
              <a:rPr lang="zh-TW" altLang="en-US" dirty="0" smtClean="0"/>
              <a:t>。</a:t>
            </a:r>
            <a:endParaRPr lang="en-US" altLang="zh-TW" dirty="0" smtClean="0"/>
          </a:p>
          <a:p>
            <a:pPr lvl="1"/>
            <a:r>
              <a:rPr lang="en-US" altLang="zh-TW" dirty="0" smtClean="0"/>
              <a:t>Eclipse</a:t>
            </a:r>
            <a:r>
              <a:rPr lang="zh-TW" altLang="en-US" dirty="0" smtClean="0"/>
              <a:t>。</a:t>
            </a:r>
            <a:endParaRPr lang="en-US" altLang="zh-TW" dirty="0" smtClean="0"/>
          </a:p>
          <a:p>
            <a:r>
              <a:rPr lang="en-US" altLang="zh-TW" dirty="0" smtClean="0"/>
              <a:t> </a:t>
            </a:r>
            <a:r>
              <a:rPr lang="zh-TW" altLang="zh-TW" dirty="0" smtClean="0"/>
              <a:t>硬體：</a:t>
            </a:r>
            <a:endParaRPr lang="en-US" altLang="zh-TW" dirty="0" smtClean="0"/>
          </a:p>
          <a:p>
            <a:pPr lvl="1"/>
            <a:r>
              <a:rPr lang="zh-TW" altLang="zh-TW" dirty="0" smtClean="0"/>
              <a:t>智慧型行動</a:t>
            </a:r>
            <a:r>
              <a:rPr lang="zh-TW" altLang="zh-TW" dirty="0" smtClean="0"/>
              <a:t>裝置</a:t>
            </a:r>
            <a:r>
              <a:rPr lang="zh-TW" altLang="en-US" dirty="0" smtClean="0"/>
              <a:t>（</a:t>
            </a:r>
            <a:r>
              <a:rPr lang="en-US" altLang="zh-TW" dirty="0" smtClean="0"/>
              <a:t>Android</a:t>
            </a:r>
            <a:r>
              <a:rPr lang="zh-TW" altLang="en-US" dirty="0" smtClean="0"/>
              <a:t>或</a:t>
            </a:r>
            <a:r>
              <a:rPr lang="en-US" altLang="zh-TW" dirty="0" err="1" smtClean="0"/>
              <a:t>iOS</a:t>
            </a:r>
            <a:r>
              <a:rPr lang="zh-TW" altLang="en-US" dirty="0" smtClean="0"/>
              <a:t>行動</a:t>
            </a:r>
            <a:r>
              <a:rPr lang="zh-TW" altLang="en-US" dirty="0" smtClean="0"/>
              <a:t>裝置）。</a:t>
            </a:r>
            <a:endParaRPr lang="en-US" altLang="zh-TW" dirty="0" smtClean="0"/>
          </a:p>
          <a:p>
            <a:pPr lvl="1"/>
            <a:r>
              <a:rPr lang="zh-TW" altLang="zh-TW" dirty="0" smtClean="0"/>
              <a:t>個人電腦</a:t>
            </a:r>
            <a:r>
              <a:rPr lang="en-US" altLang="zh-TW" dirty="0" smtClean="0"/>
              <a:t> </a:t>
            </a:r>
            <a:r>
              <a:rPr lang="zh-TW" altLang="en-US" dirty="0" smtClean="0"/>
              <a:t>。</a:t>
            </a:r>
            <a:r>
              <a:rPr lang="en-US" altLang="zh-TW" dirty="0" smtClean="0"/>
              <a:t>          </a:t>
            </a:r>
            <a:endParaRPr lang="en-US" altLang="zh-TW" dirty="0" smtClean="0"/>
          </a:p>
          <a:p>
            <a:pPr lvl="1"/>
            <a:r>
              <a:rPr lang="zh-TW" altLang="zh-TW" dirty="0" smtClean="0"/>
              <a:t>液晶顯示螢幕</a:t>
            </a:r>
            <a:r>
              <a:rPr lang="en-US" altLang="zh-TW" dirty="0" smtClean="0"/>
              <a:t> </a:t>
            </a:r>
            <a:r>
              <a:rPr lang="zh-TW" altLang="en-US" dirty="0" smtClean="0"/>
              <a:t>。</a:t>
            </a:r>
            <a:endParaRPr lang="zh-TW" alt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預期成果</a:t>
            </a:r>
            <a:endParaRPr lang="zh-TW" altLang="en-US" dirty="0"/>
          </a:p>
        </p:txBody>
      </p:sp>
      <p:sp>
        <p:nvSpPr>
          <p:cNvPr id="3" name="投影片編號版面配置區 2"/>
          <p:cNvSpPr>
            <a:spLocks noGrp="1"/>
          </p:cNvSpPr>
          <p:nvPr>
            <p:ph type="sldNum" sz="quarter" idx="12"/>
          </p:nvPr>
        </p:nvSpPr>
        <p:spPr/>
        <p:txBody>
          <a:bodyPr/>
          <a:lstStyle/>
          <a:p>
            <a:fld id="{73DA0BB7-265A-403C-9275-D587AB510EDC}" type="slidenum">
              <a:rPr lang="zh-TW" altLang="en-US" smtClean="0"/>
              <a:pPr/>
              <a:t>14</a:t>
            </a:fld>
            <a:endParaRPr lang="zh-TW" altLang="en-US"/>
          </a:p>
        </p:txBody>
      </p:sp>
      <p:sp>
        <p:nvSpPr>
          <p:cNvPr id="4" name="內容版面配置區 3"/>
          <p:cNvSpPr>
            <a:spLocks noGrp="1"/>
          </p:cNvSpPr>
          <p:nvPr>
            <p:ph sz="quarter" idx="1"/>
          </p:nvPr>
        </p:nvSpPr>
        <p:spPr/>
        <p:txBody>
          <a:bodyPr>
            <a:normAutofit/>
          </a:bodyPr>
          <a:lstStyle/>
          <a:p>
            <a:pPr lvl="0"/>
            <a:r>
              <a:rPr lang="zh-TW" altLang="zh-TW" dirty="0" smtClean="0"/>
              <a:t>促使使用者能更快融入學習</a:t>
            </a:r>
            <a:r>
              <a:rPr lang="zh-TW" altLang="zh-TW" dirty="0" smtClean="0"/>
              <a:t>氣氛</a:t>
            </a:r>
            <a:r>
              <a:rPr lang="zh-TW" altLang="en-US" dirty="0" smtClean="0"/>
              <a:t>。</a:t>
            </a:r>
            <a:endParaRPr lang="zh-TW" altLang="zh-TW" dirty="0" smtClean="0"/>
          </a:p>
          <a:p>
            <a:pPr lvl="0"/>
            <a:r>
              <a:rPr lang="zh-TW" altLang="zh-TW" dirty="0" smtClean="0"/>
              <a:t>增加使用者的學習</a:t>
            </a:r>
            <a:r>
              <a:rPr lang="zh-TW" altLang="zh-TW" dirty="0" smtClean="0"/>
              <a:t>效率</a:t>
            </a:r>
            <a:r>
              <a:rPr lang="zh-TW" altLang="en-US" dirty="0" smtClean="0"/>
              <a:t>。</a:t>
            </a:r>
            <a:endParaRPr lang="zh-TW" altLang="zh-TW" dirty="0" smtClean="0"/>
          </a:p>
          <a:p>
            <a:pPr lvl="0"/>
            <a:r>
              <a:rPr lang="zh-TW" altLang="zh-TW" dirty="0" smtClean="0"/>
              <a:t>節省使用者建模時所耗費的</a:t>
            </a:r>
            <a:r>
              <a:rPr lang="zh-TW" altLang="zh-TW" dirty="0" smtClean="0"/>
              <a:t>時間</a:t>
            </a:r>
            <a:r>
              <a:rPr lang="zh-TW" altLang="en-US" dirty="0" smtClean="0"/>
              <a:t>。</a:t>
            </a:r>
            <a:endParaRPr lang="zh-TW" altLang="zh-TW" dirty="0" smtClean="0"/>
          </a:p>
          <a:p>
            <a:pPr lvl="0"/>
            <a:r>
              <a:rPr lang="zh-TW" altLang="zh-TW" dirty="0" smtClean="0"/>
              <a:t>讓使用者可以在低時間消耗下建出良好的</a:t>
            </a:r>
            <a:r>
              <a:rPr lang="zh-TW" altLang="en-US" dirty="0" smtClean="0"/>
              <a:t>地標建築</a:t>
            </a:r>
            <a:r>
              <a:rPr lang="zh-TW" altLang="zh-TW" dirty="0" smtClean="0"/>
              <a:t>模型</a:t>
            </a:r>
            <a:r>
              <a:rPr lang="zh-TW" altLang="en-US" dirty="0" smtClean="0"/>
              <a:t>。</a:t>
            </a:r>
            <a:endParaRPr lang="zh-TW" altLang="zh-TW" dirty="0" smtClean="0"/>
          </a:p>
          <a:p>
            <a:pPr lvl="0"/>
            <a:r>
              <a:rPr lang="zh-TW" altLang="zh-TW" dirty="0" smtClean="0"/>
              <a:t>協助</a:t>
            </a:r>
            <a:r>
              <a:rPr lang="zh-TW" altLang="en-US" dirty="0" smtClean="0"/>
              <a:t>地標附近</a:t>
            </a:r>
            <a:r>
              <a:rPr lang="zh-TW" altLang="zh-TW" dirty="0" smtClean="0"/>
              <a:t>商家建模，以進行相關發展與</a:t>
            </a:r>
            <a:r>
              <a:rPr lang="zh-TW" altLang="zh-TW" dirty="0" smtClean="0"/>
              <a:t>行銷</a:t>
            </a:r>
            <a:r>
              <a:rPr lang="zh-TW" altLang="en-US" dirty="0" smtClean="0"/>
              <a:t>。</a:t>
            </a:r>
            <a:endParaRPr lang="zh-TW" altLang="zh-TW" dirty="0" smtClean="0"/>
          </a:p>
          <a:p>
            <a:pPr lvl="0"/>
            <a:r>
              <a:rPr lang="zh-TW" altLang="zh-TW" dirty="0" smtClean="0"/>
              <a:t>完成行動管理技術之相關課程教材之</a:t>
            </a:r>
            <a:r>
              <a:rPr lang="zh-TW" altLang="zh-TW" dirty="0" smtClean="0"/>
              <a:t>編撰</a:t>
            </a:r>
            <a:r>
              <a:rPr lang="zh-TW" altLang="en-US" dirty="0" smtClean="0"/>
              <a:t>。</a:t>
            </a:r>
            <a:endParaRPr lang="zh-TW" altLang="zh-TW" dirty="0" smtClean="0"/>
          </a:p>
          <a:p>
            <a:pPr lvl="0"/>
            <a:r>
              <a:rPr lang="zh-TW" altLang="zh-TW" dirty="0" smtClean="0"/>
              <a:t>完成行動管理技術相關</a:t>
            </a:r>
            <a:r>
              <a:rPr lang="zh-TW" altLang="zh-TW" dirty="0" smtClean="0"/>
              <a:t>課程</a:t>
            </a:r>
            <a:r>
              <a:rPr lang="zh-TW" altLang="en-US" dirty="0" smtClean="0"/>
              <a:t>。</a:t>
            </a:r>
            <a:endParaRPr lang="zh-TW" altLang="zh-TW" dirty="0" smtClean="0"/>
          </a:p>
          <a:p>
            <a:pPr lvl="0"/>
            <a:r>
              <a:rPr lang="zh-TW" altLang="zh-TW" dirty="0" smtClean="0"/>
              <a:t>建立</a:t>
            </a:r>
            <a:r>
              <a:rPr lang="zh-TW" altLang="en-US" dirty="0" smtClean="0"/>
              <a:t>地標建模</a:t>
            </a:r>
            <a:r>
              <a:rPr lang="zh-TW" altLang="zh-TW" dirty="0" smtClean="0"/>
              <a:t>與行動管理技術實驗室</a:t>
            </a:r>
            <a:r>
              <a:rPr lang="zh-TW" altLang="zh-TW" dirty="0" smtClean="0"/>
              <a:t>平台</a:t>
            </a:r>
            <a:r>
              <a:rPr lang="zh-TW" altLang="en-US" dirty="0" smtClean="0"/>
              <a:t>。</a:t>
            </a:r>
            <a:endParaRPr lang="zh-TW" altLang="zh-TW" dirty="0" smtClean="0"/>
          </a:p>
          <a:p>
            <a:endParaRPr lang="zh-TW" alt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參考資料</a:t>
            </a:r>
            <a:endParaRPr lang="zh-TW" altLang="en-US" dirty="0"/>
          </a:p>
        </p:txBody>
      </p:sp>
      <p:sp>
        <p:nvSpPr>
          <p:cNvPr id="3" name="投影片編號版面配置區 2"/>
          <p:cNvSpPr>
            <a:spLocks noGrp="1"/>
          </p:cNvSpPr>
          <p:nvPr>
            <p:ph type="sldNum" sz="quarter" idx="12"/>
          </p:nvPr>
        </p:nvSpPr>
        <p:spPr/>
        <p:txBody>
          <a:bodyPr/>
          <a:lstStyle/>
          <a:p>
            <a:fld id="{73DA0BB7-265A-403C-9275-D587AB510EDC}" type="slidenum">
              <a:rPr lang="zh-TW" altLang="en-US" smtClean="0"/>
              <a:pPr/>
              <a:t>15</a:t>
            </a:fld>
            <a:endParaRPr lang="zh-TW" altLang="en-US"/>
          </a:p>
        </p:txBody>
      </p:sp>
      <p:sp>
        <p:nvSpPr>
          <p:cNvPr id="4" name="內容版面配置區 3"/>
          <p:cNvSpPr>
            <a:spLocks noGrp="1"/>
          </p:cNvSpPr>
          <p:nvPr>
            <p:ph sz="quarter" idx="1"/>
          </p:nvPr>
        </p:nvSpPr>
        <p:spPr/>
        <p:txBody>
          <a:bodyPr>
            <a:normAutofit/>
          </a:bodyPr>
          <a:lstStyle/>
          <a:p>
            <a:r>
              <a:rPr lang="en-US" altLang="zh-TW" dirty="0" smtClean="0">
                <a:hlinkClick r:id="rId2"/>
              </a:rPr>
              <a:t>http</a:t>
            </a:r>
            <a:r>
              <a:rPr lang="en-US" altLang="zh-TW" dirty="0">
                <a:hlinkClick r:id="rId2"/>
              </a:rPr>
              <a:t>://</a:t>
            </a:r>
            <a:r>
              <a:rPr lang="en-US" altLang="zh-TW" dirty="0" smtClean="0">
                <a:hlinkClick r:id="rId2"/>
              </a:rPr>
              <a:t>nyatla.jp/nyartoolkit/wiki/index.php?FrontPage</a:t>
            </a:r>
            <a:r>
              <a:rPr lang="zh-TW" altLang="en-US" dirty="0" smtClean="0"/>
              <a:t> 。 </a:t>
            </a:r>
            <a:r>
              <a:rPr lang="zh-TW" altLang="en-US" dirty="0" smtClean="0">
                <a:hlinkClick r:id="rId2"/>
              </a:rPr>
              <a:t>　</a:t>
            </a:r>
            <a:endParaRPr lang="en-US" altLang="zh-TW" dirty="0" smtClean="0">
              <a:hlinkClick r:id="rId2"/>
            </a:endParaRPr>
          </a:p>
          <a:p>
            <a:r>
              <a:rPr lang="en-US" altLang="zh-TW" dirty="0">
                <a:hlinkClick r:id="rId2"/>
              </a:rPr>
              <a:t>http://www.hitl.washington.edu/artoolkit</a:t>
            </a:r>
            <a:r>
              <a:rPr lang="en-US" altLang="zh-TW" dirty="0" smtClean="0">
                <a:hlinkClick r:id="rId2"/>
              </a:rPr>
              <a:t>/</a:t>
            </a:r>
            <a:r>
              <a:rPr lang="zh-TW" altLang="en-US" dirty="0" smtClean="0"/>
              <a:t> 。</a:t>
            </a:r>
            <a:endParaRPr lang="en-US" altLang="zh-TW" dirty="0">
              <a:hlinkClick r:id="rId2"/>
            </a:endParaRPr>
          </a:p>
          <a:p>
            <a:r>
              <a:rPr lang="en-US" altLang="zh-TW" dirty="0" smtClean="0">
                <a:hlinkClick r:id="rId2"/>
              </a:rPr>
              <a:t>http</a:t>
            </a:r>
            <a:r>
              <a:rPr lang="en-US" altLang="zh-TW" dirty="0">
                <a:hlinkClick r:id="rId2"/>
              </a:rPr>
              <a:t>://zh.wikipedia.org/wiki/%</a:t>
            </a:r>
            <a:r>
              <a:rPr lang="en-US" altLang="zh-TW" dirty="0" smtClean="0">
                <a:hlinkClick r:id="rId2"/>
              </a:rPr>
              <a:t>E</a:t>
            </a:r>
            <a:r>
              <a:rPr lang="zh-TW" altLang="en-US" dirty="0" smtClean="0">
                <a:hlinkClick r:id="rId2"/>
              </a:rPr>
              <a:t>５</a:t>
            </a:r>
            <a:r>
              <a:rPr lang="en-US" altLang="zh-TW" dirty="0" smtClean="0">
                <a:hlinkClick r:id="rId2"/>
              </a:rPr>
              <a:t>%A</a:t>
            </a:r>
            <a:r>
              <a:rPr lang="zh-TW" altLang="en-US" dirty="0" smtClean="0">
                <a:hlinkClick r:id="rId2"/>
              </a:rPr>
              <a:t>４</a:t>
            </a:r>
            <a:r>
              <a:rPr lang="en-US" altLang="zh-TW" dirty="0" smtClean="0">
                <a:hlinkClick r:id="rId2"/>
              </a:rPr>
              <a:t>%A</a:t>
            </a:r>
            <a:r>
              <a:rPr lang="zh-TW" altLang="en-US" dirty="0" smtClean="0">
                <a:hlinkClick r:id="rId2"/>
              </a:rPr>
              <a:t>７</a:t>
            </a:r>
            <a:r>
              <a:rPr lang="en-US" altLang="zh-TW" dirty="0" smtClean="0">
                <a:hlinkClick r:id="rId2"/>
              </a:rPr>
              <a:t>%E</a:t>
            </a:r>
            <a:r>
              <a:rPr lang="zh-TW" altLang="en-US" dirty="0" smtClean="0">
                <a:hlinkClick r:id="rId2"/>
              </a:rPr>
              <a:t>５</a:t>
            </a:r>
            <a:r>
              <a:rPr lang="en-US" altLang="zh-TW" dirty="0" smtClean="0">
                <a:hlinkClick r:id="rId2"/>
              </a:rPr>
              <a:t>%AF%</a:t>
            </a:r>
            <a:r>
              <a:rPr lang="zh-TW" altLang="en-US" dirty="0" smtClean="0">
                <a:hlinkClick r:id="rId2"/>
              </a:rPr>
              <a:t>８</a:t>
            </a:r>
            <a:r>
              <a:rPr lang="en-US" altLang="zh-TW" dirty="0" smtClean="0">
                <a:hlinkClick r:id="rId2"/>
              </a:rPr>
              <a:t>C%E</a:t>
            </a:r>
            <a:r>
              <a:rPr lang="zh-TW" altLang="en-US" dirty="0" smtClean="0">
                <a:hlinkClick r:id="rId2"/>
              </a:rPr>
              <a:t>７</a:t>
            </a:r>
            <a:r>
              <a:rPr lang="en-US" altLang="zh-TW" dirty="0" smtClean="0">
                <a:hlinkClick r:id="rId2"/>
              </a:rPr>
              <a:t>%BF%</a:t>
            </a:r>
            <a:r>
              <a:rPr lang="zh-TW" altLang="en-US" dirty="0" smtClean="0">
                <a:hlinkClick r:id="rId2"/>
              </a:rPr>
              <a:t>８１</a:t>
            </a:r>
            <a:r>
              <a:rPr lang="en-US" altLang="zh-TW" dirty="0" smtClean="0">
                <a:hlinkClick r:id="rId2"/>
              </a:rPr>
              <a:t>%E</a:t>
            </a:r>
            <a:r>
              <a:rPr lang="zh-TW" altLang="en-US" dirty="0" smtClean="0">
                <a:hlinkClick r:id="rId2"/>
              </a:rPr>
              <a:t>７</a:t>
            </a:r>
            <a:r>
              <a:rPr lang="en-US" altLang="zh-TW" dirty="0" smtClean="0">
                <a:hlinkClick r:id="rId2"/>
              </a:rPr>
              <a:t>%B</a:t>
            </a:r>
            <a:r>
              <a:rPr lang="zh-TW" altLang="en-US" dirty="0" smtClean="0">
                <a:hlinkClick r:id="rId2"/>
              </a:rPr>
              <a:t>３</a:t>
            </a:r>
            <a:r>
              <a:rPr lang="en-US" altLang="zh-TW" dirty="0" smtClean="0">
                <a:hlinkClick r:id="rId2"/>
              </a:rPr>
              <a:t>%BB%E</a:t>
            </a:r>
            <a:r>
              <a:rPr lang="zh-TW" altLang="en-US" dirty="0" smtClean="0">
                <a:hlinkClick r:id="rId2"/>
              </a:rPr>
              <a:t>５</a:t>
            </a:r>
            <a:r>
              <a:rPr lang="en-US" altLang="zh-TW" dirty="0" smtClean="0">
                <a:hlinkClick r:id="rId2"/>
              </a:rPr>
              <a:t>%</a:t>
            </a:r>
            <a:r>
              <a:rPr lang="zh-TW" altLang="en-US" dirty="0" smtClean="0">
                <a:hlinkClick r:id="rId2"/>
              </a:rPr>
              <a:t>８８</a:t>
            </a:r>
            <a:r>
              <a:rPr lang="en-US" altLang="zh-TW" dirty="0" smtClean="0">
                <a:hlinkClick r:id="rId2"/>
              </a:rPr>
              <a:t>%</a:t>
            </a:r>
            <a:r>
              <a:rPr lang="zh-TW" altLang="en-US" dirty="0" smtClean="0">
                <a:hlinkClick r:id="rId2"/>
              </a:rPr>
              <a:t>９７</a:t>
            </a:r>
            <a:r>
              <a:rPr lang="zh-TW" altLang="en-US" dirty="0" smtClean="0"/>
              <a:t> 。</a:t>
            </a:r>
            <a:endParaRPr lang="en-US" altLang="zh-TW" dirty="0"/>
          </a:p>
          <a:p>
            <a:pPr lvl="0"/>
            <a:endParaRPr lang="zh-TW" alt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dirty="0" smtClean="0"/>
              <a:t>５</a:t>
            </a:r>
            <a:r>
              <a:rPr lang="en-US" altLang="zh-TW" dirty="0" smtClean="0"/>
              <a:t>-</a:t>
            </a:r>
            <a:r>
              <a:rPr lang="zh-TW" altLang="en-US" dirty="0" smtClean="0"/>
              <a:t>３帶</a:t>
            </a:r>
            <a:r>
              <a:rPr lang="zh-TW" altLang="en-US" dirty="0" smtClean="0"/>
              <a:t>著走</a:t>
            </a:r>
            <a:r>
              <a:rPr lang="zh-TW" altLang="en-US" dirty="0" smtClean="0"/>
              <a:t>的３</a:t>
            </a:r>
            <a:r>
              <a:rPr lang="en-US" altLang="zh-TW" dirty="0" smtClean="0"/>
              <a:t>D</a:t>
            </a:r>
            <a:r>
              <a:rPr lang="zh-TW" altLang="en-US" dirty="0" smtClean="0"/>
              <a:t>地圖</a:t>
            </a:r>
            <a:r>
              <a:rPr lang="en-US" altLang="zh-TW" dirty="0" smtClean="0"/>
              <a:t>Outline</a:t>
            </a:r>
            <a:endParaRPr lang="zh-TW" altLang="en-US" dirty="0"/>
          </a:p>
        </p:txBody>
      </p:sp>
      <p:sp>
        <p:nvSpPr>
          <p:cNvPr id="3" name="投影片編號版面配置區 2"/>
          <p:cNvSpPr>
            <a:spLocks noGrp="1"/>
          </p:cNvSpPr>
          <p:nvPr>
            <p:ph type="sldNum" sz="quarter" idx="12"/>
          </p:nvPr>
        </p:nvSpPr>
        <p:spPr/>
        <p:txBody>
          <a:bodyPr/>
          <a:lstStyle/>
          <a:p>
            <a:fld id="{73DA0BB7-265A-403C-9275-D587AB510EDC}" type="slidenum">
              <a:rPr lang="zh-TW" altLang="en-US" smtClean="0"/>
              <a:pPr/>
              <a:t>16</a:t>
            </a:fld>
            <a:endParaRPr lang="zh-TW" altLang="en-US"/>
          </a:p>
        </p:txBody>
      </p:sp>
      <p:sp>
        <p:nvSpPr>
          <p:cNvPr id="4" name="內容版面配置區 3"/>
          <p:cNvSpPr>
            <a:spLocks noGrp="1"/>
          </p:cNvSpPr>
          <p:nvPr>
            <p:ph sz="quarter" idx="1"/>
          </p:nvPr>
        </p:nvSpPr>
        <p:spPr/>
        <p:txBody>
          <a:bodyPr/>
          <a:lstStyle/>
          <a:p>
            <a:r>
              <a:rPr lang="zh-TW" altLang="en-US" dirty="0" smtClean="0"/>
              <a:t>目的</a:t>
            </a:r>
            <a:endParaRPr lang="en-US" altLang="zh-TW" dirty="0" smtClean="0"/>
          </a:p>
          <a:p>
            <a:r>
              <a:rPr lang="zh-TW" altLang="en-US" dirty="0" smtClean="0"/>
              <a:t>原理與技術</a:t>
            </a:r>
            <a:endParaRPr lang="en-US" altLang="zh-TW" dirty="0" smtClean="0"/>
          </a:p>
          <a:p>
            <a:r>
              <a:rPr lang="zh-TW" altLang="en-US" dirty="0" smtClean="0"/>
              <a:t>設備需求與開發環境</a:t>
            </a:r>
            <a:endParaRPr lang="en-US" altLang="zh-TW" dirty="0" smtClean="0"/>
          </a:p>
          <a:p>
            <a:r>
              <a:rPr lang="zh-TW" altLang="en-US" dirty="0" smtClean="0"/>
              <a:t>預期成果</a:t>
            </a:r>
            <a:endParaRPr lang="en-US" altLang="zh-TW" dirty="0" smtClean="0"/>
          </a:p>
          <a:p>
            <a:r>
              <a:rPr lang="zh-TW" altLang="en-US" dirty="0" smtClean="0"/>
              <a:t>參考資料</a:t>
            </a:r>
            <a:endParaRPr lang="zh-TW" alt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目的</a:t>
            </a:r>
            <a:endParaRPr lang="zh-TW" altLang="en-US" dirty="0"/>
          </a:p>
        </p:txBody>
      </p:sp>
      <p:sp>
        <p:nvSpPr>
          <p:cNvPr id="3" name="投影片編號版面配置區 2"/>
          <p:cNvSpPr>
            <a:spLocks noGrp="1"/>
          </p:cNvSpPr>
          <p:nvPr>
            <p:ph type="sldNum" sz="quarter" idx="12"/>
          </p:nvPr>
        </p:nvSpPr>
        <p:spPr/>
        <p:txBody>
          <a:bodyPr/>
          <a:lstStyle/>
          <a:p>
            <a:fld id="{73DA0BB7-265A-403C-9275-D587AB510EDC}" type="slidenum">
              <a:rPr lang="zh-TW" altLang="en-US" smtClean="0"/>
              <a:pPr/>
              <a:t>17</a:t>
            </a:fld>
            <a:endParaRPr lang="zh-TW" altLang="en-US"/>
          </a:p>
        </p:txBody>
      </p:sp>
      <p:sp>
        <p:nvSpPr>
          <p:cNvPr id="4" name="內容版面配置區 3"/>
          <p:cNvSpPr>
            <a:spLocks noGrp="1"/>
          </p:cNvSpPr>
          <p:nvPr>
            <p:ph sz="quarter" idx="1"/>
          </p:nvPr>
        </p:nvSpPr>
        <p:spPr/>
        <p:txBody>
          <a:bodyPr>
            <a:normAutofit fontScale="92500" lnSpcReduction="20000"/>
          </a:bodyPr>
          <a:lstStyle/>
          <a:p>
            <a:r>
              <a:rPr lang="zh-TW" altLang="en-US" dirty="0" smtClean="0"/>
              <a:t>道路五花八門，只要想出遠門，大家一定會用到地圖，雖然說現在的地圖經由衛星的呈現達到非常精準的道路圖表，但是地圖總歸是地圖，因此利用行動裝置與擴增實境的技術，讓使用者在尋找正確的路徑時更可以看到附近的景色，確信自己的所在位置，如同電影情節</a:t>
            </a:r>
            <a:r>
              <a:rPr lang="zh-TW" altLang="en-US" dirty="0" smtClean="0"/>
              <a:t>的３</a:t>
            </a:r>
            <a:r>
              <a:rPr lang="en-US" altLang="zh-TW" dirty="0" smtClean="0"/>
              <a:t>D</a:t>
            </a:r>
            <a:r>
              <a:rPr lang="zh-TW" altLang="en-US" dirty="0" smtClean="0"/>
              <a:t>地圖，讓這次的出門更生動</a:t>
            </a:r>
            <a:r>
              <a:rPr lang="zh-TW" altLang="en-US" dirty="0" smtClean="0"/>
              <a:t>有趣。</a:t>
            </a:r>
            <a:endParaRPr lang="zh-TW" altLang="en-US" dirty="0" smtClean="0"/>
          </a:p>
          <a:p>
            <a:r>
              <a:rPr lang="zh-TW" altLang="en-US" dirty="0" smtClean="0"/>
              <a:t>此系統在使用時，如有使用者發現新的建築道路資訊，便可以</a:t>
            </a:r>
            <a:r>
              <a:rPr lang="zh-TW" altLang="en-US" dirty="0" smtClean="0"/>
              <a:t>利用相關</a:t>
            </a:r>
            <a:r>
              <a:rPr lang="zh-TW" altLang="en-US" dirty="0" smtClean="0"/>
              <a:t>支行動裝置上傳到伺服器，以協助資料的</a:t>
            </a:r>
            <a:r>
              <a:rPr lang="zh-TW" altLang="en-US" dirty="0" smtClean="0"/>
              <a:t>更新。</a:t>
            </a:r>
            <a:endParaRPr lang="zh-TW" altLang="en-US" dirty="0" smtClean="0"/>
          </a:p>
          <a:p>
            <a:r>
              <a:rPr lang="zh-TW" altLang="en-US" dirty="0" smtClean="0"/>
              <a:t>至於擴增實境建模區域，由於不是每個人對於美術領域之能力都有良好的學習效率以及建模能力，因此利用本專題之技術，能夠以低門檻技術的入門方式達到專業級的建模效果，藉此節省建模時所消耗的人力與</a:t>
            </a:r>
            <a:r>
              <a:rPr lang="zh-TW" altLang="en-US" dirty="0" smtClean="0"/>
              <a:t>財力。</a:t>
            </a:r>
            <a:endParaRPr lang="zh-TW" altLang="en-US" dirty="0" smtClean="0"/>
          </a:p>
          <a:p>
            <a:endParaRPr lang="zh-TW" alt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原理技術</a:t>
            </a:r>
            <a:r>
              <a:rPr lang="zh-TW" altLang="en-US" dirty="0" smtClean="0"/>
              <a:t>（１）</a:t>
            </a:r>
            <a:endParaRPr lang="zh-TW" altLang="en-US" dirty="0"/>
          </a:p>
        </p:txBody>
      </p:sp>
      <p:sp>
        <p:nvSpPr>
          <p:cNvPr id="3" name="投影片編號版面配置區 2"/>
          <p:cNvSpPr>
            <a:spLocks noGrp="1"/>
          </p:cNvSpPr>
          <p:nvPr>
            <p:ph type="sldNum" sz="quarter" idx="12"/>
          </p:nvPr>
        </p:nvSpPr>
        <p:spPr/>
        <p:txBody>
          <a:bodyPr/>
          <a:lstStyle/>
          <a:p>
            <a:fld id="{73DA0BB7-265A-403C-9275-D587AB510EDC}" type="slidenum">
              <a:rPr lang="zh-TW" altLang="en-US" smtClean="0"/>
              <a:pPr/>
              <a:t>18</a:t>
            </a:fld>
            <a:endParaRPr lang="zh-TW" altLang="en-US"/>
          </a:p>
        </p:txBody>
      </p:sp>
      <p:sp>
        <p:nvSpPr>
          <p:cNvPr id="4" name="內容版面配置區 3"/>
          <p:cNvSpPr>
            <a:spLocks noGrp="1"/>
          </p:cNvSpPr>
          <p:nvPr>
            <p:ph sz="quarter" idx="1"/>
          </p:nvPr>
        </p:nvSpPr>
        <p:spPr/>
        <p:txBody>
          <a:bodyPr>
            <a:normAutofit fontScale="92500" lnSpcReduction="10000"/>
          </a:bodyPr>
          <a:lstStyle/>
          <a:p>
            <a:r>
              <a:rPr lang="zh-TW" altLang="zh-TW" dirty="0" smtClean="0"/>
              <a:t>本</a:t>
            </a:r>
            <a:r>
              <a:rPr lang="zh-TW" altLang="en-US" dirty="0" smtClean="0"/>
              <a:t>專題使</a:t>
            </a:r>
            <a:r>
              <a:rPr lang="zh-TW" altLang="zh-TW" dirty="0" smtClean="0"/>
              <a:t>用的硬體設備為智慧型行動裝置，過程是將智慧型行動裝置的攝影機抓取</a:t>
            </a:r>
            <a:r>
              <a:rPr lang="zh-TW" altLang="en-US" dirty="0" smtClean="0"/>
              <a:t>地圖</a:t>
            </a:r>
            <a:r>
              <a:rPr lang="zh-TW" altLang="zh-TW" dirty="0" smtClean="0"/>
              <a:t>的特徵值，將擷取到的特徵值傳回智慧型行動</a:t>
            </a:r>
            <a:r>
              <a:rPr lang="zh-TW" altLang="zh-TW" dirty="0" smtClean="0"/>
              <a:t>裝置</a:t>
            </a:r>
            <a:r>
              <a:rPr lang="zh-TW" altLang="en-US" dirty="0" smtClean="0"/>
              <a:t>。</a:t>
            </a:r>
            <a:endParaRPr lang="en-US" altLang="zh-TW" dirty="0" smtClean="0"/>
          </a:p>
          <a:p>
            <a:r>
              <a:rPr lang="zh-TW" altLang="zh-TW" dirty="0" smtClean="0"/>
              <a:t>透過擴增實境的系統計算與分析，找出</a:t>
            </a:r>
            <a:r>
              <a:rPr lang="zh-TW" altLang="en-US" dirty="0" smtClean="0"/>
              <a:t>與地圖位置</a:t>
            </a:r>
            <a:r>
              <a:rPr lang="zh-TW" altLang="zh-TW" dirty="0" smtClean="0"/>
              <a:t>相對應的虛擬影像編號，並針對拍攝的</a:t>
            </a:r>
            <a:r>
              <a:rPr lang="zh-TW" altLang="en-US" dirty="0" smtClean="0"/>
              <a:t>地圖位置</a:t>
            </a:r>
            <a:r>
              <a:rPr lang="zh-TW" altLang="zh-TW" dirty="0" smtClean="0"/>
              <a:t>產生當年</a:t>
            </a:r>
            <a:r>
              <a:rPr lang="zh-TW" altLang="en-US" dirty="0" smtClean="0"/>
              <a:t>附近</a:t>
            </a:r>
            <a:r>
              <a:rPr lang="zh-TW" altLang="zh-TW" dirty="0" smtClean="0"/>
              <a:t>的虛擬影像與相關</a:t>
            </a:r>
            <a:r>
              <a:rPr lang="zh-TW" altLang="en-US" dirty="0" smtClean="0"/>
              <a:t>地理</a:t>
            </a:r>
            <a:r>
              <a:rPr lang="zh-TW" altLang="zh-TW" dirty="0" smtClean="0"/>
              <a:t>資訊，再投射在智慧型行動裝置的螢幕顯示器上，而此畫面會與真實世界的環境合而為一體，呈現出讓人有一種身入其境之</a:t>
            </a:r>
            <a:r>
              <a:rPr lang="zh-TW" altLang="zh-TW" dirty="0" smtClean="0"/>
              <a:t>感</a:t>
            </a:r>
            <a:r>
              <a:rPr lang="zh-TW" altLang="en-US" dirty="0" smtClean="0"/>
              <a:t>。</a:t>
            </a:r>
            <a:endParaRPr lang="zh-TW" altLang="zh-TW" dirty="0" smtClean="0"/>
          </a:p>
          <a:p>
            <a:r>
              <a:rPr lang="zh-TW" altLang="zh-TW" dirty="0" smtClean="0"/>
              <a:t>在建模部份則是利用三維空間進行實物的全方面拍攝，搭配演算法將拍攝物件之影像特徵值再進行接和以及修復，並經由圖形化界面操作，讓使用者能夠自由的控制物件的方位，以達成各個角度觀看之</a:t>
            </a:r>
            <a:r>
              <a:rPr lang="zh-TW" altLang="zh-TW" dirty="0" smtClean="0"/>
              <a:t>效果</a:t>
            </a:r>
            <a:r>
              <a:rPr lang="zh-TW" altLang="en-US" dirty="0" smtClean="0"/>
              <a:t>。</a:t>
            </a:r>
            <a:endParaRPr lang="zh-TW" altLang="zh-TW" dirty="0" smtClean="0"/>
          </a:p>
          <a:p>
            <a:endParaRPr lang="zh-TW" alt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原理技術</a:t>
            </a:r>
            <a:r>
              <a:rPr lang="zh-TW" altLang="en-US" dirty="0" smtClean="0"/>
              <a:t>（２）</a:t>
            </a:r>
            <a:endParaRPr lang="zh-TW" altLang="en-US" dirty="0"/>
          </a:p>
        </p:txBody>
      </p:sp>
      <p:sp>
        <p:nvSpPr>
          <p:cNvPr id="3" name="投影片編號版面配置區 2"/>
          <p:cNvSpPr>
            <a:spLocks noGrp="1"/>
          </p:cNvSpPr>
          <p:nvPr>
            <p:ph type="sldNum" sz="quarter" idx="12"/>
          </p:nvPr>
        </p:nvSpPr>
        <p:spPr/>
        <p:txBody>
          <a:bodyPr/>
          <a:lstStyle/>
          <a:p>
            <a:fld id="{73DA0BB7-265A-403C-9275-D587AB510EDC}" type="slidenum">
              <a:rPr lang="zh-TW" altLang="en-US" smtClean="0"/>
              <a:pPr/>
              <a:t>19</a:t>
            </a:fld>
            <a:endParaRPr lang="zh-TW" altLang="en-US"/>
          </a:p>
        </p:txBody>
      </p:sp>
      <p:sp>
        <p:nvSpPr>
          <p:cNvPr id="4" name="內容版面配置區 3"/>
          <p:cNvSpPr>
            <a:spLocks noGrp="1"/>
          </p:cNvSpPr>
          <p:nvPr>
            <p:ph sz="quarter" idx="1"/>
          </p:nvPr>
        </p:nvSpPr>
        <p:spPr/>
        <p:txBody>
          <a:bodyPr/>
          <a:lstStyle/>
          <a:p>
            <a:r>
              <a:rPr lang="zh-TW" altLang="zh-TW" dirty="0" smtClean="0"/>
              <a:t>為了達到最佳的使用水準，系統上線時只要有使用者發現到新的</a:t>
            </a:r>
            <a:r>
              <a:rPr lang="zh-TW" altLang="en-US" dirty="0" smtClean="0"/>
              <a:t>地標建築</a:t>
            </a:r>
            <a:r>
              <a:rPr lang="zh-TW" altLang="zh-TW" dirty="0" smtClean="0"/>
              <a:t>或是資訊是伺服器內沒有的，便可以直接利用網路將相關資訊上傳，再依造特定角度數張拍攝</a:t>
            </a:r>
            <a:r>
              <a:rPr lang="zh-TW" altLang="zh-TW" dirty="0" smtClean="0"/>
              <a:t>影像</a:t>
            </a:r>
            <a:r>
              <a:rPr lang="zh-TW" altLang="en-US" dirty="0" smtClean="0"/>
              <a:t>。</a:t>
            </a:r>
            <a:endParaRPr lang="en-US" altLang="zh-TW" dirty="0" smtClean="0"/>
          </a:p>
          <a:p>
            <a:r>
              <a:rPr lang="zh-TW" altLang="zh-TW" dirty="0" smtClean="0"/>
              <a:t>協助系統能在短時間內完成新的</a:t>
            </a:r>
            <a:r>
              <a:rPr lang="zh-TW" altLang="en-US" dirty="0" smtClean="0"/>
              <a:t>地標建築</a:t>
            </a:r>
            <a:r>
              <a:rPr lang="zh-TW" altLang="zh-TW" dirty="0" smtClean="0"/>
              <a:t>建模，並提供相關的</a:t>
            </a:r>
            <a:r>
              <a:rPr lang="zh-TW" altLang="en-US" dirty="0" smtClean="0"/>
              <a:t>地理</a:t>
            </a:r>
            <a:r>
              <a:rPr lang="zh-TW" altLang="zh-TW" dirty="0" smtClean="0"/>
              <a:t>資訊，如週邊</a:t>
            </a:r>
            <a:r>
              <a:rPr lang="zh-TW" altLang="en-US" dirty="0" smtClean="0"/>
              <a:t>有哪些販賣</a:t>
            </a:r>
            <a:r>
              <a:rPr lang="zh-TW" altLang="zh-TW" dirty="0" smtClean="0"/>
              <a:t>商家或是</a:t>
            </a:r>
            <a:r>
              <a:rPr lang="zh-TW" altLang="en-US" dirty="0" smtClean="0"/>
              <a:t>名勝古蹟</a:t>
            </a:r>
            <a:r>
              <a:rPr lang="zh-TW" altLang="zh-TW" dirty="0" smtClean="0"/>
              <a:t>與</a:t>
            </a:r>
            <a:r>
              <a:rPr lang="zh-TW" altLang="en-US" dirty="0" smtClean="0"/>
              <a:t>風景。</a:t>
            </a:r>
            <a:endParaRPr lang="en-US" altLang="zh-TW"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dirty="0" smtClean="0"/>
              <a:t>５</a:t>
            </a:r>
            <a:r>
              <a:rPr lang="en-US" altLang="zh-TW" dirty="0" smtClean="0"/>
              <a:t>-</a:t>
            </a:r>
            <a:r>
              <a:rPr lang="zh-TW" altLang="en-US" dirty="0" smtClean="0"/>
              <a:t>１</a:t>
            </a:r>
            <a:r>
              <a:rPr lang="zh-TW" altLang="zh-TW" dirty="0" smtClean="0"/>
              <a:t>行動</a:t>
            </a:r>
            <a:r>
              <a:rPr lang="zh-TW" altLang="zh-TW" dirty="0" smtClean="0"/>
              <a:t>裝置與擴增實境</a:t>
            </a:r>
            <a:r>
              <a:rPr lang="en-US" altLang="zh-TW" dirty="0" smtClean="0"/>
              <a:t>Outline</a:t>
            </a:r>
            <a:endParaRPr lang="zh-TW" altLang="en-US" dirty="0"/>
          </a:p>
        </p:txBody>
      </p:sp>
      <p:sp>
        <p:nvSpPr>
          <p:cNvPr id="3" name="投影片編號版面配置區 2"/>
          <p:cNvSpPr>
            <a:spLocks noGrp="1"/>
          </p:cNvSpPr>
          <p:nvPr>
            <p:ph type="sldNum" sz="quarter" idx="12"/>
          </p:nvPr>
        </p:nvSpPr>
        <p:spPr/>
        <p:txBody>
          <a:bodyPr/>
          <a:lstStyle/>
          <a:p>
            <a:fld id="{73DA0BB7-265A-403C-9275-D587AB510EDC}" type="slidenum">
              <a:rPr lang="zh-TW" altLang="en-US" smtClean="0"/>
              <a:pPr/>
              <a:t>2</a:t>
            </a:fld>
            <a:endParaRPr lang="zh-TW" altLang="en-US"/>
          </a:p>
        </p:txBody>
      </p:sp>
      <p:sp>
        <p:nvSpPr>
          <p:cNvPr id="4" name="內容版面配置區 3"/>
          <p:cNvSpPr>
            <a:spLocks noGrp="1"/>
          </p:cNvSpPr>
          <p:nvPr>
            <p:ph sz="quarter" idx="1"/>
          </p:nvPr>
        </p:nvSpPr>
        <p:spPr/>
        <p:txBody>
          <a:bodyPr/>
          <a:lstStyle/>
          <a:p>
            <a:r>
              <a:rPr lang="zh-TW" altLang="en-US" dirty="0" smtClean="0"/>
              <a:t>目的</a:t>
            </a:r>
            <a:endParaRPr lang="en-US" altLang="zh-TW" dirty="0" smtClean="0"/>
          </a:p>
          <a:p>
            <a:r>
              <a:rPr lang="zh-TW" altLang="en-US" dirty="0" smtClean="0"/>
              <a:t>原理與技術</a:t>
            </a:r>
            <a:endParaRPr lang="en-US" altLang="zh-TW" dirty="0" smtClean="0"/>
          </a:p>
          <a:p>
            <a:r>
              <a:rPr lang="zh-TW" altLang="en-US" dirty="0" smtClean="0"/>
              <a:t>設備需求與開發環境</a:t>
            </a:r>
            <a:endParaRPr lang="en-US" altLang="zh-TW" dirty="0" smtClean="0"/>
          </a:p>
          <a:p>
            <a:r>
              <a:rPr lang="zh-TW" altLang="en-US" dirty="0" smtClean="0"/>
              <a:t>預期成果</a:t>
            </a:r>
            <a:endParaRPr lang="en-US" altLang="zh-TW" dirty="0" smtClean="0"/>
          </a:p>
          <a:p>
            <a:r>
              <a:rPr lang="zh-TW" altLang="en-US" dirty="0" smtClean="0"/>
              <a:t>參考資料</a:t>
            </a:r>
            <a:endParaRPr lang="zh-TW" alt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zh-TW" dirty="0" smtClean="0"/>
              <a:t>設備需求與開發環境</a:t>
            </a:r>
            <a:endParaRPr lang="zh-TW" altLang="en-US" dirty="0"/>
          </a:p>
        </p:txBody>
      </p:sp>
      <p:sp>
        <p:nvSpPr>
          <p:cNvPr id="3" name="投影片編號版面配置區 2"/>
          <p:cNvSpPr>
            <a:spLocks noGrp="1"/>
          </p:cNvSpPr>
          <p:nvPr>
            <p:ph type="sldNum" sz="quarter" idx="12"/>
          </p:nvPr>
        </p:nvSpPr>
        <p:spPr/>
        <p:txBody>
          <a:bodyPr/>
          <a:lstStyle/>
          <a:p>
            <a:fld id="{73DA0BB7-265A-403C-9275-D587AB510EDC}" type="slidenum">
              <a:rPr lang="zh-TW" altLang="en-US" smtClean="0"/>
              <a:pPr/>
              <a:t>20</a:t>
            </a:fld>
            <a:endParaRPr lang="zh-TW" altLang="en-US"/>
          </a:p>
        </p:txBody>
      </p:sp>
      <p:sp>
        <p:nvSpPr>
          <p:cNvPr id="4" name="內容版面配置區 3"/>
          <p:cNvSpPr>
            <a:spLocks noGrp="1"/>
          </p:cNvSpPr>
          <p:nvPr>
            <p:ph sz="quarter" idx="1"/>
          </p:nvPr>
        </p:nvSpPr>
        <p:spPr>
          <a:xfrm>
            <a:off x="301752" y="1628800"/>
            <a:ext cx="8503920" cy="4572000"/>
          </a:xfrm>
        </p:spPr>
        <p:txBody>
          <a:bodyPr>
            <a:normAutofit fontScale="85000" lnSpcReduction="20000"/>
          </a:bodyPr>
          <a:lstStyle/>
          <a:p>
            <a:pPr lvl="0"/>
            <a:r>
              <a:rPr lang="zh-TW" altLang="zh-TW" dirty="0" smtClean="0"/>
              <a:t>軟體：</a:t>
            </a:r>
            <a:endParaRPr lang="en-US" altLang="zh-TW" dirty="0" smtClean="0"/>
          </a:p>
          <a:p>
            <a:pPr lvl="1"/>
            <a:r>
              <a:rPr lang="zh-TW" altLang="en-US" dirty="0" smtClean="0"/>
              <a:t>３</a:t>
            </a:r>
            <a:r>
              <a:rPr lang="en-US" altLang="zh-TW" dirty="0" err="1" smtClean="0"/>
              <a:t>DsMAX</a:t>
            </a:r>
            <a:r>
              <a:rPr lang="zh-TW" altLang="en-US" dirty="0" smtClean="0"/>
              <a:t>、</a:t>
            </a:r>
            <a:r>
              <a:rPr lang="en-US" altLang="zh-TW" dirty="0" smtClean="0"/>
              <a:t>Google </a:t>
            </a:r>
            <a:r>
              <a:rPr lang="en-US" altLang="zh-TW" dirty="0" err="1" smtClean="0"/>
              <a:t>SketchUP</a:t>
            </a:r>
            <a:r>
              <a:rPr lang="en-US" altLang="zh-TW" dirty="0" smtClean="0"/>
              <a:t> </a:t>
            </a:r>
            <a:r>
              <a:rPr lang="zh-TW" altLang="en-US" dirty="0" smtClean="0"/>
              <a:t>８。</a:t>
            </a:r>
            <a:endParaRPr lang="en-US" altLang="zh-TW" dirty="0" smtClean="0"/>
          </a:p>
          <a:p>
            <a:pPr lvl="1"/>
            <a:r>
              <a:rPr lang="en-US" altLang="zh-TW" dirty="0" smtClean="0"/>
              <a:t>AR Toolkit</a:t>
            </a:r>
            <a:r>
              <a:rPr lang="zh-TW" altLang="en-US" dirty="0" smtClean="0"/>
              <a:t>、</a:t>
            </a:r>
            <a:r>
              <a:rPr lang="en-US" altLang="zh-TW" dirty="0" err="1" smtClean="0"/>
              <a:t>NyARToolkit</a:t>
            </a:r>
            <a:r>
              <a:rPr lang="zh-TW" altLang="en-US" dirty="0" smtClean="0"/>
              <a:t>。</a:t>
            </a:r>
            <a:endParaRPr lang="en-US" altLang="zh-TW" dirty="0" smtClean="0"/>
          </a:p>
          <a:p>
            <a:pPr lvl="1"/>
            <a:r>
              <a:rPr lang="en-US" altLang="zh-TW" dirty="0" smtClean="0"/>
              <a:t>Java </a:t>
            </a:r>
            <a:r>
              <a:rPr lang="en-US" altLang="zh-TW" dirty="0" smtClean="0"/>
              <a:t>JDK</a:t>
            </a:r>
            <a:r>
              <a:rPr lang="zh-TW" altLang="en-US" dirty="0" smtClean="0"/>
              <a:t>。</a:t>
            </a:r>
            <a:endParaRPr lang="en-US" altLang="zh-TW" dirty="0" smtClean="0"/>
          </a:p>
          <a:p>
            <a:pPr lvl="1"/>
            <a:r>
              <a:rPr lang="en-US" altLang="zh-TW" dirty="0" smtClean="0"/>
              <a:t>Android SDK </a:t>
            </a:r>
            <a:r>
              <a:rPr lang="en-US" altLang="zh-TW" dirty="0" smtClean="0"/>
              <a:t>tools</a:t>
            </a:r>
            <a:r>
              <a:rPr lang="zh-TW" altLang="en-US" dirty="0" smtClean="0"/>
              <a:t>。</a:t>
            </a:r>
            <a:endParaRPr lang="en-US" altLang="zh-TW" dirty="0" smtClean="0"/>
          </a:p>
          <a:p>
            <a:pPr lvl="1"/>
            <a:r>
              <a:rPr lang="en-US" altLang="zh-TW" dirty="0" smtClean="0"/>
              <a:t>Eclipse</a:t>
            </a:r>
            <a:r>
              <a:rPr lang="zh-TW" altLang="en-US" dirty="0" smtClean="0"/>
              <a:t>。</a:t>
            </a:r>
            <a:endParaRPr lang="en-US" altLang="zh-TW" dirty="0" smtClean="0"/>
          </a:p>
          <a:p>
            <a:pPr lvl="1"/>
            <a:r>
              <a:rPr lang="en-US" altLang="zh-TW" dirty="0" smtClean="0"/>
              <a:t>Auto cad </a:t>
            </a:r>
            <a:r>
              <a:rPr lang="zh-TW" altLang="en-US" dirty="0" smtClean="0"/>
              <a:t>、</a:t>
            </a:r>
            <a:r>
              <a:rPr lang="en-US" altLang="zh-TW" dirty="0" smtClean="0"/>
              <a:t>Auto </a:t>
            </a:r>
            <a:r>
              <a:rPr lang="en-US" altLang="zh-TW" dirty="0" smtClean="0"/>
              <a:t>stitch</a:t>
            </a:r>
            <a:r>
              <a:rPr lang="zh-TW" altLang="en-US" dirty="0" smtClean="0"/>
              <a:t>。</a:t>
            </a:r>
            <a:endParaRPr lang="en-US" altLang="zh-TW" dirty="0" smtClean="0"/>
          </a:p>
          <a:p>
            <a:pPr lvl="1"/>
            <a:r>
              <a:rPr lang="en-US" altLang="zh-TW" dirty="0" smtClean="0"/>
              <a:t>GPS</a:t>
            </a:r>
            <a:r>
              <a:rPr lang="zh-TW" altLang="en-US" dirty="0" smtClean="0"/>
              <a:t>。</a:t>
            </a:r>
            <a:endParaRPr lang="en-US" altLang="zh-TW" dirty="0" smtClean="0"/>
          </a:p>
          <a:p>
            <a:pPr lvl="1"/>
            <a:r>
              <a:rPr lang="en-US" altLang="zh-TW" dirty="0" smtClean="0"/>
              <a:t>ASP </a:t>
            </a:r>
            <a:r>
              <a:rPr lang="en-US" altLang="zh-TW" dirty="0" err="1" smtClean="0"/>
              <a:t>.</a:t>
            </a:r>
            <a:r>
              <a:rPr lang="en-US" altLang="zh-TW" dirty="0" err="1" smtClean="0"/>
              <a:t>Net</a:t>
            </a:r>
            <a:r>
              <a:rPr lang="zh-TW" altLang="en-US" dirty="0" smtClean="0"/>
              <a:t>。</a:t>
            </a:r>
            <a:endParaRPr lang="en-US" altLang="zh-TW" dirty="0" smtClean="0"/>
          </a:p>
          <a:p>
            <a:r>
              <a:rPr lang="en-US" altLang="zh-TW" dirty="0" smtClean="0"/>
              <a:t> </a:t>
            </a:r>
            <a:r>
              <a:rPr lang="zh-TW" altLang="zh-TW" dirty="0" smtClean="0"/>
              <a:t>硬體：</a:t>
            </a:r>
            <a:endParaRPr lang="en-US" altLang="zh-TW" dirty="0" smtClean="0"/>
          </a:p>
          <a:p>
            <a:pPr lvl="1"/>
            <a:r>
              <a:rPr lang="zh-TW" altLang="zh-TW" dirty="0" smtClean="0"/>
              <a:t>智慧型行動</a:t>
            </a:r>
            <a:r>
              <a:rPr lang="zh-TW" altLang="zh-TW" dirty="0" smtClean="0"/>
              <a:t>裝置</a:t>
            </a:r>
            <a:r>
              <a:rPr lang="zh-TW" altLang="en-US" dirty="0" smtClean="0"/>
              <a:t>（</a:t>
            </a:r>
            <a:r>
              <a:rPr lang="en-US" altLang="zh-TW" dirty="0" smtClean="0"/>
              <a:t>Android</a:t>
            </a:r>
            <a:r>
              <a:rPr lang="zh-TW" altLang="en-US" dirty="0" smtClean="0"/>
              <a:t>或</a:t>
            </a:r>
            <a:r>
              <a:rPr lang="en-US" altLang="zh-TW" dirty="0" err="1" smtClean="0"/>
              <a:t>iOS</a:t>
            </a:r>
            <a:r>
              <a:rPr lang="zh-TW" altLang="en-US" dirty="0" smtClean="0"/>
              <a:t>行動</a:t>
            </a:r>
            <a:r>
              <a:rPr lang="zh-TW" altLang="en-US" dirty="0" smtClean="0"/>
              <a:t>裝置）。</a:t>
            </a:r>
            <a:endParaRPr lang="en-US" altLang="zh-TW" dirty="0" smtClean="0"/>
          </a:p>
          <a:p>
            <a:pPr lvl="1"/>
            <a:r>
              <a:rPr lang="zh-TW" altLang="zh-TW" dirty="0" smtClean="0"/>
              <a:t>個人電腦</a:t>
            </a:r>
            <a:r>
              <a:rPr lang="en-US" altLang="zh-TW" dirty="0" smtClean="0"/>
              <a:t> </a:t>
            </a:r>
            <a:r>
              <a:rPr lang="zh-TW" altLang="en-US" dirty="0" smtClean="0"/>
              <a:t>。</a:t>
            </a:r>
            <a:r>
              <a:rPr lang="en-US" altLang="zh-TW" dirty="0" smtClean="0"/>
              <a:t> </a:t>
            </a:r>
            <a:endParaRPr lang="en-US" altLang="zh-TW" dirty="0" smtClean="0"/>
          </a:p>
          <a:p>
            <a:pPr lvl="1"/>
            <a:r>
              <a:rPr lang="zh-TW" altLang="zh-TW" dirty="0" smtClean="0"/>
              <a:t>液晶顯示</a:t>
            </a:r>
            <a:r>
              <a:rPr lang="zh-TW" altLang="zh-TW" dirty="0" smtClean="0"/>
              <a:t>螢幕</a:t>
            </a:r>
            <a:r>
              <a:rPr lang="zh-TW" altLang="en-US" dirty="0" smtClean="0"/>
              <a:t>。</a:t>
            </a:r>
            <a:r>
              <a:rPr lang="en-US" altLang="zh-TW" dirty="0" smtClean="0"/>
              <a:t>         </a:t>
            </a:r>
            <a:endParaRPr lang="en-US" altLang="zh-TW" dirty="0" smtClean="0"/>
          </a:p>
          <a:p>
            <a:pPr lvl="1"/>
            <a:r>
              <a:rPr lang="zh-TW" altLang="zh-TW" dirty="0" smtClean="0"/>
              <a:t>伺服器</a:t>
            </a:r>
            <a:r>
              <a:rPr lang="pt-BR" altLang="zh-TW" dirty="0" smtClean="0"/>
              <a:t> </a:t>
            </a:r>
            <a:r>
              <a:rPr lang="zh-TW" altLang="en-US" dirty="0" smtClean="0"/>
              <a:t>。</a:t>
            </a:r>
            <a:r>
              <a:rPr lang="pt-BR" altLang="zh-TW" dirty="0" smtClean="0"/>
              <a:t>              </a:t>
            </a:r>
            <a:endParaRPr lang="zh-TW" alt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預期成果</a:t>
            </a:r>
            <a:endParaRPr lang="zh-TW" altLang="en-US" dirty="0"/>
          </a:p>
        </p:txBody>
      </p:sp>
      <p:sp>
        <p:nvSpPr>
          <p:cNvPr id="3" name="投影片編號版面配置區 2"/>
          <p:cNvSpPr>
            <a:spLocks noGrp="1"/>
          </p:cNvSpPr>
          <p:nvPr>
            <p:ph type="sldNum" sz="quarter" idx="12"/>
          </p:nvPr>
        </p:nvSpPr>
        <p:spPr/>
        <p:txBody>
          <a:bodyPr/>
          <a:lstStyle/>
          <a:p>
            <a:fld id="{73DA0BB7-265A-403C-9275-D587AB510EDC}" type="slidenum">
              <a:rPr lang="zh-TW" altLang="en-US" smtClean="0"/>
              <a:pPr/>
              <a:t>21</a:t>
            </a:fld>
            <a:endParaRPr lang="zh-TW" altLang="en-US"/>
          </a:p>
        </p:txBody>
      </p:sp>
      <p:sp>
        <p:nvSpPr>
          <p:cNvPr id="4" name="內容版面配置區 3"/>
          <p:cNvSpPr>
            <a:spLocks noGrp="1"/>
          </p:cNvSpPr>
          <p:nvPr>
            <p:ph sz="quarter" idx="1"/>
          </p:nvPr>
        </p:nvSpPr>
        <p:spPr/>
        <p:txBody>
          <a:bodyPr>
            <a:normAutofit/>
          </a:bodyPr>
          <a:lstStyle/>
          <a:p>
            <a:pPr lvl="0"/>
            <a:r>
              <a:rPr lang="zh-TW" altLang="zh-TW" dirty="0" smtClean="0"/>
              <a:t>促使使用者能更快融入學習</a:t>
            </a:r>
            <a:r>
              <a:rPr lang="zh-TW" altLang="zh-TW" dirty="0" smtClean="0"/>
              <a:t>氣氛</a:t>
            </a:r>
            <a:r>
              <a:rPr lang="zh-TW" altLang="en-US" dirty="0" smtClean="0"/>
              <a:t>。</a:t>
            </a:r>
            <a:endParaRPr lang="zh-TW" altLang="zh-TW" dirty="0" smtClean="0"/>
          </a:p>
          <a:p>
            <a:pPr lvl="0"/>
            <a:r>
              <a:rPr lang="zh-TW" altLang="zh-TW" dirty="0" smtClean="0"/>
              <a:t>增加使用者的學習</a:t>
            </a:r>
            <a:r>
              <a:rPr lang="zh-TW" altLang="zh-TW" dirty="0" smtClean="0"/>
              <a:t>效率</a:t>
            </a:r>
            <a:r>
              <a:rPr lang="zh-TW" altLang="en-US" dirty="0" smtClean="0"/>
              <a:t>。</a:t>
            </a:r>
            <a:endParaRPr lang="zh-TW" altLang="zh-TW" dirty="0" smtClean="0"/>
          </a:p>
          <a:p>
            <a:pPr lvl="0"/>
            <a:r>
              <a:rPr lang="zh-TW" altLang="zh-TW" dirty="0" smtClean="0"/>
              <a:t>節省使用者建模時所耗費的</a:t>
            </a:r>
            <a:r>
              <a:rPr lang="zh-TW" altLang="zh-TW" dirty="0" smtClean="0"/>
              <a:t>時間</a:t>
            </a:r>
            <a:r>
              <a:rPr lang="zh-TW" altLang="en-US" dirty="0" smtClean="0"/>
              <a:t>。</a:t>
            </a:r>
            <a:endParaRPr lang="zh-TW" altLang="zh-TW" dirty="0" smtClean="0"/>
          </a:p>
          <a:p>
            <a:pPr lvl="0"/>
            <a:r>
              <a:rPr lang="zh-TW" altLang="zh-TW" dirty="0" smtClean="0"/>
              <a:t>讓使用者可以在低時間消耗下建出良好的</a:t>
            </a:r>
            <a:r>
              <a:rPr lang="zh-TW" altLang="en-US" dirty="0" smtClean="0"/>
              <a:t>地標建築</a:t>
            </a:r>
            <a:r>
              <a:rPr lang="zh-TW" altLang="zh-TW" dirty="0" smtClean="0"/>
              <a:t>模型</a:t>
            </a:r>
            <a:r>
              <a:rPr lang="zh-TW" altLang="en-US" dirty="0" smtClean="0"/>
              <a:t>。</a:t>
            </a:r>
            <a:endParaRPr lang="zh-TW" altLang="zh-TW" dirty="0" smtClean="0"/>
          </a:p>
          <a:p>
            <a:pPr lvl="0"/>
            <a:r>
              <a:rPr lang="zh-TW" altLang="zh-TW" dirty="0" smtClean="0"/>
              <a:t>協助</a:t>
            </a:r>
            <a:r>
              <a:rPr lang="zh-TW" altLang="en-US" dirty="0" smtClean="0"/>
              <a:t>地標附近</a:t>
            </a:r>
            <a:r>
              <a:rPr lang="zh-TW" altLang="zh-TW" dirty="0" smtClean="0"/>
              <a:t>商家建模，以進行相關發展與</a:t>
            </a:r>
            <a:r>
              <a:rPr lang="zh-TW" altLang="zh-TW" dirty="0" smtClean="0"/>
              <a:t>行銷</a:t>
            </a:r>
            <a:r>
              <a:rPr lang="zh-TW" altLang="en-US" dirty="0" smtClean="0"/>
              <a:t>。</a:t>
            </a:r>
            <a:endParaRPr lang="zh-TW" altLang="zh-TW" dirty="0" smtClean="0"/>
          </a:p>
          <a:p>
            <a:pPr lvl="0"/>
            <a:r>
              <a:rPr lang="zh-TW" altLang="zh-TW" dirty="0" smtClean="0"/>
              <a:t>完成行動管理技術之相關課程教材之</a:t>
            </a:r>
            <a:r>
              <a:rPr lang="zh-TW" altLang="zh-TW" dirty="0" smtClean="0"/>
              <a:t>編撰</a:t>
            </a:r>
            <a:r>
              <a:rPr lang="zh-TW" altLang="en-US" dirty="0" smtClean="0"/>
              <a:t>。</a:t>
            </a:r>
            <a:endParaRPr lang="zh-TW" altLang="zh-TW" dirty="0" smtClean="0"/>
          </a:p>
          <a:p>
            <a:pPr lvl="0"/>
            <a:r>
              <a:rPr lang="zh-TW" altLang="zh-TW" dirty="0" smtClean="0"/>
              <a:t>完成行動管理技術相關</a:t>
            </a:r>
            <a:r>
              <a:rPr lang="zh-TW" altLang="zh-TW" dirty="0" smtClean="0"/>
              <a:t>課程</a:t>
            </a:r>
            <a:r>
              <a:rPr lang="zh-TW" altLang="en-US" dirty="0" smtClean="0"/>
              <a:t>。</a:t>
            </a:r>
            <a:endParaRPr lang="zh-TW" altLang="zh-TW" dirty="0" smtClean="0"/>
          </a:p>
          <a:p>
            <a:pPr lvl="0"/>
            <a:r>
              <a:rPr lang="zh-TW" altLang="zh-TW" dirty="0" smtClean="0"/>
              <a:t>建立</a:t>
            </a:r>
            <a:r>
              <a:rPr lang="zh-TW" altLang="en-US" dirty="0" smtClean="0"/>
              <a:t>地標建模</a:t>
            </a:r>
            <a:r>
              <a:rPr lang="zh-TW" altLang="zh-TW" dirty="0" smtClean="0"/>
              <a:t>與行動管理技術實驗室</a:t>
            </a:r>
            <a:r>
              <a:rPr lang="zh-TW" altLang="zh-TW" dirty="0" smtClean="0"/>
              <a:t>平台</a:t>
            </a:r>
            <a:r>
              <a:rPr lang="zh-TW" altLang="en-US" dirty="0" smtClean="0"/>
              <a:t>。</a:t>
            </a:r>
            <a:endParaRPr lang="zh-TW" altLang="zh-TW" dirty="0" smtClean="0"/>
          </a:p>
          <a:p>
            <a:endParaRPr lang="zh-TW" alt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參考資料</a:t>
            </a:r>
            <a:endParaRPr lang="zh-TW" altLang="en-US" dirty="0"/>
          </a:p>
        </p:txBody>
      </p:sp>
      <p:sp>
        <p:nvSpPr>
          <p:cNvPr id="3" name="投影片編號版面配置區 2"/>
          <p:cNvSpPr>
            <a:spLocks noGrp="1"/>
          </p:cNvSpPr>
          <p:nvPr>
            <p:ph type="sldNum" sz="quarter" idx="12"/>
          </p:nvPr>
        </p:nvSpPr>
        <p:spPr/>
        <p:txBody>
          <a:bodyPr/>
          <a:lstStyle/>
          <a:p>
            <a:fld id="{73DA0BB7-265A-403C-9275-D587AB510EDC}" type="slidenum">
              <a:rPr lang="zh-TW" altLang="en-US" smtClean="0"/>
              <a:pPr/>
              <a:t>22</a:t>
            </a:fld>
            <a:endParaRPr lang="zh-TW" altLang="en-US"/>
          </a:p>
        </p:txBody>
      </p:sp>
      <p:sp>
        <p:nvSpPr>
          <p:cNvPr id="4" name="內容版面配置區 3"/>
          <p:cNvSpPr>
            <a:spLocks noGrp="1"/>
          </p:cNvSpPr>
          <p:nvPr>
            <p:ph sz="quarter" idx="1"/>
          </p:nvPr>
        </p:nvSpPr>
        <p:spPr/>
        <p:txBody>
          <a:bodyPr>
            <a:normAutofit fontScale="92500" lnSpcReduction="20000"/>
          </a:bodyPr>
          <a:lstStyle/>
          <a:p>
            <a:pPr lvl="0"/>
            <a:r>
              <a:rPr lang="en-US" altLang="zh-TW" dirty="0" err="1" smtClean="0"/>
              <a:t>Burdea</a:t>
            </a:r>
            <a:r>
              <a:rPr lang="en-US" altLang="zh-TW" dirty="0" smtClean="0"/>
              <a:t>, G., “Virtual Reality Systems and Applications,” </a:t>
            </a:r>
            <a:r>
              <a:rPr lang="en-US" altLang="zh-TW" dirty="0" smtClean="0"/>
              <a:t>Electro’</a:t>
            </a:r>
            <a:r>
              <a:rPr lang="zh-TW" altLang="en-US" dirty="0" smtClean="0"/>
              <a:t>９３</a:t>
            </a:r>
            <a:r>
              <a:rPr lang="en-US" altLang="zh-TW" dirty="0" smtClean="0"/>
              <a:t> </a:t>
            </a:r>
            <a:r>
              <a:rPr lang="en-US" altLang="zh-TW" dirty="0" smtClean="0"/>
              <a:t>International Conference, Short Course, Edison, NJ, </a:t>
            </a:r>
            <a:r>
              <a:rPr lang="en-US" altLang="zh-TW" dirty="0" smtClean="0"/>
              <a:t>pp.</a:t>
            </a:r>
            <a:r>
              <a:rPr lang="zh-TW" altLang="en-US" dirty="0" smtClean="0"/>
              <a:t>１６４</a:t>
            </a:r>
            <a:r>
              <a:rPr lang="en-US" altLang="zh-TW" dirty="0" smtClean="0"/>
              <a:t>, </a:t>
            </a:r>
            <a:r>
              <a:rPr lang="en-US" altLang="zh-TW" dirty="0" smtClean="0"/>
              <a:t>April </a:t>
            </a:r>
            <a:r>
              <a:rPr lang="zh-TW" altLang="en-US" dirty="0" smtClean="0"/>
              <a:t>２８</a:t>
            </a:r>
            <a:r>
              <a:rPr lang="en-US" altLang="zh-TW" dirty="0" smtClean="0"/>
              <a:t>, </a:t>
            </a:r>
            <a:r>
              <a:rPr lang="zh-TW" altLang="en-US" dirty="0" smtClean="0"/>
              <a:t>１９９３</a:t>
            </a:r>
            <a:r>
              <a:rPr lang="en-US" altLang="zh-TW" dirty="0" smtClean="0"/>
              <a:t>.</a:t>
            </a:r>
            <a:endParaRPr lang="zh-TW" altLang="zh-TW" dirty="0" smtClean="0"/>
          </a:p>
          <a:p>
            <a:r>
              <a:rPr lang="zh-TW" altLang="zh-TW" dirty="0" smtClean="0"/>
              <a:t>王啟榮</a:t>
            </a:r>
            <a:r>
              <a:rPr lang="zh-TW" altLang="zh-TW" dirty="0" smtClean="0"/>
              <a:t>，</a:t>
            </a:r>
            <a:r>
              <a:rPr lang="zh-TW" altLang="en-US" dirty="0" smtClean="0"/>
              <a:t>３</a:t>
            </a:r>
            <a:r>
              <a:rPr lang="en-US" altLang="zh-TW" dirty="0" smtClean="0"/>
              <a:t>D</a:t>
            </a:r>
            <a:r>
              <a:rPr lang="zh-TW" altLang="zh-TW" dirty="0" smtClean="0"/>
              <a:t>繪圖虛擬實境</a:t>
            </a:r>
            <a:r>
              <a:rPr lang="en-US" altLang="zh-TW" dirty="0" smtClean="0"/>
              <a:t>-</a:t>
            </a:r>
            <a:r>
              <a:rPr lang="zh-TW" altLang="en-US" dirty="0" smtClean="0"/>
              <a:t>３</a:t>
            </a:r>
            <a:r>
              <a:rPr lang="en-US" altLang="zh-TW" dirty="0" err="1" smtClean="0"/>
              <a:t>ds</a:t>
            </a:r>
            <a:r>
              <a:rPr lang="en-US" altLang="zh-TW" dirty="0" smtClean="0"/>
              <a:t> </a:t>
            </a:r>
            <a:r>
              <a:rPr lang="en-US" altLang="zh-TW" dirty="0" smtClean="0"/>
              <a:t>max-</a:t>
            </a:r>
            <a:r>
              <a:rPr lang="en-US" altLang="zh-TW" dirty="0" err="1" smtClean="0"/>
              <a:t>Virtools</a:t>
            </a:r>
            <a:r>
              <a:rPr lang="en-US" altLang="zh-TW" dirty="0" smtClean="0"/>
              <a:t>-Photoshop</a:t>
            </a:r>
            <a:r>
              <a:rPr lang="zh-TW" altLang="zh-TW" dirty="0" smtClean="0"/>
              <a:t>，文魁</a:t>
            </a:r>
            <a:r>
              <a:rPr lang="zh-TW" altLang="zh-TW" dirty="0" smtClean="0"/>
              <a:t>，</a:t>
            </a:r>
            <a:r>
              <a:rPr lang="zh-TW" altLang="en-US" dirty="0" smtClean="0"/>
              <a:t>２００６</a:t>
            </a:r>
            <a:r>
              <a:rPr lang="zh-TW" altLang="zh-TW" dirty="0" smtClean="0"/>
              <a:t>年</a:t>
            </a:r>
            <a:r>
              <a:rPr lang="zh-TW" altLang="zh-TW" dirty="0" smtClean="0"/>
              <a:t>。</a:t>
            </a:r>
          </a:p>
          <a:p>
            <a:pPr lvl="0"/>
            <a:r>
              <a:rPr lang="zh-TW" altLang="zh-TW" dirty="0" smtClean="0"/>
              <a:t>塗能榮，聲訊傳播手冊──成音與錄音理論，世界文物</a:t>
            </a:r>
            <a:r>
              <a:rPr lang="zh-TW" altLang="zh-TW" dirty="0" smtClean="0"/>
              <a:t>，</a:t>
            </a:r>
            <a:r>
              <a:rPr lang="zh-TW" altLang="en-US" dirty="0" smtClean="0"/>
              <a:t>１９８８</a:t>
            </a:r>
            <a:r>
              <a:rPr lang="zh-TW" altLang="zh-TW" dirty="0" smtClean="0"/>
              <a:t>年</a:t>
            </a:r>
            <a:r>
              <a:rPr lang="zh-TW" altLang="zh-TW" dirty="0" smtClean="0"/>
              <a:t>。</a:t>
            </a:r>
          </a:p>
          <a:p>
            <a:pPr lvl="0"/>
            <a:r>
              <a:rPr lang="en-US" altLang="zh-TW" u="sng" dirty="0" smtClean="0">
                <a:hlinkClick r:id="rId2"/>
              </a:rPr>
              <a:t>http</a:t>
            </a:r>
            <a:r>
              <a:rPr lang="en-US" altLang="zh-TW" u="sng" dirty="0" smtClean="0">
                <a:hlinkClick r:id="rId2"/>
              </a:rPr>
              <a:t>://140.128.56.9/~</a:t>
            </a:r>
            <a:r>
              <a:rPr lang="en-US" altLang="zh-TW" u="sng" dirty="0" smtClean="0">
                <a:hlinkClick r:id="rId2"/>
              </a:rPr>
              <a:t>vehicle/course/magneticfield_explain.htm</a:t>
            </a:r>
            <a:endParaRPr lang="zh-TW" altLang="zh-TW" dirty="0" smtClean="0"/>
          </a:p>
          <a:p>
            <a:pPr lvl="0"/>
            <a:r>
              <a:rPr lang="en-US" altLang="zh-TW" u="sng" dirty="0" smtClean="0">
                <a:hlinkClick r:id="rId3"/>
              </a:rPr>
              <a:t>http://bsd.chjhs.tpc.edu.tw/~</a:t>
            </a:r>
            <a:r>
              <a:rPr lang="en-US" altLang="zh-TW" u="sng" dirty="0" smtClean="0">
                <a:hlinkClick r:id="rId3"/>
              </a:rPr>
              <a:t>ch</a:t>
            </a:r>
            <a:r>
              <a:rPr lang="zh-TW" altLang="en-US" u="sng" dirty="0" smtClean="0">
                <a:hlinkClick r:id="rId3"/>
              </a:rPr>
              <a:t>１</a:t>
            </a:r>
            <a:r>
              <a:rPr lang="en-US" altLang="zh-TW" u="sng" dirty="0" smtClean="0">
                <a:hlinkClick r:id="rId3"/>
              </a:rPr>
              <a:t>jc520/</a:t>
            </a:r>
            <a:r>
              <a:rPr lang="en-US" altLang="zh-TW" u="sng" dirty="0" err="1" smtClean="0">
                <a:hlinkClick r:id="rId3"/>
              </a:rPr>
              <a:t>lectureans</a:t>
            </a:r>
            <a:r>
              <a:rPr lang="en-US" altLang="zh-TW" u="sng" dirty="0" smtClean="0">
                <a:hlinkClick r:id="rId3"/>
              </a:rPr>
              <a:t>/</a:t>
            </a:r>
            <a:r>
              <a:rPr lang="en-US" altLang="zh-TW" u="sng" dirty="0" err="1" smtClean="0">
                <a:hlinkClick r:id="rId3"/>
              </a:rPr>
              <a:t>phychem</a:t>
            </a:r>
            <a:r>
              <a:rPr lang="en-US" altLang="zh-TW" u="sng" dirty="0" smtClean="0">
                <a:hlinkClick r:id="rId3"/>
              </a:rPr>
              <a:t>/12/12ans.htm</a:t>
            </a:r>
            <a:endParaRPr lang="zh-TW" altLang="zh-TW" dirty="0" smtClean="0"/>
          </a:p>
          <a:p>
            <a:pPr lvl="0"/>
            <a:r>
              <a:rPr lang="en-US" altLang="zh-TW" dirty="0" smtClean="0">
                <a:hlinkClick r:id="rId4"/>
              </a:rPr>
              <a:t>http://</a:t>
            </a:r>
            <a:r>
              <a:rPr lang="en-US" altLang="zh-TW" dirty="0" smtClean="0">
                <a:hlinkClick r:id="rId4"/>
              </a:rPr>
              <a:t>www.thmalex.com/railway/chi/motor.html</a:t>
            </a:r>
            <a:r>
              <a:rPr lang="en-US" altLang="zh-TW" dirty="0" smtClean="0"/>
              <a:t> </a:t>
            </a:r>
            <a:endParaRPr lang="zh-TW" altLang="zh-TW" dirty="0" smtClean="0"/>
          </a:p>
          <a:p>
            <a:endParaRPr lang="zh-TW"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目的</a:t>
            </a:r>
            <a:endParaRPr lang="zh-TW" altLang="en-US" dirty="0"/>
          </a:p>
        </p:txBody>
      </p:sp>
      <p:sp>
        <p:nvSpPr>
          <p:cNvPr id="3" name="投影片編號版面配置區 2"/>
          <p:cNvSpPr>
            <a:spLocks noGrp="1"/>
          </p:cNvSpPr>
          <p:nvPr>
            <p:ph type="sldNum" sz="quarter" idx="12"/>
          </p:nvPr>
        </p:nvSpPr>
        <p:spPr/>
        <p:txBody>
          <a:bodyPr/>
          <a:lstStyle/>
          <a:p>
            <a:fld id="{73DA0BB7-265A-403C-9275-D587AB510EDC}" type="slidenum">
              <a:rPr lang="zh-TW" altLang="en-US" smtClean="0"/>
              <a:pPr/>
              <a:t>3</a:t>
            </a:fld>
            <a:endParaRPr lang="zh-TW" altLang="en-US"/>
          </a:p>
        </p:txBody>
      </p:sp>
      <p:sp>
        <p:nvSpPr>
          <p:cNvPr id="4" name="內容版面配置區 3"/>
          <p:cNvSpPr>
            <a:spLocks noGrp="1"/>
          </p:cNvSpPr>
          <p:nvPr>
            <p:ph sz="quarter" idx="1"/>
          </p:nvPr>
        </p:nvSpPr>
        <p:spPr/>
        <p:txBody>
          <a:bodyPr>
            <a:normAutofit fontScale="92500" lnSpcReduction="10000"/>
          </a:bodyPr>
          <a:lstStyle/>
          <a:p>
            <a:r>
              <a:rPr lang="zh-TW" altLang="zh-TW" dirty="0" smtClean="0"/>
              <a:t>由於現有的許多古跡文化遺產，經過時間的累積與人為破壞，許多文物已經沒有當年的原始風貌，因此利用行動裝置與擴增實境的技術，讓使用者在進行古蹟文化研究與學習時，可以窺探到古蹟當年的風貌，藉此讓文化學習更為容易與有趣，並進一步提昇人民的文化</a:t>
            </a:r>
            <a:r>
              <a:rPr lang="zh-TW" altLang="zh-TW" dirty="0" smtClean="0"/>
              <a:t>素養</a:t>
            </a:r>
            <a:r>
              <a:rPr lang="zh-TW" altLang="en-US" dirty="0" smtClean="0"/>
              <a:t>。</a:t>
            </a:r>
            <a:endParaRPr lang="en-US" altLang="zh-TW" dirty="0" smtClean="0"/>
          </a:p>
          <a:p>
            <a:r>
              <a:rPr lang="zh-TW" altLang="zh-TW" dirty="0" smtClean="0"/>
              <a:t>而由於世界上文化產業等文物數量之大，因此系統在使用時，如有使用者發現新的文化資訊，便可利用相關之行動裝置上傳到伺服器，以協助資料的</a:t>
            </a:r>
            <a:r>
              <a:rPr lang="zh-TW" altLang="zh-TW" dirty="0" smtClean="0"/>
              <a:t>更新</a:t>
            </a:r>
            <a:r>
              <a:rPr lang="zh-TW" altLang="en-US" dirty="0" smtClean="0"/>
              <a:t>。</a:t>
            </a:r>
            <a:endParaRPr lang="zh-TW" altLang="zh-TW" dirty="0" smtClean="0"/>
          </a:p>
          <a:p>
            <a:r>
              <a:rPr lang="zh-TW" altLang="zh-TW" dirty="0" smtClean="0"/>
              <a:t>至於擴增實境建模區域，由於不是每個人對於美術領域之能力都有良好的學習效率以及建模能力，因此利用本專題之技術，能夠以低門檻技術的入門方式達到專業級的建模效果，藉此節省建模時所消耗的人力與</a:t>
            </a:r>
            <a:r>
              <a:rPr lang="zh-TW" altLang="zh-TW" dirty="0" smtClean="0"/>
              <a:t>財力</a:t>
            </a:r>
            <a:r>
              <a:rPr lang="zh-TW" altLang="en-US" dirty="0" smtClean="0"/>
              <a:t>。</a:t>
            </a:r>
            <a:endParaRPr lang="zh-TW" altLang="zh-TW" dirty="0" smtClean="0"/>
          </a:p>
          <a:p>
            <a:endParaRPr lang="zh-TW"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原理技術</a:t>
            </a:r>
            <a:r>
              <a:rPr lang="zh-TW" altLang="en-US" dirty="0" smtClean="0"/>
              <a:t>（</a:t>
            </a:r>
            <a:r>
              <a:rPr lang="en-US" altLang="zh-TW" dirty="0" smtClean="0"/>
              <a:t>1</a:t>
            </a:r>
            <a:r>
              <a:rPr lang="zh-TW" altLang="en-US" dirty="0" smtClean="0"/>
              <a:t>）</a:t>
            </a:r>
            <a:endParaRPr lang="zh-TW" altLang="en-US" dirty="0"/>
          </a:p>
        </p:txBody>
      </p:sp>
      <p:sp>
        <p:nvSpPr>
          <p:cNvPr id="3" name="投影片編號版面配置區 2"/>
          <p:cNvSpPr>
            <a:spLocks noGrp="1"/>
          </p:cNvSpPr>
          <p:nvPr>
            <p:ph type="sldNum" sz="quarter" idx="12"/>
          </p:nvPr>
        </p:nvSpPr>
        <p:spPr/>
        <p:txBody>
          <a:bodyPr/>
          <a:lstStyle/>
          <a:p>
            <a:fld id="{73DA0BB7-265A-403C-9275-D587AB510EDC}" type="slidenum">
              <a:rPr lang="zh-TW" altLang="en-US" smtClean="0"/>
              <a:pPr/>
              <a:t>4</a:t>
            </a:fld>
            <a:endParaRPr lang="zh-TW" altLang="en-US"/>
          </a:p>
        </p:txBody>
      </p:sp>
      <p:sp>
        <p:nvSpPr>
          <p:cNvPr id="4" name="內容版面配置區 3"/>
          <p:cNvSpPr>
            <a:spLocks noGrp="1"/>
          </p:cNvSpPr>
          <p:nvPr>
            <p:ph sz="quarter" idx="1"/>
          </p:nvPr>
        </p:nvSpPr>
        <p:spPr/>
        <p:txBody>
          <a:bodyPr>
            <a:normAutofit fontScale="92500" lnSpcReduction="10000"/>
          </a:bodyPr>
          <a:lstStyle/>
          <a:p>
            <a:r>
              <a:rPr lang="zh-TW" altLang="zh-TW" dirty="0" smtClean="0"/>
              <a:t>本</a:t>
            </a:r>
            <a:r>
              <a:rPr lang="zh-TW" altLang="en-US" dirty="0" smtClean="0"/>
              <a:t>專題使</a:t>
            </a:r>
            <a:r>
              <a:rPr lang="zh-TW" altLang="zh-TW" dirty="0" smtClean="0"/>
              <a:t>用的硬體設備為智慧型行動裝置，過程是將智慧型行動裝置的攝影機抓取古物的特徵值，將擷取到的特徵值傳回智慧型行動</a:t>
            </a:r>
            <a:r>
              <a:rPr lang="zh-TW" altLang="zh-TW" dirty="0" smtClean="0"/>
              <a:t>裝置</a:t>
            </a:r>
            <a:r>
              <a:rPr lang="zh-TW" altLang="en-US" dirty="0" smtClean="0"/>
              <a:t>。</a:t>
            </a:r>
            <a:endParaRPr lang="en-US" altLang="zh-TW" dirty="0" smtClean="0"/>
          </a:p>
          <a:p>
            <a:r>
              <a:rPr lang="zh-TW" altLang="zh-TW" dirty="0" smtClean="0"/>
              <a:t>透過擴增實境的系統計算與分析，找出相對應的虛擬影像編號，並針對拍攝的古物產生當年的虛擬影像與相關文化資訊，再投射在智慧型行動裝置的螢幕顯示器上，而此畫面會與真實世界的環境合而為一體，呈現出讓人有一種身入其境之</a:t>
            </a:r>
            <a:r>
              <a:rPr lang="zh-TW" altLang="zh-TW" dirty="0" smtClean="0"/>
              <a:t>感</a:t>
            </a:r>
            <a:r>
              <a:rPr lang="zh-TW" altLang="en-US" dirty="0" smtClean="0"/>
              <a:t>。</a:t>
            </a:r>
            <a:endParaRPr lang="zh-TW" altLang="zh-TW" dirty="0" smtClean="0"/>
          </a:p>
          <a:p>
            <a:r>
              <a:rPr lang="zh-TW" altLang="zh-TW" dirty="0" smtClean="0"/>
              <a:t>在建模部份則是利用三維空間進行實物的全方面拍攝，搭配演算法將拍攝物件之影像特徵值再進行接和以及修復，並經由圖形化界面操作，讓使用者能夠自由的控制物件的方位，以達成各個角度觀看之</a:t>
            </a:r>
            <a:r>
              <a:rPr lang="zh-TW" altLang="zh-TW" dirty="0" smtClean="0"/>
              <a:t>效果</a:t>
            </a:r>
            <a:r>
              <a:rPr lang="zh-TW" altLang="en-US" dirty="0" smtClean="0"/>
              <a:t>。</a:t>
            </a:r>
            <a:endParaRPr lang="zh-TW" altLang="zh-TW" dirty="0" smtClean="0"/>
          </a:p>
          <a:p>
            <a:endParaRPr lang="zh-TW" alt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原理技術</a:t>
            </a:r>
            <a:r>
              <a:rPr lang="zh-TW" altLang="en-US" dirty="0" smtClean="0"/>
              <a:t>（</a:t>
            </a:r>
            <a:r>
              <a:rPr lang="en-US" altLang="zh-TW" dirty="0" smtClean="0"/>
              <a:t>2</a:t>
            </a:r>
            <a:r>
              <a:rPr lang="zh-TW" altLang="en-US" dirty="0" smtClean="0"/>
              <a:t>）</a:t>
            </a:r>
            <a:endParaRPr lang="zh-TW" altLang="en-US" dirty="0"/>
          </a:p>
        </p:txBody>
      </p:sp>
      <p:sp>
        <p:nvSpPr>
          <p:cNvPr id="3" name="投影片編號版面配置區 2"/>
          <p:cNvSpPr>
            <a:spLocks noGrp="1"/>
          </p:cNvSpPr>
          <p:nvPr>
            <p:ph type="sldNum" sz="quarter" idx="12"/>
          </p:nvPr>
        </p:nvSpPr>
        <p:spPr/>
        <p:txBody>
          <a:bodyPr/>
          <a:lstStyle/>
          <a:p>
            <a:fld id="{73DA0BB7-265A-403C-9275-D587AB510EDC}" type="slidenum">
              <a:rPr lang="zh-TW" altLang="en-US" smtClean="0"/>
              <a:pPr/>
              <a:t>5</a:t>
            </a:fld>
            <a:endParaRPr lang="zh-TW" altLang="en-US"/>
          </a:p>
        </p:txBody>
      </p:sp>
      <p:sp>
        <p:nvSpPr>
          <p:cNvPr id="4" name="內容版面配置區 3"/>
          <p:cNvSpPr>
            <a:spLocks noGrp="1"/>
          </p:cNvSpPr>
          <p:nvPr>
            <p:ph sz="quarter" idx="1"/>
          </p:nvPr>
        </p:nvSpPr>
        <p:spPr/>
        <p:txBody>
          <a:bodyPr/>
          <a:lstStyle/>
          <a:p>
            <a:r>
              <a:rPr lang="zh-TW" altLang="zh-TW" dirty="0" smtClean="0"/>
              <a:t>為了達到最佳的使用水準，系統上線時只要有使用者發現到新的文化產業文物或是資訊是伺服器內沒有的，便可以直接利用網路將相關資訊上傳，再依造特定角度數張拍攝</a:t>
            </a:r>
            <a:r>
              <a:rPr lang="zh-TW" altLang="zh-TW" dirty="0" smtClean="0"/>
              <a:t>影像</a:t>
            </a:r>
            <a:r>
              <a:rPr lang="zh-TW" altLang="en-US" dirty="0" smtClean="0"/>
              <a:t>。</a:t>
            </a:r>
            <a:endParaRPr lang="en-US" altLang="zh-TW" dirty="0" smtClean="0"/>
          </a:p>
          <a:p>
            <a:r>
              <a:rPr lang="zh-TW" altLang="zh-TW" dirty="0" smtClean="0"/>
              <a:t>協助系統能在短時間內完成新的文化資訊建模，並提供相關的文化資訊，如週邊商家或是歷史典故與</a:t>
            </a:r>
            <a:r>
              <a:rPr lang="zh-TW" altLang="zh-TW" dirty="0" smtClean="0"/>
              <a:t>產品</a:t>
            </a:r>
            <a:r>
              <a:rPr lang="zh-TW" altLang="en-US" dirty="0" smtClean="0"/>
              <a:t>。</a:t>
            </a:r>
            <a:endParaRPr lang="en-US" altLang="zh-TW"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zh-TW" dirty="0" smtClean="0"/>
              <a:t>設備需求與開發環境</a:t>
            </a:r>
            <a:endParaRPr lang="zh-TW" altLang="en-US" dirty="0"/>
          </a:p>
        </p:txBody>
      </p:sp>
      <p:sp>
        <p:nvSpPr>
          <p:cNvPr id="3" name="投影片編號版面配置區 2"/>
          <p:cNvSpPr>
            <a:spLocks noGrp="1"/>
          </p:cNvSpPr>
          <p:nvPr>
            <p:ph type="sldNum" sz="quarter" idx="12"/>
          </p:nvPr>
        </p:nvSpPr>
        <p:spPr/>
        <p:txBody>
          <a:bodyPr/>
          <a:lstStyle/>
          <a:p>
            <a:fld id="{73DA0BB7-265A-403C-9275-D587AB510EDC}" type="slidenum">
              <a:rPr lang="zh-TW" altLang="en-US" smtClean="0"/>
              <a:pPr/>
              <a:t>6</a:t>
            </a:fld>
            <a:endParaRPr lang="zh-TW" altLang="en-US"/>
          </a:p>
        </p:txBody>
      </p:sp>
      <p:sp>
        <p:nvSpPr>
          <p:cNvPr id="4" name="內容版面配置區 3"/>
          <p:cNvSpPr>
            <a:spLocks noGrp="1"/>
          </p:cNvSpPr>
          <p:nvPr>
            <p:ph sz="quarter" idx="1"/>
          </p:nvPr>
        </p:nvSpPr>
        <p:spPr>
          <a:xfrm>
            <a:off x="301752" y="1628800"/>
            <a:ext cx="8503920" cy="4572000"/>
          </a:xfrm>
        </p:spPr>
        <p:txBody>
          <a:bodyPr>
            <a:normAutofit fontScale="85000" lnSpcReduction="20000"/>
          </a:bodyPr>
          <a:lstStyle/>
          <a:p>
            <a:pPr lvl="0"/>
            <a:r>
              <a:rPr lang="zh-TW" altLang="zh-TW" dirty="0" smtClean="0"/>
              <a:t>軟體：</a:t>
            </a:r>
            <a:endParaRPr lang="en-US" altLang="zh-TW" dirty="0" smtClean="0"/>
          </a:p>
          <a:p>
            <a:pPr lvl="1"/>
            <a:r>
              <a:rPr lang="zh-TW" altLang="en-US" dirty="0" smtClean="0"/>
              <a:t>３</a:t>
            </a:r>
            <a:r>
              <a:rPr lang="en-US" altLang="zh-TW" dirty="0" err="1" smtClean="0"/>
              <a:t>DsMAX</a:t>
            </a:r>
            <a:r>
              <a:rPr lang="zh-TW" altLang="en-US" dirty="0" smtClean="0"/>
              <a:t>、</a:t>
            </a:r>
            <a:r>
              <a:rPr lang="en-US" altLang="zh-TW" dirty="0" smtClean="0"/>
              <a:t>Google </a:t>
            </a:r>
            <a:r>
              <a:rPr lang="en-US" altLang="zh-TW" dirty="0" err="1" smtClean="0"/>
              <a:t>SketchUP</a:t>
            </a:r>
            <a:r>
              <a:rPr lang="en-US" altLang="zh-TW" dirty="0" smtClean="0"/>
              <a:t> </a:t>
            </a:r>
            <a:r>
              <a:rPr lang="zh-TW" altLang="en-US" dirty="0" smtClean="0"/>
              <a:t>８。</a:t>
            </a:r>
            <a:endParaRPr lang="en-US" altLang="zh-TW" dirty="0" smtClean="0"/>
          </a:p>
          <a:p>
            <a:pPr lvl="1"/>
            <a:r>
              <a:rPr lang="en-US" altLang="zh-TW" dirty="0" smtClean="0"/>
              <a:t>AR Toolkit</a:t>
            </a:r>
            <a:r>
              <a:rPr lang="zh-TW" altLang="en-US" dirty="0" smtClean="0"/>
              <a:t>、</a:t>
            </a:r>
            <a:r>
              <a:rPr lang="en-US" altLang="zh-TW" dirty="0" err="1" smtClean="0"/>
              <a:t>NyARToolkit</a:t>
            </a:r>
            <a:r>
              <a:rPr lang="zh-TW" altLang="en-US" dirty="0" smtClean="0"/>
              <a:t>。</a:t>
            </a:r>
            <a:endParaRPr lang="en-US" altLang="zh-TW" dirty="0" smtClean="0"/>
          </a:p>
          <a:p>
            <a:pPr lvl="1"/>
            <a:r>
              <a:rPr lang="en-US" altLang="zh-TW" dirty="0" smtClean="0"/>
              <a:t>Java </a:t>
            </a:r>
            <a:r>
              <a:rPr lang="en-US" altLang="zh-TW" dirty="0" smtClean="0"/>
              <a:t>JDK</a:t>
            </a:r>
            <a:r>
              <a:rPr lang="zh-TW" altLang="en-US" dirty="0" smtClean="0"/>
              <a:t>。</a:t>
            </a:r>
            <a:endParaRPr lang="en-US" altLang="zh-TW" dirty="0" smtClean="0"/>
          </a:p>
          <a:p>
            <a:pPr lvl="1"/>
            <a:r>
              <a:rPr lang="en-US" altLang="zh-TW" dirty="0" smtClean="0"/>
              <a:t>Android SDK </a:t>
            </a:r>
            <a:r>
              <a:rPr lang="en-US" altLang="zh-TW" dirty="0" smtClean="0"/>
              <a:t>tools</a:t>
            </a:r>
            <a:r>
              <a:rPr lang="zh-TW" altLang="en-US" dirty="0" smtClean="0"/>
              <a:t>。</a:t>
            </a:r>
            <a:endParaRPr lang="en-US" altLang="zh-TW" dirty="0" smtClean="0"/>
          </a:p>
          <a:p>
            <a:pPr lvl="1"/>
            <a:r>
              <a:rPr lang="en-US" altLang="zh-TW" dirty="0" smtClean="0"/>
              <a:t>Eclipse</a:t>
            </a:r>
            <a:r>
              <a:rPr lang="zh-TW" altLang="en-US" dirty="0" smtClean="0"/>
              <a:t>。</a:t>
            </a:r>
            <a:endParaRPr lang="en-US" altLang="zh-TW" dirty="0" smtClean="0"/>
          </a:p>
          <a:p>
            <a:pPr lvl="1"/>
            <a:r>
              <a:rPr lang="en-US" altLang="zh-TW" dirty="0" smtClean="0"/>
              <a:t>Auto cad </a:t>
            </a:r>
            <a:r>
              <a:rPr lang="zh-TW" altLang="en-US" dirty="0" smtClean="0"/>
              <a:t>、</a:t>
            </a:r>
            <a:r>
              <a:rPr lang="en-US" altLang="zh-TW" dirty="0" smtClean="0"/>
              <a:t>Auto </a:t>
            </a:r>
            <a:r>
              <a:rPr lang="en-US" altLang="zh-TW" dirty="0" smtClean="0"/>
              <a:t>stitch</a:t>
            </a:r>
            <a:r>
              <a:rPr lang="zh-TW" altLang="en-US" dirty="0" smtClean="0"/>
              <a:t>。</a:t>
            </a:r>
            <a:endParaRPr lang="en-US" altLang="zh-TW" dirty="0" smtClean="0"/>
          </a:p>
          <a:p>
            <a:pPr lvl="1"/>
            <a:r>
              <a:rPr lang="en-US" altLang="zh-TW" dirty="0" smtClean="0"/>
              <a:t>GPS</a:t>
            </a:r>
            <a:r>
              <a:rPr lang="zh-TW" altLang="en-US" dirty="0" smtClean="0"/>
              <a:t>。</a:t>
            </a:r>
            <a:endParaRPr lang="en-US" altLang="zh-TW" dirty="0" smtClean="0"/>
          </a:p>
          <a:p>
            <a:pPr lvl="1"/>
            <a:r>
              <a:rPr lang="en-US" altLang="zh-TW" dirty="0" smtClean="0"/>
              <a:t>ASP </a:t>
            </a:r>
            <a:r>
              <a:rPr lang="en-US" altLang="zh-TW" dirty="0" err="1" smtClean="0"/>
              <a:t>.</a:t>
            </a:r>
            <a:r>
              <a:rPr lang="en-US" altLang="zh-TW" dirty="0" err="1" smtClean="0"/>
              <a:t>Net</a:t>
            </a:r>
            <a:r>
              <a:rPr lang="zh-TW" altLang="en-US" dirty="0" smtClean="0"/>
              <a:t>。</a:t>
            </a:r>
            <a:endParaRPr lang="en-US" altLang="zh-TW" dirty="0" smtClean="0"/>
          </a:p>
          <a:p>
            <a:r>
              <a:rPr lang="en-US" altLang="zh-TW" dirty="0" smtClean="0"/>
              <a:t> </a:t>
            </a:r>
            <a:r>
              <a:rPr lang="zh-TW" altLang="zh-TW" dirty="0" smtClean="0"/>
              <a:t>硬體：</a:t>
            </a:r>
            <a:endParaRPr lang="en-US" altLang="zh-TW" dirty="0" smtClean="0"/>
          </a:p>
          <a:p>
            <a:pPr lvl="1"/>
            <a:r>
              <a:rPr lang="zh-TW" altLang="zh-TW" dirty="0" smtClean="0"/>
              <a:t>智慧型行動</a:t>
            </a:r>
            <a:r>
              <a:rPr lang="zh-TW" altLang="zh-TW" dirty="0" smtClean="0"/>
              <a:t>裝置</a:t>
            </a:r>
            <a:r>
              <a:rPr lang="zh-TW" altLang="en-US" dirty="0" smtClean="0"/>
              <a:t>（</a:t>
            </a:r>
            <a:r>
              <a:rPr lang="en-US" altLang="zh-TW" dirty="0" smtClean="0"/>
              <a:t>Android</a:t>
            </a:r>
            <a:r>
              <a:rPr lang="zh-TW" altLang="en-US" dirty="0" smtClean="0"/>
              <a:t>或</a:t>
            </a:r>
            <a:r>
              <a:rPr lang="en-US" altLang="zh-TW" dirty="0" err="1" smtClean="0"/>
              <a:t>iOS</a:t>
            </a:r>
            <a:r>
              <a:rPr lang="zh-TW" altLang="en-US" dirty="0" smtClean="0"/>
              <a:t>行動</a:t>
            </a:r>
            <a:r>
              <a:rPr lang="zh-TW" altLang="en-US" dirty="0" smtClean="0"/>
              <a:t>裝置）。</a:t>
            </a:r>
            <a:endParaRPr lang="en-US" altLang="zh-TW" dirty="0" smtClean="0"/>
          </a:p>
          <a:p>
            <a:pPr lvl="1"/>
            <a:r>
              <a:rPr lang="zh-TW" altLang="zh-TW" dirty="0" smtClean="0"/>
              <a:t>個人電腦</a:t>
            </a:r>
            <a:r>
              <a:rPr lang="en-US" altLang="zh-TW" dirty="0" smtClean="0"/>
              <a:t> </a:t>
            </a:r>
            <a:r>
              <a:rPr lang="zh-TW" altLang="en-US" dirty="0" smtClean="0"/>
              <a:t>。</a:t>
            </a:r>
            <a:r>
              <a:rPr lang="en-US" altLang="zh-TW" dirty="0" smtClean="0"/>
              <a:t> </a:t>
            </a:r>
            <a:endParaRPr lang="en-US" altLang="zh-TW" dirty="0" smtClean="0"/>
          </a:p>
          <a:p>
            <a:pPr lvl="1"/>
            <a:r>
              <a:rPr lang="zh-TW" altLang="zh-TW" dirty="0" smtClean="0"/>
              <a:t>液晶顯示螢幕</a:t>
            </a:r>
            <a:r>
              <a:rPr lang="en-US" altLang="zh-TW" dirty="0" smtClean="0"/>
              <a:t> </a:t>
            </a:r>
            <a:r>
              <a:rPr lang="zh-TW" altLang="en-US" dirty="0" smtClean="0"/>
              <a:t>。</a:t>
            </a:r>
            <a:r>
              <a:rPr lang="en-US" altLang="zh-TW" dirty="0" smtClean="0"/>
              <a:t>  </a:t>
            </a:r>
            <a:endParaRPr lang="en-US" altLang="zh-TW" dirty="0" smtClean="0"/>
          </a:p>
          <a:p>
            <a:pPr lvl="1"/>
            <a:r>
              <a:rPr lang="zh-TW" altLang="zh-TW" dirty="0" smtClean="0"/>
              <a:t>伺服器</a:t>
            </a:r>
            <a:r>
              <a:rPr lang="zh-TW" altLang="en-US" dirty="0" smtClean="0"/>
              <a:t>。</a:t>
            </a:r>
            <a:r>
              <a:rPr lang="pt-BR" altLang="zh-TW" dirty="0" smtClean="0"/>
              <a:t>            </a:t>
            </a:r>
            <a:endParaRPr lang="zh-TW" alt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預期成果</a:t>
            </a:r>
            <a:endParaRPr lang="zh-TW" altLang="en-US" dirty="0"/>
          </a:p>
        </p:txBody>
      </p:sp>
      <p:sp>
        <p:nvSpPr>
          <p:cNvPr id="3" name="投影片編號版面配置區 2"/>
          <p:cNvSpPr>
            <a:spLocks noGrp="1"/>
          </p:cNvSpPr>
          <p:nvPr>
            <p:ph type="sldNum" sz="quarter" idx="12"/>
          </p:nvPr>
        </p:nvSpPr>
        <p:spPr/>
        <p:txBody>
          <a:bodyPr/>
          <a:lstStyle/>
          <a:p>
            <a:fld id="{73DA0BB7-265A-403C-9275-D587AB510EDC}" type="slidenum">
              <a:rPr lang="zh-TW" altLang="en-US" smtClean="0"/>
              <a:pPr/>
              <a:t>7</a:t>
            </a:fld>
            <a:endParaRPr lang="zh-TW" altLang="en-US"/>
          </a:p>
        </p:txBody>
      </p:sp>
      <p:sp>
        <p:nvSpPr>
          <p:cNvPr id="4" name="內容版面配置區 3"/>
          <p:cNvSpPr>
            <a:spLocks noGrp="1"/>
          </p:cNvSpPr>
          <p:nvPr>
            <p:ph sz="quarter" idx="1"/>
          </p:nvPr>
        </p:nvSpPr>
        <p:spPr/>
        <p:txBody>
          <a:bodyPr>
            <a:normAutofit fontScale="92500" lnSpcReduction="20000"/>
          </a:bodyPr>
          <a:lstStyle/>
          <a:p>
            <a:pPr lvl="0"/>
            <a:r>
              <a:rPr lang="zh-TW" altLang="zh-TW" dirty="0" smtClean="0"/>
              <a:t>促使使用者能更快融入學習</a:t>
            </a:r>
            <a:r>
              <a:rPr lang="zh-TW" altLang="zh-TW" dirty="0" smtClean="0"/>
              <a:t>氣氛</a:t>
            </a:r>
            <a:r>
              <a:rPr lang="zh-TW" altLang="en-US" dirty="0" smtClean="0"/>
              <a:t>。</a:t>
            </a:r>
            <a:endParaRPr lang="zh-TW" altLang="zh-TW" dirty="0" smtClean="0"/>
          </a:p>
          <a:p>
            <a:pPr lvl="0"/>
            <a:r>
              <a:rPr lang="zh-TW" altLang="zh-TW" dirty="0" smtClean="0"/>
              <a:t>增加文化創意學習的</a:t>
            </a:r>
            <a:r>
              <a:rPr lang="zh-TW" altLang="zh-TW" dirty="0" smtClean="0"/>
              <a:t>樂趣</a:t>
            </a:r>
            <a:r>
              <a:rPr lang="zh-TW" altLang="en-US" dirty="0" smtClean="0"/>
              <a:t>。</a:t>
            </a:r>
            <a:endParaRPr lang="zh-TW" altLang="zh-TW" dirty="0" smtClean="0"/>
          </a:p>
          <a:p>
            <a:pPr lvl="0"/>
            <a:r>
              <a:rPr lang="zh-TW" altLang="zh-TW" dirty="0" smtClean="0"/>
              <a:t>增加使用者的學習</a:t>
            </a:r>
            <a:r>
              <a:rPr lang="zh-TW" altLang="zh-TW" dirty="0" smtClean="0"/>
              <a:t>效率</a:t>
            </a:r>
            <a:r>
              <a:rPr lang="zh-TW" altLang="en-US" dirty="0" smtClean="0"/>
              <a:t>。</a:t>
            </a:r>
            <a:endParaRPr lang="zh-TW" altLang="zh-TW" dirty="0" smtClean="0"/>
          </a:p>
          <a:p>
            <a:pPr lvl="0"/>
            <a:r>
              <a:rPr lang="zh-TW" altLang="zh-TW" dirty="0" smtClean="0"/>
              <a:t>讓使用者能更快學習到良好的文化創意</a:t>
            </a:r>
            <a:r>
              <a:rPr lang="zh-TW" altLang="zh-TW" dirty="0" smtClean="0"/>
              <a:t>資訊</a:t>
            </a:r>
            <a:r>
              <a:rPr lang="zh-TW" altLang="en-US" dirty="0" smtClean="0"/>
              <a:t>。</a:t>
            </a:r>
            <a:endParaRPr lang="zh-TW" altLang="zh-TW" dirty="0" smtClean="0"/>
          </a:p>
          <a:p>
            <a:pPr lvl="0"/>
            <a:r>
              <a:rPr lang="zh-TW" altLang="zh-TW" dirty="0" smtClean="0"/>
              <a:t>不用經過古跡修復，便可以達到修復之</a:t>
            </a:r>
            <a:r>
              <a:rPr lang="zh-TW" altLang="zh-TW" dirty="0" smtClean="0"/>
              <a:t>效能</a:t>
            </a:r>
            <a:r>
              <a:rPr lang="zh-TW" altLang="en-US" dirty="0" smtClean="0"/>
              <a:t>。</a:t>
            </a:r>
            <a:endParaRPr lang="zh-TW" altLang="zh-TW" dirty="0" smtClean="0"/>
          </a:p>
          <a:p>
            <a:pPr lvl="0"/>
            <a:r>
              <a:rPr lang="zh-TW" altLang="zh-TW" dirty="0" smtClean="0"/>
              <a:t>節省使用者建模時所耗費的</a:t>
            </a:r>
            <a:r>
              <a:rPr lang="zh-TW" altLang="zh-TW" dirty="0" smtClean="0"/>
              <a:t>時間</a:t>
            </a:r>
            <a:r>
              <a:rPr lang="zh-TW" altLang="en-US" dirty="0" smtClean="0"/>
              <a:t>。</a:t>
            </a:r>
            <a:endParaRPr lang="zh-TW" altLang="zh-TW" dirty="0" smtClean="0"/>
          </a:p>
          <a:p>
            <a:pPr lvl="0"/>
            <a:r>
              <a:rPr lang="zh-TW" altLang="zh-TW" dirty="0" smtClean="0"/>
              <a:t>讓使用者可以在低時間消耗下建出良好的文化物產物</a:t>
            </a:r>
            <a:r>
              <a:rPr lang="zh-TW" altLang="zh-TW" dirty="0" smtClean="0"/>
              <a:t>模型</a:t>
            </a:r>
            <a:r>
              <a:rPr lang="zh-TW" altLang="en-US" dirty="0" smtClean="0"/>
              <a:t>。</a:t>
            </a:r>
            <a:endParaRPr lang="zh-TW" altLang="zh-TW" dirty="0" smtClean="0"/>
          </a:p>
          <a:p>
            <a:pPr lvl="0"/>
            <a:r>
              <a:rPr lang="zh-TW" altLang="zh-TW" dirty="0" smtClean="0"/>
              <a:t>協助文化產業商家建模，以進行相關發展與</a:t>
            </a:r>
            <a:r>
              <a:rPr lang="zh-TW" altLang="zh-TW" dirty="0" smtClean="0"/>
              <a:t>行銷</a:t>
            </a:r>
            <a:r>
              <a:rPr lang="zh-TW" altLang="en-US" dirty="0" smtClean="0"/>
              <a:t>。</a:t>
            </a:r>
            <a:endParaRPr lang="zh-TW" altLang="zh-TW" dirty="0" smtClean="0"/>
          </a:p>
          <a:p>
            <a:pPr lvl="0"/>
            <a:r>
              <a:rPr lang="zh-TW" altLang="zh-TW" dirty="0" smtClean="0"/>
              <a:t>完成文化傳設訊息處理與行動管理技術之相關課程教材之</a:t>
            </a:r>
            <a:r>
              <a:rPr lang="zh-TW" altLang="zh-TW" dirty="0" smtClean="0"/>
              <a:t>編撰</a:t>
            </a:r>
            <a:r>
              <a:rPr lang="zh-TW" altLang="en-US" dirty="0" smtClean="0"/>
              <a:t>。</a:t>
            </a:r>
            <a:endParaRPr lang="zh-TW" altLang="zh-TW" dirty="0" smtClean="0"/>
          </a:p>
          <a:p>
            <a:pPr lvl="0"/>
            <a:r>
              <a:rPr lang="zh-TW" altLang="zh-TW" dirty="0" smtClean="0"/>
              <a:t>完成開授文化傳設</a:t>
            </a:r>
            <a:r>
              <a:rPr lang="zh-TW" altLang="zh-TW" dirty="0" smtClean="0"/>
              <a:t>訊息</a:t>
            </a:r>
            <a:r>
              <a:rPr lang="zh-TW" altLang="zh-TW" dirty="0" smtClean="0"/>
              <a:t>處理與行動管理技術相關</a:t>
            </a:r>
            <a:r>
              <a:rPr lang="zh-TW" altLang="zh-TW" dirty="0" smtClean="0"/>
              <a:t>課程</a:t>
            </a:r>
            <a:r>
              <a:rPr lang="zh-TW" altLang="en-US" dirty="0" smtClean="0"/>
              <a:t>。</a:t>
            </a:r>
            <a:endParaRPr lang="zh-TW" altLang="zh-TW" dirty="0" smtClean="0"/>
          </a:p>
          <a:p>
            <a:pPr lvl="0"/>
            <a:r>
              <a:rPr lang="zh-TW" altLang="zh-TW" dirty="0" smtClean="0"/>
              <a:t>建立文化傳設訊息處理與行動管理技術實驗室</a:t>
            </a:r>
            <a:r>
              <a:rPr lang="zh-TW" altLang="zh-TW" dirty="0" smtClean="0"/>
              <a:t>平台</a:t>
            </a:r>
            <a:r>
              <a:rPr lang="zh-TW" altLang="en-US" dirty="0" smtClean="0"/>
              <a:t>。</a:t>
            </a:r>
            <a:endParaRPr lang="zh-TW" altLang="zh-TW" dirty="0" smtClean="0"/>
          </a:p>
          <a:p>
            <a:endParaRPr lang="zh-TW" alt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參考資料</a:t>
            </a:r>
            <a:endParaRPr lang="zh-TW" altLang="en-US" dirty="0"/>
          </a:p>
        </p:txBody>
      </p:sp>
      <p:sp>
        <p:nvSpPr>
          <p:cNvPr id="3" name="投影片編號版面配置區 2"/>
          <p:cNvSpPr>
            <a:spLocks noGrp="1"/>
          </p:cNvSpPr>
          <p:nvPr>
            <p:ph type="sldNum" sz="quarter" idx="12"/>
          </p:nvPr>
        </p:nvSpPr>
        <p:spPr/>
        <p:txBody>
          <a:bodyPr/>
          <a:lstStyle/>
          <a:p>
            <a:fld id="{73DA0BB7-265A-403C-9275-D587AB510EDC}" type="slidenum">
              <a:rPr lang="zh-TW" altLang="en-US" smtClean="0"/>
              <a:pPr/>
              <a:t>8</a:t>
            </a:fld>
            <a:endParaRPr lang="zh-TW" altLang="en-US"/>
          </a:p>
        </p:txBody>
      </p:sp>
      <p:sp>
        <p:nvSpPr>
          <p:cNvPr id="4" name="內容版面配置區 3"/>
          <p:cNvSpPr>
            <a:spLocks noGrp="1"/>
          </p:cNvSpPr>
          <p:nvPr>
            <p:ph sz="quarter" idx="1"/>
          </p:nvPr>
        </p:nvSpPr>
        <p:spPr/>
        <p:txBody>
          <a:bodyPr>
            <a:normAutofit fontScale="92500" lnSpcReduction="20000"/>
          </a:bodyPr>
          <a:lstStyle/>
          <a:p>
            <a:pPr lvl="0"/>
            <a:r>
              <a:rPr lang="en-US" altLang="zh-TW" dirty="0" err="1" smtClean="0"/>
              <a:t>Burdea</a:t>
            </a:r>
            <a:r>
              <a:rPr lang="en-US" altLang="zh-TW" dirty="0" smtClean="0"/>
              <a:t>, G., “Virtual Reality Systems and Applications,” </a:t>
            </a:r>
            <a:r>
              <a:rPr lang="en-US" altLang="zh-TW" dirty="0" smtClean="0"/>
              <a:t>Electro’</a:t>
            </a:r>
            <a:r>
              <a:rPr lang="zh-TW" altLang="en-US" dirty="0" smtClean="0"/>
              <a:t>９３</a:t>
            </a:r>
            <a:r>
              <a:rPr lang="en-US" altLang="zh-TW" dirty="0" smtClean="0"/>
              <a:t> </a:t>
            </a:r>
            <a:r>
              <a:rPr lang="en-US" altLang="zh-TW" dirty="0" smtClean="0"/>
              <a:t>International Conference, Short Course, Edison, NJ, </a:t>
            </a:r>
            <a:r>
              <a:rPr lang="en-US" altLang="zh-TW" dirty="0" smtClean="0"/>
              <a:t>pp.</a:t>
            </a:r>
            <a:r>
              <a:rPr lang="zh-TW" altLang="en-US" dirty="0" smtClean="0"/>
              <a:t>１６４</a:t>
            </a:r>
            <a:r>
              <a:rPr lang="en-US" altLang="zh-TW" dirty="0" smtClean="0"/>
              <a:t>, </a:t>
            </a:r>
            <a:r>
              <a:rPr lang="en-US" altLang="zh-TW" dirty="0" smtClean="0"/>
              <a:t>April </a:t>
            </a:r>
            <a:r>
              <a:rPr lang="zh-TW" altLang="en-US" dirty="0" smtClean="0"/>
              <a:t>２８</a:t>
            </a:r>
            <a:r>
              <a:rPr lang="en-US" altLang="zh-TW" dirty="0" smtClean="0"/>
              <a:t>, </a:t>
            </a:r>
            <a:r>
              <a:rPr lang="zh-TW" altLang="en-US" dirty="0" smtClean="0"/>
              <a:t>１９９３</a:t>
            </a:r>
            <a:r>
              <a:rPr lang="en-US" altLang="zh-TW" dirty="0" smtClean="0"/>
              <a:t>.</a:t>
            </a:r>
            <a:endParaRPr lang="zh-TW" altLang="zh-TW" dirty="0" smtClean="0"/>
          </a:p>
          <a:p>
            <a:r>
              <a:rPr lang="zh-TW" altLang="zh-TW" dirty="0" smtClean="0"/>
              <a:t>王啟榮</a:t>
            </a:r>
            <a:r>
              <a:rPr lang="zh-TW" altLang="zh-TW" dirty="0" smtClean="0"/>
              <a:t>，</a:t>
            </a:r>
            <a:r>
              <a:rPr lang="zh-TW" altLang="en-US" dirty="0" smtClean="0"/>
              <a:t>３</a:t>
            </a:r>
            <a:r>
              <a:rPr lang="en-US" altLang="zh-TW" dirty="0" smtClean="0"/>
              <a:t>D</a:t>
            </a:r>
            <a:r>
              <a:rPr lang="zh-TW" altLang="zh-TW" dirty="0" smtClean="0"/>
              <a:t>繪圖虛擬實境</a:t>
            </a:r>
            <a:r>
              <a:rPr lang="en-US" altLang="zh-TW" dirty="0" smtClean="0"/>
              <a:t>-</a:t>
            </a:r>
            <a:r>
              <a:rPr lang="zh-TW" altLang="en-US" dirty="0" smtClean="0"/>
              <a:t>３</a:t>
            </a:r>
            <a:r>
              <a:rPr lang="en-US" altLang="zh-TW" dirty="0" err="1" smtClean="0"/>
              <a:t>ds</a:t>
            </a:r>
            <a:r>
              <a:rPr lang="en-US" altLang="zh-TW" dirty="0" smtClean="0"/>
              <a:t> </a:t>
            </a:r>
            <a:r>
              <a:rPr lang="en-US" altLang="zh-TW" dirty="0" smtClean="0"/>
              <a:t>max-</a:t>
            </a:r>
            <a:r>
              <a:rPr lang="en-US" altLang="zh-TW" dirty="0" err="1" smtClean="0"/>
              <a:t>Virtools</a:t>
            </a:r>
            <a:r>
              <a:rPr lang="en-US" altLang="zh-TW" dirty="0" smtClean="0"/>
              <a:t>-Photoshop</a:t>
            </a:r>
            <a:r>
              <a:rPr lang="zh-TW" altLang="zh-TW" dirty="0" smtClean="0"/>
              <a:t>，文魁</a:t>
            </a:r>
            <a:r>
              <a:rPr lang="zh-TW" altLang="zh-TW" dirty="0" smtClean="0"/>
              <a:t>，</a:t>
            </a:r>
            <a:r>
              <a:rPr lang="zh-TW" altLang="en-US" dirty="0" smtClean="0"/>
              <a:t>２００６</a:t>
            </a:r>
            <a:r>
              <a:rPr lang="zh-TW" altLang="zh-TW" dirty="0" smtClean="0"/>
              <a:t>年</a:t>
            </a:r>
            <a:r>
              <a:rPr lang="zh-TW" altLang="zh-TW" dirty="0" smtClean="0"/>
              <a:t>。</a:t>
            </a:r>
          </a:p>
          <a:p>
            <a:pPr lvl="0"/>
            <a:r>
              <a:rPr lang="zh-TW" altLang="zh-TW" dirty="0" smtClean="0"/>
              <a:t>塗能榮，聲訊傳播手冊──成音與錄音理論，世界文物</a:t>
            </a:r>
            <a:r>
              <a:rPr lang="zh-TW" altLang="zh-TW" dirty="0" smtClean="0"/>
              <a:t>，</a:t>
            </a:r>
            <a:r>
              <a:rPr lang="zh-TW" altLang="en-US" dirty="0" smtClean="0"/>
              <a:t>１９８８</a:t>
            </a:r>
            <a:r>
              <a:rPr lang="zh-TW" altLang="zh-TW" dirty="0" smtClean="0"/>
              <a:t>年</a:t>
            </a:r>
            <a:r>
              <a:rPr lang="zh-TW" altLang="zh-TW" dirty="0" smtClean="0"/>
              <a:t>。</a:t>
            </a:r>
          </a:p>
          <a:p>
            <a:pPr lvl="0"/>
            <a:r>
              <a:rPr lang="en-US" altLang="zh-TW" u="sng" dirty="0" smtClean="0">
                <a:hlinkClick r:id="rId2"/>
              </a:rPr>
              <a:t>http</a:t>
            </a:r>
            <a:r>
              <a:rPr lang="en-US" altLang="zh-TW" u="sng" dirty="0" smtClean="0">
                <a:hlinkClick r:id="rId2"/>
              </a:rPr>
              <a:t>://140.128.56.9/~</a:t>
            </a:r>
            <a:r>
              <a:rPr lang="en-US" altLang="zh-TW" u="sng" dirty="0" smtClean="0">
                <a:hlinkClick r:id="rId2"/>
              </a:rPr>
              <a:t>vehicle/course/magneticfield_explain.htm</a:t>
            </a:r>
            <a:endParaRPr lang="zh-TW" altLang="zh-TW" dirty="0" smtClean="0"/>
          </a:p>
          <a:p>
            <a:pPr lvl="0"/>
            <a:r>
              <a:rPr lang="en-US" altLang="zh-TW" u="sng" dirty="0" smtClean="0">
                <a:hlinkClick r:id="rId3"/>
              </a:rPr>
              <a:t>http://bsd.chjhs.tpc.edu.tw/~</a:t>
            </a:r>
            <a:r>
              <a:rPr lang="en-US" altLang="zh-TW" u="sng" dirty="0" smtClean="0">
                <a:hlinkClick r:id="rId3"/>
              </a:rPr>
              <a:t>ch</a:t>
            </a:r>
            <a:r>
              <a:rPr lang="zh-TW" altLang="en-US" u="sng" dirty="0" smtClean="0">
                <a:hlinkClick r:id="rId3"/>
              </a:rPr>
              <a:t>１</a:t>
            </a:r>
            <a:r>
              <a:rPr lang="en-US" altLang="zh-TW" u="sng" dirty="0" smtClean="0">
                <a:hlinkClick r:id="rId3"/>
              </a:rPr>
              <a:t>jc520/</a:t>
            </a:r>
            <a:r>
              <a:rPr lang="en-US" altLang="zh-TW" u="sng" dirty="0" err="1" smtClean="0">
                <a:hlinkClick r:id="rId3"/>
              </a:rPr>
              <a:t>lectureans</a:t>
            </a:r>
            <a:r>
              <a:rPr lang="en-US" altLang="zh-TW" u="sng" dirty="0" smtClean="0">
                <a:hlinkClick r:id="rId3"/>
              </a:rPr>
              <a:t>/</a:t>
            </a:r>
            <a:r>
              <a:rPr lang="en-US" altLang="zh-TW" u="sng" dirty="0" err="1" smtClean="0">
                <a:hlinkClick r:id="rId3"/>
              </a:rPr>
              <a:t>phychem</a:t>
            </a:r>
            <a:r>
              <a:rPr lang="en-US" altLang="zh-TW" u="sng" dirty="0" smtClean="0">
                <a:hlinkClick r:id="rId3"/>
              </a:rPr>
              <a:t>/12/12ans.htm</a:t>
            </a:r>
            <a:endParaRPr lang="zh-TW" altLang="zh-TW" dirty="0" smtClean="0"/>
          </a:p>
          <a:p>
            <a:pPr lvl="0"/>
            <a:r>
              <a:rPr lang="en-US" altLang="zh-TW" dirty="0" smtClean="0">
                <a:hlinkClick r:id="rId4"/>
              </a:rPr>
              <a:t>http://www.thmalex.com/railway/chi/motor.html</a:t>
            </a:r>
            <a:endParaRPr lang="en-US" altLang="zh-TW" dirty="0" smtClean="0"/>
          </a:p>
          <a:p>
            <a:endParaRPr lang="zh-TW" alt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dirty="0" smtClean="0"/>
              <a:t>５</a:t>
            </a:r>
            <a:r>
              <a:rPr lang="en-US" altLang="zh-TW" dirty="0" smtClean="0"/>
              <a:t>-</a:t>
            </a:r>
            <a:r>
              <a:rPr lang="zh-TW" altLang="en-US" dirty="0" smtClean="0"/>
              <a:t>２特效</a:t>
            </a:r>
            <a:r>
              <a:rPr lang="zh-TW" altLang="en-US" dirty="0" smtClean="0"/>
              <a:t>大富翁</a:t>
            </a:r>
            <a:r>
              <a:rPr lang="en-US" altLang="zh-TW" dirty="0" smtClean="0"/>
              <a:t>Outline</a:t>
            </a:r>
            <a:endParaRPr lang="zh-TW" altLang="en-US" dirty="0"/>
          </a:p>
        </p:txBody>
      </p:sp>
      <p:sp>
        <p:nvSpPr>
          <p:cNvPr id="3" name="投影片編號版面配置區 2"/>
          <p:cNvSpPr>
            <a:spLocks noGrp="1"/>
          </p:cNvSpPr>
          <p:nvPr>
            <p:ph type="sldNum" sz="quarter" idx="12"/>
          </p:nvPr>
        </p:nvSpPr>
        <p:spPr/>
        <p:txBody>
          <a:bodyPr/>
          <a:lstStyle/>
          <a:p>
            <a:fld id="{73DA0BB7-265A-403C-9275-D587AB510EDC}" type="slidenum">
              <a:rPr lang="zh-TW" altLang="en-US" smtClean="0"/>
              <a:pPr/>
              <a:t>9</a:t>
            </a:fld>
            <a:endParaRPr lang="zh-TW" altLang="en-US"/>
          </a:p>
        </p:txBody>
      </p:sp>
      <p:sp>
        <p:nvSpPr>
          <p:cNvPr id="4" name="內容版面配置區 3"/>
          <p:cNvSpPr>
            <a:spLocks noGrp="1"/>
          </p:cNvSpPr>
          <p:nvPr>
            <p:ph sz="quarter" idx="1"/>
          </p:nvPr>
        </p:nvSpPr>
        <p:spPr/>
        <p:txBody>
          <a:bodyPr/>
          <a:lstStyle/>
          <a:p>
            <a:r>
              <a:rPr lang="zh-TW" altLang="en-US" dirty="0" smtClean="0"/>
              <a:t>目的</a:t>
            </a:r>
            <a:endParaRPr lang="en-US" altLang="zh-TW" dirty="0" smtClean="0"/>
          </a:p>
          <a:p>
            <a:r>
              <a:rPr lang="zh-TW" altLang="en-US" dirty="0" smtClean="0"/>
              <a:t>原理與技術</a:t>
            </a:r>
            <a:endParaRPr lang="en-US" altLang="zh-TW" dirty="0" smtClean="0"/>
          </a:p>
          <a:p>
            <a:r>
              <a:rPr lang="zh-TW" altLang="en-US" dirty="0" smtClean="0"/>
              <a:t>設備需求與開發環境</a:t>
            </a:r>
            <a:endParaRPr lang="en-US" altLang="zh-TW" dirty="0" smtClean="0"/>
          </a:p>
          <a:p>
            <a:r>
              <a:rPr lang="zh-TW" altLang="en-US" dirty="0" smtClean="0"/>
              <a:t>預期成果</a:t>
            </a:r>
            <a:endParaRPr lang="en-US" altLang="zh-TW" dirty="0" smtClean="0"/>
          </a:p>
          <a:p>
            <a:r>
              <a:rPr lang="zh-TW" altLang="en-US" dirty="0" smtClean="0"/>
              <a:t>參考資料</a:t>
            </a:r>
            <a:endParaRPr lang="zh-TW" altLang="en-US"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市鎮">
  <a:themeElements>
    <a:clrScheme name="市鎮">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市鎮">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市鎮">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789</TotalTime>
  <Words>2055</Words>
  <Application>Microsoft Office PowerPoint</Application>
  <PresentationFormat>如螢幕大小 (4:3)</PresentationFormat>
  <Paragraphs>166</Paragraphs>
  <Slides>22</Slides>
  <Notes>0</Notes>
  <HiddenSlides>0</HiddenSlides>
  <MMClips>0</MMClips>
  <ScaleCrop>false</ScaleCrop>
  <HeadingPairs>
    <vt:vector size="4" baseType="variant">
      <vt:variant>
        <vt:lpstr>佈景主題</vt:lpstr>
      </vt:variant>
      <vt:variant>
        <vt:i4>1</vt:i4>
      </vt:variant>
      <vt:variant>
        <vt:lpstr>投影片標題</vt:lpstr>
      </vt:variant>
      <vt:variant>
        <vt:i4>22</vt:i4>
      </vt:variant>
    </vt:vector>
  </HeadingPairs>
  <TitlesOfParts>
    <vt:vector size="23" baseType="lpstr">
      <vt:lpstr>市鎮</vt:lpstr>
      <vt:lpstr>第五章：專題規劃</vt:lpstr>
      <vt:lpstr>５-１行動裝置與擴增實境Outline</vt:lpstr>
      <vt:lpstr>目的</vt:lpstr>
      <vt:lpstr>原理技術（1）</vt:lpstr>
      <vt:lpstr>原理技術（2）</vt:lpstr>
      <vt:lpstr>設備需求與開發環境</vt:lpstr>
      <vt:lpstr>預期成果</vt:lpstr>
      <vt:lpstr>參考資料</vt:lpstr>
      <vt:lpstr>５-２特效大富翁Outline</vt:lpstr>
      <vt:lpstr>目的（１）</vt:lpstr>
      <vt:lpstr>目的（２）</vt:lpstr>
      <vt:lpstr>原理技術</vt:lpstr>
      <vt:lpstr>設備需求與開發環境</vt:lpstr>
      <vt:lpstr>預期成果</vt:lpstr>
      <vt:lpstr>參考資料</vt:lpstr>
      <vt:lpstr>５-３帶著走的３D地圖Outline</vt:lpstr>
      <vt:lpstr>目的</vt:lpstr>
      <vt:lpstr>原理技術（１）</vt:lpstr>
      <vt:lpstr>原理技術（２）</vt:lpstr>
      <vt:lpstr>設備需求與開發環境</vt:lpstr>
      <vt:lpstr>預期成果</vt:lpstr>
      <vt:lpstr>參考資料</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lyc002</dc:creator>
  <cp:lastModifiedBy>lyc002</cp:lastModifiedBy>
  <cp:revision>116</cp:revision>
  <dcterms:modified xsi:type="dcterms:W3CDTF">2011-10-28T01:24:59Z</dcterms:modified>
</cp:coreProperties>
</file>