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69"/>
  </p:notesMasterIdLst>
  <p:handoutMasterIdLst>
    <p:handoutMasterId r:id="rId70"/>
  </p:handoutMasterIdLst>
  <p:sldIdLst>
    <p:sldId id="298" r:id="rId2"/>
    <p:sldId id="312" r:id="rId3"/>
    <p:sldId id="321" r:id="rId4"/>
    <p:sldId id="322" r:id="rId5"/>
    <p:sldId id="263" r:id="rId6"/>
    <p:sldId id="357" r:id="rId7"/>
    <p:sldId id="267" r:id="rId8"/>
    <p:sldId id="355" r:id="rId9"/>
    <p:sldId id="356" r:id="rId10"/>
    <p:sldId id="380" r:id="rId11"/>
    <p:sldId id="332" r:id="rId12"/>
    <p:sldId id="334" r:id="rId13"/>
    <p:sldId id="333" r:id="rId14"/>
    <p:sldId id="358" r:id="rId15"/>
    <p:sldId id="370" r:id="rId16"/>
    <p:sldId id="369" r:id="rId17"/>
    <p:sldId id="331" r:id="rId18"/>
    <p:sldId id="262" r:id="rId19"/>
    <p:sldId id="278" r:id="rId20"/>
    <p:sldId id="359" r:id="rId21"/>
    <p:sldId id="328" r:id="rId22"/>
    <p:sldId id="338" r:id="rId23"/>
    <p:sldId id="381" r:id="rId24"/>
    <p:sldId id="340" r:id="rId25"/>
    <p:sldId id="341" r:id="rId26"/>
    <p:sldId id="382" r:id="rId27"/>
    <p:sldId id="342" r:id="rId28"/>
    <p:sldId id="343" r:id="rId29"/>
    <p:sldId id="339" r:id="rId30"/>
    <p:sldId id="360" r:id="rId31"/>
    <p:sldId id="361" r:id="rId32"/>
    <p:sldId id="337" r:id="rId33"/>
    <p:sldId id="362" r:id="rId34"/>
    <p:sldId id="346" r:id="rId35"/>
    <p:sldId id="347" r:id="rId36"/>
    <p:sldId id="364" r:id="rId37"/>
    <p:sldId id="383" r:id="rId38"/>
    <p:sldId id="318" r:id="rId39"/>
    <p:sldId id="384" r:id="rId40"/>
    <p:sldId id="385" r:id="rId41"/>
    <p:sldId id="348" r:id="rId42"/>
    <p:sldId id="352" r:id="rId43"/>
    <p:sldId id="353" r:id="rId44"/>
    <p:sldId id="354" r:id="rId45"/>
    <p:sldId id="386" r:id="rId46"/>
    <p:sldId id="351" r:id="rId47"/>
    <p:sldId id="350" r:id="rId48"/>
    <p:sldId id="330" r:id="rId49"/>
    <p:sldId id="344" r:id="rId50"/>
    <p:sldId id="345" r:id="rId51"/>
    <p:sldId id="279" r:id="rId52"/>
    <p:sldId id="317" r:id="rId53"/>
    <p:sldId id="387" r:id="rId54"/>
    <p:sldId id="365" r:id="rId55"/>
    <p:sldId id="366" r:id="rId56"/>
    <p:sldId id="367" r:id="rId57"/>
    <p:sldId id="388" r:id="rId58"/>
    <p:sldId id="329" r:id="rId59"/>
    <p:sldId id="292" r:id="rId60"/>
    <p:sldId id="379" r:id="rId61"/>
    <p:sldId id="291" r:id="rId62"/>
    <p:sldId id="314" r:id="rId63"/>
    <p:sldId id="273" r:id="rId64"/>
    <p:sldId id="295" r:id="rId65"/>
    <p:sldId id="296" r:id="rId66"/>
    <p:sldId id="282" r:id="rId67"/>
    <p:sldId id="313" r:id="rId68"/>
  </p:sldIdLst>
  <p:sldSz cx="12192000" cy="6858000"/>
  <p:notesSz cx="9929813" cy="67992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B5E9165-DF1A-4FDC-955F-0EA8306031F8}">
          <p14:sldIdLst>
            <p14:sldId id="298"/>
          </p14:sldIdLst>
        </p14:section>
        <p14:section name="前言" id="{5DA70A82-9521-4CFD-A32C-3C727861B09F}">
          <p14:sldIdLst>
            <p14:sldId id="312"/>
            <p14:sldId id="321"/>
            <p14:sldId id="322"/>
            <p14:sldId id="263"/>
          </p14:sldIdLst>
        </p14:section>
        <p14:section name="地形" id="{8D0E5611-9886-4AED-80E7-9E77BC7DA577}">
          <p14:sldIdLst>
            <p14:sldId id="357"/>
            <p14:sldId id="267"/>
            <p14:sldId id="355"/>
            <p14:sldId id="356"/>
            <p14:sldId id="380"/>
            <p14:sldId id="332"/>
            <p14:sldId id="334"/>
            <p14:sldId id="333"/>
            <p14:sldId id="358"/>
            <p14:sldId id="370"/>
            <p14:sldId id="369"/>
          </p14:sldIdLst>
        </p14:section>
        <p14:section name="台灣的原始林,伐木歷史" id="{3C02DC05-6F6F-4B21-B043-30A27212FA30}">
          <p14:sldIdLst>
            <p14:sldId id="331"/>
            <p14:sldId id="262"/>
            <p14:sldId id="278"/>
            <p14:sldId id="359"/>
            <p14:sldId id="328"/>
            <p14:sldId id="338"/>
            <p14:sldId id="381"/>
            <p14:sldId id="340"/>
            <p14:sldId id="341"/>
            <p14:sldId id="382"/>
            <p14:sldId id="342"/>
            <p14:sldId id="343"/>
            <p14:sldId id="339"/>
            <p14:sldId id="360"/>
            <p14:sldId id="361"/>
            <p14:sldId id="337"/>
            <p14:sldId id="362"/>
            <p14:sldId id="346"/>
            <p14:sldId id="347"/>
            <p14:sldId id="364"/>
            <p14:sldId id="383"/>
            <p14:sldId id="318"/>
            <p14:sldId id="384"/>
            <p14:sldId id="385"/>
            <p14:sldId id="348"/>
            <p14:sldId id="352"/>
            <p14:sldId id="353"/>
            <p14:sldId id="354"/>
            <p14:sldId id="386"/>
            <p14:sldId id="351"/>
            <p14:sldId id="350"/>
            <p14:sldId id="330"/>
            <p14:sldId id="344"/>
            <p14:sldId id="345"/>
            <p14:sldId id="279"/>
            <p14:sldId id="317"/>
            <p14:sldId id="387"/>
            <p14:sldId id="365"/>
            <p14:sldId id="366"/>
            <p14:sldId id="367"/>
            <p14:sldId id="388"/>
            <p14:sldId id="329"/>
          </p14:sldIdLst>
        </p14:section>
        <p14:section name="公路" id="{A5C02458-8AD8-4A16-A7CA-B8D0A6297E28}">
          <p14:sldIdLst>
            <p14:sldId id="292"/>
            <p14:sldId id="379"/>
            <p14:sldId id="291"/>
          </p14:sldIdLst>
        </p14:section>
        <p14:section name="結語" id="{F306DD51-9E07-49C3-9A54-70BFC22E0D8A}">
          <p14:sldIdLst>
            <p14:sldId id="314"/>
            <p14:sldId id="273"/>
            <p14:sldId id="295"/>
            <p14:sldId id="296"/>
            <p14:sldId id="282"/>
            <p14:sldId id="31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18" autoAdjust="0"/>
    <p:restoredTop sz="84100" autoAdjust="0"/>
  </p:normalViewPr>
  <p:slideViewPr>
    <p:cSldViewPr snapToGrid="0">
      <p:cViewPr varScale="1">
        <p:scale>
          <a:sx n="80" d="100"/>
          <a:sy n="80" d="100"/>
        </p:scale>
        <p:origin x="473" y="168"/>
      </p:cViewPr>
      <p:guideLst>
        <p:guide orient="horz" pos="2160"/>
        <p:guide pos="3840"/>
      </p:guideLst>
    </p:cSldViewPr>
  </p:slideViewPr>
  <p:outlineViewPr>
    <p:cViewPr>
      <p:scale>
        <a:sx n="33" d="100"/>
        <a:sy n="33" d="100"/>
      </p:scale>
      <p:origin x="0" y="-3669"/>
    </p:cViewPr>
  </p:outlineViewPr>
  <p:notesTextViewPr>
    <p:cViewPr>
      <p:scale>
        <a:sx n="1" d="1"/>
        <a:sy n="1" d="1"/>
      </p:scale>
      <p:origin x="0" y="0"/>
    </p:cViewPr>
  </p:notesTextViewPr>
  <p:sorterViewPr>
    <p:cViewPr>
      <p:scale>
        <a:sx n="66" d="100"/>
        <a:sy n="66" d="100"/>
      </p:scale>
      <p:origin x="0" y="-1746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4596" y="0"/>
            <a:ext cx="4302919" cy="341144"/>
          </a:xfrm>
          <a:prstGeom prst="rect">
            <a:avLst/>
          </a:prstGeom>
        </p:spPr>
        <p:txBody>
          <a:bodyPr vert="horz" lIns="91440" tIns="45720" rIns="91440" bIns="45720" rtlCol="0"/>
          <a:lstStyle>
            <a:lvl1pPr algn="r">
              <a:defRPr sz="1200"/>
            </a:lvl1pPr>
          </a:lstStyle>
          <a:p>
            <a:endParaRPr lang="zh-TW" altLang="en-US"/>
          </a:p>
        </p:txBody>
      </p:sp>
      <p:sp>
        <p:nvSpPr>
          <p:cNvPr id="4" name="頁尾版面配置區 3"/>
          <p:cNvSpPr>
            <a:spLocks noGrp="1"/>
          </p:cNvSpPr>
          <p:nvPr>
            <p:ph type="ftr" sz="quarter" idx="2"/>
          </p:nvPr>
        </p:nvSpPr>
        <p:spPr>
          <a:xfrm>
            <a:off x="0" y="6458120"/>
            <a:ext cx="4302919" cy="34114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4596" y="6458120"/>
            <a:ext cx="4302919" cy="341143"/>
          </a:xfrm>
          <a:prstGeom prst="rect">
            <a:avLst/>
          </a:prstGeom>
        </p:spPr>
        <p:txBody>
          <a:bodyPr vert="horz" lIns="91440" tIns="45720" rIns="91440" bIns="45720" rtlCol="0" anchor="b"/>
          <a:lstStyle>
            <a:lvl1pPr algn="r">
              <a:defRPr sz="1200"/>
            </a:lvl1pPr>
          </a:lstStyle>
          <a:p>
            <a:fld id="{C1101D73-2CD7-48FA-B70E-F31B13524AB0}" type="slidenum">
              <a:rPr lang="zh-TW" altLang="en-US" smtClean="0"/>
              <a:t>‹#›</a:t>
            </a:fld>
            <a:endParaRPr lang="zh-TW" altLang="en-US"/>
          </a:p>
        </p:txBody>
      </p:sp>
    </p:spTree>
    <p:extLst>
      <p:ext uri="{BB962C8B-B14F-4D97-AF65-F5344CB8AC3E}">
        <p14:creationId xmlns:p14="http://schemas.microsoft.com/office/powerpoint/2010/main" val="317650089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919" cy="34114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4596" y="0"/>
            <a:ext cx="4302919" cy="341144"/>
          </a:xfrm>
          <a:prstGeom prst="rect">
            <a:avLst/>
          </a:prstGeom>
        </p:spPr>
        <p:txBody>
          <a:bodyPr vert="horz" lIns="91440" tIns="45720" rIns="91440" bIns="45720" rtlCol="0"/>
          <a:lstStyle>
            <a:lvl1pPr algn="r">
              <a:defRPr sz="1200"/>
            </a:lvl1pPr>
          </a:lstStyle>
          <a:p>
            <a:endParaRPr lang="zh-TW" altLang="en-US"/>
          </a:p>
        </p:txBody>
      </p:sp>
      <p:sp>
        <p:nvSpPr>
          <p:cNvPr id="4" name="投影片影像版面配置區 3"/>
          <p:cNvSpPr>
            <a:spLocks noGrp="1" noRot="1" noChangeAspect="1"/>
          </p:cNvSpPr>
          <p:nvPr>
            <p:ph type="sldImg" idx="2"/>
          </p:nvPr>
        </p:nvSpPr>
        <p:spPr>
          <a:xfrm>
            <a:off x="2924175" y="849313"/>
            <a:ext cx="4081463" cy="22955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982" y="3272145"/>
            <a:ext cx="7943850" cy="267721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458120"/>
            <a:ext cx="4302919" cy="341143"/>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4596" y="6458120"/>
            <a:ext cx="4302919" cy="341143"/>
          </a:xfrm>
          <a:prstGeom prst="rect">
            <a:avLst/>
          </a:prstGeom>
        </p:spPr>
        <p:txBody>
          <a:bodyPr vert="horz" lIns="91440" tIns="45720" rIns="91440" bIns="45720" rtlCol="0" anchor="b"/>
          <a:lstStyle>
            <a:lvl1pPr algn="r">
              <a:defRPr sz="1200"/>
            </a:lvl1pPr>
          </a:lstStyle>
          <a:p>
            <a:fld id="{F2EF30D6-3DCD-4994-A4D3-5EA3B64C7970}" type="slidenum">
              <a:rPr lang="zh-TW" altLang="en-US" smtClean="0"/>
              <a:pPr/>
              <a:t>‹#›</a:t>
            </a:fld>
            <a:endParaRPr lang="zh-TW" altLang="en-US"/>
          </a:p>
        </p:txBody>
      </p:sp>
    </p:spTree>
    <p:extLst>
      <p:ext uri="{BB962C8B-B14F-4D97-AF65-F5344CB8AC3E}">
        <p14:creationId xmlns:p14="http://schemas.microsoft.com/office/powerpoint/2010/main" val="419301896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zh.wikipedia.org/wiki/%E7%A5%9E%E7%A4%BE" TargetMode="External"/><Relationship Id="rId13" Type="http://schemas.openxmlformats.org/officeDocument/2006/relationships/hyperlink" Target="https://zh.wikipedia.org/wiki/%E6%98%8E%E6%B2%BB%E7%B6%AD%E6%96%B0" TargetMode="External"/><Relationship Id="rId18" Type="http://schemas.openxmlformats.org/officeDocument/2006/relationships/hyperlink" Target="https://zh.wikipedia.org/wiki/%E6%9C%9D%E9%AE%AE" TargetMode="External"/><Relationship Id="rId3" Type="http://schemas.openxmlformats.org/officeDocument/2006/relationships/hyperlink" Target="https://zh.wikipedia.org/wiki/%E6%98%8E%E6%B2%BB%E5%A4%A9%E7%9A%87" TargetMode="External"/><Relationship Id="rId21" Type="http://schemas.openxmlformats.org/officeDocument/2006/relationships/hyperlink" Target="https://zh.wikipedia.org/wiki/%E9%B3%A5%E5%B1%85" TargetMode="External"/><Relationship Id="rId7" Type="http://schemas.openxmlformats.org/officeDocument/2006/relationships/hyperlink" Target="https://zh.wikipedia.org/wiki/%E7%A5%9E%E9%81%93" TargetMode="External"/><Relationship Id="rId12" Type="http://schemas.openxmlformats.org/officeDocument/2006/relationships/hyperlink" Target="https://zh.wikipedia.org/wiki/%E5%82%80%E5%84%A1" TargetMode="External"/><Relationship Id="rId17" Type="http://schemas.openxmlformats.org/officeDocument/2006/relationships/hyperlink" Target="https://zh.wikipedia.org/wiki/%E5%8F%B0%E7%81%A3" TargetMode="External"/><Relationship Id="rId2" Type="http://schemas.openxmlformats.org/officeDocument/2006/relationships/slide" Target="../slides/slide31.xml"/><Relationship Id="rId16" Type="http://schemas.openxmlformats.org/officeDocument/2006/relationships/hyperlink" Target="https://zh.wikipedia.org/wiki/%E6%97%A5%E4%BF%84%E6%88%B0%E7%88%AD" TargetMode="External"/><Relationship Id="rId20" Type="http://schemas.openxmlformats.org/officeDocument/2006/relationships/hyperlink" Target="https://zh.wikipedia.org/wiki/%E5%9C%8B%E6%95%99" TargetMode="External"/><Relationship Id="rId1" Type="http://schemas.openxmlformats.org/officeDocument/2006/relationships/notesMaster" Target="../notesMasters/notesMaster1.xml"/><Relationship Id="rId6" Type="http://schemas.openxmlformats.org/officeDocument/2006/relationships/hyperlink" Target="https://zh.wikipedia.org/wiki/%E6%97%A5%E6%9C%AC" TargetMode="External"/><Relationship Id="rId11" Type="http://schemas.openxmlformats.org/officeDocument/2006/relationships/hyperlink" Target="https://zh.wikipedia.org/wiki/%E5%B9%95%E5%BA%9C%E5%B0%87%E8%BB%8D" TargetMode="External"/><Relationship Id="rId24" Type="http://schemas.openxmlformats.org/officeDocument/2006/relationships/hyperlink" Target="https://zh.wikipedia.org/wiki/%E6%97%A5%E6%9C%AC%E6%89%81%E6%9F%8F" TargetMode="External"/><Relationship Id="rId5" Type="http://schemas.openxmlformats.org/officeDocument/2006/relationships/hyperlink" Target="https://zh.wikipedia.org/wiki/%E7%81%B5%E4%BD%8D" TargetMode="External"/><Relationship Id="rId15" Type="http://schemas.openxmlformats.org/officeDocument/2006/relationships/hyperlink" Target="https://zh.wikipedia.org/wiki/%E4%B8%AD%E6%97%A5%E7%94%B2%E5%8D%88%E6%88%B0%E7%88%AD" TargetMode="External"/><Relationship Id="rId23" Type="http://schemas.openxmlformats.org/officeDocument/2006/relationships/hyperlink" Target="https://zh.wikipedia.org/wiki/%E4%B8%B9%E5%A4%A7%E5%B1%B1" TargetMode="External"/><Relationship Id="rId10" Type="http://schemas.openxmlformats.org/officeDocument/2006/relationships/hyperlink" Target="https://zh.wikipedia.org/wiki/%E5%B9%95%E5%BA%9C_(%E6%97%A5%E6%9C%AC)" TargetMode="External"/><Relationship Id="rId19" Type="http://schemas.openxmlformats.org/officeDocument/2006/relationships/hyperlink" Target="https://zh.wikipedia.org/wiki/%E6%97%85%E9%A0%86" TargetMode="External"/><Relationship Id="rId4" Type="http://schemas.openxmlformats.org/officeDocument/2006/relationships/hyperlink" Target="https://zh.wikipedia.org/wiki/%E6%98%AD%E6%86%B2%E7%9A%87%E5%A4%AA%E5%90%8E" TargetMode="External"/><Relationship Id="rId9" Type="http://schemas.openxmlformats.org/officeDocument/2006/relationships/hyperlink" Target="https://zh.wikipedia.org/wiki/%E5%A4%A9%E7%9A%87" TargetMode="External"/><Relationship Id="rId14" Type="http://schemas.openxmlformats.org/officeDocument/2006/relationships/hyperlink" Target="https://zh.wikipedia.org/wiki/%E7%94%9F%E4%BA%A7%E5%8A%9B" TargetMode="External"/><Relationship Id="rId22" Type="http://schemas.openxmlformats.org/officeDocument/2006/relationships/hyperlink" Target="https://zh.wikipedia.org/wiki/%E6%98%AD%E5%92%8C"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zh.wikipedia.org/wiki/%E6%A8%91"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zh.wikipedia.org/wiki/%E5%8C%B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zh.wikipedia.org/wiki/%E6%A8%91" TargetMode="External"/><Relationship Id="rId7" Type="http://schemas.openxmlformats.org/officeDocument/2006/relationships/hyperlink" Target="https://zh.wikipedia.org/wiki/%E6%97%A5%E6%9C%AC%E6%89%81%E6%9F%8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zh.wikipedia.org/wiki/%E4%B8%B9%E5%A4%A7%E5%B1%B1" TargetMode="External"/><Relationship Id="rId5" Type="http://schemas.openxmlformats.org/officeDocument/2006/relationships/hyperlink" Target="https://zh.wikipedia.org/wiki/%E6%98%AD%E5%92%8C" TargetMode="External"/><Relationship Id="rId4" Type="http://schemas.openxmlformats.org/officeDocument/2006/relationships/hyperlink" Target="https://zh.wikipedia.org/wiki/%E5%8C%B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yfchen.blogspot.tw/2017/02/blog-post_22.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zh.wikipedia.org/wiki/%E5%85%89%E6%AD%A6%E5%B8%9D" TargetMode="External"/><Relationship Id="rId3" Type="http://schemas.openxmlformats.org/officeDocument/2006/relationships/hyperlink" Target="https://zh.wikipedia.org/wiki/%E5%98%89%E7%BE%A9%E7%B8%A3" TargetMode="External"/><Relationship Id="rId7" Type="http://schemas.openxmlformats.org/officeDocument/2006/relationships/hyperlink" Target="https://zh.wikipedia.org/wiki/%E6%9D%B1%E6%BC%A2"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zh.wikipedia.org/w/index.php?title=%E9%A6%99%E6%9E%97%E5%9C%8B%E5%B0%8F&amp;action=edit&amp;redlink=1" TargetMode="External"/><Relationship Id="rId5" Type="http://schemas.openxmlformats.org/officeDocument/2006/relationships/hyperlink" Target="https://zh.wikipedia.org/wiki/%E9%99%B3%E6%98%8E%E6%96%87" TargetMode="External"/><Relationship Id="rId4" Type="http://schemas.openxmlformats.org/officeDocument/2006/relationships/hyperlink" Target="https://zh.wikipedia.org/w/index.php?title=%E9%98%BF%E9%87%8C%E5%B1%B1%E9%A2%A8%E6%99%AF%E5%8D%80%E7%AE%A1%E7%90%86%E8%99%95&amp;action=edit&amp;redlink=1" TargetMode="External"/><Relationship Id="rId9" Type="http://schemas.openxmlformats.org/officeDocument/2006/relationships/hyperlink" Target="https://zh.wikipedia.org/wiki/%E9%BB%83%E6%9D%B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citechvista.nat.gov.tw/author/sPvH.ht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zh.wikipedia.org/wiki/%E9%98%BF%E9%87%8C%E5%B1%B1%E7%B7%9A"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knowledge.digitalarchives.tw/list.jsp?kid=2586097&amp;oids=3808119,3079421,504920,505339,506788"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knowledge.digitalarchives.tw/list.jsp?kid=2597846&amp;oids=3101923,5590468,6177953,4573320,506788,5876248,506842,5876328,5876332,5876333,5958211" TargetMode="External"/><Relationship Id="rId5" Type="http://schemas.openxmlformats.org/officeDocument/2006/relationships/hyperlink" Target="http://knowledge.digitalarchives.tw/list.jsp?kid=2650694&amp;oids=3101255,5582505,5585993,6223711,5757047,2923495,5452470,5582672,5047673,6236729,6236699,6236666,3827325,3827326,3827323,3827339" TargetMode="External"/><Relationship Id="rId4" Type="http://schemas.openxmlformats.org/officeDocument/2006/relationships/hyperlink" Target="http://knowledge.digitalarchives.tw/list.jsp?kid=2631690&amp;oids=4493722,4493794,4494149,4494248,4437096"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32575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latin typeface="+mn-lt"/>
                <a:ea typeface="+mn-ea"/>
                <a:cs typeface="+mn-cs"/>
              </a:rPr>
              <a:t>課本沒教、玉山國家公園也隱瞞的真相：原始巨木林其實是被國民黨政府砍光的</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21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840016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a:solidFill>
                  <a:schemeClr val="tx1"/>
                </a:solidFill>
                <a:latin typeface="+mn-lt"/>
                <a:ea typeface="+mn-ea"/>
                <a:cs typeface="+mn-cs"/>
              </a:rPr>
              <a:t>運材機具─日本殖民期間使用的是以</a:t>
            </a:r>
            <a:r>
              <a:rPr lang="zh-TW" altLang="en-US" sz="1200" b="1" i="0" kern="1200" dirty="0">
                <a:solidFill>
                  <a:schemeClr val="tx1"/>
                </a:solidFill>
                <a:latin typeface="+mn-lt"/>
                <a:ea typeface="+mn-ea"/>
                <a:cs typeface="+mn-cs"/>
              </a:rPr>
              <a:t>人力材車放送、索道</a:t>
            </a:r>
            <a:r>
              <a:rPr lang="zh-TW" altLang="en-US" sz="1200" b="0" i="0" kern="1200" dirty="0">
                <a:solidFill>
                  <a:schemeClr val="tx1"/>
                </a:solidFill>
                <a:latin typeface="+mn-lt"/>
                <a:ea typeface="+mn-ea"/>
                <a:cs typeface="+mn-cs"/>
              </a:rPr>
              <a:t>、再以</a:t>
            </a:r>
            <a:r>
              <a:rPr lang="zh-TW" altLang="en-US" sz="1200" b="1" i="0" kern="1200" dirty="0">
                <a:solidFill>
                  <a:schemeClr val="tx1"/>
                </a:solidFill>
                <a:latin typeface="+mn-lt"/>
                <a:ea typeface="+mn-ea"/>
                <a:cs typeface="+mn-cs"/>
              </a:rPr>
              <a:t>溪水漂流運送木材</a:t>
            </a:r>
            <a:r>
              <a:rPr lang="zh-TW" altLang="en-US" sz="1200" b="0" i="0" kern="1200" dirty="0">
                <a:solidFill>
                  <a:schemeClr val="tx1"/>
                </a:solidFill>
                <a:latin typeface="+mn-lt"/>
                <a:ea typeface="+mn-ea"/>
                <a:cs typeface="+mn-cs"/>
              </a:rPr>
              <a:t>，國民黨當政時期 則以卡車或小火車、索道、蹦蹦車運送木材，大元山林場、新太平山林場、木瓜山林場、林田山林場等都是使用此等機具運材。</a:t>
            </a:r>
            <a:endParaRPr lang="zh-TW" altLang="en-US" b="0"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24</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05744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30</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682881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1920</a:t>
            </a:r>
            <a:r>
              <a:rPr lang="zh-TW" altLang="en-US" dirty="0"/>
              <a:t>年</a:t>
            </a:r>
            <a:r>
              <a:rPr lang="en-US" altLang="zh-TW" dirty="0"/>
              <a:t>11</a:t>
            </a:r>
            <a:r>
              <a:rPr lang="zh-TW" altLang="en-US" dirty="0"/>
              <a:t>月</a:t>
            </a:r>
            <a:r>
              <a:rPr lang="en-US" altLang="zh-TW" dirty="0"/>
              <a:t>1</a:t>
            </a:r>
            <a:r>
              <a:rPr lang="zh-TW" altLang="en-US" dirty="0"/>
              <a:t>日啟用，是供奉</a:t>
            </a:r>
            <a:r>
              <a:rPr lang="zh-TW" altLang="en-US" dirty="0">
                <a:hlinkClick r:id="rId3" tooltip="明治天皇"/>
              </a:rPr>
              <a:t>明治天皇</a:t>
            </a:r>
            <a:r>
              <a:rPr lang="zh-TW" altLang="en-US" dirty="0"/>
              <a:t>（於</a:t>
            </a:r>
            <a:r>
              <a:rPr lang="en-US" altLang="zh-TW" dirty="0"/>
              <a:t>1912</a:t>
            </a:r>
            <a:r>
              <a:rPr lang="zh-TW" altLang="en-US" dirty="0"/>
              <a:t>年過世）和</a:t>
            </a:r>
            <a:r>
              <a:rPr lang="zh-TW" altLang="en-US" dirty="0">
                <a:hlinkClick r:id="rId4" tooltip="昭憲皇太后"/>
              </a:rPr>
              <a:t>昭憲皇太后</a:t>
            </a:r>
            <a:r>
              <a:rPr lang="zh-TW" altLang="en-US" dirty="0"/>
              <a:t>（於</a:t>
            </a:r>
            <a:r>
              <a:rPr lang="en-US" altLang="zh-TW" dirty="0"/>
              <a:t>1914</a:t>
            </a:r>
            <a:r>
              <a:rPr lang="zh-TW" altLang="en-US" dirty="0"/>
              <a:t>年過世）</a:t>
            </a:r>
            <a:r>
              <a:rPr lang="zh-TW" altLang="en-US" dirty="0">
                <a:hlinkClick r:id="rId5" tooltip="靈位"/>
              </a:rPr>
              <a:t>靈位</a:t>
            </a:r>
            <a:r>
              <a:rPr lang="zh-TW" altLang="en-US" dirty="0"/>
              <a:t>的地方。是</a:t>
            </a:r>
            <a:r>
              <a:rPr lang="zh-TW" altLang="en-US" dirty="0">
                <a:hlinkClick r:id="rId6" tooltip="日本"/>
              </a:rPr>
              <a:t>日本</a:t>
            </a:r>
            <a:r>
              <a:rPr lang="zh-TW" altLang="en-US" dirty="0">
                <a:hlinkClick r:id="rId7" tooltip="神道"/>
              </a:rPr>
              <a:t>神道</a:t>
            </a:r>
            <a:r>
              <a:rPr lang="zh-TW" altLang="en-US" dirty="0"/>
              <a:t>的重要</a:t>
            </a:r>
            <a:r>
              <a:rPr lang="zh-TW" altLang="en-US" dirty="0">
                <a:hlinkClick r:id="rId8" tooltip="神社"/>
              </a:rPr>
              <a:t>神社</a:t>
            </a:r>
            <a:r>
              <a:rPr lang="zh-TW" altLang="en-US" dirty="0"/>
              <a:t>。</a:t>
            </a:r>
          </a:p>
          <a:p>
            <a:r>
              <a:rPr lang="zh-TW" altLang="en-US" dirty="0"/>
              <a:t>在明治天皇以前，日本的大多數</a:t>
            </a:r>
            <a:r>
              <a:rPr lang="zh-TW" altLang="en-US" dirty="0">
                <a:hlinkClick r:id="rId9" tooltip="天皇"/>
              </a:rPr>
              <a:t>天皇</a:t>
            </a:r>
            <a:r>
              <a:rPr lang="zh-TW" altLang="en-US" dirty="0"/>
              <a:t>都是</a:t>
            </a:r>
            <a:r>
              <a:rPr lang="zh-TW" altLang="en-US" dirty="0">
                <a:hlinkClick r:id="rId10" tooltip="幕府 (日本)"/>
              </a:rPr>
              <a:t>幕府</a:t>
            </a:r>
            <a:r>
              <a:rPr lang="zh-TW" altLang="en-US" dirty="0">
                <a:hlinkClick r:id="rId11" tooltip="幕府將軍"/>
              </a:rPr>
              <a:t>將軍</a:t>
            </a:r>
            <a:r>
              <a:rPr lang="zh-TW" altLang="en-US" dirty="0"/>
              <a:t>的</a:t>
            </a:r>
            <a:r>
              <a:rPr lang="zh-TW" altLang="en-US" dirty="0">
                <a:hlinkClick r:id="rId12" tooltip="傀儡"/>
              </a:rPr>
              <a:t>傀儡</a:t>
            </a:r>
            <a:r>
              <a:rPr lang="zh-TW" altLang="en-US" dirty="0"/>
              <a:t>，經過</a:t>
            </a:r>
            <a:r>
              <a:rPr lang="zh-TW" altLang="en-US" dirty="0">
                <a:hlinkClick r:id="rId13" tooltip="明治維新"/>
              </a:rPr>
              <a:t>明治維新</a:t>
            </a:r>
            <a:r>
              <a:rPr lang="zh-TW" altLang="en-US" dirty="0"/>
              <a:t>後，天皇恢復了權威，在明治時期日本經過改革，</a:t>
            </a:r>
            <a:r>
              <a:rPr lang="zh-TW" altLang="en-US" dirty="0">
                <a:hlinkClick r:id="rId14" tooltip="生產力"/>
              </a:rPr>
              <a:t>生產力</a:t>
            </a:r>
            <a:r>
              <a:rPr lang="zh-TW" altLang="en-US" dirty="0"/>
              <a:t>極大發展，從一個落後的封建國家躋身到國際列強之中，在</a:t>
            </a:r>
            <a:r>
              <a:rPr lang="zh-TW" altLang="en-US" dirty="0">
                <a:hlinkClick r:id="rId15" tooltip="中日甲午戰爭"/>
              </a:rPr>
              <a:t>中日甲午戰爭</a:t>
            </a:r>
            <a:r>
              <a:rPr lang="zh-TW" altLang="en-US" dirty="0"/>
              <a:t>和</a:t>
            </a:r>
            <a:r>
              <a:rPr lang="zh-TW" altLang="en-US" dirty="0">
                <a:hlinkClick r:id="rId16" tooltip="日俄戰爭"/>
              </a:rPr>
              <a:t>日俄戰爭</a:t>
            </a:r>
            <a:r>
              <a:rPr lang="zh-TW" altLang="en-US" dirty="0"/>
              <a:t>中取勝，取得</a:t>
            </a:r>
            <a:r>
              <a:rPr lang="zh-TW" altLang="en-US" dirty="0">
                <a:hlinkClick r:id="rId17" tooltip="台灣"/>
              </a:rPr>
              <a:t>台灣</a:t>
            </a:r>
            <a:r>
              <a:rPr lang="zh-TW" altLang="en-US" dirty="0"/>
              <a:t>、</a:t>
            </a:r>
            <a:r>
              <a:rPr lang="zh-TW" altLang="en-US" dirty="0">
                <a:hlinkClick r:id="rId18" tooltip="朝鮮"/>
              </a:rPr>
              <a:t>朝鮮</a:t>
            </a:r>
            <a:r>
              <a:rPr lang="zh-TW" altLang="en-US" dirty="0"/>
              <a:t>和</a:t>
            </a:r>
            <a:r>
              <a:rPr lang="zh-TW" altLang="en-US" dirty="0">
                <a:hlinkClick r:id="rId19" tooltip="旅順"/>
              </a:rPr>
              <a:t>旅順</a:t>
            </a:r>
            <a:r>
              <a:rPr lang="zh-TW" altLang="en-US" dirty="0"/>
              <a:t>等地。明治天皇又將神道定為</a:t>
            </a:r>
            <a:r>
              <a:rPr lang="zh-TW" altLang="en-US" dirty="0">
                <a:hlinkClick r:id="rId20" tooltip="國教"/>
              </a:rPr>
              <a:t>國教</a:t>
            </a:r>
            <a:r>
              <a:rPr lang="zh-TW" altLang="en-US" dirty="0"/>
              <a:t>，由政府控制，所以政府對明治神宮的修建非常投入，從全國各地和朝鮮、台灣運來</a:t>
            </a:r>
            <a:r>
              <a:rPr lang="en-US" altLang="zh-TW" dirty="0"/>
              <a:t>365</a:t>
            </a:r>
            <a:r>
              <a:rPr lang="zh-TW" altLang="en-US" dirty="0"/>
              <a:t>種</a:t>
            </a:r>
            <a:r>
              <a:rPr lang="en-US" altLang="zh-TW" dirty="0"/>
              <a:t>12</a:t>
            </a:r>
            <a:r>
              <a:rPr lang="zh-TW" altLang="en-US" dirty="0"/>
              <a:t>萬株樹木種植其中（經</a:t>
            </a:r>
            <a:r>
              <a:rPr lang="en-US" altLang="zh-TW" dirty="0"/>
              <a:t>1970</a:t>
            </a:r>
            <a:r>
              <a:rPr lang="zh-TW" altLang="en-US" dirty="0"/>
              <a:t>年調查，因為有的種類不適應東京氣候而死亡，目前的數目為</a:t>
            </a:r>
            <a:r>
              <a:rPr lang="en-US" altLang="zh-TW" dirty="0"/>
              <a:t>247</a:t>
            </a:r>
            <a:r>
              <a:rPr lang="zh-TW" altLang="en-US" dirty="0"/>
              <a:t>種共</a:t>
            </a:r>
            <a:r>
              <a:rPr lang="en-US" altLang="zh-TW" dirty="0"/>
              <a:t>17</a:t>
            </a:r>
            <a:r>
              <a:rPr lang="zh-TW" altLang="en-US" dirty="0"/>
              <a:t>萬株）。</a:t>
            </a:r>
          </a:p>
          <a:p>
            <a:r>
              <a:rPr lang="zh-TW" altLang="en-US" dirty="0"/>
              <a:t>神宮前南北參道交會之處的</a:t>
            </a:r>
            <a:r>
              <a:rPr lang="zh-TW" altLang="en-US" dirty="0">
                <a:hlinkClick r:id="rId21" tooltip="鳥居"/>
              </a:rPr>
              <a:t>大鳥居</a:t>
            </a:r>
            <a:r>
              <a:rPr lang="zh-TW" altLang="en-US" dirty="0"/>
              <a:t>，是日本最大的木製鳥居；高</a:t>
            </a:r>
            <a:r>
              <a:rPr lang="en-US" altLang="zh-TW" dirty="0"/>
              <a:t>12</a:t>
            </a:r>
            <a:r>
              <a:rPr lang="zh-TW" altLang="en-US" dirty="0"/>
              <a:t>公尺，兩柱間距</a:t>
            </a:r>
            <a:r>
              <a:rPr lang="en-US" altLang="zh-TW" dirty="0"/>
              <a:t>9.1</a:t>
            </a:r>
            <a:r>
              <a:rPr lang="zh-TW" altLang="en-US" dirty="0"/>
              <a:t>公尺，柱徑</a:t>
            </a:r>
            <a:r>
              <a:rPr lang="en-US" altLang="zh-TW" dirty="0"/>
              <a:t>1.2</a:t>
            </a:r>
            <a:r>
              <a:rPr lang="zh-TW" altLang="en-US" dirty="0"/>
              <a:t>公尺，屬於「明神鳥居」的型式。第一代鳥居建於</a:t>
            </a:r>
            <a:r>
              <a:rPr lang="en-US" altLang="zh-TW" dirty="0"/>
              <a:t>1920</a:t>
            </a:r>
            <a:r>
              <a:rPr lang="zh-TW" altLang="en-US" dirty="0"/>
              <a:t>年由台灣總督府砍伐阿里山</a:t>
            </a:r>
            <a:r>
              <a:rPr lang="en-US" altLang="zh-TW" dirty="0"/>
              <a:t>1200</a:t>
            </a:r>
            <a:r>
              <a:rPr lang="zh-TW" altLang="en-US" dirty="0"/>
              <a:t>年木奉獻，但在</a:t>
            </a:r>
            <a:r>
              <a:rPr lang="en-US" altLang="zh-TW" dirty="0"/>
              <a:t>1966</a:t>
            </a:r>
            <a:r>
              <a:rPr lang="zh-TW" altLang="en-US" dirty="0"/>
              <a:t>年（</a:t>
            </a:r>
            <a:r>
              <a:rPr lang="zh-TW" altLang="en-US" dirty="0">
                <a:hlinkClick r:id="rId22" tooltip="昭和"/>
              </a:rPr>
              <a:t>昭和</a:t>
            </a:r>
            <a:r>
              <a:rPr lang="en-US" altLang="zh-TW" dirty="0"/>
              <a:t>41</a:t>
            </a:r>
            <a:r>
              <a:rPr lang="zh-TW" altLang="en-US" dirty="0"/>
              <a:t>年）因遭雷擊而損壞，現有第二代鳥居則是在</a:t>
            </a:r>
            <a:r>
              <a:rPr lang="en-US" altLang="zh-TW" dirty="0"/>
              <a:t>1971</a:t>
            </a:r>
            <a:r>
              <a:rPr lang="zh-TW" altLang="en-US" dirty="0"/>
              <a:t>年間向台灣的振昌興業股份有限公司採購</a:t>
            </a:r>
            <a:r>
              <a:rPr lang="zh-TW" altLang="en-US" dirty="0">
                <a:hlinkClick r:id="rId23" tooltip="丹大山"/>
              </a:rPr>
              <a:t>丹大山</a:t>
            </a:r>
            <a:r>
              <a:rPr lang="zh-TW" altLang="en-US" dirty="0"/>
              <a:t>樹齡</a:t>
            </a:r>
            <a:r>
              <a:rPr lang="en-US" altLang="zh-TW" dirty="0"/>
              <a:t>1500</a:t>
            </a:r>
            <a:r>
              <a:rPr lang="zh-TW" altLang="en-US" dirty="0"/>
              <a:t>年的</a:t>
            </a:r>
            <a:r>
              <a:rPr lang="zh-TW" altLang="en-US" dirty="0">
                <a:hlinkClick r:id="rId24" tooltip="日本扁柏"/>
              </a:rPr>
              <a:t>扁柏</a:t>
            </a:r>
            <a:r>
              <a:rPr lang="zh-TW" altLang="en-US" dirty="0"/>
              <a:t>，依照</a:t>
            </a:r>
            <a:r>
              <a:rPr lang="en-US" altLang="zh-TW" dirty="0"/>
              <a:t>1920</a:t>
            </a:r>
            <a:r>
              <a:rPr lang="zh-TW" altLang="en-US" dirty="0"/>
              <a:t>年（大正</a:t>
            </a:r>
            <a:r>
              <a:rPr lang="en-US" altLang="zh-TW" dirty="0"/>
              <a:t>9</a:t>
            </a:r>
            <a:r>
              <a:rPr lang="zh-TW" altLang="en-US" dirty="0"/>
              <a:t>年）的形制與寸法重建，</a:t>
            </a:r>
            <a:r>
              <a:rPr lang="en-US" altLang="zh-TW" dirty="0"/>
              <a:t>1975</a:t>
            </a:r>
            <a:r>
              <a:rPr lang="zh-TW" altLang="en-US" dirty="0"/>
              <a:t>年竣工。</a:t>
            </a: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31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581691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latin typeface="+mn-lt"/>
                <a:ea typeface="+mn-ea"/>
                <a:cs typeface="+mn-cs"/>
              </a:rPr>
              <a:t>鳥居（鳥居，とりい）是日本神社的建築之一，傳說是連接神明居住的神域與人類居住的俗世之通道，屬「結界」的一種。鳥居有多種形狀，但大多均以兩根支柱與一至二根</a:t>
            </a:r>
            <a:r>
              <a:rPr lang="zh-TW" altLang="en-US" sz="1200" b="0" i="0" u="none" strike="noStrike" kern="1200" dirty="0">
                <a:solidFill>
                  <a:schemeClr val="tx1"/>
                </a:solidFill>
                <a:latin typeface="+mn-lt"/>
                <a:ea typeface="+mn-ea"/>
                <a:cs typeface="+mn-cs"/>
                <a:hlinkClick r:id="rId3" tooltip="樑"/>
              </a:rPr>
              <a:t>橫樑</a:t>
            </a:r>
            <a:r>
              <a:rPr lang="zh-TW" altLang="en-US" sz="1200" b="0" i="0" kern="1200" dirty="0">
                <a:solidFill>
                  <a:schemeClr val="tx1"/>
                </a:solidFill>
                <a:latin typeface="+mn-lt"/>
                <a:ea typeface="+mn-ea"/>
                <a:cs typeface="+mn-cs"/>
              </a:rPr>
              <a:t>構成，部分鳥居在橫樑中央有</a:t>
            </a:r>
            <a:r>
              <a:rPr lang="zh-TW" altLang="en-US" sz="1200" b="0" i="0" u="none" strike="noStrike" kern="1200" dirty="0">
                <a:solidFill>
                  <a:schemeClr val="tx1"/>
                </a:solidFill>
                <a:latin typeface="+mn-lt"/>
                <a:ea typeface="+mn-ea"/>
                <a:cs typeface="+mn-cs"/>
                <a:hlinkClick r:id="rId4" tooltip="匾"/>
              </a:rPr>
              <a:t>牌匾</a:t>
            </a:r>
            <a:r>
              <a:rPr lang="zh-TW" altLang="en-US" sz="1200" b="0" i="0" kern="1200" dirty="0">
                <a:solidFill>
                  <a:schemeClr val="tx1"/>
                </a:solidFill>
                <a:latin typeface="+mn-lt"/>
                <a:ea typeface="+mn-ea"/>
                <a:cs typeface="+mn-cs"/>
              </a:rPr>
              <a:t>。</a:t>
            </a:r>
            <a:endParaRPr lang="en-US" altLang="zh-TW"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32</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60342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latin typeface="+mn-lt"/>
                <a:ea typeface="+mn-ea"/>
                <a:cs typeface="+mn-cs"/>
              </a:rPr>
              <a:t>鳥居（鳥居，とりい）是日本神社的建築之一，傳說是連接神明居住的神域與人類居住的俗世之通道，屬「結界」的一種。鳥居有多種形狀，但大多均以兩根支柱與一至二根</a:t>
            </a:r>
            <a:r>
              <a:rPr lang="zh-TW" altLang="en-US" sz="1200" b="0" i="0" u="none" strike="noStrike" kern="1200" dirty="0">
                <a:solidFill>
                  <a:schemeClr val="tx1"/>
                </a:solidFill>
                <a:latin typeface="+mn-lt"/>
                <a:ea typeface="+mn-ea"/>
                <a:cs typeface="+mn-cs"/>
                <a:hlinkClick r:id="rId3" tooltip="樑"/>
              </a:rPr>
              <a:t>橫樑</a:t>
            </a:r>
            <a:r>
              <a:rPr lang="zh-TW" altLang="en-US" sz="1200" b="0" i="0" kern="1200" dirty="0">
                <a:solidFill>
                  <a:schemeClr val="tx1"/>
                </a:solidFill>
                <a:latin typeface="+mn-lt"/>
                <a:ea typeface="+mn-ea"/>
                <a:cs typeface="+mn-cs"/>
              </a:rPr>
              <a:t>構成，部分鳥居在橫樑中央有</a:t>
            </a:r>
            <a:r>
              <a:rPr lang="zh-TW" altLang="en-US" sz="1200" b="0" i="0" u="none" strike="noStrike" kern="1200" dirty="0">
                <a:solidFill>
                  <a:schemeClr val="tx1"/>
                </a:solidFill>
                <a:latin typeface="+mn-lt"/>
                <a:ea typeface="+mn-ea"/>
                <a:cs typeface="+mn-cs"/>
                <a:hlinkClick r:id="rId4" tooltip="匾"/>
              </a:rPr>
              <a:t>牌匾</a:t>
            </a:r>
            <a:r>
              <a:rPr lang="zh-TW" altLang="en-US" sz="1200" b="0" i="0" kern="1200" dirty="0">
                <a:solidFill>
                  <a:schemeClr val="tx1"/>
                </a:solidFill>
                <a:latin typeface="+mn-lt"/>
                <a:ea typeface="+mn-ea"/>
                <a:cs typeface="+mn-cs"/>
              </a:rPr>
              <a:t>。</a:t>
            </a:r>
            <a:endParaRPr lang="en-US" altLang="zh-TW"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第一代鳥居建於</a:t>
            </a:r>
            <a:r>
              <a:rPr lang="en-US" altLang="zh-TW" dirty="0"/>
              <a:t>1920</a:t>
            </a:r>
            <a:r>
              <a:rPr lang="zh-TW" altLang="en-US" dirty="0"/>
              <a:t>年由台灣總督府砍伐阿里山</a:t>
            </a:r>
            <a:r>
              <a:rPr lang="en-US" altLang="zh-TW" dirty="0"/>
              <a:t>1200</a:t>
            </a:r>
            <a:r>
              <a:rPr lang="zh-TW" altLang="en-US" dirty="0"/>
              <a:t>年木奉獻，但在</a:t>
            </a:r>
            <a:r>
              <a:rPr lang="en-US" altLang="zh-TW" dirty="0"/>
              <a:t>1966</a:t>
            </a:r>
            <a:r>
              <a:rPr lang="zh-TW" altLang="en-US" dirty="0"/>
              <a:t>年（</a:t>
            </a:r>
            <a:r>
              <a:rPr lang="zh-TW" altLang="en-US" dirty="0">
                <a:hlinkClick r:id="rId5" tooltip="昭和"/>
              </a:rPr>
              <a:t>昭和</a:t>
            </a:r>
            <a:r>
              <a:rPr lang="en-US" altLang="zh-TW" dirty="0"/>
              <a:t>41</a:t>
            </a:r>
            <a:r>
              <a:rPr lang="zh-TW" altLang="en-US" dirty="0"/>
              <a:t>年）因遭雷擊而損壞，現有第二代鳥居則是在</a:t>
            </a:r>
            <a:r>
              <a:rPr lang="en-US" altLang="zh-TW" dirty="0"/>
              <a:t>1971</a:t>
            </a:r>
            <a:r>
              <a:rPr lang="zh-TW" altLang="en-US" dirty="0"/>
              <a:t>年間向台灣的振昌興業股份有限公司採購</a:t>
            </a:r>
            <a:r>
              <a:rPr lang="zh-TW" altLang="en-US" dirty="0">
                <a:hlinkClick r:id="rId6" tooltip="丹大山"/>
              </a:rPr>
              <a:t>丹大山</a:t>
            </a:r>
            <a:r>
              <a:rPr lang="zh-TW" altLang="en-US" dirty="0"/>
              <a:t>樹齡</a:t>
            </a:r>
            <a:r>
              <a:rPr lang="en-US" altLang="zh-TW" dirty="0"/>
              <a:t>1500</a:t>
            </a:r>
            <a:r>
              <a:rPr lang="zh-TW" altLang="en-US" dirty="0"/>
              <a:t>年的</a:t>
            </a:r>
            <a:r>
              <a:rPr lang="zh-TW" altLang="en-US" dirty="0">
                <a:hlinkClick r:id="rId7" tooltip="日本扁柏"/>
              </a:rPr>
              <a:t>扁柏</a:t>
            </a:r>
            <a:r>
              <a:rPr lang="zh-TW" altLang="en-US" dirty="0"/>
              <a:t>，依照</a:t>
            </a:r>
            <a:r>
              <a:rPr lang="en-US" altLang="zh-TW" dirty="0"/>
              <a:t>1920</a:t>
            </a:r>
            <a:r>
              <a:rPr lang="zh-TW" altLang="en-US" dirty="0"/>
              <a:t>年（大正</a:t>
            </a:r>
            <a:r>
              <a:rPr lang="en-US" altLang="zh-TW" dirty="0"/>
              <a:t>9</a:t>
            </a:r>
            <a:r>
              <a:rPr lang="zh-TW" altLang="en-US" dirty="0"/>
              <a:t>年）的形制與寸法重建，</a:t>
            </a:r>
            <a:r>
              <a:rPr lang="en-US" altLang="zh-TW" dirty="0"/>
              <a:t>1975</a:t>
            </a:r>
            <a:r>
              <a:rPr lang="zh-TW" altLang="en-US"/>
              <a:t>年竣工。</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33</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47981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http://slyfchen.blogspot.tw/2017/02/blog-post_22.html</a:t>
            </a:r>
            <a:endParaRPr lang="en-US" altLang="zh-TW" dirty="0"/>
          </a:p>
          <a:p>
            <a:r>
              <a:rPr lang="en-US" altLang="zh-TW" sz="1200" b="0" i="0" kern="1200" dirty="0">
                <a:solidFill>
                  <a:schemeClr val="tx1"/>
                </a:solidFill>
                <a:latin typeface="+mn-lt"/>
                <a:ea typeface="+mn-ea"/>
                <a:cs typeface="+mn-cs"/>
              </a:rPr>
              <a:t>3</a:t>
            </a:r>
            <a:r>
              <a:rPr lang="zh-TW" altLang="en-US" sz="1200" b="0" i="0" kern="1200" dirty="0">
                <a:solidFill>
                  <a:schemeClr val="tx1"/>
                </a:solidFill>
                <a:latin typeface="+mn-lt"/>
                <a:ea typeface="+mn-ea"/>
                <a:cs typeface="+mn-cs"/>
              </a:rPr>
              <a:t>萬</a:t>
            </a:r>
            <a:r>
              <a:rPr lang="en-US" altLang="zh-TW" sz="1200" b="0" i="0" kern="1200" dirty="0">
                <a:solidFill>
                  <a:schemeClr val="tx1"/>
                </a:solidFill>
                <a:latin typeface="+mn-lt"/>
                <a:ea typeface="+mn-ea"/>
                <a:cs typeface="+mn-cs"/>
              </a:rPr>
              <a:t>6</a:t>
            </a:r>
            <a:r>
              <a:rPr lang="zh-TW" altLang="en-US" sz="1200" b="0" i="0" kern="1200" dirty="0">
                <a:solidFill>
                  <a:schemeClr val="tx1"/>
                </a:solidFill>
                <a:latin typeface="+mn-lt"/>
                <a:ea typeface="+mn-ea"/>
                <a:cs typeface="+mn-cs"/>
              </a:rPr>
              <a:t>千多天之前，阿里山區眠月線鐵路的伐木場上，數十名工人、工程師絞盡腦汁、用盡辦法，包括修改鐵道、隧道的乾坤大挪移等等，花了幾個月的時程，好不容易才將兩根通直壯碩的巨檜，運到了嘉義北門站。</a:t>
            </a:r>
          </a:p>
          <a:p>
            <a:r>
              <a:rPr lang="zh-TW" altLang="en-US" sz="1200" b="0" i="0" kern="1200" dirty="0">
                <a:solidFill>
                  <a:schemeClr val="tx1"/>
                </a:solidFill>
                <a:latin typeface="+mn-lt"/>
                <a:ea typeface="+mn-ea"/>
                <a:cs typeface="+mn-cs"/>
              </a:rPr>
              <a:t>這兩株巨檜從種子落地生根，吐納於阿里山區的日子，合計超過了一百多萬天。它們的軀幹，經過無數人蟻，小心翼翼的搬運，轉搭縱貫鐵路，北上到了基隆碼頭，再由軍方接手，藉由軍艦拖曳，浮游於太平洋，遠渡東瀛。</a:t>
            </a:r>
          </a:p>
          <a:p>
            <a:r>
              <a:rPr lang="zh-TW" altLang="en-US" sz="1200" b="0" i="0" kern="1200" dirty="0">
                <a:solidFill>
                  <a:schemeClr val="tx1"/>
                </a:solidFill>
                <a:latin typeface="+mn-lt"/>
                <a:ea typeface="+mn-ea"/>
                <a:cs typeface="+mn-cs"/>
              </a:rPr>
              <a:t>到了日本東京，輾轉運到了明治神宮製作，且經歷儀式加冕，</a:t>
            </a:r>
            <a:r>
              <a:rPr lang="en-US" altLang="zh-TW" sz="1200" b="0" i="0" kern="1200" dirty="0">
                <a:solidFill>
                  <a:schemeClr val="tx1"/>
                </a:solidFill>
                <a:latin typeface="+mn-lt"/>
                <a:ea typeface="+mn-ea"/>
                <a:cs typeface="+mn-cs"/>
              </a:rPr>
              <a:t>1920</a:t>
            </a:r>
            <a:r>
              <a:rPr lang="zh-TW" altLang="en-US" sz="1200" b="0" i="0" kern="1200" dirty="0">
                <a:solidFill>
                  <a:schemeClr val="tx1"/>
                </a:solidFill>
                <a:latin typeface="+mn-lt"/>
                <a:ea typeface="+mn-ea"/>
                <a:cs typeface="+mn-cs"/>
              </a:rPr>
              <a:t>年終於矗立八面威風，成為全球最大的鳥居。而經歷</a:t>
            </a:r>
            <a:r>
              <a:rPr lang="en-US" altLang="zh-TW" sz="1200" b="0" i="0" kern="1200" dirty="0">
                <a:solidFill>
                  <a:schemeClr val="tx1"/>
                </a:solidFill>
                <a:latin typeface="+mn-lt"/>
                <a:ea typeface="+mn-ea"/>
                <a:cs typeface="+mn-cs"/>
              </a:rPr>
              <a:t>40</a:t>
            </a:r>
            <a:r>
              <a:rPr lang="zh-TW" altLang="en-US" sz="1200" b="0" i="0" kern="1200" dirty="0">
                <a:solidFill>
                  <a:schemeClr val="tx1"/>
                </a:solidFill>
                <a:latin typeface="+mn-lt"/>
                <a:ea typeface="+mn-ea"/>
                <a:cs typeface="+mn-cs"/>
              </a:rPr>
              <a:t>年餘後，</a:t>
            </a:r>
            <a:r>
              <a:rPr lang="en-US" altLang="zh-TW" sz="1200" b="0" i="0" kern="1200" dirty="0">
                <a:solidFill>
                  <a:schemeClr val="tx1"/>
                </a:solidFill>
                <a:latin typeface="+mn-lt"/>
                <a:ea typeface="+mn-ea"/>
                <a:cs typeface="+mn-cs"/>
              </a:rPr>
              <a:t>1966</a:t>
            </a:r>
            <a:r>
              <a:rPr lang="zh-TW" altLang="en-US" sz="1200" b="0" i="0" kern="1200" dirty="0">
                <a:solidFill>
                  <a:schemeClr val="tx1"/>
                </a:solidFill>
                <a:latin typeface="+mn-lt"/>
                <a:ea typeface="+mn-ea"/>
                <a:cs typeface="+mn-cs"/>
              </a:rPr>
              <a:t>年一次落雷擊中北側大木柱，為維持「明神」的完美無瑕，眠月巨木柱經修葺後，移往埼玉縣大宮的冰川神社，延續挺立雄姿，神宮當局則派員再度尋覓「世界第一」的大鳥居原木。他們再度來到了台灣丹大山，相中</a:t>
            </a:r>
            <a:r>
              <a:rPr lang="en-US" altLang="zh-TW" sz="1200" b="0" i="0" kern="1200" dirty="0">
                <a:solidFill>
                  <a:schemeClr val="tx1"/>
                </a:solidFill>
                <a:latin typeface="+mn-lt"/>
                <a:ea typeface="+mn-ea"/>
                <a:cs typeface="+mn-cs"/>
              </a:rPr>
              <a:t>11</a:t>
            </a:r>
            <a:r>
              <a:rPr lang="zh-TW" altLang="en-US" sz="1200" b="0" i="0" kern="1200" dirty="0">
                <a:solidFill>
                  <a:schemeClr val="tx1"/>
                </a:solidFill>
                <a:latin typeface="+mn-lt"/>
                <a:ea typeface="+mn-ea"/>
                <a:cs typeface="+mn-cs"/>
              </a:rPr>
              <a:t>株通直的扁柏，以當時價格的多倍，向台灣民間業者振昌興業公司洽購，且在祭拜儀式之後伐採。（特別附註：</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神宮大鳥居新舊替換後，舊木柱才移往冰川神社；</a:t>
            </a:r>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日期殆配合皇室的良辰吉日；</a:t>
            </a:r>
            <a:r>
              <a:rPr lang="en-US" altLang="zh-TW" sz="1200" b="0" i="0" kern="1200" dirty="0">
                <a:solidFill>
                  <a:schemeClr val="tx1"/>
                </a:solidFill>
                <a:latin typeface="+mn-lt"/>
                <a:ea typeface="+mn-ea"/>
                <a:cs typeface="+mn-cs"/>
              </a:rPr>
              <a:t>3.</a:t>
            </a:r>
            <a:r>
              <a:rPr lang="zh-TW" altLang="en-US" sz="1200" b="0" i="0" kern="1200" dirty="0">
                <a:solidFill>
                  <a:schemeClr val="tx1"/>
                </a:solidFill>
                <a:latin typeface="+mn-lt"/>
                <a:ea typeface="+mn-ea"/>
                <a:cs typeface="+mn-cs"/>
              </a:rPr>
              <a:t>相關資料詳見日本明神官網。）</a:t>
            </a:r>
          </a:p>
          <a:p>
            <a:r>
              <a:rPr lang="zh-TW" altLang="en-US" sz="1200" b="0" i="0" kern="1200" dirty="0">
                <a:solidFill>
                  <a:schemeClr val="tx1"/>
                </a:solidFill>
                <a:latin typeface="+mn-lt"/>
                <a:ea typeface="+mn-ea"/>
                <a:cs typeface="+mn-cs"/>
              </a:rPr>
              <a:t>為運出這</a:t>
            </a:r>
            <a:r>
              <a:rPr lang="en-US" altLang="zh-TW" sz="1200" b="0" i="0" kern="1200" dirty="0">
                <a:solidFill>
                  <a:schemeClr val="tx1"/>
                </a:solidFill>
                <a:latin typeface="+mn-lt"/>
                <a:ea typeface="+mn-ea"/>
                <a:cs typeface="+mn-cs"/>
              </a:rPr>
              <a:t>11</a:t>
            </a:r>
            <a:r>
              <a:rPr lang="zh-TW" altLang="en-US" sz="1200" b="0" i="0" kern="1200" dirty="0">
                <a:solidFill>
                  <a:schemeClr val="tx1"/>
                </a:solidFill>
                <a:latin typeface="+mn-lt"/>
                <a:ea typeface="+mn-ea"/>
                <a:cs typeface="+mn-cs"/>
              </a:rPr>
              <a:t>根長度</a:t>
            </a:r>
            <a:r>
              <a:rPr lang="en-US" altLang="zh-TW" sz="1200" b="0" i="0" kern="1200" dirty="0">
                <a:solidFill>
                  <a:schemeClr val="tx1"/>
                </a:solidFill>
                <a:latin typeface="+mn-lt"/>
                <a:ea typeface="+mn-ea"/>
                <a:cs typeface="+mn-cs"/>
              </a:rPr>
              <a:t>16-24</a:t>
            </a:r>
            <a:r>
              <a:rPr lang="zh-TW" altLang="en-US" sz="1200" b="0" i="0" kern="1200" dirty="0">
                <a:solidFill>
                  <a:schemeClr val="tx1"/>
                </a:solidFill>
                <a:latin typeface="+mn-lt"/>
                <a:ea typeface="+mn-ea"/>
                <a:cs typeface="+mn-cs"/>
              </a:rPr>
              <a:t>公尺的巨幹，由台灣人吳順治先生設計母子卡車，先於</a:t>
            </a:r>
            <a:r>
              <a:rPr lang="en-US" altLang="zh-TW" sz="1200" b="0" i="0" kern="1200" dirty="0">
                <a:solidFill>
                  <a:schemeClr val="tx1"/>
                </a:solidFill>
                <a:latin typeface="+mn-lt"/>
                <a:ea typeface="+mn-ea"/>
                <a:cs typeface="+mn-cs"/>
              </a:rPr>
              <a:t>1971</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4</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17</a:t>
            </a:r>
            <a:r>
              <a:rPr lang="zh-TW" altLang="en-US" sz="1200" b="0" i="0" kern="1200" dirty="0">
                <a:solidFill>
                  <a:schemeClr val="tx1"/>
                </a:solidFill>
                <a:latin typeface="+mn-lt"/>
                <a:ea typeface="+mn-ea"/>
                <a:cs typeface="+mn-cs"/>
              </a:rPr>
              <a:t>日，從山上試運</a:t>
            </a:r>
            <a:r>
              <a:rPr lang="en-US" altLang="zh-TW" sz="1200" b="0" i="0" kern="1200" dirty="0">
                <a:solidFill>
                  <a:schemeClr val="tx1"/>
                </a:solidFill>
                <a:latin typeface="+mn-lt"/>
                <a:ea typeface="+mn-ea"/>
                <a:cs typeface="+mn-cs"/>
              </a:rPr>
              <a:t>16×2</a:t>
            </a:r>
            <a:r>
              <a:rPr lang="zh-TW" altLang="en-US" sz="1200" b="0" i="0" kern="1200" dirty="0">
                <a:solidFill>
                  <a:schemeClr val="tx1"/>
                </a:solidFill>
                <a:latin typeface="+mn-lt"/>
                <a:ea typeface="+mn-ea"/>
                <a:cs typeface="+mn-cs"/>
              </a:rPr>
              <a:t>公尺的長材抵達五里亭（合流坪）貯木場成功後，再將這批神木分別運下山，且送往明神。</a:t>
            </a:r>
          </a:p>
          <a:p>
            <a:r>
              <a:rPr lang="zh-TW" altLang="en-US" sz="1200" b="0" i="0" kern="1200" dirty="0">
                <a:solidFill>
                  <a:schemeClr val="tx1"/>
                </a:solidFill>
                <a:latin typeface="+mn-lt"/>
                <a:ea typeface="+mn-ea"/>
                <a:cs typeface="+mn-cs"/>
              </a:rPr>
              <a:t>丹大山的原木運抵明神之後，再三挑選、析作之後，於</a:t>
            </a:r>
            <a:r>
              <a:rPr lang="en-US" altLang="zh-TW" sz="1200" b="0" i="0" kern="1200" dirty="0">
                <a:solidFill>
                  <a:schemeClr val="tx1"/>
                </a:solidFill>
                <a:latin typeface="+mn-lt"/>
                <a:ea typeface="+mn-ea"/>
                <a:cs typeface="+mn-cs"/>
              </a:rPr>
              <a:t>1975</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12</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23</a:t>
            </a:r>
            <a:r>
              <a:rPr lang="zh-TW" altLang="en-US" sz="1200" b="0" i="0" kern="1200" dirty="0">
                <a:solidFill>
                  <a:schemeClr val="tx1"/>
                </a:solidFill>
                <a:latin typeface="+mn-lt"/>
                <a:ea typeface="+mn-ea"/>
                <a:cs typeface="+mn-cs"/>
              </a:rPr>
              <a:t>日落成，完全仿照第一代眠月巨木形制重建，旨在標榜全國第一的雄風。</a:t>
            </a:r>
          </a:p>
          <a:p>
            <a:r>
              <a:rPr lang="zh-TW" altLang="en-US" sz="1200" b="0" i="0" kern="1200" dirty="0">
                <a:solidFill>
                  <a:schemeClr val="tx1"/>
                </a:solidFill>
                <a:latin typeface="+mn-lt"/>
                <a:ea typeface="+mn-ea"/>
                <a:cs typeface="+mn-cs"/>
              </a:rPr>
              <a:t>有意思的是，明治神宮當局在二代鳥居落成日的</a:t>
            </a:r>
            <a:r>
              <a:rPr lang="en-US" altLang="zh-TW" sz="1200" b="0" i="0" kern="1200" dirty="0">
                <a:solidFill>
                  <a:schemeClr val="tx1"/>
                </a:solidFill>
                <a:latin typeface="+mn-lt"/>
                <a:ea typeface="+mn-ea"/>
                <a:cs typeface="+mn-cs"/>
              </a:rPr>
              <a:t>9</a:t>
            </a:r>
            <a:r>
              <a:rPr lang="zh-TW" altLang="en-US" sz="1200" b="0" i="0" kern="1200" dirty="0">
                <a:solidFill>
                  <a:schemeClr val="tx1"/>
                </a:solidFill>
                <a:latin typeface="+mn-lt"/>
                <a:ea typeface="+mn-ea"/>
                <a:cs typeface="+mn-cs"/>
              </a:rPr>
              <a:t>年後的隔天，派員到原木原鄉的丹林大道海天寺前，種下十餘株扁柏苗木，實際作業的人是振昌公司，且立下一根長條四方柱，上書：「奉嚴修報恩謝德植樹法要記念」，日期銘記為</a:t>
            </a:r>
            <a:r>
              <a:rPr lang="en-US" altLang="zh-TW" sz="1200" b="0" i="0" kern="1200" dirty="0">
                <a:solidFill>
                  <a:schemeClr val="tx1"/>
                </a:solidFill>
                <a:latin typeface="+mn-lt"/>
                <a:ea typeface="+mn-ea"/>
                <a:cs typeface="+mn-cs"/>
              </a:rPr>
              <a:t>1984</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12</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24</a:t>
            </a:r>
            <a:r>
              <a:rPr lang="zh-TW" altLang="en-US" sz="1200" b="0" i="0" kern="1200" dirty="0">
                <a:solidFill>
                  <a:schemeClr val="tx1"/>
                </a:solidFill>
                <a:latin typeface="+mn-lt"/>
                <a:ea typeface="+mn-ea"/>
                <a:cs typeface="+mn-cs"/>
              </a:rPr>
              <a:t>日。</a:t>
            </a:r>
          </a:p>
          <a:p>
            <a:r>
              <a:rPr lang="zh-TW" altLang="en-US" sz="1200" b="0" i="0" kern="1200" dirty="0">
                <a:solidFill>
                  <a:schemeClr val="tx1"/>
                </a:solidFill>
                <a:latin typeface="+mn-lt"/>
                <a:ea typeface="+mn-ea"/>
                <a:cs typeface="+mn-cs"/>
              </a:rPr>
              <a:t>而我在</a:t>
            </a:r>
            <a:r>
              <a:rPr lang="en-US" altLang="zh-TW" sz="1200" b="0" i="0" kern="1200" dirty="0">
                <a:solidFill>
                  <a:schemeClr val="tx1"/>
                </a:solidFill>
                <a:latin typeface="+mn-lt"/>
                <a:ea typeface="+mn-ea"/>
                <a:cs typeface="+mn-cs"/>
              </a:rPr>
              <a:t>1987</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12</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14</a:t>
            </a:r>
            <a:r>
              <a:rPr lang="zh-TW" altLang="en-US" sz="1200" b="0" i="0" kern="1200" dirty="0">
                <a:solidFill>
                  <a:schemeClr val="tx1"/>
                </a:solidFill>
                <a:latin typeface="+mn-lt"/>
                <a:ea typeface="+mn-ea"/>
                <a:cs typeface="+mn-cs"/>
              </a:rPr>
              <a:t>日，於海天寺前拍下該木柱與植栽。</a:t>
            </a:r>
          </a:p>
          <a:p>
            <a:r>
              <a:rPr lang="en-US" altLang="zh-TW" sz="1200" b="0" i="0" kern="1200" dirty="0">
                <a:solidFill>
                  <a:schemeClr val="tx1"/>
                </a:solidFill>
                <a:latin typeface="+mn-lt"/>
                <a:ea typeface="+mn-ea"/>
                <a:cs typeface="+mn-cs"/>
              </a:rPr>
              <a:t>1987-1989</a:t>
            </a:r>
            <a:r>
              <a:rPr lang="zh-TW" altLang="en-US" sz="1200" b="0" i="0" kern="1200" dirty="0">
                <a:solidFill>
                  <a:schemeClr val="tx1"/>
                </a:solidFill>
                <a:latin typeface="+mn-lt"/>
                <a:ea typeface="+mn-ea"/>
                <a:cs typeface="+mn-cs"/>
              </a:rPr>
              <a:t>年間我調查丹大林道與七彩湖植群生態，相關林業史等也作口訪，當時正逢丹大林道伐木作業的尾聲，我們也採訪到丹大伐木業務的鄒登來處長，承蒙他提供運送明治神宮二代鳥居原木作業的歷史照片。</a:t>
            </a:r>
          </a:p>
          <a:p>
            <a:r>
              <a:rPr lang="en-US" altLang="zh-TW" sz="1200" b="0" i="0" kern="1200" dirty="0">
                <a:solidFill>
                  <a:schemeClr val="tx1"/>
                </a:solidFill>
                <a:latin typeface="+mn-lt"/>
                <a:ea typeface="+mn-ea"/>
                <a:cs typeface="+mn-cs"/>
              </a:rPr>
              <a:t>1994</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8</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9</a:t>
            </a:r>
            <a:r>
              <a:rPr lang="zh-TW" altLang="en-US" sz="1200" b="0" i="0" kern="1200" dirty="0">
                <a:solidFill>
                  <a:schemeClr val="tx1"/>
                </a:solidFill>
                <a:latin typeface="+mn-lt"/>
                <a:ea typeface="+mn-ea"/>
                <a:cs typeface="+mn-cs"/>
              </a:rPr>
              <a:t>日，我在明治神宮前，凝視來自我台灣原鄉的大鳥居。</a:t>
            </a:r>
            <a:r>
              <a:rPr lang="en-US" altLang="zh-TW" sz="1200" b="0" i="0" kern="1200" dirty="0">
                <a:solidFill>
                  <a:schemeClr val="tx1"/>
                </a:solidFill>
                <a:latin typeface="+mn-lt"/>
                <a:ea typeface="+mn-ea"/>
                <a:cs typeface="+mn-cs"/>
              </a:rPr>
              <a:t>8</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12</a:t>
            </a:r>
            <a:r>
              <a:rPr lang="zh-TW" altLang="en-US" sz="1200" b="0" i="0" kern="1200" dirty="0">
                <a:solidFill>
                  <a:schemeClr val="tx1"/>
                </a:solidFill>
                <a:latin typeface="+mn-lt"/>
                <a:ea typeface="+mn-ea"/>
                <a:cs typeface="+mn-cs"/>
              </a:rPr>
              <a:t>日，我登上日本聖山的富士山頂，登頂日陰雨斷續。上躋火山口時，我向富士山神禱告：我來自南國台灣，一探貴我兩國自然史血脈，但願山神賜予短暫分秒，讓我拍攝火山口榮顏。不出一分鐘內，雲霧局部消散，陽光投射山頂，我按下多次快門，也默唸謝辭。</a:t>
            </a:r>
          </a:p>
          <a:p>
            <a:r>
              <a:rPr lang="zh-TW" altLang="en-US" sz="1200" b="0" i="0" kern="1200" dirty="0">
                <a:solidFill>
                  <a:schemeClr val="tx1"/>
                </a:solidFill>
                <a:latin typeface="+mn-lt"/>
                <a:ea typeface="+mn-ea"/>
                <a:cs typeface="+mn-cs"/>
              </a:rPr>
              <a:t>我在明治神宮大鳥居上，看見來自台灣龐多國人的塗鴉，書寫上姓名、家鄉、留念之類的「廁所文學」，密密麻麻及至人手不及的高度。日本人或神宮當局並沒有將之清除。我仔細檢視系列塗鴉，沒有隻字片語提及台灣珍貴木出走的感嘆！</a:t>
            </a:r>
          </a:p>
          <a:p>
            <a:r>
              <a:rPr lang="en-US" altLang="zh-TW" sz="1200" b="0" i="0" kern="1200" dirty="0">
                <a:solidFill>
                  <a:schemeClr val="tx1"/>
                </a:solidFill>
                <a:latin typeface="+mn-lt"/>
                <a:ea typeface="+mn-ea"/>
                <a:cs typeface="+mn-cs"/>
              </a:rPr>
              <a:t>2008</a:t>
            </a:r>
            <a:r>
              <a:rPr lang="zh-TW" altLang="en-US" sz="1200" b="0" i="0" kern="1200" dirty="0">
                <a:solidFill>
                  <a:schemeClr val="tx1"/>
                </a:solidFill>
                <a:latin typeface="+mn-lt"/>
                <a:ea typeface="+mn-ea"/>
                <a:cs typeface="+mn-cs"/>
              </a:rPr>
              <a:t>年以降，馬政權極力引匪入室，阿里山湧進大量中國客，森林解說被極度扭曲，盡將台灣檜木林或原始林的淪亡，一股腦兒栽贓給日本人，罔顧史實真相，加上中國人的仇日情結，台灣人輕易地被洗腦，因為七十餘年來的體制教育，從不肯加進台灣土地、生界以及自然文化的原音。</a:t>
            </a:r>
          </a:p>
          <a:p>
            <a:r>
              <a:rPr lang="en-US" altLang="zh-TW" sz="1200" b="0" i="0" kern="1200" dirty="0">
                <a:solidFill>
                  <a:schemeClr val="tx1"/>
                </a:solidFill>
                <a:latin typeface="+mn-lt"/>
                <a:ea typeface="+mn-ea"/>
                <a:cs typeface="+mn-cs"/>
              </a:rPr>
              <a:t>2017</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月赴日的前一天，公共電視執事捎來要我在明治大鳥居前解說之一：「日本人到台灣砍檜木製成大鳥居，台灣人再到日本瞻仰台灣扁柏巨木的心情糾結觀點與現場感觸」，我嗅聞得出提問撰稿人依據我先前的撰稿，產生如是的提問，卻在無意識之下，流露些微「成見」。而無論我如何回答，典範、價值淪喪到無以復加的台灣社會氛圍之下，必然再度被扭曲，卻是我一生從不以為忤的不是問題。真正的難題是內在聯結的靈悟，找不到可資承載的字詞、言語！</a:t>
            </a:r>
          </a:p>
          <a:p>
            <a:r>
              <a:rPr lang="zh-TW" altLang="en-US" sz="1200" b="0" i="0" kern="1200" dirty="0">
                <a:solidFill>
                  <a:schemeClr val="tx1"/>
                </a:solidFill>
                <a:latin typeface="+mn-lt"/>
                <a:ea typeface="+mn-ea"/>
                <a:cs typeface="+mn-cs"/>
              </a:rPr>
              <a:t>人類在分別意識、人我劃分成形以降，二元對立、主客分離，於是斷絕了銜接靈肉的天橋，這正是基督宗教的伊甸園之所以瓦解，且觀音極度抽象幽微的原意，只能淪為聞聲救苦的「偽善」，而地藏王也只好永遠沉淪而成不了佛！然而，人類始終「不死心」，所以，潘多拉的神盒最後跑出來的，名喚「希望」；觀音救人救到力竭，在無力感正要萌生的瞬間，蛻變成千手千眼，唉！誰叫人類始終跟自己的陰影作戰，因而唐吉軻德攻打風車也可以成為「美談」！</a:t>
            </a:r>
          </a:p>
          <a:p>
            <a:r>
              <a:rPr lang="zh-TW" altLang="en-US" sz="1200" b="0" i="0" kern="1200" dirty="0">
                <a:solidFill>
                  <a:schemeClr val="tx1"/>
                </a:solidFill>
                <a:latin typeface="+mn-lt"/>
                <a:ea typeface="+mn-ea"/>
                <a:cs typeface="+mn-cs"/>
              </a:rPr>
              <a:t>面對明神鳥居，「我有」七葷八素、五味雜陳感嗎？很抱歉，我無感，連有感、無感也沒有。龍樹的「八不」一樣是「妄語」。</a:t>
            </a:r>
          </a:p>
          <a:p>
            <a:r>
              <a:rPr lang="zh-TW" altLang="en-US" sz="1200" b="0" i="0" kern="1200" dirty="0">
                <a:solidFill>
                  <a:schemeClr val="tx1"/>
                </a:solidFill>
                <a:latin typeface="+mn-lt"/>
                <a:ea typeface="+mn-ea"/>
                <a:cs typeface="+mn-cs"/>
              </a:rPr>
              <a:t>就這麼說好了：</a:t>
            </a:r>
          </a:p>
          <a:p>
            <a:r>
              <a:rPr lang="en-US" altLang="zh-TW" sz="1200" b="0" i="0" kern="1200" dirty="0">
                <a:solidFill>
                  <a:schemeClr val="tx1"/>
                </a:solidFill>
                <a:latin typeface="+mn-lt"/>
                <a:ea typeface="+mn-ea"/>
                <a:cs typeface="+mn-cs"/>
              </a:rPr>
              <a:t>250</a:t>
            </a:r>
            <a:r>
              <a:rPr lang="zh-TW" altLang="en-US" sz="1200" b="0" i="0" kern="1200" dirty="0">
                <a:solidFill>
                  <a:schemeClr val="tx1"/>
                </a:solidFill>
                <a:latin typeface="+mn-lt"/>
                <a:ea typeface="+mn-ea"/>
                <a:cs typeface="+mn-cs"/>
              </a:rPr>
              <a:t>億天以前，現今全球</a:t>
            </a:r>
            <a:r>
              <a:rPr lang="en-US" altLang="zh-TW" sz="1200" b="0" i="0" kern="1200" dirty="0">
                <a:solidFill>
                  <a:schemeClr val="tx1"/>
                </a:solidFill>
                <a:latin typeface="+mn-lt"/>
                <a:ea typeface="+mn-ea"/>
                <a:cs typeface="+mn-cs"/>
              </a:rPr>
              <a:t>6</a:t>
            </a:r>
            <a:r>
              <a:rPr lang="zh-TW" altLang="en-US" sz="1200" b="0" i="0" kern="1200" dirty="0">
                <a:solidFill>
                  <a:schemeClr val="tx1"/>
                </a:solidFill>
                <a:latin typeface="+mn-lt"/>
                <a:ea typeface="+mn-ea"/>
                <a:cs typeface="+mn-cs"/>
              </a:rPr>
              <a:t>種檜木的共同祖宗住在北美洲與亞洲尚未分離的古陸塊。後來北美洲與亞洲陸塊裂離，檜族之神分家，昆仲分別住往太平洋東西兩岸，因為檜神嗜水霧，只能狹限於陸海交界的雲霧帶。</a:t>
            </a:r>
            <a:r>
              <a:rPr lang="en-US" altLang="zh-TW" sz="1200" b="0" i="0" kern="1200" dirty="0">
                <a:solidFill>
                  <a:schemeClr val="tx1"/>
                </a:solidFill>
                <a:latin typeface="+mn-lt"/>
                <a:ea typeface="+mn-ea"/>
                <a:cs typeface="+mn-cs"/>
              </a:rPr>
              <a:t>200</a:t>
            </a:r>
            <a:r>
              <a:rPr lang="zh-TW" altLang="en-US" sz="1200" b="0" i="0" kern="1200" dirty="0">
                <a:solidFill>
                  <a:schemeClr val="tx1"/>
                </a:solidFill>
                <a:latin typeface="+mn-lt"/>
                <a:ea typeface="+mn-ea"/>
                <a:cs typeface="+mn-cs"/>
              </a:rPr>
              <a:t>多億個日子以來，沒有仙人知道它們如何旅遊，總之，有了日本島鏈之後，檜神西支就住在日本。</a:t>
            </a:r>
          </a:p>
          <a:p>
            <a:r>
              <a:rPr lang="zh-TW" altLang="en-US" sz="1200" b="0" i="0" kern="1200" dirty="0">
                <a:solidFill>
                  <a:schemeClr val="tx1"/>
                </a:solidFill>
                <a:latin typeface="+mn-lt"/>
                <a:ea typeface="+mn-ea"/>
                <a:cs typeface="+mn-cs"/>
              </a:rPr>
              <a:t>大約</a:t>
            </a:r>
            <a:r>
              <a:rPr lang="en-US" altLang="zh-TW" sz="1200" b="0" i="0" kern="1200" dirty="0">
                <a:solidFill>
                  <a:schemeClr val="tx1"/>
                </a:solidFill>
                <a:latin typeface="+mn-lt"/>
                <a:ea typeface="+mn-ea"/>
                <a:cs typeface="+mn-cs"/>
              </a:rPr>
              <a:t>5</a:t>
            </a:r>
            <a:r>
              <a:rPr lang="zh-TW" altLang="en-US" sz="1200" b="0" i="0" kern="1200" dirty="0">
                <a:solidFill>
                  <a:schemeClr val="tx1"/>
                </a:solidFill>
                <a:latin typeface="+mn-lt"/>
                <a:ea typeface="+mn-ea"/>
                <a:cs typeface="+mn-cs"/>
              </a:rPr>
              <a:t>億多天之前的前後，由於氣候酷寒，大量海水被抽往極圈結冰，且海水凍縮，體積大減，海平面下降超過</a:t>
            </a:r>
            <a:r>
              <a:rPr lang="en-US" altLang="zh-TW" sz="1200" b="0" i="0" kern="1200" dirty="0">
                <a:solidFill>
                  <a:schemeClr val="tx1"/>
                </a:solidFill>
                <a:latin typeface="+mn-lt"/>
                <a:ea typeface="+mn-ea"/>
                <a:cs typeface="+mn-cs"/>
              </a:rPr>
              <a:t>100-120</a:t>
            </a:r>
            <a:r>
              <a:rPr lang="zh-TW" altLang="en-US" sz="1200" b="0" i="0" kern="1200" dirty="0">
                <a:solidFill>
                  <a:schemeClr val="tx1"/>
                </a:solidFill>
                <a:latin typeface="+mn-lt"/>
                <a:ea typeface="+mn-ea"/>
                <a:cs typeface="+mn-cs"/>
              </a:rPr>
              <a:t>多公尺，日本、琉球到台灣的島弧陸連，寒溫帶物種攜家帶眷投奔南國，從日本來到了台灣，從此伴隨著台灣地體與氣候變遷，展開了認同之旅。於是，日本扁柏變成半個台灣人叫台灣扁柏，骨子裏、氣質上至少存有半個日本人的特徵；另一半族群完全特化為台灣人，是即全球唯一的台灣紅檜。打個比喻，鄭成功就是台灣扁柏；現今的道地台灣人或死硬派的台獨份子就是台灣紅檜。</a:t>
            </a:r>
          </a:p>
          <a:p>
            <a:r>
              <a:rPr lang="en-US" altLang="zh-TW" sz="1200" b="0" i="0" kern="1200" dirty="0">
                <a:solidFill>
                  <a:schemeClr val="tx1"/>
                </a:solidFill>
                <a:latin typeface="+mn-lt"/>
                <a:ea typeface="+mn-ea"/>
                <a:cs typeface="+mn-cs"/>
              </a:rPr>
              <a:t>4</a:t>
            </a:r>
            <a:r>
              <a:rPr lang="zh-TW" altLang="en-US" sz="1200" b="0" i="0" kern="1200" dirty="0">
                <a:solidFill>
                  <a:schemeClr val="tx1"/>
                </a:solidFill>
                <a:latin typeface="+mn-lt"/>
                <a:ea typeface="+mn-ea"/>
                <a:cs typeface="+mn-cs"/>
              </a:rPr>
              <a:t>萬</a:t>
            </a:r>
            <a:r>
              <a:rPr lang="en-US" altLang="zh-TW" sz="1200" b="0" i="0" kern="1200" dirty="0">
                <a:solidFill>
                  <a:schemeClr val="tx1"/>
                </a:solidFill>
                <a:latin typeface="+mn-lt"/>
                <a:ea typeface="+mn-ea"/>
                <a:cs typeface="+mn-cs"/>
              </a:rPr>
              <a:t>4</a:t>
            </a:r>
            <a:r>
              <a:rPr lang="zh-TW" altLang="en-US" sz="1200" b="0" i="0" kern="1200" dirty="0">
                <a:solidFill>
                  <a:schemeClr val="tx1"/>
                </a:solidFill>
                <a:latin typeface="+mn-lt"/>
                <a:ea typeface="+mn-ea"/>
                <a:cs typeface="+mn-cs"/>
              </a:rPr>
              <a:t>千多天前，日本人開始統治台灣；</a:t>
            </a:r>
            <a:r>
              <a:rPr lang="en-US" altLang="zh-TW" sz="1200" b="0" i="0" kern="1200" dirty="0">
                <a:solidFill>
                  <a:schemeClr val="tx1"/>
                </a:solidFill>
                <a:latin typeface="+mn-lt"/>
                <a:ea typeface="+mn-ea"/>
                <a:cs typeface="+mn-cs"/>
              </a:rPr>
              <a:t>4</a:t>
            </a:r>
            <a:r>
              <a:rPr lang="zh-TW" altLang="en-US" sz="1200" b="0" i="0" kern="1200" dirty="0">
                <a:solidFill>
                  <a:schemeClr val="tx1"/>
                </a:solidFill>
                <a:latin typeface="+mn-lt"/>
                <a:ea typeface="+mn-ea"/>
                <a:cs typeface="+mn-cs"/>
              </a:rPr>
              <a:t>萬</a:t>
            </a:r>
            <a:r>
              <a:rPr lang="en-US" altLang="zh-TW" sz="1200" b="0" i="0" kern="1200" dirty="0">
                <a:solidFill>
                  <a:schemeClr val="tx1"/>
                </a:solidFill>
                <a:latin typeface="+mn-lt"/>
                <a:ea typeface="+mn-ea"/>
                <a:cs typeface="+mn-cs"/>
              </a:rPr>
              <a:t>3</a:t>
            </a:r>
            <a:r>
              <a:rPr lang="zh-TW" altLang="en-US" sz="1200" b="0" i="0" kern="1200" dirty="0">
                <a:solidFill>
                  <a:schemeClr val="tx1"/>
                </a:solidFill>
                <a:latin typeface="+mn-lt"/>
                <a:ea typeface="+mn-ea"/>
                <a:cs typeface="+mn-cs"/>
              </a:rPr>
              <a:t>千多天前，日本人發現台灣檜木，且自</a:t>
            </a:r>
            <a:r>
              <a:rPr lang="en-US" altLang="zh-TW" sz="1200" b="0" i="0" kern="1200" dirty="0">
                <a:solidFill>
                  <a:schemeClr val="tx1"/>
                </a:solidFill>
                <a:latin typeface="+mn-lt"/>
                <a:ea typeface="+mn-ea"/>
                <a:cs typeface="+mn-cs"/>
              </a:rPr>
              <a:t>1912</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12</a:t>
            </a:r>
            <a:r>
              <a:rPr lang="zh-TW" altLang="en-US" sz="1200" b="0" i="0" kern="1200" dirty="0">
                <a:solidFill>
                  <a:schemeClr val="tx1"/>
                </a:solidFill>
                <a:latin typeface="+mn-lt"/>
                <a:ea typeface="+mn-ea"/>
                <a:cs typeface="+mn-cs"/>
              </a:rPr>
              <a:t>月底，運出第一批台灣檜木。他們砍伐檜木的人員、技術、文化，成套由日本引進。</a:t>
            </a:r>
          </a:p>
          <a:p>
            <a:r>
              <a:rPr lang="zh-TW" altLang="en-US" sz="1200" b="0" i="0" kern="1200" dirty="0">
                <a:solidFill>
                  <a:schemeClr val="tx1"/>
                </a:solidFill>
                <a:latin typeface="+mn-lt"/>
                <a:ea typeface="+mn-ea"/>
                <a:cs typeface="+mn-cs"/>
              </a:rPr>
              <a:t>大約</a:t>
            </a:r>
            <a:r>
              <a:rPr lang="en-US" altLang="zh-TW" sz="1200" b="0" i="0" kern="1200" dirty="0">
                <a:solidFill>
                  <a:schemeClr val="tx1"/>
                </a:solidFill>
                <a:latin typeface="+mn-lt"/>
                <a:ea typeface="+mn-ea"/>
                <a:cs typeface="+mn-cs"/>
              </a:rPr>
              <a:t>3</a:t>
            </a:r>
            <a:r>
              <a:rPr lang="zh-TW" altLang="en-US" sz="1200" b="0" i="0" kern="1200" dirty="0">
                <a:solidFill>
                  <a:schemeClr val="tx1"/>
                </a:solidFill>
                <a:latin typeface="+mn-lt"/>
                <a:ea typeface="+mn-ea"/>
                <a:cs typeface="+mn-cs"/>
              </a:rPr>
              <a:t>萬</a:t>
            </a:r>
            <a:r>
              <a:rPr lang="en-US" altLang="zh-TW" sz="1200" b="0" i="0" kern="1200" dirty="0">
                <a:solidFill>
                  <a:schemeClr val="tx1"/>
                </a:solidFill>
                <a:latin typeface="+mn-lt"/>
                <a:ea typeface="+mn-ea"/>
                <a:cs typeface="+mn-cs"/>
              </a:rPr>
              <a:t>6</a:t>
            </a:r>
            <a:r>
              <a:rPr lang="zh-TW" altLang="en-US" sz="1200" b="0" i="0" kern="1200" dirty="0">
                <a:solidFill>
                  <a:schemeClr val="tx1"/>
                </a:solidFill>
                <a:latin typeface="+mn-lt"/>
                <a:ea typeface="+mn-ea"/>
                <a:cs typeface="+mn-cs"/>
              </a:rPr>
              <a:t>千天前，阿里山眠月神木兩根，運到了明治神宮，隨後被打造成為日本或全球最大的鳥居。</a:t>
            </a:r>
          </a:p>
          <a:p>
            <a:r>
              <a:rPr lang="zh-TW" altLang="en-US" sz="1200" b="0" i="0" kern="1200" dirty="0">
                <a:solidFill>
                  <a:schemeClr val="tx1"/>
                </a:solidFill>
                <a:latin typeface="+mn-lt"/>
                <a:ea typeface="+mn-ea"/>
                <a:cs typeface="+mn-cs"/>
              </a:rPr>
              <a:t>不到</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萬</a:t>
            </a:r>
            <a:r>
              <a:rPr lang="en-US" altLang="zh-TW" sz="1200" b="0" i="0" kern="1200" dirty="0">
                <a:solidFill>
                  <a:schemeClr val="tx1"/>
                </a:solidFill>
                <a:latin typeface="+mn-lt"/>
                <a:ea typeface="+mn-ea"/>
                <a:cs typeface="+mn-cs"/>
              </a:rPr>
              <a:t>5</a:t>
            </a:r>
            <a:r>
              <a:rPr lang="zh-TW" altLang="en-US" sz="1200" b="0" i="0" kern="1200" dirty="0">
                <a:solidFill>
                  <a:schemeClr val="tx1"/>
                </a:solidFill>
                <a:latin typeface="+mn-lt"/>
                <a:ea typeface="+mn-ea"/>
                <a:cs typeface="+mn-cs"/>
              </a:rPr>
              <a:t>千天之前，第二代明神鳥居由台灣丹大山運來竣工，也就是如今拔地的聳立者。</a:t>
            </a:r>
          </a:p>
          <a:p>
            <a:r>
              <a:rPr lang="zh-TW" altLang="en-US" sz="1200" b="0" i="0" kern="1200" dirty="0">
                <a:solidFill>
                  <a:schemeClr val="tx1"/>
                </a:solidFill>
                <a:latin typeface="+mn-lt"/>
                <a:ea typeface="+mn-ea"/>
                <a:cs typeface="+mn-cs"/>
              </a:rPr>
              <a:t>人的一生差不多有</a:t>
            </a:r>
            <a:r>
              <a:rPr lang="en-US" altLang="zh-TW" sz="1200" b="0" i="0" kern="1200" dirty="0">
                <a:solidFill>
                  <a:schemeClr val="tx1"/>
                </a:solidFill>
                <a:latin typeface="+mn-lt"/>
                <a:ea typeface="+mn-ea"/>
                <a:cs typeface="+mn-cs"/>
              </a:rPr>
              <a:t>2-3</a:t>
            </a:r>
            <a:r>
              <a:rPr lang="zh-TW" altLang="en-US" sz="1200" b="0" i="0" kern="1200" dirty="0">
                <a:solidFill>
                  <a:schemeClr val="tx1"/>
                </a:solidFill>
                <a:latin typeface="+mn-lt"/>
                <a:ea typeface="+mn-ea"/>
                <a:cs typeface="+mn-cs"/>
              </a:rPr>
              <a:t>萬天可以感受檜木的滄桑。</a:t>
            </a:r>
          </a:p>
          <a:p>
            <a:r>
              <a:rPr lang="zh-TW" altLang="en-US" dirty="0"/>
              <a:t/>
            </a:r>
            <a:br>
              <a:rPr lang="zh-TW" altLang="en-US" dirty="0"/>
            </a:br>
            <a:r>
              <a:rPr lang="zh-TW" altLang="en-US" sz="1200" b="0" i="0" kern="1200" dirty="0">
                <a:solidFill>
                  <a:schemeClr val="tx1"/>
                </a:solidFill>
                <a:latin typeface="+mn-lt"/>
                <a:ea typeface="+mn-ea"/>
                <a:cs typeface="+mn-cs"/>
              </a:rPr>
              <a:t>是的，我會感受</a:t>
            </a:r>
            <a:r>
              <a:rPr lang="en-US" altLang="zh-TW" sz="1200" b="0" i="0" kern="1200" dirty="0">
                <a:solidFill>
                  <a:schemeClr val="tx1"/>
                </a:solidFill>
                <a:latin typeface="+mn-lt"/>
                <a:ea typeface="+mn-ea"/>
                <a:cs typeface="+mn-cs"/>
              </a:rPr>
              <a:t>13</a:t>
            </a:r>
            <a:r>
              <a:rPr lang="zh-TW" altLang="en-US" sz="1200" b="0" i="0" kern="1200" dirty="0">
                <a:solidFill>
                  <a:schemeClr val="tx1"/>
                </a:solidFill>
                <a:latin typeface="+mn-lt"/>
                <a:ea typeface="+mn-ea"/>
                <a:cs typeface="+mn-cs"/>
              </a:rPr>
              <a:t>根台灣巨檜流落東瀛，但不知台檜是否算是返鄉祭祖？我更關切全台灣曾經存活</a:t>
            </a:r>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千多萬株巨靈被誰人「盜伐」，如今屍骨在何方？</a:t>
            </a: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34</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184514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a:solidFill>
                  <a:schemeClr val="tx1"/>
                </a:solidFill>
                <a:latin typeface="+mn-lt"/>
                <a:ea typeface="+mn-ea"/>
                <a:cs typeface="+mn-cs"/>
              </a:rPr>
              <a:t>第二代神木  阿里山香林神木（原光武檜）</a:t>
            </a:r>
          </a:p>
          <a:p>
            <a:r>
              <a:rPr lang="zh-TW" altLang="en-US" sz="1200" b="0" i="0" kern="1200" dirty="0">
                <a:solidFill>
                  <a:schemeClr val="tx1"/>
                </a:solidFill>
                <a:latin typeface="+mn-lt"/>
                <a:ea typeface="+mn-ea"/>
                <a:cs typeface="+mn-cs"/>
              </a:rPr>
              <a:t>阿里山神木倒伏之後，由</a:t>
            </a:r>
            <a:r>
              <a:rPr lang="zh-TW" altLang="en-US" sz="1200" b="0" i="0" u="none" strike="noStrike" kern="1200" dirty="0">
                <a:solidFill>
                  <a:schemeClr val="tx1"/>
                </a:solidFill>
                <a:latin typeface="+mn-lt"/>
                <a:ea typeface="+mn-ea"/>
                <a:cs typeface="+mn-cs"/>
                <a:hlinkClick r:id="rId3" tooltip="嘉義縣"/>
              </a:rPr>
              <a:t>嘉義縣</a:t>
            </a:r>
            <a:r>
              <a:rPr lang="zh-TW" altLang="en-US" sz="1200" b="0" i="0" kern="1200" dirty="0">
                <a:solidFill>
                  <a:schemeClr val="tx1"/>
                </a:solidFill>
                <a:latin typeface="+mn-lt"/>
                <a:ea typeface="+mn-ea"/>
                <a:cs typeface="+mn-cs"/>
              </a:rPr>
              <a:t>政府、</a:t>
            </a:r>
            <a:r>
              <a:rPr lang="zh-TW" altLang="en-US" sz="1200" b="0" i="0" u="none" strike="noStrike" kern="1200" dirty="0">
                <a:solidFill>
                  <a:schemeClr val="tx1"/>
                </a:solidFill>
                <a:latin typeface="+mn-lt"/>
                <a:ea typeface="+mn-ea"/>
                <a:cs typeface="+mn-cs"/>
                <a:hlinkClick r:id="rId4" tooltip="阿里山風景區管理處（頁面不存在）"/>
              </a:rPr>
              <a:t>阿里山風景區管理處</a:t>
            </a:r>
            <a:r>
              <a:rPr lang="zh-TW" altLang="en-US" sz="1200" b="0" i="0" kern="1200" dirty="0">
                <a:solidFill>
                  <a:schemeClr val="tx1"/>
                </a:solidFill>
                <a:latin typeface="+mn-lt"/>
                <a:ea typeface="+mn-ea"/>
                <a:cs typeface="+mn-cs"/>
              </a:rPr>
              <a:t>籌劃，選出風景區內其他巨型神木，以作為新旅遊地標。網路票選活動在</a:t>
            </a:r>
            <a:r>
              <a:rPr lang="en-US" altLang="zh-TW" sz="1200" b="0" i="0" kern="1200" dirty="0">
                <a:solidFill>
                  <a:schemeClr val="tx1"/>
                </a:solidFill>
                <a:latin typeface="+mn-lt"/>
                <a:ea typeface="+mn-ea"/>
                <a:cs typeface="+mn-cs"/>
              </a:rPr>
              <a:t>2006</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9</a:t>
            </a:r>
            <a:r>
              <a:rPr lang="zh-TW" altLang="en-US" sz="1200" b="0" i="0" kern="1200" dirty="0">
                <a:solidFill>
                  <a:schemeClr val="tx1"/>
                </a:solidFill>
                <a:latin typeface="+mn-lt"/>
                <a:ea typeface="+mn-ea"/>
                <a:cs typeface="+mn-cs"/>
              </a:rPr>
              <a:t>到</a:t>
            </a:r>
            <a:r>
              <a:rPr lang="en-US" altLang="zh-TW" sz="1200" b="0" i="0" kern="1200" dirty="0">
                <a:solidFill>
                  <a:schemeClr val="tx1"/>
                </a:solidFill>
                <a:latin typeface="+mn-lt"/>
                <a:ea typeface="+mn-ea"/>
                <a:cs typeface="+mn-cs"/>
              </a:rPr>
              <a:t>11</a:t>
            </a:r>
            <a:r>
              <a:rPr lang="zh-TW" altLang="en-US" sz="1200" b="0" i="0" kern="1200" dirty="0">
                <a:solidFill>
                  <a:schemeClr val="tx1"/>
                </a:solidFill>
                <a:latin typeface="+mn-lt"/>
                <a:ea typeface="+mn-ea"/>
                <a:cs typeface="+mn-cs"/>
              </a:rPr>
              <a:t>月間進行，有</a:t>
            </a:r>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萬</a:t>
            </a:r>
            <a:r>
              <a:rPr lang="en-US" altLang="zh-TW" sz="1200" b="0" i="0" kern="1200" dirty="0">
                <a:solidFill>
                  <a:schemeClr val="tx1"/>
                </a:solidFill>
                <a:latin typeface="+mn-lt"/>
                <a:ea typeface="+mn-ea"/>
                <a:cs typeface="+mn-cs"/>
              </a:rPr>
              <a:t>5</a:t>
            </a:r>
            <a:r>
              <a:rPr lang="zh-TW" altLang="en-US" sz="1200" b="0" i="0" kern="1200" dirty="0">
                <a:solidFill>
                  <a:schemeClr val="tx1"/>
                </a:solidFill>
                <a:latin typeface="+mn-lt"/>
                <a:ea typeface="+mn-ea"/>
                <a:cs typeface="+mn-cs"/>
              </a:rPr>
              <a:t>千人參加投票，由光武檜得到最高票，成為阿里山第二代神木。</a:t>
            </a:r>
            <a:r>
              <a:rPr lang="en-US" altLang="zh-TW" sz="1200" b="0" i="0" kern="1200" dirty="0">
                <a:solidFill>
                  <a:schemeClr val="tx1"/>
                </a:solidFill>
                <a:latin typeface="+mn-lt"/>
                <a:ea typeface="+mn-ea"/>
                <a:cs typeface="+mn-cs"/>
              </a:rPr>
              <a:t>2007</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日由縣長</a:t>
            </a:r>
            <a:r>
              <a:rPr lang="zh-TW" altLang="en-US" sz="1200" b="0" i="0" u="none" strike="noStrike" kern="1200" dirty="0">
                <a:solidFill>
                  <a:schemeClr val="tx1"/>
                </a:solidFill>
                <a:latin typeface="+mn-lt"/>
                <a:ea typeface="+mn-ea"/>
                <a:cs typeface="+mn-cs"/>
                <a:hlinkClick r:id="rId5" tooltip="陳明文"/>
              </a:rPr>
              <a:t>陳明文</a:t>
            </a:r>
            <a:r>
              <a:rPr lang="zh-TW" altLang="en-US" sz="1200" b="0" i="0" kern="1200" dirty="0">
                <a:solidFill>
                  <a:schemeClr val="tx1"/>
                </a:solidFill>
                <a:latin typeface="+mn-lt"/>
                <a:ea typeface="+mn-ea"/>
                <a:cs typeface="+mn-cs"/>
              </a:rPr>
              <a:t>加冕為「阿里山香林神木」。然而，這混淆了阿里山香林神木（原稱光武檜）與香林神木這兩顆樹的名稱。</a:t>
            </a:r>
          </a:p>
          <a:p>
            <a:r>
              <a:rPr lang="zh-TW" altLang="en-US" sz="1200" b="1" i="0" kern="1200" dirty="0">
                <a:solidFill>
                  <a:schemeClr val="tx1"/>
                </a:solidFill>
                <a:latin typeface="+mn-lt"/>
                <a:ea typeface="+mn-ea"/>
                <a:cs typeface="+mn-cs"/>
              </a:rPr>
              <a:t>阿里山香林神木</a:t>
            </a:r>
          </a:p>
          <a:p>
            <a:r>
              <a:rPr lang="zh-TW" altLang="en-US" sz="1200" b="0" i="0" kern="1200" dirty="0">
                <a:solidFill>
                  <a:schemeClr val="tx1"/>
                </a:solidFill>
                <a:latin typeface="+mn-lt"/>
                <a:ea typeface="+mn-ea"/>
                <a:cs typeface="+mn-cs"/>
              </a:rPr>
              <a:t>「阿里山香林神木」舊名「光武檜」，位於慈雲寺及</a:t>
            </a:r>
            <a:r>
              <a:rPr lang="zh-TW" altLang="en-US" sz="1200" b="0" i="0" u="none" strike="noStrike" kern="1200" dirty="0">
                <a:solidFill>
                  <a:schemeClr val="tx1"/>
                </a:solidFill>
                <a:latin typeface="+mn-lt"/>
                <a:ea typeface="+mn-ea"/>
                <a:cs typeface="+mn-cs"/>
                <a:hlinkClick r:id="rId6" tooltip="香林國小（頁面不存在）"/>
              </a:rPr>
              <a:t>香林國小</a:t>
            </a:r>
            <a:r>
              <a:rPr lang="zh-TW" altLang="en-US" sz="1200" b="0" i="0" kern="1200" dirty="0">
                <a:solidFill>
                  <a:schemeClr val="tx1"/>
                </a:solidFill>
                <a:latin typeface="+mn-lt"/>
                <a:ea typeface="+mn-ea"/>
                <a:cs typeface="+mn-cs"/>
              </a:rPr>
              <a:t>旁，近阿里山一號巨木步道；樹種紅檜，樹胸圍</a:t>
            </a:r>
            <a:r>
              <a:rPr lang="en-US" altLang="zh-TW" sz="1200" b="0" i="0" kern="1200" dirty="0">
                <a:solidFill>
                  <a:schemeClr val="tx1"/>
                </a:solidFill>
                <a:latin typeface="+mn-lt"/>
                <a:ea typeface="+mn-ea"/>
                <a:cs typeface="+mn-cs"/>
              </a:rPr>
              <a:t>12.3</a:t>
            </a:r>
            <a:r>
              <a:rPr lang="zh-TW" altLang="en-US" sz="1200" b="0" i="0" kern="1200" dirty="0">
                <a:solidFill>
                  <a:schemeClr val="tx1"/>
                </a:solidFill>
                <a:latin typeface="+mn-lt"/>
                <a:ea typeface="+mn-ea"/>
                <a:cs typeface="+mn-cs"/>
              </a:rPr>
              <a:t>公尺，高</a:t>
            </a:r>
            <a:r>
              <a:rPr lang="en-US" altLang="zh-TW" sz="1200" b="0" i="0" kern="1200" dirty="0">
                <a:solidFill>
                  <a:schemeClr val="tx1"/>
                </a:solidFill>
                <a:latin typeface="+mn-lt"/>
                <a:ea typeface="+mn-ea"/>
                <a:cs typeface="+mn-cs"/>
              </a:rPr>
              <a:t>45</a:t>
            </a:r>
            <a:r>
              <a:rPr lang="zh-TW" altLang="en-US" sz="1200" b="0" i="0" kern="1200" dirty="0">
                <a:solidFill>
                  <a:schemeClr val="tx1"/>
                </a:solidFill>
                <a:latin typeface="+mn-lt"/>
                <a:ea typeface="+mn-ea"/>
                <a:cs typeface="+mn-cs"/>
              </a:rPr>
              <a:t>公尺，樹齡推估</a:t>
            </a:r>
            <a:r>
              <a:rPr lang="en-US" altLang="zh-TW" sz="1200" b="0" i="0" kern="1200" dirty="0">
                <a:solidFill>
                  <a:schemeClr val="tx1"/>
                </a:solidFill>
                <a:latin typeface="+mn-lt"/>
                <a:ea typeface="+mn-ea"/>
                <a:cs typeface="+mn-cs"/>
              </a:rPr>
              <a:t>2300</a:t>
            </a:r>
            <a:r>
              <a:rPr lang="zh-TW" altLang="en-US" sz="1200" b="0" i="0" kern="1200" dirty="0">
                <a:solidFill>
                  <a:schemeClr val="tx1"/>
                </a:solidFill>
                <a:latin typeface="+mn-lt"/>
                <a:ea typeface="+mn-ea"/>
                <a:cs typeface="+mn-cs"/>
              </a:rPr>
              <a:t>年，海拔</a:t>
            </a:r>
            <a:r>
              <a:rPr lang="en-US" altLang="zh-TW" sz="1200" b="0" i="0" kern="1200" dirty="0">
                <a:solidFill>
                  <a:schemeClr val="tx1"/>
                </a:solidFill>
                <a:latin typeface="+mn-lt"/>
                <a:ea typeface="+mn-ea"/>
                <a:cs typeface="+mn-cs"/>
              </a:rPr>
              <a:t>2207</a:t>
            </a:r>
            <a:r>
              <a:rPr lang="zh-TW" altLang="en-US" sz="1200" b="0" i="0" kern="1200" dirty="0">
                <a:solidFill>
                  <a:schemeClr val="tx1"/>
                </a:solidFill>
                <a:latin typeface="+mn-lt"/>
                <a:ea typeface="+mn-ea"/>
                <a:cs typeface="+mn-cs"/>
              </a:rPr>
              <a:t>公尺，舊名之所以為光武，是因為推算神木落地發芽的時間約為</a:t>
            </a:r>
            <a:r>
              <a:rPr lang="zh-TW" altLang="en-US" sz="1200" b="0" i="0" u="none" strike="noStrike" kern="1200" dirty="0">
                <a:solidFill>
                  <a:schemeClr val="tx1"/>
                </a:solidFill>
                <a:latin typeface="+mn-lt"/>
                <a:ea typeface="+mn-ea"/>
                <a:cs typeface="+mn-cs"/>
                <a:hlinkClick r:id="rId7" tooltip="東漢"/>
              </a:rPr>
              <a:t>東漢</a:t>
            </a:r>
            <a:r>
              <a:rPr lang="zh-TW" altLang="en-US" sz="1200" b="0" i="0" u="none" strike="noStrike" kern="1200" dirty="0">
                <a:solidFill>
                  <a:schemeClr val="tx1"/>
                </a:solidFill>
                <a:latin typeface="+mn-lt"/>
                <a:ea typeface="+mn-ea"/>
                <a:cs typeface="+mn-cs"/>
                <a:hlinkClick r:id="rId8" tooltip="光武帝"/>
              </a:rPr>
              <a:t>光武帝</a:t>
            </a:r>
            <a:r>
              <a:rPr lang="zh-TW" altLang="en-US" sz="1200" b="0" i="0" kern="1200" dirty="0">
                <a:solidFill>
                  <a:schemeClr val="tx1"/>
                </a:solidFill>
                <a:latin typeface="+mn-lt"/>
                <a:ea typeface="+mn-ea"/>
                <a:cs typeface="+mn-cs"/>
              </a:rPr>
              <a:t>年間，此名為前台灣省主席</a:t>
            </a:r>
            <a:r>
              <a:rPr lang="zh-TW" altLang="en-US" sz="1200" b="0" i="0" u="none" strike="noStrike" kern="1200" dirty="0">
                <a:solidFill>
                  <a:schemeClr val="tx1"/>
                </a:solidFill>
                <a:latin typeface="+mn-lt"/>
                <a:ea typeface="+mn-ea"/>
                <a:cs typeface="+mn-cs"/>
                <a:hlinkClick r:id="rId9" tooltip="黃杰"/>
              </a:rPr>
              <a:t>黃杰</a:t>
            </a:r>
            <a:r>
              <a:rPr lang="zh-TW" altLang="en-US" sz="1200" b="0" i="0" kern="1200" dirty="0">
                <a:solidFill>
                  <a:schemeClr val="tx1"/>
                </a:solidFill>
                <a:latin typeface="+mn-lt"/>
                <a:ea typeface="+mn-ea"/>
                <a:cs typeface="+mn-cs"/>
              </a:rPr>
              <a:t>所命名。</a:t>
            </a:r>
            <a:r>
              <a:rPr lang="en-US" altLang="zh-TW" sz="1200" b="0" i="0" kern="1200" dirty="0">
                <a:solidFill>
                  <a:schemeClr val="tx1"/>
                </a:solidFill>
                <a:latin typeface="+mn-lt"/>
                <a:ea typeface="+mn-ea"/>
                <a:cs typeface="+mn-cs"/>
              </a:rPr>
              <a:t>2007</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日改名為「阿里山香林神木」。</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38</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507382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http://www.chinatimes.com/realtimenews/20160313004120-260405</a:t>
            </a:r>
          </a:p>
          <a:p>
            <a:r>
              <a:rPr lang="zh-TW" altLang="en-US" sz="1200" b="1" i="0" kern="1200" dirty="0">
                <a:solidFill>
                  <a:schemeClr val="tx1"/>
                </a:solidFill>
                <a:latin typeface="+mn-lt"/>
                <a:ea typeface="+mn-ea"/>
                <a:cs typeface="+mn-cs"/>
              </a:rPr>
              <a:t>台灣這座森林讓人毛骨悚然！竟聽不到動物聲音</a:t>
            </a:r>
            <a:r>
              <a:rPr lang="zh-TW" altLang="en-US" sz="1200" b="1" i="0" kern="1200" baseline="0" dirty="0">
                <a:solidFill>
                  <a:schemeClr val="tx1"/>
                </a:solidFill>
                <a:latin typeface="+mn-lt"/>
                <a:ea typeface="+mn-ea"/>
                <a:cs typeface="+mn-cs"/>
              </a:rPr>
              <a:t>  </a:t>
            </a:r>
            <a:r>
              <a:rPr lang="en-US" altLang="zh-TW" sz="1200" b="0" i="0" kern="1200" dirty="0">
                <a:solidFill>
                  <a:schemeClr val="tx1"/>
                </a:solidFill>
                <a:latin typeface="+mn-lt"/>
                <a:ea typeface="+mn-ea"/>
                <a:cs typeface="+mn-cs"/>
              </a:rPr>
              <a:t>2016</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03</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13</a:t>
            </a:r>
            <a:r>
              <a:rPr lang="zh-TW" altLang="en-US" sz="1200" b="0" i="0" kern="1200" dirty="0">
                <a:solidFill>
                  <a:schemeClr val="tx1"/>
                </a:solidFill>
                <a:latin typeface="+mn-lt"/>
                <a:ea typeface="+mn-ea"/>
                <a:cs typeface="+mn-cs"/>
              </a:rPr>
              <a:t>日</a:t>
            </a:r>
            <a:endParaRPr lang="en-US" altLang="zh-TW" sz="1200" b="0" i="0" kern="1200" dirty="0">
              <a:solidFill>
                <a:schemeClr val="tx1"/>
              </a:solidFill>
              <a:latin typeface="+mn-lt"/>
              <a:ea typeface="+mn-ea"/>
              <a:cs typeface="+mn-cs"/>
            </a:endParaRPr>
          </a:p>
          <a:p>
            <a:endParaRPr lang="en-US" altLang="zh-TW" sz="1200" b="0" i="0" kern="1200" dirty="0">
              <a:solidFill>
                <a:schemeClr val="tx1"/>
              </a:solidFill>
              <a:latin typeface="+mn-lt"/>
              <a:ea typeface="+mn-ea"/>
              <a:cs typeface="+mn-cs"/>
            </a:endParaRPr>
          </a:p>
          <a:p>
            <a:pPr fontAlgn="base"/>
            <a:r>
              <a:rPr lang="en-US" altLang="zh-TW" sz="1200" b="0" i="0" kern="1200" dirty="0">
                <a:solidFill>
                  <a:schemeClr val="tx1"/>
                </a:solidFill>
                <a:latin typeface="+mn-lt"/>
                <a:ea typeface="+mn-ea"/>
                <a:cs typeface="+mn-cs"/>
              </a:rPr>
              <a:t>http://ourisland.pts.org.tw/content/%E5%B8%8C%E6%9C%9B%E6%A3%AE%E6%9E%97#sthash.XdenzuMM.dpbs</a:t>
            </a:r>
            <a:r>
              <a:rPr lang="zh-TW" altLang="en-US" sz="1200" b="1" i="0" kern="1200" dirty="0">
                <a:solidFill>
                  <a:schemeClr val="tx1"/>
                </a:solidFill>
                <a:latin typeface="+mn-lt"/>
                <a:ea typeface="+mn-ea"/>
                <a:cs typeface="+mn-cs"/>
              </a:rPr>
              <a:t>希望森林  </a:t>
            </a:r>
            <a:r>
              <a:rPr lang="en-US" altLang="zh-TW" sz="1200" b="0" i="0" kern="1200" dirty="0">
                <a:solidFill>
                  <a:schemeClr val="tx1"/>
                </a:solidFill>
                <a:latin typeface="+mn-lt"/>
                <a:ea typeface="+mn-ea"/>
                <a:cs typeface="+mn-cs"/>
              </a:rPr>
              <a:t>02/08/2010</a:t>
            </a:r>
          </a:p>
          <a:p>
            <a:endParaRPr lang="zh-TW" altLang="en-US" sz="1200" b="0" i="0" kern="120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41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630581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zh-TW" altLang="en-US" sz="1200" kern="1200" dirty="0">
                <a:solidFill>
                  <a:schemeClr val="tx1"/>
                </a:solidFill>
                <a:latin typeface="+mn-lt"/>
                <a:ea typeface="+mn-ea"/>
                <a:cs typeface="+mn-cs"/>
              </a:rPr>
              <a:t>柳杉自古便是日本建築的材料，舉凡宮殿、廟宇及神社，甚至便當的木質薄片均是使用柳杉。</a:t>
            </a:r>
          </a:p>
          <a:p>
            <a:r>
              <a:rPr lang="zh-TW" altLang="en-US" sz="1200" kern="1200" dirty="0">
                <a:solidFill>
                  <a:schemeClr val="tx1"/>
                </a:solidFill>
                <a:latin typeface="+mn-lt"/>
                <a:ea typeface="+mn-ea"/>
                <a:cs typeface="+mn-cs"/>
              </a:rPr>
              <a:t>日本佔據台灣之後，在山區發現紅檜、扁柏、肖楠比日本柳杉色澤更均勻，紋路更平順，木質富香氣，尤其更挺拔高聳，驚為神物，列為一級木，於是選擇最優的神木，樹幹在</a:t>
            </a:r>
            <a:r>
              <a:rPr lang="en-US" sz="1200" kern="1200" dirty="0">
                <a:solidFill>
                  <a:schemeClr val="tx1"/>
                </a:solidFill>
                <a:latin typeface="+mn-lt"/>
                <a:ea typeface="+mn-ea"/>
                <a:cs typeface="+mn-cs"/>
              </a:rPr>
              <a:t>10</a:t>
            </a:r>
            <a:r>
              <a:rPr lang="zh-TW" altLang="en-US" sz="1200" kern="1200" dirty="0">
                <a:solidFill>
                  <a:schemeClr val="tx1"/>
                </a:solidFill>
                <a:latin typeface="+mn-lt"/>
                <a:ea typeface="+mn-ea"/>
                <a:cs typeface="+mn-cs"/>
              </a:rPr>
              <a:t>公尺以上才分枝，沒有任何樹瘤破損或瑕疵的神木運往東京、奈良當做廟宇及神社的大柱。</a:t>
            </a:r>
            <a:endParaRPr lang="en-US" altLang="zh-TW" sz="1200" kern="1200" dirty="0">
              <a:solidFill>
                <a:schemeClr val="tx1"/>
              </a:solidFill>
              <a:latin typeface="+mn-lt"/>
              <a:ea typeface="+mn-ea"/>
              <a:cs typeface="+mn-cs"/>
            </a:endParaRPr>
          </a:p>
          <a:p>
            <a:endParaRPr lang="en-US" altLang="zh-TW" sz="1200" kern="1200" dirty="0">
              <a:solidFill>
                <a:schemeClr val="tx1"/>
              </a:solidFill>
              <a:latin typeface="+mn-lt"/>
              <a:ea typeface="+mn-ea"/>
              <a:cs typeface="+mn-cs"/>
            </a:endParaRPr>
          </a:p>
          <a:p>
            <a:r>
              <a:rPr lang="zh-TW" altLang="en-US" sz="1200" kern="1200" dirty="0">
                <a:solidFill>
                  <a:schemeClr val="tx1"/>
                </a:solidFill>
                <a:latin typeface="+mn-lt"/>
                <a:ea typeface="+mn-ea"/>
                <a:cs typeface="+mn-cs"/>
              </a:rPr>
              <a:t>砍伐後的林區，日本認為台灣是殖民地，必須皇化，且對柳杉的故國情懷，於是大量引進造林，溪頭、杉林溪、阿里山整片山林最具代表性。在台灣造林的柳杉，由於氣候溫濕，生長迅速，更讓日本學者及政府深具信心，砍掉雜木種植柳杉變成殖民政策，但是柳杉水土不服，不僅無法育種，更讓木心變黑，無法當建材或便當的木質薄片，生長在台灣的柳杉約</a:t>
            </a:r>
            <a:r>
              <a:rPr lang="en-US" sz="1200" kern="1200" dirty="0">
                <a:solidFill>
                  <a:schemeClr val="tx1"/>
                </a:solidFill>
                <a:latin typeface="+mn-lt"/>
                <a:ea typeface="+mn-ea"/>
                <a:cs typeface="+mn-cs"/>
              </a:rPr>
              <a:t>20</a:t>
            </a:r>
            <a:r>
              <a:rPr lang="zh-TW" altLang="en-US" sz="1200" kern="1200" dirty="0">
                <a:solidFill>
                  <a:schemeClr val="tx1"/>
                </a:solidFill>
                <a:latin typeface="+mn-lt"/>
                <a:ea typeface="+mn-ea"/>
                <a:cs typeface="+mn-cs"/>
              </a:rPr>
              <a:t>年左右，便生長遲緩。</a:t>
            </a:r>
          </a:p>
          <a:p>
            <a:r>
              <a:rPr lang="en-US" sz="1200" kern="1200" dirty="0">
                <a:solidFill>
                  <a:schemeClr val="tx1"/>
                </a:solidFill>
                <a:latin typeface="+mn-lt"/>
                <a:ea typeface="+mn-ea"/>
                <a:cs typeface="+mn-cs"/>
              </a:rPr>
              <a:t>      </a:t>
            </a:r>
            <a:r>
              <a:rPr lang="zh-TW" altLang="en-US" sz="1200" kern="1200" dirty="0">
                <a:solidFill>
                  <a:schemeClr val="tx1"/>
                </a:solidFill>
                <a:latin typeface="+mn-lt"/>
                <a:ea typeface="+mn-ea"/>
                <a:cs typeface="+mn-cs"/>
              </a:rPr>
              <a:t>日本在台灣種植柳杉失敗，國民黨當權的林務局竟然沒有得到教訓，依然延續日本做法，繼續引進大量柳杉種子，並且大量砍伐紅檜、扁柏、肖楠 等一級木外銷日本，成為經濟的主要來源， 宜蘭縣大元山林場及太平山林場便是在這時期政策的犧牲品，千年以上神木不斷砍伐，山坡不斷種植柳杉，筆者童年時期親眼目睹此情況。</a:t>
            </a:r>
          </a:p>
          <a:p>
            <a:r>
              <a:rPr lang="en-US" sz="1200" kern="1200" dirty="0">
                <a:solidFill>
                  <a:schemeClr val="tx1"/>
                </a:solidFill>
                <a:latin typeface="+mn-lt"/>
                <a:ea typeface="+mn-ea"/>
                <a:cs typeface="+mn-cs"/>
              </a:rPr>
              <a:t>  </a:t>
            </a:r>
            <a:r>
              <a:rPr lang="zh-TW" altLang="en-US" sz="1200" kern="1200" dirty="0">
                <a:solidFill>
                  <a:schemeClr val="tx1"/>
                </a:solidFill>
                <a:latin typeface="+mn-lt"/>
                <a:ea typeface="+mn-ea"/>
                <a:cs typeface="+mn-cs"/>
              </a:rPr>
              <a:t>台灣的柳杉沒有任何經濟價值，在建築界曾短暫使用於板模支架，現在只有任其傾倒腐敗，讓樹種回歸本土，可惜的是原本舉世所無可以傲視全球的紅檜、扁柏、肖楠等中低海拔的整 片原始森林從此消失，即使數千年之後也無法恢復， 失敗的林業政策，亡國的徵兆像夢魘正在逐步困擾台灣土地生靈。</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43</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92566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5</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73484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http://www.chinatimes.com/realtimenews/20160313004120-260405</a:t>
            </a:r>
          </a:p>
          <a:p>
            <a:r>
              <a:rPr lang="zh-TW" altLang="en-US" sz="1200" b="1" i="0" kern="1200" dirty="0">
                <a:solidFill>
                  <a:schemeClr val="tx1"/>
                </a:solidFill>
                <a:latin typeface="+mn-lt"/>
                <a:ea typeface="+mn-ea"/>
                <a:cs typeface="+mn-cs"/>
              </a:rPr>
              <a:t>台灣這座森林讓人毛骨悚然！竟聽不到動物聲音</a:t>
            </a:r>
            <a:r>
              <a:rPr lang="zh-TW" altLang="en-US" sz="1200" b="1" i="0" kern="1200" baseline="0" dirty="0">
                <a:solidFill>
                  <a:schemeClr val="tx1"/>
                </a:solidFill>
                <a:latin typeface="+mn-lt"/>
                <a:ea typeface="+mn-ea"/>
                <a:cs typeface="+mn-cs"/>
              </a:rPr>
              <a:t>  </a:t>
            </a:r>
            <a:r>
              <a:rPr lang="en-US" altLang="zh-TW" sz="1200" b="0" i="0" kern="1200" dirty="0">
                <a:solidFill>
                  <a:schemeClr val="tx1"/>
                </a:solidFill>
                <a:latin typeface="+mn-lt"/>
                <a:ea typeface="+mn-ea"/>
                <a:cs typeface="+mn-cs"/>
              </a:rPr>
              <a:t>2016</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03</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13</a:t>
            </a:r>
            <a:r>
              <a:rPr lang="zh-TW" altLang="en-US" sz="1200" b="0" i="0" kern="1200" dirty="0">
                <a:solidFill>
                  <a:schemeClr val="tx1"/>
                </a:solidFill>
                <a:latin typeface="+mn-lt"/>
                <a:ea typeface="+mn-ea"/>
                <a:cs typeface="+mn-cs"/>
              </a:rPr>
              <a:t>日</a:t>
            </a:r>
            <a:endParaRPr lang="en-US" altLang="zh-TW" sz="1200" b="0" i="0" kern="1200" dirty="0">
              <a:solidFill>
                <a:schemeClr val="tx1"/>
              </a:solidFill>
              <a:latin typeface="+mn-lt"/>
              <a:ea typeface="+mn-ea"/>
              <a:cs typeface="+mn-cs"/>
            </a:endParaRPr>
          </a:p>
          <a:p>
            <a:endParaRPr lang="en-US" altLang="zh-TW" sz="1200" b="0" i="0" kern="1200" dirty="0">
              <a:solidFill>
                <a:schemeClr val="tx1"/>
              </a:solidFill>
              <a:latin typeface="+mn-lt"/>
              <a:ea typeface="+mn-ea"/>
              <a:cs typeface="+mn-cs"/>
            </a:endParaRPr>
          </a:p>
          <a:p>
            <a:pPr fontAlgn="base"/>
            <a:r>
              <a:rPr lang="en-US" altLang="zh-TW" sz="1200" b="0" i="0" kern="1200" dirty="0">
                <a:solidFill>
                  <a:schemeClr val="tx1"/>
                </a:solidFill>
                <a:latin typeface="+mn-lt"/>
                <a:ea typeface="+mn-ea"/>
                <a:cs typeface="+mn-cs"/>
              </a:rPr>
              <a:t>http://ourisland.pts.org.tw/content/%E5%B8%8C%E6%9C%9B%E6%A3%AE%E6%9E%97#sthash.XdenzuMM.dpbs</a:t>
            </a:r>
            <a:r>
              <a:rPr lang="zh-TW" altLang="en-US" sz="1200" b="1" i="0" kern="1200" dirty="0">
                <a:solidFill>
                  <a:schemeClr val="tx1"/>
                </a:solidFill>
                <a:latin typeface="+mn-lt"/>
                <a:ea typeface="+mn-ea"/>
                <a:cs typeface="+mn-cs"/>
              </a:rPr>
              <a:t>希望森林  </a:t>
            </a:r>
            <a:r>
              <a:rPr lang="en-US" altLang="zh-TW" sz="1200" b="0" i="0" kern="1200" dirty="0">
                <a:solidFill>
                  <a:schemeClr val="tx1"/>
                </a:solidFill>
                <a:latin typeface="+mn-lt"/>
                <a:ea typeface="+mn-ea"/>
                <a:cs typeface="+mn-cs"/>
              </a:rPr>
              <a:t>02/08/2010</a:t>
            </a:r>
          </a:p>
          <a:p>
            <a:endParaRPr lang="zh-TW" altLang="en-US" sz="1200" b="0" i="0" kern="120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45</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66300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http://news.ltn.com.tw/news/local/paper/279891</a:t>
            </a:r>
            <a:r>
              <a:rPr lang="zh-TW" altLang="en-US" dirty="0"/>
              <a:t> </a:t>
            </a:r>
            <a:r>
              <a:rPr lang="en-US" altLang="zh-TW" sz="1200" b="1" i="0" kern="1200" dirty="0">
                <a:solidFill>
                  <a:schemeClr val="tx1"/>
                </a:solidFill>
                <a:latin typeface="+mn-lt"/>
                <a:ea typeface="+mn-ea"/>
                <a:cs typeface="+mn-cs"/>
              </a:rPr>
              <a:t>〈</a:t>
            </a:r>
            <a:r>
              <a:rPr lang="zh-TW" altLang="en-US" sz="1200" b="1" i="0" kern="1200" dirty="0">
                <a:solidFill>
                  <a:schemeClr val="tx1"/>
                </a:solidFill>
                <a:latin typeface="+mn-lt"/>
                <a:ea typeface="+mn-ea"/>
                <a:cs typeface="+mn-cs"/>
              </a:rPr>
              <a:t>中部</a:t>
            </a:r>
            <a:r>
              <a:rPr lang="en-US" altLang="zh-TW" sz="1200" b="1" i="0" kern="1200" dirty="0">
                <a:solidFill>
                  <a:schemeClr val="tx1"/>
                </a:solidFill>
                <a:latin typeface="+mn-lt"/>
                <a:ea typeface="+mn-ea"/>
                <a:cs typeface="+mn-cs"/>
              </a:rPr>
              <a:t>〉</a:t>
            </a:r>
            <a:r>
              <a:rPr lang="zh-TW" altLang="en-US" sz="1200" b="1" i="0" kern="1200" dirty="0">
                <a:solidFill>
                  <a:schemeClr val="tx1"/>
                </a:solidFill>
                <a:latin typeface="+mn-lt"/>
                <a:ea typeface="+mn-ea"/>
                <a:cs typeface="+mn-cs"/>
              </a:rPr>
              <a:t>單一樹種營造景觀 對生態不利</a:t>
            </a:r>
            <a:endParaRPr lang="en-US" altLang="zh-TW" sz="1200" b="1" i="0" kern="1200" dirty="0">
              <a:solidFill>
                <a:schemeClr val="tx1"/>
              </a:solidFill>
              <a:latin typeface="+mn-lt"/>
              <a:ea typeface="+mn-ea"/>
              <a:cs typeface="+mn-cs"/>
            </a:endParaRPr>
          </a:p>
          <a:p>
            <a:r>
              <a:rPr lang="en-US" altLang="zh-TW" dirty="0"/>
              <a:t>https://scitechvista.nat.gov.tw/c/6ryH.htm</a:t>
            </a:r>
            <a:r>
              <a:rPr lang="zh-TW" altLang="en-US" sz="1200" b="1" i="0" kern="1200" dirty="0">
                <a:solidFill>
                  <a:schemeClr val="tx1"/>
                </a:solidFill>
                <a:latin typeface="+mn-lt"/>
                <a:ea typeface="+mn-ea"/>
                <a:cs typeface="+mn-cs"/>
              </a:rPr>
              <a:t>森林事知多少：物種多樣性的人造林 </a:t>
            </a:r>
            <a:r>
              <a:rPr lang="en-US" altLang="zh-TW" dirty="0"/>
              <a:t>2003/06/09</a:t>
            </a:r>
            <a:r>
              <a:rPr lang="zh-TW" altLang="en-US" sz="1200" u="none" strike="noStrike" kern="1200" dirty="0">
                <a:solidFill>
                  <a:schemeClr val="tx1"/>
                </a:solidFill>
                <a:latin typeface="+mn-lt"/>
                <a:ea typeface="+mn-ea"/>
                <a:cs typeface="+mn-cs"/>
                <a:hlinkClick r:id="rId3"/>
              </a:rPr>
              <a:t>關秉宗</a:t>
            </a:r>
            <a:r>
              <a:rPr lang="zh-TW" altLang="en-US" dirty="0"/>
              <a:t> </a:t>
            </a:r>
            <a:r>
              <a:rPr lang="en-US" altLang="zh-TW" dirty="0"/>
              <a:t>| </a:t>
            </a:r>
            <a:r>
              <a:rPr lang="zh-TW" altLang="en-US" dirty="0"/>
              <a:t>臺灣大學森林學系</a:t>
            </a:r>
            <a:endParaRPr lang="en-US" altLang="zh-TW" dirty="0"/>
          </a:p>
          <a:p>
            <a:pPr fontAlgn="base"/>
            <a:r>
              <a:rPr lang="en-US" altLang="zh-TW" dirty="0"/>
              <a:t>http://ourisland.pts.org.tw/content/%E5%B8%8C%E6%9C%9B%E6%A3%AE%E6%9E%97#sthash.XdenzuMM.dpbs</a:t>
            </a:r>
            <a:r>
              <a:rPr lang="zh-TW" altLang="en-US" sz="1200" b="1" i="0" kern="1200" dirty="0">
                <a:solidFill>
                  <a:schemeClr val="tx1"/>
                </a:solidFill>
                <a:latin typeface="+mn-lt"/>
                <a:ea typeface="+mn-ea"/>
                <a:cs typeface="+mn-cs"/>
              </a:rPr>
              <a:t>希望森林</a:t>
            </a:r>
            <a:endParaRPr lang="zh-TW" altLang="en-US" sz="1200" b="0" i="0" kern="1200" dirty="0">
              <a:solidFill>
                <a:schemeClr val="tx1"/>
              </a:solidFill>
              <a:latin typeface="+mn-lt"/>
              <a:ea typeface="+mn-ea"/>
              <a:cs typeface="+mn-cs"/>
            </a:endParaRPr>
          </a:p>
          <a:p>
            <a:pPr fontAlgn="base"/>
            <a:r>
              <a:rPr lang="en-US" altLang="zh-TW" sz="1200" b="0" i="0" kern="1200" dirty="0">
                <a:solidFill>
                  <a:schemeClr val="tx1"/>
                </a:solidFill>
                <a:latin typeface="+mn-lt"/>
                <a:ea typeface="+mn-ea"/>
                <a:cs typeface="+mn-cs"/>
              </a:rPr>
              <a:t>02/08/2010</a:t>
            </a:r>
          </a:p>
          <a:p>
            <a:r>
              <a:rPr lang="en-US" altLang="zh-TW" dirty="0"/>
              <a:t>https://scitechvista.nat.gov.tw/c/sBWh.htm</a:t>
            </a:r>
            <a:r>
              <a:rPr lang="zh-TW" altLang="en-US" sz="1200" b="1" i="0" kern="1200" dirty="0">
                <a:solidFill>
                  <a:schemeClr val="tx1"/>
                </a:solidFill>
                <a:latin typeface="+mn-lt"/>
                <a:ea typeface="+mn-ea"/>
                <a:cs typeface="+mn-cs"/>
              </a:rPr>
              <a:t>台灣生物多樣性的特色</a:t>
            </a:r>
            <a:r>
              <a:rPr lang="en-US" altLang="zh-TW" dirty="0"/>
              <a:t>2013/09/14</a:t>
            </a:r>
          </a:p>
          <a:p>
            <a:r>
              <a:rPr lang="zh-TW" altLang="en-US" dirty="0"/>
              <a:t/>
            </a:r>
            <a:br>
              <a:rPr lang="zh-TW" altLang="en-US" dirty="0"/>
            </a:b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47</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4962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b="0" i="0" kern="1200" dirty="0">
                <a:solidFill>
                  <a:schemeClr val="tx1"/>
                </a:solidFill>
                <a:latin typeface="+mn-lt"/>
                <a:ea typeface="+mn-ea"/>
                <a:cs typeface="+mn-cs"/>
              </a:rPr>
              <a:t>http://e-info.org.tw/against/2002/ag02032201.htm</a:t>
            </a:r>
          </a:p>
          <a:p>
            <a:endParaRPr lang="en-US" altLang="zh-TW" sz="1200" b="0" i="0" kern="1200" dirty="0">
              <a:solidFill>
                <a:schemeClr val="tx1"/>
              </a:solidFill>
              <a:latin typeface="+mn-lt"/>
              <a:ea typeface="+mn-ea"/>
              <a:cs typeface="+mn-cs"/>
            </a:endParaRPr>
          </a:p>
          <a:p>
            <a:r>
              <a:rPr lang="zh-TW" altLang="en-US" sz="1200" b="0" i="0" kern="1200" dirty="0">
                <a:solidFill>
                  <a:schemeClr val="tx1"/>
                </a:solidFill>
                <a:latin typeface="+mn-lt"/>
                <a:ea typeface="+mn-ea"/>
                <a:cs typeface="+mn-cs"/>
              </a:rPr>
              <a:t>而在經濟價值上，目前柳杉砍一立方公尺工錢</a:t>
            </a:r>
            <a:r>
              <a:rPr lang="en-US" altLang="zh-TW" sz="1200" b="0" i="0" kern="1200" dirty="0">
                <a:solidFill>
                  <a:schemeClr val="tx1"/>
                </a:solidFill>
                <a:latin typeface="+mn-lt"/>
                <a:ea typeface="+mn-ea"/>
                <a:cs typeface="+mn-cs"/>
              </a:rPr>
              <a:t>5000</a:t>
            </a:r>
            <a:r>
              <a:rPr lang="zh-TW" altLang="en-US" sz="1200" b="0" i="0" kern="1200" dirty="0">
                <a:solidFill>
                  <a:schemeClr val="tx1"/>
                </a:solidFill>
                <a:latin typeface="+mn-lt"/>
                <a:ea typeface="+mn-ea"/>
                <a:cs typeface="+mn-cs"/>
              </a:rPr>
              <a:t>元，但只能賣</a:t>
            </a:r>
            <a:r>
              <a:rPr lang="en-US" altLang="zh-TW" sz="1200" b="0" i="0" kern="1200" dirty="0">
                <a:solidFill>
                  <a:schemeClr val="tx1"/>
                </a:solidFill>
                <a:latin typeface="+mn-lt"/>
                <a:ea typeface="+mn-ea"/>
                <a:cs typeface="+mn-cs"/>
              </a:rPr>
              <a:t>3000</a:t>
            </a:r>
            <a:r>
              <a:rPr lang="zh-TW" altLang="en-US" sz="1200" b="0" i="0" kern="1200" dirty="0">
                <a:solidFill>
                  <a:schemeClr val="tx1"/>
                </a:solidFill>
                <a:latin typeface="+mn-lt"/>
                <a:ea typeface="+mn-ea"/>
                <a:cs typeface="+mn-cs"/>
              </a:rPr>
              <a:t>元，完全不敵進口材的競爭優勢。</a:t>
            </a:r>
          </a:p>
          <a:p>
            <a:r>
              <a:rPr lang="zh-TW" altLang="en-US" sz="1200" b="0" i="0" kern="1200" dirty="0">
                <a:solidFill>
                  <a:schemeClr val="tx1"/>
                </a:solidFill>
                <a:latin typeface="+mn-lt"/>
                <a:ea typeface="+mn-ea"/>
                <a:cs typeface="+mn-cs"/>
              </a:rPr>
              <a:t>　　也就是說，九十二年來的柳杉造林，已證實是完全失敗。</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48</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919918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杉林溪水漾森林，人人誇讚風光秀麗，但那裡曾是山神哭嚎揮淚的處所，是台灣林業荒謬失策的印記。</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49</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687439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zh-TW" altLang="en-US" sz="1200" kern="1200" dirty="0">
                <a:solidFill>
                  <a:schemeClr val="tx1"/>
                </a:solidFill>
                <a:latin typeface="+mn-lt"/>
                <a:ea typeface="+mn-ea"/>
                <a:cs typeface="+mn-cs"/>
              </a:rPr>
              <a:t>柳杉自古便是日本建築的材料，舉凡宮殿、廟宇及神社，甚至便當的木質薄片均是使用柳杉。</a:t>
            </a:r>
          </a:p>
          <a:p>
            <a:r>
              <a:rPr lang="zh-TW" altLang="en-US" sz="1200" kern="1200" dirty="0">
                <a:solidFill>
                  <a:schemeClr val="tx1"/>
                </a:solidFill>
                <a:latin typeface="+mn-lt"/>
                <a:ea typeface="+mn-ea"/>
                <a:cs typeface="+mn-cs"/>
              </a:rPr>
              <a:t>日本佔據台灣之後，在山區發現紅檜、扁柏、肖楠比日本柳杉色澤更均勻，紋路更平順，木質富香氣，尤其更挺拔高聳，驚為神物，列為一級木，於是選擇最優的神木，樹幹在</a:t>
            </a:r>
            <a:r>
              <a:rPr lang="en-US" sz="1200" kern="1200" dirty="0">
                <a:solidFill>
                  <a:schemeClr val="tx1"/>
                </a:solidFill>
                <a:latin typeface="+mn-lt"/>
                <a:ea typeface="+mn-ea"/>
                <a:cs typeface="+mn-cs"/>
              </a:rPr>
              <a:t>10</a:t>
            </a:r>
            <a:r>
              <a:rPr lang="zh-TW" altLang="en-US" sz="1200" kern="1200" dirty="0">
                <a:solidFill>
                  <a:schemeClr val="tx1"/>
                </a:solidFill>
                <a:latin typeface="+mn-lt"/>
                <a:ea typeface="+mn-ea"/>
                <a:cs typeface="+mn-cs"/>
              </a:rPr>
              <a:t>公尺以上才分枝，沒有任何樹瘤破損或瑕疵的神木運往東京、奈良當做廟宇及神社的大柱。</a:t>
            </a:r>
            <a:endParaRPr lang="en-US" altLang="zh-TW" sz="1200" kern="1200" dirty="0">
              <a:solidFill>
                <a:schemeClr val="tx1"/>
              </a:solidFill>
              <a:latin typeface="+mn-lt"/>
              <a:ea typeface="+mn-ea"/>
              <a:cs typeface="+mn-cs"/>
            </a:endParaRPr>
          </a:p>
          <a:p>
            <a:endParaRPr lang="en-US" altLang="zh-TW" sz="1200" kern="1200" dirty="0">
              <a:solidFill>
                <a:schemeClr val="tx1"/>
              </a:solidFill>
              <a:latin typeface="+mn-lt"/>
              <a:ea typeface="+mn-ea"/>
              <a:cs typeface="+mn-cs"/>
            </a:endParaRPr>
          </a:p>
          <a:p>
            <a:r>
              <a:rPr lang="zh-TW" altLang="en-US" sz="1200" kern="1200" dirty="0">
                <a:solidFill>
                  <a:schemeClr val="tx1"/>
                </a:solidFill>
                <a:latin typeface="+mn-lt"/>
                <a:ea typeface="+mn-ea"/>
                <a:cs typeface="+mn-cs"/>
              </a:rPr>
              <a:t>砍伐後的林區，日本認為台灣是殖民地，必須皇化，且對柳杉的故國情懷，於是大量引進造林，溪頭、杉林溪、阿里山整片山林最具代表性。在台灣造林的柳杉，由於氣候溫濕，生長迅速，更讓日本學者及政府深具信心，砍掉雜木種植柳杉變成殖民政策，但是柳杉水土不服，不僅無法育種，更讓木心變黑，無法當建材或便當的木質薄片，生長在台灣的柳杉約</a:t>
            </a:r>
            <a:r>
              <a:rPr lang="en-US" sz="1200" kern="1200" dirty="0">
                <a:solidFill>
                  <a:schemeClr val="tx1"/>
                </a:solidFill>
                <a:latin typeface="+mn-lt"/>
                <a:ea typeface="+mn-ea"/>
                <a:cs typeface="+mn-cs"/>
              </a:rPr>
              <a:t>20</a:t>
            </a:r>
            <a:r>
              <a:rPr lang="zh-TW" altLang="en-US" sz="1200" kern="1200" dirty="0">
                <a:solidFill>
                  <a:schemeClr val="tx1"/>
                </a:solidFill>
                <a:latin typeface="+mn-lt"/>
                <a:ea typeface="+mn-ea"/>
                <a:cs typeface="+mn-cs"/>
              </a:rPr>
              <a:t>年左右，便生長遲緩。</a:t>
            </a:r>
          </a:p>
          <a:p>
            <a:r>
              <a:rPr lang="en-US" sz="1200" kern="1200" dirty="0">
                <a:solidFill>
                  <a:schemeClr val="tx1"/>
                </a:solidFill>
                <a:latin typeface="+mn-lt"/>
                <a:ea typeface="+mn-ea"/>
                <a:cs typeface="+mn-cs"/>
              </a:rPr>
              <a:t>      </a:t>
            </a:r>
            <a:r>
              <a:rPr lang="zh-TW" altLang="en-US" sz="1200" kern="1200" dirty="0">
                <a:solidFill>
                  <a:schemeClr val="tx1"/>
                </a:solidFill>
                <a:latin typeface="+mn-lt"/>
                <a:ea typeface="+mn-ea"/>
                <a:cs typeface="+mn-cs"/>
              </a:rPr>
              <a:t>日本在台灣種植柳杉失敗，國民黨當權的林務局竟然沒有得到教訓，依然延續日本做法，繼續引進大量柳杉種子，並且大量砍伐紅檜、扁柏、肖楠 等一級木外銷日本，成為經濟的主要來源， 宜蘭縣大元山林場及太平山林場便是在這時期政策的犧牲品，千年以上神木不斷砍伐，山坡不斷種植柳杉，筆者童年時期親眼目睹此情況。</a:t>
            </a:r>
          </a:p>
          <a:p>
            <a:r>
              <a:rPr lang="en-US" sz="1200" kern="1200" dirty="0">
                <a:solidFill>
                  <a:schemeClr val="tx1"/>
                </a:solidFill>
                <a:latin typeface="+mn-lt"/>
                <a:ea typeface="+mn-ea"/>
                <a:cs typeface="+mn-cs"/>
              </a:rPr>
              <a:t>  </a:t>
            </a:r>
            <a:r>
              <a:rPr lang="zh-TW" altLang="en-US" sz="1200" kern="1200" dirty="0">
                <a:solidFill>
                  <a:schemeClr val="tx1"/>
                </a:solidFill>
                <a:latin typeface="+mn-lt"/>
                <a:ea typeface="+mn-ea"/>
                <a:cs typeface="+mn-cs"/>
              </a:rPr>
              <a:t>台灣的柳杉沒有任何經濟價值，在建築界曾短暫使用於板模支架，現在只有任其傾倒腐敗，讓樹種回歸本土，可惜的是原本舉世所無可以傲視全球的紅檜、扁柏、肖楠等中低海拔的整 片原始森林從此消失，即使數千年之後也無法恢復， 失敗的林業政策，亡國的徵兆像夢魘正在逐步困擾台灣土地生靈。</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50</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52358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吳仁邦老師進行玉山箭竹調查時，走進荒廢舊森林鐵道，聽不到任何的聲音，寂靜帶來的壓迫感，像被關在房間裡面，是一種很恐怖的感覺，讓人毛骨悚然，吳趁著天黑前走出來，回首一片人工純林，寂靜的恐怖沒有親身經驗無法體會。</a:t>
            </a:r>
          </a:p>
          <a:p>
            <a:r>
              <a:rPr lang="zh-TW" altLang="en-US" dirty="0"/>
              <a:t>過去造林都是砍掉原本的森林，然後種植單一外來樹種，讓動物無法找到足夠的食物與棲地，整個循環的生態圈完全消失</a:t>
            </a: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51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66316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56</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494692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57</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250608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如果有茶農告訴你，從他阿公就在阿里山種茶，就知道他在騙你</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台</a:t>
            </a:r>
            <a:r>
              <a:rPr lang="en-US" altLang="zh-TW" sz="1200" b="0" i="0" kern="1200" dirty="0">
                <a:solidFill>
                  <a:schemeClr val="tx1"/>
                </a:solidFill>
                <a:latin typeface="+mn-lt"/>
                <a:ea typeface="+mn-ea"/>
                <a:cs typeface="+mn-cs"/>
              </a:rPr>
              <a:t>18</a:t>
            </a:r>
            <a:r>
              <a:rPr lang="zh-TW" altLang="en-US" sz="1200" b="0" i="0" kern="1200" dirty="0">
                <a:solidFill>
                  <a:schemeClr val="tx1"/>
                </a:solidFill>
                <a:latin typeface="+mn-lt"/>
                <a:ea typeface="+mn-ea"/>
                <a:cs typeface="+mn-cs"/>
              </a:rPr>
              <a:t>線，</a:t>
            </a:r>
            <a:r>
              <a:rPr lang="en-US" altLang="zh-TW" sz="1200" b="0" i="0" kern="1200" dirty="0">
                <a:solidFill>
                  <a:schemeClr val="tx1"/>
                </a:solidFill>
                <a:latin typeface="+mn-lt"/>
                <a:ea typeface="+mn-ea"/>
                <a:cs typeface="+mn-cs"/>
              </a:rPr>
              <a:t>1982</a:t>
            </a:r>
            <a:r>
              <a:rPr lang="zh-TW" altLang="en-US" sz="1200" b="0" i="0" kern="1200" dirty="0">
                <a:solidFill>
                  <a:schemeClr val="tx1"/>
                </a:solidFill>
                <a:latin typeface="+mn-lt"/>
                <a:ea typeface="+mn-ea"/>
                <a:cs typeface="+mn-cs"/>
              </a:rPr>
              <a:t>年</a:t>
            </a:r>
            <a:r>
              <a:rPr lang="en-US" altLang="zh-TW" sz="1200" b="0" i="0" kern="1200" dirty="0">
                <a:solidFill>
                  <a:schemeClr val="tx1"/>
                </a:solidFill>
                <a:latin typeface="+mn-lt"/>
                <a:ea typeface="+mn-ea"/>
                <a:cs typeface="+mn-cs"/>
              </a:rPr>
              <a:t>9</a:t>
            </a:r>
            <a:r>
              <a:rPr lang="zh-TW" altLang="en-US" sz="1200" b="0" i="0" kern="1200" dirty="0">
                <a:solidFill>
                  <a:schemeClr val="tx1"/>
                </a:solidFill>
                <a:latin typeface="+mn-lt"/>
                <a:ea typeface="+mn-ea"/>
                <a:cs typeface="+mn-cs"/>
              </a:rPr>
              <a:t>月</a:t>
            </a:r>
            <a:r>
              <a:rPr lang="en-US" altLang="zh-TW" sz="1200" b="0" i="0" kern="1200" dirty="0">
                <a:solidFill>
                  <a:schemeClr val="tx1"/>
                </a:solidFill>
                <a:latin typeface="+mn-lt"/>
                <a:ea typeface="+mn-ea"/>
                <a:cs typeface="+mn-cs"/>
              </a:rPr>
              <a:t>30</a:t>
            </a:r>
            <a:r>
              <a:rPr lang="zh-TW" altLang="en-US" sz="1200" b="0" i="0" kern="1200" dirty="0">
                <a:solidFill>
                  <a:schemeClr val="tx1"/>
                </a:solidFill>
                <a:latin typeface="+mn-lt"/>
                <a:ea typeface="+mn-ea"/>
                <a:cs typeface="+mn-cs"/>
              </a:rPr>
              <a:t>日</a:t>
            </a:r>
            <a:r>
              <a:rPr lang="zh-TW" altLang="en-US" sz="1200" b="1" i="0" kern="1200" dirty="0">
                <a:solidFill>
                  <a:schemeClr val="tx1"/>
                </a:solidFill>
                <a:latin typeface="+mn-lt"/>
                <a:ea typeface="+mn-ea"/>
                <a:cs typeface="+mn-cs"/>
              </a:rPr>
              <a:t>嘉義玉山線通車</a:t>
            </a:r>
            <a:r>
              <a:rPr lang="zh-TW" altLang="en-US" sz="1200" b="0" i="0" kern="1200" dirty="0">
                <a:solidFill>
                  <a:schemeClr val="tx1"/>
                </a:solidFill>
                <a:latin typeface="+mn-lt"/>
                <a:ea typeface="+mn-ea"/>
                <a:cs typeface="+mn-cs"/>
              </a:rPr>
              <a:t>，自此之後阿里山首度有公路可直接服務</a:t>
            </a:r>
            <a:endParaRPr lang="en-US" altLang="zh-TW" sz="1200" b="0" i="0" kern="1200" dirty="0">
              <a:solidFill>
                <a:schemeClr val="tx1"/>
              </a:solidFill>
              <a:latin typeface="+mn-lt"/>
              <a:ea typeface="+mn-ea"/>
              <a:cs typeface="+mn-cs"/>
            </a:endParaRPr>
          </a:p>
          <a:p>
            <a:r>
              <a:rPr lang="en-US" altLang="zh-TW" sz="1200" b="0" i="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然而卻也搶走了</a:t>
            </a:r>
            <a:r>
              <a:rPr lang="zh-TW" altLang="en-US" sz="1200" b="0" i="0" u="none" strike="noStrike" kern="1200" dirty="0">
                <a:solidFill>
                  <a:schemeClr val="tx1"/>
                </a:solidFill>
                <a:latin typeface="+mn-lt"/>
                <a:ea typeface="+mn-ea"/>
                <a:cs typeface="+mn-cs"/>
                <a:hlinkClick r:id="rId3" tooltip="阿里山線"/>
              </a:rPr>
              <a:t>阿里山林鐵本線</a:t>
            </a:r>
            <a:r>
              <a:rPr lang="zh-TW" altLang="en-US" sz="1200" b="0" i="0" kern="1200" dirty="0">
                <a:solidFill>
                  <a:schemeClr val="tx1"/>
                </a:solidFill>
                <a:latin typeface="+mn-lt"/>
                <a:ea typeface="+mn-ea"/>
                <a:cs typeface="+mn-cs"/>
              </a:rPr>
              <a:t>的客源與貨源，造成阿里山林鐵營收自此開始出現嚴重赤字。</a:t>
            </a:r>
            <a:r>
              <a:rPr lang="en-US" altLang="zh-TW" sz="1200" b="0" i="0" kern="1200" dirty="0">
                <a:solidFill>
                  <a:schemeClr val="tx1"/>
                </a:solidFill>
                <a:latin typeface="+mn-lt"/>
                <a:ea typeface="+mn-ea"/>
                <a:cs typeface="+mn-cs"/>
              </a:rPr>
              <a:t>)</a:t>
            </a:r>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59</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822098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dirty="0"/>
              <a:t>長久居住在此區域中的民眾及店家，大致上都表示阿里山森林遊樂區裡面的天氣越來越熱了！</a:t>
            </a:r>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62</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52151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https://scitechvista.nat.gov.tw/c/sBWh.htm</a:t>
            </a:r>
          </a:p>
          <a:p>
            <a:r>
              <a:rPr lang="zh-TW" altLang="en-US" dirty="0"/>
              <a:t>所以什麼是「台灣特有種」呢？可不是說台灣特別有種哦，而是說這些動植物的品種只有台灣才有。</a:t>
            </a: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8</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750706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lnSpcReduction="10000"/>
          </a:bodyPr>
          <a:lstStyle/>
          <a:p>
            <a:r>
              <a:rPr lang="zh-TW" altLang="en-US" sz="1200" b="0" i="0" u="sng" kern="1200" dirty="0">
                <a:solidFill>
                  <a:schemeClr val="tx1"/>
                </a:solidFill>
                <a:latin typeface="+mn-lt"/>
                <a:ea typeface="+mn-ea"/>
                <a:cs typeface="+mn-cs"/>
                <a:hlinkClick r:id="rId3" tooltip="阿里山"/>
              </a:rPr>
              <a:t>阿里山</a:t>
            </a:r>
            <a:r>
              <a:rPr lang="zh-TW" altLang="en-US" sz="1200" b="0" i="0" kern="1200" dirty="0">
                <a:solidFill>
                  <a:schemeClr val="tx1"/>
                </a:solidFill>
                <a:latin typeface="+mn-lt"/>
                <a:ea typeface="+mn-ea"/>
                <a:cs typeface="+mn-cs"/>
              </a:rPr>
              <a:t>的「樹靈塔」現在已經成了觀光景點，不過在當年，可是個令人心底發毛的靈異事件。</a:t>
            </a:r>
          </a:p>
          <a:p>
            <a:r>
              <a:rPr lang="zh-TW" altLang="en-US" sz="1200" b="0" i="0" kern="1200" dirty="0">
                <a:solidFill>
                  <a:schemeClr val="tx1"/>
                </a:solidFill>
                <a:latin typeface="+mn-lt"/>
                <a:ea typeface="+mn-ea"/>
                <a:cs typeface="+mn-cs"/>
              </a:rPr>
              <a:t>在日本殖民臺灣初期，一八九九年時日本人小池三九郎最早發現阿里山的黑森林，而後由</a:t>
            </a:r>
            <a:r>
              <a:rPr lang="zh-TW" altLang="en-US" sz="1200" b="0" i="0" u="sng" kern="1200" dirty="0">
                <a:solidFill>
                  <a:schemeClr val="tx1"/>
                </a:solidFill>
                <a:latin typeface="+mn-lt"/>
                <a:ea typeface="+mn-ea"/>
                <a:cs typeface="+mn-cs"/>
                <a:hlinkClick r:id="rId4" tooltip="東京帝國大學"/>
              </a:rPr>
              <a:t>東京帝國大學</a:t>
            </a:r>
            <a:r>
              <a:rPr lang="zh-TW" altLang="en-US" sz="1200" b="0" i="0" kern="1200" dirty="0">
                <a:solidFill>
                  <a:schemeClr val="tx1"/>
                </a:solidFill>
                <a:latin typeface="+mn-lt"/>
                <a:ea typeface="+mn-ea"/>
                <a:cs typeface="+mn-cs"/>
              </a:rPr>
              <a:t>的教授琴山河合前來勘查，並決定砍伐阿里山當地木材，並為此規劃興建阿里山</a:t>
            </a:r>
            <a:r>
              <a:rPr lang="zh-TW" altLang="en-US" sz="1200" b="0" i="0" u="sng" kern="1200" dirty="0">
                <a:solidFill>
                  <a:schemeClr val="tx1"/>
                </a:solidFill>
                <a:latin typeface="+mn-lt"/>
                <a:ea typeface="+mn-ea"/>
                <a:cs typeface="+mn-cs"/>
                <a:hlinkClick r:id="rId5" tooltip="森林鐵路"/>
              </a:rPr>
              <a:t>森林鐵路</a:t>
            </a:r>
            <a:r>
              <a:rPr lang="zh-TW" altLang="en-US" sz="1200" b="0" i="0" kern="1200" dirty="0">
                <a:solidFill>
                  <a:schemeClr val="tx1"/>
                </a:solidFill>
                <a:latin typeface="+mn-lt"/>
                <a:ea typeface="+mn-ea"/>
                <a:cs typeface="+mn-cs"/>
              </a:rPr>
              <a:t>。阿里山森林鐵路於一九一二年正式全線通車，從此日本人加快了阿里山資源的開發。</a:t>
            </a:r>
          </a:p>
          <a:p>
            <a:r>
              <a:rPr lang="zh-TW" altLang="en-US" sz="1200" b="0" i="0" kern="1200" dirty="0">
                <a:solidFill>
                  <a:schemeClr val="tx1"/>
                </a:solidFill>
                <a:latin typeface="+mn-lt"/>
                <a:ea typeface="+mn-ea"/>
                <a:cs typeface="+mn-cs"/>
              </a:rPr>
              <a:t>然而，在阿里山砍伐的大量樹木中，有許多「千年</a:t>
            </a:r>
            <a:r>
              <a:rPr lang="zh-TW" altLang="en-US" sz="1200" b="0" i="0" u="sng" kern="1200" dirty="0">
                <a:solidFill>
                  <a:schemeClr val="tx1"/>
                </a:solidFill>
                <a:latin typeface="+mn-lt"/>
                <a:ea typeface="+mn-ea"/>
                <a:cs typeface="+mn-cs"/>
                <a:hlinkClick r:id="rId6" tooltip="神木"/>
              </a:rPr>
              <a:t>神木</a:t>
            </a:r>
            <a:r>
              <a:rPr lang="zh-TW" altLang="en-US" sz="1200" b="0" i="0" kern="1200" dirty="0">
                <a:solidFill>
                  <a:schemeClr val="tx1"/>
                </a:solidFill>
                <a:latin typeface="+mn-lt"/>
                <a:ea typeface="+mn-ea"/>
                <a:cs typeface="+mn-cs"/>
              </a:rPr>
              <a:t>」等級的巨樹。據說神木因而震怒，使不少伐木工人罹患怪病死亡，更誇張的是，連白米煮出來的飯，竟也變成了紅色，「樹靈作祟」的說法就傳了開來。為使伐木事業順利進展，日人於一九三五年興建「樹靈塔」祭祀阿里山的樹靈，還請道士上山作法。根據傳說，從此之後怪事就不再發生了。</a:t>
            </a:r>
          </a:p>
          <a:p>
            <a:r>
              <a:rPr lang="zh-TW" altLang="en-US" sz="1200" b="0" i="0" kern="1200" dirty="0">
                <a:solidFill>
                  <a:schemeClr val="tx1"/>
                </a:solidFill>
                <a:latin typeface="+mn-lt"/>
                <a:ea typeface="+mn-ea"/>
                <a:cs typeface="+mn-cs"/>
              </a:rPr>
              <a:t>我們現在還可以看到當年建造的「樹靈塔」，在它的底部有六層代表樹齡的環狀物，每一層代表五百年。這是因為被砍伐的神木，有很多不只有千年歷史，而是兩、三千年。</a:t>
            </a:r>
          </a:p>
          <a:p>
            <a:r>
              <a:rPr lang="zh-TW" altLang="en-US" sz="1200" b="0" i="0" kern="1200" dirty="0">
                <a:solidFill>
                  <a:schemeClr val="tx1"/>
                </a:solidFill>
                <a:latin typeface="+mn-lt"/>
                <a:ea typeface="+mn-ea"/>
                <a:cs typeface="+mn-cs"/>
              </a:rPr>
              <a:t>阿里山森林的砍伐並未結束。從日本時代起，一直到民國時期的一九七０年代政府禁止伐木為止，近八十年間有數十萬株樹木遭到砍伐，許多神木早已絕跡。不過，目前仍有數以萬計的老樹頭還在，以及樹靈塔、阿里山鐵路等遺留至今並轉為觀光用途的建設。</a:t>
            </a:r>
          </a:p>
          <a:p>
            <a:r>
              <a:rPr lang="zh-TW" altLang="en-US" dirty="0"/>
              <a:t/>
            </a:r>
            <a:br>
              <a:rPr lang="zh-TW" altLang="en-US" dirty="0"/>
            </a:br>
            <a:r>
              <a:rPr lang="en-US" altLang="zh-TW" dirty="0"/>
              <a:t>http://digitalarchives.tw/Exhibition/3144/1.html</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64</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702524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http://blog.sina.com.cn/s/blog_6075bad50102x7uq.html</a:t>
            </a:r>
            <a:r>
              <a:rPr lang="zh-TW" altLang="en-US" dirty="0"/>
              <a:t>  </a:t>
            </a:r>
            <a:r>
              <a:rPr lang="zh-TW" altLang="en-US" sz="1200" b="0" i="0" kern="1200" dirty="0">
                <a:solidFill>
                  <a:schemeClr val="tx1"/>
                </a:solidFill>
                <a:effectLst/>
                <a:latin typeface="+mn-lt"/>
                <a:ea typeface="+mn-ea"/>
                <a:cs typeface="+mn-cs"/>
              </a:rPr>
              <a:t>阿里山的树</a:t>
            </a:r>
          </a:p>
          <a:p>
            <a:r>
              <a:rPr lang="zh-CN" altLang="en-US" sz="1200" b="0" i="0" kern="1200" dirty="0">
                <a:solidFill>
                  <a:schemeClr val="tx1"/>
                </a:solidFill>
                <a:effectLst/>
                <a:latin typeface="+mn-lt"/>
                <a:ea typeface="+mn-ea"/>
                <a:cs typeface="+mn-cs"/>
              </a:rPr>
              <a:t>阿里山其实不是台湾最高的山，阿里山旁边的玉山就比阿里山高，</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  树到处都有，但像阿里山的树那么古、那么老的却不多。阿里山的树，树龄在两千年以上的恐怕不会少于一百棵，两千五百年的、三千年的乃至于三千五百年的都不稀奇，如果我没有记错，还有老到四千年的。四千年的树是个什么概念呢？那就是说，这个树在尧舜时代就已经长在那里了。    阿里山的古树更令人惊叹的是她的成群出现，往往方圆数百公尺之内就昂然耸然地挺立着十棵十几棵这样古老的树。这样的情形不要说大陆看不到，在世界别的地方好像也没有。</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66</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33360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http://wiki.kmu.edu.tw/index.php/%E5%8F%B0%E7%81%A3%E4%B9%8B%E7%BE%8E-%E9%98%BF%E9%87%8C%E5%B1%B1</a:t>
            </a:r>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10</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5305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latin typeface="+mn-lt"/>
                <a:ea typeface="+mn-ea"/>
                <a:cs typeface="+mn-cs"/>
              </a:rPr>
              <a:t>5</a:t>
            </a:r>
            <a:r>
              <a:rPr lang="zh-TW" altLang="en-US" sz="1200" b="0" i="0" kern="1200" dirty="0">
                <a:solidFill>
                  <a:schemeClr val="tx1"/>
                </a:solidFill>
                <a:latin typeface="+mn-lt"/>
                <a:ea typeface="+mn-ea"/>
                <a:cs typeface="+mn-cs"/>
              </a:rPr>
              <a:t>億多天之前的前後，由於氣候酷寒，大量海水被抽往極圈結冰，且海水凍縮，體積大減，海平面下降超過</a:t>
            </a:r>
            <a:r>
              <a:rPr lang="en-US" altLang="zh-TW" sz="1200" b="0" i="0" kern="1200" dirty="0">
                <a:solidFill>
                  <a:schemeClr val="tx1"/>
                </a:solidFill>
                <a:latin typeface="+mn-lt"/>
                <a:ea typeface="+mn-ea"/>
                <a:cs typeface="+mn-cs"/>
              </a:rPr>
              <a:t>100-120</a:t>
            </a:r>
            <a:r>
              <a:rPr lang="zh-TW" altLang="en-US" sz="1200" b="0" i="0" kern="1200" dirty="0">
                <a:solidFill>
                  <a:schemeClr val="tx1"/>
                </a:solidFill>
                <a:latin typeface="+mn-lt"/>
                <a:ea typeface="+mn-ea"/>
                <a:cs typeface="+mn-cs"/>
              </a:rPr>
              <a:t>多公尺，日本、琉球到台灣的島弧陸連，寒溫帶物種攜家帶眷投奔南國，從日本來到了台灣，從此伴隨著台灣地體與氣候變遷，展開了認同之旅。於是，日本扁柏變成半個台灣人叫台灣扁柏，骨子裏、氣質上至少存有半個日本人的特徵；另一半族群完全特化為台灣人，是即全球唯一的台灣紅檜。</a:t>
            </a:r>
            <a:endParaRPr lang="en-US" altLang="zh-TW"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台灣檜木為全球稀有物種，又是見證地球氣候變遷與生態演化的活化石樹，而檜木林獨特的生態環境，更是諸多野生動物重要的棲息地，在在符合世界自然遺產的認定標準，從多元的面向綜觀，與列為世界自然遺產的美國紅衫相比絲毫不遜色，足以登上國際舞台</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11</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6822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a:t>並且擁有全世界面積最大的原始檜木林，達</a:t>
            </a:r>
            <a:r>
              <a:rPr lang="en-US" altLang="zh-TW" dirty="0"/>
              <a:t>2</a:t>
            </a:r>
            <a:r>
              <a:rPr lang="zh-TW" altLang="en-US" dirty="0"/>
              <a:t>萬公頃。</a:t>
            </a: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12</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00324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15</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1734849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a:solidFill>
                  <a:schemeClr val="tx1"/>
                </a:solidFill>
                <a:effectLst/>
                <a:latin typeface="+mj-lt"/>
                <a:ea typeface="+mj-ea"/>
                <a:cs typeface="+mj-cs"/>
              </a:rPr>
              <a:t>令人讚嘆的人間仙境談起</a:t>
            </a:r>
            <a:endParaRPr lang="zh-TW" altLang="en-US" dirty="0"/>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18</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403833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台灣阿里山原本有豐富的原始檜木林遍及整個阿里山區</a:t>
            </a:r>
            <a:r>
              <a:rPr lang="en-US" altLang="zh-TW" dirty="0"/>
              <a:t>,</a:t>
            </a:r>
            <a:r>
              <a:rPr lang="zh-TW" altLang="en-US" dirty="0"/>
              <a:t>但經過日治時期森林鐵路竣工，二萬坪至塔山、眠月等地之森林鐵路相繼完成，於是開始了阿里山三十餘年的伐木工作</a:t>
            </a:r>
            <a:r>
              <a:rPr lang="en-US" altLang="zh-TW" dirty="0"/>
              <a:t>,</a:t>
            </a:r>
            <a:r>
              <a:rPr lang="zh-TW" altLang="en-US" dirty="0"/>
              <a:t>但是阿里山大森林的珍貴林木紅檜、扁柏等幾乎已被砍伐殆盡，我們現今所看到的「永結同心」、「象鼻木」皆是當初砍伐後所留下的痕跡</a:t>
            </a:r>
            <a:r>
              <a:rPr lang="en-US" altLang="zh-TW" dirty="0"/>
              <a:t>,</a:t>
            </a:r>
            <a:r>
              <a:rPr lang="zh-TW" altLang="en-US" dirty="0"/>
              <a:t>阿里山現在最多的樹就是在當初日治時期做電線桿的香杉</a:t>
            </a:r>
          </a:p>
        </p:txBody>
      </p:sp>
      <p:sp>
        <p:nvSpPr>
          <p:cNvPr id="4" name="投影片編號版面配置區 3"/>
          <p:cNvSpPr>
            <a:spLocks noGrp="1"/>
          </p:cNvSpPr>
          <p:nvPr>
            <p:ph type="sldNum" sz="quarter" idx="10"/>
          </p:nvPr>
        </p:nvSpPr>
        <p:spPr/>
        <p:txBody>
          <a:bodyPr/>
          <a:lstStyle/>
          <a:p>
            <a:fld id="{F2EF30D6-3DCD-4994-A4D3-5EA3B64C7970}" type="slidenum">
              <a:rPr lang="zh-TW" altLang="en-US" smtClean="0"/>
              <a:pPr/>
              <a:t>19</a:t>
            </a:fld>
            <a:endParaRPr lang="zh-TW" altLang="en-US"/>
          </a:p>
        </p:txBody>
      </p:sp>
      <p:sp>
        <p:nvSpPr>
          <p:cNvPr id="5" name="日期版面配置區 4"/>
          <p:cNvSpPr>
            <a:spLocks noGrp="1"/>
          </p:cNvSpPr>
          <p:nvPr>
            <p:ph type="dt" idx="11"/>
          </p:nvPr>
        </p:nvSpPr>
        <p:spPr/>
        <p:txBody>
          <a:bodyPr/>
          <a:lstStyle/>
          <a:p>
            <a:endParaRPr lang="zh-TW" altLang="en-US"/>
          </a:p>
        </p:txBody>
      </p:sp>
    </p:spTree>
    <p:extLst>
      <p:ext uri="{BB962C8B-B14F-4D97-AF65-F5344CB8AC3E}">
        <p14:creationId xmlns:p14="http://schemas.microsoft.com/office/powerpoint/2010/main" val="292190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7"/>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6902E75-E0F9-4875-B360-580796BF92C5}" type="datetimeFigureOut">
              <a:rPr lang="zh-TW" altLang="en-US" smtClean="0"/>
              <a:pPr/>
              <a:t>2017/11/1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81F350F-D2A0-48F0-AE92-658D08DC50F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2E75-E0F9-4875-B360-580796BF92C5}" type="datetimeFigureOut">
              <a:rPr lang="zh-TW" altLang="en-US" smtClean="0"/>
              <a:pPr/>
              <a:t>2017/11/1</a:t>
            </a:fld>
            <a:endParaRPr lang="zh-TW" altLang="en-US"/>
          </a:p>
        </p:txBody>
      </p:sp>
      <p:sp>
        <p:nvSpPr>
          <p:cNvPr id="5" name="頁尾版面配置區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F350F-D2A0-48F0-AE92-658D08DC50F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uzzorange.com/2015/03/05/the-fact-of-taiwan-forest-i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zh.wikipedia.org/wiki/%E6%98%8E%E6%B2%BB%E7%B6%AD%E6%96%B0" TargetMode="External"/><Relationship Id="rId3" Type="http://schemas.openxmlformats.org/officeDocument/2006/relationships/hyperlink" Target="https://zh.wikipedia.org/wiki/%E6%98%8E%E6%B2%BB%E5%A4%A9%E7%9A%87" TargetMode="External"/><Relationship Id="rId7" Type="http://schemas.openxmlformats.org/officeDocument/2006/relationships/hyperlink" Target="https://zh.wikipedia.org/wiki/%E5%82%80%E5%84%A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zh.wikipedia.org/wiki/%E5%B9%95%E5%BA%9C%E5%B0%87%E8%BB%8D" TargetMode="External"/><Relationship Id="rId11" Type="http://schemas.openxmlformats.org/officeDocument/2006/relationships/hyperlink" Target="https://zh.wikipedia.org/wiki/%E9%B3%A5%E5%B1%85" TargetMode="External"/><Relationship Id="rId5" Type="http://schemas.openxmlformats.org/officeDocument/2006/relationships/hyperlink" Target="https://zh.wikipedia.org/wiki/%E5%B9%95%E5%BA%9C_(%E6%97%A5%E6%9C%AC)" TargetMode="External"/><Relationship Id="rId10" Type="http://schemas.openxmlformats.org/officeDocument/2006/relationships/hyperlink" Target="https://zh.wikipedia.org/wiki/%E6%97%A5%E4%BF%84%E6%88%B0%E7%88%AD" TargetMode="External"/><Relationship Id="rId4" Type="http://schemas.openxmlformats.org/officeDocument/2006/relationships/hyperlink" Target="https://zh.wikipedia.org/wiki/%E5%A4%A9%E7%9A%87" TargetMode="External"/><Relationship Id="rId9" Type="http://schemas.openxmlformats.org/officeDocument/2006/relationships/hyperlink" Target="https://zh.wikipedia.org/wiki/%E4%B8%AD%E6%97%A5%E7%94%B2%E5%8D%88%E6%88%B0%E7%88%A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zh.wikipedia.org/wiki/%E4%B8%B9%E5%A4%A7%E5%B1%B1"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s://zh.wikipedia.org/wiki/%E6%97%A5%E6%9C%AC%E6%89%81%E6%9F%8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leekc-95kh.blogspot.com/2008/02/blog-post_7666.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www.taiwanartist.tw/08Dah-yuan/DYshan/dy17.ht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hyperlink" Target="http://www.taiwanartist.tw/08Dah-yuan/DYshan/dy17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leekc-95kh.blogspot.com/2008/02/blog-post_7666.htm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peopo.org/news/301723"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blog.knowhouse.tw/1829/"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zh.wikipedia.org/wiki/%E7%8E%89%E5%B1%B1" TargetMode="External"/><Relationship Id="rId7" Type="http://schemas.openxmlformats.org/officeDocument/2006/relationships/hyperlink" Target="https://zh.wikipedia.org/wiki/%E9%98%BF%E9%87%8C%E5%B1%B1%E7%B7%9A" TargetMode="External"/><Relationship Id="rId2" Type="http://schemas.openxmlformats.org/officeDocument/2006/relationships/hyperlink" Target="https://zh.wikipedia.org/wiki/%E5%98%89%E7%BE%A9%E5%B8%82" TargetMode="External"/><Relationship Id="rId1" Type="http://schemas.openxmlformats.org/officeDocument/2006/relationships/slideLayout" Target="../slideLayouts/slideLayout2.xml"/><Relationship Id="rId6" Type="http://schemas.openxmlformats.org/officeDocument/2006/relationships/hyperlink" Target="https://zh.wikipedia.org/wiki/%E8%8A%B1%E8%93%AE%E7%B8%A3" TargetMode="External"/><Relationship Id="rId5" Type="http://schemas.openxmlformats.org/officeDocument/2006/relationships/hyperlink" Target="https://zh.wikipedia.org/wiki/%E9%98%BF%E9%87%8C%E5%B1%B1%E9%84%89" TargetMode="External"/><Relationship Id="rId4" Type="http://schemas.openxmlformats.org/officeDocument/2006/relationships/hyperlink" Target="https://zh.wikipedia.org/wiki/%E7%8E%89%E9%87%8C%E9%8E%A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hyperlink" Target="https://www.google.com.tw/url?sa=t&amp;rct=j&amp;q=&amp;esrc=s&amp;source=web&amp;cd=2&amp;cad=rja&amp;uact=8&amp;ved=0ahUKEwjMu8fjl-3WAhXEW5QKHcN3AVcQFggtMAE&amp;url=http://etaiwan.pixnet.net/blog/post/84184192-%E6%97%A5%E6%B2%BB%E6%99%82%E6%9C%9F%E9%98%BF%E9%87%8C%E5%B1%B1%E3%80%8C%E6%A8%B9%E9%9D%88%E5%A1%94%E3%80%8D%E7%9A%84%E5%82%B3%E5%A5%87%E6%95%85%E4%BA%8B&amp;usg=AOvVaw0iyDeLcZgKOkZW4kkc47ix" TargetMode="External"/><Relationship Id="rId2" Type="http://schemas.openxmlformats.org/officeDocument/2006/relationships/hyperlink" Target="https://www.google.com.tw/url?sa=t&amp;rct=j&amp;q=&amp;esrc=s&amp;source=web&amp;cd=1&amp;cad=rja&amp;uact=8&amp;ved=0ahUKEwjMu8fjl-3WAhXEW5QKHcN3AVcQFggkMAA&amp;url=http://digitalarchives.tw/Exhibition/3144/1.html&amp;usg=AOvVaw0MBqnGoTZPkFWU66eGkAu3" TargetMode="External"/><Relationship Id="rId1" Type="http://schemas.openxmlformats.org/officeDocument/2006/relationships/slideLayout" Target="../slideLayouts/slideLayout2.xml"/><Relationship Id="rId5" Type="http://schemas.openxmlformats.org/officeDocument/2006/relationships/hyperlink" Target="https://www.ali-nsa.net/user/Article.aspx?Lang=1&amp;SNo" TargetMode="External"/><Relationship Id="rId4" Type="http://schemas.openxmlformats.org/officeDocument/2006/relationships/hyperlink" Target="https://www.google.com.tw/url?sa=t&amp;rct=j&amp;q=&amp;esrc=s&amp;source=web&amp;cd=3&amp;cad=rja&amp;uact=8&amp;ved=0ahUKEwjMu8fjl-3WAhXEW5QKHcN3AVcQFgg2MAI&amp;url=https://www.ali-nsa.net/user/Article.aspx?Lang=1&amp;SNo=05003804&amp;usg=AOvVaw3oL3MMFUroaASbFo6AJni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IMG_1358.JPG"/>
          <p:cNvPicPr>
            <a:picLocks noGrp="1" noChangeAspect="1"/>
          </p:cNvPicPr>
          <p:nvPr>
            <p:ph idx="1"/>
          </p:nvPr>
        </p:nvPicPr>
        <p:blipFill>
          <a:blip r:embed="rId3" cstate="print"/>
          <a:stretch>
            <a:fillRect/>
          </a:stretch>
        </p:blipFill>
        <p:spPr>
          <a:xfrm rot="5400000">
            <a:off x="2114549" y="-1648618"/>
            <a:ext cx="7962899" cy="10617200"/>
          </a:xfrm>
        </p:spPr>
      </p:pic>
      <p:sp>
        <p:nvSpPr>
          <p:cNvPr id="5" name="標題 1">
            <a:extLst>
              <a:ext uri="{FF2B5EF4-FFF2-40B4-BE49-F238E27FC236}">
                <a16:creationId xmlns:a16="http://schemas.microsoft.com/office/drawing/2014/main" xmlns="" id="{41AAC616-A819-47C6-A71B-4818B273A560}"/>
              </a:ext>
            </a:extLst>
          </p:cNvPr>
          <p:cNvSpPr txBox="1">
            <a:spLocks/>
          </p:cNvSpPr>
          <p:nvPr/>
        </p:nvSpPr>
        <p:spPr>
          <a:xfrm>
            <a:off x="914400" y="2130432"/>
            <a:ext cx="10363200" cy="1470025"/>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6000" b="0" i="0" u="none" strike="noStrike" kern="1200" cap="none" spc="0" normalizeH="0" baseline="0" noProof="0" dirty="0">
                <a:ln>
                  <a:noFill/>
                </a:ln>
                <a:solidFill>
                  <a:schemeClr val="tx1"/>
                </a:solidFill>
                <a:effectLst/>
                <a:uLnTx/>
                <a:uFillTx/>
                <a:latin typeface="+mj-lt"/>
                <a:ea typeface="+mj-ea"/>
                <a:cs typeface="+mj-cs"/>
              </a:rPr>
              <a:t> </a:t>
            </a:r>
            <a:r>
              <a:rPr kumimoji="0" lang="zh-TW" altLang="zh-TW" sz="6000" b="0" i="0" u="none" strike="noStrike" kern="1200" cap="none" spc="0" normalizeH="0" baseline="0" noProof="0" dirty="0">
                <a:ln>
                  <a:noFill/>
                </a:ln>
                <a:solidFill>
                  <a:schemeClr val="tx1"/>
                </a:solidFill>
                <a:effectLst/>
                <a:uLnTx/>
                <a:uFillTx/>
                <a:latin typeface="+mj-lt"/>
                <a:ea typeface="+mj-ea"/>
                <a:cs typeface="+mj-cs"/>
              </a:rPr>
              <a:t>台灣人卻不懂台灣的悲哀</a:t>
            </a:r>
            <a:r>
              <a:rPr kumimoji="0" lang="en-US" altLang="zh-TW" sz="6000" b="0" i="0" u="none" strike="noStrike" kern="1200" cap="none" spc="0" normalizeH="0" baseline="0" noProof="0" dirty="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zh-TW" sz="6000" b="0" i="0" u="none" strike="noStrike" kern="1200" cap="none" spc="0" normalizeH="0" baseline="0" noProof="0" dirty="0">
                <a:ln>
                  <a:noFill/>
                </a:ln>
                <a:solidFill>
                  <a:schemeClr val="tx1"/>
                </a:solidFill>
                <a:effectLst/>
                <a:uLnTx/>
                <a:uFillTx/>
                <a:latin typeface="+mj-lt"/>
                <a:ea typeface="+mj-ea"/>
                <a:cs typeface="+mj-cs"/>
              </a:rPr>
              <a:t>看阿里山森林</a:t>
            </a:r>
            <a:r>
              <a:rPr kumimoji="0" lang="en-US" altLang="zh-TW" sz="6000" b="0" i="0" u="none" strike="noStrike" kern="1200" cap="none" spc="0" normalizeH="0" baseline="0" noProof="0" dirty="0">
                <a:ln>
                  <a:noFill/>
                </a:ln>
                <a:solidFill>
                  <a:schemeClr val="tx1"/>
                </a:solidFill>
                <a:effectLst/>
                <a:uLnTx/>
                <a:uFillTx/>
                <a:latin typeface="+mj-lt"/>
                <a:ea typeface="+mj-ea"/>
                <a:cs typeface="+mj-cs"/>
              </a:rPr>
              <a:t> </a:t>
            </a:r>
            <a:endParaRPr kumimoji="0" lang="zh-TW"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台灣之美</a:t>
            </a:r>
            <a:r>
              <a:rPr lang="en-US" altLang="zh-TW" dirty="0"/>
              <a:t>-</a:t>
            </a:r>
            <a:r>
              <a:rPr lang="zh-TW" altLang="en-US" dirty="0"/>
              <a:t>阿里山</a:t>
            </a:r>
          </a:p>
        </p:txBody>
      </p:sp>
      <p:sp>
        <p:nvSpPr>
          <p:cNvPr id="4" name="文字版面配置區 3"/>
          <p:cNvSpPr>
            <a:spLocks noGrp="1"/>
          </p:cNvSpPr>
          <p:nvPr>
            <p:ph type="body" idx="1"/>
          </p:nvPr>
        </p:nvSpPr>
        <p:spPr/>
        <p:txBody>
          <a:bodyPr/>
          <a:lstStyle/>
          <a:p>
            <a:r>
              <a:rPr lang="zh-TW" altLang="en-US" b="0" dirty="0"/>
              <a:t>阿里山豆蘭</a:t>
            </a:r>
          </a:p>
        </p:txBody>
      </p:sp>
      <p:sp>
        <p:nvSpPr>
          <p:cNvPr id="6" name="文字版面配置區 5"/>
          <p:cNvSpPr>
            <a:spLocks noGrp="1"/>
          </p:cNvSpPr>
          <p:nvPr>
            <p:ph type="body" sz="quarter" idx="3"/>
          </p:nvPr>
        </p:nvSpPr>
        <p:spPr/>
        <p:txBody>
          <a:bodyPr/>
          <a:lstStyle/>
          <a:p>
            <a:r>
              <a:rPr lang="zh-TW" altLang="en-US" b="0" dirty="0"/>
              <a:t>斯文豪氏攀木蜥蜴</a:t>
            </a:r>
          </a:p>
        </p:txBody>
      </p:sp>
      <p:pic>
        <p:nvPicPr>
          <p:cNvPr id="1026" name="Picture 2" descr="Image:Picture阿里山豆蘭.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4451" y="2616947"/>
            <a:ext cx="4623105" cy="3467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Picture斯文豪氏攀木蜥蜴1.jpg"/>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6564923" y="2616947"/>
            <a:ext cx="5252285" cy="346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1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活化石 </a:t>
            </a:r>
            <a:r>
              <a:rPr lang="zh-TW" altLang="en-US" b="1" dirty="0"/>
              <a:t>檜木</a:t>
            </a:r>
            <a:endParaRPr lang="zh-TW" altLang="en-US" dirty="0"/>
          </a:p>
        </p:txBody>
      </p:sp>
      <p:sp>
        <p:nvSpPr>
          <p:cNvPr id="3" name="內容版面配置區 2"/>
          <p:cNvSpPr>
            <a:spLocks noGrp="1"/>
          </p:cNvSpPr>
          <p:nvPr>
            <p:ph idx="1"/>
          </p:nvPr>
        </p:nvSpPr>
        <p:spPr/>
        <p:txBody>
          <a:bodyPr>
            <a:normAutofit/>
          </a:bodyPr>
          <a:lstStyle/>
          <a:p>
            <a:r>
              <a:rPr lang="zh-TW" altLang="en-US" dirty="0"/>
              <a:t>檜木是</a:t>
            </a:r>
            <a:r>
              <a:rPr lang="zh-TW" altLang="en-US" b="1" u="sng" dirty="0"/>
              <a:t>冰河時期</a:t>
            </a:r>
            <a:r>
              <a:rPr lang="zh-TW" altLang="en-US" dirty="0"/>
              <a:t>遺留下來的活化石，三千萬年前就出現於地球。</a:t>
            </a:r>
            <a:endParaRPr lang="en-US" altLang="zh-TW" dirty="0"/>
          </a:p>
          <a:p>
            <a:r>
              <a:rPr lang="zh-TW" altLang="en-US" dirty="0"/>
              <a:t>演化可以追溯到兩億年前，在</a:t>
            </a:r>
            <a:r>
              <a:rPr lang="zh-TW" altLang="en-US" b="1" u="sng" dirty="0"/>
              <a:t>恐龍</a:t>
            </a:r>
            <a:r>
              <a:rPr lang="zh-TW" altLang="en-US" dirty="0"/>
              <a:t>活躍的年代更是它最繁盛的時期。</a:t>
            </a:r>
            <a:endParaRPr lang="en-US" altLang="zh-TW" dirty="0"/>
          </a:p>
          <a:p>
            <a:r>
              <a:rPr lang="zh-TW" altLang="en-US" dirty="0"/>
              <a:t>檜木的分布地帶以太平洋兩岸多山、</a:t>
            </a:r>
            <a:r>
              <a:rPr lang="zh-TW" altLang="en-US" b="1" dirty="0"/>
              <a:t>濕潤的海洋型氣候</a:t>
            </a:r>
            <a:r>
              <a:rPr lang="zh-TW" altLang="en-US" dirty="0"/>
              <a:t>區為主</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檜木的種類</a:t>
            </a:r>
            <a:endParaRPr lang="zh-TW" altLang="en-US" dirty="0"/>
          </a:p>
        </p:txBody>
      </p:sp>
      <p:sp>
        <p:nvSpPr>
          <p:cNvPr id="3" name="內容版面配置區 2"/>
          <p:cNvSpPr>
            <a:spLocks noGrp="1"/>
          </p:cNvSpPr>
          <p:nvPr>
            <p:ph idx="1"/>
          </p:nvPr>
        </p:nvSpPr>
        <p:spPr/>
        <p:txBody>
          <a:bodyPr>
            <a:normAutofit/>
          </a:bodyPr>
          <a:lstStyle/>
          <a:p>
            <a:r>
              <a:rPr lang="zh-TW" altLang="en-US" dirty="0"/>
              <a:t>全世界大約有六種，台灣就有 </a:t>
            </a:r>
            <a:r>
              <a:rPr lang="zh-TW" altLang="en-US" b="1" u="sng" dirty="0"/>
              <a:t>紅檜</a:t>
            </a:r>
            <a:r>
              <a:rPr lang="zh-TW" altLang="en-US" b="1" dirty="0"/>
              <a:t> </a:t>
            </a:r>
            <a:r>
              <a:rPr lang="zh-TW" altLang="en-US" dirty="0"/>
              <a:t>和</a:t>
            </a:r>
            <a:r>
              <a:rPr lang="zh-TW" altLang="en-US" b="1" dirty="0"/>
              <a:t> </a:t>
            </a:r>
            <a:r>
              <a:rPr lang="zh-TW" altLang="en-US" b="1" u="sng" dirty="0"/>
              <a:t>扁柏</a:t>
            </a:r>
            <a:r>
              <a:rPr lang="zh-TW" altLang="en-US" b="1" dirty="0"/>
              <a:t> </a:t>
            </a:r>
            <a:r>
              <a:rPr lang="zh-TW" altLang="en-US" dirty="0"/>
              <a:t>兩種，其中紅檜更是台灣才有的特有種。</a:t>
            </a:r>
            <a:endParaRPr lang="en-US" altLang="zh-TW" dirty="0"/>
          </a:p>
          <a:p>
            <a:r>
              <a:rPr lang="zh-TW" altLang="en-US" dirty="0"/>
              <a:t>並且擁有</a:t>
            </a:r>
            <a:r>
              <a:rPr lang="zh-TW" altLang="en-US" b="1" dirty="0"/>
              <a:t>全世界面積最大的原始檜木林</a:t>
            </a:r>
            <a:r>
              <a:rPr lang="zh-TW" altLang="en-US" dirty="0"/>
              <a:t>，達</a:t>
            </a:r>
            <a:r>
              <a:rPr lang="en-US" altLang="zh-TW" dirty="0"/>
              <a:t>2</a:t>
            </a:r>
            <a:r>
              <a:rPr lang="zh-TW" altLang="en-US" dirty="0"/>
              <a:t>萬公頃。</a:t>
            </a:r>
          </a:p>
          <a:p>
            <a:r>
              <a:rPr lang="zh-TW" altLang="en-US" dirty="0">
                <a:solidFill>
                  <a:srgbClr val="FF0000"/>
                </a:solidFill>
              </a:rPr>
              <a:t>日本、加拿大、美國</a:t>
            </a:r>
            <a:r>
              <a:rPr lang="zh-TW" altLang="en-US" dirty="0"/>
              <a:t>也有檜木，大致而論都是沿著太平洋沿岸分布在潮溼的山谷或海邊。</a:t>
            </a:r>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為何在北回歸線的台灣，會有溫帶的檜木</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冰河時期</a:t>
            </a:r>
            <a:r>
              <a:rPr lang="en-US" altLang="zh-TW" dirty="0"/>
              <a:t>(</a:t>
            </a:r>
            <a:r>
              <a:rPr lang="zh-TW" altLang="en-US" dirty="0"/>
              <a:t>時間</a:t>
            </a:r>
            <a:r>
              <a:rPr lang="en-US" altLang="zh-TW" dirty="0"/>
              <a:t>)</a:t>
            </a:r>
            <a:r>
              <a:rPr lang="zh-TW" altLang="en-US" dirty="0"/>
              <a:t>與亞洲大陸</a:t>
            </a:r>
            <a:r>
              <a:rPr lang="en-US" altLang="zh-TW" dirty="0"/>
              <a:t>(</a:t>
            </a:r>
            <a:r>
              <a:rPr lang="zh-TW" altLang="en-US" dirty="0"/>
              <a:t>空間</a:t>
            </a:r>
            <a:r>
              <a:rPr lang="en-US" altLang="zh-TW" dirty="0"/>
              <a:t>)</a:t>
            </a:r>
            <a:r>
              <a:rPr lang="zh-TW" altLang="en-US" dirty="0"/>
              <a:t>相連，因此物種同步演化</a:t>
            </a:r>
            <a:endParaRPr lang="en-US" altLang="zh-TW" dirty="0"/>
          </a:p>
          <a:p>
            <a:endParaRPr lang="en-US" altLang="zh-TW" dirty="0"/>
          </a:p>
          <a:p>
            <a:r>
              <a:rPr lang="en-US" altLang="zh-TW" dirty="0"/>
              <a:t>(</a:t>
            </a:r>
            <a:r>
              <a:rPr lang="zh-TW" altLang="en-US" dirty="0"/>
              <a:t>時間</a:t>
            </a:r>
            <a:r>
              <a:rPr lang="en-US" altLang="zh-TW" dirty="0"/>
              <a:t>)</a:t>
            </a:r>
            <a:r>
              <a:rPr lang="zh-TW" altLang="en-US" dirty="0"/>
              <a:t>冰河時期結束，低海拔針葉林不耐酷熱，紛紛往高海拔遷移</a:t>
            </a:r>
            <a:endParaRPr lang="en-US" altLang="zh-TW" dirty="0"/>
          </a:p>
          <a:p>
            <a:endParaRPr lang="en-US" altLang="zh-TW" dirty="0"/>
          </a:p>
          <a:p>
            <a:r>
              <a:rPr lang="en-US" altLang="zh-TW" dirty="0"/>
              <a:t>(</a:t>
            </a:r>
            <a:r>
              <a:rPr lang="zh-TW" altLang="en-US" dirty="0"/>
              <a:t>空間</a:t>
            </a:r>
            <a:r>
              <a:rPr lang="en-US" altLang="zh-TW" dirty="0"/>
              <a:t>)</a:t>
            </a:r>
            <a:r>
              <a:rPr lang="zh-TW" altLang="en-US" dirty="0"/>
              <a:t>與亞州陸地的分離，低溫多雨的高山，提供其獨自演化的時空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6AB187C-4A10-42D8-A989-A36FBC81CF2E}"/>
              </a:ext>
            </a:extLst>
          </p:cNvPr>
          <p:cNvSpPr>
            <a:spLocks noGrp="1"/>
          </p:cNvSpPr>
          <p:nvPr>
            <p:ph type="title"/>
          </p:nvPr>
        </p:nvSpPr>
        <p:spPr/>
        <p:txBody>
          <a:bodyPr>
            <a:normAutofit/>
          </a:bodyPr>
          <a:lstStyle/>
          <a:p>
            <a:pPr algn="ctr"/>
            <a:r>
              <a:rPr lang="zh-TW" altLang="en-US" sz="6000" kern="1200" dirty="0">
                <a:solidFill>
                  <a:schemeClr val="tx1"/>
                </a:solidFill>
                <a:effectLst/>
                <a:latin typeface="+mj-lt"/>
                <a:ea typeface="+mj-ea"/>
                <a:cs typeface="+mj-cs"/>
              </a:rPr>
              <a:t>台灣人</a:t>
            </a:r>
            <a:r>
              <a:rPr lang="zh-TW" altLang="zh-TW" sz="6000" kern="1200" dirty="0">
                <a:solidFill>
                  <a:schemeClr val="tx1"/>
                </a:solidFill>
                <a:effectLst/>
                <a:latin typeface="+mj-lt"/>
                <a:ea typeface="+mj-ea"/>
                <a:cs typeface="+mj-cs"/>
              </a:rPr>
              <a:t>不懂海、也不懂山</a:t>
            </a:r>
            <a:r>
              <a:rPr lang="en-US" altLang="zh-TW" sz="6000" kern="1200" dirty="0">
                <a:solidFill>
                  <a:schemeClr val="tx1"/>
                </a:solidFill>
                <a:effectLst/>
                <a:latin typeface="+mj-lt"/>
                <a:ea typeface="+mj-ea"/>
                <a:cs typeface="+mj-cs"/>
              </a:rPr>
              <a:t>?</a:t>
            </a:r>
            <a:endParaRPr lang="zh-TW" altLang="en-US" dirty="0"/>
          </a:p>
        </p:txBody>
      </p:sp>
      <p:sp>
        <p:nvSpPr>
          <p:cNvPr id="4" name="內容版面配置區 3"/>
          <p:cNvSpPr>
            <a:spLocks noGrp="1"/>
          </p:cNvSpPr>
          <p:nvPr>
            <p:ph sz="half" idx="2"/>
          </p:nvPr>
        </p:nvSpPr>
        <p:spPr/>
        <p:txBody>
          <a:bodyPr>
            <a:normAutofit/>
          </a:bodyPr>
          <a:lstStyle/>
          <a:p>
            <a:pPr marL="514350" indent="-514350">
              <a:lnSpc>
                <a:spcPct val="150000"/>
              </a:lnSpc>
              <a:buFont typeface="+mj-lt"/>
              <a:buAutoNum type="arabicPeriod"/>
            </a:pPr>
            <a:r>
              <a:rPr lang="zh-TW" altLang="zh-TW" sz="2800" dirty="0"/>
              <a:t>地形造就豐富的生物圈</a:t>
            </a:r>
            <a:endParaRPr lang="en-US" altLang="zh-TW" sz="2800" dirty="0"/>
          </a:p>
          <a:p>
            <a:pPr marL="514350" indent="-514350">
              <a:lnSpc>
                <a:spcPct val="150000"/>
              </a:lnSpc>
              <a:buFont typeface="+mj-lt"/>
              <a:buAutoNum type="arabicPeriod"/>
            </a:pPr>
            <a:r>
              <a:rPr lang="zh-TW" altLang="en-US" dirty="0"/>
              <a:t>原始林</a:t>
            </a:r>
            <a:r>
              <a:rPr lang="en-US" altLang="zh-TW" dirty="0"/>
              <a:t>/</a:t>
            </a:r>
            <a:r>
              <a:rPr lang="zh-TW" altLang="en-US" dirty="0"/>
              <a:t>伐木歷史</a:t>
            </a:r>
            <a:r>
              <a:rPr lang="en-US" altLang="zh-TW" sz="2800" dirty="0">
                <a:sym typeface="Wingdings" pitchFamily="2" charset="2"/>
              </a:rPr>
              <a:t></a:t>
            </a:r>
            <a:r>
              <a:rPr lang="zh-TW" altLang="zh-TW" sz="2800" dirty="0"/>
              <a:t>人工林</a:t>
            </a:r>
            <a:endParaRPr lang="en-US" altLang="zh-TW" sz="2800" dirty="0"/>
          </a:p>
          <a:p>
            <a:pPr marL="514350" indent="-514350">
              <a:lnSpc>
                <a:spcPct val="150000"/>
              </a:lnSpc>
              <a:buFont typeface="+mj-lt"/>
              <a:buAutoNum type="arabicPeriod"/>
            </a:pPr>
            <a:r>
              <a:rPr lang="zh-TW" altLang="zh-TW" sz="2800" dirty="0"/>
              <a:t>公路問題</a:t>
            </a:r>
            <a:endParaRPr lang="en-US" altLang="zh-TW" sz="2800" dirty="0"/>
          </a:p>
          <a:p>
            <a:pPr marL="914400" lvl="1" indent="-514350">
              <a:lnSpc>
                <a:spcPct val="150000"/>
              </a:lnSpc>
              <a:buFont typeface="+mj-lt"/>
              <a:buAutoNum type="arabicPeriod"/>
            </a:pPr>
            <a:r>
              <a:rPr lang="zh-TW" altLang="en-US" dirty="0"/>
              <a:t>工程</a:t>
            </a:r>
            <a:endParaRPr lang="en-US" altLang="zh-TW" dirty="0"/>
          </a:p>
          <a:p>
            <a:pPr marL="914400" lvl="1" indent="-514350">
              <a:lnSpc>
                <a:spcPct val="150000"/>
              </a:lnSpc>
              <a:buFont typeface="+mj-lt"/>
              <a:buAutoNum type="arabicPeriod"/>
            </a:pPr>
            <a:r>
              <a:rPr lang="zh-TW" altLang="en-US" dirty="0"/>
              <a:t>經濟</a:t>
            </a:r>
            <a:endParaRPr lang="en-US" altLang="zh-TW" dirty="0"/>
          </a:p>
          <a:p>
            <a:pPr marL="914400" lvl="1" indent="-514350">
              <a:lnSpc>
                <a:spcPct val="150000"/>
              </a:lnSpc>
              <a:buFont typeface="+mj-lt"/>
              <a:buAutoNum type="arabicPeriod"/>
            </a:pPr>
            <a:r>
              <a:rPr lang="zh-TW" altLang="zh-TW" dirty="0"/>
              <a:t>生物圈</a:t>
            </a:r>
            <a:endParaRPr lang="zh-TW" altLang="en-US" sz="2000" dirty="0"/>
          </a:p>
          <a:p>
            <a:pPr marL="514350" indent="-514350">
              <a:buFont typeface="+mj-lt"/>
              <a:buAutoNum type="arabicPeriod"/>
            </a:pPr>
            <a:endParaRPr lang="en-US" altLang="zh-TW" sz="2800" dirty="0"/>
          </a:p>
          <a:p>
            <a:pPr marL="914400" lvl="1" indent="-514350">
              <a:buFont typeface="+mj-lt"/>
              <a:buAutoNum type="arabicPeriod"/>
            </a:pPr>
            <a:endParaRPr lang="zh-TW" altLang="en-US" dirty="0"/>
          </a:p>
        </p:txBody>
      </p:sp>
      <p:pic>
        <p:nvPicPr>
          <p:cNvPr id="7" name="內容版面配置區 6" descr="IMG_1343.JPG"/>
          <p:cNvPicPr>
            <a:picLocks noGrp="1" noChangeAspect="1"/>
          </p:cNvPicPr>
          <p:nvPr>
            <p:ph sz="half" idx="1"/>
          </p:nvPr>
        </p:nvPicPr>
        <p:blipFill>
          <a:blip r:embed="rId3" cstate="print"/>
          <a:stretch>
            <a:fillRect/>
          </a:stretch>
        </p:blipFill>
        <p:spPr>
          <a:xfrm rot="5400000">
            <a:off x="861483" y="2095764"/>
            <a:ext cx="5096933" cy="3822700"/>
          </a:xfrm>
        </p:spPr>
      </p:pic>
    </p:spTree>
    <p:extLst>
      <p:ext uri="{BB962C8B-B14F-4D97-AF65-F5344CB8AC3E}">
        <p14:creationId xmlns:p14="http://schemas.microsoft.com/office/powerpoint/2010/main" val="428460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marL="514350" indent="-514350">
              <a:lnSpc>
                <a:spcPct val="150000"/>
              </a:lnSpc>
            </a:pPr>
            <a:r>
              <a:rPr lang="zh-TW" altLang="en-US" dirty="0"/>
              <a:t>原始林</a:t>
            </a:r>
            <a:r>
              <a:rPr lang="en-US" altLang="zh-TW" dirty="0"/>
              <a:t>/</a:t>
            </a:r>
            <a:r>
              <a:rPr lang="zh-TW" altLang="en-US" dirty="0"/>
              <a:t>伐木歷史</a:t>
            </a:r>
            <a:r>
              <a:rPr lang="en-US" altLang="zh-TW" dirty="0">
                <a:sym typeface="Wingdings" pitchFamily="2" charset="2"/>
              </a:rPr>
              <a:t></a:t>
            </a:r>
            <a:r>
              <a:rPr lang="zh-TW" altLang="zh-TW" dirty="0"/>
              <a:t>人工林</a:t>
            </a:r>
            <a:endParaRPr lang="en-US" altLang="zh-TW" dirty="0"/>
          </a:p>
        </p:txBody>
      </p:sp>
      <p:sp>
        <p:nvSpPr>
          <p:cNvPr id="3" name="內容版面配置區 2"/>
          <p:cNvSpPr>
            <a:spLocks noGrp="1"/>
          </p:cNvSpPr>
          <p:nvPr>
            <p:ph idx="1"/>
          </p:nvPr>
        </p:nvSpPr>
        <p:spPr/>
        <p:txBody>
          <a:bodyPr/>
          <a:lstStyle/>
          <a:p>
            <a:r>
              <a:rPr lang="zh-TW" altLang="zh-TW" dirty="0"/>
              <a:t>台灣高山</a:t>
            </a:r>
            <a:r>
              <a:rPr lang="zh-TW" altLang="en-US" dirty="0"/>
              <a:t>五代同堂</a:t>
            </a:r>
            <a:r>
              <a:rPr lang="zh-TW" altLang="zh-TW" dirty="0"/>
              <a:t>的原貌</a:t>
            </a:r>
            <a:endParaRPr lang="en-US" altLang="zh-TW" dirty="0"/>
          </a:p>
          <a:p>
            <a:r>
              <a:rPr lang="zh-TW" altLang="zh-TW" dirty="0"/>
              <a:t>台灣的伐木歷史</a:t>
            </a:r>
            <a:endParaRPr lang="en-US" altLang="zh-TW" dirty="0"/>
          </a:p>
          <a:p>
            <a:pPr lvl="1"/>
            <a:r>
              <a:rPr lang="zh-TW" altLang="en-US" dirty="0"/>
              <a:t>日治時期 </a:t>
            </a:r>
            <a:r>
              <a:rPr lang="en-US" altLang="zh-TW" dirty="0"/>
              <a:t>vs. </a:t>
            </a:r>
            <a:r>
              <a:rPr lang="zh-TW" altLang="en-US" dirty="0"/>
              <a:t>國民黨時代</a:t>
            </a:r>
            <a:endParaRPr lang="en-US" altLang="zh-TW" dirty="0"/>
          </a:p>
          <a:p>
            <a:pPr lvl="1"/>
            <a:r>
              <a:rPr lang="zh-TW" altLang="en-US" dirty="0"/>
              <a:t>日本 </a:t>
            </a:r>
            <a:r>
              <a:rPr lang="en-US" altLang="zh-TW" dirty="0"/>
              <a:t>vs.</a:t>
            </a:r>
            <a:r>
              <a:rPr lang="zh-TW" altLang="en-US" dirty="0"/>
              <a:t> 台灣 </a:t>
            </a:r>
            <a:r>
              <a:rPr lang="en-US" altLang="zh-TW" dirty="0"/>
              <a:t>--</a:t>
            </a:r>
            <a:r>
              <a:rPr lang="zh-TW" altLang="en-US" dirty="0"/>
              <a:t> 看明治神宮前的大鳥居 </a:t>
            </a:r>
            <a:r>
              <a:rPr lang="en-US" altLang="zh-TW" dirty="0"/>
              <a:t>(</a:t>
            </a:r>
            <a:r>
              <a:rPr lang="zh-TW" altLang="en-US" b="1" dirty="0"/>
              <a:t>心態</a:t>
            </a:r>
            <a:r>
              <a:rPr lang="en-US" altLang="zh-TW" b="1" dirty="0"/>
              <a:t>)</a:t>
            </a:r>
          </a:p>
          <a:p>
            <a:pPr lvl="1"/>
            <a:r>
              <a:rPr lang="zh-TW" altLang="en-US" u="sng" dirty="0"/>
              <a:t>外來種</a:t>
            </a:r>
            <a:r>
              <a:rPr lang="zh-TW" altLang="en-US" dirty="0"/>
              <a:t>有何問題</a:t>
            </a:r>
            <a:r>
              <a:rPr lang="en-US" altLang="zh-TW" dirty="0"/>
              <a:t>?</a:t>
            </a:r>
            <a:r>
              <a:rPr lang="zh-TW" altLang="en-US" dirty="0"/>
              <a:t>為何種</a:t>
            </a:r>
            <a:r>
              <a:rPr lang="zh-TW" altLang="en-US" u="sng" dirty="0"/>
              <a:t>單一樹種</a:t>
            </a:r>
            <a:r>
              <a:rPr lang="en-US" altLang="zh-TW" dirty="0"/>
              <a:t>?</a:t>
            </a:r>
            <a:endParaRPr lang="en-US" altLang="zh-TW" b="1" dirty="0"/>
          </a:p>
          <a:p>
            <a:r>
              <a:rPr lang="zh-TW" altLang="en-US" dirty="0"/>
              <a:t>近代</a:t>
            </a:r>
            <a:r>
              <a:rPr lang="en-US" altLang="zh-TW" dirty="0"/>
              <a:t>-</a:t>
            </a:r>
            <a:r>
              <a:rPr lang="zh-TW" altLang="en-US" dirty="0"/>
              <a:t>沒有根的台灣人，從實用主義到媚外心理</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哪一個是台灣原始林</a:t>
            </a:r>
            <a:r>
              <a:rPr lang="en-US" altLang="zh-TW" dirty="0"/>
              <a:t>?</a:t>
            </a:r>
            <a:r>
              <a:rPr lang="zh-TW" altLang="en-US" dirty="0"/>
              <a:t> 怎麼判斷</a:t>
            </a:r>
            <a:r>
              <a:rPr lang="en-US" altLang="zh-TW" dirty="0"/>
              <a:t>?</a:t>
            </a:r>
            <a:endParaRPr lang="zh-TW" altLang="en-US" dirty="0"/>
          </a:p>
        </p:txBody>
      </p:sp>
      <p:sp>
        <p:nvSpPr>
          <p:cNvPr id="5" name="文字版面配置區 4"/>
          <p:cNvSpPr>
            <a:spLocks noGrp="1"/>
          </p:cNvSpPr>
          <p:nvPr>
            <p:ph type="body" idx="1"/>
          </p:nvPr>
        </p:nvSpPr>
        <p:spPr/>
        <p:txBody>
          <a:bodyPr/>
          <a:lstStyle/>
          <a:p>
            <a:r>
              <a:rPr lang="zh-TW" altLang="en-US" dirty="0"/>
              <a:t>單一物種</a:t>
            </a:r>
          </a:p>
        </p:txBody>
      </p:sp>
      <p:sp>
        <p:nvSpPr>
          <p:cNvPr id="7" name="文字版面配置區 6"/>
          <p:cNvSpPr>
            <a:spLocks noGrp="1"/>
          </p:cNvSpPr>
          <p:nvPr>
            <p:ph type="body" sz="quarter" idx="3"/>
          </p:nvPr>
        </p:nvSpPr>
        <p:spPr/>
        <p:txBody>
          <a:bodyPr/>
          <a:lstStyle/>
          <a:p>
            <a:r>
              <a:rPr lang="zh-TW" altLang="en-US" dirty="0"/>
              <a:t>生物多樣性</a:t>
            </a:r>
          </a:p>
        </p:txBody>
      </p:sp>
      <p:pic>
        <p:nvPicPr>
          <p:cNvPr id="9" name="內容版面配置區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92838" y="2353998"/>
            <a:ext cx="5389562" cy="3593041"/>
          </a:xfrm>
          <a:prstGeom prst="rect">
            <a:avLst/>
          </a:prstGeom>
        </p:spPr>
      </p:pic>
      <p:pic>
        <p:nvPicPr>
          <p:cNvPr id="10" name="Picture 3"/>
          <p:cNvPicPr>
            <a:picLocks noGrp="1" noChangeAspect="1" noChangeArrowheads="1"/>
          </p:cNvPicPr>
          <p:nvPr>
            <p:ph sz="half" idx="2"/>
          </p:nvPr>
        </p:nvPicPr>
        <p:blipFill>
          <a:blip r:embed="rId3" cstate="print"/>
          <a:srcRect/>
          <a:stretch>
            <a:fillRect/>
          </a:stretch>
        </p:blipFill>
        <p:spPr bwMode="auto">
          <a:xfrm>
            <a:off x="733002" y="2174875"/>
            <a:ext cx="5139583" cy="39512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mph" presetSubtype="2" fill="hold" grpId="1" nodeType="clickEffect">
                                  <p:stCondLst>
                                    <p:cond delay="0"/>
                                  </p:stCondLst>
                                  <p:childTnLst>
                                    <p:anim to="1.5" calcmode="lin" valueType="num">
                                      <p:cBhvr override="childStyle">
                                        <p:cTn id="14" dur="2000" fill="hold"/>
                                        <p:tgtEl>
                                          <p:spTgt spid="7">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7"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FAF844A-44B8-44EF-8B6C-4897CC7CF330}"/>
              </a:ext>
            </a:extLst>
          </p:cNvPr>
          <p:cNvSpPr>
            <a:spLocks noGrp="1"/>
          </p:cNvSpPr>
          <p:nvPr>
            <p:ph type="title"/>
          </p:nvPr>
        </p:nvSpPr>
        <p:spPr>
          <a:xfrm>
            <a:off x="651465" y="1797588"/>
            <a:ext cx="10972800" cy="1219200"/>
          </a:xfrm>
        </p:spPr>
        <p:txBody>
          <a:bodyPr>
            <a:noAutofit/>
          </a:bodyPr>
          <a:lstStyle/>
          <a:p>
            <a:r>
              <a:rPr lang="zh-TW" altLang="zh-TW" sz="4400" b="1" u="sng" kern="1200" dirty="0">
                <a:solidFill>
                  <a:schemeClr val="tx1"/>
                </a:solidFill>
                <a:effectLst/>
                <a:latin typeface="+mj-lt"/>
                <a:ea typeface="+mj-ea"/>
                <a:cs typeface="+mj-cs"/>
              </a:rPr>
              <a:t>台灣高山</a:t>
            </a:r>
            <a:r>
              <a:rPr lang="zh-TW" altLang="en-US" b="1" u="sng" dirty="0"/>
              <a:t>五代同堂</a:t>
            </a:r>
            <a:r>
              <a:rPr lang="zh-TW" altLang="zh-TW" sz="4400" b="1" u="sng" kern="1200" dirty="0">
                <a:solidFill>
                  <a:schemeClr val="tx1"/>
                </a:solidFill>
                <a:effectLst/>
                <a:latin typeface="+mj-lt"/>
                <a:ea typeface="+mj-ea"/>
                <a:cs typeface="+mj-cs"/>
              </a:rPr>
              <a:t>的原貌</a:t>
            </a:r>
            <a:r>
              <a:rPr lang="en-US" altLang="zh-TW" sz="4400" kern="1200" dirty="0">
                <a:solidFill>
                  <a:schemeClr val="tx1"/>
                </a:solidFill>
                <a:effectLst/>
                <a:latin typeface="+mj-lt"/>
                <a:ea typeface="+mj-ea"/>
                <a:cs typeface="+mj-cs"/>
              </a:rPr>
              <a:t/>
            </a:r>
            <a:br>
              <a:rPr lang="en-US" altLang="zh-TW" sz="4400" kern="1200" dirty="0">
                <a:solidFill>
                  <a:schemeClr val="tx1"/>
                </a:solidFill>
                <a:effectLst/>
                <a:latin typeface="+mj-lt"/>
                <a:ea typeface="+mj-ea"/>
                <a:cs typeface="+mj-cs"/>
              </a:rPr>
            </a:br>
            <a:r>
              <a:rPr lang="en-US" altLang="zh-TW" sz="4400" kern="1200" dirty="0">
                <a:solidFill>
                  <a:schemeClr val="tx1"/>
                </a:solidFill>
                <a:effectLst/>
                <a:latin typeface="+mj-lt"/>
                <a:ea typeface="+mj-ea"/>
                <a:cs typeface="+mj-cs"/>
              </a:rPr>
              <a:t/>
            </a:r>
            <a:br>
              <a:rPr lang="en-US" altLang="zh-TW" sz="4400" kern="1200" dirty="0">
                <a:solidFill>
                  <a:schemeClr val="tx1"/>
                </a:solidFill>
                <a:effectLst/>
                <a:latin typeface="+mj-lt"/>
                <a:ea typeface="+mj-ea"/>
                <a:cs typeface="+mj-cs"/>
              </a:rPr>
            </a:br>
            <a:r>
              <a:rPr lang="zh-TW" altLang="zh-TW" sz="4400" kern="1200" dirty="0">
                <a:solidFill>
                  <a:schemeClr val="tx1"/>
                </a:solidFill>
                <a:effectLst/>
                <a:latin typeface="+mj-lt"/>
                <a:ea typeface="+mj-ea"/>
                <a:cs typeface="+mj-cs"/>
              </a:rPr>
              <a:t>祖父級、爸爸級、兒子級、孫子級</a:t>
            </a:r>
            <a:r>
              <a:rPr lang="en-US" altLang="zh-TW" sz="4400" kern="1200" dirty="0">
                <a:solidFill>
                  <a:schemeClr val="tx1"/>
                </a:solidFill>
                <a:effectLst/>
                <a:latin typeface="+mj-lt"/>
                <a:ea typeface="+mj-ea"/>
                <a:cs typeface="+mj-cs"/>
              </a:rPr>
              <a:t/>
            </a:r>
            <a:br>
              <a:rPr lang="en-US" altLang="zh-TW" sz="4400" kern="1200" dirty="0">
                <a:solidFill>
                  <a:schemeClr val="tx1"/>
                </a:solidFill>
                <a:effectLst/>
                <a:latin typeface="+mj-lt"/>
                <a:ea typeface="+mj-ea"/>
                <a:cs typeface="+mj-cs"/>
              </a:rPr>
            </a:br>
            <a:r>
              <a:rPr lang="zh-TW" altLang="zh-TW" sz="4400" kern="1200" dirty="0">
                <a:solidFill>
                  <a:schemeClr val="tx1"/>
                </a:solidFill>
                <a:effectLst/>
                <a:latin typeface="+mj-lt"/>
                <a:ea typeface="+mj-ea"/>
                <a:cs typeface="+mj-cs"/>
              </a:rPr>
              <a:t>甚至</a:t>
            </a:r>
            <a:r>
              <a:rPr lang="zh-TW" altLang="en-US" sz="4400" kern="1200" dirty="0">
                <a:solidFill>
                  <a:schemeClr val="tx1"/>
                </a:solidFill>
                <a:effectLst/>
                <a:latin typeface="+mj-lt"/>
                <a:ea typeface="+mj-ea"/>
                <a:cs typeface="+mj-cs"/>
              </a:rPr>
              <a:t>曾</a:t>
            </a:r>
            <a:r>
              <a:rPr lang="zh-TW" altLang="zh-TW" sz="4400" kern="1200" dirty="0">
                <a:solidFill>
                  <a:schemeClr val="tx1"/>
                </a:solidFill>
                <a:effectLst/>
                <a:latin typeface="+mj-lt"/>
                <a:ea typeface="+mj-ea"/>
                <a:cs typeface="+mj-cs"/>
              </a:rPr>
              <a:t>孫子級的樹林</a:t>
            </a:r>
            <a:r>
              <a:rPr lang="en-US" altLang="zh-TW" sz="4400" kern="1200" dirty="0">
                <a:solidFill>
                  <a:schemeClr val="tx1"/>
                </a:solidFill>
                <a:effectLst/>
                <a:latin typeface="+mj-lt"/>
                <a:ea typeface="+mj-ea"/>
                <a:cs typeface="+mj-cs"/>
              </a:rPr>
              <a:t> </a:t>
            </a:r>
            <a:endParaRPr lang="zh-TW" altLang="en-US" sz="3200"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126" y="3811603"/>
            <a:ext cx="9519386" cy="2704700"/>
          </a:xfrm>
          <a:prstGeom prst="rect">
            <a:avLst/>
          </a:prstGeom>
        </p:spPr>
      </p:pic>
      <p:sp>
        <p:nvSpPr>
          <p:cNvPr id="5" name="文字方塊 4"/>
          <p:cNvSpPr txBox="1"/>
          <p:nvPr/>
        </p:nvSpPr>
        <p:spPr>
          <a:xfrm>
            <a:off x="651465" y="6285470"/>
            <a:ext cx="9570564" cy="461665"/>
          </a:xfrm>
          <a:prstGeom prst="rect">
            <a:avLst/>
          </a:prstGeom>
          <a:noFill/>
        </p:spPr>
        <p:txBody>
          <a:bodyPr wrap="square" rtlCol="0">
            <a:spAutoFit/>
          </a:bodyPr>
          <a:lstStyle/>
          <a:p>
            <a:r>
              <a:rPr lang="zh-TW" altLang="en-US" sz="800" dirty="0"/>
              <a:t>圖片出處</a:t>
            </a:r>
            <a:r>
              <a:rPr lang="en-US" altLang="zh-TW" sz="800" dirty="0"/>
              <a:t>:https://www.google.com.tw/url?sa=i&amp;rct=j&amp;q=&amp;esrc=s&amp;source=images&amp;cd=&amp;ved=0ahUKEwjmg86SnY3WAhXCH5QKHSNiChYQjhwIBQ&amp;url=http%3A%2F%2Ftzongyu1002.pixnet.net%2Fblog%2F6&amp;psig=AFQjCNHk1RWTUFc78DPDGfv3S9TtT_f81A&amp;ust=1504672675292643</a:t>
            </a:r>
            <a:endParaRPr lang="zh-TW" altLang="en-US" sz="800" dirty="0"/>
          </a:p>
        </p:txBody>
      </p:sp>
    </p:spTree>
    <p:extLst>
      <p:ext uri="{BB962C8B-B14F-4D97-AF65-F5344CB8AC3E}">
        <p14:creationId xmlns:p14="http://schemas.microsoft.com/office/powerpoint/2010/main" val="113852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09600" y="256755"/>
            <a:ext cx="10972800" cy="1143000"/>
          </a:xfrm>
        </p:spPr>
        <p:txBody>
          <a:bodyPr>
            <a:normAutofit/>
          </a:bodyPr>
          <a:lstStyle/>
          <a:p>
            <a:pPr lvl="0" algn="ctr"/>
            <a:r>
              <a:rPr lang="zh-TW" altLang="zh-TW" sz="4400" dirty="0">
                <a:solidFill>
                  <a:schemeClr val="tx1"/>
                </a:solidFill>
                <a:effectLst/>
              </a:rPr>
              <a:t>台灣的原始林</a:t>
            </a:r>
            <a:r>
              <a:rPr lang="zh-TW" altLang="en-US" sz="4400" dirty="0">
                <a:solidFill>
                  <a:schemeClr val="tx1"/>
                </a:solidFill>
                <a:effectLst/>
              </a:rPr>
              <a:t>，</a:t>
            </a:r>
            <a:r>
              <a:rPr lang="zh-TW" altLang="zh-TW" sz="4400" dirty="0">
                <a:solidFill>
                  <a:schemeClr val="tx1"/>
                </a:solidFill>
                <a:effectLst/>
              </a:rPr>
              <a:t>伐木歷史</a:t>
            </a:r>
            <a:endParaRPr lang="zh-TW" altLang="en-US" dirty="0"/>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3217" y="1879423"/>
            <a:ext cx="6066184" cy="4367652"/>
          </a:xfr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911" y="1907168"/>
            <a:ext cx="4599332" cy="2230733"/>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0911" y="4277048"/>
            <a:ext cx="4281280" cy="2107095"/>
          </a:xfrm>
          <a:prstGeom prst="rect">
            <a:avLst/>
          </a:prstGeom>
        </p:spPr>
      </p:pic>
      <p:sp>
        <p:nvSpPr>
          <p:cNvPr id="7" name="文字方塊 6"/>
          <p:cNvSpPr txBox="1"/>
          <p:nvPr/>
        </p:nvSpPr>
        <p:spPr>
          <a:xfrm>
            <a:off x="864704" y="6434794"/>
            <a:ext cx="4999382" cy="369332"/>
          </a:xfrm>
          <a:prstGeom prst="rect">
            <a:avLst/>
          </a:prstGeom>
          <a:noFill/>
        </p:spPr>
        <p:txBody>
          <a:bodyPr wrap="none" rtlCol="0">
            <a:spAutoFit/>
          </a:bodyPr>
          <a:lstStyle/>
          <a:p>
            <a:r>
              <a:rPr lang="zh-TW" altLang="en-US" dirty="0"/>
              <a:t>圖片出處</a:t>
            </a:r>
            <a:r>
              <a:rPr lang="en-US" altLang="zh-TW" dirty="0"/>
              <a:t>:http://letsgo-alishan.com/ali101-1.html</a:t>
            </a:r>
            <a:endParaRPr lang="zh-TW" altLang="en-US" dirty="0"/>
          </a:p>
        </p:txBody>
      </p:sp>
      <p:sp>
        <p:nvSpPr>
          <p:cNvPr id="8" name="文字方塊 7"/>
          <p:cNvSpPr txBox="1"/>
          <p:nvPr/>
        </p:nvSpPr>
        <p:spPr>
          <a:xfrm>
            <a:off x="11064240" y="5090160"/>
            <a:ext cx="1127760" cy="369332"/>
          </a:xfrm>
          <a:prstGeom prst="rect">
            <a:avLst/>
          </a:prstGeom>
          <a:noFill/>
        </p:spPr>
        <p:txBody>
          <a:bodyPr wrap="square" rtlCol="0">
            <a:spAutoFit/>
          </a:bodyPr>
          <a:lstStyle/>
          <a:p>
            <a:r>
              <a:rPr lang="zh-TW" altLang="en-US" dirty="0"/>
              <a:t>永結同心</a:t>
            </a:r>
          </a:p>
        </p:txBody>
      </p:sp>
      <p:sp>
        <p:nvSpPr>
          <p:cNvPr id="9" name="文字方塊 8"/>
          <p:cNvSpPr txBox="1"/>
          <p:nvPr/>
        </p:nvSpPr>
        <p:spPr>
          <a:xfrm>
            <a:off x="11323320" y="2987040"/>
            <a:ext cx="868680" cy="369332"/>
          </a:xfrm>
          <a:prstGeom prst="rect">
            <a:avLst/>
          </a:prstGeom>
          <a:noFill/>
        </p:spPr>
        <p:txBody>
          <a:bodyPr wrap="square" rtlCol="0">
            <a:spAutoFit/>
          </a:bodyPr>
          <a:lstStyle/>
          <a:p>
            <a:r>
              <a:rPr lang="zh-TW" altLang="en-US" dirty="0"/>
              <a:t>象鼻木</a:t>
            </a:r>
          </a:p>
        </p:txBody>
      </p:sp>
    </p:spTree>
    <p:extLst>
      <p:ext uri="{BB962C8B-B14F-4D97-AF65-F5344CB8AC3E}">
        <p14:creationId xmlns:p14="http://schemas.microsoft.com/office/powerpoint/2010/main" val="427631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台灣人心目中的阿里山有甚麼</a:t>
            </a:r>
            <a:r>
              <a:rPr lang="en-US" altLang="zh-TW" dirty="0"/>
              <a:t>?</a:t>
            </a:r>
            <a:r>
              <a:rPr lang="zh-TW" altLang="en-US" dirty="0"/>
              <a:t> </a:t>
            </a:r>
            <a:r>
              <a:rPr lang="en-US" altLang="zh-TW" dirty="0"/>
              <a:t>(</a:t>
            </a:r>
            <a:r>
              <a:rPr lang="zh-TW" altLang="en-US" dirty="0"/>
              <a:t>列出</a:t>
            </a:r>
            <a:r>
              <a:rPr lang="en-US" altLang="zh-TW" dirty="0"/>
              <a:t>5</a:t>
            </a:r>
            <a:r>
              <a:rPr lang="zh-TW" altLang="en-US" dirty="0"/>
              <a:t>種</a:t>
            </a:r>
            <a:r>
              <a:rPr lang="en-US" altLang="zh-TW" dirty="0"/>
              <a:t>)</a:t>
            </a:r>
            <a:endParaRPr lang="zh-TW" altLang="en-US" dirty="0"/>
          </a:p>
        </p:txBody>
      </p:sp>
      <p:pic>
        <p:nvPicPr>
          <p:cNvPr id="8194" name="Picture 2"/>
          <p:cNvPicPr>
            <a:picLocks noGrp="1" noChangeAspect="1" noChangeArrowheads="1"/>
          </p:cNvPicPr>
          <p:nvPr>
            <p:ph sz="half" idx="1"/>
          </p:nvPr>
        </p:nvPicPr>
        <p:blipFill>
          <a:blip r:embed="rId2"/>
          <a:stretch>
            <a:fillRect/>
          </a:stretch>
        </p:blipFill>
        <p:spPr bwMode="auto">
          <a:xfrm>
            <a:off x="609600" y="2348706"/>
            <a:ext cx="5384800" cy="3028950"/>
          </a:xfrm>
          <a:prstGeom prst="rect">
            <a:avLst/>
          </a:prstGeom>
          <a:noFill/>
          <a:ln w="9525">
            <a:noFill/>
            <a:miter lim="800000"/>
            <a:headEnd/>
            <a:tailEnd/>
          </a:ln>
          <a:effectLst/>
        </p:spPr>
      </p:pic>
      <p:pic>
        <p:nvPicPr>
          <p:cNvPr id="8195" name="Picture 3"/>
          <p:cNvPicPr>
            <a:picLocks noGrp="1" noChangeAspect="1" noChangeArrowheads="1"/>
          </p:cNvPicPr>
          <p:nvPr>
            <p:ph sz="half" idx="2"/>
          </p:nvPr>
        </p:nvPicPr>
        <p:blipFill>
          <a:blip r:embed="rId3"/>
          <a:srcRect/>
          <a:stretch>
            <a:fillRect/>
          </a:stretch>
        </p:blipFill>
        <p:spPr bwMode="auto">
          <a:xfrm>
            <a:off x="6197600" y="2348706"/>
            <a:ext cx="5384800" cy="3028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阿里山經過日本人砍伐，仍有無數巨木</a:t>
            </a:r>
            <a:r>
              <a:rPr lang="en-US" altLang="zh-TW" dirty="0"/>
              <a:t>!</a:t>
            </a:r>
            <a:endParaRPr lang="zh-TW" altLang="en-US" dirty="0"/>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8691" y="1600200"/>
            <a:ext cx="6034617" cy="4525963"/>
          </a:xfrm>
        </p:spPr>
      </p:pic>
    </p:spTree>
    <p:extLst>
      <p:ext uri="{BB962C8B-B14F-4D97-AF65-F5344CB8AC3E}">
        <p14:creationId xmlns:p14="http://schemas.microsoft.com/office/powerpoint/2010/main" val="195560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日治、國民黨，誰砍得多</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林務局資料 </a:t>
            </a:r>
            <a:r>
              <a:rPr lang="en-US" altLang="zh-TW" sz="2000" dirty="0">
                <a:hlinkClick r:id="rId3"/>
              </a:rPr>
              <a:t>https://buzzorange.com/2015/03/05/the-fact-of-taiwan-forest-ii/</a:t>
            </a:r>
            <a:endParaRPr lang="en-US" altLang="zh-TW" dirty="0"/>
          </a:p>
          <a:p>
            <a:pPr lvl="1"/>
            <a:r>
              <a:rPr lang="zh-TW" altLang="en-US" dirty="0"/>
              <a:t>日治時期 </a:t>
            </a:r>
            <a:r>
              <a:rPr lang="en-US" altLang="zh-TW" dirty="0"/>
              <a:t>1918-1945 </a:t>
            </a:r>
            <a:r>
              <a:rPr lang="zh-TW" altLang="en-US" dirty="0"/>
              <a:t>原木生產總量： </a:t>
            </a:r>
            <a:r>
              <a:rPr lang="en-US" altLang="zh-TW" dirty="0"/>
              <a:t>833 </a:t>
            </a:r>
            <a:r>
              <a:rPr lang="zh-TW" altLang="en-US" dirty="0"/>
              <a:t>萬立方公尺</a:t>
            </a:r>
          </a:p>
          <a:p>
            <a:pPr lvl="1"/>
            <a:r>
              <a:rPr lang="zh-TW" altLang="en-US" dirty="0"/>
              <a:t>民國以後民國 </a:t>
            </a:r>
            <a:r>
              <a:rPr lang="en-US" altLang="zh-TW" dirty="0"/>
              <a:t>35-78 </a:t>
            </a:r>
            <a:r>
              <a:rPr lang="zh-TW" altLang="en-US" dirty="0"/>
              <a:t>採伐立木總量：</a:t>
            </a:r>
            <a:r>
              <a:rPr lang="en-US" altLang="zh-TW" dirty="0"/>
              <a:t>4496 </a:t>
            </a:r>
            <a:r>
              <a:rPr lang="zh-TW" altLang="en-US" dirty="0"/>
              <a:t>萬立方公尺</a:t>
            </a:r>
            <a:endParaRPr lang="en-US" altLang="zh-TW" dirty="0"/>
          </a:p>
          <a:p>
            <a:pPr lvl="1"/>
            <a:endParaRPr lang="zh-TW" altLang="en-US" dirty="0"/>
          </a:p>
          <a:p>
            <a:r>
              <a:rPr lang="zh-TW" altLang="en-US" dirty="0"/>
              <a:t>為何</a:t>
            </a:r>
            <a:r>
              <a:rPr lang="en-US" altLang="zh-TW" dirty="0"/>
              <a:t>?</a:t>
            </a:r>
            <a:r>
              <a:rPr lang="zh-TW" altLang="en-US" dirty="0"/>
              <a:t> </a:t>
            </a:r>
            <a:r>
              <a:rPr lang="en-US" altLang="zh-TW" dirty="0"/>
              <a:t>(2)</a:t>
            </a:r>
          </a:p>
          <a:p>
            <a:pPr marL="514350" indent="-514350">
              <a:buFont typeface="+mj-lt"/>
              <a:buAutoNum type="arabicPeriod"/>
            </a:pPr>
            <a:r>
              <a:rPr lang="zh-TW" altLang="en-US" dirty="0"/>
              <a:t>機械進步 </a:t>
            </a:r>
            <a:r>
              <a:rPr lang="en-US" altLang="zh-TW" dirty="0"/>
              <a:t>-</a:t>
            </a:r>
            <a:r>
              <a:rPr lang="zh-TW" altLang="en-US" dirty="0"/>
              <a:t> </a:t>
            </a:r>
            <a:r>
              <a:rPr lang="zh-TW" altLang="en-US" b="1" dirty="0"/>
              <a:t>伐木機具及運輸機具</a:t>
            </a:r>
            <a:r>
              <a:rPr lang="zh-TW" altLang="en-US" dirty="0"/>
              <a:t>的改良</a:t>
            </a:r>
            <a:endParaRPr lang="en-US" altLang="zh-TW" dirty="0"/>
          </a:p>
          <a:p>
            <a:pPr marL="514350" indent="-514350">
              <a:buFont typeface="+mj-lt"/>
              <a:buAutoNum type="arabicPeriod"/>
            </a:pPr>
            <a:r>
              <a:rPr lang="zh-TW" altLang="en-US" dirty="0"/>
              <a:t>心態</a:t>
            </a:r>
            <a:endParaRPr lang="en-US" altLang="zh-TW" dirty="0"/>
          </a:p>
          <a:p>
            <a:endParaRPr lang="en-US" altLang="zh-TW"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0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3600" b="1" dirty="0"/>
              <a:t>直徑</a:t>
            </a:r>
            <a:r>
              <a:rPr lang="en-US" altLang="zh-TW" sz="3600" b="1" dirty="0"/>
              <a:t>2</a:t>
            </a:r>
            <a:r>
              <a:rPr lang="zh-TW" altLang="en-US" sz="3600" b="1" dirty="0"/>
              <a:t>公尺神木，鐵鋸</a:t>
            </a:r>
            <a:r>
              <a:rPr lang="en-US" altLang="zh-TW" sz="3600" b="1" dirty="0"/>
              <a:t>2-3</a:t>
            </a:r>
            <a:r>
              <a:rPr lang="zh-TW" altLang="en-US" sz="3600" b="1" dirty="0"/>
              <a:t>天，機械鏈鋸</a:t>
            </a:r>
            <a:r>
              <a:rPr lang="en-US" altLang="zh-TW" sz="3600" b="1" dirty="0"/>
              <a:t>1</a:t>
            </a:r>
            <a:r>
              <a:rPr lang="zh-TW" altLang="en-US" sz="3600" b="1" dirty="0"/>
              <a:t>小時</a:t>
            </a:r>
            <a:endParaRPr lang="zh-TW" altLang="en-US" sz="3600" dirty="0"/>
          </a:p>
        </p:txBody>
      </p:sp>
      <p:sp>
        <p:nvSpPr>
          <p:cNvPr id="5" name="文字版面配置區 4"/>
          <p:cNvSpPr>
            <a:spLocks noGrp="1"/>
          </p:cNvSpPr>
          <p:nvPr>
            <p:ph type="body" idx="1"/>
          </p:nvPr>
        </p:nvSpPr>
        <p:spPr/>
        <p:txBody>
          <a:bodyPr>
            <a:normAutofit fontScale="70000" lnSpcReduction="20000"/>
          </a:bodyPr>
          <a:lstStyle/>
          <a:p>
            <a:r>
              <a:rPr lang="zh-TW" altLang="en-US" dirty="0"/>
              <a:t>日本殖民期間使用的是人工的鐵鋸</a:t>
            </a:r>
            <a:endParaRPr lang="zh-TW" altLang="en-US" b="0" dirty="0"/>
          </a:p>
          <a:p>
            <a:r>
              <a:rPr lang="en-US" altLang="zh-TW" dirty="0"/>
              <a:t>《 </a:t>
            </a:r>
            <a:r>
              <a:rPr lang="zh-TW" altLang="en-US" dirty="0"/>
              <a:t>圖片來源   舊太平山林場日籍員工後代松本良一</a:t>
            </a:r>
            <a:r>
              <a:rPr lang="en-US" altLang="zh-TW" dirty="0"/>
              <a:t>》</a:t>
            </a:r>
            <a:endParaRPr lang="zh-TW" altLang="en-US" b="0" dirty="0"/>
          </a:p>
        </p:txBody>
      </p:sp>
      <p:sp>
        <p:nvSpPr>
          <p:cNvPr id="7" name="文字版面配置區 6"/>
          <p:cNvSpPr>
            <a:spLocks noGrp="1"/>
          </p:cNvSpPr>
          <p:nvPr>
            <p:ph type="body" sz="quarter" idx="3"/>
          </p:nvPr>
        </p:nvSpPr>
        <p:spPr/>
        <p:txBody>
          <a:bodyPr>
            <a:normAutofit fontScale="85000" lnSpcReduction="20000"/>
          </a:bodyPr>
          <a:lstStyle/>
          <a:p>
            <a:r>
              <a:rPr lang="zh-TW" altLang="en-US" dirty="0"/>
              <a:t>國民黨當政時期改用汽油添充的機械鏈鋸</a:t>
            </a:r>
            <a:br>
              <a:rPr lang="zh-TW" altLang="en-US" dirty="0"/>
            </a:br>
            <a:r>
              <a:rPr lang="en-US" altLang="zh-TW" dirty="0"/>
              <a:t>《</a:t>
            </a:r>
            <a:r>
              <a:rPr lang="zh-TW" altLang="en-US" dirty="0"/>
              <a:t>圖片來源：花蓮林區管理處</a:t>
            </a:r>
            <a:r>
              <a:rPr lang="en-US" altLang="zh-TW" dirty="0"/>
              <a:t>》</a:t>
            </a:r>
            <a:endParaRPr lang="zh-TW" altLang="en-US" dirty="0"/>
          </a:p>
        </p:txBody>
      </p:sp>
      <p:pic>
        <p:nvPicPr>
          <p:cNvPr id="2050" name="Picture 2"/>
          <p:cNvPicPr>
            <a:picLocks noGrp="1" noChangeAspect="1" noChangeArrowheads="1"/>
          </p:cNvPicPr>
          <p:nvPr>
            <p:ph sz="half" idx="2"/>
          </p:nvPr>
        </p:nvPicPr>
        <p:blipFill>
          <a:blip r:embed="rId2"/>
          <a:srcRect/>
          <a:stretch>
            <a:fillRect/>
          </a:stretch>
        </p:blipFill>
        <p:spPr bwMode="auto">
          <a:xfrm>
            <a:off x="1554481" y="2174874"/>
            <a:ext cx="3054926" cy="4619155"/>
          </a:xfrm>
          <a:prstGeom prst="rect">
            <a:avLst/>
          </a:prstGeom>
          <a:noFill/>
          <a:ln w="9525">
            <a:noFill/>
            <a:miter lim="800000"/>
            <a:headEnd/>
            <a:tailEnd/>
          </a:ln>
          <a:effectLst/>
        </p:spPr>
      </p:pic>
      <p:pic>
        <p:nvPicPr>
          <p:cNvPr id="2051" name="Picture 3"/>
          <p:cNvPicPr>
            <a:picLocks noGrp="1" noChangeAspect="1" noChangeArrowheads="1"/>
          </p:cNvPicPr>
          <p:nvPr>
            <p:ph sz="quarter" idx="4"/>
          </p:nvPr>
        </p:nvPicPr>
        <p:blipFill>
          <a:blip r:embed="rId3"/>
          <a:srcRect/>
          <a:stretch>
            <a:fillRect/>
          </a:stretch>
        </p:blipFill>
        <p:spPr bwMode="auto">
          <a:xfrm>
            <a:off x="6192838" y="2422490"/>
            <a:ext cx="5389562" cy="345605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xmlns="" id="{58F84A93-4817-410A-9DAC-39A67C922175}"/>
              </a:ext>
            </a:extLst>
          </p:cNvPr>
          <p:cNvSpPr>
            <a:spLocks noGrp="1"/>
          </p:cNvSpPr>
          <p:nvPr>
            <p:ph type="title"/>
          </p:nvPr>
        </p:nvSpPr>
        <p:spPr/>
        <p:txBody>
          <a:bodyPr>
            <a:normAutofit fontScale="90000"/>
          </a:bodyPr>
          <a:lstStyle/>
          <a:p>
            <a:r>
              <a:rPr lang="zh-TW" altLang="en-US" dirty="0"/>
              <a:t>請問日治時代伐木後的運輸機具有哪三種動力</a:t>
            </a:r>
            <a:r>
              <a:rPr lang="en-US" altLang="zh-TW" dirty="0"/>
              <a:t>?</a:t>
            </a:r>
            <a:endParaRPr lang="zh-TW" altLang="en-US" dirty="0"/>
          </a:p>
        </p:txBody>
      </p:sp>
      <p:sp>
        <p:nvSpPr>
          <p:cNvPr id="8" name="內容版面配置區 7">
            <a:extLst>
              <a:ext uri="{FF2B5EF4-FFF2-40B4-BE49-F238E27FC236}">
                <a16:creationId xmlns:a16="http://schemas.microsoft.com/office/drawing/2014/main" xmlns="" id="{1B30DD34-3635-423B-BD78-0076F0221E32}"/>
              </a:ext>
            </a:extLst>
          </p:cNvPr>
          <p:cNvSpPr>
            <a:spLocks noGrp="1"/>
          </p:cNvSpPr>
          <p:nvPr>
            <p:ph idx="1"/>
          </p:nvPr>
        </p:nvSpPr>
        <p:spPr/>
        <p:txBody>
          <a:bodyPr/>
          <a:lstStyle/>
          <a:p>
            <a:pPr marL="514350" indent="-514350">
              <a:buFont typeface="+mj-lt"/>
              <a:buAutoNum type="arabicPeriod"/>
            </a:pPr>
            <a:r>
              <a:rPr lang="zh-TW" altLang="en-US" dirty="0"/>
              <a:t>人</a:t>
            </a:r>
            <a:endParaRPr lang="en-US" altLang="zh-TW" dirty="0"/>
          </a:p>
          <a:p>
            <a:pPr marL="514350" indent="-514350">
              <a:buFont typeface="+mj-lt"/>
              <a:buAutoNum type="arabicPeriod"/>
            </a:pPr>
            <a:r>
              <a:rPr lang="zh-TW" altLang="en-US" dirty="0"/>
              <a:t>獸</a:t>
            </a:r>
            <a:r>
              <a:rPr lang="en-US" altLang="zh-TW" dirty="0"/>
              <a:t>(</a:t>
            </a:r>
            <a:r>
              <a:rPr lang="zh-TW" altLang="en-US" dirty="0"/>
              <a:t>牛</a:t>
            </a:r>
            <a:r>
              <a:rPr lang="en-US" altLang="zh-TW" dirty="0"/>
              <a:t>)</a:t>
            </a:r>
          </a:p>
          <a:p>
            <a:pPr marL="514350" indent="-514350">
              <a:buFont typeface="+mj-lt"/>
              <a:buAutoNum type="arabicPeriod"/>
            </a:pPr>
            <a:r>
              <a:rPr lang="zh-TW" altLang="en-US" dirty="0"/>
              <a:t>水力</a:t>
            </a:r>
          </a:p>
        </p:txBody>
      </p:sp>
    </p:spTree>
    <p:extLst>
      <p:ext uri="{BB962C8B-B14F-4D97-AF65-F5344CB8AC3E}">
        <p14:creationId xmlns:p14="http://schemas.microsoft.com/office/powerpoint/2010/main" val="17961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運材機具</a:t>
            </a:r>
            <a:r>
              <a:rPr lang="en-US" altLang="zh-TW" b="1" dirty="0"/>
              <a:t>-</a:t>
            </a:r>
            <a:r>
              <a:rPr lang="zh-TW" altLang="en-US" dirty="0"/>
              <a:t>舊太平山林場使用</a:t>
            </a:r>
            <a:r>
              <a:rPr lang="zh-TW" altLang="en-US" u="sng" dirty="0"/>
              <a:t>人力裝材</a:t>
            </a:r>
            <a:r>
              <a:rPr lang="zh-TW" altLang="en-US" dirty="0"/>
              <a:t>作業</a:t>
            </a:r>
          </a:p>
        </p:txBody>
      </p:sp>
      <p:sp>
        <p:nvSpPr>
          <p:cNvPr id="3" name="文字版面配置區 2"/>
          <p:cNvSpPr>
            <a:spLocks noGrp="1"/>
          </p:cNvSpPr>
          <p:nvPr>
            <p:ph type="body" idx="1"/>
          </p:nvPr>
        </p:nvSpPr>
        <p:spPr/>
        <p:txBody>
          <a:bodyPr>
            <a:normAutofit fontScale="85000" lnSpcReduction="20000"/>
          </a:bodyPr>
          <a:lstStyle/>
          <a:p>
            <a:r>
              <a:rPr lang="en-US" altLang="zh-TW" dirty="0"/>
              <a:t>《</a:t>
            </a:r>
            <a:r>
              <a:rPr lang="zh-TW" altLang="en-US" dirty="0"/>
              <a:t>圖片來源   舊太平山林場日籍員工後代井戶朝彥</a:t>
            </a:r>
            <a:r>
              <a:rPr lang="en-US" altLang="zh-TW" dirty="0"/>
              <a:t>》</a:t>
            </a:r>
            <a:endParaRPr lang="zh-TW" altLang="en-US" b="0" dirty="0"/>
          </a:p>
        </p:txBody>
      </p:sp>
      <p:sp>
        <p:nvSpPr>
          <p:cNvPr id="5" name="文字版面配置區 4"/>
          <p:cNvSpPr>
            <a:spLocks noGrp="1"/>
          </p:cNvSpPr>
          <p:nvPr>
            <p:ph type="body" sz="quarter" idx="3"/>
          </p:nvPr>
        </p:nvSpPr>
        <p:spPr/>
        <p:txBody>
          <a:bodyPr>
            <a:normAutofit fontScale="92500" lnSpcReduction="20000"/>
          </a:bodyPr>
          <a:lstStyle/>
          <a:p>
            <a:r>
              <a:rPr lang="en-US" altLang="zh-TW" dirty="0"/>
              <a:t>《</a:t>
            </a:r>
            <a:r>
              <a:rPr lang="zh-TW" altLang="en-US" dirty="0"/>
              <a:t>圖片來源   舊太平山林場日籍員工後代松本良一</a:t>
            </a:r>
            <a:r>
              <a:rPr lang="en-US" altLang="zh-TW" dirty="0"/>
              <a:t>》</a:t>
            </a:r>
            <a:endParaRPr lang="zh-TW" altLang="en-US" dirty="0"/>
          </a:p>
        </p:txBody>
      </p:sp>
      <p:pic>
        <p:nvPicPr>
          <p:cNvPr id="3074" name="Picture 2"/>
          <p:cNvPicPr>
            <a:picLocks noGrp="1" noChangeAspect="1" noChangeArrowheads="1"/>
          </p:cNvPicPr>
          <p:nvPr>
            <p:ph sz="half" idx="2"/>
          </p:nvPr>
        </p:nvPicPr>
        <p:blipFill>
          <a:blip r:embed="rId3"/>
          <a:srcRect/>
          <a:stretch>
            <a:fillRect/>
          </a:stretch>
        </p:blipFill>
        <p:spPr bwMode="auto">
          <a:xfrm>
            <a:off x="609600" y="2373011"/>
            <a:ext cx="5386388" cy="3555016"/>
          </a:xfrm>
          <a:prstGeom prst="rect">
            <a:avLst/>
          </a:prstGeom>
          <a:noFill/>
          <a:ln w="9525">
            <a:noFill/>
            <a:miter lim="800000"/>
            <a:headEnd/>
            <a:tailEnd/>
          </a:ln>
          <a:effectLst/>
        </p:spPr>
      </p:pic>
      <p:pic>
        <p:nvPicPr>
          <p:cNvPr id="8" name="Picture 2"/>
          <p:cNvPicPr>
            <a:picLocks noGrp="1" noChangeAspect="1" noChangeArrowheads="1"/>
          </p:cNvPicPr>
          <p:nvPr>
            <p:ph sz="quarter" idx="4"/>
          </p:nvPr>
        </p:nvPicPr>
        <p:blipFill>
          <a:blip r:embed="rId4"/>
          <a:srcRect/>
          <a:stretch>
            <a:fillRect/>
          </a:stretch>
        </p:blipFill>
        <p:spPr bwMode="auto">
          <a:xfrm>
            <a:off x="6192838" y="2358489"/>
            <a:ext cx="5389562" cy="3584059"/>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09071" y="429644"/>
            <a:ext cx="5386917" cy="1521985"/>
          </a:xfrm>
        </p:spPr>
        <p:txBody>
          <a:bodyPr>
            <a:normAutofit/>
          </a:bodyPr>
          <a:lstStyle/>
          <a:p>
            <a:r>
              <a:rPr lang="zh-TW" altLang="en-US" sz="2000" dirty="0"/>
              <a:t>舊太平山林場以牛隻將空材車拖引回起點</a:t>
            </a:r>
            <a:endParaRPr lang="zh-TW" altLang="en-US" sz="2000" b="0" dirty="0"/>
          </a:p>
          <a:p>
            <a:r>
              <a:rPr lang="en-US" altLang="zh-TW" sz="2000" dirty="0"/>
              <a:t>《</a:t>
            </a:r>
            <a:r>
              <a:rPr lang="zh-TW" altLang="en-US" sz="2000" dirty="0"/>
              <a:t>圖片來源   舊太平山林場日籍員工後代松本良一</a:t>
            </a:r>
            <a:r>
              <a:rPr lang="en-US" altLang="zh-TW" sz="2000" dirty="0"/>
              <a:t>》</a:t>
            </a:r>
            <a:endParaRPr lang="zh-TW" altLang="en-US" sz="2000" b="0" dirty="0"/>
          </a:p>
        </p:txBody>
      </p:sp>
      <p:sp>
        <p:nvSpPr>
          <p:cNvPr id="5" name="文字版面配置區 4"/>
          <p:cNvSpPr>
            <a:spLocks noGrp="1"/>
          </p:cNvSpPr>
          <p:nvPr>
            <p:ph type="body" sz="quarter" idx="3"/>
          </p:nvPr>
        </p:nvSpPr>
        <p:spPr>
          <a:xfrm>
            <a:off x="6192838" y="429644"/>
            <a:ext cx="5389033" cy="1521985"/>
          </a:xfrm>
        </p:spPr>
        <p:txBody>
          <a:bodyPr>
            <a:normAutofit/>
          </a:bodyPr>
          <a:lstStyle/>
          <a:p>
            <a:r>
              <a:rPr lang="zh-TW" altLang="en-US" sz="2000" dirty="0"/>
              <a:t>舊太平山林場利用蘭陽溪流放木材至員山</a:t>
            </a:r>
            <a:endParaRPr lang="zh-TW" altLang="en-US" sz="2000" b="0" dirty="0"/>
          </a:p>
          <a:p>
            <a:r>
              <a:rPr lang="en-US" altLang="zh-TW" sz="2000" dirty="0"/>
              <a:t>《</a:t>
            </a:r>
            <a:r>
              <a:rPr lang="zh-TW" altLang="en-US" sz="2000" dirty="0"/>
              <a:t>圖片來源   舊太平山林場日籍員工後代松本良一</a:t>
            </a:r>
            <a:r>
              <a:rPr lang="en-US" altLang="zh-TW" sz="2000" dirty="0"/>
              <a:t>》</a:t>
            </a:r>
            <a:endParaRPr lang="zh-TW" altLang="en-US" sz="2000" b="0" dirty="0"/>
          </a:p>
        </p:txBody>
      </p:sp>
      <p:pic>
        <p:nvPicPr>
          <p:cNvPr id="4099" name="Picture 3"/>
          <p:cNvPicPr>
            <a:picLocks noGrp="1" noChangeAspect="1" noChangeArrowheads="1"/>
          </p:cNvPicPr>
          <p:nvPr>
            <p:ph sz="half" idx="2"/>
          </p:nvPr>
        </p:nvPicPr>
        <p:blipFill>
          <a:blip r:embed="rId2"/>
          <a:srcRect/>
          <a:stretch>
            <a:fillRect/>
          </a:stretch>
        </p:blipFill>
        <p:spPr bwMode="auto">
          <a:xfrm>
            <a:off x="609600" y="2366278"/>
            <a:ext cx="5386388" cy="3568482"/>
          </a:xfrm>
          <a:prstGeom prst="rect">
            <a:avLst/>
          </a:prstGeom>
          <a:noFill/>
          <a:ln w="9525">
            <a:noFill/>
            <a:miter lim="800000"/>
            <a:headEnd/>
            <a:tailEnd/>
          </a:ln>
          <a:effectLst/>
        </p:spPr>
      </p:pic>
      <p:pic>
        <p:nvPicPr>
          <p:cNvPr id="4100" name="Picture 4"/>
          <p:cNvPicPr>
            <a:picLocks noGrp="1" noChangeAspect="1" noChangeArrowheads="1"/>
          </p:cNvPicPr>
          <p:nvPr>
            <p:ph sz="quarter" idx="4"/>
          </p:nvPr>
        </p:nvPicPr>
        <p:blipFill>
          <a:blip r:embed="rId3"/>
          <a:srcRect/>
          <a:stretch>
            <a:fillRect/>
          </a:stretch>
        </p:blipFill>
        <p:spPr bwMode="auto">
          <a:xfrm>
            <a:off x="6192838" y="2321436"/>
            <a:ext cx="5389562" cy="365816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xmlns="" id="{58F84A93-4817-410A-9DAC-39A67C922175}"/>
              </a:ext>
            </a:extLst>
          </p:cNvPr>
          <p:cNvSpPr>
            <a:spLocks noGrp="1"/>
          </p:cNvSpPr>
          <p:nvPr>
            <p:ph type="title"/>
          </p:nvPr>
        </p:nvSpPr>
        <p:spPr/>
        <p:txBody>
          <a:bodyPr>
            <a:normAutofit fontScale="90000"/>
          </a:bodyPr>
          <a:lstStyle/>
          <a:p>
            <a:r>
              <a:rPr lang="zh-TW" altLang="en-US" dirty="0"/>
              <a:t>請問國民黨時代伐木後的運輸機具有哪三種動力</a:t>
            </a:r>
            <a:r>
              <a:rPr lang="en-US" altLang="zh-TW" dirty="0"/>
              <a:t>?</a:t>
            </a:r>
            <a:endParaRPr lang="zh-TW" altLang="en-US" dirty="0"/>
          </a:p>
        </p:txBody>
      </p:sp>
      <p:sp>
        <p:nvSpPr>
          <p:cNvPr id="8" name="內容版面配置區 7">
            <a:extLst>
              <a:ext uri="{FF2B5EF4-FFF2-40B4-BE49-F238E27FC236}">
                <a16:creationId xmlns:a16="http://schemas.microsoft.com/office/drawing/2014/main" xmlns="" id="{1B30DD34-3635-423B-BD78-0076F0221E32}"/>
              </a:ext>
            </a:extLst>
          </p:cNvPr>
          <p:cNvSpPr>
            <a:spLocks noGrp="1"/>
          </p:cNvSpPr>
          <p:nvPr>
            <p:ph idx="1"/>
          </p:nvPr>
        </p:nvSpPr>
        <p:spPr/>
        <p:txBody>
          <a:bodyPr/>
          <a:lstStyle/>
          <a:p>
            <a:pPr marL="514350" indent="-514350">
              <a:buFont typeface="+mj-lt"/>
              <a:buAutoNum type="arabicPeriod"/>
            </a:pPr>
            <a:r>
              <a:rPr lang="zh-TW" altLang="en-US" dirty="0"/>
              <a:t>火車</a:t>
            </a:r>
            <a:endParaRPr lang="en-US" altLang="zh-TW" dirty="0"/>
          </a:p>
          <a:p>
            <a:pPr marL="514350" indent="-514350">
              <a:buFont typeface="+mj-lt"/>
              <a:buAutoNum type="arabicPeriod"/>
            </a:pPr>
            <a:r>
              <a:rPr lang="zh-TW" altLang="en-US" dirty="0"/>
              <a:t>蹦蹦車</a:t>
            </a:r>
            <a:endParaRPr lang="en-US" altLang="zh-TW" dirty="0"/>
          </a:p>
          <a:p>
            <a:pPr marL="514350" indent="-514350">
              <a:buFont typeface="+mj-lt"/>
              <a:buAutoNum type="arabicPeriod"/>
            </a:pPr>
            <a:r>
              <a:rPr lang="zh-TW" altLang="en-US" dirty="0"/>
              <a:t>卡車</a:t>
            </a:r>
          </a:p>
        </p:txBody>
      </p:sp>
    </p:spTree>
    <p:extLst>
      <p:ext uri="{BB962C8B-B14F-4D97-AF65-F5344CB8AC3E}">
        <p14:creationId xmlns:p14="http://schemas.microsoft.com/office/powerpoint/2010/main" val="18194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1" u="sng" dirty="0"/>
              <a:t>新太平山林場</a:t>
            </a:r>
            <a:r>
              <a:rPr lang="zh-TW" altLang="en-US" dirty="0"/>
              <a:t>自土場使用</a:t>
            </a:r>
            <a:r>
              <a:rPr lang="zh-TW" altLang="en-US" b="1" dirty="0"/>
              <a:t>小火車</a:t>
            </a:r>
            <a:r>
              <a:rPr lang="zh-TW" altLang="en-US" dirty="0"/>
              <a:t>運送木材</a:t>
            </a:r>
            <a:r>
              <a:rPr lang="en-US" altLang="zh-TW" dirty="0"/>
              <a:t/>
            </a:r>
            <a:br>
              <a:rPr lang="en-US" altLang="zh-TW" dirty="0"/>
            </a:br>
            <a:r>
              <a:rPr lang="zh-TW" altLang="en-US" dirty="0"/>
              <a:t>經三星至羅東竹林</a:t>
            </a:r>
          </a:p>
        </p:txBody>
      </p:sp>
      <p:sp>
        <p:nvSpPr>
          <p:cNvPr id="3" name="文字版面配置區 2"/>
          <p:cNvSpPr>
            <a:spLocks noGrp="1"/>
          </p:cNvSpPr>
          <p:nvPr>
            <p:ph type="body" idx="1"/>
          </p:nvPr>
        </p:nvSpPr>
        <p:spPr/>
        <p:txBody>
          <a:bodyPr/>
          <a:lstStyle/>
          <a:p>
            <a:r>
              <a:rPr lang="en-US" altLang="zh-TW" b="0" dirty="0"/>
              <a:t>《</a:t>
            </a:r>
            <a:r>
              <a:rPr lang="zh-TW" altLang="en-US" b="0" dirty="0"/>
              <a:t>圖片來源   太平山林場古往今來</a:t>
            </a:r>
            <a:r>
              <a:rPr lang="en-US" altLang="zh-TW" b="0" dirty="0"/>
              <a:t>》</a:t>
            </a:r>
            <a:endParaRPr lang="zh-TW" altLang="en-US" b="0" dirty="0"/>
          </a:p>
        </p:txBody>
      </p:sp>
      <p:sp>
        <p:nvSpPr>
          <p:cNvPr id="5" name="文字版面配置區 4"/>
          <p:cNvSpPr>
            <a:spLocks noGrp="1"/>
          </p:cNvSpPr>
          <p:nvPr>
            <p:ph type="body" sz="quarter" idx="3"/>
          </p:nvPr>
        </p:nvSpPr>
        <p:spPr/>
        <p:txBody>
          <a:bodyPr/>
          <a:lstStyle/>
          <a:p>
            <a:r>
              <a:rPr lang="zh-TW" altLang="en-US" b="0" dirty="0"/>
              <a:t>新太平山林場使用</a:t>
            </a:r>
            <a:r>
              <a:rPr lang="zh-TW" altLang="en-US" u="sng" dirty="0"/>
              <a:t>蹦蹦車</a:t>
            </a:r>
            <a:r>
              <a:rPr lang="zh-TW" altLang="en-US" b="0" dirty="0"/>
              <a:t>運送木材</a:t>
            </a:r>
          </a:p>
        </p:txBody>
      </p:sp>
      <p:pic>
        <p:nvPicPr>
          <p:cNvPr id="9" name="Picture 2"/>
          <p:cNvPicPr>
            <a:picLocks noGrp="1" noChangeAspect="1" noChangeArrowheads="1"/>
          </p:cNvPicPr>
          <p:nvPr>
            <p:ph sz="quarter" idx="4"/>
          </p:nvPr>
        </p:nvPicPr>
        <p:blipFill>
          <a:blip r:embed="rId2"/>
          <a:srcRect/>
          <a:stretch>
            <a:fillRect/>
          </a:stretch>
        </p:blipFill>
        <p:spPr bwMode="auto">
          <a:xfrm>
            <a:off x="6192838" y="2355121"/>
            <a:ext cx="5389562" cy="3590796"/>
          </a:xfrm>
          <a:prstGeom prst="rect">
            <a:avLst/>
          </a:prstGeom>
          <a:noFill/>
          <a:ln w="9525">
            <a:noFill/>
            <a:miter lim="800000"/>
            <a:headEnd/>
            <a:tailEnd/>
          </a:ln>
          <a:effectLst/>
        </p:spPr>
      </p:pic>
      <p:pic>
        <p:nvPicPr>
          <p:cNvPr id="5123" name="Picture 3"/>
          <p:cNvPicPr>
            <a:picLocks noGrp="1" noChangeAspect="1" noChangeArrowheads="1"/>
          </p:cNvPicPr>
          <p:nvPr>
            <p:ph sz="half" idx="2"/>
          </p:nvPr>
        </p:nvPicPr>
        <p:blipFill>
          <a:blip r:embed="rId3"/>
          <a:srcRect/>
          <a:stretch>
            <a:fillRect/>
          </a:stretch>
        </p:blipFill>
        <p:spPr bwMode="auto">
          <a:xfrm>
            <a:off x="609600" y="2362911"/>
            <a:ext cx="5386388" cy="3575215"/>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xmlns="" id="{5E038DC9-C451-4C73-AE01-8216D348A697}"/>
              </a:ext>
            </a:extLst>
          </p:cNvPr>
          <p:cNvSpPr>
            <a:spLocks noGrp="1"/>
          </p:cNvSpPr>
          <p:nvPr>
            <p:ph type="title"/>
          </p:nvPr>
        </p:nvSpPr>
        <p:spPr/>
        <p:txBody>
          <a:bodyPr>
            <a:normAutofit fontScale="90000"/>
          </a:bodyPr>
          <a:lstStyle/>
          <a:p>
            <a:r>
              <a:rPr lang="zh-TW" altLang="en-US" dirty="0"/>
              <a:t>大元山林場自古魯使用</a:t>
            </a:r>
            <a:r>
              <a:rPr lang="zh-TW" altLang="en-US" u="sng" dirty="0"/>
              <a:t>卡車</a:t>
            </a:r>
            <a:r>
              <a:rPr lang="zh-TW" altLang="en-US" dirty="0"/>
              <a:t>運送木材至羅東竹林</a:t>
            </a:r>
          </a:p>
        </p:txBody>
      </p:sp>
      <p:pic>
        <p:nvPicPr>
          <p:cNvPr id="6146" name="Picture 2"/>
          <p:cNvPicPr>
            <a:picLocks noGrp="1" noChangeAspect="1" noChangeArrowheads="1"/>
          </p:cNvPicPr>
          <p:nvPr>
            <p:ph idx="1"/>
          </p:nvPr>
        </p:nvPicPr>
        <p:blipFill>
          <a:blip r:embed="rId2"/>
          <a:stretch>
            <a:fillRect/>
          </a:stretch>
        </p:blipFill>
        <p:spPr bwMode="auto">
          <a:xfrm>
            <a:off x="3914813" y="1600200"/>
            <a:ext cx="4362373" cy="4525963"/>
          </a:xfrm>
          <a:prstGeom prst="rect">
            <a:avLst/>
          </a:prstGeom>
          <a:noFill/>
          <a:ln w="9525">
            <a:noFill/>
            <a:miter lim="800000"/>
            <a:headEnd/>
            <a:tailEnd/>
          </a:ln>
          <a:effectLst/>
        </p:spPr>
      </p:pic>
      <p:sp>
        <p:nvSpPr>
          <p:cNvPr id="3" name="文字版面配置區 2"/>
          <p:cNvSpPr>
            <a:spLocks noGrp="1"/>
          </p:cNvSpPr>
          <p:nvPr>
            <p:ph type="body" idx="4294967295"/>
          </p:nvPr>
        </p:nvSpPr>
        <p:spPr>
          <a:xfrm>
            <a:off x="6455391" y="6126163"/>
            <a:ext cx="5386388" cy="639762"/>
          </a:xfrm>
        </p:spPr>
        <p:txBody>
          <a:bodyPr>
            <a:normAutofit fontScale="70000" lnSpcReduction="20000"/>
          </a:bodyPr>
          <a:lstStyle/>
          <a:p>
            <a:pPr marL="0" indent="0">
              <a:buNone/>
            </a:pPr>
            <a:r>
              <a:rPr lang="en-US" altLang="zh-TW" dirty="0"/>
              <a:t>《</a:t>
            </a:r>
            <a:r>
              <a:rPr lang="zh-TW" altLang="en-US" dirty="0"/>
              <a:t>大元山工作站退休員工  吳鋅泉提供圖片</a:t>
            </a:r>
            <a:r>
              <a:rPr lang="en-US" altLang="zh-TW" dirty="0"/>
              <a:t>》</a:t>
            </a:r>
            <a:endParaRPr lang="zh-TW" altLang="en-US" b="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a:bodyPr>
          <a:lstStyle/>
          <a:p>
            <a:r>
              <a:rPr lang="zh-TW" altLang="en-US" dirty="0"/>
              <a:t>可是，有好的機具就一定要砍罰殆盡</a:t>
            </a:r>
            <a:r>
              <a:rPr lang="en-US" altLang="zh-TW" dirty="0"/>
              <a:t>?</a:t>
            </a:r>
            <a:endParaRPr lang="zh-TW" altLang="en-US" dirty="0"/>
          </a:p>
        </p:txBody>
      </p:sp>
      <p:sp>
        <p:nvSpPr>
          <p:cNvPr id="6" name="內容版面配置區 5"/>
          <p:cNvSpPr>
            <a:spLocks noGrp="1"/>
          </p:cNvSpPr>
          <p:nvPr>
            <p:ph sz="half" idx="1"/>
          </p:nvPr>
        </p:nvSpPr>
        <p:spPr>
          <a:xfrm>
            <a:off x="609600" y="1790700"/>
            <a:ext cx="4400550" cy="4335467"/>
          </a:xfrm>
        </p:spPr>
        <p:txBody>
          <a:bodyPr/>
          <a:lstStyle/>
          <a:p>
            <a:pPr marL="0" indent="0">
              <a:buNone/>
            </a:pPr>
            <a:r>
              <a:rPr lang="zh-TW" altLang="en-US" b="1" dirty="0"/>
              <a:t>國民黨心態</a:t>
            </a:r>
            <a:endParaRPr lang="en-US" altLang="zh-TW" b="1" dirty="0"/>
          </a:p>
          <a:p>
            <a:pPr marL="0" lvl="0" indent="0">
              <a:buNone/>
            </a:pPr>
            <a:endParaRPr lang="en-US" altLang="zh-TW" b="1" cap="all" dirty="0"/>
          </a:p>
          <a:p>
            <a:pPr marL="0" lvl="0" indent="0">
              <a:buNone/>
            </a:pPr>
            <a:r>
              <a:rPr lang="en-US" altLang="zh-TW" cap="all" dirty="0"/>
              <a:t>Vs.</a:t>
            </a:r>
          </a:p>
          <a:p>
            <a:pPr marL="0" lvl="0" indent="0">
              <a:buNone/>
            </a:pPr>
            <a:endParaRPr lang="en-US" altLang="zh-TW" b="1" cap="all" dirty="0"/>
          </a:p>
          <a:p>
            <a:pPr marL="0" lvl="0" indent="0">
              <a:buNone/>
            </a:pPr>
            <a:r>
              <a:rPr lang="zh-TW" altLang="en-US" b="1" cap="all" dirty="0"/>
              <a:t>阿里山經過日本人砍伐，仍有無數巨木</a:t>
            </a:r>
            <a:r>
              <a:rPr lang="en-US" altLang="zh-TW" b="1" cap="all" dirty="0"/>
              <a:t>?</a:t>
            </a:r>
            <a:endParaRPr lang="zh-TW" altLang="en-US" b="1" cap="all" dirty="0"/>
          </a:p>
          <a:p>
            <a:endParaRPr lang="zh-TW" altLang="en-US" dirty="0"/>
          </a:p>
        </p:txBody>
      </p:sp>
      <p:sp>
        <p:nvSpPr>
          <p:cNvPr id="11" name="內容版面配置區 10"/>
          <p:cNvSpPr>
            <a:spLocks noGrp="1"/>
          </p:cNvSpPr>
          <p:nvPr>
            <p:ph sz="half" idx="2"/>
          </p:nvPr>
        </p:nvSpPr>
        <p:spPr/>
        <p:txBody>
          <a:bodyPr/>
          <a:lstStyle/>
          <a:p>
            <a:endParaRPr lang="zh-TW" altLang="en-US"/>
          </a:p>
        </p:txBody>
      </p:sp>
      <p:pic>
        <p:nvPicPr>
          <p:cNvPr id="4" name="內容版面配置區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4741" y="1524000"/>
            <a:ext cx="6034617" cy="4525963"/>
          </a:xfrm>
          <a:prstGeom prst="rect">
            <a:avLst/>
          </a:prstGeom>
        </p:spPr>
      </p:pic>
      <p:sp>
        <p:nvSpPr>
          <p:cNvPr id="5" name="標題 1"/>
          <p:cNvSpPr txBox="1">
            <a:spLocks/>
          </p:cNvSpPr>
          <p:nvPr/>
        </p:nvSpPr>
        <p:spPr>
          <a:xfrm>
            <a:off x="609600" y="274638"/>
            <a:ext cx="10972800" cy="11430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TW" altLang="en-US" sz="4000" b="1" i="0" u="none" strike="noStrike" kern="1200" cap="all"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endParaRPr lang="zh-TW" altLang="en-US"/>
          </a:p>
        </p:txBody>
      </p:sp>
      <p:sp>
        <p:nvSpPr>
          <p:cNvPr id="8" name="文字版面配置區 7"/>
          <p:cNvSpPr>
            <a:spLocks noGrp="1"/>
          </p:cNvSpPr>
          <p:nvPr>
            <p:ph type="body" idx="1"/>
          </p:nvPr>
        </p:nvSpPr>
        <p:spPr/>
        <p:txBody>
          <a:bodyPr/>
          <a:lstStyle/>
          <a:p>
            <a:r>
              <a:rPr lang="zh-TW" altLang="en-US" dirty="0"/>
              <a:t>雲海</a:t>
            </a:r>
          </a:p>
        </p:txBody>
      </p:sp>
      <p:pic>
        <p:nvPicPr>
          <p:cNvPr id="5" name="內容版面配置區 4" descr="IMG_1355.JPG"/>
          <p:cNvPicPr>
            <a:picLocks noGrp="1" noChangeAspect="1"/>
          </p:cNvPicPr>
          <p:nvPr>
            <p:ph sz="half" idx="2"/>
          </p:nvPr>
        </p:nvPicPr>
        <p:blipFill>
          <a:blip r:embed="rId2" cstate="print"/>
          <a:stretch>
            <a:fillRect/>
          </a:stretch>
        </p:blipFill>
        <p:spPr>
          <a:xfrm>
            <a:off x="668602" y="2174875"/>
            <a:ext cx="5268384" cy="3951288"/>
          </a:xfrm>
        </p:spPr>
      </p:pic>
      <p:sp>
        <p:nvSpPr>
          <p:cNvPr id="9" name="文字版面配置區 8"/>
          <p:cNvSpPr>
            <a:spLocks noGrp="1"/>
          </p:cNvSpPr>
          <p:nvPr>
            <p:ph type="body" sz="quarter" idx="3"/>
          </p:nvPr>
        </p:nvSpPr>
        <p:spPr/>
        <p:txBody>
          <a:bodyPr/>
          <a:lstStyle/>
          <a:p>
            <a:r>
              <a:rPr lang="zh-TW" altLang="en-US" dirty="0"/>
              <a:t>神木</a:t>
            </a:r>
          </a:p>
        </p:txBody>
      </p:sp>
      <p:pic>
        <p:nvPicPr>
          <p:cNvPr id="6" name="內容版面配置區 5" descr="1.jpg"/>
          <p:cNvPicPr>
            <a:picLocks noGrp="1" noChangeAspect="1"/>
          </p:cNvPicPr>
          <p:nvPr>
            <p:ph sz="quarter" idx="4"/>
          </p:nvPr>
        </p:nvPicPr>
        <p:blipFill>
          <a:blip r:embed="rId3"/>
          <a:stretch>
            <a:fillRect/>
          </a:stretch>
        </p:blipFill>
        <p:spPr>
          <a:xfrm>
            <a:off x="6253427" y="2174875"/>
            <a:ext cx="5268384" cy="39512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日本 </a:t>
            </a:r>
            <a:r>
              <a:rPr lang="en-US" altLang="zh-TW" dirty="0"/>
              <a:t>vs.</a:t>
            </a:r>
            <a:r>
              <a:rPr lang="zh-TW" altLang="en-US" dirty="0"/>
              <a:t> 台灣 </a:t>
            </a:r>
            <a:r>
              <a:rPr lang="en-US" altLang="zh-TW" dirty="0"/>
              <a:t>--</a:t>
            </a:r>
            <a:r>
              <a:rPr lang="zh-TW" altLang="en-US" dirty="0"/>
              <a:t> 看明治神宮前的大鳥居</a:t>
            </a:r>
            <a:br>
              <a:rPr lang="zh-TW" altLang="en-US" dirty="0"/>
            </a:br>
            <a:endParaRPr lang="zh-TW" altLang="en-US" dirty="0"/>
          </a:p>
        </p:txBody>
      </p:sp>
      <p:sp>
        <p:nvSpPr>
          <p:cNvPr id="3" name="文字版面配置區 2"/>
          <p:cNvSpPr>
            <a:spLocks noGrp="1"/>
          </p:cNvSpPr>
          <p:nvPr>
            <p:ph type="body" idx="1"/>
          </p:nvPr>
        </p:nvSpPr>
        <p:spPr/>
        <p:txBody>
          <a:bodyPr/>
          <a:lstStyle/>
          <a:p>
            <a:r>
              <a:rPr lang="zh-TW" altLang="en-US" dirty="0"/>
              <a:t>這是一段台灣黑暗的歷史，但愈是黑暗我們愈要勇敢面對</a:t>
            </a:r>
            <a:r>
              <a:rPr lang="en-US" altLang="zh-TW" dirty="0"/>
              <a:t>!</a:t>
            </a:r>
            <a:endParaRPr lang="zh-TW" altLang="en-US" dirty="0"/>
          </a:p>
          <a:p>
            <a:endParaRPr lang="zh-TW" altLang="en-US" dirty="0"/>
          </a:p>
        </p:txBody>
      </p:sp>
    </p:spTree>
    <p:extLst>
      <p:ext uri="{BB962C8B-B14F-4D97-AF65-F5344CB8AC3E}">
        <p14:creationId xmlns:p14="http://schemas.microsoft.com/office/powerpoint/2010/main" val="181020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明治神宮</a:t>
            </a:r>
          </a:p>
        </p:txBody>
      </p:sp>
      <p:sp>
        <p:nvSpPr>
          <p:cNvPr id="4" name="內容版面配置區 3"/>
          <p:cNvSpPr>
            <a:spLocks noGrp="1"/>
          </p:cNvSpPr>
          <p:nvPr>
            <p:ph idx="1"/>
          </p:nvPr>
        </p:nvSpPr>
        <p:spPr/>
        <p:txBody>
          <a:bodyPr>
            <a:normAutofit fontScale="92500" lnSpcReduction="20000"/>
          </a:bodyPr>
          <a:lstStyle/>
          <a:p>
            <a:pPr>
              <a:lnSpc>
                <a:spcPct val="150000"/>
              </a:lnSpc>
            </a:pPr>
            <a:r>
              <a:rPr lang="zh-TW" altLang="en-US" dirty="0"/>
              <a:t>神宮</a:t>
            </a:r>
            <a:r>
              <a:rPr lang="en-US" altLang="zh-TW" dirty="0"/>
              <a:t>=</a:t>
            </a:r>
            <a:r>
              <a:rPr lang="zh-TW" altLang="en-US" dirty="0"/>
              <a:t>廟，恭奉誰</a:t>
            </a:r>
            <a:r>
              <a:rPr lang="en-US" altLang="zh-TW" dirty="0"/>
              <a:t>?</a:t>
            </a:r>
          </a:p>
          <a:p>
            <a:pPr>
              <a:lnSpc>
                <a:spcPct val="150000"/>
              </a:lnSpc>
            </a:pPr>
            <a:r>
              <a:rPr lang="zh-TW" altLang="en-US" dirty="0">
                <a:hlinkClick r:id="rId3" tooltip="明治天皇"/>
              </a:rPr>
              <a:t>明治天皇</a:t>
            </a:r>
            <a:r>
              <a:rPr lang="zh-TW" altLang="en-US" dirty="0"/>
              <a:t>有何特別</a:t>
            </a:r>
            <a:r>
              <a:rPr lang="en-US" altLang="zh-TW" dirty="0"/>
              <a:t>?</a:t>
            </a:r>
          </a:p>
          <a:p>
            <a:pPr lvl="1">
              <a:lnSpc>
                <a:spcPct val="150000"/>
              </a:lnSpc>
            </a:pPr>
            <a:r>
              <a:rPr lang="zh-TW" altLang="en-US" dirty="0"/>
              <a:t>明治前，</a:t>
            </a:r>
            <a:r>
              <a:rPr lang="zh-TW" altLang="en-US" dirty="0">
                <a:hlinkClick r:id="rId4" tooltip="天皇"/>
              </a:rPr>
              <a:t>天皇</a:t>
            </a:r>
            <a:r>
              <a:rPr lang="zh-TW" altLang="en-US" dirty="0"/>
              <a:t>是</a:t>
            </a:r>
            <a:r>
              <a:rPr lang="zh-TW" altLang="en-US" dirty="0">
                <a:hlinkClick r:id="rId5" tooltip="幕府 (日本)"/>
              </a:rPr>
              <a:t>幕府</a:t>
            </a:r>
            <a:r>
              <a:rPr lang="zh-TW" altLang="en-US" dirty="0">
                <a:hlinkClick r:id="rId6" tooltip="幕府將軍"/>
              </a:rPr>
              <a:t>將軍</a:t>
            </a:r>
            <a:r>
              <a:rPr lang="zh-TW" altLang="en-US" dirty="0"/>
              <a:t>的</a:t>
            </a:r>
            <a:r>
              <a:rPr lang="zh-TW" altLang="en-US" dirty="0">
                <a:hlinkClick r:id="rId7" tooltip="傀儡"/>
              </a:rPr>
              <a:t>傀儡</a:t>
            </a:r>
            <a:r>
              <a:rPr lang="zh-TW" altLang="en-US" dirty="0"/>
              <a:t>，經過</a:t>
            </a:r>
            <a:r>
              <a:rPr lang="zh-TW" altLang="en-US" dirty="0">
                <a:hlinkClick r:id="rId8" tooltip="明治維新"/>
              </a:rPr>
              <a:t>明治維新</a:t>
            </a:r>
            <a:r>
              <a:rPr lang="zh-TW" altLang="en-US" dirty="0"/>
              <a:t>，天皇恢復權威，從落後的封建國家躋身到國際列強，在</a:t>
            </a:r>
            <a:r>
              <a:rPr lang="zh-TW" altLang="en-US" dirty="0">
                <a:hlinkClick r:id="rId9" tooltip="中日甲午戰爭"/>
              </a:rPr>
              <a:t>中日甲午戰爭</a:t>
            </a:r>
            <a:r>
              <a:rPr lang="zh-TW" altLang="en-US" dirty="0"/>
              <a:t>和</a:t>
            </a:r>
            <a:r>
              <a:rPr lang="zh-TW" altLang="en-US" dirty="0">
                <a:hlinkClick r:id="rId10" tooltip="日俄戰爭"/>
              </a:rPr>
              <a:t>日俄戰爭</a:t>
            </a:r>
            <a:r>
              <a:rPr lang="zh-TW" altLang="en-US" dirty="0"/>
              <a:t>中取勝</a:t>
            </a:r>
            <a:endParaRPr lang="en-US" altLang="zh-TW" dirty="0"/>
          </a:p>
          <a:p>
            <a:pPr>
              <a:lnSpc>
                <a:spcPct val="150000"/>
              </a:lnSpc>
            </a:pPr>
            <a:r>
              <a:rPr lang="zh-TW" altLang="en-US" dirty="0"/>
              <a:t>明治神宮的修建非常投入，從全國各地和朝鮮、台灣運來</a:t>
            </a:r>
            <a:r>
              <a:rPr lang="en-US" altLang="zh-TW" dirty="0"/>
              <a:t>365</a:t>
            </a:r>
            <a:r>
              <a:rPr lang="zh-TW" altLang="en-US" dirty="0"/>
              <a:t>種</a:t>
            </a:r>
            <a:r>
              <a:rPr lang="en-US" altLang="zh-TW" dirty="0"/>
              <a:t>12</a:t>
            </a:r>
            <a:r>
              <a:rPr lang="zh-TW" altLang="en-US" dirty="0"/>
              <a:t>萬株樹木種植其中</a:t>
            </a:r>
            <a:endParaRPr lang="en-US" altLang="zh-TW" dirty="0"/>
          </a:p>
          <a:p>
            <a:pPr lvl="1">
              <a:lnSpc>
                <a:spcPct val="150000"/>
              </a:lnSpc>
            </a:pPr>
            <a:r>
              <a:rPr lang="zh-TW" altLang="en-US" dirty="0"/>
              <a:t>神宮前南北參道交會之處的</a:t>
            </a:r>
            <a:r>
              <a:rPr lang="zh-TW" altLang="en-US" dirty="0">
                <a:hlinkClick r:id="rId11" tooltip="鳥居"/>
              </a:rPr>
              <a:t>大鳥居</a:t>
            </a:r>
            <a:r>
              <a:rPr lang="zh-TW" altLang="en-US" dirty="0"/>
              <a:t>，是日本最大的木製鳥居</a:t>
            </a:r>
            <a:endParaRPr lang="en-US" altLang="zh-TW" dirty="0"/>
          </a:p>
          <a:p>
            <a:endParaRPr lang="zh-TW" altLang="en-US" dirty="0"/>
          </a:p>
        </p:txBody>
      </p:sp>
    </p:spTree>
    <p:extLst>
      <p:ext uri="{BB962C8B-B14F-4D97-AF65-F5344CB8AC3E}">
        <p14:creationId xmlns:p14="http://schemas.microsoft.com/office/powerpoint/2010/main" val="29007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明治神宮前的大鳥居</a:t>
            </a:r>
          </a:p>
        </p:txBody>
      </p:sp>
      <p:pic>
        <p:nvPicPr>
          <p:cNvPr id="1027" name="Picture 3"/>
          <p:cNvPicPr>
            <a:picLocks noGrp="1" noChangeAspect="1" noChangeArrowheads="1"/>
          </p:cNvPicPr>
          <p:nvPr>
            <p:ph sz="half" idx="1"/>
          </p:nvPr>
        </p:nvPicPr>
        <p:blipFill>
          <a:blip r:embed="rId3"/>
          <a:stretch>
            <a:fillRect/>
          </a:stretch>
        </p:blipFill>
        <p:spPr bwMode="auto">
          <a:xfrm>
            <a:off x="609600" y="2066004"/>
            <a:ext cx="5384800" cy="3594354"/>
          </a:xfrm>
          <a:prstGeom prst="rect">
            <a:avLst/>
          </a:prstGeom>
          <a:noFill/>
          <a:ln w="9525">
            <a:noFill/>
            <a:miter lim="800000"/>
            <a:headEnd/>
            <a:tailEnd/>
          </a:ln>
          <a:effectLst/>
        </p:spPr>
      </p:pic>
      <p:sp>
        <p:nvSpPr>
          <p:cNvPr id="3" name="內容版面配置區 2"/>
          <p:cNvSpPr>
            <a:spLocks noGrp="1"/>
          </p:cNvSpPr>
          <p:nvPr>
            <p:ph sz="half" idx="2"/>
          </p:nvPr>
        </p:nvSpPr>
        <p:spPr/>
        <p:txBody>
          <a:bodyPr>
            <a:normAutofit/>
          </a:bodyPr>
          <a:lstStyle/>
          <a:p>
            <a:pPr>
              <a:lnSpc>
                <a:spcPct val="150000"/>
              </a:lnSpc>
            </a:pPr>
            <a:r>
              <a:rPr lang="ja-JP" altLang="en-US" dirty="0"/>
              <a:t>連接神明居住的神域與人類居住的俗世之通道</a:t>
            </a:r>
            <a:endParaRPr lang="zh-TW" altLang="en-US" dirty="0"/>
          </a:p>
          <a:p>
            <a:pPr>
              <a:lnSpc>
                <a:spcPct val="150000"/>
              </a:lnSpc>
            </a:pPr>
            <a:r>
              <a:rPr lang="zh-TW" altLang="en-US" dirty="0"/>
              <a:t>第一代鳥居建於</a:t>
            </a:r>
            <a:r>
              <a:rPr lang="en-US" altLang="zh-TW" dirty="0"/>
              <a:t>1920</a:t>
            </a:r>
            <a:r>
              <a:rPr lang="zh-TW" altLang="en-US" dirty="0"/>
              <a:t>年由</a:t>
            </a:r>
            <a:r>
              <a:rPr lang="zh-TW" altLang="en-US" u="sng" dirty="0"/>
              <a:t>台灣總督府</a:t>
            </a:r>
            <a:r>
              <a:rPr lang="zh-TW" altLang="en-US" dirty="0"/>
              <a:t>砍伐阿里山</a:t>
            </a:r>
            <a:r>
              <a:rPr lang="en-US" altLang="zh-TW" dirty="0"/>
              <a:t>1200</a:t>
            </a:r>
            <a:r>
              <a:rPr lang="zh-TW" altLang="en-US" dirty="0"/>
              <a:t>年木奉獻，但在</a:t>
            </a:r>
            <a:r>
              <a:rPr lang="en-US" altLang="zh-TW" dirty="0"/>
              <a:t>1966</a:t>
            </a:r>
            <a:r>
              <a:rPr lang="zh-TW" altLang="en-US" dirty="0"/>
              <a:t>年因遭雷擊而損壞</a:t>
            </a:r>
            <a:endParaRPr lang="en-US" altLang="zh-TW"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明治神宮前的大鳥居</a:t>
            </a:r>
          </a:p>
        </p:txBody>
      </p:sp>
      <p:sp>
        <p:nvSpPr>
          <p:cNvPr id="3" name="內容版面配置區 2"/>
          <p:cNvSpPr>
            <a:spLocks noGrp="1"/>
          </p:cNvSpPr>
          <p:nvPr>
            <p:ph sz="half" idx="1"/>
          </p:nvPr>
        </p:nvSpPr>
        <p:spPr/>
        <p:txBody>
          <a:bodyPr/>
          <a:lstStyle/>
          <a:p>
            <a:pPr>
              <a:lnSpc>
                <a:spcPct val="150000"/>
              </a:lnSpc>
            </a:pPr>
            <a:r>
              <a:rPr lang="zh-TW" altLang="en-US" dirty="0"/>
              <a:t>現有第二代在</a:t>
            </a:r>
            <a:r>
              <a:rPr lang="en-US" altLang="zh-TW" dirty="0"/>
              <a:t>1971</a:t>
            </a:r>
            <a:r>
              <a:rPr lang="zh-TW" altLang="en-US" dirty="0"/>
              <a:t>年間向台灣的振昌興業股份有限公司採購</a:t>
            </a:r>
            <a:r>
              <a:rPr lang="zh-TW" altLang="en-US" dirty="0">
                <a:hlinkClick r:id="rId3" tooltip="丹大山"/>
              </a:rPr>
              <a:t>丹大山</a:t>
            </a:r>
            <a:r>
              <a:rPr lang="zh-TW" altLang="en-US" dirty="0"/>
              <a:t>樹齡</a:t>
            </a:r>
            <a:r>
              <a:rPr lang="en-US" altLang="zh-TW" dirty="0"/>
              <a:t>1500</a:t>
            </a:r>
            <a:r>
              <a:rPr lang="zh-TW" altLang="en-US" dirty="0"/>
              <a:t>年的</a:t>
            </a:r>
            <a:r>
              <a:rPr lang="zh-TW" altLang="en-US" dirty="0">
                <a:hlinkClick r:id="rId4" tooltip="日本扁柏"/>
              </a:rPr>
              <a:t>扁柏</a:t>
            </a:r>
            <a:r>
              <a:rPr lang="zh-TW" altLang="en-US" dirty="0"/>
              <a:t>，依照</a:t>
            </a:r>
            <a:r>
              <a:rPr lang="en-US" altLang="zh-TW" dirty="0"/>
              <a:t>1920</a:t>
            </a:r>
            <a:r>
              <a:rPr lang="zh-TW" altLang="en-US" dirty="0"/>
              <a:t>年的形制與寸法重建，</a:t>
            </a:r>
            <a:r>
              <a:rPr lang="en-US" altLang="zh-TW" dirty="0"/>
              <a:t>1975</a:t>
            </a:r>
            <a:r>
              <a:rPr lang="zh-TW" altLang="en-US" dirty="0"/>
              <a:t>年竣工。</a:t>
            </a:r>
          </a:p>
        </p:txBody>
      </p:sp>
      <p:pic>
        <p:nvPicPr>
          <p:cNvPr id="10" name="Picture 2"/>
          <p:cNvPicPr>
            <a:picLocks noGrp="1" noChangeAspect="1" noChangeArrowheads="1"/>
          </p:cNvPicPr>
          <p:nvPr>
            <p:ph sz="half" idx="2"/>
          </p:nvPr>
        </p:nvPicPr>
        <p:blipFill>
          <a:blip r:embed="rId5"/>
          <a:stretch>
            <a:fillRect/>
          </a:stretch>
        </p:blipFill>
        <p:spPr bwMode="auto">
          <a:xfrm>
            <a:off x="6197600" y="2121358"/>
            <a:ext cx="5384800" cy="3483646"/>
          </a:xfrm>
          <a:prstGeom prst="rect">
            <a:avLst/>
          </a:prstGeom>
          <a:noFill/>
          <a:ln w="9525">
            <a:noFill/>
            <a:miter lim="800000"/>
            <a:headEnd/>
            <a:tailEnd/>
          </a:ln>
          <a:effectLst/>
        </p:spPr>
      </p:pic>
    </p:spTree>
    <p:extLst>
      <p:ext uri="{BB962C8B-B14F-4D97-AF65-F5344CB8AC3E}">
        <p14:creationId xmlns:p14="http://schemas.microsoft.com/office/powerpoint/2010/main" val="3113931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明治神宮前的大鳥居</a:t>
            </a:r>
          </a:p>
        </p:txBody>
      </p:sp>
      <p:sp>
        <p:nvSpPr>
          <p:cNvPr id="4" name="文字版面配置區 3"/>
          <p:cNvSpPr>
            <a:spLocks noGrp="1"/>
          </p:cNvSpPr>
          <p:nvPr>
            <p:ph type="body" idx="1"/>
          </p:nvPr>
        </p:nvSpPr>
        <p:spPr/>
        <p:txBody>
          <a:bodyPr>
            <a:normAutofit fontScale="85000" lnSpcReduction="20000"/>
          </a:bodyPr>
          <a:lstStyle/>
          <a:p>
            <a:r>
              <a:rPr lang="zh-TW" altLang="en-US" b="0" dirty="0"/>
              <a:t>丹大山巨檜出運日本。右為母子車設計、承造人吳順治先生；左為照片提供人鄒登來處長。</a:t>
            </a:r>
            <a:endParaRPr lang="zh-TW" altLang="en-US" dirty="0"/>
          </a:p>
        </p:txBody>
      </p:sp>
      <p:sp>
        <p:nvSpPr>
          <p:cNvPr id="5" name="文字版面配置區 4"/>
          <p:cNvSpPr>
            <a:spLocks noGrp="1"/>
          </p:cNvSpPr>
          <p:nvPr>
            <p:ph type="body" sz="quarter" idx="3"/>
          </p:nvPr>
        </p:nvSpPr>
        <p:spPr/>
        <p:txBody>
          <a:bodyPr>
            <a:normAutofit fontScale="92500" lnSpcReduction="20000"/>
          </a:bodyPr>
          <a:lstStyle/>
          <a:p>
            <a:r>
              <a:rPr lang="en-US" altLang="zh-TW" b="0" dirty="0"/>
              <a:t>1971</a:t>
            </a:r>
            <a:r>
              <a:rPr lang="zh-TW" altLang="en-US" b="0" dirty="0"/>
              <a:t>年</a:t>
            </a:r>
            <a:r>
              <a:rPr lang="en-US" altLang="zh-TW" b="0" dirty="0"/>
              <a:t>4</a:t>
            </a:r>
            <a:r>
              <a:rPr lang="zh-TW" altLang="en-US" b="0" dirty="0"/>
              <a:t>月</a:t>
            </a:r>
            <a:r>
              <a:rPr lang="en-US" altLang="zh-TW" b="0" dirty="0"/>
              <a:t>17</a:t>
            </a:r>
            <a:r>
              <a:rPr lang="zh-TW" altLang="en-US" b="0" dirty="0"/>
              <a:t>日，母子車試運一根</a:t>
            </a:r>
            <a:r>
              <a:rPr lang="en-US" altLang="zh-TW" b="0" dirty="0"/>
              <a:t>16×2</a:t>
            </a:r>
            <a:r>
              <a:rPr lang="zh-TW" altLang="en-US" b="0" dirty="0"/>
              <a:t>公尺的台灣扁柏成功地運達五里亭。</a:t>
            </a:r>
            <a:endParaRPr lang="zh-TW" altLang="en-US" dirty="0"/>
          </a:p>
        </p:txBody>
      </p:sp>
      <p:pic>
        <p:nvPicPr>
          <p:cNvPr id="8194" name="Picture 2"/>
          <p:cNvPicPr>
            <a:picLocks noGrp="1" noChangeAspect="1" noChangeArrowheads="1"/>
          </p:cNvPicPr>
          <p:nvPr>
            <p:ph sz="half" idx="2"/>
          </p:nvPr>
        </p:nvPicPr>
        <p:blipFill>
          <a:blip r:embed="rId3"/>
          <a:srcRect/>
          <a:stretch>
            <a:fillRect/>
          </a:stretch>
        </p:blipFill>
        <p:spPr bwMode="auto">
          <a:xfrm>
            <a:off x="609600" y="2405594"/>
            <a:ext cx="5386388" cy="3489850"/>
          </a:xfrm>
          <a:prstGeom prst="rect">
            <a:avLst/>
          </a:prstGeom>
          <a:noFill/>
          <a:ln w="9525">
            <a:noFill/>
            <a:miter lim="800000"/>
            <a:headEnd/>
            <a:tailEnd/>
          </a:ln>
          <a:effectLst/>
        </p:spPr>
      </p:pic>
      <p:pic>
        <p:nvPicPr>
          <p:cNvPr id="8195" name="Picture 3"/>
          <p:cNvPicPr>
            <a:picLocks noGrp="1" noChangeAspect="1" noChangeArrowheads="1"/>
          </p:cNvPicPr>
          <p:nvPr>
            <p:ph sz="quarter" idx="4"/>
          </p:nvPr>
        </p:nvPicPr>
        <p:blipFill>
          <a:blip r:embed="rId4"/>
          <a:srcRect/>
          <a:stretch>
            <a:fillRect/>
          </a:stretch>
        </p:blipFill>
        <p:spPr bwMode="auto">
          <a:xfrm>
            <a:off x="6192838" y="2400554"/>
            <a:ext cx="5389562" cy="3499929"/>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奉嚴修報恩謝德植樹法要記念</a:t>
            </a:r>
          </a:p>
        </p:txBody>
      </p:sp>
      <p:pic>
        <p:nvPicPr>
          <p:cNvPr id="9218" name="Picture 2"/>
          <p:cNvPicPr>
            <a:picLocks noGrp="1" noChangeAspect="1" noChangeArrowheads="1"/>
          </p:cNvPicPr>
          <p:nvPr>
            <p:ph sz="half" idx="1"/>
          </p:nvPr>
        </p:nvPicPr>
        <p:blipFill>
          <a:blip r:embed="rId2"/>
          <a:stretch>
            <a:fillRect/>
          </a:stretch>
        </p:blipFill>
        <p:spPr bwMode="auto">
          <a:xfrm>
            <a:off x="1831175" y="1600200"/>
            <a:ext cx="2941649" cy="4525963"/>
          </a:xfrm>
          <a:prstGeom prst="rect">
            <a:avLst/>
          </a:prstGeom>
          <a:noFill/>
          <a:ln w="9525">
            <a:noFill/>
            <a:miter lim="800000"/>
            <a:headEnd/>
            <a:tailEnd/>
          </a:ln>
          <a:effectLst/>
        </p:spPr>
      </p:pic>
      <p:sp>
        <p:nvSpPr>
          <p:cNvPr id="6" name="內容版面配置區 5"/>
          <p:cNvSpPr>
            <a:spLocks noGrp="1"/>
          </p:cNvSpPr>
          <p:nvPr>
            <p:ph sz="half" idx="2"/>
          </p:nvPr>
        </p:nvSpPr>
        <p:spPr/>
        <p:txBody>
          <a:bodyPr/>
          <a:lstStyle/>
          <a:p>
            <a:r>
              <a:rPr lang="en-US" altLang="zh-TW" dirty="0"/>
              <a:t>1984</a:t>
            </a:r>
            <a:r>
              <a:rPr lang="zh-TW" altLang="en-US" dirty="0"/>
              <a:t>年</a:t>
            </a:r>
            <a:r>
              <a:rPr lang="en-US" altLang="zh-TW" dirty="0"/>
              <a:t>12</a:t>
            </a:r>
            <a:r>
              <a:rPr lang="zh-TW" altLang="en-US" dirty="0"/>
              <a:t>月</a:t>
            </a:r>
            <a:r>
              <a:rPr lang="en-US" altLang="zh-TW" dirty="0"/>
              <a:t>24</a:t>
            </a:r>
            <a:r>
              <a:rPr lang="zh-TW" altLang="en-US" dirty="0"/>
              <a:t>日，明治神宮人員返抵丹大山區海天寺前，種上十餘株檜苗，「報恩謝德」台灣土地生界（</a:t>
            </a:r>
            <a:r>
              <a:rPr lang="en-US" altLang="zh-TW" dirty="0"/>
              <a:t>1987.12.14</a:t>
            </a:r>
            <a:r>
              <a:rPr lang="zh-TW" altLang="en-US"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這段歷史，你的感覺</a:t>
            </a:r>
            <a:r>
              <a:rPr lang="en-US" altLang="zh-TW" dirty="0"/>
              <a:t>?</a:t>
            </a:r>
            <a:endParaRPr lang="zh-TW" altLang="en-US" dirty="0"/>
          </a:p>
        </p:txBody>
      </p:sp>
      <p:sp>
        <p:nvSpPr>
          <p:cNvPr id="3" name="文字版面配置區 2"/>
          <p:cNvSpPr>
            <a:spLocks noGrp="1"/>
          </p:cNvSpPr>
          <p:nvPr>
            <p:ph type="body" idx="1"/>
          </p:nvPr>
        </p:nvSpPr>
        <p:spPr/>
        <p:txBody>
          <a:bodyPr/>
          <a:lstStyle/>
          <a:p>
            <a:r>
              <a:rPr lang="zh-TW" altLang="en-US" dirty="0"/>
              <a:t>日本 </a:t>
            </a:r>
            <a:r>
              <a:rPr lang="en-US" altLang="zh-TW" dirty="0"/>
              <a:t>vs.</a:t>
            </a:r>
            <a:r>
              <a:rPr lang="zh-TW" altLang="en-US" dirty="0"/>
              <a:t> 台灣 </a:t>
            </a:r>
            <a:r>
              <a:rPr lang="en-US" altLang="zh-TW" dirty="0"/>
              <a:t>--</a:t>
            </a:r>
            <a:r>
              <a:rPr lang="zh-TW" altLang="en-US" dirty="0"/>
              <a:t> 看明治神宮前的大鳥居</a:t>
            </a:r>
          </a:p>
        </p:txBody>
      </p:sp>
    </p:spTree>
    <p:extLst>
      <p:ext uri="{BB962C8B-B14F-4D97-AF65-F5344CB8AC3E}">
        <p14:creationId xmlns:p14="http://schemas.microsoft.com/office/powerpoint/2010/main" val="2795823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marL="514350" indent="-514350">
              <a:lnSpc>
                <a:spcPct val="150000"/>
              </a:lnSpc>
            </a:pPr>
            <a:r>
              <a:rPr lang="zh-TW" altLang="en-US" dirty="0"/>
              <a:t>原始林</a:t>
            </a:r>
            <a:r>
              <a:rPr lang="en-US" altLang="zh-TW" dirty="0"/>
              <a:t>/</a:t>
            </a:r>
            <a:r>
              <a:rPr lang="zh-TW" altLang="en-US" dirty="0"/>
              <a:t>伐木歷史</a:t>
            </a:r>
            <a:r>
              <a:rPr lang="en-US" altLang="zh-TW" dirty="0">
                <a:sym typeface="Wingdings" pitchFamily="2" charset="2"/>
              </a:rPr>
              <a:t></a:t>
            </a:r>
            <a:r>
              <a:rPr lang="zh-TW" altLang="zh-TW" dirty="0"/>
              <a:t>人工林</a:t>
            </a:r>
            <a:endParaRPr lang="en-US" altLang="zh-TW" dirty="0"/>
          </a:p>
        </p:txBody>
      </p:sp>
      <p:sp>
        <p:nvSpPr>
          <p:cNvPr id="3" name="內容版面配置區 2"/>
          <p:cNvSpPr>
            <a:spLocks noGrp="1"/>
          </p:cNvSpPr>
          <p:nvPr>
            <p:ph idx="1"/>
          </p:nvPr>
        </p:nvSpPr>
        <p:spPr/>
        <p:txBody>
          <a:bodyPr/>
          <a:lstStyle/>
          <a:p>
            <a:r>
              <a:rPr lang="zh-TW" altLang="zh-TW" dirty="0"/>
              <a:t>台灣高山</a:t>
            </a:r>
            <a:r>
              <a:rPr lang="zh-TW" altLang="en-US" dirty="0"/>
              <a:t>五代同堂</a:t>
            </a:r>
            <a:r>
              <a:rPr lang="zh-TW" altLang="zh-TW" dirty="0"/>
              <a:t>的原貌</a:t>
            </a:r>
            <a:endParaRPr lang="en-US" altLang="zh-TW" dirty="0"/>
          </a:p>
          <a:p>
            <a:r>
              <a:rPr lang="zh-TW" altLang="zh-TW" dirty="0"/>
              <a:t>台灣的伐木歷史</a:t>
            </a:r>
            <a:endParaRPr lang="en-US" altLang="zh-TW" dirty="0"/>
          </a:p>
          <a:p>
            <a:pPr lvl="1"/>
            <a:r>
              <a:rPr lang="zh-TW" altLang="en-US" dirty="0"/>
              <a:t>日治時期 </a:t>
            </a:r>
            <a:r>
              <a:rPr lang="en-US" altLang="zh-TW" dirty="0"/>
              <a:t>vs. </a:t>
            </a:r>
            <a:r>
              <a:rPr lang="zh-TW" altLang="en-US" dirty="0"/>
              <a:t>國民黨時代</a:t>
            </a:r>
            <a:endParaRPr lang="en-US" altLang="zh-TW" dirty="0"/>
          </a:p>
          <a:p>
            <a:pPr lvl="1"/>
            <a:r>
              <a:rPr lang="zh-TW" altLang="en-US" dirty="0"/>
              <a:t>日本 </a:t>
            </a:r>
            <a:r>
              <a:rPr lang="en-US" altLang="zh-TW" dirty="0"/>
              <a:t>vs.</a:t>
            </a:r>
            <a:r>
              <a:rPr lang="zh-TW" altLang="en-US" dirty="0"/>
              <a:t> 台灣 </a:t>
            </a:r>
            <a:r>
              <a:rPr lang="en-US" altLang="zh-TW" dirty="0"/>
              <a:t>--</a:t>
            </a:r>
            <a:r>
              <a:rPr lang="zh-TW" altLang="en-US" dirty="0"/>
              <a:t> 看明治神宮前的大鳥居 </a:t>
            </a:r>
            <a:r>
              <a:rPr lang="en-US" altLang="zh-TW" dirty="0"/>
              <a:t>(</a:t>
            </a:r>
            <a:r>
              <a:rPr lang="zh-TW" altLang="en-US" b="1" dirty="0"/>
              <a:t>心態</a:t>
            </a:r>
            <a:r>
              <a:rPr lang="en-US" altLang="zh-TW" b="1" dirty="0"/>
              <a:t>)</a:t>
            </a:r>
          </a:p>
          <a:p>
            <a:pPr lvl="1"/>
            <a:r>
              <a:rPr lang="zh-TW" altLang="en-US" u="sng" dirty="0"/>
              <a:t>外來種</a:t>
            </a:r>
            <a:r>
              <a:rPr lang="zh-TW" altLang="en-US" dirty="0"/>
              <a:t>有何問題</a:t>
            </a:r>
            <a:r>
              <a:rPr lang="en-US" altLang="zh-TW" dirty="0"/>
              <a:t>?</a:t>
            </a:r>
            <a:r>
              <a:rPr lang="zh-TW" altLang="en-US" dirty="0"/>
              <a:t>為何種</a:t>
            </a:r>
            <a:r>
              <a:rPr lang="zh-TW" altLang="en-US" u="sng" dirty="0"/>
              <a:t>單一樹種</a:t>
            </a:r>
            <a:r>
              <a:rPr lang="en-US" altLang="zh-TW" dirty="0"/>
              <a:t>?</a:t>
            </a:r>
            <a:endParaRPr lang="en-US" altLang="zh-TW" b="1" dirty="0"/>
          </a:p>
          <a:p>
            <a:r>
              <a:rPr lang="zh-TW" altLang="en-US" dirty="0"/>
              <a:t>近代</a:t>
            </a:r>
            <a:r>
              <a:rPr lang="en-US" altLang="zh-TW" dirty="0"/>
              <a:t>-</a:t>
            </a:r>
            <a:r>
              <a:rPr lang="zh-TW" altLang="en-US" dirty="0"/>
              <a:t>沒有根的台灣人，從實用主義到媚外心理</a:t>
            </a:r>
          </a:p>
        </p:txBody>
      </p:sp>
    </p:spTree>
    <p:extLst>
      <p:ext uri="{BB962C8B-B14F-4D97-AF65-F5344CB8AC3E}">
        <p14:creationId xmlns:p14="http://schemas.microsoft.com/office/powerpoint/2010/main" val="15298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哪一個是常看到台灣森林</a:t>
            </a:r>
            <a:r>
              <a:rPr lang="en-US" altLang="zh-TW" dirty="0"/>
              <a:t>?</a:t>
            </a:r>
            <a:endParaRPr lang="zh-TW" altLang="en-US" dirty="0"/>
          </a:p>
        </p:txBody>
      </p:sp>
      <p:sp>
        <p:nvSpPr>
          <p:cNvPr id="3" name="文字版面配置區 2"/>
          <p:cNvSpPr>
            <a:spLocks noGrp="1"/>
          </p:cNvSpPr>
          <p:nvPr>
            <p:ph type="body" idx="1"/>
          </p:nvPr>
        </p:nvSpPr>
        <p:spPr/>
        <p:txBody>
          <a:bodyPr>
            <a:normAutofit/>
          </a:bodyPr>
          <a:lstStyle/>
          <a:p>
            <a:pPr algn="ctr"/>
            <a:r>
              <a:rPr lang="zh-TW" altLang="en-US" dirty="0"/>
              <a:t>阿里山香林神木</a:t>
            </a:r>
          </a:p>
        </p:txBody>
      </p:sp>
      <p:sp>
        <p:nvSpPr>
          <p:cNvPr id="5" name="文字版面配置區 4"/>
          <p:cNvSpPr>
            <a:spLocks noGrp="1"/>
          </p:cNvSpPr>
          <p:nvPr>
            <p:ph type="body" sz="quarter" idx="3"/>
          </p:nvPr>
        </p:nvSpPr>
        <p:spPr/>
        <p:txBody>
          <a:bodyPr/>
          <a:lstStyle/>
          <a:p>
            <a:pPr algn="ctr"/>
            <a:r>
              <a:rPr lang="zh-TW" altLang="en-US" dirty="0"/>
              <a:t>日本柳杉</a:t>
            </a:r>
          </a:p>
        </p:txBody>
      </p:sp>
      <p:pic>
        <p:nvPicPr>
          <p:cNvPr id="14339" name="Picture 3"/>
          <p:cNvPicPr>
            <a:picLocks noGrp="1" noChangeAspect="1" noChangeArrowheads="1"/>
          </p:cNvPicPr>
          <p:nvPr>
            <p:ph sz="quarter" idx="4"/>
          </p:nvPr>
        </p:nvPicPr>
        <p:blipFill>
          <a:blip r:embed="rId3" cstate="print"/>
          <a:srcRect/>
          <a:stretch>
            <a:fillRect/>
          </a:stretch>
        </p:blipFill>
        <p:spPr bwMode="auto">
          <a:xfrm>
            <a:off x="6316677" y="2174875"/>
            <a:ext cx="5141883" cy="3951288"/>
          </a:xfrm>
          <a:prstGeom prst="rect">
            <a:avLst/>
          </a:prstGeom>
          <a:noFill/>
          <a:ln w="9525">
            <a:noFill/>
            <a:miter lim="800000"/>
            <a:headEnd/>
            <a:tailEnd/>
          </a:ln>
          <a:effectLst/>
        </p:spPr>
      </p:pic>
      <p:pic>
        <p:nvPicPr>
          <p:cNvPr id="16386" name="Picture 2"/>
          <p:cNvPicPr>
            <a:picLocks noGrp="1" noChangeAspect="1" noChangeArrowheads="1"/>
          </p:cNvPicPr>
          <p:nvPr>
            <p:ph sz="half" idx="2"/>
          </p:nvPr>
        </p:nvPicPr>
        <p:blipFill>
          <a:blip r:embed="rId4" cstate="print"/>
          <a:srcRect/>
          <a:stretch>
            <a:fillRect/>
          </a:stretch>
        </p:blipFill>
        <p:spPr bwMode="auto">
          <a:xfrm>
            <a:off x="1988982" y="2174875"/>
            <a:ext cx="2627623" cy="3951288"/>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a:t>常看到的也</a:t>
            </a:r>
            <a:r>
              <a:rPr lang="zh-TW" altLang="en-US" u="sng" dirty="0"/>
              <a:t>不是原始林</a:t>
            </a:r>
            <a:r>
              <a:rPr lang="zh-TW" altLang="en-US" dirty="0"/>
              <a:t>，為什麼</a:t>
            </a:r>
            <a:r>
              <a:rPr lang="en-US" altLang="zh-TW" dirty="0"/>
              <a:t>?</a:t>
            </a:r>
            <a:endParaRPr lang="zh-TW" altLang="en-US" dirty="0"/>
          </a:p>
        </p:txBody>
      </p:sp>
      <p:sp>
        <p:nvSpPr>
          <p:cNvPr id="8" name="文字版面配置區 7"/>
          <p:cNvSpPr>
            <a:spLocks noGrp="1"/>
          </p:cNvSpPr>
          <p:nvPr>
            <p:ph type="body" idx="1"/>
          </p:nvPr>
        </p:nvSpPr>
        <p:spPr/>
        <p:txBody>
          <a:bodyPr/>
          <a:lstStyle/>
          <a:p>
            <a:r>
              <a:rPr lang="zh-TW" altLang="en-US" dirty="0"/>
              <a:t>砍伐殆盡</a:t>
            </a:r>
            <a:r>
              <a:rPr lang="en-US" altLang="zh-TW" dirty="0"/>
              <a:t>!</a:t>
            </a:r>
            <a:r>
              <a:rPr lang="zh-TW" altLang="en-US" dirty="0"/>
              <a:t>  道路可以到的，幾乎人為砍伐</a:t>
            </a:r>
            <a:r>
              <a:rPr lang="en-US" altLang="zh-TW" dirty="0"/>
              <a:t>(</a:t>
            </a:r>
            <a:r>
              <a:rPr lang="zh-TW" altLang="en-US" dirty="0"/>
              <a:t>後種植人工林</a:t>
            </a:r>
            <a:r>
              <a:rPr lang="en-US" altLang="zh-TW" dirty="0"/>
              <a:t>)</a:t>
            </a:r>
            <a:r>
              <a:rPr lang="zh-TW" altLang="en-US" dirty="0"/>
              <a:t>，除了被劃為保護區 </a:t>
            </a:r>
          </a:p>
        </p:txBody>
      </p:sp>
      <p:pic>
        <p:nvPicPr>
          <p:cNvPr id="9" name="內容版面配置區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448" y="301909"/>
            <a:ext cx="4985691" cy="3323794"/>
          </a:xfrm>
          <a:prstGeom prst="rect">
            <a:avLst/>
          </a:prstGeom>
        </p:spPr>
      </p:pic>
      <p:pic>
        <p:nvPicPr>
          <p:cNvPr id="11" name="Picture 2"/>
          <p:cNvPicPr>
            <a:picLocks noChangeAspect="1" noChangeArrowheads="1"/>
          </p:cNvPicPr>
          <p:nvPr/>
        </p:nvPicPr>
        <p:blipFill>
          <a:blip r:embed="rId3" cstate="print"/>
          <a:srcRect/>
          <a:stretch>
            <a:fillRect/>
          </a:stretch>
        </p:blipFill>
        <p:spPr bwMode="auto">
          <a:xfrm>
            <a:off x="1680638" y="301909"/>
            <a:ext cx="2189613" cy="3292630"/>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12" name="文字方塊 11"/>
              <p:cNvSpPr txBox="1"/>
              <p:nvPr/>
            </p:nvSpPr>
            <p:spPr>
              <a:xfrm>
                <a:off x="4274288" y="1190845"/>
                <a:ext cx="1592308" cy="12311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8000" smtClean="0">
                          <a:latin typeface="Cambria Math" panose="02040503050406030204" pitchFamily="18" charset="0"/>
                        </a:rPr>
                        <m:t>≠</m:t>
                      </m:r>
                    </m:oMath>
                  </m:oMathPara>
                </a14:m>
                <a:endParaRPr lang="zh-TW" altLang="en-US" sz="80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4274288" y="1190845"/>
                <a:ext cx="1592308" cy="1231106"/>
              </a:xfrm>
              <a:prstGeom prst="rect">
                <a:avLst/>
              </a:prstGeom>
              <a:blipFill>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689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a:t>還有嗎</a:t>
            </a:r>
            <a:r>
              <a:rPr lang="en-US" altLang="zh-TW" dirty="0"/>
              <a:t>?</a:t>
            </a:r>
            <a:endParaRPr lang="zh-TW" altLang="en-US" dirty="0"/>
          </a:p>
        </p:txBody>
      </p:sp>
      <p:sp>
        <p:nvSpPr>
          <p:cNvPr id="8" name="文字版面配置區 7"/>
          <p:cNvSpPr>
            <a:spLocks noGrp="1"/>
          </p:cNvSpPr>
          <p:nvPr>
            <p:ph type="body" idx="1"/>
          </p:nvPr>
        </p:nvSpPr>
        <p:spPr/>
        <p:txBody>
          <a:bodyPr/>
          <a:lstStyle/>
          <a:p>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a:t>在台灣，卻不是在地物種</a:t>
            </a:r>
            <a:r>
              <a:rPr lang="en-US" altLang="zh-TW" dirty="0"/>
              <a:t>!</a:t>
            </a:r>
            <a:endParaRPr lang="zh-TW" altLang="en-US" dirty="0"/>
          </a:p>
        </p:txBody>
      </p:sp>
      <p:sp>
        <p:nvSpPr>
          <p:cNvPr id="8" name="文字版面配置區 7"/>
          <p:cNvSpPr>
            <a:spLocks noGrp="1"/>
          </p:cNvSpPr>
          <p:nvPr>
            <p:ph type="body" idx="1"/>
          </p:nvPr>
        </p:nvSpPr>
        <p:spPr/>
        <p:txBody>
          <a:bodyPr/>
          <a:lstStyle/>
          <a:p>
            <a:r>
              <a:rPr lang="zh-TW" altLang="en-US" dirty="0"/>
              <a:t>歷史</a:t>
            </a:r>
            <a:r>
              <a:rPr lang="en-US" altLang="zh-TW" dirty="0"/>
              <a:t>/</a:t>
            </a:r>
            <a:r>
              <a:rPr lang="zh-TW" altLang="en-US" dirty="0"/>
              <a:t>人為因素</a:t>
            </a:r>
          </a:p>
        </p:txBody>
      </p:sp>
      <p:pic>
        <p:nvPicPr>
          <p:cNvPr id="5" name="Picture 3"/>
          <p:cNvPicPr>
            <a:picLocks noChangeAspect="1" noChangeArrowheads="1"/>
          </p:cNvPicPr>
          <p:nvPr/>
        </p:nvPicPr>
        <p:blipFill>
          <a:blip r:embed="rId2" cstate="print"/>
          <a:srcRect/>
          <a:stretch>
            <a:fillRect/>
          </a:stretch>
        </p:blipFill>
        <p:spPr bwMode="auto">
          <a:xfrm>
            <a:off x="6671046" y="952565"/>
            <a:ext cx="3890743" cy="2989847"/>
          </a:xfrm>
          <a:prstGeom prst="rect">
            <a:avLst/>
          </a:prstGeom>
          <a:noFill/>
          <a:ln w="9525">
            <a:noFill/>
            <a:miter lim="800000"/>
            <a:headEnd/>
            <a:tailEnd/>
          </a:ln>
          <a:effectLst/>
        </p:spPr>
      </p:pic>
    </p:spTree>
    <p:extLst>
      <p:ext uri="{BB962C8B-B14F-4D97-AF65-F5344CB8AC3E}">
        <p14:creationId xmlns:p14="http://schemas.microsoft.com/office/powerpoint/2010/main" val="428375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a:bodyPr>
          <a:lstStyle/>
          <a:p>
            <a:endParaRPr lang="zh-TW" altLang="en-US" dirty="0"/>
          </a:p>
        </p:txBody>
      </p:sp>
      <p:sp>
        <p:nvSpPr>
          <p:cNvPr id="8" name="文字版面配置區 7"/>
          <p:cNvSpPr>
            <a:spLocks noGrp="1"/>
          </p:cNvSpPr>
          <p:nvPr>
            <p:ph type="body" idx="1"/>
          </p:nvPr>
        </p:nvSpPr>
        <p:spPr/>
        <p:txBody>
          <a:bodyPr>
            <a:noAutofit/>
          </a:bodyPr>
          <a:lstStyle/>
          <a:p>
            <a:r>
              <a:rPr lang="zh-TW" altLang="en-US" sz="4400" u="sng" dirty="0"/>
              <a:t>外來種</a:t>
            </a:r>
            <a:r>
              <a:rPr lang="zh-TW" altLang="en-US" sz="4400" dirty="0"/>
              <a:t>有何問題</a:t>
            </a:r>
            <a:r>
              <a:rPr lang="en-US" altLang="zh-TW" sz="4400" dirty="0"/>
              <a:t>?</a:t>
            </a:r>
          </a:p>
          <a:p>
            <a:endParaRPr lang="en-US" altLang="zh-TW" sz="4400" dirty="0"/>
          </a:p>
          <a:p>
            <a:r>
              <a:rPr lang="zh-TW" altLang="en-US" sz="4400" dirty="0"/>
              <a:t>為何種</a:t>
            </a:r>
            <a:r>
              <a:rPr lang="zh-TW" altLang="en-US" sz="4400" u="sng" dirty="0"/>
              <a:t>單一樹種</a:t>
            </a:r>
            <a:r>
              <a:rPr lang="en-US" altLang="zh-TW" sz="4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dirty="0"/>
              <a:t>外來樹種適應不良 傾斜易倒塌</a:t>
            </a:r>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95014" y="1600200"/>
            <a:ext cx="5201972" cy="4525963"/>
          </a:xfrm>
        </p:spPr>
      </p:pic>
      <p:sp>
        <p:nvSpPr>
          <p:cNvPr id="7" name="橢圓 6"/>
          <p:cNvSpPr/>
          <p:nvPr/>
        </p:nvSpPr>
        <p:spPr>
          <a:xfrm>
            <a:off x="5536504" y="4146115"/>
            <a:ext cx="776614" cy="2379945"/>
          </a:xfrm>
          <a:prstGeom prst="ellipse">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V="1">
            <a:off x="2918564" y="5436296"/>
            <a:ext cx="2530258" cy="3632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1259744" y="5336087"/>
            <a:ext cx="1980029" cy="954107"/>
          </a:xfrm>
          <a:prstGeom prst="rect">
            <a:avLst/>
          </a:prstGeom>
          <a:noFill/>
        </p:spPr>
        <p:txBody>
          <a:bodyPr wrap="none" rtlCol="0">
            <a:spAutoFit/>
          </a:bodyPr>
          <a:lstStyle/>
          <a:p>
            <a:r>
              <a:rPr lang="zh-TW" altLang="en-US" sz="2800" dirty="0"/>
              <a:t>不讓樹倒</a:t>
            </a:r>
            <a:endParaRPr lang="en-US" altLang="zh-TW" sz="2800" dirty="0"/>
          </a:p>
          <a:p>
            <a:r>
              <a:rPr lang="zh-TW" altLang="en-US" sz="2800" dirty="0"/>
              <a:t>加裝鐵支柱</a:t>
            </a:r>
          </a:p>
        </p:txBody>
      </p:sp>
      <p:sp>
        <p:nvSpPr>
          <p:cNvPr id="11" name="矩形 10"/>
          <p:cNvSpPr/>
          <p:nvPr/>
        </p:nvSpPr>
        <p:spPr>
          <a:xfrm>
            <a:off x="6619420" y="4384203"/>
            <a:ext cx="1396536" cy="369332"/>
          </a:xfrm>
          <a:prstGeom prst="rect">
            <a:avLst/>
          </a:prstGeom>
        </p:spPr>
        <p:txBody>
          <a:bodyPr wrap="none">
            <a:spAutoFit/>
          </a:bodyPr>
          <a:lstStyle/>
          <a:p>
            <a:r>
              <a:rPr lang="zh-TW" altLang="en-US" dirty="0">
                <a:solidFill>
                  <a:schemeClr val="bg1"/>
                </a:solidFill>
              </a:rPr>
              <a:t>日本櫻花樹 </a:t>
            </a:r>
          </a:p>
        </p:txBody>
      </p:sp>
    </p:spTree>
    <p:extLst>
      <p:ext uri="{BB962C8B-B14F-4D97-AF65-F5344CB8AC3E}">
        <p14:creationId xmlns:p14="http://schemas.microsoft.com/office/powerpoint/2010/main" val="301731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hlinkClick r:id="rId3"/>
              </a:rPr>
              <a:t>李根政部落格</a:t>
            </a:r>
            <a:r>
              <a:rPr lang="zh-TW" altLang="en-US" dirty="0"/>
              <a:t> 從黑心柳杉看台灣的林業</a:t>
            </a:r>
          </a:p>
        </p:txBody>
      </p:sp>
      <p:sp>
        <p:nvSpPr>
          <p:cNvPr id="3" name="內容版面配置區 2"/>
          <p:cNvSpPr>
            <a:spLocks noGrp="1"/>
          </p:cNvSpPr>
          <p:nvPr>
            <p:ph sz="half" idx="1"/>
          </p:nvPr>
        </p:nvSpPr>
        <p:spPr>
          <a:xfrm>
            <a:off x="609600" y="2724150"/>
            <a:ext cx="5384800" cy="3402017"/>
          </a:xfrm>
        </p:spPr>
        <p:txBody>
          <a:bodyPr>
            <a:normAutofit/>
          </a:bodyPr>
          <a:lstStyle/>
          <a:p>
            <a:r>
              <a:rPr lang="zh-TW" altLang="en-US" dirty="0"/>
              <a:t>柳杉水土不服，不僅無法</a:t>
            </a:r>
            <a:r>
              <a:rPr lang="zh-TW" altLang="en-US" b="1" dirty="0"/>
              <a:t>育種</a:t>
            </a:r>
            <a:r>
              <a:rPr lang="zh-TW" altLang="en-US" dirty="0"/>
              <a:t>，更讓木心變黑，無法當建材</a:t>
            </a:r>
          </a:p>
          <a:p>
            <a:endParaRPr lang="zh-TW" altLang="en-US" dirty="0"/>
          </a:p>
        </p:txBody>
      </p:sp>
      <p:pic>
        <p:nvPicPr>
          <p:cNvPr id="7170" name="Picture 2"/>
          <p:cNvPicPr>
            <a:picLocks noGrp="1" noChangeAspect="1" noChangeArrowheads="1"/>
          </p:cNvPicPr>
          <p:nvPr>
            <p:ph sz="half" idx="2"/>
          </p:nvPr>
        </p:nvPicPr>
        <p:blipFill>
          <a:blip r:embed="rId4"/>
          <a:srcRect/>
          <a:stretch>
            <a:fillRect/>
          </a:stretch>
        </p:blipFill>
        <p:spPr bwMode="auto">
          <a:xfrm>
            <a:off x="6197600" y="2071754"/>
            <a:ext cx="5384800" cy="35828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外來物種</a:t>
            </a:r>
          </a:p>
        </p:txBody>
      </p:sp>
      <p:sp>
        <p:nvSpPr>
          <p:cNvPr id="6" name="內容版面配置區 5"/>
          <p:cNvSpPr>
            <a:spLocks noGrp="1"/>
          </p:cNvSpPr>
          <p:nvPr>
            <p:ph idx="1"/>
          </p:nvPr>
        </p:nvSpPr>
        <p:spPr/>
        <p:txBody>
          <a:bodyPr/>
          <a:lstStyle/>
          <a:p>
            <a:r>
              <a:rPr lang="zh-TW" altLang="en-US" dirty="0"/>
              <a:t>太弱了，水土不服</a:t>
            </a:r>
            <a:endParaRPr lang="en-US" altLang="zh-TW" dirty="0"/>
          </a:p>
          <a:p>
            <a:r>
              <a:rPr lang="zh-TW" altLang="en-US" dirty="0"/>
              <a:t>太強了，強勢物種取代原生種</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a:bodyPr>
          <a:lstStyle/>
          <a:p>
            <a:endParaRPr lang="zh-TW" altLang="en-US" dirty="0"/>
          </a:p>
        </p:txBody>
      </p:sp>
      <p:sp>
        <p:nvSpPr>
          <p:cNvPr id="8" name="文字版面配置區 7"/>
          <p:cNvSpPr>
            <a:spLocks noGrp="1"/>
          </p:cNvSpPr>
          <p:nvPr>
            <p:ph type="body" idx="1"/>
          </p:nvPr>
        </p:nvSpPr>
        <p:spPr/>
        <p:txBody>
          <a:bodyPr>
            <a:noAutofit/>
          </a:bodyPr>
          <a:lstStyle/>
          <a:p>
            <a:r>
              <a:rPr lang="zh-TW" altLang="en-US" sz="4400" u="sng" dirty="0"/>
              <a:t>外來種</a:t>
            </a:r>
            <a:r>
              <a:rPr lang="zh-TW" altLang="en-US" sz="4400" dirty="0"/>
              <a:t>有何問題</a:t>
            </a:r>
            <a:r>
              <a:rPr lang="en-US" altLang="zh-TW" sz="4400" dirty="0"/>
              <a:t>?</a:t>
            </a:r>
          </a:p>
          <a:p>
            <a:endParaRPr lang="en-US" altLang="zh-TW" sz="4400" dirty="0"/>
          </a:p>
          <a:p>
            <a:r>
              <a:rPr lang="zh-TW" altLang="en-US" sz="4400" u="sng" dirty="0"/>
              <a:t>單一樹種</a:t>
            </a:r>
            <a:r>
              <a:rPr lang="en-US" altLang="zh-TW" sz="4400" dirty="0"/>
              <a:t>?</a:t>
            </a:r>
          </a:p>
        </p:txBody>
      </p:sp>
    </p:spTree>
    <p:extLst>
      <p:ext uri="{BB962C8B-B14F-4D97-AF65-F5344CB8AC3E}">
        <p14:creationId xmlns:p14="http://schemas.microsoft.com/office/powerpoint/2010/main" val="28997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Q</a:t>
            </a:r>
            <a:endParaRPr lang="zh-TW" altLang="en-US" dirty="0"/>
          </a:p>
        </p:txBody>
      </p:sp>
      <p:sp>
        <p:nvSpPr>
          <p:cNvPr id="5" name="內容版面配置區 4"/>
          <p:cNvSpPr>
            <a:spLocks noGrp="1"/>
          </p:cNvSpPr>
          <p:nvPr>
            <p:ph idx="1"/>
          </p:nvPr>
        </p:nvSpPr>
        <p:spPr/>
        <p:txBody>
          <a:bodyPr/>
          <a:lstStyle/>
          <a:p>
            <a:r>
              <a:rPr lang="zh-TW" altLang="en-US" dirty="0"/>
              <a:t>單一樹種的大量育林，下列敘述何者正確？　</a:t>
            </a:r>
            <a:br>
              <a:rPr lang="zh-TW" altLang="en-US" dirty="0"/>
            </a:br>
            <a:r>
              <a:rPr lang="en-US" altLang="zh-TW" dirty="0"/>
              <a:t>(A)</a:t>
            </a:r>
            <a:r>
              <a:rPr lang="zh-TW" altLang="en-US" dirty="0"/>
              <a:t>適合大力推廣，可</a:t>
            </a:r>
            <a:r>
              <a:rPr lang="zh-TW" altLang="en-US" u="sng" dirty="0"/>
              <a:t>增加生物多樣性</a:t>
            </a:r>
            <a:r>
              <a:rPr lang="zh-TW" altLang="en-US" dirty="0"/>
              <a:t>　</a:t>
            </a:r>
            <a:br>
              <a:rPr lang="zh-TW" altLang="en-US" dirty="0"/>
            </a:br>
            <a:r>
              <a:rPr lang="en-US" altLang="zh-TW" dirty="0"/>
              <a:t>(B)</a:t>
            </a:r>
            <a:r>
              <a:rPr lang="zh-TW" altLang="en-US" dirty="0"/>
              <a:t>適合大力推廣，</a:t>
            </a:r>
            <a:r>
              <a:rPr lang="zh-TW" altLang="en-US" u="sng" dirty="0"/>
              <a:t>多種樹</a:t>
            </a:r>
            <a:r>
              <a:rPr lang="zh-TW" altLang="en-US" dirty="0"/>
              <a:t>一定是好的　</a:t>
            </a:r>
            <a:br>
              <a:rPr lang="zh-TW" altLang="en-US" dirty="0"/>
            </a:br>
            <a:r>
              <a:rPr lang="en-US" altLang="zh-TW" dirty="0"/>
              <a:t>(C)</a:t>
            </a:r>
            <a:r>
              <a:rPr lang="zh-TW" altLang="en-US" dirty="0"/>
              <a:t>不適合大力推廣，會</a:t>
            </a:r>
            <a:r>
              <a:rPr lang="zh-TW" altLang="en-US" u="sng" dirty="0"/>
              <a:t>降低生物多樣性</a:t>
            </a:r>
            <a:r>
              <a:rPr lang="zh-TW" altLang="en-US" dirty="0"/>
              <a:t>　</a:t>
            </a:r>
            <a:br>
              <a:rPr lang="zh-TW" altLang="en-US" dirty="0"/>
            </a:br>
            <a:r>
              <a:rPr lang="en-US" altLang="zh-TW" dirty="0"/>
              <a:t>(D)</a:t>
            </a:r>
            <a:r>
              <a:rPr lang="zh-TW" altLang="en-US" dirty="0"/>
              <a:t>不適合大力推廣，一定會</a:t>
            </a:r>
            <a:r>
              <a:rPr lang="zh-TW" altLang="en-US" u="sng" dirty="0"/>
              <a:t>導致土石流的發生</a:t>
            </a:r>
            <a:endParaRPr lang="en-US" altLang="zh-TW" u="sng" dirty="0"/>
          </a:p>
          <a:p>
            <a:endParaRPr lang="en-US" altLang="zh-TW" dirty="0"/>
          </a:p>
          <a:p>
            <a:r>
              <a:rPr lang="en-US" altLang="zh-TW" dirty="0" err="1"/>
              <a:t>Ans</a:t>
            </a:r>
            <a:r>
              <a:rPr lang="en-US" altLang="zh-TW" dirty="0"/>
              <a:t>:</a:t>
            </a:r>
            <a:r>
              <a:rPr lang="zh-TW" altLang="en-US" dirty="0"/>
              <a:t> </a:t>
            </a:r>
            <a:r>
              <a:rPr lang="en-US" altLang="zh-TW" dirty="0"/>
              <a:t>C</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單一樹種的育林，對生物生存有哪</a:t>
            </a:r>
            <a:r>
              <a:rPr lang="en-US" altLang="zh-TW" dirty="0"/>
              <a:t>3</a:t>
            </a:r>
            <a:r>
              <a:rPr lang="zh-TW" altLang="en-US" dirty="0"/>
              <a:t>個問題</a:t>
            </a:r>
            <a:r>
              <a:rPr lang="en-US" altLang="zh-TW" dirty="0"/>
              <a:t>?</a:t>
            </a:r>
            <a:endParaRPr lang="zh-TW" altLang="en-US" dirty="0"/>
          </a:p>
        </p:txBody>
      </p:sp>
      <p:sp>
        <p:nvSpPr>
          <p:cNvPr id="5" name="內容版面配置區 4"/>
          <p:cNvSpPr>
            <a:spLocks noGrp="1"/>
          </p:cNvSpPr>
          <p:nvPr>
            <p:ph idx="1"/>
          </p:nvPr>
        </p:nvSpPr>
        <p:spPr/>
        <p:txBody>
          <a:bodyPr>
            <a:normAutofit lnSpcReduction="10000"/>
          </a:bodyPr>
          <a:lstStyle/>
          <a:p>
            <a:pPr marL="514350" indent="-514350">
              <a:buFont typeface="+mj-lt"/>
              <a:buAutoNum type="arabicPeriod"/>
            </a:pPr>
            <a:r>
              <a:rPr lang="zh-TW" altLang="en-US" dirty="0"/>
              <a:t>讓動物再也無法找到足夠的</a:t>
            </a:r>
            <a:r>
              <a:rPr lang="zh-TW" altLang="en-US" b="1" dirty="0"/>
              <a:t>動物的家</a:t>
            </a:r>
            <a:r>
              <a:rPr lang="en-US" altLang="zh-TW" b="1" dirty="0"/>
              <a:t>/</a:t>
            </a:r>
            <a:r>
              <a:rPr lang="zh-TW" altLang="en-US" b="1" u="sng" dirty="0"/>
              <a:t>棲地</a:t>
            </a:r>
            <a:r>
              <a:rPr lang="zh-TW" altLang="en-US" dirty="0"/>
              <a:t>，整個循環的生態圈完全消失，造林越多，造孽也越多。</a:t>
            </a:r>
            <a:endParaRPr lang="en-US" altLang="zh-TW" dirty="0"/>
          </a:p>
          <a:p>
            <a:pPr marL="514350" indent="-514350">
              <a:buFont typeface="+mj-lt"/>
              <a:buAutoNum type="arabicPeriod"/>
            </a:pPr>
            <a:r>
              <a:rPr lang="zh-TW" altLang="en-US" dirty="0"/>
              <a:t>雜木林的樹木會在</a:t>
            </a:r>
            <a:r>
              <a:rPr lang="zh-TW" altLang="en-US" u="sng" dirty="0"/>
              <a:t>不同季節開花、結果</a:t>
            </a:r>
            <a:r>
              <a:rPr lang="zh-TW" altLang="en-US" dirty="0"/>
              <a:t>，才能提供昆蟲、鳥類、松鼠足夠的食物，進而供給老鷹等生物</a:t>
            </a:r>
            <a:r>
              <a:rPr lang="zh-TW" altLang="en-US" b="1" u="sng" dirty="0"/>
              <a:t>食物</a:t>
            </a:r>
            <a:r>
              <a:rPr lang="zh-TW" altLang="en-US" dirty="0"/>
              <a:t>，但在單一樹種的森林，卻無法達到此一效果。</a:t>
            </a:r>
            <a:endParaRPr lang="en-US" altLang="zh-TW" dirty="0"/>
          </a:p>
          <a:p>
            <a:pPr marL="514350" indent="-514350">
              <a:buFont typeface="+mj-lt"/>
              <a:buAutoNum type="arabicPeriod"/>
            </a:pPr>
            <a:r>
              <a:rPr lang="zh-TW" altLang="en-US" dirty="0"/>
              <a:t>美國「國家科學院院刊」，樹種多樣化較單一樹種的森林，更能維持較</a:t>
            </a:r>
            <a:r>
              <a:rPr lang="zh-TW" altLang="en-US" u="sng" dirty="0"/>
              <a:t>多種類昆蟲生存</a:t>
            </a:r>
            <a:r>
              <a:rPr lang="zh-TW" altLang="en-US" dirty="0"/>
              <a:t>其中，一旦爆發樹木病蟲害疫情，森林中能夠保持</a:t>
            </a:r>
            <a:r>
              <a:rPr lang="zh-TW" altLang="en-US" u="sng" dirty="0"/>
              <a:t>較多掠食者，降低致</a:t>
            </a:r>
            <a:r>
              <a:rPr lang="zh-TW" altLang="en-US" b="1" u="sng" dirty="0"/>
              <a:t>病害蟲</a:t>
            </a:r>
            <a:r>
              <a:rPr lang="zh-TW" altLang="en-US" u="sng" dirty="0"/>
              <a:t>數目</a:t>
            </a:r>
            <a:r>
              <a:rPr lang="zh-TW" altLang="en-US" dirty="0"/>
              <a:t>，因此混合樹種森林是最佳的植林方式。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歷史的錯誤</a:t>
            </a:r>
            <a:r>
              <a:rPr lang="en-US" altLang="zh-TW" dirty="0"/>
              <a:t>--</a:t>
            </a:r>
            <a:r>
              <a:rPr lang="zh-TW" altLang="en-US" dirty="0"/>
              <a:t>柳杉造林</a:t>
            </a:r>
          </a:p>
        </p:txBody>
      </p:sp>
      <p:sp>
        <p:nvSpPr>
          <p:cNvPr id="3" name="內容版面配置區 2"/>
          <p:cNvSpPr>
            <a:spLocks noGrp="1"/>
          </p:cNvSpPr>
          <p:nvPr>
            <p:ph type="body" idx="1"/>
          </p:nvPr>
        </p:nvSpPr>
        <p:spPr/>
        <p:txBody>
          <a:bodyPr>
            <a:normAutofit/>
          </a:bodyPr>
          <a:lstStyle/>
          <a:p>
            <a:r>
              <a:rPr lang="zh-TW" altLang="en-US" sz="3200" b="1" dirty="0">
                <a:solidFill>
                  <a:srgbClr val="FF0000"/>
                </a:solidFill>
              </a:rPr>
              <a:t>單一外來樹種的造林</a:t>
            </a:r>
            <a:endParaRPr lang="en-US" altLang="zh-TW" sz="3200" b="1" dirty="0">
              <a:solidFill>
                <a:srgbClr val="FF0000"/>
              </a:solidFill>
            </a:endParaRPr>
          </a:p>
          <a:p>
            <a:endParaRPr lang="zh-TW" altLang="en-US" sz="3200" b="1"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水漾森林是台灣林業荒謬失策的印記</a:t>
            </a:r>
          </a:p>
        </p:txBody>
      </p:sp>
      <p:sp>
        <p:nvSpPr>
          <p:cNvPr id="4" name="內容版面配置區 3"/>
          <p:cNvSpPr>
            <a:spLocks noGrp="1"/>
          </p:cNvSpPr>
          <p:nvPr>
            <p:ph sz="half" idx="2"/>
          </p:nvPr>
        </p:nvSpPr>
        <p:spPr/>
        <p:txBody>
          <a:bodyPr>
            <a:normAutofit/>
          </a:bodyPr>
          <a:lstStyle/>
          <a:p>
            <a:pPr marL="0" indent="0">
              <a:buNone/>
            </a:pPr>
            <a:r>
              <a:rPr lang="en-US" altLang="zh-TW" sz="1400" dirty="0">
                <a:hlinkClick r:id="rId3"/>
              </a:rPr>
              <a:t>http://www.taiwanartist.tw/08Dah-yuan/DYshan/dy17.htm</a:t>
            </a:r>
            <a:endParaRPr lang="en-US" altLang="zh-TW" sz="1400" dirty="0"/>
          </a:p>
          <a:p>
            <a:r>
              <a:rPr lang="zh-TW" altLang="en-US" dirty="0"/>
              <a:t>哪種樹</a:t>
            </a:r>
            <a:r>
              <a:rPr lang="en-US" altLang="zh-TW" dirty="0"/>
              <a:t>?</a:t>
            </a:r>
          </a:p>
          <a:p>
            <a:r>
              <a:rPr lang="zh-TW" altLang="en-US" dirty="0"/>
              <a:t>台灣</a:t>
            </a:r>
            <a:r>
              <a:rPr lang="zh-TW" altLang="en-US" b="1" dirty="0"/>
              <a:t>中低海拔人造林</a:t>
            </a:r>
            <a:r>
              <a:rPr lang="zh-TW" altLang="en-US" dirty="0"/>
              <a:t>，非原生種的紅檜、扁柏、肖楠或台灣杉，而是外來的柳杉</a:t>
            </a:r>
            <a:endParaRPr lang="en-US" altLang="zh-TW" dirty="0"/>
          </a:p>
          <a:p>
            <a:r>
              <a:rPr lang="zh-TW" altLang="en-US" dirty="0"/>
              <a:t>最有名的是</a:t>
            </a:r>
            <a:r>
              <a:rPr lang="zh-TW" altLang="en-US" b="1" dirty="0"/>
              <a:t>溪頭、杉林溪、阿里山</a:t>
            </a:r>
            <a:r>
              <a:rPr lang="zh-TW" altLang="en-US" dirty="0"/>
              <a:t>整片山林均是</a:t>
            </a:r>
            <a:endParaRPr lang="en-US" altLang="zh-TW" dirty="0"/>
          </a:p>
          <a:p>
            <a:endParaRPr lang="en-US" altLang="zh-TW" dirty="0"/>
          </a:p>
          <a:p>
            <a:r>
              <a:rPr lang="zh-TW" altLang="en-US" dirty="0"/>
              <a:t>究竟是何因素造成如此的局面</a:t>
            </a:r>
            <a:r>
              <a:rPr lang="en-US" altLang="zh-TW" dirty="0"/>
              <a:t>!</a:t>
            </a:r>
            <a:endParaRPr lang="zh-TW" altLang="en-US" dirty="0"/>
          </a:p>
        </p:txBody>
      </p:sp>
      <p:pic>
        <p:nvPicPr>
          <p:cNvPr id="5" name="內容版面配置區 4" descr="http://www.taiwanartist.tw/08Dah-yuan/DYshan/dy17e.jpg">
            <a:hlinkClick r:id="rId4"/>
          </p:cNvPr>
          <p:cNvPicPr>
            <a:picLocks noGrp="1"/>
          </p:cNvPicPr>
          <p:nvPr>
            <p:ph sz="half" idx="1"/>
          </p:nvPr>
        </p:nvPicPr>
        <p:blipFill>
          <a:blip r:embed="rId5"/>
          <a:srcRect/>
          <a:stretch>
            <a:fillRect/>
          </a:stretch>
        </p:blipFill>
        <p:spPr bwMode="auto">
          <a:xfrm>
            <a:off x="609600" y="2068248"/>
            <a:ext cx="5384800" cy="35898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6AB187C-4A10-42D8-A989-A36FBC81CF2E}"/>
              </a:ext>
            </a:extLst>
          </p:cNvPr>
          <p:cNvSpPr>
            <a:spLocks noGrp="1"/>
          </p:cNvSpPr>
          <p:nvPr>
            <p:ph type="title"/>
          </p:nvPr>
        </p:nvSpPr>
        <p:spPr/>
        <p:txBody>
          <a:bodyPr>
            <a:normAutofit/>
          </a:bodyPr>
          <a:lstStyle/>
          <a:p>
            <a:pPr algn="ctr"/>
            <a:r>
              <a:rPr lang="zh-TW" altLang="en-US" sz="6000" kern="1200" dirty="0">
                <a:solidFill>
                  <a:schemeClr val="tx1"/>
                </a:solidFill>
                <a:effectLst/>
                <a:latin typeface="+mj-lt"/>
                <a:ea typeface="+mj-ea"/>
                <a:cs typeface="+mj-cs"/>
              </a:rPr>
              <a:t>台灣人</a:t>
            </a:r>
            <a:r>
              <a:rPr lang="zh-TW" altLang="zh-TW" sz="6000" kern="1200" dirty="0">
                <a:solidFill>
                  <a:schemeClr val="tx1"/>
                </a:solidFill>
                <a:effectLst/>
                <a:latin typeface="+mj-lt"/>
                <a:ea typeface="+mj-ea"/>
                <a:cs typeface="+mj-cs"/>
              </a:rPr>
              <a:t>不懂海、也不懂山</a:t>
            </a:r>
            <a:r>
              <a:rPr lang="en-US" altLang="zh-TW" sz="6000" kern="1200" dirty="0">
                <a:solidFill>
                  <a:schemeClr val="tx1"/>
                </a:solidFill>
                <a:effectLst/>
                <a:latin typeface="+mj-lt"/>
                <a:ea typeface="+mj-ea"/>
                <a:cs typeface="+mj-cs"/>
              </a:rPr>
              <a:t>?</a:t>
            </a:r>
            <a:endParaRPr lang="zh-TW" altLang="en-US" dirty="0"/>
          </a:p>
        </p:txBody>
      </p:sp>
      <p:sp>
        <p:nvSpPr>
          <p:cNvPr id="4" name="內容版面配置區 3"/>
          <p:cNvSpPr>
            <a:spLocks noGrp="1"/>
          </p:cNvSpPr>
          <p:nvPr>
            <p:ph sz="half" idx="2"/>
          </p:nvPr>
        </p:nvSpPr>
        <p:spPr/>
        <p:txBody>
          <a:bodyPr>
            <a:normAutofit/>
          </a:bodyPr>
          <a:lstStyle/>
          <a:p>
            <a:pPr marL="514350" indent="-514350">
              <a:lnSpc>
                <a:spcPct val="150000"/>
              </a:lnSpc>
              <a:buFont typeface="+mj-lt"/>
              <a:buAutoNum type="arabicPeriod"/>
            </a:pPr>
            <a:r>
              <a:rPr lang="zh-TW" altLang="zh-TW" sz="2800" dirty="0"/>
              <a:t>地形造就豐富的生物圈</a:t>
            </a:r>
            <a:endParaRPr lang="en-US" altLang="zh-TW" sz="2800" dirty="0"/>
          </a:p>
          <a:p>
            <a:pPr marL="514350" indent="-514350">
              <a:lnSpc>
                <a:spcPct val="150000"/>
              </a:lnSpc>
              <a:buFont typeface="+mj-lt"/>
              <a:buAutoNum type="arabicPeriod"/>
            </a:pPr>
            <a:r>
              <a:rPr lang="zh-TW" altLang="en-US" dirty="0"/>
              <a:t>原始林</a:t>
            </a:r>
            <a:r>
              <a:rPr lang="en-US" altLang="zh-TW" dirty="0"/>
              <a:t>/</a:t>
            </a:r>
            <a:r>
              <a:rPr lang="zh-TW" altLang="en-US" dirty="0"/>
              <a:t>伐木歷史</a:t>
            </a:r>
            <a:r>
              <a:rPr lang="en-US" altLang="zh-TW" sz="2800" dirty="0">
                <a:sym typeface="Wingdings" pitchFamily="2" charset="2"/>
              </a:rPr>
              <a:t></a:t>
            </a:r>
            <a:r>
              <a:rPr lang="zh-TW" altLang="zh-TW" sz="2800" dirty="0"/>
              <a:t>人工林</a:t>
            </a:r>
            <a:endParaRPr lang="en-US" altLang="zh-TW" sz="2800" dirty="0"/>
          </a:p>
          <a:p>
            <a:pPr marL="514350" indent="-514350">
              <a:lnSpc>
                <a:spcPct val="150000"/>
              </a:lnSpc>
              <a:buFont typeface="+mj-lt"/>
              <a:buAutoNum type="arabicPeriod"/>
            </a:pPr>
            <a:r>
              <a:rPr lang="zh-TW" altLang="zh-TW" sz="2800" dirty="0"/>
              <a:t>公路問題</a:t>
            </a:r>
            <a:endParaRPr lang="en-US" altLang="zh-TW" sz="2800" dirty="0"/>
          </a:p>
          <a:p>
            <a:pPr marL="914400" lvl="1" indent="-514350">
              <a:lnSpc>
                <a:spcPct val="150000"/>
              </a:lnSpc>
              <a:buFont typeface="+mj-lt"/>
              <a:buAutoNum type="arabicPeriod"/>
            </a:pPr>
            <a:r>
              <a:rPr lang="zh-TW" altLang="en-US" dirty="0"/>
              <a:t>工程</a:t>
            </a:r>
            <a:endParaRPr lang="en-US" altLang="zh-TW" dirty="0"/>
          </a:p>
          <a:p>
            <a:pPr marL="914400" lvl="1" indent="-514350">
              <a:lnSpc>
                <a:spcPct val="150000"/>
              </a:lnSpc>
              <a:buFont typeface="+mj-lt"/>
              <a:buAutoNum type="arabicPeriod"/>
            </a:pPr>
            <a:r>
              <a:rPr lang="zh-TW" altLang="en-US" dirty="0"/>
              <a:t>經濟</a:t>
            </a:r>
            <a:endParaRPr lang="en-US" altLang="zh-TW" dirty="0"/>
          </a:p>
          <a:p>
            <a:pPr marL="914400" lvl="1" indent="-514350">
              <a:lnSpc>
                <a:spcPct val="150000"/>
              </a:lnSpc>
              <a:buFont typeface="+mj-lt"/>
              <a:buAutoNum type="arabicPeriod"/>
            </a:pPr>
            <a:r>
              <a:rPr lang="zh-TW" altLang="zh-TW" dirty="0"/>
              <a:t>生物圈</a:t>
            </a:r>
            <a:endParaRPr lang="zh-TW" altLang="en-US" sz="2000" dirty="0"/>
          </a:p>
          <a:p>
            <a:pPr marL="514350" indent="-514350">
              <a:buFont typeface="+mj-lt"/>
              <a:buAutoNum type="arabicPeriod"/>
            </a:pPr>
            <a:endParaRPr lang="en-US" altLang="zh-TW" sz="2800" dirty="0"/>
          </a:p>
          <a:p>
            <a:pPr marL="914400" lvl="1" indent="-514350">
              <a:buFont typeface="+mj-lt"/>
              <a:buAutoNum type="arabicPeriod"/>
            </a:pPr>
            <a:endParaRPr lang="zh-TW" altLang="en-US" dirty="0"/>
          </a:p>
        </p:txBody>
      </p:sp>
      <p:pic>
        <p:nvPicPr>
          <p:cNvPr id="7" name="內容版面配置區 6" descr="IMG_1343.JPG"/>
          <p:cNvPicPr>
            <a:picLocks noGrp="1" noChangeAspect="1"/>
          </p:cNvPicPr>
          <p:nvPr>
            <p:ph sz="half" idx="1"/>
          </p:nvPr>
        </p:nvPicPr>
        <p:blipFill>
          <a:blip r:embed="rId3" cstate="print"/>
          <a:stretch>
            <a:fillRect/>
          </a:stretch>
        </p:blipFill>
        <p:spPr>
          <a:xfrm rot="5400000">
            <a:off x="861483" y="2095764"/>
            <a:ext cx="5096933" cy="3822700"/>
          </a:xfrm>
        </p:spPr>
      </p:pic>
    </p:spTree>
    <p:extLst>
      <p:ext uri="{BB962C8B-B14F-4D97-AF65-F5344CB8AC3E}">
        <p14:creationId xmlns:p14="http://schemas.microsoft.com/office/powerpoint/2010/main" val="428460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hlinkClick r:id="rId3"/>
              </a:rPr>
              <a:t>李根政部落格</a:t>
            </a:r>
            <a:r>
              <a:rPr lang="zh-TW" altLang="en-US" dirty="0"/>
              <a:t> 從黑心柳杉看台灣的林業</a:t>
            </a:r>
          </a:p>
        </p:txBody>
      </p:sp>
      <p:sp>
        <p:nvSpPr>
          <p:cNvPr id="3" name="內容版面配置區 2"/>
          <p:cNvSpPr>
            <a:spLocks noGrp="1"/>
          </p:cNvSpPr>
          <p:nvPr>
            <p:ph sz="half" idx="1"/>
          </p:nvPr>
        </p:nvSpPr>
        <p:spPr/>
        <p:txBody>
          <a:bodyPr>
            <a:normAutofit/>
          </a:bodyPr>
          <a:lstStyle/>
          <a:p>
            <a:r>
              <a:rPr lang="zh-TW" altLang="en-US" dirty="0"/>
              <a:t>柳杉自古便是日本建築的材料，舉凡</a:t>
            </a:r>
            <a:r>
              <a:rPr lang="zh-TW" altLang="en-US" u="sng" dirty="0"/>
              <a:t>宮殿、廟宇及神社</a:t>
            </a:r>
            <a:r>
              <a:rPr lang="zh-TW" altLang="en-US" dirty="0"/>
              <a:t>，甚至</a:t>
            </a:r>
            <a:r>
              <a:rPr lang="zh-TW" altLang="en-US" u="sng" dirty="0"/>
              <a:t>便當</a:t>
            </a:r>
            <a:r>
              <a:rPr lang="zh-TW" altLang="en-US" dirty="0"/>
              <a:t>的木質薄片均是使用柳杉</a:t>
            </a:r>
            <a:endParaRPr lang="en-US" altLang="zh-TW" dirty="0"/>
          </a:p>
          <a:p>
            <a:r>
              <a:rPr lang="zh-TW" altLang="en-US" dirty="0"/>
              <a:t>台灣於</a:t>
            </a:r>
            <a:r>
              <a:rPr lang="en-US" dirty="0"/>
              <a:t> 1906 </a:t>
            </a:r>
            <a:r>
              <a:rPr lang="zh-TW" altLang="en-US" dirty="0"/>
              <a:t>年首度引入，後復多次從日本引進。</a:t>
            </a:r>
            <a:endParaRPr lang="en-US" altLang="zh-TW" dirty="0"/>
          </a:p>
          <a:p>
            <a:r>
              <a:rPr lang="zh-TW" altLang="en-US" dirty="0"/>
              <a:t>柳杉水土不服，不僅無法</a:t>
            </a:r>
            <a:r>
              <a:rPr lang="zh-TW" altLang="en-US" u="sng" dirty="0"/>
              <a:t>育種</a:t>
            </a:r>
            <a:r>
              <a:rPr lang="zh-TW" altLang="en-US" dirty="0"/>
              <a:t>，更讓木心</a:t>
            </a:r>
            <a:r>
              <a:rPr lang="zh-TW" altLang="en-US" u="sng" dirty="0"/>
              <a:t>變黑</a:t>
            </a:r>
            <a:r>
              <a:rPr lang="zh-TW" altLang="en-US" dirty="0"/>
              <a:t>，無法當建材或便當的木質薄片</a:t>
            </a:r>
          </a:p>
          <a:p>
            <a:endParaRPr lang="zh-TW" altLang="en-US" dirty="0"/>
          </a:p>
        </p:txBody>
      </p:sp>
      <p:pic>
        <p:nvPicPr>
          <p:cNvPr id="7170" name="Picture 2"/>
          <p:cNvPicPr>
            <a:picLocks noGrp="1" noChangeAspect="1" noChangeArrowheads="1"/>
          </p:cNvPicPr>
          <p:nvPr>
            <p:ph sz="half" idx="2"/>
          </p:nvPr>
        </p:nvPicPr>
        <p:blipFill>
          <a:blip r:embed="rId4"/>
          <a:srcRect/>
          <a:stretch>
            <a:fillRect/>
          </a:stretch>
        </p:blipFill>
        <p:spPr bwMode="auto">
          <a:xfrm>
            <a:off x="6197600" y="2071754"/>
            <a:ext cx="5384800" cy="35828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pPr lvl="0" algn="ctr"/>
            <a:r>
              <a:rPr lang="zh-TW" altLang="zh-TW" sz="4400" dirty="0">
                <a:solidFill>
                  <a:schemeClr val="tx1"/>
                </a:solidFill>
                <a:effectLst/>
              </a:rPr>
              <a:t>人工林</a:t>
            </a:r>
            <a:r>
              <a:rPr lang="en-US" altLang="zh-TW" sz="4400" dirty="0">
                <a:solidFill>
                  <a:schemeClr val="tx1"/>
                </a:solidFill>
                <a:effectLst/>
              </a:rPr>
              <a:t>----</a:t>
            </a:r>
            <a:r>
              <a:rPr lang="zh-TW" altLang="en-US" sz="4400" dirty="0">
                <a:solidFill>
                  <a:schemeClr val="tx1"/>
                </a:solidFill>
                <a:effectLst/>
              </a:rPr>
              <a:t>聽不到聲音的森林，</a:t>
            </a:r>
            <a:r>
              <a:rPr lang="en-US" altLang="zh-TW" sz="4400" dirty="0">
                <a:solidFill>
                  <a:schemeClr val="tx1"/>
                </a:solidFill>
                <a:effectLst/>
              </a:rPr>
              <a:t>WHY?</a:t>
            </a:r>
            <a:endParaRPr lang="zh-TW" altLang="en-US"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8691" y="1600200"/>
            <a:ext cx="6034617" cy="4525963"/>
          </a:xfrm>
        </p:spPr>
      </p:pic>
      <p:sp>
        <p:nvSpPr>
          <p:cNvPr id="5" name="文字方塊 4"/>
          <p:cNvSpPr txBox="1"/>
          <p:nvPr/>
        </p:nvSpPr>
        <p:spPr>
          <a:xfrm>
            <a:off x="178904" y="6073170"/>
            <a:ext cx="6887817" cy="784830"/>
          </a:xfrm>
          <a:prstGeom prst="rect">
            <a:avLst/>
          </a:prstGeom>
          <a:noFill/>
        </p:spPr>
        <p:txBody>
          <a:bodyPr wrap="square" rtlCol="0">
            <a:spAutoFit/>
          </a:bodyPr>
          <a:lstStyle/>
          <a:p>
            <a:r>
              <a:rPr lang="zh-TW" altLang="en-US" sz="900" dirty="0"/>
              <a:t>圖片出處</a:t>
            </a:r>
            <a:r>
              <a:rPr lang="en-US" altLang="zh-TW" sz="900" dirty="0"/>
              <a:t>:https://www.google.com.tw/url?sa=i&amp;rct=j&amp;q=&amp;esrc=s&amp;source=images&amp;cd=&amp;cad=rja&amp;uact=8&amp;ved=0ahUKEwjZio_pmI3WAhXMxrwKHawUC74QjhwIBQ&amp;url=http%3A%2F%2Fmapio.net%2Fpic%2Fp-31573282%2F&amp;psig=AFQjCNHYuURPwopAHaobcovbR2kxeIMwMw&amp;ust=1504671642582802</a:t>
            </a:r>
            <a:endParaRPr lang="zh-TW" altLang="en-US" sz="900" dirty="0"/>
          </a:p>
          <a:p>
            <a:endParaRPr lang="zh-TW" altLang="en-US" sz="900" dirty="0"/>
          </a:p>
        </p:txBody>
      </p:sp>
    </p:spTree>
    <p:extLst>
      <p:ext uri="{BB962C8B-B14F-4D97-AF65-F5344CB8AC3E}">
        <p14:creationId xmlns:p14="http://schemas.microsoft.com/office/powerpoint/2010/main" val="589897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「人工外來樹種的純林」也會有生態</a:t>
            </a:r>
            <a:r>
              <a:rPr lang="en-US" altLang="zh-TW" b="1" dirty="0"/>
              <a:t>!</a:t>
            </a:r>
            <a:endParaRPr lang="zh-TW" altLang="en-US" dirty="0"/>
          </a:p>
        </p:txBody>
      </p:sp>
      <p:sp>
        <p:nvSpPr>
          <p:cNvPr id="3" name="內容版面配置區 2"/>
          <p:cNvSpPr>
            <a:spLocks noGrp="1"/>
          </p:cNvSpPr>
          <p:nvPr>
            <p:ph idx="1"/>
          </p:nvPr>
        </p:nvSpPr>
        <p:spPr/>
        <p:txBody>
          <a:bodyPr/>
          <a:lstStyle/>
          <a:p>
            <a:r>
              <a:rPr lang="zh-TW" altLang="en-US" dirty="0"/>
              <a:t>砍掉原生森林</a:t>
            </a:r>
            <a:r>
              <a:rPr lang="en-US" altLang="zh-TW" dirty="0"/>
              <a:t>/</a:t>
            </a:r>
            <a:r>
              <a:rPr lang="zh-TW" altLang="en-US" b="1" dirty="0"/>
              <a:t>棲地消失</a:t>
            </a:r>
            <a:r>
              <a:rPr lang="zh-TW" altLang="en-US" dirty="0"/>
              <a:t>，有一波小動物和昆蟲大逃亡</a:t>
            </a:r>
            <a:endParaRPr lang="en-US" altLang="zh-TW" dirty="0"/>
          </a:p>
          <a:p>
            <a:r>
              <a:rPr lang="zh-TW" altLang="en-US" dirty="0"/>
              <a:t>接下來種植人工純林的過程中又要</a:t>
            </a:r>
            <a:r>
              <a:rPr lang="zh-TW" altLang="en-US" b="1" dirty="0"/>
              <a:t>噴除草劑</a:t>
            </a:r>
            <a:r>
              <a:rPr lang="zh-TW" altLang="en-US" dirty="0"/>
              <a:t>讓小苗養大，又是讓好不容易還留下來的小蟲蟲展開另外一波死亡加上大逃亡</a:t>
            </a:r>
            <a:endParaRPr lang="en-US" altLang="zh-TW" dirty="0"/>
          </a:p>
          <a:p>
            <a:r>
              <a:rPr lang="zh-TW" altLang="en-US" b="1" dirty="0"/>
              <a:t>面積太大</a:t>
            </a:r>
            <a:r>
              <a:rPr lang="zh-TW" altLang="en-US" dirty="0"/>
              <a:t>，一整座山都是這樣，死寂的森林就產生</a:t>
            </a:r>
            <a:endParaRPr lang="en-US" altLang="zh-TW" dirty="0"/>
          </a:p>
          <a:p>
            <a:r>
              <a:rPr lang="en-US" altLang="zh-TW" dirty="0">
                <a:hlinkClick r:id="rId2"/>
              </a:rPr>
              <a:t>https://www.peopo.org/news/301723</a:t>
            </a:r>
            <a:endParaRPr lang="en-US" altLang="zh-TW" dirty="0"/>
          </a:p>
          <a:p>
            <a:endParaRPr lang="zh-TW"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marL="514350" indent="-514350">
              <a:lnSpc>
                <a:spcPct val="150000"/>
              </a:lnSpc>
            </a:pPr>
            <a:r>
              <a:rPr lang="zh-TW" altLang="en-US" dirty="0"/>
              <a:t>原始林</a:t>
            </a:r>
            <a:r>
              <a:rPr lang="en-US" altLang="zh-TW" dirty="0"/>
              <a:t>/</a:t>
            </a:r>
            <a:r>
              <a:rPr lang="zh-TW" altLang="en-US" dirty="0"/>
              <a:t>伐木歷史</a:t>
            </a:r>
            <a:r>
              <a:rPr lang="en-US" altLang="zh-TW" dirty="0">
                <a:sym typeface="Wingdings" pitchFamily="2" charset="2"/>
              </a:rPr>
              <a:t></a:t>
            </a:r>
            <a:r>
              <a:rPr lang="zh-TW" altLang="zh-TW" dirty="0"/>
              <a:t>人工林</a:t>
            </a:r>
            <a:endParaRPr lang="en-US" altLang="zh-TW" dirty="0"/>
          </a:p>
        </p:txBody>
      </p:sp>
      <p:sp>
        <p:nvSpPr>
          <p:cNvPr id="3" name="內容版面配置區 2"/>
          <p:cNvSpPr>
            <a:spLocks noGrp="1"/>
          </p:cNvSpPr>
          <p:nvPr>
            <p:ph idx="1"/>
          </p:nvPr>
        </p:nvSpPr>
        <p:spPr/>
        <p:txBody>
          <a:bodyPr/>
          <a:lstStyle/>
          <a:p>
            <a:r>
              <a:rPr lang="zh-TW" altLang="zh-TW" dirty="0"/>
              <a:t>台灣高山</a:t>
            </a:r>
            <a:r>
              <a:rPr lang="zh-TW" altLang="en-US" dirty="0"/>
              <a:t>五代同堂</a:t>
            </a:r>
            <a:r>
              <a:rPr lang="zh-TW" altLang="zh-TW" dirty="0"/>
              <a:t>的原貌</a:t>
            </a:r>
            <a:endParaRPr lang="en-US" altLang="zh-TW" dirty="0"/>
          </a:p>
          <a:p>
            <a:r>
              <a:rPr lang="zh-TW" altLang="zh-TW" dirty="0"/>
              <a:t>台灣的伐木歷史</a:t>
            </a:r>
            <a:endParaRPr lang="en-US" altLang="zh-TW" dirty="0"/>
          </a:p>
          <a:p>
            <a:pPr lvl="1"/>
            <a:r>
              <a:rPr lang="zh-TW" altLang="en-US" dirty="0"/>
              <a:t>日治時期 </a:t>
            </a:r>
            <a:r>
              <a:rPr lang="en-US" altLang="zh-TW" dirty="0"/>
              <a:t>vs. </a:t>
            </a:r>
            <a:r>
              <a:rPr lang="zh-TW" altLang="en-US" dirty="0"/>
              <a:t>國民黨時代</a:t>
            </a:r>
            <a:endParaRPr lang="en-US" altLang="zh-TW" dirty="0"/>
          </a:p>
          <a:p>
            <a:pPr lvl="1"/>
            <a:r>
              <a:rPr lang="zh-TW" altLang="en-US" dirty="0"/>
              <a:t>日本 </a:t>
            </a:r>
            <a:r>
              <a:rPr lang="en-US" altLang="zh-TW" dirty="0"/>
              <a:t>vs.</a:t>
            </a:r>
            <a:r>
              <a:rPr lang="zh-TW" altLang="en-US" dirty="0"/>
              <a:t> 台灣 </a:t>
            </a:r>
            <a:r>
              <a:rPr lang="en-US" altLang="zh-TW" dirty="0"/>
              <a:t>--</a:t>
            </a:r>
            <a:r>
              <a:rPr lang="zh-TW" altLang="en-US" dirty="0"/>
              <a:t> 看明治神宮前的大鳥居 </a:t>
            </a:r>
            <a:r>
              <a:rPr lang="en-US" altLang="zh-TW" dirty="0"/>
              <a:t>(</a:t>
            </a:r>
            <a:r>
              <a:rPr lang="zh-TW" altLang="en-US" b="1" dirty="0"/>
              <a:t>心態</a:t>
            </a:r>
            <a:r>
              <a:rPr lang="en-US" altLang="zh-TW" b="1" dirty="0"/>
              <a:t>)</a:t>
            </a:r>
          </a:p>
          <a:p>
            <a:pPr lvl="1"/>
            <a:r>
              <a:rPr lang="zh-TW" altLang="en-US" u="sng" dirty="0"/>
              <a:t>外來種</a:t>
            </a:r>
            <a:r>
              <a:rPr lang="zh-TW" altLang="en-US" dirty="0"/>
              <a:t>有何問題</a:t>
            </a:r>
            <a:r>
              <a:rPr lang="en-US" altLang="zh-TW" dirty="0"/>
              <a:t>?</a:t>
            </a:r>
            <a:r>
              <a:rPr lang="zh-TW" altLang="en-US" dirty="0"/>
              <a:t>為何種</a:t>
            </a:r>
            <a:r>
              <a:rPr lang="zh-TW" altLang="en-US" u="sng" dirty="0"/>
              <a:t>單一樹種</a:t>
            </a:r>
            <a:r>
              <a:rPr lang="en-US" altLang="zh-TW" dirty="0"/>
              <a:t>?</a:t>
            </a:r>
            <a:endParaRPr lang="en-US" altLang="zh-TW" b="1" dirty="0"/>
          </a:p>
          <a:p>
            <a:r>
              <a:rPr lang="zh-TW" altLang="en-US" dirty="0"/>
              <a:t>近代</a:t>
            </a:r>
            <a:r>
              <a:rPr lang="en-US" altLang="zh-TW" dirty="0"/>
              <a:t>-</a:t>
            </a:r>
            <a:r>
              <a:rPr lang="zh-TW" altLang="en-US" dirty="0"/>
              <a:t>沒有根的台灣人，從實用主義到媚外心理</a:t>
            </a:r>
          </a:p>
        </p:txBody>
      </p:sp>
    </p:spTree>
    <p:extLst>
      <p:ext uri="{BB962C8B-B14F-4D97-AF65-F5344CB8AC3E}">
        <p14:creationId xmlns:p14="http://schemas.microsoft.com/office/powerpoint/2010/main" val="7534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近代</a:t>
            </a:r>
            <a:r>
              <a:rPr lang="en-US" altLang="zh-TW" dirty="0"/>
              <a:t>-</a:t>
            </a:r>
            <a:r>
              <a:rPr lang="zh-TW" altLang="en-US" dirty="0"/>
              <a:t>沒有根的台灣人</a:t>
            </a:r>
            <a:r>
              <a:rPr lang="en-US" altLang="zh-TW" dirty="0"/>
              <a:t/>
            </a:r>
            <a:br>
              <a:rPr lang="en-US" altLang="zh-TW" dirty="0"/>
            </a:br>
            <a:r>
              <a:rPr lang="zh-TW" altLang="en-US" dirty="0"/>
              <a:t>從</a:t>
            </a:r>
            <a:r>
              <a:rPr lang="zh-TW" altLang="en-US" b="1" u="sng" dirty="0"/>
              <a:t>實用主義</a:t>
            </a:r>
            <a:r>
              <a:rPr lang="zh-TW" altLang="en-US" dirty="0"/>
              <a:t>到媚外心理</a:t>
            </a:r>
          </a:p>
        </p:txBody>
      </p:sp>
      <p:sp>
        <p:nvSpPr>
          <p:cNvPr id="6" name="文字版面配置區 5"/>
          <p:cNvSpPr>
            <a:spLocks noGrp="1"/>
          </p:cNvSpPr>
          <p:nvPr>
            <p:ph type="body" idx="1"/>
          </p:nvPr>
        </p:nvSpPr>
        <p:spPr/>
        <p:txBody>
          <a:bodyPr/>
          <a:lstStyle/>
          <a:p>
            <a:r>
              <a:rPr lang="zh-TW" altLang="en-US" dirty="0"/>
              <a:t>黑板樹</a:t>
            </a:r>
          </a:p>
        </p:txBody>
      </p:sp>
      <p:sp>
        <p:nvSpPr>
          <p:cNvPr id="10" name="文字版面配置區 4"/>
          <p:cNvSpPr txBox="1">
            <a:spLocks/>
          </p:cNvSpPr>
          <p:nvPr/>
        </p:nvSpPr>
        <p:spPr>
          <a:xfrm>
            <a:off x="6193372" y="1535113"/>
            <a:ext cx="5389033" cy="63976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400" b="1" i="0" u="none" strike="noStrike" kern="1200" cap="none" spc="0" normalizeH="0" baseline="0" noProof="0" dirty="0">
                <a:ln>
                  <a:noFill/>
                </a:ln>
                <a:solidFill>
                  <a:schemeClr val="tx1"/>
                </a:solidFill>
                <a:effectLst/>
                <a:uLnTx/>
                <a:uFillTx/>
                <a:latin typeface="+mn-lt"/>
                <a:ea typeface="+mn-ea"/>
                <a:cs typeface="+mn-cs"/>
              </a:rPr>
              <a:t>日本柳杉</a:t>
            </a:r>
          </a:p>
        </p:txBody>
      </p:sp>
      <p:pic>
        <p:nvPicPr>
          <p:cNvPr id="11" name="Picture 3"/>
          <p:cNvPicPr>
            <a:picLocks noChangeAspect="1" noChangeArrowheads="1"/>
          </p:cNvPicPr>
          <p:nvPr/>
        </p:nvPicPr>
        <p:blipFill>
          <a:blip r:embed="rId2" cstate="print"/>
          <a:srcRect/>
          <a:stretch>
            <a:fillRect/>
          </a:stretch>
        </p:blipFill>
        <p:spPr bwMode="auto">
          <a:xfrm>
            <a:off x="6316677" y="2174875"/>
            <a:ext cx="5141883" cy="3951288"/>
          </a:xfrm>
          <a:prstGeom prst="rect">
            <a:avLst/>
          </a:prstGeom>
          <a:noFill/>
          <a:ln w="9525">
            <a:noFill/>
            <a:miter lim="800000"/>
            <a:headEnd/>
            <a:tailEnd/>
          </a:ln>
          <a:effectLst/>
        </p:spPr>
      </p:pic>
      <p:pic>
        <p:nvPicPr>
          <p:cNvPr id="10242" name="Picture 2"/>
          <p:cNvPicPr>
            <a:picLocks noGrp="1" noChangeAspect="1" noChangeArrowheads="1"/>
          </p:cNvPicPr>
          <p:nvPr>
            <p:ph sz="half" idx="2"/>
          </p:nvPr>
        </p:nvPicPr>
        <p:blipFill>
          <a:blip r:embed="rId3" cstate="print"/>
          <a:srcRect/>
          <a:stretch>
            <a:fillRect/>
          </a:stretch>
        </p:blipFill>
        <p:spPr bwMode="auto">
          <a:xfrm>
            <a:off x="668602" y="2174875"/>
            <a:ext cx="5268384" cy="3951288"/>
          </a:xfrm>
          <a:prstGeom prst="rect">
            <a:avLst/>
          </a:prstGeom>
          <a:noFill/>
          <a:ln w="9525">
            <a:noFill/>
            <a:miter lim="800000"/>
            <a:headEnd/>
            <a:tailEnd/>
          </a:ln>
          <a:effectLst/>
        </p:spPr>
      </p:pic>
    </p:spTree>
    <p:extLst>
      <p:ext uri="{BB962C8B-B14F-4D97-AF65-F5344CB8AC3E}">
        <p14:creationId xmlns:p14="http://schemas.microsoft.com/office/powerpoint/2010/main" val="1947611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近代</a:t>
            </a:r>
            <a:r>
              <a:rPr lang="en-US" altLang="zh-TW" dirty="0"/>
              <a:t>-</a:t>
            </a:r>
            <a:r>
              <a:rPr lang="zh-TW" altLang="en-US" dirty="0"/>
              <a:t>沒有根的台灣人</a:t>
            </a:r>
            <a:r>
              <a:rPr lang="en-US" altLang="zh-TW" dirty="0"/>
              <a:t/>
            </a:r>
            <a:br>
              <a:rPr lang="en-US" altLang="zh-TW" dirty="0"/>
            </a:br>
            <a:r>
              <a:rPr lang="zh-TW" altLang="en-US" dirty="0"/>
              <a:t>從實用主義到</a:t>
            </a:r>
            <a:r>
              <a:rPr lang="zh-TW" altLang="en-US" b="1" u="sng" dirty="0"/>
              <a:t>媚外心理</a:t>
            </a:r>
          </a:p>
        </p:txBody>
      </p:sp>
      <p:sp>
        <p:nvSpPr>
          <p:cNvPr id="6" name="文字版面配置區 5"/>
          <p:cNvSpPr>
            <a:spLocks noGrp="1"/>
          </p:cNvSpPr>
          <p:nvPr>
            <p:ph type="body" idx="1"/>
          </p:nvPr>
        </p:nvSpPr>
        <p:spPr/>
        <p:txBody>
          <a:bodyPr/>
          <a:lstStyle/>
          <a:p>
            <a:r>
              <a:rPr lang="zh-TW" altLang="en-US" dirty="0"/>
              <a:t>木棉樹</a:t>
            </a:r>
          </a:p>
        </p:txBody>
      </p:sp>
      <p:sp>
        <p:nvSpPr>
          <p:cNvPr id="8" name="文字版面配置區 7"/>
          <p:cNvSpPr>
            <a:spLocks noGrp="1"/>
          </p:cNvSpPr>
          <p:nvPr>
            <p:ph type="body" sz="quarter" idx="3"/>
          </p:nvPr>
        </p:nvSpPr>
        <p:spPr/>
        <p:txBody>
          <a:bodyPr/>
          <a:lstStyle/>
          <a:p>
            <a:r>
              <a:rPr lang="zh-TW" altLang="en-US" dirty="0"/>
              <a:t>櫻花樹</a:t>
            </a:r>
          </a:p>
        </p:txBody>
      </p:sp>
      <p:pic>
        <p:nvPicPr>
          <p:cNvPr id="11266" name="Picture 2"/>
          <p:cNvPicPr>
            <a:picLocks noGrp="1" noChangeAspect="1" noChangeArrowheads="1"/>
          </p:cNvPicPr>
          <p:nvPr>
            <p:ph sz="half" idx="2"/>
          </p:nvPr>
        </p:nvPicPr>
        <p:blipFill>
          <a:blip r:embed="rId2"/>
          <a:srcRect/>
          <a:stretch>
            <a:fillRect/>
          </a:stretch>
        </p:blipFill>
        <p:spPr bwMode="auto">
          <a:xfrm>
            <a:off x="1127760" y="2461668"/>
            <a:ext cx="4175760" cy="3242355"/>
          </a:xfrm>
          <a:prstGeom prst="rect">
            <a:avLst/>
          </a:prstGeom>
          <a:noFill/>
          <a:ln w="9525">
            <a:noFill/>
            <a:miter lim="800000"/>
            <a:headEnd/>
            <a:tailEnd/>
          </a:ln>
          <a:effectLst/>
        </p:spPr>
      </p:pic>
      <p:pic>
        <p:nvPicPr>
          <p:cNvPr id="11267" name="Picture 3"/>
          <p:cNvPicPr>
            <a:picLocks noGrp="1" noChangeAspect="1" noChangeArrowheads="1"/>
          </p:cNvPicPr>
          <p:nvPr>
            <p:ph sz="quarter" idx="4"/>
          </p:nvPr>
        </p:nvPicPr>
        <p:blipFill>
          <a:blip r:embed="rId3"/>
          <a:srcRect/>
          <a:stretch>
            <a:fillRect/>
          </a:stretch>
        </p:blipFill>
        <p:spPr bwMode="auto">
          <a:xfrm>
            <a:off x="6449219" y="2778919"/>
            <a:ext cx="4876800" cy="2743200"/>
          </a:xfrm>
          <a:prstGeom prst="rect">
            <a:avLst/>
          </a:prstGeom>
          <a:noFill/>
          <a:ln w="9525">
            <a:noFill/>
            <a:miter lim="800000"/>
            <a:headEnd/>
            <a:tailEnd/>
          </a:ln>
          <a:effectLst/>
        </p:spPr>
      </p:pic>
    </p:spTree>
    <p:extLst>
      <p:ext uri="{BB962C8B-B14F-4D97-AF65-F5344CB8AC3E}">
        <p14:creationId xmlns:p14="http://schemas.microsoft.com/office/powerpoint/2010/main" val="872132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歐洲風情 </a:t>
            </a:r>
            <a:r>
              <a:rPr lang="en-US" altLang="zh-TW" dirty="0"/>
              <a:t>(</a:t>
            </a:r>
            <a:r>
              <a:rPr lang="zh-TW" altLang="en-US" dirty="0"/>
              <a:t>猜猜在哪裡</a:t>
            </a:r>
            <a:r>
              <a:rPr lang="en-US" altLang="zh-TW" dirty="0"/>
              <a:t>?)</a:t>
            </a:r>
            <a:endParaRPr lang="zh-TW" altLang="en-US" dirty="0"/>
          </a:p>
        </p:txBody>
      </p:sp>
      <p:sp>
        <p:nvSpPr>
          <p:cNvPr id="3" name="文字版面配置區 2"/>
          <p:cNvSpPr>
            <a:spLocks noGrp="1"/>
          </p:cNvSpPr>
          <p:nvPr>
            <p:ph type="body" idx="1"/>
          </p:nvPr>
        </p:nvSpPr>
        <p:spPr/>
        <p:txBody>
          <a:bodyPr/>
          <a:lstStyle/>
          <a:p>
            <a:r>
              <a:rPr lang="en-US" altLang="zh-TW" b="0" dirty="0"/>
              <a:t>【</a:t>
            </a:r>
            <a:r>
              <a:rPr lang="zh-TW" altLang="en-US" b="0" dirty="0"/>
              <a:t>台中霧峰</a:t>
            </a:r>
            <a:r>
              <a:rPr lang="en-US" altLang="zh-TW" b="0" dirty="0"/>
              <a:t>】</a:t>
            </a:r>
            <a:r>
              <a:rPr lang="zh-TW" altLang="en-US" b="0" dirty="0"/>
              <a:t>霧峰落羽松</a:t>
            </a:r>
            <a:endParaRPr lang="zh-TW" altLang="en-US" dirty="0"/>
          </a:p>
        </p:txBody>
      </p:sp>
      <p:sp>
        <p:nvSpPr>
          <p:cNvPr id="5" name="文字版面配置區 4"/>
          <p:cNvSpPr>
            <a:spLocks noGrp="1"/>
          </p:cNvSpPr>
          <p:nvPr>
            <p:ph type="body" sz="quarter" idx="3"/>
          </p:nvPr>
        </p:nvSpPr>
        <p:spPr>
          <a:xfrm>
            <a:off x="6233160" y="1535113"/>
            <a:ext cx="5958840" cy="639762"/>
          </a:xfrm>
        </p:spPr>
        <p:txBody>
          <a:bodyPr>
            <a:normAutofit fontScale="92500" lnSpcReduction="20000"/>
          </a:bodyPr>
          <a:lstStyle/>
          <a:p>
            <a:r>
              <a:rPr lang="zh-TW" altLang="en-US" b="0" dirty="0"/>
              <a:t>台中太平新光重劃區</a:t>
            </a:r>
            <a:r>
              <a:rPr lang="en-US" altLang="zh-TW" b="0" dirty="0"/>
              <a:t/>
            </a:r>
            <a:br>
              <a:rPr lang="en-US" altLang="zh-TW" b="0" dirty="0"/>
            </a:br>
            <a:r>
              <a:rPr lang="zh-TW" altLang="en-US" b="0" dirty="0">
                <a:hlinkClick r:id="rId3"/>
              </a:rPr>
              <a:t>七億建築溪松行旅</a:t>
            </a:r>
            <a:r>
              <a:rPr lang="zh-TW" altLang="en-US" b="0" dirty="0"/>
              <a:t> 每一戶門前兩棵落羽松</a:t>
            </a:r>
            <a:endParaRPr lang="zh-TW" altLang="en-US" dirty="0"/>
          </a:p>
        </p:txBody>
      </p:sp>
      <p:pic>
        <p:nvPicPr>
          <p:cNvPr id="12290" name="Picture 2"/>
          <p:cNvPicPr>
            <a:picLocks noGrp="1" noChangeAspect="1" noChangeArrowheads="1"/>
          </p:cNvPicPr>
          <p:nvPr>
            <p:ph sz="half" idx="2"/>
          </p:nvPr>
        </p:nvPicPr>
        <p:blipFill>
          <a:blip r:embed="rId4"/>
          <a:srcRect/>
          <a:stretch>
            <a:fillRect/>
          </a:stretch>
        </p:blipFill>
        <p:spPr bwMode="auto">
          <a:xfrm>
            <a:off x="609600" y="2354179"/>
            <a:ext cx="5386388" cy="3592679"/>
          </a:xfrm>
          <a:prstGeom prst="rect">
            <a:avLst/>
          </a:prstGeom>
          <a:noFill/>
          <a:ln w="9525">
            <a:noFill/>
            <a:miter lim="800000"/>
            <a:headEnd/>
            <a:tailEnd/>
          </a:ln>
          <a:effectLst/>
        </p:spPr>
      </p:pic>
      <p:pic>
        <p:nvPicPr>
          <p:cNvPr id="12291" name="Picture 3"/>
          <p:cNvPicPr>
            <a:picLocks noGrp="1" noChangeAspect="1" noChangeArrowheads="1"/>
          </p:cNvPicPr>
          <p:nvPr>
            <p:ph sz="quarter" idx="4"/>
          </p:nvPr>
        </p:nvPicPr>
        <p:blipFill>
          <a:blip r:embed="rId5" cstate="print"/>
          <a:srcRect/>
          <a:stretch>
            <a:fillRect/>
          </a:stretch>
        </p:blipFill>
        <p:spPr bwMode="auto">
          <a:xfrm>
            <a:off x="6192838" y="2361955"/>
            <a:ext cx="5389562" cy="3577127"/>
          </a:xfrm>
          <a:prstGeom prst="rect">
            <a:avLst/>
          </a:prstGeom>
          <a:noFill/>
          <a:ln w="9525">
            <a:noFill/>
            <a:miter lim="800000"/>
            <a:headEnd/>
            <a:tailEnd/>
          </a:ln>
          <a:effectLst/>
        </p:spPr>
      </p:pic>
    </p:spTree>
    <p:extLst>
      <p:ext uri="{BB962C8B-B14F-4D97-AF65-F5344CB8AC3E}">
        <p14:creationId xmlns:p14="http://schemas.microsoft.com/office/powerpoint/2010/main" val="115366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20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6AB187C-4A10-42D8-A989-A36FBC81CF2E}"/>
              </a:ext>
            </a:extLst>
          </p:cNvPr>
          <p:cNvSpPr>
            <a:spLocks noGrp="1"/>
          </p:cNvSpPr>
          <p:nvPr>
            <p:ph type="title"/>
          </p:nvPr>
        </p:nvSpPr>
        <p:spPr/>
        <p:txBody>
          <a:bodyPr>
            <a:normAutofit/>
          </a:bodyPr>
          <a:lstStyle/>
          <a:p>
            <a:pPr algn="ctr"/>
            <a:r>
              <a:rPr lang="zh-TW" altLang="en-US" sz="6000" kern="1200" dirty="0">
                <a:solidFill>
                  <a:schemeClr val="tx1"/>
                </a:solidFill>
                <a:effectLst/>
                <a:latin typeface="+mj-lt"/>
                <a:ea typeface="+mj-ea"/>
                <a:cs typeface="+mj-cs"/>
              </a:rPr>
              <a:t>台灣人</a:t>
            </a:r>
            <a:r>
              <a:rPr lang="zh-TW" altLang="zh-TW" sz="6000" kern="1200" dirty="0">
                <a:solidFill>
                  <a:schemeClr val="tx1"/>
                </a:solidFill>
                <a:effectLst/>
                <a:latin typeface="+mj-lt"/>
                <a:ea typeface="+mj-ea"/>
                <a:cs typeface="+mj-cs"/>
              </a:rPr>
              <a:t>不懂海、也不懂山</a:t>
            </a:r>
            <a:r>
              <a:rPr lang="en-US" altLang="zh-TW" sz="6000" kern="1200" dirty="0">
                <a:solidFill>
                  <a:schemeClr val="tx1"/>
                </a:solidFill>
                <a:effectLst/>
                <a:latin typeface="+mj-lt"/>
                <a:ea typeface="+mj-ea"/>
                <a:cs typeface="+mj-cs"/>
              </a:rPr>
              <a:t>?</a:t>
            </a:r>
            <a:endParaRPr lang="zh-TW" altLang="en-US" dirty="0"/>
          </a:p>
        </p:txBody>
      </p:sp>
      <p:sp>
        <p:nvSpPr>
          <p:cNvPr id="4" name="內容版面配置區 3"/>
          <p:cNvSpPr>
            <a:spLocks noGrp="1"/>
          </p:cNvSpPr>
          <p:nvPr>
            <p:ph sz="half" idx="2"/>
          </p:nvPr>
        </p:nvSpPr>
        <p:spPr/>
        <p:txBody>
          <a:bodyPr>
            <a:normAutofit/>
          </a:bodyPr>
          <a:lstStyle/>
          <a:p>
            <a:pPr marL="514350" indent="-514350">
              <a:lnSpc>
                <a:spcPct val="150000"/>
              </a:lnSpc>
              <a:buFont typeface="+mj-lt"/>
              <a:buAutoNum type="arabicPeriod"/>
            </a:pPr>
            <a:r>
              <a:rPr lang="zh-TW" altLang="zh-TW" sz="2800" dirty="0"/>
              <a:t>地形造就豐富的生物圈</a:t>
            </a:r>
            <a:endParaRPr lang="en-US" altLang="zh-TW" sz="2800" dirty="0"/>
          </a:p>
          <a:p>
            <a:pPr marL="514350" indent="-514350">
              <a:lnSpc>
                <a:spcPct val="150000"/>
              </a:lnSpc>
              <a:buFont typeface="+mj-lt"/>
              <a:buAutoNum type="arabicPeriod"/>
            </a:pPr>
            <a:r>
              <a:rPr lang="zh-TW" altLang="en-US" dirty="0"/>
              <a:t>原始林</a:t>
            </a:r>
            <a:r>
              <a:rPr lang="en-US" altLang="zh-TW" dirty="0"/>
              <a:t>/</a:t>
            </a:r>
            <a:r>
              <a:rPr lang="zh-TW" altLang="en-US" dirty="0"/>
              <a:t>伐木歷史</a:t>
            </a:r>
            <a:r>
              <a:rPr lang="en-US" altLang="zh-TW" sz="2800" dirty="0">
                <a:sym typeface="Wingdings" pitchFamily="2" charset="2"/>
              </a:rPr>
              <a:t></a:t>
            </a:r>
            <a:r>
              <a:rPr lang="zh-TW" altLang="zh-TW" sz="2800" dirty="0"/>
              <a:t>人工林</a:t>
            </a:r>
            <a:endParaRPr lang="en-US" altLang="zh-TW" sz="2800" dirty="0"/>
          </a:p>
          <a:p>
            <a:pPr marL="514350" indent="-514350">
              <a:lnSpc>
                <a:spcPct val="150000"/>
              </a:lnSpc>
              <a:buFont typeface="+mj-lt"/>
              <a:buAutoNum type="arabicPeriod"/>
            </a:pPr>
            <a:r>
              <a:rPr lang="zh-TW" altLang="zh-TW" sz="2800" dirty="0"/>
              <a:t>公路問題</a:t>
            </a:r>
            <a:endParaRPr lang="en-US" altLang="zh-TW" sz="2800" dirty="0"/>
          </a:p>
          <a:p>
            <a:pPr marL="914400" lvl="1" indent="-514350">
              <a:lnSpc>
                <a:spcPct val="150000"/>
              </a:lnSpc>
              <a:buFont typeface="+mj-lt"/>
              <a:buAutoNum type="arabicPeriod"/>
            </a:pPr>
            <a:r>
              <a:rPr lang="zh-TW" altLang="en-US" dirty="0"/>
              <a:t>工程</a:t>
            </a:r>
            <a:endParaRPr lang="en-US" altLang="zh-TW" dirty="0"/>
          </a:p>
          <a:p>
            <a:pPr marL="914400" lvl="1" indent="-514350">
              <a:lnSpc>
                <a:spcPct val="150000"/>
              </a:lnSpc>
              <a:buFont typeface="+mj-lt"/>
              <a:buAutoNum type="arabicPeriod"/>
            </a:pPr>
            <a:r>
              <a:rPr lang="zh-TW" altLang="en-US" dirty="0"/>
              <a:t>經濟</a:t>
            </a:r>
            <a:endParaRPr lang="en-US" altLang="zh-TW" dirty="0"/>
          </a:p>
          <a:p>
            <a:pPr marL="914400" lvl="1" indent="-514350">
              <a:lnSpc>
                <a:spcPct val="150000"/>
              </a:lnSpc>
              <a:buFont typeface="+mj-lt"/>
              <a:buAutoNum type="arabicPeriod"/>
            </a:pPr>
            <a:r>
              <a:rPr lang="zh-TW" altLang="zh-TW" dirty="0"/>
              <a:t>生物圈</a:t>
            </a:r>
            <a:endParaRPr lang="zh-TW" altLang="en-US" sz="2000" dirty="0"/>
          </a:p>
          <a:p>
            <a:pPr marL="514350" indent="-514350">
              <a:buFont typeface="+mj-lt"/>
              <a:buAutoNum type="arabicPeriod"/>
            </a:pPr>
            <a:endParaRPr lang="en-US" altLang="zh-TW" sz="2800" dirty="0"/>
          </a:p>
          <a:p>
            <a:pPr marL="914400" lvl="1" indent="-514350">
              <a:buFont typeface="+mj-lt"/>
              <a:buAutoNum type="arabicPeriod"/>
            </a:pPr>
            <a:endParaRPr lang="zh-TW" altLang="en-US" dirty="0"/>
          </a:p>
        </p:txBody>
      </p:sp>
      <p:pic>
        <p:nvPicPr>
          <p:cNvPr id="7" name="內容版面配置區 6" descr="IMG_1343.JPG"/>
          <p:cNvPicPr>
            <a:picLocks noGrp="1" noChangeAspect="1"/>
          </p:cNvPicPr>
          <p:nvPr>
            <p:ph sz="half" idx="1"/>
          </p:nvPr>
        </p:nvPicPr>
        <p:blipFill>
          <a:blip r:embed="rId3" cstate="print"/>
          <a:stretch>
            <a:fillRect/>
          </a:stretch>
        </p:blipFill>
        <p:spPr>
          <a:xfrm rot="5400000">
            <a:off x="861483" y="2095764"/>
            <a:ext cx="5096933" cy="3822700"/>
          </a:xfrm>
        </p:spPr>
      </p:pic>
    </p:spTree>
    <p:extLst>
      <p:ext uri="{BB962C8B-B14F-4D97-AF65-F5344CB8AC3E}">
        <p14:creationId xmlns:p14="http://schemas.microsoft.com/office/powerpoint/2010/main" val="3555413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小結</a:t>
            </a:r>
          </a:p>
        </p:txBody>
      </p:sp>
      <p:sp>
        <p:nvSpPr>
          <p:cNvPr id="3" name="內容版面配置區 2"/>
          <p:cNvSpPr>
            <a:spLocks noGrp="1"/>
          </p:cNvSpPr>
          <p:nvPr>
            <p:ph idx="1"/>
          </p:nvPr>
        </p:nvSpPr>
        <p:spPr/>
        <p:txBody>
          <a:bodyPr/>
          <a:lstStyle/>
          <a:p>
            <a:r>
              <a:rPr lang="zh-TW" altLang="zh-TW" dirty="0"/>
              <a:t>台灣高山</a:t>
            </a:r>
            <a:r>
              <a:rPr lang="zh-TW" altLang="en-US" dirty="0"/>
              <a:t>五代同堂</a:t>
            </a:r>
            <a:r>
              <a:rPr lang="zh-TW" altLang="zh-TW" dirty="0"/>
              <a:t>的原貌</a:t>
            </a:r>
            <a:endParaRPr lang="en-US" altLang="zh-TW" dirty="0"/>
          </a:p>
          <a:p>
            <a:r>
              <a:rPr lang="zh-TW" altLang="zh-TW" dirty="0"/>
              <a:t>台灣的伐木歷史</a:t>
            </a:r>
            <a:endParaRPr lang="en-US" altLang="zh-TW" dirty="0"/>
          </a:p>
          <a:p>
            <a:pPr lvl="1"/>
            <a:r>
              <a:rPr lang="zh-TW" altLang="en-US" dirty="0"/>
              <a:t>日治時期 </a:t>
            </a:r>
            <a:r>
              <a:rPr lang="en-US" altLang="zh-TW" dirty="0"/>
              <a:t>vs. </a:t>
            </a:r>
            <a:r>
              <a:rPr lang="zh-TW" altLang="en-US" dirty="0"/>
              <a:t>國民黨時代</a:t>
            </a:r>
            <a:endParaRPr lang="en-US" altLang="zh-TW" dirty="0"/>
          </a:p>
          <a:p>
            <a:pPr lvl="1"/>
            <a:r>
              <a:rPr lang="zh-TW" altLang="en-US" dirty="0"/>
              <a:t>日本 </a:t>
            </a:r>
            <a:r>
              <a:rPr lang="en-US" altLang="zh-TW" dirty="0"/>
              <a:t>vs.</a:t>
            </a:r>
            <a:r>
              <a:rPr lang="zh-TW" altLang="en-US" dirty="0"/>
              <a:t> 台灣 </a:t>
            </a:r>
            <a:r>
              <a:rPr lang="en-US" altLang="zh-TW" dirty="0"/>
              <a:t>--</a:t>
            </a:r>
            <a:r>
              <a:rPr lang="zh-TW" altLang="en-US" dirty="0"/>
              <a:t> 看明治神宮前的大鳥居 </a:t>
            </a:r>
            <a:r>
              <a:rPr lang="en-US" altLang="zh-TW" dirty="0"/>
              <a:t>(</a:t>
            </a:r>
            <a:r>
              <a:rPr lang="zh-TW" altLang="en-US" b="1" dirty="0"/>
              <a:t>心態</a:t>
            </a:r>
            <a:r>
              <a:rPr lang="en-US" altLang="zh-TW" b="1" dirty="0"/>
              <a:t>)</a:t>
            </a:r>
          </a:p>
          <a:p>
            <a:pPr lvl="1"/>
            <a:r>
              <a:rPr lang="zh-TW" altLang="en-US" u="sng" dirty="0"/>
              <a:t>外來種</a:t>
            </a:r>
            <a:r>
              <a:rPr lang="zh-TW" altLang="en-US" dirty="0"/>
              <a:t>有何問題</a:t>
            </a:r>
            <a:r>
              <a:rPr lang="en-US" altLang="zh-TW" dirty="0"/>
              <a:t>?</a:t>
            </a:r>
            <a:r>
              <a:rPr lang="zh-TW" altLang="en-US" dirty="0"/>
              <a:t>為何種</a:t>
            </a:r>
            <a:r>
              <a:rPr lang="zh-TW" altLang="en-US" u="sng" dirty="0"/>
              <a:t>單一樹種</a:t>
            </a:r>
            <a:r>
              <a:rPr lang="en-US" altLang="zh-TW" dirty="0"/>
              <a:t>?</a:t>
            </a:r>
            <a:endParaRPr lang="en-US" altLang="zh-TW" b="1" dirty="0"/>
          </a:p>
          <a:p>
            <a:r>
              <a:rPr lang="zh-TW" altLang="en-US" dirty="0"/>
              <a:t>近代</a:t>
            </a:r>
            <a:r>
              <a:rPr lang="en-US" altLang="zh-TW" dirty="0"/>
              <a:t>-</a:t>
            </a:r>
            <a:r>
              <a:rPr lang="zh-TW" altLang="en-US" dirty="0"/>
              <a:t>沒有根的台灣人，從實用主義到媚外心理</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為阿里山</a:t>
            </a:r>
            <a:r>
              <a:rPr lang="zh-TW" altLang="en-US" u="sng" dirty="0">
                <a:solidFill>
                  <a:srgbClr val="FF0000"/>
                </a:solidFill>
              </a:rPr>
              <a:t>公路</a:t>
            </a:r>
            <a:r>
              <a:rPr lang="zh-TW" altLang="en-US" dirty="0"/>
              <a:t>把脈</a:t>
            </a:r>
          </a:p>
        </p:txBody>
      </p:sp>
      <p:sp>
        <p:nvSpPr>
          <p:cNvPr id="5" name="文字版面配置區 4"/>
          <p:cNvSpPr>
            <a:spLocks noGrp="1"/>
          </p:cNvSpPr>
          <p:nvPr>
            <p:ph type="body" idx="1"/>
          </p:nvPr>
        </p:nvSpPr>
        <p:spPr/>
        <p:txBody>
          <a:bodyPr/>
          <a:lstStyle/>
          <a:p>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台灣地形、氣候有何特別</a:t>
            </a:r>
            <a:r>
              <a:rPr lang="en-US" altLang="zh-TW" dirty="0"/>
              <a:t>?</a:t>
            </a:r>
            <a:r>
              <a:rPr lang="zh-TW" altLang="en-US" dirty="0"/>
              <a:t> </a:t>
            </a:r>
            <a:r>
              <a:rPr lang="en-US" altLang="zh-TW" dirty="0"/>
              <a:t>(</a:t>
            </a:r>
            <a:r>
              <a:rPr lang="zh-TW" altLang="en-US" dirty="0"/>
              <a:t>列出</a:t>
            </a:r>
            <a:r>
              <a:rPr lang="en-US" altLang="zh-TW" dirty="0"/>
              <a:t>2</a:t>
            </a:r>
            <a:r>
              <a:rPr lang="zh-TW" altLang="en-US" dirty="0"/>
              <a:t>個</a:t>
            </a:r>
            <a:r>
              <a:rPr lang="en-US" altLang="zh-TW" dirty="0"/>
              <a:t>)</a:t>
            </a:r>
            <a:endParaRPr lang="zh-TW" altLang="en-US" dirty="0"/>
          </a:p>
        </p:txBody>
      </p:sp>
      <p:sp>
        <p:nvSpPr>
          <p:cNvPr id="6" name="文字版面配置區 5"/>
          <p:cNvSpPr>
            <a:spLocks noGrp="1"/>
          </p:cNvSpPr>
          <p:nvPr>
            <p:ph type="body" idx="1"/>
          </p:nvPr>
        </p:nvSpPr>
        <p:spPr/>
        <p:txBody>
          <a:bodyPr/>
          <a:lstStyle/>
          <a:p>
            <a:endParaRPr lang="zh-TW"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阿里山公路</a:t>
            </a:r>
          </a:p>
        </p:txBody>
      </p:sp>
      <p:sp>
        <p:nvSpPr>
          <p:cNvPr id="3" name="內容版面配置區 2"/>
          <p:cNvSpPr>
            <a:spLocks noGrp="1"/>
          </p:cNvSpPr>
          <p:nvPr>
            <p:ph idx="1"/>
          </p:nvPr>
        </p:nvSpPr>
        <p:spPr/>
        <p:txBody>
          <a:bodyPr/>
          <a:lstStyle/>
          <a:p>
            <a:r>
              <a:rPr lang="zh-TW" altLang="en-US" dirty="0"/>
              <a:t>台</a:t>
            </a:r>
            <a:r>
              <a:rPr lang="en-US" altLang="zh-TW" dirty="0"/>
              <a:t>18</a:t>
            </a:r>
            <a:r>
              <a:rPr lang="zh-TW" altLang="en-US" dirty="0"/>
              <a:t>線即新中橫公路</a:t>
            </a:r>
            <a:r>
              <a:rPr lang="zh-TW" altLang="en-US" dirty="0">
                <a:hlinkClick r:id="rId2" tooltip="嘉義市"/>
              </a:rPr>
              <a:t>嘉義</a:t>
            </a:r>
            <a:r>
              <a:rPr lang="zh-TW" altLang="en-US" dirty="0">
                <a:hlinkClick r:id="rId3" tooltip="玉山"/>
              </a:rPr>
              <a:t>玉山</a:t>
            </a:r>
            <a:r>
              <a:rPr lang="zh-TW" altLang="en-US" dirty="0"/>
              <a:t>線與</a:t>
            </a:r>
            <a:r>
              <a:rPr lang="zh-TW" altLang="en-US" dirty="0">
                <a:hlinkClick r:id="rId4" tooltip="玉里鎮"/>
              </a:rPr>
              <a:t>玉里</a:t>
            </a:r>
            <a:r>
              <a:rPr lang="zh-TW" altLang="en-US" dirty="0">
                <a:hlinkClick r:id="rId3" tooltip="玉山"/>
              </a:rPr>
              <a:t>玉山</a:t>
            </a:r>
            <a:r>
              <a:rPr lang="zh-TW" altLang="en-US" dirty="0"/>
              <a:t>線。自嘉義市起，經</a:t>
            </a:r>
            <a:r>
              <a:rPr lang="zh-TW" altLang="en-US" dirty="0">
                <a:hlinkClick r:id="rId5" tooltip="阿里山鄉"/>
              </a:rPr>
              <a:t>阿里山</a:t>
            </a:r>
            <a:r>
              <a:rPr lang="zh-TW" altLang="en-US" dirty="0"/>
              <a:t>、</a:t>
            </a:r>
            <a:r>
              <a:rPr lang="zh-TW" altLang="en-US" dirty="0">
                <a:hlinkClick r:id="rId3" tooltip="玉山"/>
              </a:rPr>
              <a:t>玉山</a:t>
            </a:r>
            <a:r>
              <a:rPr lang="zh-TW" altLang="en-US" dirty="0"/>
              <a:t>至</a:t>
            </a:r>
            <a:r>
              <a:rPr lang="zh-TW" altLang="en-US" dirty="0">
                <a:hlinkClick r:id="rId6" tooltip="花蓮縣"/>
              </a:rPr>
              <a:t>花蓮縣</a:t>
            </a:r>
            <a:r>
              <a:rPr lang="zh-TW" altLang="en-US" dirty="0">
                <a:hlinkClick r:id="rId4" tooltip="玉里鎮"/>
              </a:rPr>
              <a:t>玉里鎮</a:t>
            </a:r>
            <a:r>
              <a:rPr lang="zh-TW" altLang="en-US" dirty="0"/>
              <a:t>止，全長約</a:t>
            </a:r>
            <a:r>
              <a:rPr lang="en-US" altLang="zh-TW" dirty="0"/>
              <a:t>209</a:t>
            </a:r>
            <a:r>
              <a:rPr lang="zh-TW" altLang="en-US" dirty="0"/>
              <a:t>公里。</a:t>
            </a:r>
            <a:endParaRPr lang="en-US" altLang="zh-TW" dirty="0"/>
          </a:p>
          <a:p>
            <a:endParaRPr lang="en-US" altLang="zh-TW" dirty="0"/>
          </a:p>
          <a:p>
            <a:r>
              <a:rPr lang="en-US" altLang="zh-TW" dirty="0">
                <a:solidFill>
                  <a:srgbClr val="C00000"/>
                </a:solidFill>
              </a:rPr>
              <a:t>1982</a:t>
            </a:r>
            <a:r>
              <a:rPr lang="zh-TW" altLang="en-US" dirty="0">
                <a:solidFill>
                  <a:srgbClr val="C00000"/>
                </a:solidFill>
              </a:rPr>
              <a:t>年</a:t>
            </a:r>
            <a:r>
              <a:rPr lang="en-US" altLang="zh-TW" dirty="0"/>
              <a:t>9</a:t>
            </a:r>
            <a:r>
              <a:rPr lang="zh-TW" altLang="en-US" dirty="0"/>
              <a:t>月</a:t>
            </a:r>
            <a:r>
              <a:rPr lang="en-US" altLang="zh-TW" dirty="0"/>
              <a:t>30</a:t>
            </a:r>
            <a:r>
              <a:rPr lang="zh-TW" altLang="en-US" dirty="0"/>
              <a:t>日</a:t>
            </a:r>
            <a:r>
              <a:rPr lang="zh-TW" altLang="en-US" b="1" dirty="0"/>
              <a:t>嘉義玉山線通車</a:t>
            </a:r>
            <a:r>
              <a:rPr lang="zh-TW" altLang="en-US" dirty="0"/>
              <a:t>，自此之後阿里山首度有公路可直接服務，然而卻也搶走了</a:t>
            </a:r>
            <a:r>
              <a:rPr lang="zh-TW" altLang="en-US" dirty="0">
                <a:hlinkClick r:id="rId7" tooltip="阿里山線"/>
              </a:rPr>
              <a:t>阿里山林鐵本線</a:t>
            </a:r>
            <a:r>
              <a:rPr lang="zh-TW" altLang="en-US" dirty="0"/>
              <a:t>的客源與貨源，造成阿里山林鐵營收自此開始出現嚴重赤字。</a:t>
            </a:r>
          </a:p>
        </p:txBody>
      </p:sp>
    </p:spTree>
    <p:extLst>
      <p:ext uri="{BB962C8B-B14F-4D97-AF65-F5344CB8AC3E}">
        <p14:creationId xmlns:p14="http://schemas.microsoft.com/office/powerpoint/2010/main" val="3716591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從三大面向看公路問題</a:t>
            </a:r>
          </a:p>
        </p:txBody>
      </p:sp>
      <p:sp>
        <p:nvSpPr>
          <p:cNvPr id="2" name="內容版面配置區 1"/>
          <p:cNvSpPr>
            <a:spLocks noGrp="1"/>
          </p:cNvSpPr>
          <p:nvPr>
            <p:ph idx="1"/>
          </p:nvPr>
        </p:nvSpPr>
        <p:spPr/>
        <p:txBody>
          <a:bodyPr>
            <a:normAutofit/>
          </a:bodyPr>
          <a:lstStyle/>
          <a:p>
            <a:pPr marL="514350" indent="-514350">
              <a:lnSpc>
                <a:spcPct val="150000"/>
              </a:lnSpc>
              <a:buFont typeface="+mj-lt"/>
              <a:buAutoNum type="arabicPeriod"/>
            </a:pPr>
            <a:r>
              <a:rPr lang="zh-TW" altLang="en-US" sz="3200" dirty="0"/>
              <a:t>山路工程</a:t>
            </a:r>
            <a:endParaRPr lang="en-US" altLang="zh-TW" sz="3200" dirty="0"/>
          </a:p>
          <a:p>
            <a:pPr marL="514350" indent="-514350">
              <a:lnSpc>
                <a:spcPct val="150000"/>
              </a:lnSpc>
              <a:buFont typeface="+mj-lt"/>
              <a:buAutoNum type="arabicPeriod"/>
            </a:pPr>
            <a:r>
              <a:rPr lang="zh-TW" altLang="en-US" sz="3200" dirty="0"/>
              <a:t>經濟</a:t>
            </a:r>
            <a:endParaRPr lang="en-US" altLang="zh-TW" sz="3200" dirty="0"/>
          </a:p>
          <a:p>
            <a:pPr marL="514350" indent="-514350">
              <a:lnSpc>
                <a:spcPct val="150000"/>
              </a:lnSpc>
              <a:buFont typeface="+mj-lt"/>
              <a:buAutoNum type="arabicPeriod"/>
            </a:pPr>
            <a:r>
              <a:rPr lang="zh-TW" altLang="zh-TW" sz="3200" dirty="0"/>
              <a:t>生物圈</a:t>
            </a:r>
            <a:endParaRPr lang="zh-TW"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569402"/>
          </a:xfrm>
        </p:spPr>
        <p:txBody>
          <a:bodyPr>
            <a:noAutofit/>
          </a:bodyPr>
          <a:lstStyle/>
          <a:p>
            <a:r>
              <a:rPr lang="zh-TW" altLang="en-US" sz="2800" dirty="0"/>
              <a:t>三年了，整個區域的玉山箭竹林全面死亡，未回復實生苗木。</a:t>
            </a:r>
            <a:br>
              <a:rPr lang="zh-TW" altLang="en-US" sz="2800" dirty="0"/>
            </a:br>
            <a:r>
              <a:rPr lang="zh-TW" altLang="en-US" sz="2800" dirty="0"/>
              <a:t>是氣候變遷？還是有其他生態系統的崩解導致呢？</a:t>
            </a:r>
            <a:br>
              <a:rPr lang="zh-TW" altLang="en-US" sz="2800" dirty="0"/>
            </a:br>
            <a:endParaRPr lang="zh-TW" altLang="en-US" sz="2800" dirty="0"/>
          </a:p>
        </p:txBody>
      </p:sp>
      <p:pic>
        <p:nvPicPr>
          <p:cNvPr id="12290" name="Picture 2"/>
          <p:cNvPicPr>
            <a:picLocks noGrp="1" noChangeAspect="1" noChangeArrowheads="1"/>
          </p:cNvPicPr>
          <p:nvPr>
            <p:ph sz="half" idx="1"/>
          </p:nvPr>
        </p:nvPicPr>
        <p:blipFill>
          <a:blip r:embed="rId3"/>
          <a:srcRect/>
          <a:stretch>
            <a:fillRect/>
          </a:stretch>
        </p:blipFill>
        <p:spPr bwMode="auto">
          <a:xfrm>
            <a:off x="609600" y="2073857"/>
            <a:ext cx="5384800" cy="3578648"/>
          </a:xfrm>
          <a:prstGeom prst="rect">
            <a:avLst/>
          </a:prstGeom>
          <a:noFill/>
          <a:ln w="9525">
            <a:noFill/>
            <a:miter lim="800000"/>
            <a:headEnd/>
            <a:tailEnd/>
          </a:ln>
          <a:effectLst/>
        </p:spPr>
      </p:pic>
      <p:pic>
        <p:nvPicPr>
          <p:cNvPr id="12291" name="Picture 3"/>
          <p:cNvPicPr>
            <a:picLocks noGrp="1" noChangeAspect="1" noChangeArrowheads="1"/>
          </p:cNvPicPr>
          <p:nvPr>
            <p:ph sz="half" idx="2"/>
          </p:nvPr>
        </p:nvPicPr>
        <p:blipFill>
          <a:blip r:embed="rId4"/>
          <a:srcRect/>
          <a:stretch>
            <a:fillRect/>
          </a:stretch>
        </p:blipFill>
        <p:spPr bwMode="auto">
          <a:xfrm>
            <a:off x="6197600" y="2073857"/>
            <a:ext cx="5384800" cy="3578648"/>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DAD8A49-FBFA-45AD-85E2-550CD4DCA1A2}"/>
              </a:ext>
            </a:extLst>
          </p:cNvPr>
          <p:cNvSpPr>
            <a:spLocks noGrp="1"/>
          </p:cNvSpPr>
          <p:nvPr>
            <p:ph type="title"/>
          </p:nvPr>
        </p:nvSpPr>
        <p:spPr/>
        <p:txBody>
          <a:bodyPr>
            <a:normAutofit/>
          </a:bodyPr>
          <a:lstStyle/>
          <a:p>
            <a:pPr algn="ctr"/>
            <a:r>
              <a:rPr lang="zh-TW" altLang="zh-TW" sz="5400" dirty="0">
                <a:solidFill>
                  <a:schemeClr val="tx1"/>
                </a:solidFill>
                <a:effectLst/>
              </a:rPr>
              <a:t>我們應該有什麼改變？</a:t>
            </a:r>
            <a:endParaRPr lang="zh-TW" altLang="en-US" sz="4000" dirty="0"/>
          </a:p>
        </p:txBody>
      </p:sp>
      <p:pic>
        <p:nvPicPr>
          <p:cNvPr id="4" name="內容版面配置區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1991564"/>
            <a:ext cx="5384800" cy="3743235"/>
          </a:xfrm>
        </p:spPr>
      </p:pic>
      <p:sp>
        <p:nvSpPr>
          <p:cNvPr id="5" name="文字方塊 4"/>
          <p:cNvSpPr txBox="1"/>
          <p:nvPr/>
        </p:nvSpPr>
        <p:spPr>
          <a:xfrm>
            <a:off x="609600" y="5893226"/>
            <a:ext cx="3279913" cy="830997"/>
          </a:xfrm>
          <a:prstGeom prst="rect">
            <a:avLst/>
          </a:prstGeom>
          <a:noFill/>
        </p:spPr>
        <p:txBody>
          <a:bodyPr wrap="square" rtlCol="0">
            <a:spAutoFit/>
          </a:bodyPr>
          <a:lstStyle/>
          <a:p>
            <a:r>
              <a:rPr lang="zh-TW" altLang="en-US" sz="800" dirty="0"/>
              <a:t>圖片出處</a:t>
            </a:r>
            <a:r>
              <a:rPr lang="en-US" altLang="zh-TW" sz="800" dirty="0"/>
              <a:t>https://www.google.com.tw/url?sa=i&amp;rct=j&amp;q=&amp;esrc=s&amp;source=images&amp;cd=&amp;cad=rja&amp;uact=8&amp;ved=0ahUKEwjq48y5oo3WAhUDHJQKHeYnBoEQjhwIBQ&amp;url=http%3A%2F%2Fblog.xuite.net%2Fsky37833%2Fjerrytravel%2F140984567&amp;psig=AFQjCNGZ45JRv-XKQaZHFXff6WP8ZUn6Vg&amp;ust=1504674217905850</a:t>
            </a:r>
            <a:endParaRPr lang="zh-TW" altLang="en-US" sz="800" dirty="0"/>
          </a:p>
        </p:txBody>
      </p:sp>
      <p:pic>
        <p:nvPicPr>
          <p:cNvPr id="10242" name="Picture 2"/>
          <p:cNvPicPr>
            <a:picLocks noGrp="1" noChangeAspect="1" noChangeArrowheads="1"/>
          </p:cNvPicPr>
          <p:nvPr>
            <p:ph sz="half" idx="2"/>
          </p:nvPr>
        </p:nvPicPr>
        <p:blipFill>
          <a:blip r:embed="rId3"/>
          <a:srcRect/>
          <a:stretch>
            <a:fillRect/>
          </a:stretch>
        </p:blipFill>
        <p:spPr bwMode="auto">
          <a:xfrm>
            <a:off x="6197600" y="2236523"/>
            <a:ext cx="5384800" cy="3253317"/>
          </a:xfrm>
          <a:prstGeom prst="rect">
            <a:avLst/>
          </a:prstGeom>
          <a:noFill/>
          <a:ln w="9525">
            <a:noFill/>
            <a:miter lim="800000"/>
            <a:headEnd/>
            <a:tailEnd/>
          </a:ln>
          <a:effectLst/>
        </p:spPr>
      </p:pic>
    </p:spTree>
    <p:extLst>
      <p:ext uri="{BB962C8B-B14F-4D97-AF65-F5344CB8AC3E}">
        <p14:creationId xmlns:p14="http://schemas.microsoft.com/office/powerpoint/2010/main" val="1238621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1128408" y="152400"/>
            <a:ext cx="10453991" cy="1219200"/>
          </a:xfrm>
        </p:spPr>
        <p:txBody>
          <a:bodyPr>
            <a:normAutofit/>
          </a:bodyPr>
          <a:lstStyle/>
          <a:p>
            <a:pPr algn="ctr"/>
            <a:r>
              <a:rPr lang="zh-TW" altLang="en-US" dirty="0"/>
              <a:t>樹靈塔</a:t>
            </a:r>
          </a:p>
        </p:txBody>
      </p:sp>
      <p:pic>
        <p:nvPicPr>
          <p:cNvPr id="6" name="內容版面配置區 5" descr="IMG_1388.JPG"/>
          <p:cNvPicPr>
            <a:picLocks noGrp="1" noChangeAspect="1"/>
          </p:cNvPicPr>
          <p:nvPr>
            <p:ph sz="half" idx="1"/>
          </p:nvPr>
        </p:nvPicPr>
        <p:blipFill>
          <a:blip r:embed="rId3" cstate="print"/>
          <a:stretch>
            <a:fillRect/>
          </a:stretch>
        </p:blipFill>
        <p:spPr>
          <a:xfrm rot="5400000">
            <a:off x="609600" y="1842847"/>
            <a:ext cx="5384800" cy="4040668"/>
          </a:xfrm>
        </p:spPr>
      </p:pic>
      <p:pic>
        <p:nvPicPr>
          <p:cNvPr id="7" name="內容版面配置區 6" descr="IMG_1389.JPG"/>
          <p:cNvPicPr>
            <a:picLocks noGrp="1" noChangeAspect="1"/>
          </p:cNvPicPr>
          <p:nvPr>
            <p:ph sz="half" idx="2"/>
          </p:nvPr>
        </p:nvPicPr>
        <p:blipFill>
          <a:blip r:embed="rId4" cstate="print"/>
          <a:stretch>
            <a:fillRect/>
          </a:stretch>
        </p:blipFill>
        <p:spPr>
          <a:xfrm>
            <a:off x="6197600" y="1842847"/>
            <a:ext cx="5384800" cy="4040668"/>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endParaRPr lang="zh-TW" altLang="en-US"/>
          </a:p>
        </p:txBody>
      </p:sp>
      <p:sp>
        <p:nvSpPr>
          <p:cNvPr id="6" name="內容版面配置區 5"/>
          <p:cNvSpPr>
            <a:spLocks noGrp="1"/>
          </p:cNvSpPr>
          <p:nvPr>
            <p:ph idx="1"/>
          </p:nvPr>
        </p:nvSpPr>
        <p:spPr/>
        <p:txBody>
          <a:bodyPr>
            <a:normAutofit fontScale="70000" lnSpcReduction="20000"/>
          </a:bodyPr>
          <a:lstStyle/>
          <a:p>
            <a:r>
              <a:rPr lang="zh-TW" altLang="en-US" dirty="0">
                <a:hlinkClick r:id="rId2"/>
              </a:rPr>
              <a:t>神木的怒吼</a:t>
            </a:r>
            <a:r>
              <a:rPr lang="en-US" altLang="zh-TW" dirty="0">
                <a:hlinkClick r:id="rId2"/>
              </a:rPr>
              <a:t>——</a:t>
            </a:r>
            <a:r>
              <a:rPr lang="zh-TW" altLang="en-US" dirty="0">
                <a:hlinkClick r:id="rId2"/>
              </a:rPr>
              <a:t>樹靈塔</a:t>
            </a:r>
            <a:r>
              <a:rPr lang="en-US" altLang="zh-TW" dirty="0">
                <a:hlinkClick r:id="rId2"/>
              </a:rPr>
              <a:t>(</a:t>
            </a:r>
            <a:r>
              <a:rPr lang="zh-TW" altLang="en-US" dirty="0">
                <a:hlinkClick r:id="rId2"/>
              </a:rPr>
              <a:t>第</a:t>
            </a:r>
            <a:r>
              <a:rPr lang="en-US" altLang="zh-TW" dirty="0">
                <a:hlinkClick r:id="rId2"/>
              </a:rPr>
              <a:t>1</a:t>
            </a:r>
            <a:r>
              <a:rPr lang="zh-TW" altLang="en-US" dirty="0">
                <a:hlinkClick r:id="rId2"/>
              </a:rPr>
              <a:t>頁</a:t>
            </a:r>
            <a:r>
              <a:rPr lang="en-US" altLang="zh-TW" dirty="0">
                <a:hlinkClick r:id="rId2"/>
              </a:rPr>
              <a:t>)-</a:t>
            </a:r>
            <a:r>
              <a:rPr lang="zh-TW" altLang="en-US" dirty="0">
                <a:hlinkClick r:id="rId2"/>
              </a:rPr>
              <a:t>數位典藏與數位學習國家型科技計畫成果 </a:t>
            </a:r>
            <a:r>
              <a:rPr lang="en-US" altLang="zh-TW" dirty="0">
                <a:hlinkClick r:id="rId2"/>
              </a:rPr>
              <a:t>...</a:t>
            </a:r>
            <a:endParaRPr lang="zh-TW" altLang="en-US" dirty="0"/>
          </a:p>
          <a:p>
            <a:r>
              <a:rPr lang="zh-TW" altLang="en-US" dirty="0"/>
              <a:t>阿里山的「樹靈塔」現在已經成了觀光景點，不過在當年，可是個令人心底發毛的靈異事件。 在日本殖民臺灣初期，一八九九年時日本人小池三九郎最早發現阿里山的黑 </a:t>
            </a:r>
            <a:r>
              <a:rPr lang="en-US" altLang="zh-TW" dirty="0"/>
              <a:t>...</a:t>
            </a:r>
          </a:p>
          <a:p>
            <a:r>
              <a:rPr lang="zh-TW" altLang="en-US" dirty="0">
                <a:hlinkClick r:id="rId3"/>
              </a:rPr>
              <a:t>日治時期阿里山「樹靈塔」的傳奇故事</a:t>
            </a:r>
            <a:r>
              <a:rPr lang="en-US" altLang="zh-TW" dirty="0">
                <a:hlinkClick r:id="rId3"/>
              </a:rPr>
              <a:t>@ </a:t>
            </a:r>
            <a:r>
              <a:rPr lang="en-US" altLang="zh-TW" dirty="0" err="1">
                <a:hlinkClick r:id="rId3"/>
              </a:rPr>
              <a:t>eTaiwan</a:t>
            </a:r>
            <a:r>
              <a:rPr lang="en-US" altLang="zh-TW" dirty="0">
                <a:hlinkClick r:id="rId3"/>
              </a:rPr>
              <a:t> :: </a:t>
            </a:r>
            <a:r>
              <a:rPr lang="zh-TW" altLang="en-US" dirty="0">
                <a:hlinkClick r:id="rId3"/>
              </a:rPr>
              <a:t>痞客邦</a:t>
            </a:r>
            <a:r>
              <a:rPr lang="en-US" altLang="zh-TW" dirty="0">
                <a:hlinkClick r:id="rId3"/>
              </a:rPr>
              <a:t>PIXNET ::</a:t>
            </a:r>
            <a:endParaRPr lang="zh-TW" altLang="en-US" dirty="0"/>
          </a:p>
          <a:p>
            <a:pPr fontAlgn="ctr"/>
            <a:r>
              <a:rPr lang="en-US" altLang="zh-TW" dirty="0"/>
              <a:t>etaiwan.pixnet.net/.../84184192-</a:t>
            </a:r>
            <a:r>
              <a:rPr lang="zh-TW" altLang="en-US" dirty="0"/>
              <a:t>日治時期阿里山「樹靈塔」的傳</a:t>
            </a:r>
            <a:r>
              <a:rPr lang="en-US" altLang="zh-TW" dirty="0"/>
              <a:t>...</a:t>
            </a:r>
            <a:endParaRPr lang="zh-TW" altLang="en-US" dirty="0"/>
          </a:p>
          <a:p>
            <a:r>
              <a:rPr lang="zh-TW" altLang="en-US" dirty="0"/>
              <a:t>日治時期阿里山「樹靈塔」的傳奇故事翻開整個台灣阿里山的伐木史，從日治時期開始一直到</a:t>
            </a:r>
            <a:r>
              <a:rPr lang="en-US" altLang="zh-TW" dirty="0"/>
              <a:t>1970</a:t>
            </a:r>
            <a:r>
              <a:rPr lang="zh-TW" altLang="en-US" dirty="0"/>
              <a:t>年代台灣正式禁止伐木開始，整整將近</a:t>
            </a:r>
            <a:r>
              <a:rPr lang="en-US" altLang="zh-TW" dirty="0"/>
              <a:t>80</a:t>
            </a:r>
            <a:r>
              <a:rPr lang="zh-TW" altLang="en-US" dirty="0"/>
              <a:t>年的時間，前後總共有將近 </a:t>
            </a:r>
            <a:r>
              <a:rPr lang="en-US" altLang="zh-TW" dirty="0"/>
              <a:t>...</a:t>
            </a:r>
          </a:p>
          <a:p>
            <a:r>
              <a:rPr lang="zh-TW" altLang="en-US" dirty="0">
                <a:hlinkClick r:id="rId4"/>
              </a:rPr>
              <a:t>樹靈塔</a:t>
            </a:r>
            <a:r>
              <a:rPr lang="en-US" altLang="zh-TW" dirty="0">
                <a:hlinkClick r:id="rId4"/>
              </a:rPr>
              <a:t>-</a:t>
            </a:r>
            <a:r>
              <a:rPr lang="zh-TW" altLang="en-US" dirty="0">
                <a:hlinkClick r:id="rId4"/>
              </a:rPr>
              <a:t>阿里山國家風景區</a:t>
            </a:r>
            <a:endParaRPr lang="zh-TW" altLang="en-US" dirty="0"/>
          </a:p>
          <a:p>
            <a:pPr fontAlgn="ctr"/>
            <a:r>
              <a:rPr lang="en-US" altLang="zh-TW" dirty="0">
                <a:hlinkClick r:id="rId5"/>
              </a:rPr>
              <a:t>https://www.ali-nsa.net/user/Article.aspx?Lang=1&amp;SNo</a:t>
            </a:r>
            <a:r>
              <a:rPr lang="en-US" altLang="zh-TW" dirty="0"/>
              <a:t>...</a:t>
            </a:r>
            <a:endParaRPr lang="zh-TW" altLang="en-US" dirty="0"/>
          </a:p>
          <a:p>
            <a:r>
              <a:rPr lang="en-US" altLang="zh-TW" dirty="0"/>
              <a:t>Nov 9, 2011 - </a:t>
            </a:r>
            <a:r>
              <a:rPr lang="zh-TW" altLang="en-US" dirty="0"/>
              <a:t>樹靈塔為一高約</a:t>
            </a:r>
            <a:r>
              <a:rPr lang="en-US" altLang="zh-TW" dirty="0"/>
              <a:t>20</a:t>
            </a:r>
            <a:r>
              <a:rPr lang="zh-TW" altLang="en-US" dirty="0"/>
              <a:t>公尺之石塔，建於</a:t>
            </a:r>
            <a:r>
              <a:rPr lang="en-US" altLang="zh-TW" dirty="0"/>
              <a:t>1936</a:t>
            </a:r>
            <a:r>
              <a:rPr lang="zh-TW" altLang="en-US" dirty="0"/>
              <a:t>年，藉以紀念、安撫當初遭砍伐的樹靈，如今週遭都是後來栽植的杉林。近年來因生態保育思潮興起而變的 </a:t>
            </a:r>
            <a:r>
              <a:rPr lang="en-US" altLang="zh-TW" dirty="0"/>
              <a:t>...</a:t>
            </a:r>
          </a:p>
          <a:p>
            <a:endParaRPr lang="zh-TW"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1524000" y="857250"/>
            <a:ext cx="9144000" cy="5143500"/>
          </a:xfrm>
          <a:prstGeom prst="rect">
            <a:avLst/>
          </a:prstGeom>
          <a:noFill/>
          <a:ln w="9525">
            <a:noFill/>
            <a:miter lim="800000"/>
            <a:headEnd/>
            <a:tailEnd/>
          </a:ln>
          <a:effectLst/>
        </p:spPr>
      </p:pic>
      <p:sp>
        <p:nvSpPr>
          <p:cNvPr id="4" name="標題 3"/>
          <p:cNvSpPr>
            <a:spLocks noGrp="1"/>
          </p:cNvSpPr>
          <p:nvPr>
            <p:ph type="title"/>
          </p:nvPr>
        </p:nvSpPr>
        <p:spPr>
          <a:xfrm>
            <a:off x="2179320" y="4406907"/>
            <a:ext cx="9146964" cy="1362075"/>
          </a:xfrm>
        </p:spPr>
        <p:txBody>
          <a:bodyPr/>
          <a:lstStyle/>
          <a:p>
            <a:r>
              <a:rPr lang="en-US" altLang="zh-TW" dirty="0"/>
              <a:t>Thank you!</a:t>
            </a:r>
            <a:endParaRPr lang="zh-TW" altLang="en-US" dirty="0"/>
          </a:p>
        </p:txBody>
      </p:sp>
      <p:sp>
        <p:nvSpPr>
          <p:cNvPr id="6" name="文字版面配置區 5"/>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50774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致謝</a:t>
            </a:r>
          </a:p>
        </p:txBody>
      </p:sp>
      <p:sp>
        <p:nvSpPr>
          <p:cNvPr id="6" name="內容版面配置區 5"/>
          <p:cNvSpPr>
            <a:spLocks noGrp="1"/>
          </p:cNvSpPr>
          <p:nvPr>
            <p:ph sz="half" idx="2"/>
          </p:nvPr>
        </p:nvSpPr>
        <p:spPr/>
        <p:txBody>
          <a:bodyPr/>
          <a:lstStyle/>
          <a:p>
            <a:pPr lvl="0">
              <a:defRPr/>
            </a:pPr>
            <a:r>
              <a:rPr lang="zh-TW" altLang="en-US" dirty="0"/>
              <a:t>台南社區大學</a:t>
            </a:r>
            <a:r>
              <a:rPr lang="en-US" altLang="zh-TW" dirty="0"/>
              <a:t>/</a:t>
            </a:r>
            <a:r>
              <a:rPr lang="zh-TW" altLang="en-US" dirty="0"/>
              <a:t>環境行動小組 </a:t>
            </a:r>
            <a:r>
              <a:rPr lang="en-US" altLang="zh-TW" dirty="0"/>
              <a:t/>
            </a:r>
            <a:br>
              <a:rPr lang="en-US" altLang="zh-TW" dirty="0"/>
            </a:br>
            <a:r>
              <a:rPr lang="en-US" altLang="zh-TW" dirty="0"/>
              <a:t/>
            </a:r>
            <a:br>
              <a:rPr lang="en-US" altLang="zh-TW" dirty="0"/>
            </a:br>
            <a:r>
              <a:rPr lang="zh-TW" altLang="en-US" dirty="0"/>
              <a:t>吳仁邦研究員</a:t>
            </a:r>
            <a:endParaRPr lang="en-US" altLang="zh-TW" dirty="0"/>
          </a:p>
          <a:p>
            <a:pPr lvl="0">
              <a:defRPr/>
            </a:pPr>
            <a:endParaRPr lang="zh-TW" altLang="en-US" dirty="0"/>
          </a:p>
          <a:p>
            <a:pPr lvl="1">
              <a:defRPr/>
            </a:pPr>
            <a:r>
              <a:rPr lang="zh-TW" altLang="en-US" dirty="0"/>
              <a:t>帶領現場探勘與</a:t>
            </a:r>
            <a:r>
              <a:rPr lang="en-US" altLang="zh-TW" dirty="0"/>
              <a:t>FB</a:t>
            </a:r>
            <a:r>
              <a:rPr lang="zh-TW" altLang="en-US" dirty="0"/>
              <a:t>照片提供</a:t>
            </a:r>
            <a:endParaRPr lang="en-US" altLang="zh-TW" dirty="0"/>
          </a:p>
          <a:p>
            <a:endParaRPr lang="zh-TW" altLang="en-US" dirty="0"/>
          </a:p>
        </p:txBody>
      </p:sp>
      <p:pic>
        <p:nvPicPr>
          <p:cNvPr id="9218" name="Picture 2"/>
          <p:cNvPicPr>
            <a:picLocks noGrp="1" noChangeAspect="1" noChangeArrowheads="1"/>
          </p:cNvPicPr>
          <p:nvPr>
            <p:ph sz="half" idx="1"/>
          </p:nvPr>
        </p:nvPicPr>
        <p:blipFill>
          <a:blip r:embed="rId2"/>
          <a:srcRect/>
          <a:stretch>
            <a:fillRect/>
          </a:stretch>
        </p:blipFill>
        <p:spPr bwMode="auto">
          <a:xfrm>
            <a:off x="2029073" y="1600200"/>
            <a:ext cx="2545854" cy="452596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153F360-CBD5-46E5-B409-57B43B839F37}"/>
              </a:ext>
            </a:extLst>
          </p:cNvPr>
          <p:cNvSpPr>
            <a:spLocks noGrp="1"/>
          </p:cNvSpPr>
          <p:nvPr>
            <p:ph type="title"/>
          </p:nvPr>
        </p:nvSpPr>
        <p:spPr>
          <a:xfrm>
            <a:off x="609600" y="400878"/>
            <a:ext cx="10972800" cy="1219200"/>
          </a:xfrm>
        </p:spPr>
        <p:txBody>
          <a:bodyPr>
            <a:noAutofit/>
          </a:bodyPr>
          <a:lstStyle/>
          <a:p>
            <a:r>
              <a:rPr lang="zh-TW" altLang="zh-TW" sz="4800" b="1" kern="1200" dirty="0">
                <a:solidFill>
                  <a:schemeClr val="tx1"/>
                </a:solidFill>
                <a:effectLst/>
                <a:latin typeface="+mj-lt"/>
                <a:ea typeface="+mj-ea"/>
                <a:cs typeface="+mj-cs"/>
              </a:rPr>
              <a:t>地形</a:t>
            </a:r>
            <a:r>
              <a:rPr lang="en-US" altLang="zh-TW" sz="4800" b="1" kern="1200" dirty="0">
                <a:solidFill>
                  <a:schemeClr val="tx1"/>
                </a:solidFill>
                <a:effectLst/>
                <a:latin typeface="+mj-lt"/>
                <a:ea typeface="+mj-ea"/>
                <a:cs typeface="+mj-cs"/>
                <a:sym typeface="Wingdings" panose="05000000000000000000" pitchFamily="2" charset="2"/>
              </a:rPr>
              <a:t> </a:t>
            </a:r>
            <a:r>
              <a:rPr lang="zh-TW" altLang="en-US" sz="4800" b="1" kern="1200" dirty="0">
                <a:solidFill>
                  <a:schemeClr val="tx1"/>
                </a:solidFill>
                <a:effectLst/>
                <a:latin typeface="+mj-lt"/>
                <a:ea typeface="+mj-ea"/>
                <a:cs typeface="+mj-cs"/>
                <a:sym typeface="Wingdings" panose="05000000000000000000" pitchFamily="2" charset="2"/>
              </a:rPr>
              <a:t>氣候 </a:t>
            </a:r>
            <a:r>
              <a:rPr lang="en-US" altLang="zh-TW" sz="4800" b="1" kern="1200" dirty="0">
                <a:solidFill>
                  <a:schemeClr val="tx1"/>
                </a:solidFill>
                <a:effectLst/>
                <a:latin typeface="+mj-lt"/>
                <a:ea typeface="+mj-ea"/>
                <a:cs typeface="+mj-cs"/>
                <a:sym typeface="Wingdings" panose="05000000000000000000" pitchFamily="2" charset="2"/>
              </a:rPr>
              <a:t></a:t>
            </a:r>
            <a:r>
              <a:rPr lang="zh-TW" altLang="en-US" sz="4800" b="1" kern="1200" dirty="0">
                <a:solidFill>
                  <a:schemeClr val="tx1"/>
                </a:solidFill>
                <a:effectLst/>
                <a:latin typeface="+mj-lt"/>
                <a:ea typeface="+mj-ea"/>
                <a:cs typeface="+mj-cs"/>
                <a:sym typeface="Wingdings" panose="05000000000000000000" pitchFamily="2" charset="2"/>
              </a:rPr>
              <a:t> </a:t>
            </a:r>
            <a:r>
              <a:rPr lang="zh-TW" altLang="zh-TW" sz="4800" kern="1200" dirty="0">
                <a:solidFill>
                  <a:schemeClr val="tx1"/>
                </a:solidFill>
                <a:effectLst/>
                <a:latin typeface="+mj-lt"/>
                <a:ea typeface="+mj-ea"/>
                <a:cs typeface="+mj-cs"/>
              </a:rPr>
              <a:t>造就豐富的</a:t>
            </a:r>
            <a:r>
              <a:rPr lang="zh-TW" altLang="zh-TW" sz="4800" b="1" kern="1200" dirty="0">
                <a:solidFill>
                  <a:schemeClr val="tx1"/>
                </a:solidFill>
                <a:effectLst/>
                <a:latin typeface="+mj-lt"/>
                <a:ea typeface="+mj-ea"/>
                <a:cs typeface="+mj-cs"/>
              </a:rPr>
              <a:t>生物</a:t>
            </a:r>
            <a:r>
              <a:rPr lang="zh-TW" altLang="zh-TW" sz="4800" kern="1200" dirty="0">
                <a:solidFill>
                  <a:schemeClr val="tx1"/>
                </a:solidFill>
                <a:effectLst/>
                <a:latin typeface="+mj-lt"/>
                <a:ea typeface="+mj-ea"/>
                <a:cs typeface="+mj-cs"/>
              </a:rPr>
              <a:t>圈</a:t>
            </a:r>
            <a:r>
              <a:rPr lang="en-US" altLang="zh-TW" sz="4800" kern="1200" dirty="0">
                <a:solidFill>
                  <a:schemeClr val="tx1"/>
                </a:solidFill>
                <a:effectLst/>
                <a:latin typeface="+mj-lt"/>
                <a:ea typeface="+mj-ea"/>
                <a:cs typeface="+mj-cs"/>
              </a:rPr>
              <a:t/>
            </a:r>
            <a:br>
              <a:rPr lang="en-US" altLang="zh-TW" sz="4800" kern="1200" dirty="0">
                <a:solidFill>
                  <a:schemeClr val="tx1"/>
                </a:solidFill>
                <a:effectLst/>
                <a:latin typeface="+mj-lt"/>
                <a:ea typeface="+mj-ea"/>
                <a:cs typeface="+mj-cs"/>
              </a:rPr>
            </a:br>
            <a:r>
              <a:rPr lang="en-US" altLang="zh-TW" sz="4000" kern="1200" dirty="0">
                <a:solidFill>
                  <a:schemeClr val="tx1"/>
                </a:solidFill>
                <a:effectLst/>
                <a:latin typeface="+mj-lt"/>
                <a:ea typeface="+mj-ea"/>
                <a:cs typeface="+mj-cs"/>
              </a:rPr>
              <a:t>(</a:t>
            </a:r>
            <a:r>
              <a:rPr lang="zh-TW" altLang="zh-TW" sz="4000" kern="1200" dirty="0">
                <a:solidFill>
                  <a:schemeClr val="tx1"/>
                </a:solidFill>
                <a:effectLst/>
                <a:latin typeface="+mj-lt"/>
                <a:ea typeface="+mj-ea"/>
                <a:cs typeface="+mj-cs"/>
              </a:rPr>
              <a:t>全世界生物物種種類第二名</a:t>
            </a:r>
            <a:r>
              <a:rPr lang="en-US" altLang="zh-TW" sz="4800" dirty="0">
                <a:solidFill>
                  <a:schemeClr val="tx1"/>
                </a:solidFill>
                <a:effectLst/>
              </a:rPr>
              <a:t>)</a:t>
            </a:r>
            <a:endParaRPr lang="zh-TW" altLang="en-US" sz="3600" dirty="0"/>
          </a:p>
        </p:txBody>
      </p:sp>
      <p:sp>
        <p:nvSpPr>
          <p:cNvPr id="3" name="內容版面配置區 2">
            <a:extLst>
              <a:ext uri="{FF2B5EF4-FFF2-40B4-BE49-F238E27FC236}">
                <a16:creationId xmlns:a16="http://schemas.microsoft.com/office/drawing/2014/main" xmlns="" id="{C9EB2279-A3E8-4548-84A0-13BDB8542B48}"/>
              </a:ext>
            </a:extLst>
          </p:cNvPr>
          <p:cNvSpPr>
            <a:spLocks noGrp="1"/>
          </p:cNvSpPr>
          <p:nvPr>
            <p:ph idx="1"/>
          </p:nvPr>
        </p:nvSpPr>
        <p:spPr>
          <a:xfrm>
            <a:off x="619539" y="1931504"/>
            <a:ext cx="10972800" cy="4572000"/>
          </a:xfrm>
        </p:spPr>
        <p:txBody>
          <a:bodyPr/>
          <a:lstStyle/>
          <a:p>
            <a:pPr marL="514350" lvl="0" indent="-514350">
              <a:buFont typeface="+mj-lt"/>
              <a:buAutoNum type="arabicPeriod"/>
            </a:pPr>
            <a:r>
              <a:rPr lang="zh-TW" altLang="zh-TW" dirty="0"/>
              <a:t>一百公里內從海平面到</a:t>
            </a:r>
            <a:r>
              <a:rPr lang="zh-TW" altLang="en-US" dirty="0"/>
              <a:t>三</a:t>
            </a:r>
            <a:r>
              <a:rPr lang="zh-TW" altLang="zh-TW" dirty="0"/>
              <a:t>千公里高度，氣候從</a:t>
            </a:r>
            <a:r>
              <a:rPr lang="zh-TW" altLang="zh-TW" u="sng" dirty="0"/>
              <a:t>熱帶到溫帶</a:t>
            </a:r>
          </a:p>
          <a:p>
            <a:pPr marL="514350" lvl="0" indent="-514350">
              <a:buFont typeface="+mj-lt"/>
              <a:buAutoNum type="arabicPeriod"/>
            </a:pPr>
            <a:r>
              <a:rPr lang="zh-TW" altLang="zh-TW" dirty="0"/>
              <a:t>加上冬天東北季風、夏天西南氣流</a:t>
            </a:r>
            <a:r>
              <a:rPr lang="en-US" altLang="zh-TW" dirty="0">
                <a:sym typeface="Wingdings" pitchFamily="2" charset="2"/>
              </a:rPr>
              <a:t></a:t>
            </a:r>
            <a:r>
              <a:rPr lang="zh-TW" altLang="en-US" dirty="0">
                <a:sym typeface="Wingdings" pitchFamily="2" charset="2"/>
              </a:rPr>
              <a:t> </a:t>
            </a:r>
            <a:r>
              <a:rPr lang="zh-TW" altLang="en-US" u="sng" dirty="0">
                <a:sym typeface="Wingdings" pitchFamily="2" charset="2"/>
              </a:rPr>
              <a:t>多雨</a:t>
            </a:r>
            <a:endParaRPr lang="zh-TW" altLang="zh-TW" u="sng"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59" y="3736636"/>
            <a:ext cx="5032677" cy="2944116"/>
          </a:xfrm>
          <a:prstGeom prst="rect">
            <a:avLst/>
          </a:prstGeom>
        </p:spPr>
      </p:pic>
      <p:sp>
        <p:nvSpPr>
          <p:cNvPr id="5" name="文字方塊 4"/>
          <p:cNvSpPr txBox="1"/>
          <p:nvPr/>
        </p:nvSpPr>
        <p:spPr>
          <a:xfrm>
            <a:off x="112607" y="5903893"/>
            <a:ext cx="2966029" cy="954107"/>
          </a:xfrm>
          <a:prstGeom prst="rect">
            <a:avLst/>
          </a:prstGeom>
          <a:noFill/>
        </p:spPr>
        <p:txBody>
          <a:bodyPr wrap="square" rtlCol="0">
            <a:spAutoFit/>
          </a:bodyPr>
          <a:lstStyle/>
          <a:p>
            <a:r>
              <a:rPr lang="zh-TW" altLang="en-US" sz="800" dirty="0"/>
              <a:t>圖片出處</a:t>
            </a:r>
            <a:r>
              <a:rPr lang="en-US" altLang="zh-TW" sz="800" dirty="0"/>
              <a:t>:https://www.google.com.tw/url?sa=i&amp;rct=j&amp;q=&amp;esrc=s&amp;source=images&amp;cd=&amp;cad=rja&amp;uact=8&amp;ved=0ahUKEwjb9qzUnY3WAhUEnJQKHS3VAmoQjhwIBQ&amp;url=http%3A%2F%2Fnews.ltn.com.tw%2Fnews%2Flife%2Fbreakingnews%2F1966912&amp;psig=AFQjCNHxTaLMvjVAjz46x-_2ONycuV3XkQ&amp;ust=1504672910785189</a:t>
            </a:r>
            <a:endParaRPr lang="zh-TW" altLang="en-US" sz="800"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646562"/>
            <a:ext cx="4764088" cy="3060056"/>
          </a:xfrm>
          <a:prstGeom prst="rect">
            <a:avLst/>
          </a:prstGeom>
        </p:spPr>
      </p:pic>
      <p:sp>
        <p:nvSpPr>
          <p:cNvPr id="7" name="文字方塊 6"/>
          <p:cNvSpPr txBox="1"/>
          <p:nvPr/>
        </p:nvSpPr>
        <p:spPr>
          <a:xfrm>
            <a:off x="6685934" y="6078736"/>
            <a:ext cx="3786943" cy="830997"/>
          </a:xfrm>
          <a:prstGeom prst="rect">
            <a:avLst/>
          </a:prstGeom>
          <a:noFill/>
        </p:spPr>
        <p:txBody>
          <a:bodyPr wrap="square" rtlCol="0">
            <a:spAutoFit/>
          </a:bodyPr>
          <a:lstStyle/>
          <a:p>
            <a:r>
              <a:rPr lang="zh-TW" altLang="en-US" sz="800" dirty="0"/>
              <a:t>圖片出處</a:t>
            </a:r>
            <a:r>
              <a:rPr lang="en-US" altLang="zh-TW" sz="800" dirty="0"/>
              <a:t>https://www.google.com.tw/url?sa=i&amp;rct=j&amp;q=&amp;esrc=s&amp;source=images&amp;cd=&amp;ved=0ahUKEwijp4-Rno3WAhWHGZQKHaHvCEsQjhwIBQ&amp;url=http%3A%2F%2Fwww.tlsh.tp.edu.tw%2F~t127%2Fclaimatetw%2Fc05.htm&amp;psig=AFQjCNFXLNgraUJoJGn4-yy0wrGRRxpO6A&amp;ust=1504673043130248</a:t>
            </a:r>
            <a:endParaRPr lang="zh-TW" altLang="en-US" sz="800" dirty="0"/>
          </a:p>
        </p:txBody>
      </p:sp>
    </p:spTree>
    <p:extLst>
      <p:ext uri="{BB962C8B-B14F-4D97-AF65-F5344CB8AC3E}">
        <p14:creationId xmlns:p14="http://schemas.microsoft.com/office/powerpoint/2010/main" val="240389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「台灣特有種」</a:t>
            </a:r>
          </a:p>
        </p:txBody>
      </p:sp>
      <p:sp>
        <p:nvSpPr>
          <p:cNvPr id="3" name="內容版面配置區 2"/>
          <p:cNvSpPr>
            <a:spLocks noGrp="1"/>
          </p:cNvSpPr>
          <p:nvPr>
            <p:ph idx="1"/>
          </p:nvPr>
        </p:nvSpPr>
        <p:spPr/>
        <p:txBody>
          <a:bodyPr>
            <a:normAutofit fontScale="70000" lnSpcReduction="20000"/>
          </a:bodyPr>
          <a:lstStyle/>
          <a:p>
            <a:r>
              <a:rPr lang="en-US" altLang="zh-TW" dirty="0"/>
              <a:t>______ </a:t>
            </a:r>
            <a:r>
              <a:rPr lang="en-US" altLang="zh-TW" dirty="0">
                <a:sym typeface="Wingdings" panose="05000000000000000000" pitchFamily="2" charset="2"/>
              </a:rPr>
              <a:t></a:t>
            </a:r>
            <a:r>
              <a:rPr lang="en-US" altLang="zh-TW" dirty="0"/>
              <a:t> ______</a:t>
            </a:r>
            <a:r>
              <a:rPr lang="zh-TW" altLang="en-US" dirty="0"/>
              <a:t> </a:t>
            </a:r>
            <a:r>
              <a:rPr lang="en-US" altLang="zh-TW" dirty="0">
                <a:sym typeface="Wingdings" panose="05000000000000000000" pitchFamily="2" charset="2"/>
              </a:rPr>
              <a:t></a:t>
            </a:r>
            <a:r>
              <a:rPr lang="zh-TW" altLang="en-US" dirty="0"/>
              <a:t>造就豐富的林相</a:t>
            </a:r>
            <a:r>
              <a:rPr lang="en-US" altLang="zh-TW" dirty="0"/>
              <a:t>/</a:t>
            </a:r>
            <a:r>
              <a:rPr lang="zh-TW" altLang="en-US" dirty="0"/>
              <a:t>生物圈 </a:t>
            </a:r>
            <a:endParaRPr lang="en-US" altLang="zh-TW" dirty="0"/>
          </a:p>
          <a:p>
            <a:pPr lvl="1"/>
            <a:r>
              <a:rPr lang="zh-TW" altLang="en-US" dirty="0"/>
              <a:t>從熱帶到溫帶，平地一直到海拔</a:t>
            </a:r>
            <a:r>
              <a:rPr lang="en-US" altLang="zh-TW" dirty="0"/>
              <a:t>______</a:t>
            </a:r>
            <a:r>
              <a:rPr lang="zh-TW" altLang="en-US" dirty="0"/>
              <a:t>公尺以上</a:t>
            </a:r>
            <a:endParaRPr lang="en-US" altLang="zh-TW" dirty="0"/>
          </a:p>
          <a:p>
            <a:pPr lvl="1"/>
            <a:endParaRPr lang="en-US" altLang="zh-TW" dirty="0"/>
          </a:p>
          <a:p>
            <a:r>
              <a:rPr lang="en-US" altLang="zh-TW" dirty="0" err="1"/>
              <a:t>Ans</a:t>
            </a:r>
            <a:r>
              <a:rPr lang="en-US" altLang="zh-TW" dirty="0"/>
              <a:t>: </a:t>
            </a:r>
            <a:r>
              <a:rPr lang="zh-TW" altLang="en-US" dirty="0">
                <a:solidFill>
                  <a:srgbClr val="FF0000"/>
                </a:solidFill>
              </a:rPr>
              <a:t>地形</a:t>
            </a:r>
            <a:r>
              <a:rPr lang="en-US" altLang="zh-TW" dirty="0">
                <a:sym typeface="Wingdings" panose="05000000000000000000" pitchFamily="2" charset="2"/>
              </a:rPr>
              <a:t></a:t>
            </a:r>
            <a:r>
              <a:rPr lang="zh-TW" altLang="en-US" dirty="0">
                <a:solidFill>
                  <a:srgbClr val="FF0000"/>
                </a:solidFill>
              </a:rPr>
              <a:t>氣候</a:t>
            </a:r>
            <a:r>
              <a:rPr lang="en-US" altLang="zh-TW" dirty="0">
                <a:sym typeface="Wingdings" panose="05000000000000000000" pitchFamily="2" charset="2"/>
              </a:rPr>
              <a:t></a:t>
            </a:r>
            <a:r>
              <a:rPr lang="zh-TW" altLang="en-US" dirty="0"/>
              <a:t>造就豐富的林相 </a:t>
            </a:r>
            <a:endParaRPr lang="en-US" altLang="zh-TW" dirty="0"/>
          </a:p>
          <a:p>
            <a:pPr lvl="1"/>
            <a:r>
              <a:rPr lang="zh-TW" altLang="en-US" dirty="0"/>
              <a:t>從熱帶到溫帶，平地一直到海拔</a:t>
            </a:r>
            <a:r>
              <a:rPr lang="zh-TW" altLang="en-US" dirty="0">
                <a:solidFill>
                  <a:srgbClr val="FF0000"/>
                </a:solidFill>
              </a:rPr>
              <a:t>三千</a:t>
            </a:r>
            <a:r>
              <a:rPr lang="zh-TW" altLang="en-US" dirty="0"/>
              <a:t>公尺以上</a:t>
            </a:r>
            <a:endParaRPr lang="en-US" altLang="zh-TW" dirty="0"/>
          </a:p>
          <a:p>
            <a:endParaRPr lang="en-US" altLang="zh-TW" dirty="0"/>
          </a:p>
          <a:p>
            <a:r>
              <a:rPr lang="zh-TW" altLang="en-US" dirty="0"/>
              <a:t>林相造就豐富的物種 </a:t>
            </a:r>
            <a:endParaRPr lang="en-US" altLang="zh-TW" dirty="0"/>
          </a:p>
          <a:p>
            <a:pPr marL="971550" lvl="1" indent="-514350">
              <a:buFont typeface="+mj-lt"/>
              <a:buAutoNum type="arabicPeriod"/>
            </a:pPr>
            <a:r>
              <a:rPr lang="zh-TW" altLang="en-US" dirty="0"/>
              <a:t>台灣目前已經知道的物種，約有</a:t>
            </a:r>
            <a:r>
              <a:rPr lang="en-US" altLang="zh-TW" dirty="0"/>
              <a:t>______</a:t>
            </a:r>
            <a:r>
              <a:rPr lang="zh-TW" altLang="en-US" dirty="0"/>
              <a:t>分之一是台灣的特有種</a:t>
            </a:r>
            <a:endParaRPr lang="en-US" altLang="zh-TW" dirty="0"/>
          </a:p>
          <a:p>
            <a:pPr marL="971550" lvl="1" indent="-514350">
              <a:buFont typeface="+mj-lt"/>
              <a:buAutoNum type="arabicPeriod"/>
            </a:pPr>
            <a:r>
              <a:rPr lang="zh-TW" altLang="en-US" dirty="0"/>
              <a:t>台灣特有種的密度比美國、加拿大或者是中國大陸都高出了</a:t>
            </a:r>
            <a:r>
              <a:rPr lang="en-US" altLang="zh-TW" dirty="0"/>
              <a:t>______</a:t>
            </a:r>
            <a:r>
              <a:rPr lang="zh-TW" altLang="en-US" dirty="0"/>
              <a:t>倍以上</a:t>
            </a:r>
            <a:endParaRPr lang="en-US" altLang="zh-TW" dirty="0"/>
          </a:p>
          <a:p>
            <a:pPr marL="571500" indent="-514350"/>
            <a:r>
              <a:rPr lang="en-US" altLang="zh-TW" dirty="0" err="1"/>
              <a:t>Ans</a:t>
            </a:r>
            <a:r>
              <a:rPr lang="en-US" altLang="zh-TW" dirty="0"/>
              <a:t>: </a:t>
            </a:r>
          </a:p>
          <a:p>
            <a:pPr marL="971550" lvl="1" indent="-514350">
              <a:buFont typeface="+mj-lt"/>
              <a:buAutoNum type="arabicPeriod"/>
            </a:pPr>
            <a:r>
              <a:rPr lang="zh-TW" altLang="en-US" dirty="0"/>
              <a:t>台灣目前已經知道的物種，約有</a:t>
            </a:r>
            <a:r>
              <a:rPr lang="zh-TW" altLang="en-US" dirty="0">
                <a:solidFill>
                  <a:srgbClr val="FF0000"/>
                </a:solidFill>
              </a:rPr>
              <a:t>三分之一</a:t>
            </a:r>
            <a:r>
              <a:rPr lang="zh-TW" altLang="en-US" dirty="0"/>
              <a:t>是台灣的特有種</a:t>
            </a:r>
            <a:endParaRPr lang="en-US" altLang="zh-TW" dirty="0"/>
          </a:p>
          <a:p>
            <a:pPr marL="971550" lvl="1" indent="-514350">
              <a:buFont typeface="+mj-lt"/>
              <a:buAutoNum type="arabicPeriod"/>
            </a:pPr>
            <a:r>
              <a:rPr lang="zh-TW" altLang="en-US" dirty="0"/>
              <a:t>台灣特有種的密度比美國、加拿大或者是中國大陸都高出了</a:t>
            </a:r>
            <a:r>
              <a:rPr lang="zh-TW" altLang="en-US" dirty="0">
                <a:solidFill>
                  <a:srgbClr val="FF0000"/>
                </a:solidFill>
              </a:rPr>
              <a:t>十倍以上</a:t>
            </a:r>
            <a:r>
              <a:rPr lang="zh-TW" altLang="en-US" dirty="0"/>
              <a:t/>
            </a:r>
            <a:br>
              <a:rPr lang="zh-TW" altLang="en-US" dirty="0"/>
            </a:br>
            <a:r>
              <a:rPr lang="zh-TW" altLang="en-US" dirty="0"/>
              <a:t/>
            </a:r>
            <a:br>
              <a:rPr lang="zh-TW" altLang="en-US" dirty="0"/>
            </a:b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20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20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20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20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20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那些是「台灣特有種」呢？</a:t>
            </a:r>
            <a:r>
              <a:rPr lang="en-US" altLang="zh-TW" dirty="0"/>
              <a:t>(</a:t>
            </a:r>
            <a:r>
              <a:rPr lang="zh-TW" altLang="en-US" dirty="0"/>
              <a:t>列出五種</a:t>
            </a:r>
            <a:r>
              <a:rPr lang="en-US" altLang="zh-TW" dirty="0"/>
              <a:t>)</a:t>
            </a:r>
            <a:endParaRPr lang="zh-TW" altLang="en-US" dirty="0"/>
          </a:p>
        </p:txBody>
      </p:sp>
      <p:sp>
        <p:nvSpPr>
          <p:cNvPr id="3" name="內容版面配置區 2"/>
          <p:cNvSpPr>
            <a:spLocks noGrp="1"/>
          </p:cNvSpPr>
          <p:nvPr>
            <p:ph idx="1"/>
          </p:nvPr>
        </p:nvSpPr>
        <p:spPr/>
        <p:txBody>
          <a:bodyPr>
            <a:normAutofit lnSpcReduction="10000"/>
          </a:bodyPr>
          <a:lstStyle/>
          <a:p>
            <a:pPr marL="0" indent="0">
              <a:buNone/>
            </a:pPr>
            <a:r>
              <a:rPr lang="en-US" altLang="zh-TW" dirty="0"/>
              <a:t>A</a:t>
            </a:r>
            <a:r>
              <a:rPr lang="zh-TW" altLang="en-US" dirty="0"/>
              <a:t>：臭豆腐啊，蚵仔煎啊。</a:t>
            </a:r>
            <a:br>
              <a:rPr lang="zh-TW" altLang="en-US" dirty="0"/>
            </a:br>
            <a:r>
              <a:rPr lang="en-US" altLang="zh-TW" dirty="0"/>
              <a:t>B</a:t>
            </a:r>
            <a:r>
              <a:rPr lang="zh-TW" altLang="en-US" dirty="0"/>
              <a:t>：台灣的吳郭魚，還可以做魚排耶。</a:t>
            </a:r>
            <a:br>
              <a:rPr lang="zh-TW" altLang="en-US" dirty="0"/>
            </a:br>
            <a:r>
              <a:rPr lang="en-US" altLang="zh-TW" dirty="0"/>
              <a:t>C</a:t>
            </a:r>
            <a:r>
              <a:rPr lang="zh-TW" altLang="en-US" dirty="0"/>
              <a:t>：檳榔攤，檳榔西施。</a:t>
            </a:r>
            <a:endParaRPr lang="en-US" altLang="zh-TW" dirty="0"/>
          </a:p>
          <a:p>
            <a:pPr marL="400050" lvl="1" indent="0">
              <a:buNone/>
            </a:pPr>
            <a:r>
              <a:rPr lang="zh-TW" altLang="en-US" dirty="0"/>
              <a:t>呃，說的也沒錯啦，可是除了這些，台灣還有一些自然資源也是國際有名的啊。</a:t>
            </a:r>
            <a:endParaRPr lang="en-US" altLang="zh-TW" dirty="0"/>
          </a:p>
          <a:p>
            <a:pPr marL="0" indent="0">
              <a:buNone/>
            </a:pPr>
            <a:r>
              <a:rPr lang="en-US" altLang="zh-TW" dirty="0"/>
              <a:t>D</a:t>
            </a:r>
            <a:r>
              <a:rPr lang="zh-TW" altLang="en-US" dirty="0"/>
              <a:t>：台灣黑熊，台灣獮猴</a:t>
            </a:r>
            <a:br>
              <a:rPr lang="zh-TW" altLang="en-US" dirty="0"/>
            </a:br>
            <a:r>
              <a:rPr lang="en-US" altLang="zh-TW" dirty="0"/>
              <a:t>E</a:t>
            </a:r>
            <a:r>
              <a:rPr lang="zh-TW" altLang="en-US" dirty="0"/>
              <a:t>：白珊瑚、櫻花鉤吻鮭。</a:t>
            </a:r>
            <a:br>
              <a:rPr lang="zh-TW" altLang="en-US" dirty="0"/>
            </a:br>
            <a:r>
              <a:rPr lang="en-US" altLang="zh-TW" dirty="0"/>
              <a:t>F</a:t>
            </a:r>
            <a:r>
              <a:rPr lang="zh-TW" altLang="en-US" dirty="0"/>
              <a:t>：台灣雲豹、印在千元鈔票上面的稀有鳥類－藍腹鷴（正確應是台灣帝雉）</a:t>
            </a:r>
            <a:endParaRPr lang="en-US" altLang="zh-TW" dirty="0"/>
          </a:p>
          <a:p>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2593</TotalTime>
  <Words>6149</Words>
  <Application>Microsoft Office PowerPoint</Application>
  <PresentationFormat>寬螢幕</PresentationFormat>
  <Paragraphs>371</Paragraphs>
  <Slides>67</Slides>
  <Notes>31</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67</vt:i4>
      </vt:variant>
    </vt:vector>
  </HeadingPairs>
  <TitlesOfParts>
    <vt:vector size="77" baseType="lpstr">
      <vt:lpstr>等线</vt:lpstr>
      <vt:lpstr>ＭＳ Ｐゴシック</vt:lpstr>
      <vt:lpstr>游ゴシック</vt:lpstr>
      <vt:lpstr>新細明體</vt:lpstr>
      <vt:lpstr>Arial</vt:lpstr>
      <vt:lpstr>Calibri</vt:lpstr>
      <vt:lpstr>Calibri Light</vt:lpstr>
      <vt:lpstr>Cambria Math</vt:lpstr>
      <vt:lpstr>Wingdings</vt:lpstr>
      <vt:lpstr>Office 佈景主題</vt:lpstr>
      <vt:lpstr>PowerPoint 簡報</vt:lpstr>
      <vt:lpstr>台灣人心目中的阿里山有甚麼? (列出5種)</vt:lpstr>
      <vt:lpstr>PowerPoint 簡報</vt:lpstr>
      <vt:lpstr>還有嗎?</vt:lpstr>
      <vt:lpstr>台灣人不懂海、也不懂山?</vt:lpstr>
      <vt:lpstr>台灣地形、氣候有何特別? (列出2個)</vt:lpstr>
      <vt:lpstr>地形 氣候  造就豐富的生物圈 (全世界生物物種種類第二名)</vt:lpstr>
      <vt:lpstr>「台灣特有種」</vt:lpstr>
      <vt:lpstr>那些是「台灣特有種」呢？(列出五種)</vt:lpstr>
      <vt:lpstr>台灣之美-阿里山</vt:lpstr>
      <vt:lpstr>活化石 檜木</vt:lpstr>
      <vt:lpstr>檜木的種類</vt:lpstr>
      <vt:lpstr>為何在北回歸線的台灣，會有溫帶的檜木?</vt:lpstr>
      <vt:lpstr>PowerPoint 簡報</vt:lpstr>
      <vt:lpstr>台灣人不懂海、也不懂山?</vt:lpstr>
      <vt:lpstr>原始林/伐木歷史人工林</vt:lpstr>
      <vt:lpstr>哪一個是台灣原始林? 怎麼判斷?</vt:lpstr>
      <vt:lpstr>台灣高山五代同堂的原貌  祖父級、爸爸級、兒子級、孫子級 甚至曾孫子級的樹林 </vt:lpstr>
      <vt:lpstr>台灣的原始林，伐木歷史</vt:lpstr>
      <vt:lpstr>阿里山經過日本人砍伐，仍有無數巨木!</vt:lpstr>
      <vt:lpstr>日治、國民黨，誰砍得多?</vt:lpstr>
      <vt:lpstr>直徑2公尺神木，鐵鋸2-3天，機械鏈鋸1小時</vt:lpstr>
      <vt:lpstr>請問日治時代伐木後的運輸機具有哪三種動力?</vt:lpstr>
      <vt:lpstr>運材機具-舊太平山林場使用人力裝材作業</vt:lpstr>
      <vt:lpstr>PowerPoint 簡報</vt:lpstr>
      <vt:lpstr>請問國民黨時代伐木後的運輸機具有哪三種動力?</vt:lpstr>
      <vt:lpstr>新太平山林場自土場使用小火車運送木材 經三星至羅東竹林</vt:lpstr>
      <vt:lpstr>大元山林場自古魯使用卡車運送木材至羅東竹林</vt:lpstr>
      <vt:lpstr>可是，有好的機具就一定要砍罰殆盡?</vt:lpstr>
      <vt:lpstr>日本 vs. 台灣 -- 看明治神宮前的大鳥居 </vt:lpstr>
      <vt:lpstr>明治神宮</vt:lpstr>
      <vt:lpstr>明治神宮前的大鳥居</vt:lpstr>
      <vt:lpstr>明治神宮前的大鳥居</vt:lpstr>
      <vt:lpstr>明治神宮前的大鳥居</vt:lpstr>
      <vt:lpstr>奉嚴修報恩謝德植樹法要記念</vt:lpstr>
      <vt:lpstr>這段歷史，你的感覺?</vt:lpstr>
      <vt:lpstr>原始林/伐木歷史人工林</vt:lpstr>
      <vt:lpstr>哪一個是常看到台灣森林?</vt:lpstr>
      <vt:lpstr>常看到的也不是原始林，為什麼?</vt:lpstr>
      <vt:lpstr>在台灣，卻不是在地物種!</vt:lpstr>
      <vt:lpstr>PowerPoint 簡報</vt:lpstr>
      <vt:lpstr>外來樹種適應不良 傾斜易倒塌</vt:lpstr>
      <vt:lpstr>李根政部落格 從黑心柳杉看台灣的林業</vt:lpstr>
      <vt:lpstr>外來物種</vt:lpstr>
      <vt:lpstr>PowerPoint 簡報</vt:lpstr>
      <vt:lpstr>Q</vt:lpstr>
      <vt:lpstr>單一樹種的育林，對生物生存有哪3個問題?</vt:lpstr>
      <vt:lpstr>歷史的錯誤--柳杉造林</vt:lpstr>
      <vt:lpstr>水漾森林是台灣林業荒謬失策的印記</vt:lpstr>
      <vt:lpstr>李根政部落格 從黑心柳杉看台灣的林業</vt:lpstr>
      <vt:lpstr>人工林----聽不到聲音的森林，WHY?</vt:lpstr>
      <vt:lpstr>「人工外來樹種的純林」也會有生態!</vt:lpstr>
      <vt:lpstr>原始林/伐木歷史人工林</vt:lpstr>
      <vt:lpstr>近代-沒有根的台灣人 從實用主義到媚外心理</vt:lpstr>
      <vt:lpstr>近代-沒有根的台灣人 從實用主義到媚外心理</vt:lpstr>
      <vt:lpstr>歐洲風情 (猜猜在哪裡?)</vt:lpstr>
      <vt:lpstr>台灣人不懂海、也不懂山?</vt:lpstr>
      <vt:lpstr>小結</vt:lpstr>
      <vt:lpstr>為阿里山公路把脈</vt:lpstr>
      <vt:lpstr>阿里山公路</vt:lpstr>
      <vt:lpstr>從三大面向看公路問題</vt:lpstr>
      <vt:lpstr>三年了，整個區域的玉山箭竹林全面死亡，未回復實生苗木。 是氣候變遷？還是有其他生態系統的崩解導致呢？ </vt:lpstr>
      <vt:lpstr>我們應該有什麼改變？</vt:lpstr>
      <vt:lpstr>樹靈塔</vt:lpstr>
      <vt:lpstr>PowerPoint 簡報</vt:lpstr>
      <vt:lpstr>Thank you!</vt:lpstr>
      <vt:lpstr>致謝</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台灣人卻不懂台灣的悲哀-  看阿里山森林</dc:title>
  <dc:creator>許藝菊</dc:creator>
  <cp:lastModifiedBy>USER</cp:lastModifiedBy>
  <cp:revision>166</cp:revision>
  <cp:lastPrinted>2017-11-01T03:16:36Z</cp:lastPrinted>
  <dcterms:created xsi:type="dcterms:W3CDTF">2017-09-05T01:27:05Z</dcterms:created>
  <dcterms:modified xsi:type="dcterms:W3CDTF">2017-11-01T03:21:18Z</dcterms:modified>
</cp:coreProperties>
</file>