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5" r:id="rId3"/>
    <p:sldId id="266" r:id="rId4"/>
    <p:sldId id="269" r:id="rId5"/>
    <p:sldId id="267" r:id="rId6"/>
    <p:sldId id="270" r:id="rId7"/>
    <p:sldId id="268" r:id="rId8"/>
    <p:sldId id="271" r:id="rId9"/>
    <p:sldId id="263" r:id="rId10"/>
    <p:sldId id="272" r:id="rId11"/>
    <p:sldId id="264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矩形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矩形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矩形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矩形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矩形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圓角矩形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圓角矩形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矩形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矩形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26" name="日期版面配置區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28" name="頁尾版面配置區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矩形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矩形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矩形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矩形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矩形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圓角矩形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圓角矩形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矩形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矩形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矩形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矩形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矩形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矩形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A78C6B9C-8E1E-447D-954E-14F3ACCEE33C}" type="datetimeFigureOut">
              <a:rPr lang="zh-TW" altLang="en-US" smtClean="0"/>
              <a:pPr/>
              <a:t>2016/1/15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AFDBEAE2-0731-4E7C-8B9B-90DC3362D9F9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journal.9med.net/qikan/article.php?id=9701" TargetMode="External"/><Relationship Id="rId2" Type="http://schemas.openxmlformats.org/officeDocument/2006/relationships/hyperlink" Target="http://journal.9med.net/qikan/article.php?id=56918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big.hi138.com/lixue/lixuexiangguan/201108/338086.asp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vicke\Downloads\%5b&#22855;&#20154;&#22855;&#20107;%5d%20&#24180;&#36629;&#30007;&#23376;&#24859;&#19978;&#29983;&#21507;&#34479;&#34451;.mp4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5536" y="980728"/>
            <a:ext cx="8458200" cy="1470025"/>
          </a:xfrm>
        </p:spPr>
        <p:txBody>
          <a:bodyPr>
            <a:normAutofit/>
          </a:bodyPr>
          <a:lstStyle/>
          <a:p>
            <a:pPr algn="ctr"/>
            <a:r>
              <a:rPr lang="zh-TW" altLang="en-US" sz="4300" dirty="0" smtClean="0">
                <a:latin typeface="Calibri" pitchFamily="34" charset="0"/>
              </a:rPr>
              <a:t>動物類中草藥材的發展與用藥安全</a:t>
            </a:r>
            <a:endParaRPr lang="zh-TW" altLang="en-US" sz="4300" dirty="0">
              <a:latin typeface="Calibri" pitchFamily="34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67544" y="4077072"/>
            <a:ext cx="5616624" cy="2583578"/>
          </a:xfrm>
        </p:spPr>
        <p:txBody>
          <a:bodyPr>
            <a:normAutofit fontScale="92500" lnSpcReduction="10000"/>
          </a:bodyPr>
          <a:lstStyle/>
          <a:p>
            <a:r>
              <a:rPr lang="zh-TW" altLang="en-US" dirty="0" smtClean="0">
                <a:latin typeface="Calibri" pitchFamily="34" charset="0"/>
              </a:rPr>
              <a:t>指導老師：詹于誼</a:t>
            </a:r>
            <a:endParaRPr lang="en-US" altLang="zh-TW" dirty="0" smtClean="0">
              <a:latin typeface="Calibri" pitchFamily="34" charset="0"/>
            </a:endParaRPr>
          </a:p>
          <a:p>
            <a:r>
              <a:rPr lang="zh-TW" altLang="en-US" dirty="0" smtClean="0">
                <a:latin typeface="Calibri" pitchFamily="34" charset="0"/>
              </a:rPr>
              <a:t>組員：</a:t>
            </a:r>
            <a:r>
              <a:rPr lang="en-US" altLang="zh-TW" dirty="0" smtClean="0">
                <a:latin typeface="Calibri" pitchFamily="34" charset="0"/>
              </a:rPr>
              <a:t>4A2H0049</a:t>
            </a:r>
            <a:r>
              <a:rPr lang="zh-TW" altLang="en-US" dirty="0" smtClean="0">
                <a:latin typeface="Calibri" pitchFamily="34" charset="0"/>
              </a:rPr>
              <a:t>  廖奕翔</a:t>
            </a:r>
            <a:endParaRPr lang="en-US" altLang="zh-TW" dirty="0" smtClean="0">
              <a:latin typeface="Calibri" pitchFamily="34" charset="0"/>
            </a:endParaRPr>
          </a:p>
          <a:p>
            <a:r>
              <a:rPr lang="zh-TW" altLang="en-US" dirty="0" smtClean="0">
                <a:latin typeface="Calibri" pitchFamily="34" charset="0"/>
              </a:rPr>
              <a:t>　　　</a:t>
            </a:r>
            <a:r>
              <a:rPr lang="en-US" altLang="zh-TW" dirty="0" smtClean="0">
                <a:latin typeface="Calibri" pitchFamily="34" charset="0"/>
              </a:rPr>
              <a:t>4A2H0060</a:t>
            </a:r>
            <a:r>
              <a:rPr lang="zh-TW" altLang="en-US" dirty="0" smtClean="0">
                <a:latin typeface="Calibri" pitchFamily="34" charset="0"/>
              </a:rPr>
              <a:t>  趙芝麟</a:t>
            </a:r>
            <a:endParaRPr lang="en-US" altLang="zh-TW" dirty="0" smtClean="0">
              <a:latin typeface="Calibri" pitchFamily="34" charset="0"/>
            </a:endParaRPr>
          </a:p>
          <a:p>
            <a:r>
              <a:rPr lang="zh-TW" altLang="en-US" dirty="0" smtClean="0">
                <a:latin typeface="Calibri" pitchFamily="34" charset="0"/>
              </a:rPr>
              <a:t>　　　</a:t>
            </a:r>
            <a:r>
              <a:rPr lang="en-US" altLang="zh-TW" dirty="0" smtClean="0">
                <a:latin typeface="Calibri" pitchFamily="34" charset="0"/>
              </a:rPr>
              <a:t>4A2H0066</a:t>
            </a:r>
            <a:r>
              <a:rPr lang="zh-TW" altLang="en-US" dirty="0" smtClean="0">
                <a:latin typeface="Calibri" pitchFamily="34" charset="0"/>
              </a:rPr>
              <a:t>  黃寶萱</a:t>
            </a:r>
            <a:endParaRPr lang="en-US" altLang="zh-TW" dirty="0" smtClean="0">
              <a:latin typeface="Calibri" pitchFamily="34" charset="0"/>
            </a:endParaRPr>
          </a:p>
          <a:p>
            <a:r>
              <a:rPr lang="zh-TW" altLang="en-US" dirty="0" smtClean="0">
                <a:latin typeface="Calibri" pitchFamily="34" charset="0"/>
              </a:rPr>
              <a:t>　　　</a:t>
            </a:r>
            <a:r>
              <a:rPr lang="en-US" altLang="zh-TW" dirty="0" smtClean="0">
                <a:latin typeface="Calibri" pitchFamily="34" charset="0"/>
              </a:rPr>
              <a:t>4A2H0067</a:t>
            </a:r>
            <a:r>
              <a:rPr lang="zh-TW" altLang="en-US" dirty="0" smtClean="0">
                <a:latin typeface="Calibri" pitchFamily="34" charset="0"/>
              </a:rPr>
              <a:t>  董怡廷</a:t>
            </a:r>
            <a:endParaRPr lang="en-US" altLang="zh-TW" dirty="0" smtClean="0">
              <a:latin typeface="Calibri" pitchFamily="34" charset="0"/>
            </a:endParaRPr>
          </a:p>
          <a:p>
            <a:r>
              <a:rPr lang="zh-TW" altLang="en-US" dirty="0" smtClean="0">
                <a:latin typeface="Calibri" pitchFamily="34" charset="0"/>
              </a:rPr>
              <a:t>　　　</a:t>
            </a:r>
            <a:r>
              <a:rPr lang="en-US" altLang="zh-TW" dirty="0" smtClean="0">
                <a:latin typeface="Calibri" pitchFamily="34" charset="0"/>
              </a:rPr>
              <a:t>4A2H0079</a:t>
            </a:r>
            <a:r>
              <a:rPr lang="zh-TW" altLang="en-US" dirty="0" smtClean="0">
                <a:latin typeface="Calibri" pitchFamily="34" charset="0"/>
              </a:rPr>
              <a:t>  鄭思恬</a:t>
            </a:r>
            <a:endParaRPr lang="en-US" altLang="zh-TW" dirty="0" smtClean="0">
              <a:latin typeface="Calibri" pitchFamily="34" charset="0"/>
            </a:endParaRPr>
          </a:p>
          <a:p>
            <a:r>
              <a:rPr lang="zh-TW" altLang="en-US" dirty="0" smtClean="0">
                <a:latin typeface="Calibri" pitchFamily="34" charset="0"/>
              </a:rPr>
              <a:t>　　　</a:t>
            </a:r>
            <a:r>
              <a:rPr lang="en-US" altLang="zh-TW" dirty="0" smtClean="0">
                <a:latin typeface="Calibri" pitchFamily="34" charset="0"/>
              </a:rPr>
              <a:t>4A2H0080</a:t>
            </a:r>
            <a:r>
              <a:rPr lang="zh-TW" altLang="en-US" dirty="0" smtClean="0">
                <a:latin typeface="Calibri" pitchFamily="34" charset="0"/>
              </a:rPr>
              <a:t>  陳思瑜</a:t>
            </a:r>
            <a:endParaRPr lang="zh-TW" alt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參考資料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>
                <a:hlinkClick r:id="rId2"/>
              </a:rPr>
              <a:t>http://journal.9med.net/qikan/article.php?id=569185</a:t>
            </a:r>
            <a:endParaRPr lang="en-US" altLang="zh-TW" dirty="0" smtClean="0"/>
          </a:p>
          <a:p>
            <a:r>
              <a:rPr lang="en-US" altLang="zh-TW" dirty="0" smtClean="0">
                <a:hlinkClick r:id="rId3"/>
              </a:rPr>
              <a:t>http://journal.9med.net/qikan/article.php?id=9701</a:t>
            </a:r>
            <a:endParaRPr lang="en-US" altLang="zh-TW" dirty="0" smtClean="0"/>
          </a:p>
          <a:p>
            <a:r>
              <a:rPr lang="en-US" altLang="zh-TW" dirty="0" smtClean="0">
                <a:hlinkClick r:id="rId4"/>
              </a:rPr>
              <a:t>http://big.hi138.com/lixue/lixuexiangguan/201108/338086.asp#.VnbdqPl97IV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39552" y="2276872"/>
            <a:ext cx="8229600" cy="432511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zh-TW" altLang="en-US" sz="8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謝謝大家</a:t>
            </a:r>
            <a:endParaRPr lang="en-US" altLang="zh-TW" sz="8800" b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ctr">
              <a:buNone/>
            </a:pPr>
            <a:r>
              <a:rPr lang="en-US" altLang="zh-TW" sz="88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Thanks!</a:t>
            </a:r>
            <a:endParaRPr lang="zh-TW" altLang="en-US" sz="8800" b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zh-TW" altLang="en-US" sz="6000" dirty="0" smtClean="0">
                <a:solidFill>
                  <a:srgbClr val="FF0000"/>
                </a:solidFill>
              </a:rPr>
              <a:t>地球上最有價值的動物</a:t>
            </a:r>
            <a:r>
              <a:rPr lang="zh-TW" altLang="en-US" dirty="0" smtClean="0"/>
              <a:t>     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蚯蚓</a:t>
            </a:r>
            <a:endParaRPr lang="zh-TW" altLang="en-US" dirty="0"/>
          </a:p>
        </p:txBody>
      </p:sp>
      <p:pic>
        <p:nvPicPr>
          <p:cNvPr id="4" name="內容版面配置區 3" descr="250px-Regenwurm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55776" y="2204864"/>
            <a:ext cx="4107780" cy="4124211"/>
          </a:xfrm>
        </p:spPr>
      </p:pic>
      <p:cxnSp>
        <p:nvCxnSpPr>
          <p:cNvPr id="8" name="直線接點 7"/>
          <p:cNvCxnSpPr/>
          <p:nvPr/>
        </p:nvCxnSpPr>
        <p:spPr>
          <a:xfrm>
            <a:off x="3563888" y="1844824"/>
            <a:ext cx="43204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066800"/>
          </a:xfrm>
        </p:spPr>
        <p:txBody>
          <a:bodyPr/>
          <a:lstStyle/>
          <a:p>
            <a:r>
              <a:rPr lang="zh-TW" altLang="en-US" dirty="0" smtClean="0"/>
              <a:t>地龍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5017744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/>
              <a:t>     蚯蚓在中草藥界俗稱地龍，依採集方式分為「廣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地龍」及「土地龍」 。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 地龍藥材最早史載於</a:t>
            </a:r>
            <a:r>
              <a:rPr lang="en-US" altLang="zh-TW" dirty="0" smtClean="0"/>
              <a:t>《</a:t>
            </a:r>
            <a:r>
              <a:rPr lang="zh-TW" altLang="en-US" dirty="0" smtClean="0"/>
              <a:t>神農本草經</a:t>
            </a:r>
            <a:r>
              <a:rPr lang="en-US" altLang="zh-TW" dirty="0" smtClean="0"/>
              <a:t>》</a:t>
            </a:r>
            <a:r>
              <a:rPr lang="zh-TW" altLang="en-US" dirty="0" smtClean="0"/>
              <a:t>，是中藥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中平肝息風藥中的息風止痙藥。它的味咸、性寒，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入肝、脾、膀胱經。</a:t>
            </a:r>
            <a:endParaRPr lang="zh-TW" altLang="en-US" dirty="0"/>
          </a:p>
        </p:txBody>
      </p:sp>
      <p:pic>
        <p:nvPicPr>
          <p:cNvPr id="5" name="圖片 4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652120" y="3717032"/>
            <a:ext cx="2448272" cy="27363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流程圖: 程序 23"/>
          <p:cNvSpPr/>
          <p:nvPr/>
        </p:nvSpPr>
        <p:spPr>
          <a:xfrm>
            <a:off x="3707904" y="1412776"/>
            <a:ext cx="1872208" cy="79208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zh-TW" sz="3200" dirty="0" smtClean="0">
                <a:solidFill>
                  <a:schemeClr val="tx1"/>
                </a:solidFill>
              </a:rPr>
              <a:t>清熱息風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75856" y="3140968"/>
            <a:ext cx="2808312" cy="936104"/>
          </a:xfrm>
        </p:spPr>
        <p:txBody>
          <a:bodyPr/>
          <a:lstStyle/>
          <a:p>
            <a:r>
              <a:rPr lang="zh-TW" altLang="en-US" dirty="0" smtClean="0"/>
              <a:t>地龍的功效</a:t>
            </a:r>
            <a:endParaRPr lang="zh-TW" altLang="en-US" dirty="0"/>
          </a:p>
        </p:txBody>
      </p:sp>
      <p:sp>
        <p:nvSpPr>
          <p:cNvPr id="27" name="流程圖: 程序 26"/>
          <p:cNvSpPr/>
          <p:nvPr/>
        </p:nvSpPr>
        <p:spPr>
          <a:xfrm>
            <a:off x="827584" y="3140968"/>
            <a:ext cx="1872208" cy="79208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zh-TW" sz="3200" dirty="0" smtClean="0">
                <a:solidFill>
                  <a:schemeClr val="tx1"/>
                </a:solidFill>
              </a:rPr>
              <a:t>通絡止痛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29" name="流程圖: 程序 28"/>
          <p:cNvSpPr/>
          <p:nvPr/>
        </p:nvSpPr>
        <p:spPr>
          <a:xfrm>
            <a:off x="5292080" y="5157192"/>
            <a:ext cx="1872208" cy="79208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zh-TW" sz="3200" dirty="0" smtClean="0">
                <a:solidFill>
                  <a:schemeClr val="tx1"/>
                </a:solidFill>
              </a:rPr>
              <a:t>平喘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30" name="流程圖: 程序 29"/>
          <p:cNvSpPr/>
          <p:nvPr/>
        </p:nvSpPr>
        <p:spPr>
          <a:xfrm>
            <a:off x="2339752" y="5157192"/>
            <a:ext cx="1872208" cy="79208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zh-TW" sz="3200" dirty="0" smtClean="0">
                <a:solidFill>
                  <a:schemeClr val="tx1"/>
                </a:solidFill>
              </a:rPr>
              <a:t>止痙孿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sp>
        <p:nvSpPr>
          <p:cNvPr id="31" name="流程圖: 程序 30"/>
          <p:cNvSpPr/>
          <p:nvPr/>
        </p:nvSpPr>
        <p:spPr>
          <a:xfrm>
            <a:off x="6588224" y="3140968"/>
            <a:ext cx="1872208" cy="792088"/>
          </a:xfrm>
          <a:prstGeom prst="flowChartProcess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zh-TW" sz="3200" dirty="0" smtClean="0">
                <a:solidFill>
                  <a:schemeClr val="tx1"/>
                </a:solidFill>
              </a:rPr>
              <a:t>利尿</a:t>
            </a:r>
            <a:endParaRPr lang="zh-TW" altLang="en-US" sz="3200" dirty="0">
              <a:solidFill>
                <a:schemeClr val="tx1"/>
              </a:solidFill>
            </a:endParaRPr>
          </a:p>
        </p:txBody>
      </p:sp>
      <p:cxnSp>
        <p:nvCxnSpPr>
          <p:cNvPr id="35" name="直線接點 34"/>
          <p:cNvCxnSpPr>
            <a:stCxn id="24" idx="2"/>
            <a:endCxn id="2" idx="0"/>
          </p:cNvCxnSpPr>
          <p:nvPr/>
        </p:nvCxnSpPr>
        <p:spPr>
          <a:xfrm>
            <a:off x="4644008" y="2204864"/>
            <a:ext cx="36004" cy="936104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/>
          <p:cNvCxnSpPr>
            <a:stCxn id="27" idx="3"/>
          </p:cNvCxnSpPr>
          <p:nvPr/>
        </p:nvCxnSpPr>
        <p:spPr>
          <a:xfrm>
            <a:off x="2699792" y="3537012"/>
            <a:ext cx="504056" cy="36004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線接點 39"/>
          <p:cNvCxnSpPr>
            <a:stCxn id="30" idx="0"/>
          </p:cNvCxnSpPr>
          <p:nvPr/>
        </p:nvCxnSpPr>
        <p:spPr>
          <a:xfrm flipV="1">
            <a:off x="3275856" y="4077072"/>
            <a:ext cx="792088" cy="1080120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線接點 41"/>
          <p:cNvCxnSpPr>
            <a:stCxn id="29" idx="0"/>
          </p:cNvCxnSpPr>
          <p:nvPr/>
        </p:nvCxnSpPr>
        <p:spPr>
          <a:xfrm flipH="1" flipV="1">
            <a:off x="5436096" y="4149080"/>
            <a:ext cx="792088" cy="1008112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直線接點 51"/>
          <p:cNvCxnSpPr>
            <a:stCxn id="31" idx="1"/>
            <a:endCxn id="2" idx="3"/>
          </p:cNvCxnSpPr>
          <p:nvPr/>
        </p:nvCxnSpPr>
        <p:spPr>
          <a:xfrm flipH="1">
            <a:off x="6084168" y="3537012"/>
            <a:ext cx="504056" cy="72008"/>
          </a:xfrm>
          <a:prstGeom prst="line">
            <a:avLst/>
          </a:prstGeom>
          <a:ln w="254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地龍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325112"/>
          </a:xfrm>
        </p:spPr>
        <p:txBody>
          <a:bodyPr/>
          <a:lstStyle/>
          <a:p>
            <a:r>
              <a:rPr lang="zh-TW" altLang="en-US" dirty="0" smtClean="0"/>
              <a:t>   服用方式：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 煎服，</a:t>
            </a:r>
            <a:r>
              <a:rPr lang="en-US" altLang="zh-TW" dirty="0" smtClean="0"/>
              <a:t>5</a:t>
            </a:r>
            <a:r>
              <a:rPr lang="zh-TW" altLang="en-US" dirty="0" smtClean="0"/>
              <a:t>～</a:t>
            </a:r>
            <a:r>
              <a:rPr lang="en-US" altLang="zh-TW" dirty="0" smtClean="0"/>
              <a:t>15g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 研末吞服，每次</a:t>
            </a:r>
            <a:r>
              <a:rPr lang="en-US" altLang="zh-TW" dirty="0" smtClean="0"/>
              <a:t>1</a:t>
            </a:r>
            <a:r>
              <a:rPr lang="zh-TW" altLang="en-US" dirty="0" smtClean="0"/>
              <a:t>～</a:t>
            </a:r>
            <a:r>
              <a:rPr lang="en-US" altLang="zh-TW" dirty="0" smtClean="0"/>
              <a:t>2g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 smtClean="0"/>
              <a:t>   毒性</a:t>
            </a:r>
            <a:r>
              <a:rPr lang="en-US" altLang="zh-TW" dirty="0" smtClean="0"/>
              <a:t>:</a:t>
            </a:r>
          </a:p>
          <a:p>
            <a:pPr>
              <a:buNone/>
            </a:pPr>
            <a:r>
              <a:rPr lang="zh-TW" altLang="en-US" dirty="0" smtClean="0"/>
              <a:t>      超量應用中毒可能有溶血作用，升高血壓  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   繼而血壓下降，痙攣，休克及抑制呼吸中樞等。</a:t>
            </a:r>
            <a:endParaRPr lang="en-US" altLang="zh-TW" dirty="0" smtClean="0"/>
          </a:p>
          <a:p>
            <a:pPr marL="624078" indent="-514350"/>
            <a:r>
              <a:rPr lang="zh-TW" altLang="en-US" dirty="0" smtClean="0"/>
              <a:t>食用禁忌：</a:t>
            </a:r>
            <a:endParaRPr lang="en-US" altLang="zh-TW" dirty="0" smtClean="0"/>
          </a:p>
          <a:p>
            <a:pPr marL="624078" indent="-514350">
              <a:buNone/>
            </a:pPr>
            <a:r>
              <a:rPr lang="zh-TW" altLang="en-US" dirty="0" smtClean="0"/>
              <a:t>      心血管疾病，中風者忌食過量，孕婦禁服。</a:t>
            </a: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692696"/>
            <a:ext cx="8219256" cy="5881840"/>
          </a:xfrm>
        </p:spPr>
        <p:txBody>
          <a:bodyPr/>
          <a:lstStyle/>
          <a:p>
            <a:pPr>
              <a:buNone/>
            </a:pPr>
            <a:r>
              <a:rPr lang="zh-TW" altLang="en-US" sz="4000" dirty="0" smtClean="0">
                <a:latin typeface="+mj-ea"/>
                <a:ea typeface="+mj-ea"/>
              </a:rPr>
              <a:t>醫療貢獻</a:t>
            </a:r>
            <a:endParaRPr lang="en-US" altLang="zh-TW" sz="4000" dirty="0" smtClean="0">
              <a:latin typeface="+mj-ea"/>
              <a:ea typeface="+mj-ea"/>
            </a:endParaRP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   </a:t>
            </a:r>
            <a:r>
              <a:rPr lang="zh-TW" altLang="en-US" sz="3200" dirty="0" smtClean="0"/>
              <a:t>蚯蚓還有蚯蚓提取物對胃癌、肺癌及食管癌、咽喉癌、移植性腫瘤以及其他腫瘤有明顯的抑制作用，可以抑制腫瘤的的生長和提高細胞免疫功能。除了直接抗腫瘤的作用，蚯蚓提取物對放射治療、化療和熱療有增效作用， 可明顯提高全量放射治療的完全緩解率。是一個良好的輻射增效劑和化學增效劑，減輕放射治療的危害。</a:t>
            </a:r>
            <a:endParaRPr lang="zh-TW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1066800"/>
          </a:xfrm>
        </p:spPr>
        <p:txBody>
          <a:bodyPr/>
          <a:lstStyle/>
          <a:p>
            <a:r>
              <a:rPr lang="zh-TW" altLang="en-US" dirty="0" smtClean="0"/>
              <a:t>使用錯誤案例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729712"/>
          </a:xfrm>
        </p:spPr>
        <p:txBody>
          <a:bodyPr/>
          <a:lstStyle/>
          <a:p>
            <a:pPr>
              <a:buNone/>
            </a:pPr>
            <a:r>
              <a:rPr lang="zh-TW" altLang="en-US" dirty="0" smtClean="0"/>
              <a:t>    中國浙江省，男，</a:t>
            </a:r>
            <a:r>
              <a:rPr lang="en-US" altLang="zh-TW" dirty="0" smtClean="0"/>
              <a:t>23</a:t>
            </a:r>
            <a:r>
              <a:rPr lang="zh-TW" altLang="en-US" dirty="0" smtClean="0"/>
              <a:t>歲。食用燒烤蚯蚓約半小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時後全身出現紅色皮疹、瘙癢，後逐漸出現頭暈、</a:t>
            </a:r>
            <a:endParaRPr lang="en-US" altLang="zh-TW" dirty="0" smtClean="0"/>
          </a:p>
          <a:p>
            <a:pPr>
              <a:buNone/>
            </a:pPr>
            <a:r>
              <a:rPr lang="zh-TW" altLang="en-US" dirty="0" smtClean="0"/>
              <a:t>心慌、胸悶、呼吸困難、視物不清等症狀。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</p:txBody>
      </p:sp>
      <p:pic>
        <p:nvPicPr>
          <p:cNvPr id="5" name="圖片 4" descr="20130719144853-114561693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3717032"/>
            <a:ext cx="3749750" cy="26642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[奇人奇事] 年輕男子愛上生吃蚯蚓.mp4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683568" y="692696"/>
            <a:ext cx="7920880" cy="59406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73458PICUCz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495300"/>
            <a:ext cx="6191250" cy="6362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都會">
  <a:themeElements>
    <a:clrScheme name="旅程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都會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都會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262</TotalTime>
  <Words>344</Words>
  <Application>Microsoft Office PowerPoint</Application>
  <PresentationFormat>如螢幕大小 (4:3)</PresentationFormat>
  <Paragraphs>45</Paragraphs>
  <Slides>11</Slides>
  <Notes>0</Notes>
  <HiddenSlides>0</HiddenSlides>
  <MMClips>1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都會</vt:lpstr>
      <vt:lpstr>動物類中草藥材的發展與用藥安全</vt:lpstr>
      <vt:lpstr>地球上最有價值的動物      蚯蚓</vt:lpstr>
      <vt:lpstr>地龍</vt:lpstr>
      <vt:lpstr>地龍的功效</vt:lpstr>
      <vt:lpstr>地龍</vt:lpstr>
      <vt:lpstr>PowerPoint 簡報</vt:lpstr>
      <vt:lpstr>使用錯誤案例</vt:lpstr>
      <vt:lpstr>PowerPoint 簡報</vt:lpstr>
      <vt:lpstr>PowerPoint 簡報</vt:lpstr>
      <vt:lpstr>參考資料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動物類中草藥材的發展與用藥安全</dc:title>
  <dc:creator>vicke</dc:creator>
  <cp:lastModifiedBy>Bao</cp:lastModifiedBy>
  <cp:revision>37</cp:revision>
  <dcterms:created xsi:type="dcterms:W3CDTF">2015-12-04T05:04:04Z</dcterms:created>
  <dcterms:modified xsi:type="dcterms:W3CDTF">2016-01-15T04:58:18Z</dcterms:modified>
</cp:coreProperties>
</file>