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6" r:id="rId3"/>
    <p:sldId id="257" r:id="rId4"/>
    <p:sldId id="259" r:id="rId5"/>
    <p:sldId id="260" r:id="rId6"/>
    <p:sldId id="261" r:id="rId7"/>
    <p:sldId id="263" r:id="rId8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30E40-D0D5-4CFE-80D4-1B8EED4E934E}" type="datetimeFigureOut">
              <a:rPr lang="zh-TW" altLang="en-US" smtClean="0"/>
              <a:pPr/>
              <a:t>2016/1/3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78A41-C18B-4D21-94FE-DC5F41BF1EA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30E40-D0D5-4CFE-80D4-1B8EED4E934E}" type="datetimeFigureOut">
              <a:rPr lang="zh-TW" altLang="en-US" smtClean="0"/>
              <a:pPr/>
              <a:t>2016/1/3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78A41-C18B-4D21-94FE-DC5F41BF1EA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30E40-D0D5-4CFE-80D4-1B8EED4E934E}" type="datetimeFigureOut">
              <a:rPr lang="zh-TW" altLang="en-US" smtClean="0"/>
              <a:pPr/>
              <a:t>2016/1/3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78A41-C18B-4D21-94FE-DC5F41BF1EA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30E40-D0D5-4CFE-80D4-1B8EED4E934E}" type="datetimeFigureOut">
              <a:rPr lang="zh-TW" altLang="en-US" smtClean="0"/>
              <a:pPr/>
              <a:t>2016/1/3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78A41-C18B-4D21-94FE-DC5F41BF1EA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30E40-D0D5-4CFE-80D4-1B8EED4E934E}" type="datetimeFigureOut">
              <a:rPr lang="zh-TW" altLang="en-US" smtClean="0"/>
              <a:pPr/>
              <a:t>2016/1/3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78A41-C18B-4D21-94FE-DC5F41BF1EA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30E40-D0D5-4CFE-80D4-1B8EED4E934E}" type="datetimeFigureOut">
              <a:rPr lang="zh-TW" altLang="en-US" smtClean="0"/>
              <a:pPr/>
              <a:t>2016/1/3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78A41-C18B-4D21-94FE-DC5F41BF1EA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30E40-D0D5-4CFE-80D4-1B8EED4E934E}" type="datetimeFigureOut">
              <a:rPr lang="zh-TW" altLang="en-US" smtClean="0"/>
              <a:pPr/>
              <a:t>2016/1/3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78A41-C18B-4D21-94FE-DC5F41BF1EA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30E40-D0D5-4CFE-80D4-1B8EED4E934E}" type="datetimeFigureOut">
              <a:rPr lang="zh-TW" altLang="en-US" smtClean="0"/>
              <a:pPr/>
              <a:t>2016/1/3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78A41-C18B-4D21-94FE-DC5F41BF1EA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30E40-D0D5-4CFE-80D4-1B8EED4E934E}" type="datetimeFigureOut">
              <a:rPr lang="zh-TW" altLang="en-US" smtClean="0"/>
              <a:pPr/>
              <a:t>2016/1/3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78A41-C18B-4D21-94FE-DC5F41BF1EA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30E40-D0D5-4CFE-80D4-1B8EED4E934E}" type="datetimeFigureOut">
              <a:rPr lang="zh-TW" altLang="en-US" smtClean="0"/>
              <a:pPr/>
              <a:t>2016/1/3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78A41-C18B-4D21-94FE-DC5F41BF1EA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30E40-D0D5-4CFE-80D4-1B8EED4E934E}" type="datetimeFigureOut">
              <a:rPr lang="zh-TW" altLang="en-US" smtClean="0"/>
              <a:pPr/>
              <a:t>2016/1/3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78A41-C18B-4D21-94FE-DC5F41BF1EA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50000"/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30E40-D0D5-4CFE-80D4-1B8EED4E934E}" type="datetimeFigureOut">
              <a:rPr lang="zh-TW" altLang="en-US" smtClean="0"/>
              <a:pPr/>
              <a:t>2016/1/3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078A41-C18B-4D21-94FE-DC5F41BF1EA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TW" altLang="en-US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期末報告</a:t>
            </a:r>
            <a:endParaRPr lang="zh-TW" altLang="en-US" sz="8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TW" altLang="en-US" b="1" dirty="0" smtClean="0">
                <a:latin typeface="華康寶風體W4" pitchFamily="65" charset="-120"/>
                <a:ea typeface="華康寶風體W4" pitchFamily="65" charset="-120"/>
              </a:rPr>
              <a:t>班級：網通四甲</a:t>
            </a:r>
            <a:endParaRPr lang="en-US" altLang="zh-TW" b="1" dirty="0" smtClean="0">
              <a:latin typeface="華康寶風體W4" pitchFamily="65" charset="-120"/>
              <a:ea typeface="華康寶風體W4" pitchFamily="65" charset="-120"/>
            </a:endParaRPr>
          </a:p>
          <a:p>
            <a:endParaRPr lang="en-US" altLang="zh-TW" b="1" dirty="0" smtClean="0">
              <a:latin typeface="華康寶風體W4" pitchFamily="65" charset="-120"/>
              <a:ea typeface="華康寶風體W4" pitchFamily="65" charset="-120"/>
            </a:endParaRPr>
          </a:p>
          <a:p>
            <a:r>
              <a:rPr lang="zh-TW" altLang="en-US" b="1" dirty="0" smtClean="0">
                <a:latin typeface="華康寶風體W4" pitchFamily="65" charset="-120"/>
                <a:ea typeface="華康寶風體W4" pitchFamily="65" charset="-120"/>
              </a:rPr>
              <a:t>組員：</a:t>
            </a:r>
            <a:endParaRPr lang="en-US" altLang="zh-TW" b="1" dirty="0" smtClean="0">
              <a:latin typeface="華康寶風體W4" pitchFamily="65" charset="-120"/>
              <a:ea typeface="華康寶風體W4" pitchFamily="65" charset="-120"/>
            </a:endParaRPr>
          </a:p>
          <a:p>
            <a:r>
              <a:rPr lang="zh-TW" altLang="en-US" sz="2000" dirty="0">
                <a:latin typeface="華康寶風體W4" pitchFamily="65" charset="-120"/>
                <a:ea typeface="華康寶風體W4" pitchFamily="65" charset="-120"/>
              </a:rPr>
              <a:t>陳威</a:t>
            </a:r>
            <a:r>
              <a:rPr lang="zh-TW" altLang="en-US" sz="2000" dirty="0" smtClean="0">
                <a:latin typeface="華康寶風體W4" pitchFamily="65" charset="-120"/>
                <a:ea typeface="華康寶風體W4" pitchFamily="65" charset="-120"/>
              </a:rPr>
              <a:t>瑀</a:t>
            </a:r>
            <a:r>
              <a:rPr lang="en-US" altLang="zh-TW" sz="2000" dirty="0" smtClean="0">
                <a:latin typeface="華康寶風體W4" pitchFamily="65" charset="-120"/>
                <a:ea typeface="華康寶風體W4" pitchFamily="65" charset="-120"/>
              </a:rPr>
              <a:t>4A136032	</a:t>
            </a:r>
          </a:p>
          <a:p>
            <a:r>
              <a:rPr lang="zh-TW" altLang="en-US" sz="2000" dirty="0" smtClean="0">
                <a:latin typeface="華康寶風體W4" pitchFamily="65" charset="-120"/>
                <a:ea typeface="華康寶風體W4" pitchFamily="65" charset="-120"/>
              </a:rPr>
              <a:t>楊紹輝</a:t>
            </a:r>
            <a:r>
              <a:rPr lang="en-US" altLang="zh-TW" sz="2000" dirty="0" smtClean="0">
                <a:latin typeface="華康寶風體W4" pitchFamily="65" charset="-120"/>
                <a:ea typeface="華康寶風體W4" pitchFamily="65" charset="-120"/>
              </a:rPr>
              <a:t>4A136</a:t>
            </a:r>
          </a:p>
          <a:p>
            <a:r>
              <a:rPr lang="zh-TW" altLang="en-US" sz="2000" dirty="0">
                <a:latin typeface="華康寶風體W4" pitchFamily="65" charset="-120"/>
                <a:ea typeface="華康寶風體W4" pitchFamily="65" charset="-120"/>
              </a:rPr>
              <a:t>古凱</a:t>
            </a:r>
            <a:r>
              <a:rPr lang="zh-TW" altLang="en-US" sz="2000" dirty="0" smtClean="0">
                <a:latin typeface="華康寶風體W4" pitchFamily="65" charset="-120"/>
                <a:ea typeface="華康寶風體W4" pitchFamily="65" charset="-120"/>
              </a:rPr>
              <a:t>閔</a:t>
            </a:r>
            <a:r>
              <a:rPr lang="en-US" altLang="zh-TW" sz="2000" dirty="0" smtClean="0">
                <a:latin typeface="華康寶風體W4" pitchFamily="65" charset="-120"/>
                <a:ea typeface="華康寶風體W4" pitchFamily="65" charset="-120"/>
              </a:rPr>
              <a:t>4A136</a:t>
            </a:r>
          </a:p>
          <a:p>
            <a:r>
              <a:rPr lang="zh-TW" altLang="en-US" sz="2000" dirty="0" smtClean="0">
                <a:latin typeface="華康寶風體W4" pitchFamily="65" charset="-120"/>
                <a:ea typeface="華康寶風體W4" pitchFamily="65" charset="-120"/>
              </a:rPr>
              <a:t>陳俊宇</a:t>
            </a:r>
            <a:r>
              <a:rPr lang="en-US" altLang="zh-TW" sz="2000" dirty="0" smtClean="0">
                <a:latin typeface="華康寶風體W4" pitchFamily="65" charset="-120"/>
                <a:ea typeface="華康寶風體W4" pitchFamily="65" charset="-120"/>
              </a:rPr>
              <a:t>4A136</a:t>
            </a:r>
          </a:p>
          <a:p>
            <a:endParaRPr lang="en-US" altLang="zh-TW" sz="2000" dirty="0" smtClean="0">
              <a:latin typeface="華康寶風體W4" pitchFamily="65" charset="-120"/>
              <a:ea typeface="華康寶風體W4" pitchFamily="65" charset="-120"/>
            </a:endParaRPr>
          </a:p>
          <a:p>
            <a:r>
              <a:rPr lang="zh-TW" altLang="en-US" b="1" dirty="0" smtClean="0">
                <a:latin typeface="華康寶風體W4" pitchFamily="65" charset="-120"/>
                <a:ea typeface="華康寶風體W4" pitchFamily="65" charset="-120"/>
              </a:rPr>
              <a:t>老師：唐蔚</a:t>
            </a:r>
          </a:p>
          <a:p>
            <a:endParaRPr lang="zh-TW" altLang="en-US" dirty="0"/>
          </a:p>
        </p:txBody>
      </p:sp>
      <p:pic>
        <p:nvPicPr>
          <p:cNvPr id="7" name="內容版面配置區 6" descr="IMG_237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563887" y="1916832"/>
            <a:ext cx="5088565" cy="3816424"/>
          </a:xfrm>
        </p:spPr>
      </p:pic>
    </p:spTree>
    <p:extLst>
      <p:ext uri="{BB962C8B-B14F-4D97-AF65-F5344CB8AC3E}">
        <p14:creationId xmlns:p14="http://schemas.microsoft.com/office/powerpoint/2010/main" xmlns="" val="2106808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TW" altLang="en-US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建築特色</a:t>
            </a:r>
            <a:endParaRPr lang="zh-TW" altLang="en-US" sz="8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79512" y="1412776"/>
            <a:ext cx="4680520" cy="676875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zh-TW" alt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荷式城堡遺跡為堡壘形式，由磚、土、石</a:t>
            </a:r>
            <a:r>
              <a:rPr lang="zh-TW" alt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加</a:t>
            </a:r>
            <a:endParaRPr lang="en-US" altLang="zh-TW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zh-TW" alt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貝灰</a:t>
            </a:r>
            <a:r>
              <a:rPr lang="zh-TW" alt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或石灰摻糯米漿或蜂蜜等混合築造而成，</a:t>
            </a:r>
            <a:endParaRPr lang="en-US" altLang="zh-TW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zh-TW" alt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構築厚達一百八十公分的城體，內部則以磚</a:t>
            </a:r>
            <a:endParaRPr lang="en-US" altLang="zh-TW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zh-TW" alt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石組砌成穹窿結構。赤嵌樓下是以磚石疊</a:t>
            </a:r>
            <a:r>
              <a:rPr lang="zh-TW" alt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砌</a:t>
            </a:r>
            <a:endParaRPr lang="en-US" altLang="zh-TW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zh-TW" alt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而成</a:t>
            </a:r>
            <a:r>
              <a:rPr lang="zh-TW" alt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的臺基，目前的臺基表面有歷經多次</a:t>
            </a:r>
            <a:r>
              <a:rPr lang="zh-TW" alt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灰</a:t>
            </a:r>
            <a:endParaRPr lang="en-US" altLang="zh-TW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zh-TW" alt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漿塗補</a:t>
            </a:r>
            <a:r>
              <a:rPr lang="zh-TW" alt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，即不同磚石砌造的痕跡。 </a:t>
            </a:r>
          </a:p>
          <a:p>
            <a:pPr>
              <a:buNone/>
            </a:pPr>
            <a:endParaRPr lang="en-US" altLang="zh-TW" sz="1800" b="1" spc="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endParaRPr lang="en-US" altLang="zh-TW" sz="1800" b="1" spc="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zh-TW" altLang="en-US" sz="1800" b="1" spc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文昌閣與海神廟二者屋頂均是重簷歇山</a:t>
            </a:r>
            <a:endParaRPr lang="en-US" altLang="zh-TW" sz="1800" b="1" spc="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zh-TW" altLang="en-US" sz="1800" b="1" spc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的表現，重簷之間實即為二樓部分，另外</a:t>
            </a:r>
            <a:endParaRPr lang="en-US" altLang="zh-TW" sz="1800" b="1" spc="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zh-TW" altLang="en-US" sz="1800" b="1" spc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赤崁樓還擁有廣闊的庭園，庭園中也擺設</a:t>
            </a:r>
            <a:endParaRPr lang="en-US" altLang="zh-TW" sz="1800" b="1" spc="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zh-TW" altLang="en-US" sz="1800" b="1" spc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了多項歷史文物，其中最引人注目的就是</a:t>
            </a:r>
            <a:endParaRPr lang="en-US" altLang="zh-TW" sz="1800" b="1" spc="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zh-TW" altLang="en-US" sz="1800" b="1" spc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一字排開的御龜碑，馱著碑的其實並非龜，</a:t>
            </a:r>
            <a:endParaRPr lang="en-US" altLang="zh-TW" sz="1800" b="1" spc="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zh-TW" altLang="en-US" sz="1800" b="1" spc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而是龍</a:t>
            </a:r>
            <a:r>
              <a:rPr lang="zh-TW" altLang="en-US" sz="1800" b="1" spc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的</a:t>
            </a:r>
            <a:r>
              <a:rPr lang="zh-TW" altLang="en-US" sz="1800" b="1" spc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九個兒子之一，名為</a:t>
            </a:r>
            <a:r>
              <a:rPr lang="en-US" altLang="zh-TW" sz="1800" b="1" spc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『</a:t>
            </a:r>
            <a:r>
              <a:rPr lang="zh-TW" altLang="en-US" sz="1800" b="1" spc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贔屭</a:t>
            </a:r>
            <a:r>
              <a:rPr lang="en-US" altLang="zh-TW" sz="1800" b="1" spc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』</a:t>
            </a:r>
            <a:r>
              <a:rPr lang="zh-TW" altLang="en-US" sz="1800" b="1" spc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，</a:t>
            </a:r>
            <a:endParaRPr lang="en-US" altLang="zh-TW" sz="1800" b="1" spc="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zh-TW" altLang="en-US" sz="1800" b="1" spc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傳說中善駄重物，因此常被用來做為碑的</a:t>
            </a:r>
            <a:endParaRPr lang="en-US" altLang="zh-TW" sz="1800" b="1" spc="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zh-TW" altLang="en-US" sz="1800" b="1" spc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底座。</a:t>
            </a:r>
            <a:r>
              <a:rPr lang="zh-TW" altLang="en-US" sz="1600" dirty="0" smtClean="0"/>
              <a:t/>
            </a:r>
            <a:br>
              <a:rPr lang="zh-TW" altLang="en-US" sz="1600" dirty="0" smtClean="0"/>
            </a:br>
            <a:endParaRPr lang="zh-TW" altLang="en-US" sz="1600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556792"/>
            <a:ext cx="4038600" cy="3892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24800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 descr="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332656"/>
            <a:ext cx="2088232" cy="3113364"/>
          </a:xfrm>
          <a:prstGeom prst="rect">
            <a:avLst/>
          </a:prstGeom>
        </p:spPr>
      </p:pic>
      <p:pic>
        <p:nvPicPr>
          <p:cNvPr id="2" name="圖片 1" descr="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260648"/>
            <a:ext cx="3816424" cy="246945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3" name="圖片 2" descr="3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8064" y="3068960"/>
            <a:ext cx="3456384" cy="2239118"/>
          </a:xfrm>
          <a:prstGeom prst="rect">
            <a:avLst/>
          </a:prstGeom>
        </p:spPr>
      </p:pic>
      <p:sp>
        <p:nvSpPr>
          <p:cNvPr id="4" name="橢圓 3"/>
          <p:cNvSpPr/>
          <p:nvPr/>
        </p:nvSpPr>
        <p:spPr>
          <a:xfrm>
            <a:off x="6300192" y="1772816"/>
            <a:ext cx="720080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向下箭號 4"/>
          <p:cNvSpPr/>
          <p:nvPr/>
        </p:nvSpPr>
        <p:spPr>
          <a:xfrm>
            <a:off x="6392286" y="2451087"/>
            <a:ext cx="416618" cy="1015281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橢圓 5"/>
          <p:cNvSpPr/>
          <p:nvPr/>
        </p:nvSpPr>
        <p:spPr>
          <a:xfrm>
            <a:off x="5600959" y="1571306"/>
            <a:ext cx="514491" cy="80603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向下箭號 6"/>
          <p:cNvSpPr/>
          <p:nvPr/>
        </p:nvSpPr>
        <p:spPr>
          <a:xfrm rot="5400000">
            <a:off x="4521144" y="1319616"/>
            <a:ext cx="360040" cy="1410456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179512" y="332656"/>
            <a:ext cx="201622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這</a:t>
            </a:r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是荷蘭人所蓋的普羅民遮城大門所在，於</a:t>
            </a:r>
            <a:r>
              <a:rPr lang="en-US" altLang="zh-TW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1944</a:t>
            </a:r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年被挖掘出來。現在已被磚石所封住，從入口進去陰冷潮濕，隱約可見舊日的通道，這是普羅民遮城</a:t>
            </a:r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殘留的</a:t>
            </a:r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少數遺蹟之一</a:t>
            </a:r>
            <a:endParaRPr lang="zh-TW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1907704" y="5517232"/>
            <a:ext cx="6480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位於文昌閣前，其造形呈低首沉思狀，彷彿在思念故主，依依難捨的樣子</a:t>
            </a:r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。</a:t>
            </a:r>
            <a:endParaRPr lang="zh-TW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204864"/>
            <a:ext cx="2879515" cy="4293096"/>
          </a:xfrm>
          <a:prstGeom prst="rect">
            <a:avLst/>
          </a:prstGeom>
        </p:spPr>
      </p:pic>
      <p:pic>
        <p:nvPicPr>
          <p:cNvPr id="3" name="圖片 2" descr="下載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260648"/>
            <a:ext cx="4032448" cy="2717841"/>
          </a:xfrm>
          <a:prstGeom prst="rect">
            <a:avLst/>
          </a:prstGeom>
        </p:spPr>
      </p:pic>
      <p:sp>
        <p:nvSpPr>
          <p:cNvPr id="4" name="橢圓 3"/>
          <p:cNvSpPr/>
          <p:nvPr/>
        </p:nvSpPr>
        <p:spPr>
          <a:xfrm>
            <a:off x="755576" y="3140968"/>
            <a:ext cx="720080" cy="9361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向下箭號 4"/>
          <p:cNvSpPr/>
          <p:nvPr/>
        </p:nvSpPr>
        <p:spPr>
          <a:xfrm rot="14310911">
            <a:off x="2964179" y="1159069"/>
            <a:ext cx="338743" cy="317412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3491880" y="3140968"/>
            <a:ext cx="489654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瓶狀的後門，這是取它「平安」之意，瓶門上泥塑「白兔蕉葉」的紋飾，以蕉葉屬木，象徵東方，白兔代表月亮，象徵「玉兔東昇、吉祥如意」。</a:t>
            </a:r>
            <a:endParaRPr lang="zh-TW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3343" y="3429000"/>
            <a:ext cx="4470657" cy="3096344"/>
          </a:xfrm>
          <a:prstGeom prst="rect">
            <a:avLst/>
          </a:prstGeom>
        </p:spPr>
      </p:pic>
      <p:pic>
        <p:nvPicPr>
          <p:cNvPr id="3" name="圖片 2" descr="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188640"/>
            <a:ext cx="3825555" cy="2475359"/>
          </a:xfrm>
          <a:prstGeom prst="rect">
            <a:avLst/>
          </a:prstGeom>
        </p:spPr>
      </p:pic>
      <p:sp>
        <p:nvSpPr>
          <p:cNvPr id="4" name="橢圓 3"/>
          <p:cNvSpPr/>
          <p:nvPr/>
        </p:nvSpPr>
        <p:spPr>
          <a:xfrm>
            <a:off x="4932040" y="908720"/>
            <a:ext cx="648072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向下箭號 4"/>
          <p:cNvSpPr/>
          <p:nvPr/>
        </p:nvSpPr>
        <p:spPr>
          <a:xfrm rot="19729123">
            <a:off x="5945012" y="1521031"/>
            <a:ext cx="278312" cy="259986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251520" y="980728"/>
            <a:ext cx="399593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   </a:t>
            </a:r>
            <a:r>
              <a:rPr lang="zh-TW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在海神廟及文昌閣的屋簷尾端，有一特殊的藻飾，就是「鯉魚翻躍」的圖樣，鯉魚口吐水波，捲捲外湧，除了美觀之外，還有噴水防火、保護平安之意。</a:t>
            </a:r>
          </a:p>
          <a:p>
            <a:endParaRPr lang="zh-TW" alt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下載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3356992"/>
            <a:ext cx="4248472" cy="3240080"/>
          </a:xfrm>
          <a:prstGeom prst="rect">
            <a:avLst/>
          </a:prstGeom>
        </p:spPr>
      </p:pic>
      <p:pic>
        <p:nvPicPr>
          <p:cNvPr id="2" name="圖片 1" descr="2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60648"/>
            <a:ext cx="4112703" cy="2664296"/>
          </a:xfrm>
          <a:prstGeom prst="rect">
            <a:avLst/>
          </a:prstGeom>
        </p:spPr>
      </p:pic>
      <p:sp>
        <p:nvSpPr>
          <p:cNvPr id="3" name="橢圓 2"/>
          <p:cNvSpPr/>
          <p:nvPr/>
        </p:nvSpPr>
        <p:spPr>
          <a:xfrm>
            <a:off x="251520" y="1124744"/>
            <a:ext cx="1152128" cy="12241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向下箭號 3"/>
          <p:cNvSpPr/>
          <p:nvPr/>
        </p:nvSpPr>
        <p:spPr>
          <a:xfrm rot="20496940">
            <a:off x="1464294" y="2439380"/>
            <a:ext cx="310755" cy="180476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5039544" y="404664"/>
            <a:ext cx="4104456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  </a:t>
            </a:r>
            <a:endParaRPr lang="en-US" altLang="zh-TW" dirty="0" smtClean="0"/>
          </a:p>
          <a:p>
            <a:endParaRPr lang="en-US" altLang="zh-TW" sz="3200" b="1" dirty="0" smtClean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TW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在</a:t>
            </a:r>
            <a:r>
              <a:rPr lang="zh-TW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海神廟及文昌閣裡，各有幾扇書卷型的</a:t>
            </a:r>
            <a:r>
              <a:rPr lang="zh-TW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窗戶</a:t>
            </a:r>
            <a:endParaRPr lang="en-US" altLang="zh-TW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altLang="zh-TW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TW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這個特別的</a:t>
            </a:r>
            <a:r>
              <a:rPr lang="zh-TW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櫺條作竹節狀</a:t>
            </a:r>
            <a:r>
              <a:rPr lang="zh-TW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一方面是裝飾，另一方面也取自它有喜愛讀書、</a:t>
            </a:r>
            <a:r>
              <a:rPr lang="zh-TW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具有高風亮節之寓意</a:t>
            </a:r>
            <a:endParaRPr lang="zh-TW" alt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TW" altLang="en-US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心得</a:t>
            </a:r>
            <a:endParaRPr lang="zh-TW" altLang="en-US" sz="8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zh-TW" altLang="en-US" sz="1400" b="1" dirty="0"/>
              <a:t>看到了這麼古老的建築，彷彿就像是自己也身在其中。只不過它是荷蘭人建造的耶，還能一直保存到</a:t>
            </a:r>
            <a:r>
              <a:rPr lang="zh-TW" altLang="en-US" sz="1400" b="1" dirty="0" smtClean="0"/>
              <a:t>至 今</a:t>
            </a:r>
            <a:r>
              <a:rPr lang="zh-TW" altLang="en-US" sz="1400" b="1" dirty="0"/>
              <a:t>，真的很厲害！</a:t>
            </a:r>
            <a:r>
              <a:rPr lang="zh-TW" altLang="en-US" sz="1400" dirty="0" smtClean="0"/>
              <a:t/>
            </a:r>
            <a:br>
              <a:rPr lang="zh-TW" altLang="en-US" sz="1400" dirty="0" smtClean="0"/>
            </a:br>
            <a:r>
              <a:rPr lang="zh-TW" altLang="en-US" sz="1400" b="1" dirty="0"/>
              <a:t>走在赤崁樓周圍的花園，看見了鄭成功和荷蘭人談條件的雕像，真令我大大的佩服起了鄭成功。一個充滿目標和鬥志的人，就可以打敗困難。雖然自己的夢想並不是完全的實現了，但也有努力過、奮鬥過，這一切的價值有就會有所不同了，不是嗎</a:t>
            </a:r>
            <a:r>
              <a:rPr lang="en-US" altLang="zh-TW" sz="1400" b="1" dirty="0"/>
              <a:t>?</a:t>
            </a:r>
            <a:r>
              <a:rPr lang="zh-TW" altLang="en-US" sz="1400" dirty="0" smtClean="0"/>
              <a:t/>
            </a:r>
            <a:br>
              <a:rPr lang="zh-TW" altLang="en-US" sz="1400" dirty="0" smtClean="0"/>
            </a:br>
            <a:r>
              <a:rPr lang="zh-TW" altLang="en-US" sz="1400" b="1" dirty="0"/>
              <a:t>走進真正的赤崁樓，看見了許許多多和我一樣來參觀的人，每個人都很把握時間的在看，深怕一轉眼就會消失，看不見它。裡面的每個房間，都會有著每個不一樣的歷史紀錄，讓我了解的更多更廣，並不只有從課本裡得知的訊息。也看見了古時候船的縮小模型，真不賴耶！當時的人其實也很聰明吧。</a:t>
            </a:r>
            <a:r>
              <a:rPr lang="zh-TW" altLang="en-US" sz="1400" dirty="0"/>
              <a:t> </a:t>
            </a:r>
            <a:endParaRPr lang="en-US" altLang="zh-TW" sz="1400" dirty="0" smtClean="0"/>
          </a:p>
          <a:p>
            <a:pPr>
              <a:buNone/>
            </a:pPr>
            <a:r>
              <a:rPr lang="zh-TW" altLang="en-US" sz="1400" b="1" dirty="0" smtClean="0"/>
              <a:t>   看</a:t>
            </a:r>
            <a:r>
              <a:rPr lang="zh-TW" altLang="en-US" sz="1400" b="1" dirty="0"/>
              <a:t>了</a:t>
            </a:r>
            <a:r>
              <a:rPr lang="zh-TW" altLang="en-US" sz="1400" b="1" dirty="0" smtClean="0"/>
              <a:t>好多</a:t>
            </a:r>
            <a:r>
              <a:rPr lang="zh-TW" altLang="en-US" sz="1400" b="1" dirty="0"/>
              <a:t>赤崁樓的古物，感覺現在的人真的好厲害</a:t>
            </a:r>
            <a:r>
              <a:rPr lang="zh-TW" altLang="en-US" sz="1400" b="1" dirty="0" smtClean="0"/>
              <a:t>！</a:t>
            </a:r>
            <a:endParaRPr lang="en-US" altLang="zh-TW" sz="1400" b="1" dirty="0" smtClean="0"/>
          </a:p>
          <a:p>
            <a:pPr>
              <a:buNone/>
            </a:pPr>
            <a:r>
              <a:rPr lang="zh-TW" altLang="en-US" sz="1400" b="1" dirty="0" smtClean="0"/>
              <a:t>能夠</a:t>
            </a:r>
            <a:r>
              <a:rPr lang="zh-TW" altLang="en-US" sz="1400" b="1" dirty="0"/>
              <a:t>把東西保存得這麼好。就像這一張圖</a:t>
            </a:r>
            <a:r>
              <a:rPr lang="zh-TW" altLang="en-US" sz="1400" b="1" dirty="0" smtClean="0"/>
              <a:t>。</a:t>
            </a:r>
            <a:endParaRPr lang="en-US" altLang="zh-TW" sz="1400" b="1" dirty="0" smtClean="0"/>
          </a:p>
          <a:p>
            <a:pPr>
              <a:buNone/>
            </a:pPr>
            <a:r>
              <a:rPr lang="zh-TW" altLang="en-US" sz="1400" b="1" dirty="0" smtClean="0"/>
              <a:t>古時候</a:t>
            </a:r>
            <a:r>
              <a:rPr lang="zh-TW" altLang="en-US" sz="1400" b="1" dirty="0"/>
              <a:t>人寫的書，幾乎只有邊邊破破而已。而且阿</a:t>
            </a:r>
            <a:r>
              <a:rPr lang="zh-TW" altLang="en-US" sz="1400" b="1" dirty="0" smtClean="0"/>
              <a:t>，</a:t>
            </a:r>
            <a:endParaRPr lang="en-US" altLang="zh-TW" sz="1400" b="1" dirty="0" smtClean="0"/>
          </a:p>
          <a:p>
            <a:pPr>
              <a:buNone/>
            </a:pPr>
            <a:r>
              <a:rPr lang="zh-TW" altLang="en-US" sz="1400" b="1" dirty="0" smtClean="0"/>
              <a:t>那時</a:t>
            </a:r>
            <a:r>
              <a:rPr lang="zh-TW" altLang="en-US" sz="1400" b="1" dirty="0"/>
              <a:t>的人寫字可以寫到那麼的小真的很不容易耶，</a:t>
            </a:r>
            <a:r>
              <a:rPr lang="zh-TW" altLang="en-US" sz="1400" b="1" dirty="0" smtClean="0"/>
              <a:t>他</a:t>
            </a:r>
            <a:endParaRPr lang="en-US" altLang="zh-TW" sz="1400" b="1" dirty="0" smtClean="0"/>
          </a:p>
          <a:p>
            <a:pPr>
              <a:buNone/>
            </a:pPr>
            <a:r>
              <a:rPr lang="zh-TW" altLang="en-US" sz="1400" b="1" dirty="0" smtClean="0"/>
              <a:t>們</a:t>
            </a:r>
            <a:r>
              <a:rPr lang="zh-TW" altLang="en-US" sz="1400" b="1" dirty="0"/>
              <a:t>不是用毛筆寫嗎</a:t>
            </a:r>
            <a:r>
              <a:rPr lang="en-US" altLang="zh-TW" sz="1400" b="1" dirty="0"/>
              <a:t>?!</a:t>
            </a:r>
            <a:r>
              <a:rPr lang="zh-TW" altLang="en-US" sz="1400" b="1" dirty="0"/>
              <a:t>感覺毛筆寫字就會很大個阿，</a:t>
            </a:r>
            <a:r>
              <a:rPr lang="zh-TW" altLang="en-US" sz="1400" b="1" dirty="0" smtClean="0"/>
              <a:t>他</a:t>
            </a:r>
            <a:endParaRPr lang="en-US" altLang="zh-TW" sz="1400" b="1" dirty="0" smtClean="0"/>
          </a:p>
          <a:p>
            <a:pPr>
              <a:buNone/>
            </a:pPr>
            <a:r>
              <a:rPr lang="zh-TW" altLang="en-US" sz="1400" b="1" dirty="0" smtClean="0"/>
              <a:t>們</a:t>
            </a:r>
            <a:r>
              <a:rPr lang="zh-TW" altLang="en-US" sz="1400" b="1" dirty="0"/>
              <a:t>卻能寫到那麼小，好厲害唷！</a:t>
            </a:r>
            <a:r>
              <a:rPr lang="zh-TW" altLang="en-US" sz="1400" dirty="0"/>
              <a:t> </a:t>
            </a:r>
            <a:r>
              <a:rPr lang="zh-TW" altLang="en-US" sz="1400" dirty="0" smtClean="0"/>
              <a:t/>
            </a:r>
            <a:br>
              <a:rPr lang="zh-TW" altLang="en-US" sz="1400" dirty="0" smtClean="0"/>
            </a:br>
            <a:r>
              <a:rPr lang="zh-TW" altLang="en-US" sz="1400" b="1" dirty="0"/>
              <a:t>其實赤崁樓說大不大、說小也不小，但那裡卻是</a:t>
            </a:r>
            <a:r>
              <a:rPr lang="zh-TW" altLang="en-US" sz="1400" b="1" dirty="0" smtClean="0"/>
              <a:t>人人</a:t>
            </a:r>
            <a:endParaRPr lang="en-US" altLang="zh-TW" sz="1400" b="1" dirty="0" smtClean="0"/>
          </a:p>
          <a:p>
            <a:pPr>
              <a:buNone/>
            </a:pPr>
            <a:r>
              <a:rPr lang="zh-TW" altLang="en-US" sz="1400" b="1" dirty="0" smtClean="0"/>
              <a:t>都</a:t>
            </a:r>
            <a:r>
              <a:rPr lang="zh-TW" altLang="en-US" sz="1400" b="1" dirty="0"/>
              <a:t>知曉的古蹟，真得很開心有這個機會到這裡參觀</a:t>
            </a:r>
            <a:r>
              <a:rPr lang="zh-TW" altLang="en-US" sz="1400" b="1" dirty="0" smtClean="0"/>
              <a:t>，</a:t>
            </a:r>
            <a:endParaRPr lang="en-US" altLang="zh-TW" sz="1400" b="1" dirty="0" smtClean="0"/>
          </a:p>
          <a:p>
            <a:pPr>
              <a:buNone/>
            </a:pPr>
            <a:r>
              <a:rPr lang="zh-TW" altLang="en-US" sz="1400" b="1" dirty="0" smtClean="0"/>
              <a:t>看見</a:t>
            </a:r>
            <a:r>
              <a:rPr lang="zh-TW" altLang="en-US" sz="1400" b="1" dirty="0"/>
              <a:t>這麼充滿歷史的地方。</a:t>
            </a:r>
            <a:endParaRPr lang="en-US" altLang="zh-TW" sz="1400" b="1" dirty="0" smtClean="0"/>
          </a:p>
          <a:p>
            <a:endParaRPr lang="en-US" altLang="zh-TW" sz="1400" b="1" dirty="0" smtClean="0"/>
          </a:p>
        </p:txBody>
      </p:sp>
      <p:pic>
        <p:nvPicPr>
          <p:cNvPr id="8" name="Picture 1" descr="http://web2.ctsh.hcc.edu.tw/stu98/s9810738/public_html/images/IMG0171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5" y="3573016"/>
            <a:ext cx="3791265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910779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372</Words>
  <Application>Microsoft Office PowerPoint</Application>
  <PresentationFormat>如螢幕大小 (4:3)</PresentationFormat>
  <Paragraphs>46</Paragraphs>
  <Slides>7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8" baseType="lpstr">
      <vt:lpstr>Office 佈景主題</vt:lpstr>
      <vt:lpstr>期末報告</vt:lpstr>
      <vt:lpstr>建築特色</vt:lpstr>
      <vt:lpstr>投影片 3</vt:lpstr>
      <vt:lpstr>投影片 4</vt:lpstr>
      <vt:lpstr>投影片 5</vt:lpstr>
      <vt:lpstr>投影片 6</vt:lpstr>
      <vt:lpstr>心得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期末報告</dc:title>
  <dc:creator>ASUS</dc:creator>
  <cp:lastModifiedBy>ASUS</cp:lastModifiedBy>
  <cp:revision>16</cp:revision>
  <dcterms:created xsi:type="dcterms:W3CDTF">2016-01-02T22:22:47Z</dcterms:created>
  <dcterms:modified xsi:type="dcterms:W3CDTF">2016-01-03T11:07:21Z</dcterms:modified>
</cp:coreProperties>
</file>